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9144000" cy="5143500"/>
  <p:embeddedFontLst>
    <p:embeddedFont>
      <p:font typeface="Calibri" panose="020F0502020204030204" pitchFamily="34" charset="0"/>
      <p:regular r:id="rId32"/>
      <p:bold r:id="rId33"/>
      <p:italic r:id="rId34"/>
      <p:boldItalic r:id="rId35"/>
    </p:embeddedFont>
    <p:embeddedFont>
      <p:font typeface="Georgia" panose="02040502050405020303" pitchFamily="18" charset="0"/>
      <p:regular r:id="rId36"/>
      <p:bold r:id="rId37"/>
      <p:italic r:id="rId38"/>
      <p:boldItalic r:id="rId39"/>
    </p:embeddedFont>
    <p:embeddedFont>
      <p:font typeface="Roboto" panose="02000000000000000000" pitchFamily="2" charset="0"/>
      <p:regular r:id="rId40"/>
      <p:bold r:id="rId41"/>
      <p:italic r:id="rId42"/>
      <p:boldItalic r:id="rId43"/>
    </p:embeddedFont>
    <p:embeddedFont>
      <p:font typeface="Trebuchet MS" panose="020B0603020202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iUQM72sqpIafGGqB1+pMkAd7DCO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5EBD19-4A8B-4656-9FCA-4FC5E7F9D163}">
  <a:tblStyle styleId="{E95EBD19-4A8B-4656-9FCA-4FC5E7F9D163}"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26" y="7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10: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11: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2: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3: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4: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6: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7: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8: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 name="Google Shape;50;p2: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2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1: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2: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3: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2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5: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6: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27: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8: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29: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4: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5: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6: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7: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8: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9: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31"/>
          <p:cNvSpPr txBox="1">
            <a:spLocks noGrp="1"/>
          </p:cNvSpPr>
          <p:nvPr>
            <p:ph type="title"/>
          </p:nvPr>
        </p:nvSpPr>
        <p:spPr>
          <a:xfrm>
            <a:off x="556971" y="268046"/>
            <a:ext cx="4324350" cy="4521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800" b="1" i="0">
                <a:solidFill>
                  <a:srgbClr val="CC0000"/>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1"/>
          <p:cNvSpPr txBox="1">
            <a:spLocks noGrp="1"/>
          </p:cNvSpPr>
          <p:nvPr>
            <p:ph type="body" idx="1"/>
          </p:nvPr>
        </p:nvSpPr>
        <p:spPr>
          <a:xfrm>
            <a:off x="677760" y="1597152"/>
            <a:ext cx="7632700" cy="296926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 name="Google Shape;15;p3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
        <p:cNvGrpSpPr/>
        <p:nvPr/>
      </p:nvGrpSpPr>
      <p:grpSpPr>
        <a:xfrm>
          <a:off x="0" y="0"/>
          <a:ext cx="0" cy="0"/>
          <a:chOff x="0" y="0"/>
          <a:chExt cx="0" cy="0"/>
        </a:xfrm>
      </p:grpSpPr>
      <p:sp>
        <p:nvSpPr>
          <p:cNvPr id="19" name="Google Shape;19;p32"/>
          <p:cNvSpPr txBox="1">
            <a:spLocks noGrp="1"/>
          </p:cNvSpPr>
          <p:nvPr>
            <p:ph type="ctrTitle"/>
          </p:nvPr>
        </p:nvSpPr>
        <p:spPr>
          <a:xfrm>
            <a:off x="2944240" y="680465"/>
            <a:ext cx="3255518" cy="39115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400" b="1" i="0">
                <a:solidFill>
                  <a:srgbClr val="CC0000"/>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2"/>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4"/>
        <p:cNvGrpSpPr/>
        <p:nvPr/>
      </p:nvGrpSpPr>
      <p:grpSpPr>
        <a:xfrm>
          <a:off x="0" y="0"/>
          <a:ext cx="0" cy="0"/>
          <a:chOff x="0" y="0"/>
          <a:chExt cx="0" cy="0"/>
        </a:xfrm>
      </p:grpSpPr>
      <p:sp>
        <p:nvSpPr>
          <p:cNvPr id="25" name="Google Shape;25;p3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28"/>
        <p:cNvGrpSpPr/>
        <p:nvPr/>
      </p:nvGrpSpPr>
      <p:grpSpPr>
        <a:xfrm>
          <a:off x="0" y="0"/>
          <a:ext cx="0" cy="0"/>
          <a:chOff x="0" y="0"/>
          <a:chExt cx="0" cy="0"/>
        </a:xfrm>
      </p:grpSpPr>
      <p:sp>
        <p:nvSpPr>
          <p:cNvPr id="29" name="Google Shape;29;p34"/>
          <p:cNvSpPr/>
          <p:nvPr/>
        </p:nvSpPr>
        <p:spPr>
          <a:xfrm>
            <a:off x="8602980" y="67056"/>
            <a:ext cx="348996" cy="358139"/>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34"/>
          <p:cNvSpPr/>
          <p:nvPr/>
        </p:nvSpPr>
        <p:spPr>
          <a:xfrm>
            <a:off x="694752" y="1997784"/>
            <a:ext cx="5448320" cy="77472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 name="Google Shape;31;p34"/>
          <p:cNvSpPr/>
          <p:nvPr/>
        </p:nvSpPr>
        <p:spPr>
          <a:xfrm>
            <a:off x="150876" y="1491996"/>
            <a:ext cx="6608064" cy="19949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34"/>
          <p:cNvSpPr txBox="1">
            <a:spLocks noGrp="1"/>
          </p:cNvSpPr>
          <p:nvPr>
            <p:ph type="title"/>
          </p:nvPr>
        </p:nvSpPr>
        <p:spPr>
          <a:xfrm>
            <a:off x="556971" y="268046"/>
            <a:ext cx="4324350" cy="4521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800" b="1" i="0">
                <a:solidFill>
                  <a:srgbClr val="CC0000"/>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6"/>
        <p:cNvGrpSpPr/>
        <p:nvPr/>
      </p:nvGrpSpPr>
      <p:grpSpPr>
        <a:xfrm>
          <a:off x="0" y="0"/>
          <a:ext cx="0" cy="0"/>
          <a:chOff x="0" y="0"/>
          <a:chExt cx="0" cy="0"/>
        </a:xfrm>
      </p:grpSpPr>
      <p:sp>
        <p:nvSpPr>
          <p:cNvPr id="37" name="Google Shape;37;p35"/>
          <p:cNvSpPr txBox="1">
            <a:spLocks noGrp="1"/>
          </p:cNvSpPr>
          <p:nvPr>
            <p:ph type="title"/>
          </p:nvPr>
        </p:nvSpPr>
        <p:spPr>
          <a:xfrm>
            <a:off x="556971" y="268046"/>
            <a:ext cx="4324350" cy="4521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800" b="1" i="0">
                <a:solidFill>
                  <a:srgbClr val="CC0000"/>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5"/>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35"/>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35"/>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0"/>
          <p:cNvSpPr/>
          <p:nvPr/>
        </p:nvSpPr>
        <p:spPr>
          <a:xfrm>
            <a:off x="8602980" y="67056"/>
            <a:ext cx="348996" cy="35813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30"/>
          <p:cNvSpPr txBox="1">
            <a:spLocks noGrp="1"/>
          </p:cNvSpPr>
          <p:nvPr>
            <p:ph type="title"/>
          </p:nvPr>
        </p:nvSpPr>
        <p:spPr>
          <a:xfrm>
            <a:off x="556971" y="268046"/>
            <a:ext cx="4324350" cy="45212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800" b="1" i="0" u="none" strike="noStrike" cap="none">
                <a:solidFill>
                  <a:srgbClr val="CC0000"/>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30"/>
          <p:cNvSpPr txBox="1">
            <a:spLocks noGrp="1"/>
          </p:cNvSpPr>
          <p:nvPr>
            <p:ph type="body" idx="1"/>
          </p:nvPr>
        </p:nvSpPr>
        <p:spPr>
          <a:xfrm>
            <a:off x="677760" y="1597152"/>
            <a:ext cx="7632700" cy="296926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3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3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u="non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txBox="1"/>
          <p:nvPr/>
        </p:nvSpPr>
        <p:spPr>
          <a:xfrm>
            <a:off x="1752600" y="742950"/>
            <a:ext cx="5638800" cy="2840700"/>
          </a:xfrm>
          <a:prstGeom prst="rect">
            <a:avLst/>
          </a:prstGeom>
          <a:noFill/>
          <a:ln>
            <a:noFill/>
          </a:ln>
        </p:spPr>
        <p:txBody>
          <a:bodyPr spcFirstLastPara="1" wrap="square" lIns="0" tIns="12050" rIns="0" bIns="0" anchor="t" anchorCtr="0">
            <a:spAutoFit/>
          </a:bodyPr>
          <a:lstStyle/>
          <a:p>
            <a:pPr marL="12700" marR="5080" lvl="0" indent="393065" algn="l" rtl="0">
              <a:lnSpc>
                <a:spcPct val="115599"/>
              </a:lnSpc>
              <a:spcBef>
                <a:spcPts val="0"/>
              </a:spcBef>
              <a:spcAft>
                <a:spcPts val="0"/>
              </a:spcAft>
              <a:buNone/>
            </a:pPr>
            <a:r>
              <a:rPr lang="en-US" sz="4000" b="1" dirty="0">
                <a:solidFill>
                  <a:srgbClr val="CC0000"/>
                </a:solidFill>
                <a:latin typeface="Georgia"/>
                <a:ea typeface="Georgia"/>
                <a:cs typeface="Georgia"/>
                <a:sym typeface="Georgia"/>
              </a:rPr>
              <a:t>Capstone Project  </a:t>
            </a:r>
            <a:r>
              <a:rPr lang="en-US" sz="4000" b="1" dirty="0">
                <a:solidFill>
                  <a:srgbClr val="CC0000"/>
                </a:solidFill>
                <a:latin typeface="+mj-lt"/>
                <a:ea typeface="Georgia"/>
                <a:cs typeface="Georgia"/>
                <a:sym typeface="Georgia"/>
              </a:rPr>
              <a:t>2</a:t>
            </a:r>
            <a:endParaRPr sz="4000" b="1" dirty="0">
              <a:solidFill>
                <a:srgbClr val="CC0000"/>
              </a:solidFill>
              <a:latin typeface="Georgia"/>
              <a:ea typeface="Georgia"/>
              <a:cs typeface="Georgia"/>
              <a:sym typeface="Georgia"/>
            </a:endParaRPr>
          </a:p>
          <a:p>
            <a:pPr marL="12700" marR="5080" lvl="0" indent="393065" algn="l" rtl="0">
              <a:lnSpc>
                <a:spcPct val="115599"/>
              </a:lnSpc>
              <a:spcBef>
                <a:spcPts val="95"/>
              </a:spcBef>
              <a:spcAft>
                <a:spcPts val="0"/>
              </a:spcAft>
              <a:buNone/>
            </a:pPr>
            <a:r>
              <a:rPr lang="en-US" sz="3200" b="1" dirty="0">
                <a:solidFill>
                  <a:srgbClr val="333333"/>
                </a:solidFill>
                <a:latin typeface="Georgia"/>
                <a:ea typeface="Georgia"/>
                <a:cs typeface="Georgia"/>
                <a:sym typeface="Georgia"/>
              </a:rPr>
              <a:t>Retail Sales Prediction</a:t>
            </a:r>
            <a:endParaRPr sz="3200" dirty="0">
              <a:solidFill>
                <a:schemeClr val="dk1"/>
              </a:solidFill>
              <a:latin typeface="Georgia"/>
              <a:ea typeface="Georgia"/>
              <a:cs typeface="Georgia"/>
              <a:sym typeface="Georgia"/>
            </a:endParaRPr>
          </a:p>
          <a:p>
            <a:pPr marL="12700" marR="5080" lvl="0" indent="393065" algn="l" rtl="0">
              <a:lnSpc>
                <a:spcPct val="115599"/>
              </a:lnSpc>
              <a:spcBef>
                <a:spcPts val="95"/>
              </a:spcBef>
              <a:spcAft>
                <a:spcPts val="0"/>
              </a:spcAft>
              <a:buNone/>
            </a:pPr>
            <a:r>
              <a:rPr lang="en-US" sz="2800" b="1" dirty="0">
                <a:solidFill>
                  <a:srgbClr val="990000"/>
                </a:solidFill>
                <a:latin typeface="Trebuchet MS"/>
                <a:ea typeface="Trebuchet MS"/>
                <a:cs typeface="Trebuchet MS"/>
                <a:sym typeface="Trebuchet MS"/>
              </a:rPr>
              <a:t>       Individual project-</a:t>
            </a:r>
            <a:endParaRPr sz="2800" dirty="0">
              <a:solidFill>
                <a:schemeClr val="dk1"/>
              </a:solidFill>
              <a:latin typeface="Trebuchet MS"/>
              <a:ea typeface="Trebuchet MS"/>
              <a:cs typeface="Trebuchet MS"/>
              <a:sym typeface="Trebuchet MS"/>
            </a:endParaRPr>
          </a:p>
          <a:p>
            <a:pPr marL="967105" marR="0" lvl="0" indent="0" algn="l" rtl="0">
              <a:lnSpc>
                <a:spcPct val="100000"/>
              </a:lnSpc>
              <a:spcBef>
                <a:spcPts val="2075"/>
              </a:spcBef>
              <a:spcAft>
                <a:spcPts val="0"/>
              </a:spcAft>
              <a:buNone/>
            </a:pPr>
            <a:r>
              <a:rPr lang="en-US" sz="1600" b="1" dirty="0">
                <a:solidFill>
                  <a:srgbClr val="09272D"/>
                </a:solidFill>
                <a:latin typeface="Arial"/>
                <a:ea typeface="Arial"/>
                <a:cs typeface="Arial"/>
                <a:sym typeface="Arial"/>
              </a:rPr>
              <a:t>           Name-Harshad Savle</a:t>
            </a:r>
            <a:endParaRPr dirty="0"/>
          </a:p>
          <a:p>
            <a:pPr marL="967105" marR="0" lvl="0" indent="0" algn="l" rtl="0">
              <a:lnSpc>
                <a:spcPct val="100000"/>
              </a:lnSpc>
              <a:spcBef>
                <a:spcPts val="2075"/>
              </a:spcBef>
              <a:spcAft>
                <a:spcPts val="0"/>
              </a:spcAft>
              <a:buNone/>
            </a:pPr>
            <a:r>
              <a:rPr lang="en-US" sz="1600" b="1" dirty="0">
                <a:solidFill>
                  <a:srgbClr val="09272D"/>
                </a:solidFill>
                <a:latin typeface="Arial"/>
                <a:ea typeface="Arial"/>
                <a:cs typeface="Arial"/>
                <a:sym typeface="Arial"/>
              </a:rPr>
              <a:t>Email-harshad.savle@gmail.com</a:t>
            </a:r>
            <a:endParaRPr sz="1600"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0"/>
          <p:cNvSpPr txBox="1">
            <a:spLocks noGrp="1"/>
          </p:cNvSpPr>
          <p:nvPr>
            <p:ph type="title"/>
          </p:nvPr>
        </p:nvSpPr>
        <p:spPr>
          <a:xfrm>
            <a:off x="1436376" y="488400"/>
            <a:ext cx="4965300" cy="4431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Exploratory Data Analysis</a:t>
            </a:r>
            <a:endParaRPr/>
          </a:p>
        </p:txBody>
      </p:sp>
      <p:sp>
        <p:nvSpPr>
          <p:cNvPr id="104" name="Google Shape;104;p10"/>
          <p:cNvSpPr txBox="1"/>
          <p:nvPr/>
        </p:nvSpPr>
        <p:spPr>
          <a:xfrm>
            <a:off x="451510" y="1346961"/>
            <a:ext cx="7941309" cy="513080"/>
          </a:xfrm>
          <a:prstGeom prst="rect">
            <a:avLst/>
          </a:prstGeom>
          <a:noFill/>
          <a:ln>
            <a:noFill/>
          </a:ln>
        </p:spPr>
        <p:txBody>
          <a:bodyPr spcFirstLastPara="1" wrap="square" lIns="0" tIns="12050" rIns="0" bIns="0" anchor="t" anchorCtr="0">
            <a:spAutoFit/>
          </a:bodyPr>
          <a:lstStyle/>
          <a:p>
            <a:pPr marL="12700" marR="5080" lvl="0" indent="0" algn="l" rtl="0">
              <a:lnSpc>
                <a:spcPct val="100000"/>
              </a:lnSpc>
              <a:spcBef>
                <a:spcPts val="0"/>
              </a:spcBef>
              <a:spcAft>
                <a:spcPts val="0"/>
              </a:spcAft>
              <a:buNone/>
            </a:pPr>
            <a:r>
              <a:rPr lang="en-US" sz="1600">
                <a:solidFill>
                  <a:srgbClr val="202020"/>
                </a:solidFill>
                <a:latin typeface="Times New Roman"/>
                <a:ea typeface="Times New Roman"/>
                <a:cs typeface="Times New Roman"/>
                <a:sym typeface="Times New Roman"/>
              </a:rPr>
              <a:t>Basically we have two important categorical columns which need explanation in our dataset  so lets start our visualization with those data.</a:t>
            </a:r>
            <a:endParaRPr sz="1600">
              <a:solidFill>
                <a:schemeClr val="dk1"/>
              </a:solidFill>
              <a:latin typeface="Times New Roman"/>
              <a:ea typeface="Times New Roman"/>
              <a:cs typeface="Times New Roman"/>
              <a:sym typeface="Times New Roman"/>
            </a:endParaRPr>
          </a:p>
        </p:txBody>
      </p:sp>
      <p:grpSp>
        <p:nvGrpSpPr>
          <p:cNvPr id="105" name="Google Shape;105;p10"/>
          <p:cNvGrpSpPr/>
          <p:nvPr/>
        </p:nvGrpSpPr>
        <p:grpSpPr>
          <a:xfrm>
            <a:off x="1917954" y="2388870"/>
            <a:ext cx="2493645" cy="1740535"/>
            <a:chOff x="1917954" y="2388870"/>
            <a:chExt cx="2493645" cy="1740535"/>
          </a:xfrm>
        </p:grpSpPr>
        <p:sp>
          <p:nvSpPr>
            <p:cNvPr id="106" name="Google Shape;106;p10"/>
            <p:cNvSpPr/>
            <p:nvPr/>
          </p:nvSpPr>
          <p:spPr>
            <a:xfrm>
              <a:off x="1917954" y="2388870"/>
              <a:ext cx="2493645" cy="1740535"/>
            </a:xfrm>
            <a:custGeom>
              <a:avLst/>
              <a:gdLst/>
              <a:ahLst/>
              <a:cxnLst/>
              <a:rect l="l" t="t" r="r" b="b"/>
              <a:pathLst>
                <a:path w="2493645" h="1740535" extrusionOk="0">
                  <a:moveTo>
                    <a:pt x="2203196" y="0"/>
                  </a:moveTo>
                  <a:lnTo>
                    <a:pt x="0" y="0"/>
                  </a:lnTo>
                  <a:lnTo>
                    <a:pt x="0" y="1740408"/>
                  </a:lnTo>
                  <a:lnTo>
                    <a:pt x="2203196" y="1740408"/>
                  </a:lnTo>
                  <a:lnTo>
                    <a:pt x="2250233" y="1736611"/>
                  </a:lnTo>
                  <a:lnTo>
                    <a:pt x="2294859" y="1725619"/>
                  </a:lnTo>
                  <a:lnTo>
                    <a:pt x="2336475" y="1708030"/>
                  </a:lnTo>
                  <a:lnTo>
                    <a:pt x="2374483" y="1684441"/>
                  </a:lnTo>
                  <a:lnTo>
                    <a:pt x="2408285" y="1655448"/>
                  </a:lnTo>
                  <a:lnTo>
                    <a:pt x="2437282" y="1621649"/>
                  </a:lnTo>
                  <a:lnTo>
                    <a:pt x="2460877" y="1583641"/>
                  </a:lnTo>
                  <a:lnTo>
                    <a:pt x="2478471" y="1542023"/>
                  </a:lnTo>
                  <a:lnTo>
                    <a:pt x="2489466" y="1497389"/>
                  </a:lnTo>
                  <a:lnTo>
                    <a:pt x="2493263" y="1450340"/>
                  </a:lnTo>
                  <a:lnTo>
                    <a:pt x="2493263" y="290068"/>
                  </a:lnTo>
                  <a:lnTo>
                    <a:pt x="2489466" y="243030"/>
                  </a:lnTo>
                  <a:lnTo>
                    <a:pt x="2478471" y="198404"/>
                  </a:lnTo>
                  <a:lnTo>
                    <a:pt x="2460877" y="156788"/>
                  </a:lnTo>
                  <a:lnTo>
                    <a:pt x="2437282" y="118780"/>
                  </a:lnTo>
                  <a:lnTo>
                    <a:pt x="2408285" y="84978"/>
                  </a:lnTo>
                  <a:lnTo>
                    <a:pt x="2374483" y="55981"/>
                  </a:lnTo>
                  <a:lnTo>
                    <a:pt x="2336475" y="32386"/>
                  </a:lnTo>
                  <a:lnTo>
                    <a:pt x="2294859" y="14792"/>
                  </a:lnTo>
                  <a:lnTo>
                    <a:pt x="2250233" y="3797"/>
                  </a:lnTo>
                  <a:lnTo>
                    <a:pt x="2203196" y="0"/>
                  </a:lnTo>
                  <a:close/>
                </a:path>
              </a:pathLst>
            </a:custGeom>
            <a:solidFill>
              <a:srgbClr val="FFE1CE">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10"/>
            <p:cNvSpPr/>
            <p:nvPr/>
          </p:nvSpPr>
          <p:spPr>
            <a:xfrm>
              <a:off x="1917954" y="2388870"/>
              <a:ext cx="2493645" cy="1740535"/>
            </a:xfrm>
            <a:custGeom>
              <a:avLst/>
              <a:gdLst/>
              <a:ahLst/>
              <a:cxnLst/>
              <a:rect l="l" t="t" r="r" b="b"/>
              <a:pathLst>
                <a:path w="2493645" h="1740535" extrusionOk="0">
                  <a:moveTo>
                    <a:pt x="2493263" y="290068"/>
                  </a:moveTo>
                  <a:lnTo>
                    <a:pt x="2493263" y="1450340"/>
                  </a:lnTo>
                  <a:lnTo>
                    <a:pt x="2489466" y="1497389"/>
                  </a:lnTo>
                  <a:lnTo>
                    <a:pt x="2478471" y="1542023"/>
                  </a:lnTo>
                  <a:lnTo>
                    <a:pt x="2460877" y="1583641"/>
                  </a:lnTo>
                  <a:lnTo>
                    <a:pt x="2437282" y="1621649"/>
                  </a:lnTo>
                  <a:lnTo>
                    <a:pt x="2408285" y="1655448"/>
                  </a:lnTo>
                  <a:lnTo>
                    <a:pt x="2374483" y="1684441"/>
                  </a:lnTo>
                  <a:lnTo>
                    <a:pt x="2336475" y="1708030"/>
                  </a:lnTo>
                  <a:lnTo>
                    <a:pt x="2294859" y="1725619"/>
                  </a:lnTo>
                  <a:lnTo>
                    <a:pt x="2250233" y="1736611"/>
                  </a:lnTo>
                  <a:lnTo>
                    <a:pt x="2203196" y="1740408"/>
                  </a:lnTo>
                  <a:lnTo>
                    <a:pt x="0" y="1740408"/>
                  </a:lnTo>
                  <a:lnTo>
                    <a:pt x="0" y="0"/>
                  </a:lnTo>
                  <a:lnTo>
                    <a:pt x="2203196" y="0"/>
                  </a:lnTo>
                  <a:lnTo>
                    <a:pt x="2250233" y="3797"/>
                  </a:lnTo>
                  <a:lnTo>
                    <a:pt x="2294859" y="14792"/>
                  </a:lnTo>
                  <a:lnTo>
                    <a:pt x="2336475" y="32386"/>
                  </a:lnTo>
                  <a:lnTo>
                    <a:pt x="2374483" y="55981"/>
                  </a:lnTo>
                  <a:lnTo>
                    <a:pt x="2408285" y="84978"/>
                  </a:lnTo>
                  <a:lnTo>
                    <a:pt x="2437282" y="118780"/>
                  </a:lnTo>
                  <a:lnTo>
                    <a:pt x="2460877" y="156788"/>
                  </a:lnTo>
                  <a:lnTo>
                    <a:pt x="2478471" y="198404"/>
                  </a:lnTo>
                  <a:lnTo>
                    <a:pt x="2489466" y="243030"/>
                  </a:lnTo>
                  <a:lnTo>
                    <a:pt x="2493263" y="290068"/>
                  </a:lnTo>
                  <a:close/>
                </a:path>
              </a:pathLst>
            </a:custGeom>
            <a:noFill/>
            <a:ln w="25400" cap="flat" cmpd="sng">
              <a:solidFill>
                <a:srgbClr val="FFE1C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8" name="Google Shape;108;p10"/>
          <p:cNvSpPr txBox="1"/>
          <p:nvPr/>
        </p:nvSpPr>
        <p:spPr>
          <a:xfrm>
            <a:off x="2004441" y="2617724"/>
            <a:ext cx="2194560" cy="1219835"/>
          </a:xfrm>
          <a:prstGeom prst="rect">
            <a:avLst/>
          </a:prstGeom>
          <a:noFill/>
          <a:ln>
            <a:noFill/>
          </a:ln>
        </p:spPr>
        <p:txBody>
          <a:bodyPr spcFirstLastPara="1" wrap="square" lIns="0" tIns="12700" rIns="0" bIns="0" anchor="t" anchorCtr="0">
            <a:spAutoFit/>
          </a:bodyPr>
          <a:lstStyle/>
          <a:p>
            <a:pPr marL="241300" marR="0" lvl="0" indent="-228600" algn="l" rtl="0">
              <a:lnSpc>
                <a:spcPct val="100000"/>
              </a:lnSpc>
              <a:spcBef>
                <a:spcPts val="0"/>
              </a:spcBef>
              <a:spcAft>
                <a:spcPts val="0"/>
              </a:spcAft>
              <a:buClr>
                <a:srgbClr val="C00000"/>
              </a:buClr>
              <a:buSzPts val="2600"/>
              <a:buFont typeface="Arial"/>
              <a:buChar char="•"/>
            </a:pPr>
            <a:r>
              <a:rPr lang="en-US" sz="2600">
                <a:solidFill>
                  <a:srgbClr val="C00000"/>
                </a:solidFill>
                <a:latin typeface="Arial"/>
                <a:ea typeface="Arial"/>
                <a:cs typeface="Arial"/>
                <a:sym typeface="Arial"/>
              </a:rPr>
              <a:t>a = Basic</a:t>
            </a:r>
            <a:endParaRPr/>
          </a:p>
          <a:p>
            <a:pPr marL="241300" marR="0" lvl="0" indent="-228600" algn="l" rtl="0">
              <a:lnSpc>
                <a:spcPct val="100000"/>
              </a:lnSpc>
              <a:spcBef>
                <a:spcPts val="25"/>
              </a:spcBef>
              <a:spcAft>
                <a:spcPts val="0"/>
              </a:spcAft>
              <a:buClr>
                <a:srgbClr val="C00000"/>
              </a:buClr>
              <a:buSzPts val="2600"/>
              <a:buFont typeface="Arial"/>
              <a:buChar char="•"/>
            </a:pPr>
            <a:r>
              <a:rPr lang="en-US" sz="2600">
                <a:solidFill>
                  <a:srgbClr val="C00000"/>
                </a:solidFill>
                <a:latin typeface="Arial"/>
                <a:ea typeface="Arial"/>
                <a:cs typeface="Arial"/>
                <a:sym typeface="Arial"/>
              </a:rPr>
              <a:t>b = Extra</a:t>
            </a:r>
            <a:endParaRPr/>
          </a:p>
          <a:p>
            <a:pPr marL="241300" marR="0" lvl="0" indent="-228600" algn="l" rtl="0">
              <a:lnSpc>
                <a:spcPct val="100000"/>
              </a:lnSpc>
              <a:spcBef>
                <a:spcPts val="15"/>
              </a:spcBef>
              <a:spcAft>
                <a:spcPts val="0"/>
              </a:spcAft>
              <a:buClr>
                <a:srgbClr val="C00000"/>
              </a:buClr>
              <a:buSzPts val="2600"/>
              <a:buFont typeface="Arial"/>
              <a:buChar char="•"/>
            </a:pPr>
            <a:r>
              <a:rPr lang="en-US" sz="2600">
                <a:solidFill>
                  <a:srgbClr val="C00000"/>
                </a:solidFill>
                <a:latin typeface="Arial"/>
                <a:ea typeface="Arial"/>
                <a:cs typeface="Arial"/>
                <a:sym typeface="Arial"/>
              </a:rPr>
              <a:t>c = Extended</a:t>
            </a:r>
            <a:endParaRPr/>
          </a:p>
        </p:txBody>
      </p:sp>
      <p:grpSp>
        <p:nvGrpSpPr>
          <p:cNvPr id="109" name="Google Shape;109;p10"/>
          <p:cNvGrpSpPr/>
          <p:nvPr/>
        </p:nvGrpSpPr>
        <p:grpSpPr>
          <a:xfrm>
            <a:off x="507338" y="2184592"/>
            <a:ext cx="1400810" cy="2197735"/>
            <a:chOff x="517398" y="2160270"/>
            <a:chExt cx="1400810" cy="2197735"/>
          </a:xfrm>
        </p:grpSpPr>
        <p:sp>
          <p:nvSpPr>
            <p:cNvPr id="110" name="Google Shape;110;p10"/>
            <p:cNvSpPr/>
            <p:nvPr/>
          </p:nvSpPr>
          <p:spPr>
            <a:xfrm>
              <a:off x="517398" y="2160270"/>
              <a:ext cx="1400810" cy="2197735"/>
            </a:xfrm>
            <a:custGeom>
              <a:avLst/>
              <a:gdLst/>
              <a:ahLst/>
              <a:cxnLst/>
              <a:rect l="l" t="t" r="r" b="b"/>
              <a:pathLst>
                <a:path w="1400810" h="2197735" extrusionOk="0">
                  <a:moveTo>
                    <a:pt x="1167129" y="0"/>
                  </a:moveTo>
                  <a:lnTo>
                    <a:pt x="233425" y="0"/>
                  </a:lnTo>
                  <a:lnTo>
                    <a:pt x="186382" y="4742"/>
                  </a:lnTo>
                  <a:lnTo>
                    <a:pt x="142566" y="18345"/>
                  </a:lnTo>
                  <a:lnTo>
                    <a:pt x="102915" y="39868"/>
                  </a:lnTo>
                  <a:lnTo>
                    <a:pt x="68368" y="68373"/>
                  </a:lnTo>
                  <a:lnTo>
                    <a:pt x="39865" y="102920"/>
                  </a:lnTo>
                  <a:lnTo>
                    <a:pt x="18343" y="142571"/>
                  </a:lnTo>
                  <a:lnTo>
                    <a:pt x="4742" y="186386"/>
                  </a:lnTo>
                  <a:lnTo>
                    <a:pt x="0" y="233425"/>
                  </a:lnTo>
                  <a:lnTo>
                    <a:pt x="0" y="1964182"/>
                  </a:lnTo>
                  <a:lnTo>
                    <a:pt x="4742" y="2011225"/>
                  </a:lnTo>
                  <a:lnTo>
                    <a:pt x="18343" y="2055041"/>
                  </a:lnTo>
                  <a:lnTo>
                    <a:pt x="39865" y="2094692"/>
                  </a:lnTo>
                  <a:lnTo>
                    <a:pt x="68368" y="2129239"/>
                  </a:lnTo>
                  <a:lnTo>
                    <a:pt x="102915" y="2157742"/>
                  </a:lnTo>
                  <a:lnTo>
                    <a:pt x="142566" y="2179264"/>
                  </a:lnTo>
                  <a:lnTo>
                    <a:pt x="186382" y="2192865"/>
                  </a:lnTo>
                  <a:lnTo>
                    <a:pt x="233425" y="2197608"/>
                  </a:lnTo>
                  <a:lnTo>
                    <a:pt x="1167129" y="2197608"/>
                  </a:lnTo>
                  <a:lnTo>
                    <a:pt x="1214169" y="2192865"/>
                  </a:lnTo>
                  <a:lnTo>
                    <a:pt x="1257984" y="2179264"/>
                  </a:lnTo>
                  <a:lnTo>
                    <a:pt x="1297635" y="2157742"/>
                  </a:lnTo>
                  <a:lnTo>
                    <a:pt x="1332182" y="2129239"/>
                  </a:lnTo>
                  <a:lnTo>
                    <a:pt x="1360687" y="2094692"/>
                  </a:lnTo>
                  <a:lnTo>
                    <a:pt x="1382210" y="2055041"/>
                  </a:lnTo>
                  <a:lnTo>
                    <a:pt x="1395813" y="2011225"/>
                  </a:lnTo>
                  <a:lnTo>
                    <a:pt x="1400556" y="1964182"/>
                  </a:lnTo>
                  <a:lnTo>
                    <a:pt x="1400556" y="233425"/>
                  </a:lnTo>
                  <a:lnTo>
                    <a:pt x="1395813" y="186386"/>
                  </a:lnTo>
                  <a:lnTo>
                    <a:pt x="1382210" y="142571"/>
                  </a:lnTo>
                  <a:lnTo>
                    <a:pt x="1360687" y="102920"/>
                  </a:lnTo>
                  <a:lnTo>
                    <a:pt x="1332182" y="68373"/>
                  </a:lnTo>
                  <a:lnTo>
                    <a:pt x="1297635" y="39868"/>
                  </a:lnTo>
                  <a:lnTo>
                    <a:pt x="1257984" y="18345"/>
                  </a:lnTo>
                  <a:lnTo>
                    <a:pt x="1214169" y="4742"/>
                  </a:lnTo>
                  <a:lnTo>
                    <a:pt x="1167129" y="0"/>
                  </a:lnTo>
                  <a:close/>
                </a:path>
              </a:pathLst>
            </a:custGeom>
            <a:solidFill>
              <a:srgbClr val="FFAB4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10"/>
            <p:cNvSpPr/>
            <p:nvPr/>
          </p:nvSpPr>
          <p:spPr>
            <a:xfrm>
              <a:off x="517398" y="2160270"/>
              <a:ext cx="1400810" cy="2197735"/>
            </a:xfrm>
            <a:custGeom>
              <a:avLst/>
              <a:gdLst/>
              <a:ahLst/>
              <a:cxnLst/>
              <a:rect l="l" t="t" r="r" b="b"/>
              <a:pathLst>
                <a:path w="1400810" h="2197735" extrusionOk="0">
                  <a:moveTo>
                    <a:pt x="0" y="233425"/>
                  </a:moveTo>
                  <a:lnTo>
                    <a:pt x="4742" y="186386"/>
                  </a:lnTo>
                  <a:lnTo>
                    <a:pt x="18343" y="142571"/>
                  </a:lnTo>
                  <a:lnTo>
                    <a:pt x="39865" y="102920"/>
                  </a:lnTo>
                  <a:lnTo>
                    <a:pt x="68368" y="68373"/>
                  </a:lnTo>
                  <a:lnTo>
                    <a:pt x="102915" y="39868"/>
                  </a:lnTo>
                  <a:lnTo>
                    <a:pt x="142566" y="18345"/>
                  </a:lnTo>
                  <a:lnTo>
                    <a:pt x="186382" y="4742"/>
                  </a:lnTo>
                  <a:lnTo>
                    <a:pt x="233425" y="0"/>
                  </a:lnTo>
                  <a:lnTo>
                    <a:pt x="1167129" y="0"/>
                  </a:lnTo>
                  <a:lnTo>
                    <a:pt x="1214169" y="4742"/>
                  </a:lnTo>
                  <a:lnTo>
                    <a:pt x="1257984" y="18345"/>
                  </a:lnTo>
                  <a:lnTo>
                    <a:pt x="1297635" y="39868"/>
                  </a:lnTo>
                  <a:lnTo>
                    <a:pt x="1332182" y="68373"/>
                  </a:lnTo>
                  <a:lnTo>
                    <a:pt x="1360687" y="102920"/>
                  </a:lnTo>
                  <a:lnTo>
                    <a:pt x="1382210" y="142571"/>
                  </a:lnTo>
                  <a:lnTo>
                    <a:pt x="1395813" y="186386"/>
                  </a:lnTo>
                  <a:lnTo>
                    <a:pt x="1400556" y="233425"/>
                  </a:lnTo>
                  <a:lnTo>
                    <a:pt x="1400556" y="1964182"/>
                  </a:lnTo>
                  <a:lnTo>
                    <a:pt x="1395813" y="2011225"/>
                  </a:lnTo>
                  <a:lnTo>
                    <a:pt x="1382210" y="2055041"/>
                  </a:lnTo>
                  <a:lnTo>
                    <a:pt x="1360687" y="2094692"/>
                  </a:lnTo>
                  <a:lnTo>
                    <a:pt x="1332182" y="2129239"/>
                  </a:lnTo>
                  <a:lnTo>
                    <a:pt x="1297635" y="2157742"/>
                  </a:lnTo>
                  <a:lnTo>
                    <a:pt x="1257984" y="2179264"/>
                  </a:lnTo>
                  <a:lnTo>
                    <a:pt x="1214169" y="2192865"/>
                  </a:lnTo>
                  <a:lnTo>
                    <a:pt x="1167129" y="2197608"/>
                  </a:lnTo>
                  <a:lnTo>
                    <a:pt x="233425" y="2197608"/>
                  </a:lnTo>
                  <a:lnTo>
                    <a:pt x="186382" y="2192865"/>
                  </a:lnTo>
                  <a:lnTo>
                    <a:pt x="142566" y="2179264"/>
                  </a:lnTo>
                  <a:lnTo>
                    <a:pt x="102915" y="2157742"/>
                  </a:lnTo>
                  <a:lnTo>
                    <a:pt x="68368" y="2129239"/>
                  </a:lnTo>
                  <a:lnTo>
                    <a:pt x="39865" y="2094692"/>
                  </a:lnTo>
                  <a:lnTo>
                    <a:pt x="18343" y="2055041"/>
                  </a:lnTo>
                  <a:lnTo>
                    <a:pt x="4742" y="2011225"/>
                  </a:lnTo>
                  <a:lnTo>
                    <a:pt x="0" y="1964182"/>
                  </a:lnTo>
                  <a:lnTo>
                    <a:pt x="0" y="233425"/>
                  </a:lnTo>
                  <a:close/>
                </a:path>
              </a:pathLst>
            </a:custGeom>
            <a:noFill/>
            <a:ln w="25400"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2" name="Google Shape;112;p10"/>
          <p:cNvSpPr txBox="1"/>
          <p:nvPr/>
        </p:nvSpPr>
        <p:spPr>
          <a:xfrm>
            <a:off x="658164" y="3096895"/>
            <a:ext cx="1119505" cy="2851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700">
                <a:solidFill>
                  <a:srgbClr val="124F5C"/>
                </a:solidFill>
                <a:latin typeface="Arial"/>
                <a:ea typeface="Arial"/>
                <a:cs typeface="Arial"/>
                <a:sym typeface="Arial"/>
              </a:rPr>
              <a:t>Assortment</a:t>
            </a:r>
            <a:endParaRPr sz="1700">
              <a:solidFill>
                <a:schemeClr val="dk1"/>
              </a:solidFill>
              <a:latin typeface="Arial"/>
              <a:ea typeface="Arial"/>
              <a:cs typeface="Arial"/>
              <a:sym typeface="Arial"/>
            </a:endParaRPr>
          </a:p>
        </p:txBody>
      </p:sp>
      <p:grpSp>
        <p:nvGrpSpPr>
          <p:cNvPr id="113" name="Google Shape;113;p10"/>
          <p:cNvGrpSpPr/>
          <p:nvPr/>
        </p:nvGrpSpPr>
        <p:grpSpPr>
          <a:xfrm>
            <a:off x="6015990" y="2469642"/>
            <a:ext cx="2491740" cy="1579245"/>
            <a:chOff x="6015990" y="2469642"/>
            <a:chExt cx="2491740" cy="1579245"/>
          </a:xfrm>
        </p:grpSpPr>
        <p:sp>
          <p:nvSpPr>
            <p:cNvPr id="114" name="Google Shape;114;p10"/>
            <p:cNvSpPr/>
            <p:nvPr/>
          </p:nvSpPr>
          <p:spPr>
            <a:xfrm>
              <a:off x="6015990" y="2469642"/>
              <a:ext cx="2491740" cy="1579245"/>
            </a:xfrm>
            <a:custGeom>
              <a:avLst/>
              <a:gdLst/>
              <a:ahLst/>
              <a:cxnLst/>
              <a:rect l="l" t="t" r="r" b="b"/>
              <a:pathLst>
                <a:path w="2491740" h="1579245" extrusionOk="0">
                  <a:moveTo>
                    <a:pt x="2228595" y="0"/>
                  </a:moveTo>
                  <a:lnTo>
                    <a:pt x="0" y="0"/>
                  </a:lnTo>
                  <a:lnTo>
                    <a:pt x="0" y="1578864"/>
                  </a:lnTo>
                  <a:lnTo>
                    <a:pt x="2228595" y="1578864"/>
                  </a:lnTo>
                  <a:lnTo>
                    <a:pt x="2275885" y="1574624"/>
                  </a:lnTo>
                  <a:lnTo>
                    <a:pt x="2320398" y="1562400"/>
                  </a:lnTo>
                  <a:lnTo>
                    <a:pt x="2361390" y="1542936"/>
                  </a:lnTo>
                  <a:lnTo>
                    <a:pt x="2398118" y="1516974"/>
                  </a:lnTo>
                  <a:lnTo>
                    <a:pt x="2429837" y="1485258"/>
                  </a:lnTo>
                  <a:lnTo>
                    <a:pt x="2455803" y="1448531"/>
                  </a:lnTo>
                  <a:lnTo>
                    <a:pt x="2475272" y="1407537"/>
                  </a:lnTo>
                  <a:lnTo>
                    <a:pt x="2487499" y="1363019"/>
                  </a:lnTo>
                  <a:lnTo>
                    <a:pt x="2491740" y="1315720"/>
                  </a:lnTo>
                  <a:lnTo>
                    <a:pt x="2491740" y="263144"/>
                  </a:lnTo>
                  <a:lnTo>
                    <a:pt x="2487499" y="215854"/>
                  </a:lnTo>
                  <a:lnTo>
                    <a:pt x="2475272" y="171341"/>
                  </a:lnTo>
                  <a:lnTo>
                    <a:pt x="2455803" y="130349"/>
                  </a:lnTo>
                  <a:lnTo>
                    <a:pt x="2429837" y="93621"/>
                  </a:lnTo>
                  <a:lnTo>
                    <a:pt x="2398118" y="61902"/>
                  </a:lnTo>
                  <a:lnTo>
                    <a:pt x="2361390" y="35936"/>
                  </a:lnTo>
                  <a:lnTo>
                    <a:pt x="2320398" y="16467"/>
                  </a:lnTo>
                  <a:lnTo>
                    <a:pt x="2275885" y="4240"/>
                  </a:lnTo>
                  <a:lnTo>
                    <a:pt x="2228595" y="0"/>
                  </a:lnTo>
                  <a:close/>
                </a:path>
              </a:pathLst>
            </a:custGeom>
            <a:solidFill>
              <a:srgbClr val="FFE1CE">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10"/>
            <p:cNvSpPr/>
            <p:nvPr/>
          </p:nvSpPr>
          <p:spPr>
            <a:xfrm>
              <a:off x="6015990" y="2469642"/>
              <a:ext cx="2491740" cy="1579245"/>
            </a:xfrm>
            <a:custGeom>
              <a:avLst/>
              <a:gdLst/>
              <a:ahLst/>
              <a:cxnLst/>
              <a:rect l="l" t="t" r="r" b="b"/>
              <a:pathLst>
                <a:path w="2491740" h="1579245" extrusionOk="0">
                  <a:moveTo>
                    <a:pt x="2491740" y="263144"/>
                  </a:moveTo>
                  <a:lnTo>
                    <a:pt x="2491740" y="1315720"/>
                  </a:lnTo>
                  <a:lnTo>
                    <a:pt x="2487499" y="1363019"/>
                  </a:lnTo>
                  <a:lnTo>
                    <a:pt x="2475272" y="1407537"/>
                  </a:lnTo>
                  <a:lnTo>
                    <a:pt x="2455803" y="1448531"/>
                  </a:lnTo>
                  <a:lnTo>
                    <a:pt x="2429837" y="1485258"/>
                  </a:lnTo>
                  <a:lnTo>
                    <a:pt x="2398118" y="1516974"/>
                  </a:lnTo>
                  <a:lnTo>
                    <a:pt x="2361390" y="1542936"/>
                  </a:lnTo>
                  <a:lnTo>
                    <a:pt x="2320398" y="1562400"/>
                  </a:lnTo>
                  <a:lnTo>
                    <a:pt x="2275885" y="1574624"/>
                  </a:lnTo>
                  <a:lnTo>
                    <a:pt x="2228595" y="1578864"/>
                  </a:lnTo>
                  <a:lnTo>
                    <a:pt x="0" y="1578864"/>
                  </a:lnTo>
                  <a:lnTo>
                    <a:pt x="0" y="0"/>
                  </a:lnTo>
                  <a:lnTo>
                    <a:pt x="2228595" y="0"/>
                  </a:lnTo>
                  <a:lnTo>
                    <a:pt x="2275885" y="4240"/>
                  </a:lnTo>
                  <a:lnTo>
                    <a:pt x="2320398" y="16467"/>
                  </a:lnTo>
                  <a:lnTo>
                    <a:pt x="2361390" y="35936"/>
                  </a:lnTo>
                  <a:lnTo>
                    <a:pt x="2398118" y="61902"/>
                  </a:lnTo>
                  <a:lnTo>
                    <a:pt x="2429837" y="93621"/>
                  </a:lnTo>
                  <a:lnTo>
                    <a:pt x="2455803" y="130349"/>
                  </a:lnTo>
                  <a:lnTo>
                    <a:pt x="2475272" y="171341"/>
                  </a:lnTo>
                  <a:lnTo>
                    <a:pt x="2487499" y="215854"/>
                  </a:lnTo>
                  <a:lnTo>
                    <a:pt x="2491740" y="263144"/>
                  </a:lnTo>
                  <a:close/>
                </a:path>
              </a:pathLst>
            </a:custGeom>
            <a:noFill/>
            <a:ln w="25400" cap="flat" cmpd="sng">
              <a:solidFill>
                <a:srgbClr val="FFE1C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6" name="Google Shape;116;p10"/>
          <p:cNvSpPr txBox="1"/>
          <p:nvPr/>
        </p:nvSpPr>
        <p:spPr>
          <a:xfrm>
            <a:off x="6072632" y="2554300"/>
            <a:ext cx="2067560" cy="1365885"/>
          </a:xfrm>
          <a:prstGeom prst="rect">
            <a:avLst/>
          </a:prstGeom>
          <a:noFill/>
          <a:ln>
            <a:noFill/>
          </a:ln>
        </p:spPr>
        <p:txBody>
          <a:bodyPr spcFirstLastPara="1" wrap="square" lIns="0" tIns="12700" rIns="0" bIns="0" anchor="t" anchorCtr="0">
            <a:spAutoFit/>
          </a:bodyPr>
          <a:lstStyle/>
          <a:p>
            <a:pPr marL="184785" marR="0" lvl="0" indent="-172720" algn="l" rtl="0">
              <a:lnSpc>
                <a:spcPct val="100000"/>
              </a:lnSpc>
              <a:spcBef>
                <a:spcPts val="0"/>
              </a:spcBef>
              <a:spcAft>
                <a:spcPts val="0"/>
              </a:spcAft>
              <a:buClr>
                <a:srgbClr val="C00000"/>
              </a:buClr>
              <a:buSzPts val="1800"/>
              <a:buFont typeface="Arial"/>
              <a:buChar char="•"/>
            </a:pPr>
            <a:r>
              <a:rPr lang="en-US" sz="1800">
                <a:solidFill>
                  <a:srgbClr val="C00000"/>
                </a:solidFill>
                <a:latin typeface="Arial"/>
                <a:ea typeface="Arial"/>
                <a:cs typeface="Arial"/>
                <a:sym typeface="Arial"/>
              </a:rPr>
              <a:t>a = Public Holiday</a:t>
            </a:r>
            <a:endParaRPr sz="1800">
              <a:solidFill>
                <a:srgbClr val="C00000"/>
              </a:solidFill>
              <a:latin typeface="Arial"/>
              <a:ea typeface="Arial"/>
              <a:cs typeface="Arial"/>
              <a:sym typeface="Arial"/>
            </a:endParaRPr>
          </a:p>
          <a:p>
            <a:pPr marL="184785" marR="0" lvl="0" indent="-172720" algn="l" rtl="0">
              <a:lnSpc>
                <a:spcPct val="100000"/>
              </a:lnSpc>
              <a:spcBef>
                <a:spcPts val="30"/>
              </a:spcBef>
              <a:spcAft>
                <a:spcPts val="0"/>
              </a:spcAft>
              <a:buClr>
                <a:srgbClr val="C00000"/>
              </a:buClr>
              <a:buSzPts val="1800"/>
              <a:buFont typeface="Arial"/>
              <a:buChar char="•"/>
            </a:pPr>
            <a:r>
              <a:rPr lang="en-US" sz="1800">
                <a:solidFill>
                  <a:srgbClr val="C00000"/>
                </a:solidFill>
                <a:latin typeface="Arial"/>
                <a:ea typeface="Arial"/>
                <a:cs typeface="Arial"/>
                <a:sym typeface="Arial"/>
              </a:rPr>
              <a:t>b = Easter Holiday</a:t>
            </a:r>
            <a:endParaRPr sz="1800">
              <a:solidFill>
                <a:srgbClr val="C00000"/>
              </a:solidFill>
              <a:latin typeface="Arial"/>
              <a:ea typeface="Arial"/>
              <a:cs typeface="Arial"/>
              <a:sym typeface="Arial"/>
            </a:endParaRPr>
          </a:p>
          <a:p>
            <a:pPr marL="184785" marR="472440" lvl="0" indent="-172720" algn="l" rtl="0">
              <a:lnSpc>
                <a:spcPct val="103333"/>
              </a:lnSpc>
              <a:spcBef>
                <a:spcPts val="320"/>
              </a:spcBef>
              <a:spcAft>
                <a:spcPts val="0"/>
              </a:spcAft>
              <a:buClr>
                <a:srgbClr val="C00000"/>
              </a:buClr>
              <a:buSzPts val="1800"/>
              <a:buFont typeface="Arial"/>
              <a:buChar char="•"/>
            </a:pPr>
            <a:r>
              <a:rPr lang="en-US" sz="1800">
                <a:solidFill>
                  <a:srgbClr val="C00000"/>
                </a:solidFill>
                <a:latin typeface="Arial"/>
                <a:ea typeface="Arial"/>
                <a:cs typeface="Arial"/>
                <a:sym typeface="Arial"/>
              </a:rPr>
              <a:t>c = Christmas  Holiday</a:t>
            </a:r>
            <a:endParaRPr sz="1800">
              <a:solidFill>
                <a:srgbClr val="C00000"/>
              </a:solidFill>
              <a:latin typeface="Arial"/>
              <a:ea typeface="Arial"/>
              <a:cs typeface="Arial"/>
              <a:sym typeface="Arial"/>
            </a:endParaRPr>
          </a:p>
          <a:p>
            <a:pPr marL="184785" marR="0" lvl="0" indent="-172720" algn="l" rtl="0">
              <a:lnSpc>
                <a:spcPct val="100000"/>
              </a:lnSpc>
              <a:spcBef>
                <a:spcPts val="0"/>
              </a:spcBef>
              <a:spcAft>
                <a:spcPts val="0"/>
              </a:spcAft>
              <a:buClr>
                <a:srgbClr val="C00000"/>
              </a:buClr>
              <a:buSzPts val="1800"/>
              <a:buFont typeface="Arial"/>
              <a:buChar char="•"/>
            </a:pPr>
            <a:r>
              <a:rPr lang="en-US" sz="1800">
                <a:solidFill>
                  <a:srgbClr val="C00000"/>
                </a:solidFill>
                <a:latin typeface="Arial"/>
                <a:ea typeface="Arial"/>
                <a:cs typeface="Arial"/>
                <a:sym typeface="Arial"/>
              </a:rPr>
              <a:t>d = None</a:t>
            </a:r>
            <a:endParaRPr sz="1800">
              <a:solidFill>
                <a:srgbClr val="C00000"/>
              </a:solidFill>
              <a:latin typeface="Arial"/>
              <a:ea typeface="Arial"/>
              <a:cs typeface="Arial"/>
              <a:sym typeface="Arial"/>
            </a:endParaRPr>
          </a:p>
        </p:txBody>
      </p:sp>
      <p:grpSp>
        <p:nvGrpSpPr>
          <p:cNvPr id="117" name="Google Shape;117;p10"/>
          <p:cNvGrpSpPr/>
          <p:nvPr/>
        </p:nvGrpSpPr>
        <p:grpSpPr>
          <a:xfrm>
            <a:off x="4615434" y="2273045"/>
            <a:ext cx="1400810" cy="1972310"/>
            <a:chOff x="4615434" y="2273045"/>
            <a:chExt cx="1400810" cy="1972310"/>
          </a:xfrm>
        </p:grpSpPr>
        <p:sp>
          <p:nvSpPr>
            <p:cNvPr id="118" name="Google Shape;118;p10"/>
            <p:cNvSpPr/>
            <p:nvPr/>
          </p:nvSpPr>
          <p:spPr>
            <a:xfrm>
              <a:off x="4615434" y="2273045"/>
              <a:ext cx="1400810" cy="1972310"/>
            </a:xfrm>
            <a:custGeom>
              <a:avLst/>
              <a:gdLst/>
              <a:ahLst/>
              <a:cxnLst/>
              <a:rect l="l" t="t" r="r" b="b"/>
              <a:pathLst>
                <a:path w="1400810" h="1972310" extrusionOk="0">
                  <a:moveTo>
                    <a:pt x="1167129" y="0"/>
                  </a:moveTo>
                  <a:lnTo>
                    <a:pt x="233425" y="0"/>
                  </a:lnTo>
                  <a:lnTo>
                    <a:pt x="186386" y="4742"/>
                  </a:lnTo>
                  <a:lnTo>
                    <a:pt x="142571" y="18345"/>
                  </a:lnTo>
                  <a:lnTo>
                    <a:pt x="102920" y="39868"/>
                  </a:lnTo>
                  <a:lnTo>
                    <a:pt x="68373" y="68373"/>
                  </a:lnTo>
                  <a:lnTo>
                    <a:pt x="39868" y="102920"/>
                  </a:lnTo>
                  <a:lnTo>
                    <a:pt x="18345" y="142571"/>
                  </a:lnTo>
                  <a:lnTo>
                    <a:pt x="4742" y="186386"/>
                  </a:lnTo>
                  <a:lnTo>
                    <a:pt x="0" y="233426"/>
                  </a:lnTo>
                  <a:lnTo>
                    <a:pt x="0" y="1738630"/>
                  </a:lnTo>
                  <a:lnTo>
                    <a:pt x="4742" y="1785673"/>
                  </a:lnTo>
                  <a:lnTo>
                    <a:pt x="18345" y="1829489"/>
                  </a:lnTo>
                  <a:lnTo>
                    <a:pt x="39868" y="1869140"/>
                  </a:lnTo>
                  <a:lnTo>
                    <a:pt x="68373" y="1903687"/>
                  </a:lnTo>
                  <a:lnTo>
                    <a:pt x="102920" y="1932190"/>
                  </a:lnTo>
                  <a:lnTo>
                    <a:pt x="142571" y="1953712"/>
                  </a:lnTo>
                  <a:lnTo>
                    <a:pt x="186386" y="1967313"/>
                  </a:lnTo>
                  <a:lnTo>
                    <a:pt x="233425" y="1972056"/>
                  </a:lnTo>
                  <a:lnTo>
                    <a:pt x="1167129" y="1972056"/>
                  </a:lnTo>
                  <a:lnTo>
                    <a:pt x="1214169" y="1967313"/>
                  </a:lnTo>
                  <a:lnTo>
                    <a:pt x="1257984" y="1953712"/>
                  </a:lnTo>
                  <a:lnTo>
                    <a:pt x="1297635" y="1932190"/>
                  </a:lnTo>
                  <a:lnTo>
                    <a:pt x="1332182" y="1903687"/>
                  </a:lnTo>
                  <a:lnTo>
                    <a:pt x="1360687" y="1869140"/>
                  </a:lnTo>
                  <a:lnTo>
                    <a:pt x="1382210" y="1829489"/>
                  </a:lnTo>
                  <a:lnTo>
                    <a:pt x="1395813" y="1785673"/>
                  </a:lnTo>
                  <a:lnTo>
                    <a:pt x="1400555" y="1738630"/>
                  </a:lnTo>
                  <a:lnTo>
                    <a:pt x="1400555" y="233426"/>
                  </a:lnTo>
                  <a:lnTo>
                    <a:pt x="1395813" y="186386"/>
                  </a:lnTo>
                  <a:lnTo>
                    <a:pt x="1382210" y="142571"/>
                  </a:lnTo>
                  <a:lnTo>
                    <a:pt x="1360687" y="102920"/>
                  </a:lnTo>
                  <a:lnTo>
                    <a:pt x="1332182" y="68373"/>
                  </a:lnTo>
                  <a:lnTo>
                    <a:pt x="1297635" y="39868"/>
                  </a:lnTo>
                  <a:lnTo>
                    <a:pt x="1257984" y="18345"/>
                  </a:lnTo>
                  <a:lnTo>
                    <a:pt x="1214169" y="4742"/>
                  </a:lnTo>
                  <a:lnTo>
                    <a:pt x="1167129" y="0"/>
                  </a:lnTo>
                  <a:close/>
                </a:path>
              </a:pathLst>
            </a:custGeom>
            <a:solidFill>
              <a:srgbClr val="FFAB4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10"/>
            <p:cNvSpPr/>
            <p:nvPr/>
          </p:nvSpPr>
          <p:spPr>
            <a:xfrm>
              <a:off x="4615434" y="2273045"/>
              <a:ext cx="1400810" cy="1972310"/>
            </a:xfrm>
            <a:custGeom>
              <a:avLst/>
              <a:gdLst/>
              <a:ahLst/>
              <a:cxnLst/>
              <a:rect l="l" t="t" r="r" b="b"/>
              <a:pathLst>
                <a:path w="1400810" h="1972310" extrusionOk="0">
                  <a:moveTo>
                    <a:pt x="0" y="233426"/>
                  </a:moveTo>
                  <a:lnTo>
                    <a:pt x="4742" y="186386"/>
                  </a:lnTo>
                  <a:lnTo>
                    <a:pt x="18345" y="142571"/>
                  </a:lnTo>
                  <a:lnTo>
                    <a:pt x="39868" y="102920"/>
                  </a:lnTo>
                  <a:lnTo>
                    <a:pt x="68373" y="68373"/>
                  </a:lnTo>
                  <a:lnTo>
                    <a:pt x="102920" y="39868"/>
                  </a:lnTo>
                  <a:lnTo>
                    <a:pt x="142571" y="18345"/>
                  </a:lnTo>
                  <a:lnTo>
                    <a:pt x="186386" y="4742"/>
                  </a:lnTo>
                  <a:lnTo>
                    <a:pt x="233425" y="0"/>
                  </a:lnTo>
                  <a:lnTo>
                    <a:pt x="1167129" y="0"/>
                  </a:lnTo>
                  <a:lnTo>
                    <a:pt x="1214169" y="4742"/>
                  </a:lnTo>
                  <a:lnTo>
                    <a:pt x="1257984" y="18345"/>
                  </a:lnTo>
                  <a:lnTo>
                    <a:pt x="1297635" y="39868"/>
                  </a:lnTo>
                  <a:lnTo>
                    <a:pt x="1332182" y="68373"/>
                  </a:lnTo>
                  <a:lnTo>
                    <a:pt x="1360687" y="102920"/>
                  </a:lnTo>
                  <a:lnTo>
                    <a:pt x="1382210" y="142571"/>
                  </a:lnTo>
                  <a:lnTo>
                    <a:pt x="1395813" y="186386"/>
                  </a:lnTo>
                  <a:lnTo>
                    <a:pt x="1400555" y="233426"/>
                  </a:lnTo>
                  <a:lnTo>
                    <a:pt x="1400555" y="1738630"/>
                  </a:lnTo>
                  <a:lnTo>
                    <a:pt x="1395813" y="1785673"/>
                  </a:lnTo>
                  <a:lnTo>
                    <a:pt x="1382210" y="1829489"/>
                  </a:lnTo>
                  <a:lnTo>
                    <a:pt x="1360687" y="1869140"/>
                  </a:lnTo>
                  <a:lnTo>
                    <a:pt x="1332182" y="1903687"/>
                  </a:lnTo>
                  <a:lnTo>
                    <a:pt x="1297635" y="1932190"/>
                  </a:lnTo>
                  <a:lnTo>
                    <a:pt x="1257984" y="1953712"/>
                  </a:lnTo>
                  <a:lnTo>
                    <a:pt x="1214169" y="1967313"/>
                  </a:lnTo>
                  <a:lnTo>
                    <a:pt x="1167129" y="1972056"/>
                  </a:lnTo>
                  <a:lnTo>
                    <a:pt x="233425" y="1972056"/>
                  </a:lnTo>
                  <a:lnTo>
                    <a:pt x="186386" y="1967313"/>
                  </a:lnTo>
                  <a:lnTo>
                    <a:pt x="142571" y="1953712"/>
                  </a:lnTo>
                  <a:lnTo>
                    <a:pt x="102920" y="1932190"/>
                  </a:lnTo>
                  <a:lnTo>
                    <a:pt x="68373" y="1903687"/>
                  </a:lnTo>
                  <a:lnTo>
                    <a:pt x="39868" y="1869140"/>
                  </a:lnTo>
                  <a:lnTo>
                    <a:pt x="18345" y="1829489"/>
                  </a:lnTo>
                  <a:lnTo>
                    <a:pt x="4742" y="1785673"/>
                  </a:lnTo>
                  <a:lnTo>
                    <a:pt x="0" y="1738630"/>
                  </a:lnTo>
                  <a:lnTo>
                    <a:pt x="0" y="233426"/>
                  </a:lnTo>
                  <a:close/>
                </a:path>
              </a:pathLst>
            </a:custGeom>
            <a:noFill/>
            <a:ln w="25375" cap="flat" cmpd="sng">
              <a:solidFill>
                <a:srgbClr val="124F5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0" name="Google Shape;120;p10"/>
          <p:cNvSpPr txBox="1"/>
          <p:nvPr/>
        </p:nvSpPr>
        <p:spPr>
          <a:xfrm>
            <a:off x="4766564" y="2908807"/>
            <a:ext cx="1097280" cy="650240"/>
          </a:xfrm>
          <a:prstGeom prst="rect">
            <a:avLst/>
          </a:prstGeom>
          <a:noFill/>
          <a:ln>
            <a:noFill/>
          </a:ln>
        </p:spPr>
        <p:txBody>
          <a:bodyPr spcFirstLastPara="1" wrap="square" lIns="0" tIns="12050" rIns="0" bIns="0" anchor="t" anchorCtr="0">
            <a:spAutoFit/>
          </a:bodyPr>
          <a:lstStyle/>
          <a:p>
            <a:pPr marL="0" marR="0" lvl="0" indent="0" algn="ctr" rtl="0">
              <a:lnSpc>
                <a:spcPct val="111818"/>
              </a:lnSpc>
              <a:spcBef>
                <a:spcPts val="0"/>
              </a:spcBef>
              <a:spcAft>
                <a:spcPts val="0"/>
              </a:spcAft>
              <a:buNone/>
            </a:pPr>
            <a:r>
              <a:rPr lang="en-US" sz="2200">
                <a:solidFill>
                  <a:srgbClr val="124F5C"/>
                </a:solidFill>
                <a:latin typeface="Arial"/>
                <a:ea typeface="Arial"/>
                <a:cs typeface="Arial"/>
                <a:sym typeface="Arial"/>
              </a:rPr>
              <a:t>State</a:t>
            </a:r>
            <a:endParaRPr sz="2200">
              <a:solidFill>
                <a:schemeClr val="dk1"/>
              </a:solidFill>
              <a:latin typeface="Arial"/>
              <a:ea typeface="Arial"/>
              <a:cs typeface="Arial"/>
              <a:sym typeface="Arial"/>
            </a:endParaRPr>
          </a:p>
          <a:p>
            <a:pPr marL="0" marR="0" lvl="0" indent="0" algn="ctr" rtl="0">
              <a:lnSpc>
                <a:spcPct val="111818"/>
              </a:lnSpc>
              <a:spcBef>
                <a:spcPts val="0"/>
              </a:spcBef>
              <a:spcAft>
                <a:spcPts val="0"/>
              </a:spcAft>
              <a:buNone/>
            </a:pPr>
            <a:r>
              <a:rPr lang="en-US" sz="2200">
                <a:solidFill>
                  <a:srgbClr val="124F5C"/>
                </a:solidFill>
                <a:latin typeface="Arial"/>
                <a:ea typeface="Arial"/>
                <a:cs typeface="Arial"/>
                <a:sym typeface="Arial"/>
              </a:rPr>
              <a:t>Holidays</a:t>
            </a:r>
            <a:endParaRPr sz="2200">
              <a:solidFill>
                <a:schemeClr val="dk1"/>
              </a:solidFill>
              <a:latin typeface="Arial"/>
              <a:ea typeface="Arial"/>
              <a:cs typeface="Arial"/>
              <a:sym typeface="Arial"/>
            </a:endParaRPr>
          </a:p>
        </p:txBody>
      </p:sp>
      <p:sp>
        <p:nvSpPr>
          <p:cNvPr id="121" name="Google Shape;121;p10"/>
          <p:cNvSpPr/>
          <p:nvPr/>
        </p:nvSpPr>
        <p:spPr>
          <a:xfrm>
            <a:off x="312420" y="348995"/>
            <a:ext cx="1011936" cy="6492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1"/>
          <p:cNvSpPr txBox="1">
            <a:spLocks noGrp="1"/>
          </p:cNvSpPr>
          <p:nvPr>
            <p:ph type="title"/>
          </p:nvPr>
        </p:nvSpPr>
        <p:spPr>
          <a:xfrm>
            <a:off x="2265749" y="601300"/>
            <a:ext cx="2988600" cy="4437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Store Models</a:t>
            </a:r>
            <a:endParaRPr/>
          </a:p>
        </p:txBody>
      </p:sp>
      <p:sp>
        <p:nvSpPr>
          <p:cNvPr id="127" name="Google Shape;127;p11"/>
          <p:cNvSpPr txBox="1"/>
          <p:nvPr/>
        </p:nvSpPr>
        <p:spPr>
          <a:xfrm>
            <a:off x="671576" y="1746351"/>
            <a:ext cx="3844290" cy="2470035"/>
          </a:xfrm>
          <a:prstGeom prst="rect">
            <a:avLst/>
          </a:prstGeom>
          <a:noFill/>
          <a:ln>
            <a:noFill/>
          </a:ln>
        </p:spPr>
        <p:txBody>
          <a:bodyPr spcFirstLastPara="1" wrap="square" lIns="0" tIns="12700" rIns="0" bIns="0" anchor="t" anchorCtr="0">
            <a:spAutoFit/>
          </a:bodyPr>
          <a:lstStyle/>
          <a:p>
            <a:pPr marL="354965" marR="890905" lvl="0" indent="-354965" algn="l" rtl="0">
              <a:lnSpc>
                <a:spcPct val="115100"/>
              </a:lnSpc>
              <a:spcBef>
                <a:spcPts val="0"/>
              </a:spcBef>
              <a:spcAft>
                <a:spcPts val="0"/>
              </a:spcAft>
              <a:buClr>
                <a:srgbClr val="FFC000"/>
              </a:buClr>
              <a:buSzPts val="1800"/>
              <a:buFont typeface="Noto Sans Symbols"/>
              <a:buChar char="✔"/>
            </a:pPr>
            <a:r>
              <a:rPr lang="en-US" sz="1400" b="1">
                <a:solidFill>
                  <a:schemeClr val="dk1"/>
                </a:solidFill>
                <a:latin typeface="Georgia"/>
                <a:ea typeface="Georgia"/>
                <a:cs typeface="Georgia"/>
                <a:sym typeface="Georgia"/>
              </a:rPr>
              <a:t>This plot shows relation between  Store Type and Sales.</a:t>
            </a:r>
            <a:endParaRPr sz="1400">
              <a:solidFill>
                <a:schemeClr val="dk1"/>
              </a:solidFill>
              <a:latin typeface="Georgia"/>
              <a:ea typeface="Georgia"/>
              <a:cs typeface="Georgia"/>
              <a:sym typeface="Georgia"/>
            </a:endParaRPr>
          </a:p>
          <a:p>
            <a:pPr marL="334010" marR="5080" lvl="0" indent="-321944" algn="l" rtl="0">
              <a:lnSpc>
                <a:spcPct val="114999"/>
              </a:lnSpc>
              <a:spcBef>
                <a:spcPts val="0"/>
              </a:spcBef>
              <a:spcAft>
                <a:spcPts val="0"/>
              </a:spcAft>
              <a:buClr>
                <a:srgbClr val="FFC000"/>
              </a:buClr>
              <a:buSzPts val="1800"/>
              <a:buFont typeface="Noto Sans Symbols"/>
              <a:buChar char="✔"/>
            </a:pPr>
            <a:r>
              <a:rPr lang="en-US" sz="1400" b="1">
                <a:solidFill>
                  <a:schemeClr val="dk1"/>
                </a:solidFill>
                <a:latin typeface="Georgia"/>
                <a:ea typeface="Georgia"/>
                <a:cs typeface="Georgia"/>
                <a:sym typeface="Georgia"/>
              </a:rPr>
              <a:t>In the above chart The sales in the store type  "b" have higher sales as compare to other  store category. the rest of store having  almost same sales.</a:t>
            </a:r>
            <a:endParaRPr sz="1400">
              <a:solidFill>
                <a:schemeClr val="dk1"/>
              </a:solidFill>
              <a:latin typeface="Georgia"/>
              <a:ea typeface="Georgia"/>
              <a:cs typeface="Georgia"/>
              <a:sym typeface="Georgia"/>
            </a:endParaRPr>
          </a:p>
          <a:p>
            <a:pPr marL="334010" marR="350520" lvl="0" indent="-321944" algn="l" rtl="0">
              <a:lnSpc>
                <a:spcPct val="114999"/>
              </a:lnSpc>
              <a:spcBef>
                <a:spcPts val="0"/>
              </a:spcBef>
              <a:spcAft>
                <a:spcPts val="0"/>
              </a:spcAft>
              <a:buClr>
                <a:srgbClr val="FFC000"/>
              </a:buClr>
              <a:buSzPts val="1800"/>
              <a:buFont typeface="Noto Sans Symbols"/>
              <a:buChar char="✔"/>
            </a:pPr>
            <a:r>
              <a:rPr lang="en-US" sz="1400" b="1">
                <a:solidFill>
                  <a:schemeClr val="dk1"/>
                </a:solidFill>
                <a:latin typeface="Georgia"/>
                <a:ea typeface="Georgia"/>
                <a:cs typeface="Georgia"/>
                <a:sym typeface="Georgia"/>
              </a:rPr>
              <a:t>If you want more sales then go with "b"  Store Type.</a:t>
            </a:r>
            <a:endParaRPr sz="1400">
              <a:solidFill>
                <a:schemeClr val="dk1"/>
              </a:solidFill>
              <a:latin typeface="Georgia"/>
              <a:ea typeface="Georgia"/>
              <a:cs typeface="Georgia"/>
              <a:sym typeface="Georgia"/>
            </a:endParaRPr>
          </a:p>
        </p:txBody>
      </p:sp>
      <p:sp>
        <p:nvSpPr>
          <p:cNvPr id="128" name="Google Shape;128;p11"/>
          <p:cNvSpPr/>
          <p:nvPr/>
        </p:nvSpPr>
        <p:spPr>
          <a:xfrm>
            <a:off x="478536" y="421294"/>
            <a:ext cx="1305946" cy="38127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9" name="Google Shape;129;p11"/>
          <p:cNvPicPr preferRelativeResize="0"/>
          <p:nvPr/>
        </p:nvPicPr>
        <p:blipFill rotWithShape="1">
          <a:blip r:embed="rId4">
            <a:alphaModFix/>
          </a:blip>
          <a:srcRect/>
          <a:stretch/>
        </p:blipFill>
        <p:spPr>
          <a:xfrm>
            <a:off x="4572000" y="1549386"/>
            <a:ext cx="3712605" cy="2667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2"/>
          <p:cNvSpPr txBox="1">
            <a:spLocks noGrp="1"/>
          </p:cNvSpPr>
          <p:nvPr>
            <p:ph type="title"/>
          </p:nvPr>
        </p:nvSpPr>
        <p:spPr>
          <a:xfrm>
            <a:off x="2120675" y="563900"/>
            <a:ext cx="3497700" cy="4437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Assortment Levels</a:t>
            </a:r>
            <a:endParaRPr/>
          </a:p>
        </p:txBody>
      </p:sp>
      <p:sp>
        <p:nvSpPr>
          <p:cNvPr id="135" name="Google Shape;135;p12"/>
          <p:cNvSpPr txBox="1"/>
          <p:nvPr/>
        </p:nvSpPr>
        <p:spPr>
          <a:xfrm>
            <a:off x="609600" y="1778257"/>
            <a:ext cx="3741420" cy="1708929"/>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400" b="1">
                <a:solidFill>
                  <a:srgbClr val="202020"/>
                </a:solidFill>
                <a:latin typeface="Georgia"/>
                <a:ea typeface="Georgia"/>
                <a:cs typeface="Georgia"/>
                <a:sym typeface="Georgia"/>
              </a:rPr>
              <a:t>0 = Basic, 1 = Extra, 2 = Extended</a:t>
            </a:r>
            <a:endParaRPr sz="1400">
              <a:solidFill>
                <a:schemeClr val="dk1"/>
              </a:solidFill>
              <a:latin typeface="Georgia"/>
              <a:ea typeface="Georgia"/>
              <a:cs typeface="Georgia"/>
              <a:sym typeface="Georgia"/>
            </a:endParaRPr>
          </a:p>
          <a:p>
            <a:pPr marL="0" marR="0" lvl="0" indent="0" algn="l" rtl="0">
              <a:lnSpc>
                <a:spcPct val="100000"/>
              </a:lnSpc>
              <a:spcBef>
                <a:spcPts val="0"/>
              </a:spcBef>
              <a:spcAft>
                <a:spcPts val="0"/>
              </a:spcAft>
              <a:buNone/>
            </a:pPr>
            <a:endParaRPr sz="1700">
              <a:solidFill>
                <a:schemeClr val="dk1"/>
              </a:solidFill>
              <a:latin typeface="Georgia"/>
              <a:ea typeface="Georgia"/>
              <a:cs typeface="Georgia"/>
              <a:sym typeface="Georgia"/>
            </a:endParaRPr>
          </a:p>
          <a:p>
            <a:pPr marL="334010" marR="5080" lvl="0" indent="-321944" algn="l" rtl="0">
              <a:lnSpc>
                <a:spcPct val="114999"/>
              </a:lnSpc>
              <a:spcBef>
                <a:spcPts val="5"/>
              </a:spcBef>
              <a:spcAft>
                <a:spcPts val="0"/>
              </a:spcAft>
              <a:buClr>
                <a:srgbClr val="F5FCFF"/>
              </a:buClr>
              <a:buSzPts val="1800"/>
              <a:buFont typeface="Arial"/>
              <a:buChar char="●"/>
            </a:pPr>
            <a:r>
              <a:rPr lang="en-US" sz="1400" b="1">
                <a:solidFill>
                  <a:srgbClr val="202020"/>
                </a:solidFill>
                <a:latin typeface="Georgia"/>
                <a:ea typeface="Georgia"/>
                <a:cs typeface="Georgia"/>
                <a:sym typeface="Georgia"/>
              </a:rPr>
              <a:t>The sales in which product assortment  type  1 have higher sales as compare to other  assortment category. the rest of assortment  having almost same sales.</a:t>
            </a:r>
            <a:endParaRPr sz="1400">
              <a:solidFill>
                <a:schemeClr val="dk1"/>
              </a:solidFill>
              <a:latin typeface="Georgia"/>
              <a:ea typeface="Georgia"/>
              <a:cs typeface="Georgia"/>
              <a:sym typeface="Georgia"/>
            </a:endParaRPr>
          </a:p>
        </p:txBody>
      </p:sp>
      <p:sp>
        <p:nvSpPr>
          <p:cNvPr id="136" name="Google Shape;136;p12"/>
          <p:cNvSpPr/>
          <p:nvPr/>
        </p:nvSpPr>
        <p:spPr>
          <a:xfrm>
            <a:off x="441959" y="520354"/>
            <a:ext cx="1378008" cy="38127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7" name="Google Shape;137;p12"/>
          <p:cNvPicPr preferRelativeResize="0"/>
          <p:nvPr/>
        </p:nvPicPr>
        <p:blipFill rotWithShape="1">
          <a:blip r:embed="rId4">
            <a:alphaModFix/>
          </a:blip>
          <a:srcRect/>
          <a:stretch/>
        </p:blipFill>
        <p:spPr>
          <a:xfrm>
            <a:off x="4521726" y="1212925"/>
            <a:ext cx="4622274" cy="28395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3"/>
          <p:cNvSpPr txBox="1">
            <a:spLocks noGrp="1"/>
          </p:cNvSpPr>
          <p:nvPr>
            <p:ph type="ctrTitle"/>
          </p:nvPr>
        </p:nvSpPr>
        <p:spPr>
          <a:xfrm>
            <a:off x="2811802" y="595313"/>
            <a:ext cx="3986700" cy="4437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r>
              <a:rPr lang="en-US" sz="2800"/>
              <a:t>Sales in each Month</a:t>
            </a:r>
            <a:endParaRPr sz="2800"/>
          </a:p>
        </p:txBody>
      </p:sp>
      <p:sp>
        <p:nvSpPr>
          <p:cNvPr id="143" name="Google Shape;143;p13"/>
          <p:cNvSpPr txBox="1"/>
          <p:nvPr/>
        </p:nvSpPr>
        <p:spPr>
          <a:xfrm>
            <a:off x="574040" y="1146794"/>
            <a:ext cx="7826375" cy="1145057"/>
          </a:xfrm>
          <a:prstGeom prst="rect">
            <a:avLst/>
          </a:prstGeom>
          <a:noFill/>
          <a:ln>
            <a:noFill/>
          </a:ln>
        </p:spPr>
        <p:txBody>
          <a:bodyPr spcFirstLastPara="1" wrap="square" lIns="0" tIns="12700" rIns="0" bIns="0" anchor="t" anchorCtr="0">
            <a:spAutoFit/>
          </a:bodyPr>
          <a:lstStyle/>
          <a:p>
            <a:pPr marL="12700" marR="5080" lvl="0" indent="0" algn="l" rtl="0">
              <a:lnSpc>
                <a:spcPct val="135100"/>
              </a:lnSpc>
              <a:spcBef>
                <a:spcPts val="0"/>
              </a:spcBef>
              <a:spcAft>
                <a:spcPts val="0"/>
              </a:spcAft>
              <a:buNone/>
            </a:pPr>
            <a:r>
              <a:rPr lang="en-US" sz="1400" b="1">
                <a:solidFill>
                  <a:srgbClr val="202020"/>
                </a:solidFill>
                <a:latin typeface="Georgia"/>
                <a:ea typeface="Georgia"/>
                <a:cs typeface="Georgia"/>
                <a:sym typeface="Georgia"/>
              </a:rPr>
              <a:t>According to the plot we can see that the sale is increases in the December and Decreases in January  and we can conclude that stores need more supply in between July to December stores should offer  some discount in january to June to attract more customers.</a:t>
            </a:r>
            <a:endParaRPr sz="1400">
              <a:solidFill>
                <a:schemeClr val="dk1"/>
              </a:solidFill>
              <a:latin typeface="Georgia"/>
              <a:ea typeface="Georgia"/>
              <a:cs typeface="Georgia"/>
              <a:sym typeface="Georgia"/>
            </a:endParaRPr>
          </a:p>
        </p:txBody>
      </p:sp>
      <p:sp>
        <p:nvSpPr>
          <p:cNvPr id="144" name="Google Shape;144;p13"/>
          <p:cNvSpPr/>
          <p:nvPr/>
        </p:nvSpPr>
        <p:spPr>
          <a:xfrm>
            <a:off x="288100" y="446531"/>
            <a:ext cx="1444486" cy="66870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5" name="Google Shape;145;p13"/>
          <p:cNvPicPr preferRelativeResize="0"/>
          <p:nvPr/>
        </p:nvPicPr>
        <p:blipFill rotWithShape="1">
          <a:blip r:embed="rId4">
            <a:alphaModFix/>
          </a:blip>
          <a:srcRect/>
          <a:stretch/>
        </p:blipFill>
        <p:spPr>
          <a:xfrm>
            <a:off x="4800600" y="2377461"/>
            <a:ext cx="3986597" cy="2806972"/>
          </a:xfrm>
          <a:prstGeom prst="rect">
            <a:avLst/>
          </a:prstGeom>
          <a:noFill/>
          <a:ln>
            <a:noFill/>
          </a:ln>
        </p:spPr>
      </p:pic>
      <p:pic>
        <p:nvPicPr>
          <p:cNvPr id="146" name="Google Shape;146;p13"/>
          <p:cNvPicPr preferRelativeResize="0"/>
          <p:nvPr/>
        </p:nvPicPr>
        <p:blipFill rotWithShape="1">
          <a:blip r:embed="rId5">
            <a:alphaModFix/>
          </a:blip>
          <a:srcRect/>
          <a:stretch/>
        </p:blipFill>
        <p:spPr>
          <a:xfrm>
            <a:off x="152399" y="2359526"/>
            <a:ext cx="4419600" cy="26776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4"/>
          <p:cNvSpPr txBox="1">
            <a:spLocks noGrp="1"/>
          </p:cNvSpPr>
          <p:nvPr>
            <p:ph type="title"/>
          </p:nvPr>
        </p:nvSpPr>
        <p:spPr>
          <a:xfrm>
            <a:off x="2224400" y="461150"/>
            <a:ext cx="4549200" cy="4437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Days of week with Sales</a:t>
            </a:r>
            <a:endParaRPr/>
          </a:p>
        </p:txBody>
      </p:sp>
      <p:sp>
        <p:nvSpPr>
          <p:cNvPr id="152" name="Google Shape;152;p14"/>
          <p:cNvSpPr txBox="1"/>
          <p:nvPr/>
        </p:nvSpPr>
        <p:spPr>
          <a:xfrm>
            <a:off x="457200" y="1577052"/>
            <a:ext cx="3691254" cy="2771208"/>
          </a:xfrm>
          <a:prstGeom prst="rect">
            <a:avLst/>
          </a:prstGeom>
          <a:noFill/>
          <a:ln>
            <a:noFill/>
          </a:ln>
        </p:spPr>
        <p:txBody>
          <a:bodyPr spcFirstLastPara="1" wrap="square" lIns="0" tIns="12700" rIns="0" bIns="0" anchor="t" anchorCtr="0">
            <a:spAutoFit/>
          </a:bodyPr>
          <a:lstStyle/>
          <a:p>
            <a:pPr marL="334010" marR="90170" lvl="0" indent="-321944" algn="l" rtl="0">
              <a:lnSpc>
                <a:spcPct val="114999"/>
              </a:lnSpc>
              <a:spcBef>
                <a:spcPts val="0"/>
              </a:spcBef>
              <a:spcAft>
                <a:spcPts val="0"/>
              </a:spcAft>
              <a:buClr>
                <a:srgbClr val="F5FCFF"/>
              </a:buClr>
              <a:buSzPts val="1400"/>
              <a:buFont typeface="Arial"/>
              <a:buChar char="●"/>
            </a:pPr>
            <a:r>
              <a:rPr lang="en-US" sz="1400" b="1">
                <a:solidFill>
                  <a:srgbClr val="202020"/>
                </a:solidFill>
                <a:latin typeface="Georgia"/>
                <a:ea typeface="Georgia"/>
                <a:cs typeface="Georgia"/>
                <a:sym typeface="Georgia"/>
              </a:rPr>
              <a:t>We are plotting Bar graph to see the Sales  according to Days in week.</a:t>
            </a:r>
            <a:endParaRPr sz="1400">
              <a:solidFill>
                <a:schemeClr val="dk1"/>
              </a:solidFill>
              <a:latin typeface="Georgia"/>
              <a:ea typeface="Georgia"/>
              <a:cs typeface="Georgia"/>
              <a:sym typeface="Georgia"/>
            </a:endParaRPr>
          </a:p>
          <a:p>
            <a:pPr marL="329565" marR="0" lvl="0" indent="-317500" algn="l" rtl="0">
              <a:lnSpc>
                <a:spcPct val="100000"/>
              </a:lnSpc>
              <a:spcBef>
                <a:spcPts val="250"/>
              </a:spcBef>
              <a:spcAft>
                <a:spcPts val="0"/>
              </a:spcAft>
              <a:buClr>
                <a:srgbClr val="F5FCFF"/>
              </a:buClr>
              <a:buSzPts val="1400"/>
              <a:buFont typeface="Arial"/>
              <a:buChar char="●"/>
            </a:pPr>
            <a:r>
              <a:rPr lang="en-US" sz="1400" b="1">
                <a:solidFill>
                  <a:srgbClr val="202020"/>
                </a:solidFill>
                <a:latin typeface="Georgia"/>
                <a:ea typeface="Georgia"/>
                <a:cs typeface="Georgia"/>
                <a:sym typeface="Georgia"/>
              </a:rPr>
              <a:t>We can conclude that sales are high on</a:t>
            </a:r>
            <a:endParaRPr sz="1400">
              <a:solidFill>
                <a:schemeClr val="dk1"/>
              </a:solidFill>
              <a:latin typeface="Georgia"/>
              <a:ea typeface="Georgia"/>
              <a:cs typeface="Georgia"/>
              <a:sym typeface="Georgia"/>
            </a:endParaRPr>
          </a:p>
          <a:p>
            <a:pPr marL="334010" marR="0" lvl="0" indent="0" algn="l" rtl="0">
              <a:lnSpc>
                <a:spcPct val="100000"/>
              </a:lnSpc>
              <a:spcBef>
                <a:spcPts val="250"/>
              </a:spcBef>
              <a:spcAft>
                <a:spcPts val="0"/>
              </a:spcAft>
              <a:buNone/>
            </a:pPr>
            <a:r>
              <a:rPr lang="en-US" sz="1400" b="1">
                <a:solidFill>
                  <a:srgbClr val="202020"/>
                </a:solidFill>
                <a:latin typeface="Georgia"/>
                <a:ea typeface="Georgia"/>
                <a:cs typeface="Georgia"/>
                <a:sym typeface="Georgia"/>
              </a:rPr>
              <a:t>Monday and low on Sunday.</a:t>
            </a:r>
            <a:endParaRPr sz="1400">
              <a:solidFill>
                <a:schemeClr val="dk1"/>
              </a:solidFill>
              <a:latin typeface="Georgia"/>
              <a:ea typeface="Georgia"/>
              <a:cs typeface="Georgia"/>
              <a:sym typeface="Georgia"/>
            </a:endParaRPr>
          </a:p>
          <a:p>
            <a:pPr marL="288290" marR="5080" lvl="0" indent="-276225" algn="l" rtl="0">
              <a:lnSpc>
                <a:spcPct val="114999"/>
              </a:lnSpc>
              <a:spcBef>
                <a:spcPts val="5"/>
              </a:spcBef>
              <a:spcAft>
                <a:spcPts val="0"/>
              </a:spcAft>
              <a:buClr>
                <a:srgbClr val="F5FCFF"/>
              </a:buClr>
              <a:buSzPts val="1800"/>
              <a:buFont typeface="Arial"/>
              <a:buChar char="●"/>
            </a:pPr>
            <a:r>
              <a:rPr lang="en-US" sz="1800">
                <a:solidFill>
                  <a:schemeClr val="dk1"/>
                </a:solidFill>
                <a:latin typeface="Calibri"/>
                <a:ea typeface="Calibri"/>
                <a:cs typeface="Calibri"/>
                <a:sym typeface="Calibri"/>
              </a:rPr>
              <a:t>	</a:t>
            </a:r>
            <a:r>
              <a:rPr lang="en-US" sz="1400" b="1">
                <a:solidFill>
                  <a:srgbClr val="202020"/>
                </a:solidFill>
                <a:latin typeface="Georgia"/>
                <a:ea typeface="Georgia"/>
                <a:cs typeface="Georgia"/>
                <a:sym typeface="Georgia"/>
              </a:rPr>
              <a:t>It may be because of holiday Stores have to  try increasing sale on sunday or they can  close the store for half day on sunday to  minimize expenditure</a:t>
            </a:r>
            <a:r>
              <a:rPr lang="en-US" sz="1400">
                <a:solidFill>
                  <a:srgbClr val="202020"/>
                </a:solidFill>
                <a:latin typeface="Roboto"/>
                <a:ea typeface="Roboto"/>
                <a:cs typeface="Roboto"/>
                <a:sym typeface="Roboto"/>
              </a:rPr>
              <a:t>.</a:t>
            </a:r>
            <a:endParaRPr sz="1400">
              <a:solidFill>
                <a:schemeClr val="dk1"/>
              </a:solidFill>
              <a:latin typeface="Roboto"/>
              <a:ea typeface="Roboto"/>
              <a:cs typeface="Roboto"/>
              <a:sym typeface="Roboto"/>
            </a:endParaRPr>
          </a:p>
        </p:txBody>
      </p:sp>
      <p:grpSp>
        <p:nvGrpSpPr>
          <p:cNvPr id="153" name="Google Shape;153;p14"/>
          <p:cNvGrpSpPr/>
          <p:nvPr/>
        </p:nvGrpSpPr>
        <p:grpSpPr>
          <a:xfrm>
            <a:off x="245363" y="231647"/>
            <a:ext cx="8346947" cy="4238245"/>
            <a:chOff x="245363" y="231647"/>
            <a:chExt cx="8346947" cy="4238245"/>
          </a:xfrm>
        </p:grpSpPr>
        <p:sp>
          <p:nvSpPr>
            <p:cNvPr id="154" name="Google Shape;154;p14"/>
            <p:cNvSpPr/>
            <p:nvPr/>
          </p:nvSpPr>
          <p:spPr>
            <a:xfrm>
              <a:off x="245363" y="231647"/>
              <a:ext cx="1427988" cy="6492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14"/>
            <p:cNvSpPr/>
            <p:nvPr/>
          </p:nvSpPr>
          <p:spPr>
            <a:xfrm>
              <a:off x="4294631" y="1455420"/>
              <a:ext cx="4297679" cy="301447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5"/>
          <p:cNvSpPr txBox="1">
            <a:spLocks noGrp="1"/>
          </p:cNvSpPr>
          <p:nvPr>
            <p:ph type="title"/>
          </p:nvPr>
        </p:nvSpPr>
        <p:spPr>
          <a:xfrm>
            <a:off x="1753199" y="738757"/>
            <a:ext cx="7390800" cy="75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t>Average  Sales  And Customers  On Each  Day  Of Week</a:t>
            </a:r>
            <a:endParaRPr sz="2400"/>
          </a:p>
        </p:txBody>
      </p:sp>
      <p:sp>
        <p:nvSpPr>
          <p:cNvPr id="161" name="Google Shape;161;p15"/>
          <p:cNvSpPr txBox="1"/>
          <p:nvPr/>
        </p:nvSpPr>
        <p:spPr>
          <a:xfrm>
            <a:off x="362575" y="2266950"/>
            <a:ext cx="3371850" cy="1231234"/>
          </a:xfrm>
          <a:prstGeom prst="rect">
            <a:avLst/>
          </a:prstGeom>
          <a:noFill/>
          <a:ln>
            <a:noFill/>
          </a:ln>
        </p:spPr>
        <p:txBody>
          <a:bodyPr spcFirstLastPara="1" wrap="square" lIns="0" tIns="12700" rIns="0" bIns="0" anchor="t" anchorCtr="0">
            <a:spAutoFit/>
          </a:bodyPr>
          <a:lstStyle/>
          <a:p>
            <a:pPr marL="12700" marR="5080" lvl="0" indent="0" algn="just" rtl="0">
              <a:lnSpc>
                <a:spcPct val="114999"/>
              </a:lnSpc>
              <a:spcBef>
                <a:spcPts val="0"/>
              </a:spcBef>
              <a:spcAft>
                <a:spcPts val="0"/>
              </a:spcAft>
              <a:buNone/>
            </a:pPr>
            <a:r>
              <a:rPr lang="en-US" sz="1400" b="1" dirty="0">
                <a:solidFill>
                  <a:schemeClr val="dk1"/>
                </a:solidFill>
                <a:latin typeface="Georgia"/>
                <a:ea typeface="Georgia"/>
                <a:cs typeface="Georgia"/>
                <a:sym typeface="Georgia"/>
              </a:rPr>
              <a:t>Sales and customers are at maximum on  Mondays while sales and customers are  nearly zero on Sundays because it seems  like store use to remain closed on Sundays.</a:t>
            </a:r>
            <a:endParaRPr sz="1400" dirty="0">
              <a:solidFill>
                <a:schemeClr val="dk1"/>
              </a:solidFill>
              <a:latin typeface="Georgia"/>
              <a:ea typeface="Georgia"/>
              <a:cs typeface="Georgia"/>
              <a:sym typeface="Georgia"/>
            </a:endParaRPr>
          </a:p>
        </p:txBody>
      </p:sp>
      <p:grpSp>
        <p:nvGrpSpPr>
          <p:cNvPr id="162" name="Google Shape;162;p15"/>
          <p:cNvGrpSpPr/>
          <p:nvPr/>
        </p:nvGrpSpPr>
        <p:grpSpPr>
          <a:xfrm>
            <a:off x="400050" y="626975"/>
            <a:ext cx="8343900" cy="4235196"/>
            <a:chOff x="373379" y="521208"/>
            <a:chExt cx="8343900" cy="4235196"/>
          </a:xfrm>
        </p:grpSpPr>
        <p:sp>
          <p:nvSpPr>
            <p:cNvPr id="163" name="Google Shape;163;p15"/>
            <p:cNvSpPr/>
            <p:nvPr/>
          </p:nvSpPr>
          <p:spPr>
            <a:xfrm>
              <a:off x="373379" y="521208"/>
              <a:ext cx="1223771" cy="6477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5"/>
            <p:cNvSpPr/>
            <p:nvPr/>
          </p:nvSpPr>
          <p:spPr>
            <a:xfrm>
              <a:off x="3959351" y="1365504"/>
              <a:ext cx="4757928" cy="33909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6"/>
          <p:cNvSpPr txBox="1"/>
          <p:nvPr/>
        </p:nvSpPr>
        <p:spPr>
          <a:xfrm>
            <a:off x="574954" y="1176908"/>
            <a:ext cx="7254875" cy="659796"/>
          </a:xfrm>
          <a:prstGeom prst="rect">
            <a:avLst/>
          </a:prstGeom>
          <a:noFill/>
          <a:ln>
            <a:noFill/>
          </a:ln>
        </p:spPr>
        <p:txBody>
          <a:bodyPr spcFirstLastPara="1" wrap="square" lIns="0" tIns="13325" rIns="0" bIns="0" anchor="t" anchorCtr="0">
            <a:spAutoFit/>
          </a:bodyPr>
          <a:lstStyle/>
          <a:p>
            <a:pPr marL="12700" marR="5080" lvl="0" indent="0" algn="l" rtl="0">
              <a:lnSpc>
                <a:spcPct val="100000"/>
              </a:lnSpc>
              <a:spcBef>
                <a:spcPts val="0"/>
              </a:spcBef>
              <a:spcAft>
                <a:spcPts val="0"/>
              </a:spcAft>
              <a:buNone/>
            </a:pPr>
            <a:r>
              <a:rPr lang="en-US" sz="1400" b="1">
                <a:solidFill>
                  <a:srgbClr val="202020"/>
                </a:solidFill>
                <a:latin typeface="Georgia"/>
                <a:ea typeface="Georgia"/>
                <a:cs typeface="Georgia"/>
                <a:sym typeface="Georgia"/>
              </a:rPr>
              <a:t>As we can see that the store who participating in promotion having more sales as compare to  other. which means promotion is the key to attract the customer towards the store.</a:t>
            </a:r>
            <a:endParaRPr sz="1400">
              <a:solidFill>
                <a:schemeClr val="dk1"/>
              </a:solidFill>
              <a:latin typeface="Georgia"/>
              <a:ea typeface="Georgia"/>
              <a:cs typeface="Georgia"/>
              <a:sym typeface="Georgia"/>
            </a:endParaRPr>
          </a:p>
        </p:txBody>
      </p:sp>
      <p:sp>
        <p:nvSpPr>
          <p:cNvPr id="170" name="Google Shape;170;p16"/>
          <p:cNvSpPr txBox="1"/>
          <p:nvPr/>
        </p:nvSpPr>
        <p:spPr>
          <a:xfrm>
            <a:off x="1892075" y="503250"/>
            <a:ext cx="6108000" cy="428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700" b="1">
                <a:solidFill>
                  <a:srgbClr val="CC0000"/>
                </a:solidFill>
                <a:latin typeface="Georgia"/>
                <a:ea typeface="Georgia"/>
                <a:cs typeface="Georgia"/>
                <a:sym typeface="Georgia"/>
              </a:rPr>
              <a:t>Prices In Neighbourhood Groups</a:t>
            </a:r>
            <a:endParaRPr sz="2700">
              <a:solidFill>
                <a:schemeClr val="dk1"/>
              </a:solidFill>
              <a:latin typeface="Georgia"/>
              <a:ea typeface="Georgia"/>
              <a:cs typeface="Georgia"/>
              <a:sym typeface="Georgia"/>
            </a:endParaRPr>
          </a:p>
        </p:txBody>
      </p:sp>
      <p:sp>
        <p:nvSpPr>
          <p:cNvPr id="171" name="Google Shape;171;p16"/>
          <p:cNvSpPr/>
          <p:nvPr/>
        </p:nvSpPr>
        <p:spPr>
          <a:xfrm>
            <a:off x="312420" y="334426"/>
            <a:ext cx="1376537" cy="38127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2" name="Google Shape;172;p16"/>
          <p:cNvPicPr preferRelativeResize="0"/>
          <p:nvPr/>
        </p:nvPicPr>
        <p:blipFill rotWithShape="1">
          <a:blip r:embed="rId4">
            <a:alphaModFix/>
          </a:blip>
          <a:srcRect/>
          <a:stretch/>
        </p:blipFill>
        <p:spPr>
          <a:xfrm>
            <a:off x="1247774" y="1929287"/>
            <a:ext cx="5943600" cy="30794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7"/>
          <p:cNvSpPr txBox="1">
            <a:spLocks noGrp="1"/>
          </p:cNvSpPr>
          <p:nvPr>
            <p:ph type="title"/>
          </p:nvPr>
        </p:nvSpPr>
        <p:spPr>
          <a:xfrm>
            <a:off x="1947826" y="427733"/>
            <a:ext cx="5469900" cy="75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t>Effect Of Competition  Distance on  Sales</a:t>
            </a:r>
            <a:endParaRPr sz="2400"/>
          </a:p>
        </p:txBody>
      </p:sp>
      <p:sp>
        <p:nvSpPr>
          <p:cNvPr id="178" name="Google Shape;178;p17"/>
          <p:cNvSpPr txBox="1"/>
          <p:nvPr/>
        </p:nvSpPr>
        <p:spPr>
          <a:xfrm>
            <a:off x="737241" y="1298636"/>
            <a:ext cx="7447800" cy="733800"/>
          </a:xfrm>
          <a:prstGeom prst="rect">
            <a:avLst/>
          </a:prstGeom>
          <a:noFill/>
          <a:ln>
            <a:noFill/>
          </a:ln>
        </p:spPr>
        <p:txBody>
          <a:bodyPr spcFirstLastPara="1" wrap="square" lIns="0" tIns="8635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Georgia"/>
                <a:ea typeface="Georgia"/>
                <a:cs typeface="Georgia"/>
                <a:sym typeface="Georgia"/>
              </a:rPr>
              <a:t>Mostly stores were not that far from competitors and the stores were densely located near each</a:t>
            </a:r>
            <a:r>
              <a:rPr lang="en-US" sz="1400">
                <a:solidFill>
                  <a:schemeClr val="dk1"/>
                </a:solidFill>
                <a:latin typeface="Georgia"/>
                <a:ea typeface="Georgia"/>
                <a:cs typeface="Georgia"/>
                <a:sym typeface="Georgia"/>
              </a:rPr>
              <a:t> </a:t>
            </a:r>
            <a:r>
              <a:rPr lang="en-US" sz="1400" b="1">
                <a:solidFill>
                  <a:schemeClr val="dk1"/>
                </a:solidFill>
                <a:latin typeface="Georgia"/>
                <a:ea typeface="Georgia"/>
                <a:cs typeface="Georgia"/>
                <a:sym typeface="Georgia"/>
              </a:rPr>
              <a:t>other and surprisingly sales were higher when competition was nearer.</a:t>
            </a:r>
            <a:endParaRPr sz="1400">
              <a:solidFill>
                <a:schemeClr val="dk1"/>
              </a:solidFill>
              <a:latin typeface="Georgia"/>
              <a:ea typeface="Georgia"/>
              <a:cs typeface="Georgia"/>
              <a:sym typeface="Georgia"/>
            </a:endParaRPr>
          </a:p>
        </p:txBody>
      </p:sp>
      <p:grpSp>
        <p:nvGrpSpPr>
          <p:cNvPr id="179" name="Google Shape;179;p17"/>
          <p:cNvGrpSpPr/>
          <p:nvPr/>
        </p:nvGrpSpPr>
        <p:grpSpPr>
          <a:xfrm>
            <a:off x="454275" y="427714"/>
            <a:ext cx="6761157" cy="4626443"/>
            <a:chOff x="357447" y="67476"/>
            <a:chExt cx="6761157" cy="4626443"/>
          </a:xfrm>
        </p:grpSpPr>
        <p:sp>
          <p:nvSpPr>
            <p:cNvPr id="180" name="Google Shape;180;p17"/>
            <p:cNvSpPr/>
            <p:nvPr/>
          </p:nvSpPr>
          <p:spPr>
            <a:xfrm>
              <a:off x="357447" y="67476"/>
              <a:ext cx="1285500" cy="381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7"/>
            <p:cNvSpPr/>
            <p:nvPr/>
          </p:nvSpPr>
          <p:spPr>
            <a:xfrm>
              <a:off x="1271016" y="1726692"/>
              <a:ext cx="5847588" cy="29672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title"/>
          </p:nvPr>
        </p:nvSpPr>
        <p:spPr>
          <a:xfrm>
            <a:off x="2316802" y="562875"/>
            <a:ext cx="4543800" cy="382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t>Sales During State Holidays</a:t>
            </a:r>
            <a:endParaRPr sz="2400"/>
          </a:p>
        </p:txBody>
      </p:sp>
      <p:sp>
        <p:nvSpPr>
          <p:cNvPr id="187" name="Google Shape;187;p18"/>
          <p:cNvSpPr txBox="1"/>
          <p:nvPr/>
        </p:nvSpPr>
        <p:spPr>
          <a:xfrm>
            <a:off x="225551" y="2038350"/>
            <a:ext cx="4142231" cy="113582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b="1">
                <a:solidFill>
                  <a:schemeClr val="dk1"/>
                </a:solidFill>
                <a:latin typeface="Georgia"/>
                <a:ea typeface="Georgia"/>
                <a:cs typeface="Georgia"/>
                <a:sym typeface="Georgia"/>
              </a:rPr>
              <a:t>a = Public holiday, b = Easter holiday, c = Christmas</a:t>
            </a:r>
            <a:endParaRPr sz="1200">
              <a:solidFill>
                <a:schemeClr val="dk1"/>
              </a:solidFill>
              <a:latin typeface="Georgia"/>
              <a:ea typeface="Georgia"/>
              <a:cs typeface="Georgia"/>
              <a:sym typeface="Georgia"/>
            </a:endParaRPr>
          </a:p>
          <a:p>
            <a:pPr marL="0" marR="0" lvl="0" indent="0" algn="l" rtl="0">
              <a:lnSpc>
                <a:spcPct val="100000"/>
              </a:lnSpc>
              <a:spcBef>
                <a:spcPts val="35"/>
              </a:spcBef>
              <a:spcAft>
                <a:spcPts val="0"/>
              </a:spcAft>
              <a:buNone/>
            </a:pPr>
            <a:endParaRPr sz="1400">
              <a:solidFill>
                <a:schemeClr val="dk1"/>
              </a:solidFill>
              <a:latin typeface="Georgia"/>
              <a:ea typeface="Georgia"/>
              <a:cs typeface="Georgia"/>
              <a:sym typeface="Georgia"/>
            </a:endParaRPr>
          </a:p>
          <a:p>
            <a:pPr marL="58419" marR="111760" lvl="0" indent="0" algn="just" rtl="0">
              <a:lnSpc>
                <a:spcPct val="114999"/>
              </a:lnSpc>
              <a:spcBef>
                <a:spcPts val="0"/>
              </a:spcBef>
              <a:spcAft>
                <a:spcPts val="0"/>
              </a:spcAft>
              <a:buNone/>
            </a:pPr>
            <a:r>
              <a:rPr lang="en-US" sz="1400" b="1">
                <a:solidFill>
                  <a:schemeClr val="dk1"/>
                </a:solidFill>
                <a:latin typeface="Georgia"/>
                <a:ea typeface="Georgia"/>
                <a:cs typeface="Georgia"/>
                <a:sym typeface="Georgia"/>
              </a:rPr>
              <a:t>Stores has made more sales during Public  holidays compared to Easter and Christmas  holidays.</a:t>
            </a:r>
            <a:endParaRPr sz="1400">
              <a:solidFill>
                <a:schemeClr val="dk1"/>
              </a:solidFill>
              <a:latin typeface="Georgia"/>
              <a:ea typeface="Georgia"/>
              <a:cs typeface="Georgia"/>
              <a:sym typeface="Georgia"/>
            </a:endParaRPr>
          </a:p>
        </p:txBody>
      </p:sp>
      <p:grpSp>
        <p:nvGrpSpPr>
          <p:cNvPr id="188" name="Google Shape;188;p18"/>
          <p:cNvGrpSpPr/>
          <p:nvPr/>
        </p:nvGrpSpPr>
        <p:grpSpPr>
          <a:xfrm>
            <a:off x="496823" y="471586"/>
            <a:ext cx="8013192" cy="4271102"/>
            <a:chOff x="496823" y="471586"/>
            <a:chExt cx="8013192" cy="4271102"/>
          </a:xfrm>
        </p:grpSpPr>
        <p:sp>
          <p:nvSpPr>
            <p:cNvPr id="189" name="Google Shape;189;p18"/>
            <p:cNvSpPr/>
            <p:nvPr/>
          </p:nvSpPr>
          <p:spPr>
            <a:xfrm>
              <a:off x="496823" y="471586"/>
              <a:ext cx="1378008" cy="38127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4367783" y="1213104"/>
              <a:ext cx="4142232" cy="352958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9"/>
          <p:cNvSpPr txBox="1">
            <a:spLocks noGrp="1"/>
          </p:cNvSpPr>
          <p:nvPr>
            <p:ph type="title"/>
          </p:nvPr>
        </p:nvSpPr>
        <p:spPr>
          <a:xfrm>
            <a:off x="1993895" y="551340"/>
            <a:ext cx="4892100" cy="75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t>Impact Of School Holidays On Sales</a:t>
            </a:r>
            <a:endParaRPr sz="2400"/>
          </a:p>
        </p:txBody>
      </p:sp>
      <p:sp>
        <p:nvSpPr>
          <p:cNvPr id="196" name="Google Shape;196;p19"/>
          <p:cNvSpPr txBox="1"/>
          <p:nvPr/>
        </p:nvSpPr>
        <p:spPr>
          <a:xfrm>
            <a:off x="711504" y="2084381"/>
            <a:ext cx="3162935" cy="1231234"/>
          </a:xfrm>
          <a:prstGeom prst="rect">
            <a:avLst/>
          </a:prstGeom>
          <a:noFill/>
          <a:ln>
            <a:noFill/>
          </a:ln>
        </p:spPr>
        <p:txBody>
          <a:bodyPr spcFirstLastPara="1" wrap="square" lIns="0" tIns="12700" rIns="0" bIns="0" anchor="t" anchorCtr="0">
            <a:spAutoFit/>
          </a:bodyPr>
          <a:lstStyle/>
          <a:p>
            <a:pPr marL="12700" marR="5080" lvl="0" indent="0" algn="l" rtl="0">
              <a:lnSpc>
                <a:spcPct val="114999"/>
              </a:lnSpc>
              <a:spcBef>
                <a:spcPts val="0"/>
              </a:spcBef>
              <a:spcAft>
                <a:spcPts val="0"/>
              </a:spcAft>
              <a:buNone/>
            </a:pPr>
            <a:r>
              <a:rPr lang="en-US" sz="1400" b="1">
                <a:solidFill>
                  <a:srgbClr val="202020"/>
                </a:solidFill>
                <a:latin typeface="Georgia"/>
                <a:ea typeface="Georgia"/>
                <a:cs typeface="Georgia"/>
                <a:sym typeface="Georgia"/>
              </a:rPr>
              <a:t>19.20% of the total sales gets affected by  the school holidays which also means  that around 20% of the sales are  oriented from the school students.</a:t>
            </a:r>
            <a:endParaRPr sz="1400">
              <a:solidFill>
                <a:schemeClr val="dk1"/>
              </a:solidFill>
              <a:latin typeface="Georgia"/>
              <a:ea typeface="Georgia"/>
              <a:cs typeface="Georgia"/>
              <a:sym typeface="Georgia"/>
            </a:endParaRPr>
          </a:p>
        </p:txBody>
      </p:sp>
      <p:sp>
        <p:nvSpPr>
          <p:cNvPr id="197" name="Google Shape;197;p19"/>
          <p:cNvSpPr/>
          <p:nvPr/>
        </p:nvSpPr>
        <p:spPr>
          <a:xfrm>
            <a:off x="356615" y="377952"/>
            <a:ext cx="1427987" cy="6477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8" name="Google Shape;198;p19"/>
          <p:cNvPicPr preferRelativeResize="0"/>
          <p:nvPr/>
        </p:nvPicPr>
        <p:blipFill rotWithShape="1">
          <a:blip r:embed="rId4">
            <a:alphaModFix/>
          </a:blip>
          <a:srcRect/>
          <a:stretch/>
        </p:blipFill>
        <p:spPr>
          <a:xfrm>
            <a:off x="4665942" y="1504950"/>
            <a:ext cx="3688613" cy="3409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txBox="1">
            <a:spLocks noGrp="1"/>
          </p:cNvSpPr>
          <p:nvPr>
            <p:ph type="ctrTitle"/>
          </p:nvPr>
        </p:nvSpPr>
        <p:spPr>
          <a:xfrm>
            <a:off x="609600" y="209550"/>
            <a:ext cx="3560318"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800"/>
              <a:t>Contents</a:t>
            </a:r>
            <a:endParaRPr/>
          </a:p>
        </p:txBody>
      </p:sp>
      <p:sp>
        <p:nvSpPr>
          <p:cNvPr id="53" name="Google Shape;53;p2"/>
          <p:cNvSpPr txBox="1">
            <a:spLocks noGrp="1"/>
          </p:cNvSpPr>
          <p:nvPr>
            <p:ph type="subTitle" idx="1"/>
          </p:nvPr>
        </p:nvSpPr>
        <p:spPr>
          <a:xfrm>
            <a:off x="914400" y="895350"/>
            <a:ext cx="6400800" cy="3795911"/>
          </a:xfrm>
          <a:prstGeom prst="rect">
            <a:avLst/>
          </a:prstGeom>
          <a:noFill/>
          <a:ln>
            <a:noFill/>
          </a:ln>
        </p:spPr>
        <p:txBody>
          <a:bodyPr spcFirstLastPara="1" wrap="square" lIns="0" tIns="0" rIns="0" bIns="0" anchor="t" anchorCtr="0">
            <a:spAutoFit/>
          </a:bodyPr>
          <a:lstStyle/>
          <a:p>
            <a:pPr marL="278765" lvl="0" indent="-266700" algn="l" rtl="0">
              <a:lnSpc>
                <a:spcPct val="100000"/>
              </a:lnSpc>
              <a:spcBef>
                <a:spcPts val="0"/>
              </a:spcBef>
              <a:spcAft>
                <a:spcPts val="0"/>
              </a:spcAft>
              <a:buClr>
                <a:srgbClr val="202020"/>
              </a:buClr>
              <a:buSzPts val="1800"/>
              <a:buFont typeface="Times New Roman"/>
              <a:buAutoNum type="arabicPeriod"/>
            </a:pPr>
            <a:r>
              <a:rPr lang="en-US" sz="1800">
                <a:solidFill>
                  <a:srgbClr val="202020"/>
                </a:solidFill>
                <a:latin typeface="Times New Roman"/>
                <a:ea typeface="Times New Roman"/>
                <a:cs typeface="Times New Roman"/>
                <a:sym typeface="Times New Roman"/>
              </a:rPr>
              <a:t>Problem Statements</a:t>
            </a:r>
            <a:endParaRPr sz="1800">
              <a:latin typeface="Times New Roman"/>
              <a:ea typeface="Times New Roman"/>
              <a:cs typeface="Times New Roman"/>
              <a:sym typeface="Times New Roman"/>
            </a:endParaRPr>
          </a:p>
          <a:p>
            <a:pPr marL="278765" lvl="0" indent="-266700" algn="l" rtl="0">
              <a:lnSpc>
                <a:spcPct val="100000"/>
              </a:lnSpc>
              <a:spcBef>
                <a:spcPts val="960"/>
              </a:spcBef>
              <a:spcAft>
                <a:spcPts val="0"/>
              </a:spcAft>
              <a:buClr>
                <a:srgbClr val="202020"/>
              </a:buClr>
              <a:buSzPts val="1800"/>
              <a:buFont typeface="Times New Roman"/>
              <a:buAutoNum type="arabicPeriod"/>
            </a:pPr>
            <a:r>
              <a:rPr lang="en-US" sz="1800">
                <a:solidFill>
                  <a:srgbClr val="202020"/>
                </a:solidFill>
                <a:latin typeface="Times New Roman"/>
                <a:ea typeface="Times New Roman"/>
                <a:cs typeface="Times New Roman"/>
                <a:sym typeface="Times New Roman"/>
              </a:rPr>
              <a:t>Understanding Dataset</a:t>
            </a:r>
            <a:endParaRPr sz="1800">
              <a:latin typeface="Times New Roman"/>
              <a:ea typeface="Times New Roman"/>
              <a:cs typeface="Times New Roman"/>
              <a:sym typeface="Times New Roman"/>
            </a:endParaRPr>
          </a:p>
          <a:p>
            <a:pPr marL="278765" lvl="0" indent="-266700" algn="l" rtl="0">
              <a:lnSpc>
                <a:spcPct val="100000"/>
              </a:lnSpc>
              <a:spcBef>
                <a:spcPts val="960"/>
              </a:spcBef>
              <a:spcAft>
                <a:spcPts val="0"/>
              </a:spcAft>
              <a:buClr>
                <a:srgbClr val="202020"/>
              </a:buClr>
              <a:buSzPts val="1800"/>
              <a:buFont typeface="Times New Roman"/>
              <a:buAutoNum type="arabicPeriod"/>
            </a:pPr>
            <a:r>
              <a:rPr lang="en-US" sz="1800">
                <a:solidFill>
                  <a:srgbClr val="202020"/>
                </a:solidFill>
                <a:latin typeface="Times New Roman"/>
                <a:ea typeface="Times New Roman"/>
                <a:cs typeface="Times New Roman"/>
                <a:sym typeface="Times New Roman"/>
              </a:rPr>
              <a:t>Data Pre-Processing</a:t>
            </a:r>
            <a:endParaRPr sz="1800">
              <a:latin typeface="Times New Roman"/>
              <a:ea typeface="Times New Roman"/>
              <a:cs typeface="Times New Roman"/>
              <a:sym typeface="Times New Roman"/>
            </a:endParaRPr>
          </a:p>
          <a:p>
            <a:pPr marL="278765" lvl="0" indent="-266700" algn="l" rtl="0">
              <a:lnSpc>
                <a:spcPct val="100000"/>
              </a:lnSpc>
              <a:spcBef>
                <a:spcPts val="960"/>
              </a:spcBef>
              <a:spcAft>
                <a:spcPts val="0"/>
              </a:spcAft>
              <a:buClr>
                <a:srgbClr val="202020"/>
              </a:buClr>
              <a:buSzPts val="1800"/>
              <a:buFont typeface="Times New Roman"/>
              <a:buAutoNum type="arabicPeriod"/>
            </a:pPr>
            <a:r>
              <a:rPr lang="en-US" sz="1800">
                <a:solidFill>
                  <a:srgbClr val="202020"/>
                </a:solidFill>
                <a:latin typeface="Times New Roman"/>
                <a:ea typeface="Times New Roman"/>
                <a:cs typeface="Times New Roman"/>
                <a:sym typeface="Times New Roman"/>
              </a:rPr>
              <a:t>Exploratory Data Analysis</a:t>
            </a:r>
            <a:endParaRPr sz="1800">
              <a:latin typeface="Times New Roman"/>
              <a:ea typeface="Times New Roman"/>
              <a:cs typeface="Times New Roman"/>
              <a:sym typeface="Times New Roman"/>
            </a:endParaRPr>
          </a:p>
          <a:p>
            <a:pPr marL="12700" lvl="0" indent="0" algn="l" rtl="0">
              <a:lnSpc>
                <a:spcPct val="100000"/>
              </a:lnSpc>
              <a:spcBef>
                <a:spcPts val="960"/>
              </a:spcBef>
              <a:spcAft>
                <a:spcPts val="0"/>
              </a:spcAft>
              <a:buNone/>
            </a:pPr>
            <a:r>
              <a:rPr lang="en-US" sz="1800">
                <a:solidFill>
                  <a:srgbClr val="202020"/>
                </a:solidFill>
                <a:latin typeface="Times New Roman"/>
                <a:ea typeface="Times New Roman"/>
                <a:cs typeface="Times New Roman"/>
                <a:sym typeface="Times New Roman"/>
              </a:rPr>
              <a:t>6. Feature Engineering</a:t>
            </a:r>
            <a:endParaRPr sz="1800">
              <a:latin typeface="Times New Roman"/>
              <a:ea typeface="Times New Roman"/>
              <a:cs typeface="Times New Roman"/>
              <a:sym typeface="Times New Roman"/>
            </a:endParaRPr>
          </a:p>
          <a:p>
            <a:pPr marL="278765" lvl="0" indent="-266700" algn="l" rtl="0">
              <a:lnSpc>
                <a:spcPct val="100000"/>
              </a:lnSpc>
              <a:spcBef>
                <a:spcPts val="965"/>
              </a:spcBef>
              <a:spcAft>
                <a:spcPts val="0"/>
              </a:spcAft>
              <a:buClr>
                <a:srgbClr val="202020"/>
              </a:buClr>
              <a:buSzPts val="1800"/>
              <a:buFont typeface="Times New Roman"/>
              <a:buAutoNum type="arabicPeriod" startAt="5"/>
            </a:pPr>
            <a:r>
              <a:rPr lang="en-US" sz="1800">
                <a:solidFill>
                  <a:srgbClr val="202020"/>
                </a:solidFill>
                <a:latin typeface="Times New Roman"/>
                <a:ea typeface="Times New Roman"/>
                <a:cs typeface="Times New Roman"/>
                <a:sym typeface="Times New Roman"/>
              </a:rPr>
              <a:t>ML Model</a:t>
            </a:r>
            <a:endParaRPr sz="1800">
              <a:latin typeface="Times New Roman"/>
              <a:ea typeface="Times New Roman"/>
              <a:cs typeface="Times New Roman"/>
              <a:sym typeface="Times New Roman"/>
            </a:endParaRPr>
          </a:p>
          <a:p>
            <a:pPr marL="278765" lvl="0" indent="-266700" algn="l" rtl="0">
              <a:lnSpc>
                <a:spcPct val="100000"/>
              </a:lnSpc>
              <a:spcBef>
                <a:spcPts val="960"/>
              </a:spcBef>
              <a:spcAft>
                <a:spcPts val="0"/>
              </a:spcAft>
              <a:buClr>
                <a:srgbClr val="202020"/>
              </a:buClr>
              <a:buSzPts val="1800"/>
              <a:buFont typeface="Times New Roman"/>
              <a:buAutoNum type="arabicPeriod" startAt="5"/>
            </a:pPr>
            <a:r>
              <a:rPr lang="en-US" sz="1800">
                <a:solidFill>
                  <a:srgbClr val="202020"/>
                </a:solidFill>
                <a:latin typeface="Times New Roman"/>
                <a:ea typeface="Times New Roman"/>
                <a:cs typeface="Times New Roman"/>
                <a:sym typeface="Times New Roman"/>
              </a:rPr>
              <a:t>Feature Importance</a:t>
            </a:r>
            <a:endParaRPr sz="1800">
              <a:latin typeface="Times New Roman"/>
              <a:ea typeface="Times New Roman"/>
              <a:cs typeface="Times New Roman"/>
              <a:sym typeface="Times New Roman"/>
            </a:endParaRPr>
          </a:p>
          <a:p>
            <a:pPr marL="278765" lvl="0" indent="-266700" algn="l" rtl="0">
              <a:lnSpc>
                <a:spcPct val="100000"/>
              </a:lnSpc>
              <a:spcBef>
                <a:spcPts val="960"/>
              </a:spcBef>
              <a:spcAft>
                <a:spcPts val="0"/>
              </a:spcAft>
              <a:buClr>
                <a:srgbClr val="202020"/>
              </a:buClr>
              <a:buSzPts val="1800"/>
              <a:buFont typeface="Times New Roman"/>
              <a:buAutoNum type="arabicPeriod" startAt="5"/>
            </a:pPr>
            <a:r>
              <a:rPr lang="en-US" sz="1800">
                <a:solidFill>
                  <a:srgbClr val="202020"/>
                </a:solidFill>
                <a:latin typeface="Times New Roman"/>
                <a:ea typeface="Times New Roman"/>
                <a:cs typeface="Times New Roman"/>
                <a:sym typeface="Times New Roman"/>
              </a:rPr>
              <a:t>Challenges faced</a:t>
            </a:r>
            <a:endParaRPr sz="1800">
              <a:latin typeface="Times New Roman"/>
              <a:ea typeface="Times New Roman"/>
              <a:cs typeface="Times New Roman"/>
              <a:sym typeface="Times New Roman"/>
            </a:endParaRPr>
          </a:p>
          <a:p>
            <a:pPr marL="278765" lvl="0" indent="-266700" algn="l" rtl="0">
              <a:lnSpc>
                <a:spcPct val="100000"/>
              </a:lnSpc>
              <a:spcBef>
                <a:spcPts val="960"/>
              </a:spcBef>
              <a:spcAft>
                <a:spcPts val="0"/>
              </a:spcAft>
              <a:buClr>
                <a:srgbClr val="202020"/>
              </a:buClr>
              <a:buSzPts val="1800"/>
              <a:buFont typeface="Times New Roman"/>
              <a:buAutoNum type="arabicPeriod" startAt="5"/>
            </a:pPr>
            <a:r>
              <a:rPr lang="en-US" sz="1800">
                <a:solidFill>
                  <a:srgbClr val="202020"/>
                </a:solidFill>
                <a:latin typeface="Times New Roman"/>
                <a:ea typeface="Times New Roman"/>
                <a:cs typeface="Times New Roman"/>
                <a:sym typeface="Times New Roman"/>
              </a:rPr>
              <a:t>Conclusions</a:t>
            </a:r>
            <a:endParaRPr sz="1800">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0"/>
          <p:cNvSpPr txBox="1">
            <a:spLocks noGrp="1"/>
          </p:cNvSpPr>
          <p:nvPr>
            <p:ph type="title"/>
          </p:nvPr>
        </p:nvSpPr>
        <p:spPr>
          <a:xfrm>
            <a:off x="2170474" y="544225"/>
            <a:ext cx="3795000" cy="382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t>Linearity with Pair Plot</a:t>
            </a:r>
            <a:endParaRPr sz="2400"/>
          </a:p>
        </p:txBody>
      </p:sp>
      <p:sp>
        <p:nvSpPr>
          <p:cNvPr id="204" name="Google Shape;204;p20"/>
          <p:cNvSpPr txBox="1"/>
          <p:nvPr/>
        </p:nvSpPr>
        <p:spPr>
          <a:xfrm>
            <a:off x="711504" y="1594205"/>
            <a:ext cx="3502660" cy="3004925"/>
          </a:xfrm>
          <a:prstGeom prst="rect">
            <a:avLst/>
          </a:prstGeom>
          <a:noFill/>
          <a:ln>
            <a:noFill/>
          </a:ln>
        </p:spPr>
        <p:txBody>
          <a:bodyPr spcFirstLastPara="1" wrap="square" lIns="0" tIns="12700" rIns="0" bIns="0" anchor="t" anchorCtr="0">
            <a:spAutoFit/>
          </a:bodyPr>
          <a:lstStyle/>
          <a:p>
            <a:pPr marL="288290" marR="5080" lvl="0" indent="-276225" algn="l" rtl="0">
              <a:lnSpc>
                <a:spcPct val="114999"/>
              </a:lnSpc>
              <a:spcBef>
                <a:spcPts val="0"/>
              </a:spcBef>
              <a:spcAft>
                <a:spcPts val="0"/>
              </a:spcAft>
              <a:buClr>
                <a:srgbClr val="FFFF00"/>
              </a:buClr>
              <a:buSzPts val="1800"/>
              <a:buFont typeface="Arial"/>
              <a:buChar char="●"/>
            </a:pPr>
            <a:r>
              <a:rPr lang="en-US" sz="1400" b="1" dirty="0">
                <a:solidFill>
                  <a:srgbClr val="202020"/>
                </a:solidFill>
                <a:latin typeface="Georgia"/>
                <a:ea typeface="Georgia"/>
                <a:cs typeface="Georgia"/>
                <a:sym typeface="Georgia"/>
              </a:rPr>
              <a:t>Linear regression needs the relationship  between the independent and dependent  variables to be linear. So we used pair  plot to check the relation of independent  variables with the Sales variable.</a:t>
            </a:r>
            <a:endParaRPr sz="1400" dirty="0">
              <a:solidFill>
                <a:schemeClr val="dk1"/>
              </a:solidFill>
              <a:latin typeface="Georgia"/>
              <a:ea typeface="Georgia"/>
              <a:cs typeface="Georgia"/>
              <a:sym typeface="Georgia"/>
            </a:endParaRPr>
          </a:p>
          <a:p>
            <a:pPr marL="0" marR="0" lvl="0" indent="0" algn="l" rtl="0">
              <a:lnSpc>
                <a:spcPct val="100000"/>
              </a:lnSpc>
              <a:spcBef>
                <a:spcPts val="50"/>
              </a:spcBef>
              <a:spcAft>
                <a:spcPts val="0"/>
              </a:spcAft>
              <a:buClr>
                <a:schemeClr val="dk1"/>
              </a:buClr>
              <a:buSzPts val="1650"/>
              <a:buFont typeface="Calibri"/>
              <a:buNone/>
            </a:pPr>
            <a:endParaRPr sz="1650" dirty="0">
              <a:solidFill>
                <a:schemeClr val="dk1"/>
              </a:solidFill>
              <a:latin typeface="Georgia"/>
              <a:ea typeface="Georgia"/>
              <a:cs typeface="Georgia"/>
              <a:sym typeface="Georgia"/>
            </a:endParaRPr>
          </a:p>
          <a:p>
            <a:pPr marL="334010" marR="184150" lvl="0" indent="-321944" algn="l" rtl="0">
              <a:lnSpc>
                <a:spcPct val="115100"/>
              </a:lnSpc>
              <a:spcBef>
                <a:spcPts val="5"/>
              </a:spcBef>
              <a:spcAft>
                <a:spcPts val="0"/>
              </a:spcAft>
              <a:buClr>
                <a:srgbClr val="EDFF41"/>
              </a:buClr>
              <a:buSzPts val="1800"/>
              <a:buFont typeface="Arial"/>
              <a:buChar char="●"/>
            </a:pPr>
            <a:r>
              <a:rPr lang="en-US" sz="1400" b="1" dirty="0">
                <a:solidFill>
                  <a:srgbClr val="202020"/>
                </a:solidFill>
                <a:latin typeface="Georgia"/>
                <a:ea typeface="Georgia"/>
                <a:cs typeface="Georgia"/>
                <a:sym typeface="Georgia"/>
              </a:rPr>
              <a:t>And we conclude that features like  ‘Customers’, ‘</a:t>
            </a:r>
            <a:r>
              <a:rPr lang="en-US" sz="1400" b="1" dirty="0" err="1">
                <a:solidFill>
                  <a:srgbClr val="202020"/>
                </a:solidFill>
                <a:latin typeface="Georgia"/>
                <a:ea typeface="Georgia"/>
                <a:cs typeface="Georgia"/>
                <a:sym typeface="Georgia"/>
              </a:rPr>
              <a:t>CompetitionDistance</a:t>
            </a:r>
            <a:r>
              <a:rPr lang="en-US" sz="1400" b="1" dirty="0">
                <a:solidFill>
                  <a:srgbClr val="202020"/>
                </a:solidFill>
                <a:latin typeface="Georgia"/>
                <a:ea typeface="Georgia"/>
                <a:cs typeface="Georgia"/>
                <a:sym typeface="Georgia"/>
              </a:rPr>
              <a:t>’  and ‘Stores’ have a positive Relation.</a:t>
            </a:r>
            <a:endParaRPr sz="1400" dirty="0">
              <a:solidFill>
                <a:schemeClr val="dk1"/>
              </a:solidFill>
              <a:latin typeface="Georgia"/>
              <a:ea typeface="Georgia"/>
              <a:cs typeface="Georgia"/>
              <a:sym typeface="Georgia"/>
            </a:endParaRPr>
          </a:p>
        </p:txBody>
      </p:sp>
      <p:sp>
        <p:nvSpPr>
          <p:cNvPr id="205" name="Google Shape;205;p20"/>
          <p:cNvSpPr/>
          <p:nvPr/>
        </p:nvSpPr>
        <p:spPr>
          <a:xfrm>
            <a:off x="302953" y="411480"/>
            <a:ext cx="1427987" cy="6477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6" name="Google Shape;206;p20"/>
          <p:cNvPicPr preferRelativeResize="0"/>
          <p:nvPr/>
        </p:nvPicPr>
        <p:blipFill rotWithShape="1">
          <a:blip r:embed="rId4">
            <a:alphaModFix/>
          </a:blip>
          <a:srcRect/>
          <a:stretch/>
        </p:blipFill>
        <p:spPr>
          <a:xfrm>
            <a:off x="4565248" y="1100233"/>
            <a:ext cx="3795112" cy="38004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1"/>
          <p:cNvSpPr txBox="1"/>
          <p:nvPr/>
        </p:nvSpPr>
        <p:spPr>
          <a:xfrm>
            <a:off x="609600" y="514350"/>
            <a:ext cx="7675245" cy="1225144"/>
          </a:xfrm>
          <a:prstGeom prst="rect">
            <a:avLst/>
          </a:prstGeom>
          <a:noFill/>
          <a:ln>
            <a:noFill/>
          </a:ln>
        </p:spPr>
        <p:txBody>
          <a:bodyPr spcFirstLastPara="1" wrap="square" lIns="0" tIns="141600" rIns="0" bIns="0" anchor="t" anchorCtr="0">
            <a:spAutoFit/>
          </a:bodyPr>
          <a:lstStyle/>
          <a:p>
            <a:pPr marL="355600" marR="0" lvl="0" indent="-343535" algn="l" rtl="0">
              <a:lnSpc>
                <a:spcPct val="100000"/>
              </a:lnSpc>
              <a:spcBef>
                <a:spcPts val="0"/>
              </a:spcBef>
              <a:spcAft>
                <a:spcPts val="0"/>
              </a:spcAft>
              <a:buClr>
                <a:srgbClr val="F5FCFF"/>
              </a:buClr>
              <a:buSzPts val="2150"/>
              <a:buFont typeface="Noto Sans Symbols"/>
              <a:buChar char="⮚"/>
            </a:pPr>
            <a:r>
              <a:rPr lang="en-US" sz="1600" b="1">
                <a:solidFill>
                  <a:srgbClr val="202020"/>
                </a:solidFill>
                <a:latin typeface="Georgia"/>
                <a:ea typeface="Georgia"/>
                <a:cs typeface="Georgia"/>
                <a:sym typeface="Georgia"/>
              </a:rPr>
              <a:t>Multicollinearity: </a:t>
            </a:r>
            <a:r>
              <a:rPr lang="en-US" sz="1400">
                <a:solidFill>
                  <a:schemeClr val="dk1"/>
                </a:solidFill>
                <a:latin typeface="Times New Roman"/>
                <a:ea typeface="Times New Roman"/>
                <a:cs typeface="Times New Roman"/>
                <a:sym typeface="Times New Roman"/>
              </a:rPr>
              <a:t>We didn't find any correlation between independent variables but we found</a:t>
            </a:r>
            <a:endParaRPr sz="1400">
              <a:solidFill>
                <a:schemeClr val="dk1"/>
              </a:solidFill>
              <a:latin typeface="Times New Roman"/>
              <a:ea typeface="Times New Roman"/>
              <a:cs typeface="Times New Roman"/>
              <a:sym typeface="Times New Roman"/>
            </a:endParaRPr>
          </a:p>
          <a:p>
            <a:pPr marL="334010" marR="1267460" lvl="0" indent="0" algn="l" rtl="0">
              <a:lnSpc>
                <a:spcPct val="150000"/>
              </a:lnSpc>
              <a:spcBef>
                <a:spcPts val="60"/>
              </a:spcBef>
              <a:spcAft>
                <a:spcPts val="0"/>
              </a:spcAft>
              <a:buNone/>
            </a:pPr>
            <a:r>
              <a:rPr lang="en-US" sz="1400">
                <a:solidFill>
                  <a:schemeClr val="dk1"/>
                </a:solidFill>
                <a:latin typeface="Times New Roman"/>
                <a:ea typeface="Times New Roman"/>
                <a:cs typeface="Times New Roman"/>
                <a:sym typeface="Times New Roman"/>
              </a:rPr>
              <a:t>some correlation with our dependent feature which is a good sign for our model</a:t>
            </a:r>
            <a:r>
              <a:rPr lang="en-US" sz="1400" b="1">
                <a:solidFill>
                  <a:schemeClr val="dk1"/>
                </a:solidFill>
                <a:latin typeface="Georgia"/>
                <a:ea typeface="Georgia"/>
                <a:cs typeface="Georgia"/>
                <a:sym typeface="Georgia"/>
              </a:rPr>
              <a:t>.  </a:t>
            </a:r>
            <a:r>
              <a:rPr lang="en-US" sz="1400">
                <a:solidFill>
                  <a:schemeClr val="dk1"/>
                </a:solidFill>
                <a:latin typeface="Times New Roman"/>
                <a:ea typeface="Times New Roman"/>
                <a:cs typeface="Times New Roman"/>
                <a:sym typeface="Times New Roman"/>
              </a:rPr>
              <a:t>This plot shows that customer is highly co-related with sales.</a:t>
            </a:r>
            <a:endParaRPr sz="1400">
              <a:solidFill>
                <a:schemeClr val="dk1"/>
              </a:solidFill>
              <a:latin typeface="Times New Roman"/>
              <a:ea typeface="Times New Roman"/>
              <a:cs typeface="Times New Roman"/>
              <a:sym typeface="Times New Roman"/>
            </a:endParaRPr>
          </a:p>
        </p:txBody>
      </p:sp>
      <p:pic>
        <p:nvPicPr>
          <p:cNvPr id="212" name="Google Shape;212;p21"/>
          <p:cNvPicPr preferRelativeResize="0"/>
          <p:nvPr/>
        </p:nvPicPr>
        <p:blipFill rotWithShape="1">
          <a:blip r:embed="rId3">
            <a:alphaModFix/>
          </a:blip>
          <a:srcRect/>
          <a:stretch/>
        </p:blipFill>
        <p:spPr>
          <a:xfrm>
            <a:off x="1415670" y="1984635"/>
            <a:ext cx="5580952" cy="315886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2"/>
          <p:cNvSpPr txBox="1">
            <a:spLocks noGrp="1"/>
          </p:cNvSpPr>
          <p:nvPr>
            <p:ph type="title"/>
          </p:nvPr>
        </p:nvSpPr>
        <p:spPr>
          <a:xfrm>
            <a:off x="476327" y="408050"/>
            <a:ext cx="5909400" cy="4431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Features Transformation</a:t>
            </a:r>
            <a:endParaRPr/>
          </a:p>
        </p:txBody>
      </p:sp>
      <p:sp>
        <p:nvSpPr>
          <p:cNvPr id="218" name="Google Shape;218;p22"/>
          <p:cNvSpPr txBox="1"/>
          <p:nvPr/>
        </p:nvSpPr>
        <p:spPr>
          <a:xfrm>
            <a:off x="685596" y="1528121"/>
            <a:ext cx="7783830" cy="2082800"/>
          </a:xfrm>
          <a:prstGeom prst="rect">
            <a:avLst/>
          </a:prstGeom>
          <a:noFill/>
          <a:ln>
            <a:noFill/>
          </a:ln>
        </p:spPr>
        <p:txBody>
          <a:bodyPr spcFirstLastPara="1" wrap="square" lIns="0" tIns="12700" rIns="0" bIns="0" anchor="t" anchorCtr="0">
            <a:spAutoFit/>
          </a:bodyPr>
          <a:lstStyle/>
          <a:p>
            <a:pPr marL="354965" marR="5080" lvl="0" indent="-342900" algn="l" rtl="0">
              <a:lnSpc>
                <a:spcPct val="115100"/>
              </a:lnSpc>
              <a:spcBef>
                <a:spcPts val="0"/>
              </a:spcBef>
              <a:spcAft>
                <a:spcPts val="0"/>
              </a:spcAft>
              <a:buClr>
                <a:srgbClr val="EDFF41"/>
              </a:buClr>
              <a:buSzPts val="1800"/>
              <a:buFont typeface="Noto Sans Symbols"/>
              <a:buChar char="✔"/>
            </a:pPr>
            <a:r>
              <a:rPr lang="en-US" sz="1400" b="1">
                <a:solidFill>
                  <a:srgbClr val="202020"/>
                </a:solidFill>
                <a:latin typeface="Georgia"/>
                <a:ea typeface="Georgia"/>
                <a:cs typeface="Georgia"/>
                <a:sym typeface="Georgia"/>
              </a:rPr>
              <a:t>For column State Holiday we convert variable a, b, c into numerical variable 1 and existing  variable 0 is kept as it is hence we got numerical feature having variables 0 and 1. It makes easy  for computation in machine learning model.</a:t>
            </a:r>
            <a:endParaRPr sz="1400">
              <a:solidFill>
                <a:schemeClr val="dk1"/>
              </a:solidFill>
              <a:latin typeface="Georgia"/>
              <a:ea typeface="Georgia"/>
              <a:cs typeface="Georgia"/>
              <a:sym typeface="Georgia"/>
            </a:endParaRPr>
          </a:p>
          <a:p>
            <a:pPr marL="0" marR="0" lvl="0" indent="0" algn="l" rtl="0">
              <a:lnSpc>
                <a:spcPct val="100000"/>
              </a:lnSpc>
              <a:spcBef>
                <a:spcPts val="25"/>
              </a:spcBef>
              <a:spcAft>
                <a:spcPts val="0"/>
              </a:spcAft>
              <a:buClr>
                <a:srgbClr val="EDFF41"/>
              </a:buClr>
              <a:buSzPts val="1900"/>
              <a:buFont typeface="Noto Sans Symbols"/>
              <a:buNone/>
            </a:pPr>
            <a:endParaRPr sz="1900">
              <a:solidFill>
                <a:schemeClr val="dk1"/>
              </a:solidFill>
              <a:latin typeface="Georgia"/>
              <a:ea typeface="Georgia"/>
              <a:cs typeface="Georgia"/>
              <a:sym typeface="Georgia"/>
            </a:endParaRPr>
          </a:p>
          <a:p>
            <a:pPr marL="355600" marR="0" lvl="0" indent="-342900" algn="l" rtl="0">
              <a:lnSpc>
                <a:spcPct val="100000"/>
              </a:lnSpc>
              <a:spcBef>
                <a:spcPts val="0"/>
              </a:spcBef>
              <a:spcAft>
                <a:spcPts val="0"/>
              </a:spcAft>
              <a:buClr>
                <a:srgbClr val="EDFF41"/>
              </a:buClr>
              <a:buSzPts val="1800"/>
              <a:buFont typeface="Noto Sans Symbols"/>
              <a:buChar char="✔"/>
            </a:pPr>
            <a:r>
              <a:rPr lang="en-US" sz="1400" b="1">
                <a:solidFill>
                  <a:srgbClr val="202020"/>
                </a:solidFill>
                <a:latin typeface="Georgia"/>
                <a:ea typeface="Georgia"/>
                <a:cs typeface="Georgia"/>
                <a:sym typeface="Georgia"/>
              </a:rPr>
              <a:t>And we convert State Holiday column into integer Data type.</a:t>
            </a:r>
            <a:endParaRPr sz="1400">
              <a:solidFill>
                <a:schemeClr val="dk1"/>
              </a:solidFill>
              <a:latin typeface="Georgia"/>
              <a:ea typeface="Georgia"/>
              <a:cs typeface="Georgia"/>
              <a:sym typeface="Georgia"/>
            </a:endParaRPr>
          </a:p>
          <a:p>
            <a:pPr marL="358140" marR="43815" lvl="0" indent="-346075" algn="l" rtl="0">
              <a:lnSpc>
                <a:spcPct val="158600"/>
              </a:lnSpc>
              <a:spcBef>
                <a:spcPts val="1205"/>
              </a:spcBef>
              <a:spcAft>
                <a:spcPts val="0"/>
              </a:spcAft>
              <a:buClr>
                <a:srgbClr val="EDFF41"/>
              </a:buClr>
              <a:buSzPts val="1800"/>
              <a:buFont typeface="Noto Sans Symbols"/>
              <a:buChar char="✔"/>
            </a:pPr>
            <a:r>
              <a:rPr lang="en-US" sz="1400" b="1">
                <a:solidFill>
                  <a:srgbClr val="202020"/>
                </a:solidFill>
                <a:latin typeface="Georgia"/>
                <a:ea typeface="Georgia"/>
                <a:cs typeface="Georgia"/>
                <a:sym typeface="Georgia"/>
              </a:rPr>
              <a:t>Data Extraction: We have extracted Date, Year, Month from Date column for further analysis  and then dropped the Date column.</a:t>
            </a:r>
            <a:endParaRPr sz="1400">
              <a:solidFill>
                <a:schemeClr val="dk1"/>
              </a:solidFill>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3"/>
          <p:cNvSpPr txBox="1"/>
          <p:nvPr/>
        </p:nvSpPr>
        <p:spPr>
          <a:xfrm>
            <a:off x="643877" y="321500"/>
            <a:ext cx="2473800" cy="4431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solidFill>
                  <a:srgbClr val="CC0000"/>
                </a:solidFill>
                <a:latin typeface="Georgia"/>
                <a:ea typeface="Georgia"/>
                <a:cs typeface="Georgia"/>
                <a:sym typeface="Georgia"/>
              </a:rPr>
              <a:t>ML Model</a:t>
            </a:r>
            <a:endParaRPr sz="2800">
              <a:solidFill>
                <a:schemeClr val="dk1"/>
              </a:solidFill>
              <a:latin typeface="Georgia"/>
              <a:ea typeface="Georgia"/>
              <a:cs typeface="Georgia"/>
              <a:sym typeface="Georgia"/>
            </a:endParaRPr>
          </a:p>
        </p:txBody>
      </p:sp>
      <p:sp>
        <p:nvSpPr>
          <p:cNvPr id="224" name="Google Shape;224;p23"/>
          <p:cNvSpPr txBox="1"/>
          <p:nvPr/>
        </p:nvSpPr>
        <p:spPr>
          <a:xfrm>
            <a:off x="685596" y="954126"/>
            <a:ext cx="7752080" cy="983474"/>
          </a:xfrm>
          <a:prstGeom prst="rect">
            <a:avLst/>
          </a:prstGeom>
          <a:noFill/>
          <a:ln>
            <a:noFill/>
          </a:ln>
        </p:spPr>
        <p:txBody>
          <a:bodyPr spcFirstLastPara="1" wrap="square" lIns="0" tIns="12700" rIns="0" bIns="0" anchor="t" anchorCtr="0">
            <a:spAutoFit/>
          </a:bodyPr>
          <a:lstStyle/>
          <a:p>
            <a:pPr marL="12700" marR="5080" lvl="0" indent="0" algn="just" rtl="0">
              <a:lnSpc>
                <a:spcPct val="114999"/>
              </a:lnSpc>
              <a:spcBef>
                <a:spcPts val="0"/>
              </a:spcBef>
              <a:spcAft>
                <a:spcPts val="0"/>
              </a:spcAft>
              <a:buNone/>
            </a:pPr>
            <a:r>
              <a:rPr lang="en-US" sz="1400" b="1" dirty="0">
                <a:solidFill>
                  <a:srgbClr val="202020"/>
                </a:solidFill>
                <a:latin typeface="Georgia"/>
                <a:ea typeface="Georgia"/>
                <a:cs typeface="Georgia"/>
                <a:sym typeface="Georgia"/>
              </a:rPr>
              <a:t>After performing all these steps our dataset is ready for ML Modeling. Now we will train a model  over a set of data, providing it an algorithm that it can use to reason over and learn from those data  and then making predictions on those data which hasn’t been seen.</a:t>
            </a:r>
            <a:endParaRPr sz="1400" dirty="0">
              <a:solidFill>
                <a:schemeClr val="dk1"/>
              </a:solidFill>
              <a:latin typeface="Georgia"/>
              <a:ea typeface="Georgia"/>
              <a:cs typeface="Georgia"/>
              <a:sym typeface="Georgia"/>
            </a:endParaRPr>
          </a:p>
        </p:txBody>
      </p:sp>
      <p:sp>
        <p:nvSpPr>
          <p:cNvPr id="225" name="Google Shape;225;p23"/>
          <p:cNvSpPr/>
          <p:nvPr/>
        </p:nvSpPr>
        <p:spPr>
          <a:xfrm>
            <a:off x="541019" y="2046732"/>
            <a:ext cx="7990332" cy="262432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4"/>
          <p:cNvSpPr txBox="1">
            <a:spLocks noGrp="1"/>
          </p:cNvSpPr>
          <p:nvPr>
            <p:ph type="title"/>
          </p:nvPr>
        </p:nvSpPr>
        <p:spPr>
          <a:xfrm>
            <a:off x="677747" y="292300"/>
            <a:ext cx="4766400" cy="4431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ML Model Performance</a:t>
            </a:r>
            <a:endParaRPr/>
          </a:p>
        </p:txBody>
      </p:sp>
      <p:sp>
        <p:nvSpPr>
          <p:cNvPr id="231" name="Google Shape;231;p24"/>
          <p:cNvSpPr txBox="1"/>
          <p:nvPr/>
        </p:nvSpPr>
        <p:spPr>
          <a:xfrm>
            <a:off x="678586" y="934059"/>
            <a:ext cx="7365365" cy="558800"/>
          </a:xfrm>
          <a:prstGeom prst="rect">
            <a:avLst/>
          </a:prstGeom>
          <a:noFill/>
          <a:ln>
            <a:noFill/>
          </a:ln>
        </p:spPr>
        <p:txBody>
          <a:bodyPr spcFirstLastPara="1" wrap="square" lIns="0" tIns="66025" rIns="0" bIns="0" anchor="t" anchorCtr="0">
            <a:spAutoFit/>
          </a:bodyPr>
          <a:lstStyle/>
          <a:p>
            <a:pPr marL="12700" marR="0" lvl="0" indent="0" algn="l" rtl="0">
              <a:lnSpc>
                <a:spcPct val="100000"/>
              </a:lnSpc>
              <a:spcBef>
                <a:spcPts val="0"/>
              </a:spcBef>
              <a:spcAft>
                <a:spcPts val="0"/>
              </a:spcAft>
              <a:buNone/>
            </a:pPr>
            <a:r>
              <a:rPr lang="en-US" sz="1400" b="1">
                <a:solidFill>
                  <a:srgbClr val="202020"/>
                </a:solidFill>
                <a:latin typeface="Roboto"/>
                <a:ea typeface="Roboto"/>
                <a:cs typeface="Roboto"/>
                <a:sym typeface="Roboto"/>
              </a:rPr>
              <a:t>Looking at the various regression techniques we found out that ‘</a:t>
            </a:r>
            <a:r>
              <a:rPr lang="en-US" sz="1400" b="1">
                <a:solidFill>
                  <a:srgbClr val="FF0000"/>
                </a:solidFill>
                <a:latin typeface="Roboto"/>
                <a:ea typeface="Roboto"/>
                <a:cs typeface="Roboto"/>
                <a:sym typeface="Roboto"/>
              </a:rPr>
              <a:t>Random Forest</a:t>
            </a:r>
            <a:r>
              <a:rPr lang="en-US" sz="1400" b="1">
                <a:solidFill>
                  <a:srgbClr val="202020"/>
                </a:solidFill>
                <a:latin typeface="Roboto"/>
                <a:ea typeface="Roboto"/>
                <a:cs typeface="Roboto"/>
                <a:sym typeface="Roboto"/>
              </a:rPr>
              <a:t>’ have better</a:t>
            </a:r>
            <a:endParaRPr sz="1400">
              <a:solidFill>
                <a:schemeClr val="dk1"/>
              </a:solidFill>
              <a:latin typeface="Roboto"/>
              <a:ea typeface="Roboto"/>
              <a:cs typeface="Roboto"/>
              <a:sym typeface="Roboto"/>
            </a:endParaRPr>
          </a:p>
          <a:p>
            <a:pPr marL="12700" marR="0" lvl="0" indent="0" algn="l" rtl="0">
              <a:lnSpc>
                <a:spcPct val="100000"/>
              </a:lnSpc>
              <a:spcBef>
                <a:spcPts val="420"/>
              </a:spcBef>
              <a:spcAft>
                <a:spcPts val="0"/>
              </a:spcAft>
              <a:buNone/>
            </a:pPr>
            <a:r>
              <a:rPr lang="en-US" sz="1400" b="1">
                <a:solidFill>
                  <a:srgbClr val="202020"/>
                </a:solidFill>
                <a:latin typeface="Roboto"/>
                <a:ea typeface="Roboto"/>
                <a:cs typeface="Roboto"/>
                <a:sym typeface="Roboto"/>
              </a:rPr>
              <a:t>model performance (</a:t>
            </a:r>
            <a:r>
              <a:rPr lang="en-US" sz="1400" b="1">
                <a:solidFill>
                  <a:srgbClr val="FF0000"/>
                </a:solidFill>
                <a:latin typeface="Roboto"/>
                <a:ea typeface="Roboto"/>
                <a:cs typeface="Roboto"/>
                <a:sym typeface="Roboto"/>
              </a:rPr>
              <a:t>Adjusted R2 : 0.9639</a:t>
            </a:r>
            <a:r>
              <a:rPr lang="en-US" sz="1400" b="1">
                <a:solidFill>
                  <a:srgbClr val="202020"/>
                </a:solidFill>
                <a:latin typeface="Roboto"/>
                <a:ea typeface="Roboto"/>
                <a:cs typeface="Roboto"/>
                <a:sym typeface="Roboto"/>
              </a:rPr>
              <a:t>) compared to other regression models.</a:t>
            </a:r>
            <a:endParaRPr sz="1400">
              <a:solidFill>
                <a:schemeClr val="dk1"/>
              </a:solidFill>
              <a:latin typeface="Roboto"/>
              <a:ea typeface="Roboto"/>
              <a:cs typeface="Roboto"/>
              <a:sym typeface="Roboto"/>
            </a:endParaRPr>
          </a:p>
        </p:txBody>
      </p:sp>
      <p:graphicFrame>
        <p:nvGraphicFramePr>
          <p:cNvPr id="232" name="Google Shape;232;p24"/>
          <p:cNvGraphicFramePr/>
          <p:nvPr>
            <p:extLst>
              <p:ext uri="{D42A27DB-BD31-4B8C-83A1-F6EECF244321}">
                <p14:modId xmlns:p14="http://schemas.microsoft.com/office/powerpoint/2010/main" val="2672846474"/>
              </p:ext>
            </p:extLst>
          </p:nvPr>
        </p:nvGraphicFramePr>
        <p:xfrm>
          <a:off x="677760" y="1597152"/>
          <a:ext cx="7614925" cy="2651700"/>
        </p:xfrm>
        <a:graphic>
          <a:graphicData uri="http://schemas.openxmlformats.org/drawingml/2006/table">
            <a:tbl>
              <a:tblPr firstRow="1" bandRow="1">
                <a:noFill/>
                <a:tableStyleId>{E95EBD19-4A8B-4656-9FCA-4FC5E7F9D163}</a:tableStyleId>
              </a:tblPr>
              <a:tblGrid>
                <a:gridCol w="2126625">
                  <a:extLst>
                    <a:ext uri="{9D8B030D-6E8A-4147-A177-3AD203B41FA5}">
                      <a16:colId xmlns:a16="http://schemas.microsoft.com/office/drawing/2014/main" val="20000"/>
                    </a:ext>
                  </a:extLst>
                </a:gridCol>
                <a:gridCol w="1059175">
                  <a:extLst>
                    <a:ext uri="{9D8B030D-6E8A-4147-A177-3AD203B41FA5}">
                      <a16:colId xmlns:a16="http://schemas.microsoft.com/office/drawing/2014/main" val="20001"/>
                    </a:ext>
                  </a:extLst>
                </a:gridCol>
                <a:gridCol w="12509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gridCol w="969000">
                  <a:extLst>
                    <a:ext uri="{9D8B030D-6E8A-4147-A177-3AD203B41FA5}">
                      <a16:colId xmlns:a16="http://schemas.microsoft.com/office/drawing/2014/main" val="20004"/>
                    </a:ext>
                  </a:extLst>
                </a:gridCol>
                <a:gridCol w="1199525">
                  <a:extLst>
                    <a:ext uri="{9D8B030D-6E8A-4147-A177-3AD203B41FA5}">
                      <a16:colId xmlns:a16="http://schemas.microsoft.com/office/drawing/2014/main" val="20005"/>
                    </a:ext>
                  </a:extLst>
                </a:gridCol>
              </a:tblGrid>
              <a:tr h="518150">
                <a:tc>
                  <a:txBody>
                    <a:bodyPr/>
                    <a:lstStyle/>
                    <a:p>
                      <a:pPr marL="577850" marR="0" lvl="0" indent="0" algn="l" rtl="0">
                        <a:lnSpc>
                          <a:spcPct val="100000"/>
                        </a:lnSpc>
                        <a:spcBef>
                          <a:spcPts val="0"/>
                        </a:spcBef>
                        <a:spcAft>
                          <a:spcPts val="0"/>
                        </a:spcAft>
                        <a:buNone/>
                      </a:pPr>
                      <a:r>
                        <a:rPr lang="en-US" sz="1400" b="1" u="none" strike="noStrike" cap="none">
                          <a:solidFill>
                            <a:srgbClr val="09272D"/>
                          </a:solidFill>
                          <a:latin typeface="Arial"/>
                          <a:ea typeface="Arial"/>
                          <a:cs typeface="Arial"/>
                          <a:sym typeface="Arial"/>
                        </a:rPr>
                        <a:t>Regression</a:t>
                      </a:r>
                      <a:endParaRPr sz="1400" u="none" strike="noStrike" cap="none">
                        <a:latin typeface="Arial"/>
                        <a:ea typeface="Arial"/>
                        <a:cs typeface="Arial"/>
                        <a:sym typeface="Arial"/>
                      </a:endParaRPr>
                    </a:p>
                    <a:p>
                      <a:pPr marL="568960" marR="0" lvl="0" indent="0" algn="l" rtl="0">
                        <a:lnSpc>
                          <a:spcPct val="100000"/>
                        </a:lnSpc>
                        <a:spcBef>
                          <a:spcPts val="0"/>
                        </a:spcBef>
                        <a:spcAft>
                          <a:spcPts val="0"/>
                        </a:spcAft>
                        <a:buNone/>
                      </a:pPr>
                      <a:r>
                        <a:rPr lang="en-US" sz="1400" b="1" u="none" strike="noStrike" cap="none">
                          <a:solidFill>
                            <a:srgbClr val="09272D"/>
                          </a:solidFill>
                          <a:latin typeface="Arial"/>
                          <a:ea typeface="Arial"/>
                          <a:cs typeface="Arial"/>
                          <a:sym typeface="Arial"/>
                        </a:rPr>
                        <a:t>Techniques</a:t>
                      </a:r>
                      <a:endParaRPr sz="1400" u="none" strike="noStrike" cap="none">
                        <a:latin typeface="Arial"/>
                        <a:ea typeface="Arial"/>
                        <a:cs typeface="Arial"/>
                        <a:sym typeface="Arial"/>
                      </a:endParaRPr>
                    </a:p>
                  </a:txBody>
                  <a:tcPr marL="0" marR="0" marT="40650"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E7EEF0"/>
                    </a:solidFill>
                  </a:tcPr>
                </a:tc>
                <a:tc>
                  <a:txBody>
                    <a:bodyPr/>
                    <a:lstStyle/>
                    <a:p>
                      <a:pPr marL="635" marR="0" lvl="0" indent="0" algn="ctr" rtl="0">
                        <a:lnSpc>
                          <a:spcPct val="100000"/>
                        </a:lnSpc>
                        <a:spcBef>
                          <a:spcPts val="0"/>
                        </a:spcBef>
                        <a:spcAft>
                          <a:spcPts val="0"/>
                        </a:spcAft>
                        <a:buNone/>
                      </a:pPr>
                      <a:r>
                        <a:rPr lang="en-US" sz="1400" b="1" u="none" strike="noStrike" cap="none">
                          <a:solidFill>
                            <a:srgbClr val="09272D"/>
                          </a:solidFill>
                          <a:latin typeface="Arial"/>
                          <a:ea typeface="Arial"/>
                          <a:cs typeface="Arial"/>
                          <a:sym typeface="Arial"/>
                        </a:rPr>
                        <a:t>MAE</a:t>
                      </a:r>
                      <a:endParaRPr sz="1400" u="none" strike="noStrike" cap="none">
                        <a:latin typeface="Arial"/>
                        <a:ea typeface="Arial"/>
                        <a:cs typeface="Arial"/>
                        <a:sym typeface="Arial"/>
                      </a:endParaRPr>
                    </a:p>
                  </a:txBody>
                  <a:tcPr marL="0" marR="0" marT="40650"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E7EEF0"/>
                    </a:solidFill>
                  </a:tcPr>
                </a:tc>
                <a:tc>
                  <a:txBody>
                    <a:bodyPr/>
                    <a:lstStyle/>
                    <a:p>
                      <a:pPr marL="0" marR="0" lvl="0" indent="0" algn="ctr" rtl="0">
                        <a:lnSpc>
                          <a:spcPct val="100000"/>
                        </a:lnSpc>
                        <a:spcBef>
                          <a:spcPts val="0"/>
                        </a:spcBef>
                        <a:spcAft>
                          <a:spcPts val="0"/>
                        </a:spcAft>
                        <a:buNone/>
                      </a:pPr>
                      <a:r>
                        <a:rPr lang="en-US" sz="1400" b="1" u="none" strike="noStrike" cap="none">
                          <a:solidFill>
                            <a:srgbClr val="09272D"/>
                          </a:solidFill>
                          <a:latin typeface="Arial"/>
                          <a:ea typeface="Arial"/>
                          <a:cs typeface="Arial"/>
                          <a:sym typeface="Arial"/>
                        </a:rPr>
                        <a:t>MSE</a:t>
                      </a:r>
                      <a:endParaRPr sz="1400" u="none" strike="noStrike" cap="none">
                        <a:latin typeface="Arial"/>
                        <a:ea typeface="Arial"/>
                        <a:cs typeface="Arial"/>
                        <a:sym typeface="Arial"/>
                      </a:endParaRPr>
                    </a:p>
                  </a:txBody>
                  <a:tcPr marL="0" marR="0" marT="40650"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E7EEF0"/>
                    </a:solidFill>
                  </a:tcPr>
                </a:tc>
                <a:tc>
                  <a:txBody>
                    <a:bodyPr/>
                    <a:lstStyle/>
                    <a:p>
                      <a:pPr marL="635" marR="0" lvl="0" indent="0" algn="ctr" rtl="0">
                        <a:lnSpc>
                          <a:spcPct val="100000"/>
                        </a:lnSpc>
                        <a:spcBef>
                          <a:spcPts val="0"/>
                        </a:spcBef>
                        <a:spcAft>
                          <a:spcPts val="0"/>
                        </a:spcAft>
                        <a:buNone/>
                      </a:pPr>
                      <a:r>
                        <a:rPr lang="en-US" sz="1400" b="1" u="none" strike="noStrike" cap="none">
                          <a:solidFill>
                            <a:srgbClr val="09272D"/>
                          </a:solidFill>
                          <a:latin typeface="Arial"/>
                          <a:ea typeface="Arial"/>
                          <a:cs typeface="Arial"/>
                          <a:sym typeface="Arial"/>
                        </a:rPr>
                        <a:t>RMSE</a:t>
                      </a:r>
                      <a:endParaRPr sz="1400" u="none" strike="noStrike" cap="none">
                        <a:latin typeface="Arial"/>
                        <a:ea typeface="Arial"/>
                        <a:cs typeface="Arial"/>
                        <a:sym typeface="Arial"/>
                      </a:endParaRPr>
                    </a:p>
                  </a:txBody>
                  <a:tcPr marL="0" marR="0" marT="40650"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E7EEF0"/>
                    </a:solidFill>
                  </a:tcPr>
                </a:tc>
                <a:tc>
                  <a:txBody>
                    <a:bodyPr/>
                    <a:lstStyle/>
                    <a:p>
                      <a:pPr marL="1905" marR="0" lvl="0" indent="0" algn="ctr" rtl="0">
                        <a:lnSpc>
                          <a:spcPct val="100000"/>
                        </a:lnSpc>
                        <a:spcBef>
                          <a:spcPts val="0"/>
                        </a:spcBef>
                        <a:spcAft>
                          <a:spcPts val="0"/>
                        </a:spcAft>
                        <a:buNone/>
                      </a:pPr>
                      <a:r>
                        <a:rPr lang="en-US" sz="1400" b="1" u="none" strike="noStrike" cap="none">
                          <a:solidFill>
                            <a:srgbClr val="09272D"/>
                          </a:solidFill>
                          <a:latin typeface="Arial"/>
                          <a:ea typeface="Arial"/>
                          <a:cs typeface="Arial"/>
                          <a:sym typeface="Arial"/>
                        </a:rPr>
                        <a:t>R2</a:t>
                      </a:r>
                      <a:endParaRPr sz="1400" u="none" strike="noStrike" cap="none">
                        <a:latin typeface="Arial"/>
                        <a:ea typeface="Arial"/>
                        <a:cs typeface="Arial"/>
                        <a:sym typeface="Arial"/>
                      </a:endParaRPr>
                    </a:p>
                  </a:txBody>
                  <a:tcPr marL="0" marR="0" marT="40650"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E7EEF0"/>
                    </a:solidFill>
                  </a:tcPr>
                </a:tc>
                <a:tc>
                  <a:txBody>
                    <a:bodyPr/>
                    <a:lstStyle/>
                    <a:p>
                      <a:pPr marL="1905" marR="0" lvl="0" indent="0" algn="ctr" rtl="0">
                        <a:lnSpc>
                          <a:spcPct val="100000"/>
                        </a:lnSpc>
                        <a:spcBef>
                          <a:spcPts val="0"/>
                        </a:spcBef>
                        <a:spcAft>
                          <a:spcPts val="0"/>
                        </a:spcAft>
                        <a:buNone/>
                      </a:pPr>
                      <a:r>
                        <a:rPr lang="en-US" sz="1400" b="1" u="none" strike="noStrike" cap="none">
                          <a:solidFill>
                            <a:srgbClr val="09272D"/>
                          </a:solidFill>
                          <a:latin typeface="Arial"/>
                          <a:ea typeface="Arial"/>
                          <a:cs typeface="Arial"/>
                          <a:sym typeface="Arial"/>
                        </a:rPr>
                        <a:t>Adjusted</a:t>
                      </a:r>
                      <a:endParaRPr sz="1400" u="none" strike="noStrike" cap="none">
                        <a:latin typeface="Arial"/>
                        <a:ea typeface="Arial"/>
                        <a:cs typeface="Arial"/>
                        <a:sym typeface="Arial"/>
                      </a:endParaRPr>
                    </a:p>
                    <a:p>
                      <a:pPr marL="1905" marR="0" lvl="0" indent="0" algn="ctr" rtl="0">
                        <a:lnSpc>
                          <a:spcPct val="100000"/>
                        </a:lnSpc>
                        <a:spcBef>
                          <a:spcPts val="0"/>
                        </a:spcBef>
                        <a:spcAft>
                          <a:spcPts val="0"/>
                        </a:spcAft>
                        <a:buNone/>
                      </a:pPr>
                      <a:r>
                        <a:rPr lang="en-US" sz="1400" b="1" u="none" strike="noStrike" cap="none">
                          <a:solidFill>
                            <a:srgbClr val="09272D"/>
                          </a:solidFill>
                          <a:latin typeface="Arial"/>
                          <a:ea typeface="Arial"/>
                          <a:cs typeface="Arial"/>
                          <a:sym typeface="Arial"/>
                        </a:rPr>
                        <a:t>R2</a:t>
                      </a:r>
                      <a:endParaRPr sz="1400" u="none" strike="noStrike" cap="none">
                        <a:latin typeface="Arial"/>
                        <a:ea typeface="Arial"/>
                        <a:cs typeface="Arial"/>
                        <a:sym typeface="Arial"/>
                      </a:endParaRPr>
                    </a:p>
                  </a:txBody>
                  <a:tcPr marL="0" marR="0" marT="40650"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E7EEF0"/>
                    </a:solidFill>
                  </a:tcPr>
                </a:tc>
                <a:extLst>
                  <a:ext uri="{0D108BD9-81ED-4DB2-BD59-A6C34878D82A}">
                    <a16:rowId xmlns:a16="http://schemas.microsoft.com/office/drawing/2014/main" val="10000"/>
                  </a:ext>
                </a:extLst>
              </a:tr>
              <a:tr h="304800">
                <a:tc>
                  <a:txBody>
                    <a:bodyPr/>
                    <a:lstStyle/>
                    <a:p>
                      <a:pPr marL="91440" marR="0" lvl="0" indent="0" algn="l" rtl="0">
                        <a:lnSpc>
                          <a:spcPct val="100000"/>
                        </a:lnSpc>
                        <a:spcBef>
                          <a:spcPts val="0"/>
                        </a:spcBef>
                        <a:spcAft>
                          <a:spcPts val="0"/>
                        </a:spcAft>
                        <a:buNone/>
                      </a:pPr>
                      <a:r>
                        <a:rPr lang="en-US" sz="1400" u="none" strike="noStrike" cap="none">
                          <a:solidFill>
                            <a:srgbClr val="09272D"/>
                          </a:solidFill>
                          <a:latin typeface="Arial"/>
                          <a:ea typeface="Arial"/>
                          <a:cs typeface="Arial"/>
                          <a:sym typeface="Arial"/>
                        </a:rPr>
                        <a:t>Linear</a:t>
                      </a:r>
                      <a:endParaRPr sz="1400" u="none" strike="noStrike" cap="none">
                        <a:latin typeface="Arial"/>
                        <a:ea typeface="Arial"/>
                        <a:cs typeface="Arial"/>
                        <a:sym typeface="Arial"/>
                      </a:endParaRPr>
                    </a:p>
                  </a:txBody>
                  <a:tcPr marL="0" marR="0" marT="40650"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CADDE0"/>
                    </a:solidFill>
                  </a:tcPr>
                </a:tc>
                <a:tc>
                  <a:txBody>
                    <a:bodyPr/>
                    <a:lstStyle/>
                    <a:p>
                      <a:pPr marL="635" marR="0" lvl="0" indent="0" algn="ctr" rtl="0">
                        <a:lnSpc>
                          <a:spcPct val="100000"/>
                        </a:lnSpc>
                        <a:spcBef>
                          <a:spcPts val="0"/>
                        </a:spcBef>
                        <a:spcAft>
                          <a:spcPts val="0"/>
                        </a:spcAft>
                        <a:buNone/>
                      </a:pPr>
                      <a:r>
                        <a:rPr lang="en-US" sz="1200" u="none" strike="noStrike" cap="none">
                          <a:solidFill>
                            <a:srgbClr val="202020"/>
                          </a:solidFill>
                          <a:latin typeface="Arial"/>
                          <a:ea typeface="Arial"/>
                          <a:cs typeface="Arial"/>
                          <a:sym typeface="Arial"/>
                        </a:rPr>
                        <a:t>866.335</a:t>
                      </a:r>
                      <a:endParaRPr sz="1200" u="none" strike="noStrike" cap="none">
                        <a:latin typeface="Arial"/>
                        <a:ea typeface="Arial"/>
                        <a:cs typeface="Arial"/>
                        <a:sym typeface="Arial"/>
                      </a:endParaRPr>
                    </a:p>
                  </a:txBody>
                  <a:tcPr marL="0" marR="0" marT="41900"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CADDE0"/>
                    </a:solidFill>
                  </a:tcPr>
                </a:tc>
                <a:tc>
                  <a:txBody>
                    <a:bodyPr/>
                    <a:lstStyle/>
                    <a:p>
                      <a:pPr marL="635" marR="0" lvl="0" indent="0" algn="ctr" rtl="0">
                        <a:lnSpc>
                          <a:spcPct val="100000"/>
                        </a:lnSpc>
                        <a:spcBef>
                          <a:spcPts val="0"/>
                        </a:spcBef>
                        <a:spcAft>
                          <a:spcPts val="0"/>
                        </a:spcAft>
                        <a:buNone/>
                      </a:pPr>
                      <a:r>
                        <a:rPr lang="en-US" sz="1200" u="none" strike="noStrike" cap="none">
                          <a:solidFill>
                            <a:srgbClr val="202020"/>
                          </a:solidFill>
                          <a:latin typeface="Arial"/>
                          <a:ea typeface="Arial"/>
                          <a:cs typeface="Arial"/>
                          <a:sym typeface="Arial"/>
                        </a:rPr>
                        <a:t>1286832.8297</a:t>
                      </a:r>
                      <a:endParaRPr sz="1200" u="none" strike="noStrike" cap="none">
                        <a:latin typeface="Arial"/>
                        <a:ea typeface="Arial"/>
                        <a:cs typeface="Arial"/>
                        <a:sym typeface="Arial"/>
                      </a:endParaRPr>
                    </a:p>
                  </a:txBody>
                  <a:tcPr marL="0" marR="0" marT="41900"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CADDE0"/>
                    </a:solidFill>
                  </a:tcPr>
                </a:tc>
                <a:tc>
                  <a:txBody>
                    <a:bodyPr/>
                    <a:lstStyle/>
                    <a:p>
                      <a:pPr marL="635" marR="0" lvl="0" indent="0" algn="ctr" rtl="0">
                        <a:lnSpc>
                          <a:spcPct val="100000"/>
                        </a:lnSpc>
                        <a:spcBef>
                          <a:spcPts val="0"/>
                        </a:spcBef>
                        <a:spcAft>
                          <a:spcPts val="0"/>
                        </a:spcAft>
                        <a:buNone/>
                      </a:pPr>
                      <a:r>
                        <a:rPr lang="en-US" sz="1200" u="none" strike="noStrike" cap="none">
                          <a:solidFill>
                            <a:srgbClr val="202020"/>
                          </a:solidFill>
                          <a:latin typeface="Arial"/>
                          <a:ea typeface="Arial"/>
                          <a:cs typeface="Arial"/>
                          <a:sym typeface="Arial"/>
                        </a:rPr>
                        <a:t>1134.3865</a:t>
                      </a:r>
                      <a:endParaRPr sz="1200" u="none" strike="noStrike" cap="none">
                        <a:latin typeface="Arial"/>
                        <a:ea typeface="Arial"/>
                        <a:cs typeface="Arial"/>
                        <a:sym typeface="Arial"/>
                      </a:endParaRPr>
                    </a:p>
                  </a:txBody>
                  <a:tcPr marL="0" marR="0" marT="41900"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CADDE0"/>
                    </a:solidFill>
                  </a:tcPr>
                </a:tc>
                <a:tc>
                  <a:txBody>
                    <a:bodyPr/>
                    <a:lstStyle/>
                    <a:p>
                      <a:pPr marL="2540" marR="0" lvl="0" indent="0" algn="ctr" rtl="0">
                        <a:lnSpc>
                          <a:spcPct val="100000"/>
                        </a:lnSpc>
                        <a:spcBef>
                          <a:spcPts val="0"/>
                        </a:spcBef>
                        <a:spcAft>
                          <a:spcPts val="0"/>
                        </a:spcAft>
                        <a:buNone/>
                      </a:pPr>
                      <a:r>
                        <a:rPr lang="en-US" sz="1200" u="none" strike="noStrike" cap="none">
                          <a:solidFill>
                            <a:srgbClr val="202020"/>
                          </a:solidFill>
                          <a:latin typeface="Arial"/>
                          <a:ea typeface="Arial"/>
                          <a:cs typeface="Arial"/>
                          <a:sym typeface="Arial"/>
                        </a:rPr>
                        <a:t>0.7797</a:t>
                      </a:r>
                      <a:endParaRPr sz="1200" u="none" strike="noStrike" cap="none">
                        <a:latin typeface="Arial"/>
                        <a:ea typeface="Arial"/>
                        <a:cs typeface="Arial"/>
                        <a:sym typeface="Arial"/>
                      </a:endParaRPr>
                    </a:p>
                  </a:txBody>
                  <a:tcPr marL="0" marR="0" marT="41900"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CADDE0"/>
                    </a:solidFill>
                  </a:tcPr>
                </a:tc>
                <a:tc>
                  <a:txBody>
                    <a:bodyPr/>
                    <a:lstStyle/>
                    <a:p>
                      <a:pPr marL="367030" marR="0" lvl="0" indent="0" algn="l" rtl="0">
                        <a:lnSpc>
                          <a:spcPct val="100000"/>
                        </a:lnSpc>
                        <a:spcBef>
                          <a:spcPts val="0"/>
                        </a:spcBef>
                        <a:spcAft>
                          <a:spcPts val="0"/>
                        </a:spcAft>
                        <a:buNone/>
                      </a:pPr>
                      <a:r>
                        <a:rPr lang="en-US" sz="1200" u="none" strike="noStrike" cap="none">
                          <a:solidFill>
                            <a:srgbClr val="202020"/>
                          </a:solidFill>
                          <a:latin typeface="Arial"/>
                          <a:ea typeface="Arial"/>
                          <a:cs typeface="Arial"/>
                          <a:sym typeface="Arial"/>
                        </a:rPr>
                        <a:t>0.7797</a:t>
                      </a:r>
                      <a:endParaRPr sz="1200" u="none" strike="noStrike" cap="none">
                        <a:latin typeface="Arial"/>
                        <a:ea typeface="Arial"/>
                        <a:cs typeface="Arial"/>
                        <a:sym typeface="Arial"/>
                      </a:endParaRPr>
                    </a:p>
                  </a:txBody>
                  <a:tcPr marL="0" marR="0" marT="41900"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CADDE0"/>
                    </a:solidFill>
                  </a:tcPr>
                </a:tc>
                <a:extLst>
                  <a:ext uri="{0D108BD9-81ED-4DB2-BD59-A6C34878D82A}">
                    <a16:rowId xmlns:a16="http://schemas.microsoft.com/office/drawing/2014/main" val="10001"/>
                  </a:ext>
                </a:extLst>
              </a:tr>
              <a:tr h="304800">
                <a:tc>
                  <a:txBody>
                    <a:bodyPr/>
                    <a:lstStyle/>
                    <a:p>
                      <a:pPr marL="91440" marR="0" lvl="0" indent="0" algn="l" rtl="0">
                        <a:lnSpc>
                          <a:spcPct val="100000"/>
                        </a:lnSpc>
                        <a:spcBef>
                          <a:spcPts val="0"/>
                        </a:spcBef>
                        <a:spcAft>
                          <a:spcPts val="0"/>
                        </a:spcAft>
                        <a:buNone/>
                      </a:pPr>
                      <a:r>
                        <a:rPr lang="en-US" sz="1400" u="none" strike="noStrike" cap="none">
                          <a:solidFill>
                            <a:srgbClr val="09272D"/>
                          </a:solidFill>
                          <a:latin typeface="Arial"/>
                          <a:ea typeface="Arial"/>
                          <a:cs typeface="Arial"/>
                          <a:sym typeface="Arial"/>
                        </a:rPr>
                        <a:t>Lasso</a:t>
                      </a:r>
                      <a:endParaRPr sz="1400" u="none" strike="noStrike" cap="none">
                        <a:latin typeface="Arial"/>
                        <a:ea typeface="Arial"/>
                        <a:cs typeface="Arial"/>
                        <a:sym typeface="Arial"/>
                      </a:endParaRPr>
                    </a:p>
                  </a:txBody>
                  <a:tcPr marL="0" marR="0" marT="40650"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E7EEF0"/>
                    </a:solidFill>
                  </a:tcPr>
                </a:tc>
                <a:tc>
                  <a:txBody>
                    <a:bodyPr/>
                    <a:lstStyle/>
                    <a:p>
                      <a:pPr marL="0" marR="0" lvl="0" indent="0" algn="ctr" rtl="0">
                        <a:lnSpc>
                          <a:spcPct val="100000"/>
                        </a:lnSpc>
                        <a:spcBef>
                          <a:spcPts val="0"/>
                        </a:spcBef>
                        <a:spcAft>
                          <a:spcPts val="0"/>
                        </a:spcAft>
                        <a:buNone/>
                      </a:pPr>
                      <a:r>
                        <a:rPr lang="en-US" sz="1200" u="none" strike="noStrike" cap="none">
                          <a:solidFill>
                            <a:srgbClr val="202020"/>
                          </a:solidFill>
                          <a:latin typeface="Arial"/>
                          <a:ea typeface="Arial"/>
                          <a:cs typeface="Arial"/>
                          <a:sym typeface="Arial"/>
                        </a:rPr>
                        <a:t>866.2747</a:t>
                      </a:r>
                      <a:endParaRPr sz="1200" u="none" strike="noStrike" cap="none">
                        <a:latin typeface="Arial"/>
                        <a:ea typeface="Arial"/>
                        <a:cs typeface="Arial"/>
                        <a:sym typeface="Arial"/>
                      </a:endParaRPr>
                    </a:p>
                  </a:txBody>
                  <a:tcPr marL="0" marR="0" marT="41900"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E7EEF0"/>
                    </a:solidFill>
                  </a:tcPr>
                </a:tc>
                <a:tc>
                  <a:txBody>
                    <a:bodyPr/>
                    <a:lstStyle/>
                    <a:p>
                      <a:pPr marL="635" marR="0" lvl="0" indent="0" algn="ctr" rtl="0">
                        <a:lnSpc>
                          <a:spcPct val="100000"/>
                        </a:lnSpc>
                        <a:spcBef>
                          <a:spcPts val="0"/>
                        </a:spcBef>
                        <a:spcAft>
                          <a:spcPts val="0"/>
                        </a:spcAft>
                        <a:buNone/>
                      </a:pPr>
                      <a:r>
                        <a:rPr lang="en-US" sz="1200" u="none" strike="noStrike" cap="none">
                          <a:solidFill>
                            <a:srgbClr val="202020"/>
                          </a:solidFill>
                          <a:latin typeface="Arial"/>
                          <a:ea typeface="Arial"/>
                          <a:cs typeface="Arial"/>
                          <a:sym typeface="Arial"/>
                        </a:rPr>
                        <a:t>1286827.3908</a:t>
                      </a:r>
                      <a:endParaRPr sz="1200" u="none" strike="noStrike" cap="none">
                        <a:latin typeface="Arial"/>
                        <a:ea typeface="Arial"/>
                        <a:cs typeface="Arial"/>
                        <a:sym typeface="Arial"/>
                      </a:endParaRPr>
                    </a:p>
                  </a:txBody>
                  <a:tcPr marL="0" marR="0" marT="41900"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E7EEF0"/>
                    </a:solidFill>
                  </a:tcPr>
                </a:tc>
                <a:tc>
                  <a:txBody>
                    <a:bodyPr/>
                    <a:lstStyle/>
                    <a:p>
                      <a:pPr marL="635" marR="0" lvl="0" indent="0" algn="ctr" rtl="0">
                        <a:lnSpc>
                          <a:spcPct val="100000"/>
                        </a:lnSpc>
                        <a:spcBef>
                          <a:spcPts val="0"/>
                        </a:spcBef>
                        <a:spcAft>
                          <a:spcPts val="0"/>
                        </a:spcAft>
                        <a:buNone/>
                      </a:pPr>
                      <a:r>
                        <a:rPr lang="en-US" sz="1200" u="none" strike="noStrike" cap="none">
                          <a:solidFill>
                            <a:srgbClr val="202020"/>
                          </a:solidFill>
                          <a:latin typeface="Arial"/>
                          <a:ea typeface="Arial"/>
                          <a:cs typeface="Arial"/>
                          <a:sym typeface="Arial"/>
                        </a:rPr>
                        <a:t>1134.3841</a:t>
                      </a:r>
                      <a:endParaRPr sz="1200" u="none" strike="noStrike" cap="none">
                        <a:latin typeface="Arial"/>
                        <a:ea typeface="Arial"/>
                        <a:cs typeface="Arial"/>
                        <a:sym typeface="Arial"/>
                      </a:endParaRPr>
                    </a:p>
                  </a:txBody>
                  <a:tcPr marL="0" marR="0" marT="41900"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E7EEF0"/>
                    </a:solidFill>
                  </a:tcPr>
                </a:tc>
                <a:tc>
                  <a:txBody>
                    <a:bodyPr/>
                    <a:lstStyle/>
                    <a:p>
                      <a:pPr marL="2540" marR="0" lvl="0" indent="0" algn="ctr" rtl="0">
                        <a:lnSpc>
                          <a:spcPct val="100000"/>
                        </a:lnSpc>
                        <a:spcBef>
                          <a:spcPts val="0"/>
                        </a:spcBef>
                        <a:spcAft>
                          <a:spcPts val="0"/>
                        </a:spcAft>
                        <a:buNone/>
                      </a:pPr>
                      <a:r>
                        <a:rPr lang="en-US" sz="1200" u="none" strike="noStrike" cap="none">
                          <a:solidFill>
                            <a:srgbClr val="202020"/>
                          </a:solidFill>
                          <a:latin typeface="Arial"/>
                          <a:ea typeface="Arial"/>
                          <a:cs typeface="Arial"/>
                          <a:sym typeface="Arial"/>
                        </a:rPr>
                        <a:t>0.7797</a:t>
                      </a:r>
                      <a:endParaRPr sz="1200" u="none" strike="noStrike" cap="none">
                        <a:latin typeface="Arial"/>
                        <a:ea typeface="Arial"/>
                        <a:cs typeface="Arial"/>
                        <a:sym typeface="Arial"/>
                      </a:endParaRPr>
                    </a:p>
                  </a:txBody>
                  <a:tcPr marL="0" marR="0" marT="41900"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E7EEF0"/>
                    </a:solidFill>
                  </a:tcPr>
                </a:tc>
                <a:tc>
                  <a:txBody>
                    <a:bodyPr/>
                    <a:lstStyle/>
                    <a:p>
                      <a:pPr marL="367030" marR="0" lvl="0" indent="0" algn="l" rtl="0">
                        <a:lnSpc>
                          <a:spcPct val="100000"/>
                        </a:lnSpc>
                        <a:spcBef>
                          <a:spcPts val="0"/>
                        </a:spcBef>
                        <a:spcAft>
                          <a:spcPts val="0"/>
                        </a:spcAft>
                        <a:buNone/>
                      </a:pPr>
                      <a:r>
                        <a:rPr lang="en-US" sz="1200" u="none" strike="noStrike" cap="none">
                          <a:solidFill>
                            <a:srgbClr val="202020"/>
                          </a:solidFill>
                          <a:latin typeface="Arial"/>
                          <a:ea typeface="Arial"/>
                          <a:cs typeface="Arial"/>
                          <a:sym typeface="Arial"/>
                        </a:rPr>
                        <a:t>0.7797</a:t>
                      </a:r>
                      <a:endParaRPr sz="1200" u="none" strike="noStrike" cap="none">
                        <a:latin typeface="Arial"/>
                        <a:ea typeface="Arial"/>
                        <a:cs typeface="Arial"/>
                        <a:sym typeface="Arial"/>
                      </a:endParaRPr>
                    </a:p>
                  </a:txBody>
                  <a:tcPr marL="0" marR="0" marT="41900"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E7EEF0"/>
                    </a:solidFill>
                  </a:tcPr>
                </a:tc>
                <a:extLst>
                  <a:ext uri="{0D108BD9-81ED-4DB2-BD59-A6C34878D82A}">
                    <a16:rowId xmlns:a16="http://schemas.microsoft.com/office/drawing/2014/main" val="10002"/>
                  </a:ext>
                </a:extLst>
              </a:tr>
              <a:tr h="304800">
                <a:tc>
                  <a:txBody>
                    <a:bodyPr/>
                    <a:lstStyle/>
                    <a:p>
                      <a:pPr marL="91440" marR="0" lvl="0" indent="0" algn="l" rtl="0">
                        <a:lnSpc>
                          <a:spcPct val="100000"/>
                        </a:lnSpc>
                        <a:spcBef>
                          <a:spcPts val="0"/>
                        </a:spcBef>
                        <a:spcAft>
                          <a:spcPts val="0"/>
                        </a:spcAft>
                        <a:buNone/>
                      </a:pPr>
                      <a:r>
                        <a:rPr lang="en-US" sz="1400" u="none" strike="noStrike" cap="none">
                          <a:solidFill>
                            <a:srgbClr val="09272D"/>
                          </a:solidFill>
                          <a:latin typeface="Arial"/>
                          <a:ea typeface="Arial"/>
                          <a:cs typeface="Arial"/>
                          <a:sym typeface="Arial"/>
                        </a:rPr>
                        <a:t>Ridge</a:t>
                      </a:r>
                      <a:endParaRPr sz="1400" u="none" strike="noStrike" cap="none">
                        <a:latin typeface="Arial"/>
                        <a:ea typeface="Arial"/>
                        <a:cs typeface="Arial"/>
                        <a:sym typeface="Arial"/>
                      </a:endParaRPr>
                    </a:p>
                  </a:txBody>
                  <a:tcPr marL="0" marR="0" marT="40650"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CADDE0"/>
                    </a:solidFill>
                  </a:tcPr>
                </a:tc>
                <a:tc>
                  <a:txBody>
                    <a:bodyPr/>
                    <a:lstStyle/>
                    <a:p>
                      <a:pPr marL="0" marR="0" lvl="0" indent="0" algn="ctr" rtl="0">
                        <a:lnSpc>
                          <a:spcPct val="100000"/>
                        </a:lnSpc>
                        <a:spcBef>
                          <a:spcPts val="0"/>
                        </a:spcBef>
                        <a:spcAft>
                          <a:spcPts val="0"/>
                        </a:spcAft>
                        <a:buNone/>
                      </a:pPr>
                      <a:r>
                        <a:rPr lang="en-US" sz="1200" u="none" strike="noStrike" cap="none">
                          <a:solidFill>
                            <a:srgbClr val="202020"/>
                          </a:solidFill>
                          <a:latin typeface="Arial"/>
                          <a:ea typeface="Arial"/>
                          <a:cs typeface="Arial"/>
                          <a:sym typeface="Arial"/>
                        </a:rPr>
                        <a:t>866.2762</a:t>
                      </a:r>
                      <a:endParaRPr sz="1200" u="none" strike="noStrike" cap="none">
                        <a:latin typeface="Arial"/>
                        <a:ea typeface="Arial"/>
                        <a:cs typeface="Arial"/>
                        <a:sym typeface="Arial"/>
                      </a:endParaRPr>
                    </a:p>
                  </a:txBody>
                  <a:tcPr marL="0" marR="0" marT="41900"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CADDE0"/>
                    </a:solidFill>
                  </a:tcPr>
                </a:tc>
                <a:tc>
                  <a:txBody>
                    <a:bodyPr/>
                    <a:lstStyle/>
                    <a:p>
                      <a:pPr marL="1270" marR="0" lvl="0" indent="0" algn="ctr" rtl="0">
                        <a:lnSpc>
                          <a:spcPct val="100000"/>
                        </a:lnSpc>
                        <a:spcBef>
                          <a:spcPts val="0"/>
                        </a:spcBef>
                        <a:spcAft>
                          <a:spcPts val="0"/>
                        </a:spcAft>
                        <a:buNone/>
                      </a:pPr>
                      <a:r>
                        <a:rPr lang="en-US" sz="1200" u="none" strike="noStrike" cap="none">
                          <a:solidFill>
                            <a:srgbClr val="202020"/>
                          </a:solidFill>
                          <a:latin typeface="Arial"/>
                          <a:ea typeface="Arial"/>
                          <a:cs typeface="Arial"/>
                          <a:sym typeface="Arial"/>
                        </a:rPr>
                        <a:t>1286826.1299</a:t>
                      </a:r>
                      <a:endParaRPr sz="1200" u="none" strike="noStrike" cap="none">
                        <a:latin typeface="Arial"/>
                        <a:ea typeface="Arial"/>
                        <a:cs typeface="Arial"/>
                        <a:sym typeface="Arial"/>
                      </a:endParaRPr>
                    </a:p>
                  </a:txBody>
                  <a:tcPr marL="0" marR="0" marT="41900"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CADDE0"/>
                    </a:solidFill>
                  </a:tcPr>
                </a:tc>
                <a:tc>
                  <a:txBody>
                    <a:bodyPr/>
                    <a:lstStyle/>
                    <a:p>
                      <a:pPr marL="635" marR="0" lvl="0" indent="0" algn="ctr" rtl="0">
                        <a:lnSpc>
                          <a:spcPct val="100000"/>
                        </a:lnSpc>
                        <a:spcBef>
                          <a:spcPts val="0"/>
                        </a:spcBef>
                        <a:spcAft>
                          <a:spcPts val="0"/>
                        </a:spcAft>
                        <a:buNone/>
                      </a:pPr>
                      <a:r>
                        <a:rPr lang="en-US" sz="1200" u="none" strike="noStrike" cap="none">
                          <a:solidFill>
                            <a:srgbClr val="202020"/>
                          </a:solidFill>
                          <a:latin typeface="Arial"/>
                          <a:ea typeface="Arial"/>
                          <a:cs typeface="Arial"/>
                          <a:sym typeface="Arial"/>
                        </a:rPr>
                        <a:t>1134.3835</a:t>
                      </a:r>
                      <a:endParaRPr sz="1200" u="none" strike="noStrike" cap="none">
                        <a:latin typeface="Arial"/>
                        <a:ea typeface="Arial"/>
                        <a:cs typeface="Arial"/>
                        <a:sym typeface="Arial"/>
                      </a:endParaRPr>
                    </a:p>
                  </a:txBody>
                  <a:tcPr marL="0" marR="0" marT="41900"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CADDE0"/>
                    </a:solidFill>
                  </a:tcPr>
                </a:tc>
                <a:tc>
                  <a:txBody>
                    <a:bodyPr/>
                    <a:lstStyle/>
                    <a:p>
                      <a:pPr marL="2540" marR="0" lvl="0" indent="0" algn="ctr" rtl="0">
                        <a:lnSpc>
                          <a:spcPct val="100000"/>
                        </a:lnSpc>
                        <a:spcBef>
                          <a:spcPts val="0"/>
                        </a:spcBef>
                        <a:spcAft>
                          <a:spcPts val="0"/>
                        </a:spcAft>
                        <a:buNone/>
                      </a:pPr>
                      <a:r>
                        <a:rPr lang="en-US" sz="1200" u="none" strike="noStrike" cap="none">
                          <a:solidFill>
                            <a:srgbClr val="202020"/>
                          </a:solidFill>
                          <a:latin typeface="Arial"/>
                          <a:ea typeface="Arial"/>
                          <a:cs typeface="Arial"/>
                          <a:sym typeface="Arial"/>
                        </a:rPr>
                        <a:t>0.7797</a:t>
                      </a:r>
                      <a:endParaRPr sz="1200" u="none" strike="noStrike" cap="none">
                        <a:latin typeface="Arial"/>
                        <a:ea typeface="Arial"/>
                        <a:cs typeface="Arial"/>
                        <a:sym typeface="Arial"/>
                      </a:endParaRPr>
                    </a:p>
                  </a:txBody>
                  <a:tcPr marL="0" marR="0" marT="41900"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CADDE0"/>
                    </a:solidFill>
                  </a:tcPr>
                </a:tc>
                <a:tc>
                  <a:txBody>
                    <a:bodyPr/>
                    <a:lstStyle/>
                    <a:p>
                      <a:pPr marL="367030" marR="0" lvl="0" indent="0" algn="l" rtl="0">
                        <a:lnSpc>
                          <a:spcPct val="100000"/>
                        </a:lnSpc>
                        <a:spcBef>
                          <a:spcPts val="0"/>
                        </a:spcBef>
                        <a:spcAft>
                          <a:spcPts val="0"/>
                        </a:spcAft>
                        <a:buNone/>
                      </a:pPr>
                      <a:r>
                        <a:rPr lang="en-US" sz="1200" u="none" strike="noStrike" cap="none">
                          <a:solidFill>
                            <a:srgbClr val="202020"/>
                          </a:solidFill>
                          <a:latin typeface="Arial"/>
                          <a:ea typeface="Arial"/>
                          <a:cs typeface="Arial"/>
                          <a:sym typeface="Arial"/>
                        </a:rPr>
                        <a:t>0.7797</a:t>
                      </a:r>
                      <a:endParaRPr sz="1200" u="none" strike="noStrike" cap="none">
                        <a:latin typeface="Arial"/>
                        <a:ea typeface="Arial"/>
                        <a:cs typeface="Arial"/>
                        <a:sym typeface="Arial"/>
                      </a:endParaRPr>
                    </a:p>
                  </a:txBody>
                  <a:tcPr marL="0" marR="0" marT="41900"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CADDE0"/>
                    </a:solidFill>
                  </a:tcPr>
                </a:tc>
                <a:extLst>
                  <a:ext uri="{0D108BD9-81ED-4DB2-BD59-A6C34878D82A}">
                    <a16:rowId xmlns:a16="http://schemas.microsoft.com/office/drawing/2014/main" val="10003"/>
                  </a:ext>
                </a:extLst>
              </a:tr>
              <a:tr h="304800">
                <a:tc>
                  <a:txBody>
                    <a:bodyPr/>
                    <a:lstStyle/>
                    <a:p>
                      <a:pPr marL="91440" marR="0" lvl="0" indent="0" algn="l" rtl="0">
                        <a:lnSpc>
                          <a:spcPct val="100000"/>
                        </a:lnSpc>
                        <a:spcBef>
                          <a:spcPts val="0"/>
                        </a:spcBef>
                        <a:spcAft>
                          <a:spcPts val="0"/>
                        </a:spcAft>
                        <a:buNone/>
                      </a:pPr>
                      <a:r>
                        <a:rPr lang="en-US" sz="1400" u="none" strike="noStrike" cap="none" dirty="0">
                          <a:solidFill>
                            <a:srgbClr val="002831"/>
                          </a:solidFill>
                          <a:latin typeface="Arial"/>
                          <a:ea typeface="Arial"/>
                          <a:cs typeface="Arial"/>
                          <a:sym typeface="Arial"/>
                        </a:rPr>
                        <a:t>Decision Tree</a:t>
                      </a:r>
                      <a:endParaRPr sz="1400" u="none" strike="noStrike" cap="none" dirty="0">
                        <a:latin typeface="Arial"/>
                        <a:ea typeface="Arial"/>
                        <a:cs typeface="Arial"/>
                        <a:sym typeface="Arial"/>
                      </a:endParaRPr>
                    </a:p>
                  </a:txBody>
                  <a:tcPr marL="0" marR="0" marT="41275" marB="0">
                    <a:lnL w="12700" cap="flat" cmpd="sng">
                      <a:solidFill>
                        <a:srgbClr val="0096A7"/>
                      </a:solidFill>
                      <a:prstDash val="solid"/>
                      <a:round/>
                      <a:headEnd type="none" w="sm" len="sm"/>
                      <a:tailEnd type="none" w="sm" len="sm"/>
                    </a:lnL>
                    <a:lnR w="12700" cap="flat" cmpd="sng" algn="ctr">
                      <a:solidFill>
                        <a:srgbClr val="0096A7"/>
                      </a:solidFill>
                      <a:prstDash val="solid"/>
                      <a:round/>
                      <a:headEnd type="none" w="sm" len="sm"/>
                      <a:tailEnd type="none" w="sm" len="sm"/>
                    </a:lnR>
                    <a:lnT w="12700" cap="flat" cmpd="sng" algn="ctr">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CADDE0"/>
                    </a:solidFill>
                  </a:tcPr>
                </a:tc>
                <a:tc>
                  <a:txBody>
                    <a:bodyPr/>
                    <a:lstStyle/>
                    <a:p>
                      <a:pPr marL="0" marR="0" lvl="0" indent="0" algn="ctr" rtl="0">
                        <a:lnSpc>
                          <a:spcPct val="100000"/>
                        </a:lnSpc>
                        <a:spcBef>
                          <a:spcPts val="0"/>
                        </a:spcBef>
                        <a:spcAft>
                          <a:spcPts val="0"/>
                        </a:spcAft>
                        <a:buNone/>
                      </a:pPr>
                      <a:r>
                        <a:rPr lang="en-US" sz="1200" u="none" strike="noStrike" cap="none">
                          <a:solidFill>
                            <a:srgbClr val="202020"/>
                          </a:solidFill>
                          <a:latin typeface="Arial"/>
                          <a:ea typeface="Arial"/>
                          <a:cs typeface="Arial"/>
                          <a:sym typeface="Arial"/>
                        </a:rPr>
                        <a:t>445.8559</a:t>
                      </a:r>
                      <a:endParaRPr sz="1200" u="none" strike="noStrike" cap="none">
                        <a:latin typeface="Arial"/>
                        <a:ea typeface="Arial"/>
                        <a:cs typeface="Arial"/>
                        <a:sym typeface="Arial"/>
                      </a:endParaRPr>
                    </a:p>
                  </a:txBody>
                  <a:tcPr marL="0" marR="0" marT="41900" marB="0">
                    <a:lnL w="12700" cap="flat" cmpd="sng" algn="ctr">
                      <a:solidFill>
                        <a:srgbClr val="0096A7"/>
                      </a:solidFill>
                      <a:prstDash val="solid"/>
                      <a:round/>
                      <a:headEnd type="none" w="sm" len="sm"/>
                      <a:tailEnd type="none" w="sm" len="sm"/>
                    </a:lnL>
                    <a:lnR w="12700" cap="flat" cmpd="sng" algn="ctr">
                      <a:solidFill>
                        <a:srgbClr val="0096A7"/>
                      </a:solidFill>
                      <a:prstDash val="solid"/>
                      <a:round/>
                      <a:headEnd type="none" w="sm" len="sm"/>
                      <a:tailEnd type="none" w="sm" len="sm"/>
                    </a:lnR>
                    <a:lnT w="12700" cap="flat" cmpd="sng" algn="ctr">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CADDE0"/>
                    </a:solidFill>
                  </a:tcPr>
                </a:tc>
                <a:tc>
                  <a:txBody>
                    <a:bodyPr/>
                    <a:lstStyle/>
                    <a:p>
                      <a:pPr marL="1905" marR="0" lvl="0" indent="0" algn="ctr" rtl="0">
                        <a:lnSpc>
                          <a:spcPct val="100000"/>
                        </a:lnSpc>
                        <a:spcBef>
                          <a:spcPts val="0"/>
                        </a:spcBef>
                        <a:spcAft>
                          <a:spcPts val="0"/>
                        </a:spcAft>
                        <a:buNone/>
                      </a:pPr>
                      <a:r>
                        <a:rPr lang="en-US" sz="1200" u="none" strike="noStrike" cap="none">
                          <a:solidFill>
                            <a:srgbClr val="202020"/>
                          </a:solidFill>
                          <a:latin typeface="Arial"/>
                          <a:ea typeface="Arial"/>
                          <a:cs typeface="Arial"/>
                          <a:sym typeface="Arial"/>
                        </a:rPr>
                        <a:t>407405.8122</a:t>
                      </a:r>
                      <a:endParaRPr sz="1200" u="none" strike="noStrike" cap="none">
                        <a:latin typeface="Arial"/>
                        <a:ea typeface="Arial"/>
                        <a:cs typeface="Arial"/>
                        <a:sym typeface="Arial"/>
                      </a:endParaRPr>
                    </a:p>
                  </a:txBody>
                  <a:tcPr marL="0" marR="0" marT="41900" marB="0">
                    <a:lnL w="12700" cap="flat" cmpd="sng" algn="ctr">
                      <a:solidFill>
                        <a:srgbClr val="0096A7"/>
                      </a:solidFill>
                      <a:prstDash val="solid"/>
                      <a:round/>
                      <a:headEnd type="none" w="sm" len="sm"/>
                      <a:tailEnd type="none" w="sm" len="sm"/>
                    </a:lnL>
                    <a:lnR w="12700" cap="flat" cmpd="sng" algn="ctr">
                      <a:solidFill>
                        <a:srgbClr val="0096A7"/>
                      </a:solidFill>
                      <a:prstDash val="solid"/>
                      <a:round/>
                      <a:headEnd type="none" w="sm" len="sm"/>
                      <a:tailEnd type="none" w="sm" len="sm"/>
                    </a:lnR>
                    <a:lnT w="12700" cap="flat" cmpd="sng" algn="ctr">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CADDE0"/>
                    </a:solidFill>
                  </a:tcPr>
                </a:tc>
                <a:tc>
                  <a:txBody>
                    <a:bodyPr/>
                    <a:lstStyle/>
                    <a:p>
                      <a:pPr marL="635" marR="0" lvl="0" indent="0" algn="ctr" rtl="0">
                        <a:lnSpc>
                          <a:spcPct val="100000"/>
                        </a:lnSpc>
                        <a:spcBef>
                          <a:spcPts val="0"/>
                        </a:spcBef>
                        <a:spcAft>
                          <a:spcPts val="0"/>
                        </a:spcAft>
                        <a:buNone/>
                      </a:pPr>
                      <a:r>
                        <a:rPr lang="en-US" sz="1200" u="none" strike="noStrike" cap="none">
                          <a:solidFill>
                            <a:srgbClr val="202020"/>
                          </a:solidFill>
                          <a:latin typeface="Arial"/>
                          <a:ea typeface="Arial"/>
                          <a:cs typeface="Arial"/>
                          <a:sym typeface="Arial"/>
                        </a:rPr>
                        <a:t>638.2834</a:t>
                      </a:r>
                      <a:endParaRPr sz="1200" u="none" strike="noStrike" cap="none">
                        <a:latin typeface="Arial"/>
                        <a:ea typeface="Arial"/>
                        <a:cs typeface="Arial"/>
                        <a:sym typeface="Arial"/>
                      </a:endParaRPr>
                    </a:p>
                  </a:txBody>
                  <a:tcPr marL="0" marR="0" marT="41900" marB="0">
                    <a:lnL w="12700" cap="flat" cmpd="sng" algn="ctr">
                      <a:solidFill>
                        <a:srgbClr val="0096A7"/>
                      </a:solidFill>
                      <a:prstDash val="solid"/>
                      <a:round/>
                      <a:headEnd type="none" w="sm" len="sm"/>
                      <a:tailEnd type="none" w="sm" len="sm"/>
                    </a:lnL>
                    <a:lnR w="12700" cap="flat" cmpd="sng" algn="ctr">
                      <a:solidFill>
                        <a:srgbClr val="0096A7"/>
                      </a:solidFill>
                      <a:prstDash val="solid"/>
                      <a:round/>
                      <a:headEnd type="none" w="sm" len="sm"/>
                      <a:tailEnd type="none" w="sm" len="sm"/>
                    </a:lnR>
                    <a:lnT w="12700" cap="flat" cmpd="sng" algn="ctr">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CADDE0"/>
                    </a:solidFill>
                  </a:tcPr>
                </a:tc>
                <a:tc>
                  <a:txBody>
                    <a:bodyPr/>
                    <a:lstStyle/>
                    <a:p>
                      <a:pPr marL="2540" marR="0" lvl="0" indent="0" algn="ctr" rtl="0">
                        <a:lnSpc>
                          <a:spcPct val="100000"/>
                        </a:lnSpc>
                        <a:spcBef>
                          <a:spcPts val="0"/>
                        </a:spcBef>
                        <a:spcAft>
                          <a:spcPts val="0"/>
                        </a:spcAft>
                        <a:buNone/>
                      </a:pPr>
                      <a:r>
                        <a:rPr lang="en-US" sz="1200" u="none" strike="noStrike" cap="none">
                          <a:solidFill>
                            <a:srgbClr val="202020"/>
                          </a:solidFill>
                          <a:latin typeface="Arial"/>
                          <a:ea typeface="Arial"/>
                          <a:cs typeface="Arial"/>
                          <a:sym typeface="Arial"/>
                        </a:rPr>
                        <a:t>0.9302</a:t>
                      </a:r>
                      <a:endParaRPr sz="1200" u="none" strike="noStrike" cap="none">
                        <a:latin typeface="Arial"/>
                        <a:ea typeface="Arial"/>
                        <a:cs typeface="Arial"/>
                        <a:sym typeface="Arial"/>
                      </a:endParaRPr>
                    </a:p>
                  </a:txBody>
                  <a:tcPr marL="0" marR="0" marT="41900" marB="0">
                    <a:lnL w="12700" cap="flat" cmpd="sng" algn="ctr">
                      <a:solidFill>
                        <a:srgbClr val="0096A7"/>
                      </a:solidFill>
                      <a:prstDash val="solid"/>
                      <a:round/>
                      <a:headEnd type="none" w="sm" len="sm"/>
                      <a:tailEnd type="none" w="sm" len="sm"/>
                    </a:lnL>
                    <a:lnR w="12700" cap="flat" cmpd="sng" algn="ctr">
                      <a:solidFill>
                        <a:srgbClr val="0096A7"/>
                      </a:solidFill>
                      <a:prstDash val="solid"/>
                      <a:round/>
                      <a:headEnd type="none" w="sm" len="sm"/>
                      <a:tailEnd type="none" w="sm" len="sm"/>
                    </a:lnR>
                    <a:lnT w="12700" cap="flat" cmpd="sng" algn="ctr">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CADDE0"/>
                    </a:solidFill>
                  </a:tcPr>
                </a:tc>
                <a:tc>
                  <a:txBody>
                    <a:bodyPr/>
                    <a:lstStyle/>
                    <a:p>
                      <a:pPr marL="367030" marR="0" lvl="0" indent="0" algn="l" rtl="0">
                        <a:lnSpc>
                          <a:spcPct val="100000"/>
                        </a:lnSpc>
                        <a:spcBef>
                          <a:spcPts val="0"/>
                        </a:spcBef>
                        <a:spcAft>
                          <a:spcPts val="0"/>
                        </a:spcAft>
                        <a:buNone/>
                      </a:pPr>
                      <a:r>
                        <a:rPr lang="en-US" sz="1200" u="none" strike="noStrike" cap="none" dirty="0">
                          <a:solidFill>
                            <a:srgbClr val="202020"/>
                          </a:solidFill>
                          <a:latin typeface="Arial"/>
                          <a:ea typeface="Arial"/>
                          <a:cs typeface="Arial"/>
                          <a:sym typeface="Arial"/>
                        </a:rPr>
                        <a:t>0.9302</a:t>
                      </a:r>
                      <a:endParaRPr sz="1200" u="none" strike="noStrike" cap="none" dirty="0">
                        <a:latin typeface="Arial"/>
                        <a:ea typeface="Arial"/>
                        <a:cs typeface="Arial"/>
                        <a:sym typeface="Arial"/>
                      </a:endParaRPr>
                    </a:p>
                  </a:txBody>
                  <a:tcPr marL="0" marR="0" marT="41900" marB="0">
                    <a:lnL w="12700" cap="flat" cmpd="sng" algn="ctr">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lgn="ctr">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CADDE0"/>
                    </a:solidFill>
                  </a:tcPr>
                </a:tc>
                <a:extLst>
                  <a:ext uri="{0D108BD9-81ED-4DB2-BD59-A6C34878D82A}">
                    <a16:rowId xmlns:a16="http://schemas.microsoft.com/office/drawing/2014/main" val="10005"/>
                  </a:ext>
                </a:extLst>
              </a:tr>
              <a:tr h="304750">
                <a:tc>
                  <a:txBody>
                    <a:bodyPr/>
                    <a:lstStyle/>
                    <a:p>
                      <a:pPr marL="91440" marR="0" lvl="0" indent="0" algn="l" rtl="0">
                        <a:lnSpc>
                          <a:spcPct val="100000"/>
                        </a:lnSpc>
                        <a:spcBef>
                          <a:spcPts val="0"/>
                        </a:spcBef>
                        <a:spcAft>
                          <a:spcPts val="0"/>
                        </a:spcAft>
                        <a:buNone/>
                      </a:pPr>
                      <a:r>
                        <a:rPr lang="en-US" sz="1400" u="none" strike="noStrike" cap="none">
                          <a:solidFill>
                            <a:srgbClr val="002831"/>
                          </a:solidFill>
                          <a:latin typeface="Arial"/>
                          <a:ea typeface="Arial"/>
                          <a:cs typeface="Arial"/>
                          <a:sym typeface="Arial"/>
                        </a:rPr>
                        <a:t>Gradient Boosting</a:t>
                      </a:r>
                      <a:endParaRPr sz="1400" u="none" strike="noStrike" cap="none">
                        <a:latin typeface="Arial"/>
                        <a:ea typeface="Arial"/>
                        <a:cs typeface="Arial"/>
                        <a:sym typeface="Arial"/>
                      </a:endParaRPr>
                    </a:p>
                  </a:txBody>
                  <a:tcPr marL="0" marR="0" marT="41275"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E7EEF0"/>
                    </a:solidFill>
                  </a:tcPr>
                </a:tc>
                <a:tc>
                  <a:txBody>
                    <a:bodyPr/>
                    <a:lstStyle/>
                    <a:p>
                      <a:pPr marL="635" marR="0" lvl="0" indent="0" algn="ctr" rtl="0">
                        <a:lnSpc>
                          <a:spcPct val="100000"/>
                        </a:lnSpc>
                        <a:spcBef>
                          <a:spcPts val="0"/>
                        </a:spcBef>
                        <a:spcAft>
                          <a:spcPts val="0"/>
                        </a:spcAft>
                        <a:buNone/>
                      </a:pPr>
                      <a:r>
                        <a:rPr lang="en-US" sz="1400" u="none" strike="noStrike" cap="none">
                          <a:solidFill>
                            <a:srgbClr val="202020"/>
                          </a:solidFill>
                          <a:latin typeface="Arial"/>
                          <a:ea typeface="Arial"/>
                          <a:cs typeface="Arial"/>
                          <a:sym typeface="Arial"/>
                        </a:rPr>
                        <a:t>717.1779</a:t>
                      </a:r>
                      <a:endParaRPr sz="1400" u="none" strike="noStrike" cap="none">
                        <a:latin typeface="Arial"/>
                        <a:ea typeface="Arial"/>
                        <a:cs typeface="Arial"/>
                        <a:sym typeface="Arial"/>
                      </a:endParaRPr>
                    </a:p>
                  </a:txBody>
                  <a:tcPr marL="0" marR="0" marT="41275"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E7EEF0"/>
                    </a:solidFill>
                  </a:tcPr>
                </a:tc>
                <a:tc>
                  <a:txBody>
                    <a:bodyPr/>
                    <a:lstStyle/>
                    <a:p>
                      <a:pPr marL="1270" marR="0" lvl="0" indent="0" algn="ctr" rtl="0">
                        <a:lnSpc>
                          <a:spcPct val="100000"/>
                        </a:lnSpc>
                        <a:spcBef>
                          <a:spcPts val="0"/>
                        </a:spcBef>
                        <a:spcAft>
                          <a:spcPts val="0"/>
                        </a:spcAft>
                        <a:buNone/>
                      </a:pPr>
                      <a:r>
                        <a:rPr lang="en-US" sz="1400" u="none" strike="noStrike" cap="none">
                          <a:solidFill>
                            <a:srgbClr val="202020"/>
                          </a:solidFill>
                          <a:latin typeface="Arial"/>
                          <a:ea typeface="Arial"/>
                          <a:cs typeface="Arial"/>
                          <a:sym typeface="Arial"/>
                        </a:rPr>
                        <a:t>871463.1338</a:t>
                      </a:r>
                      <a:endParaRPr sz="1400" u="none" strike="noStrike" cap="none">
                        <a:latin typeface="Arial"/>
                        <a:ea typeface="Arial"/>
                        <a:cs typeface="Arial"/>
                        <a:sym typeface="Arial"/>
                      </a:endParaRPr>
                    </a:p>
                  </a:txBody>
                  <a:tcPr marL="0" marR="0" marT="41275"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E7EEF0"/>
                    </a:solidFill>
                  </a:tcPr>
                </a:tc>
                <a:tc>
                  <a:txBody>
                    <a:bodyPr/>
                    <a:lstStyle/>
                    <a:p>
                      <a:pPr marL="1905" marR="0" lvl="0" indent="0" algn="ctr" rtl="0">
                        <a:lnSpc>
                          <a:spcPct val="100000"/>
                        </a:lnSpc>
                        <a:spcBef>
                          <a:spcPts val="0"/>
                        </a:spcBef>
                        <a:spcAft>
                          <a:spcPts val="0"/>
                        </a:spcAft>
                        <a:buNone/>
                      </a:pPr>
                      <a:r>
                        <a:rPr lang="en-US" sz="1400" u="none" strike="noStrike" cap="none">
                          <a:solidFill>
                            <a:srgbClr val="202020"/>
                          </a:solidFill>
                          <a:latin typeface="Arial"/>
                          <a:ea typeface="Arial"/>
                          <a:cs typeface="Arial"/>
                          <a:sym typeface="Arial"/>
                        </a:rPr>
                        <a:t>933.5218</a:t>
                      </a:r>
                      <a:endParaRPr sz="1400" u="none" strike="noStrike" cap="none">
                        <a:latin typeface="Arial"/>
                        <a:ea typeface="Arial"/>
                        <a:cs typeface="Arial"/>
                        <a:sym typeface="Arial"/>
                      </a:endParaRPr>
                    </a:p>
                  </a:txBody>
                  <a:tcPr marL="0" marR="0" marT="41275"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E7EEF0"/>
                    </a:solidFill>
                  </a:tcPr>
                </a:tc>
                <a:tc>
                  <a:txBody>
                    <a:bodyPr/>
                    <a:lstStyle/>
                    <a:p>
                      <a:pPr marL="1270" marR="0" lvl="0" indent="0" algn="ctr" rtl="0">
                        <a:lnSpc>
                          <a:spcPct val="100000"/>
                        </a:lnSpc>
                        <a:spcBef>
                          <a:spcPts val="0"/>
                        </a:spcBef>
                        <a:spcAft>
                          <a:spcPts val="0"/>
                        </a:spcAft>
                        <a:buNone/>
                      </a:pPr>
                      <a:r>
                        <a:rPr lang="en-US" sz="1400" u="none" strike="noStrike" cap="none">
                          <a:solidFill>
                            <a:srgbClr val="202020"/>
                          </a:solidFill>
                          <a:latin typeface="Arial"/>
                          <a:ea typeface="Arial"/>
                          <a:cs typeface="Arial"/>
                          <a:sym typeface="Arial"/>
                        </a:rPr>
                        <a:t>0.8508</a:t>
                      </a:r>
                      <a:endParaRPr sz="1400" u="none" strike="noStrike" cap="none">
                        <a:latin typeface="Arial"/>
                        <a:ea typeface="Arial"/>
                        <a:cs typeface="Arial"/>
                        <a:sym typeface="Arial"/>
                      </a:endParaRPr>
                    </a:p>
                  </a:txBody>
                  <a:tcPr marL="0" marR="0" marT="41275"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E7EEF0"/>
                    </a:solidFill>
                  </a:tcPr>
                </a:tc>
                <a:tc>
                  <a:txBody>
                    <a:bodyPr/>
                    <a:lstStyle/>
                    <a:p>
                      <a:pPr marL="327025" marR="0" lvl="0" indent="0" algn="l" rtl="0">
                        <a:lnSpc>
                          <a:spcPct val="100000"/>
                        </a:lnSpc>
                        <a:spcBef>
                          <a:spcPts val="0"/>
                        </a:spcBef>
                        <a:spcAft>
                          <a:spcPts val="0"/>
                        </a:spcAft>
                        <a:buNone/>
                      </a:pPr>
                      <a:r>
                        <a:rPr lang="en-US" sz="1400" u="none" strike="noStrike" cap="none">
                          <a:solidFill>
                            <a:srgbClr val="202020"/>
                          </a:solidFill>
                          <a:latin typeface="Arial"/>
                          <a:ea typeface="Arial"/>
                          <a:cs typeface="Arial"/>
                          <a:sym typeface="Arial"/>
                        </a:rPr>
                        <a:t>0.8508</a:t>
                      </a:r>
                      <a:endParaRPr sz="1400" u="none" strike="noStrike" cap="none">
                        <a:latin typeface="Arial"/>
                        <a:ea typeface="Arial"/>
                        <a:cs typeface="Arial"/>
                        <a:sym typeface="Arial"/>
                      </a:endParaRPr>
                    </a:p>
                  </a:txBody>
                  <a:tcPr marL="0" marR="0" marT="41275"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E7EEF0"/>
                    </a:solidFill>
                  </a:tcPr>
                </a:tc>
                <a:extLst>
                  <a:ext uri="{0D108BD9-81ED-4DB2-BD59-A6C34878D82A}">
                    <a16:rowId xmlns:a16="http://schemas.microsoft.com/office/drawing/2014/main" val="10006"/>
                  </a:ext>
                </a:extLst>
              </a:tr>
              <a:tr h="304800">
                <a:tc>
                  <a:txBody>
                    <a:bodyPr/>
                    <a:lstStyle/>
                    <a:p>
                      <a:pPr marL="91440" marR="0" lvl="0" indent="0" algn="l" rtl="0">
                        <a:lnSpc>
                          <a:spcPct val="100000"/>
                        </a:lnSpc>
                        <a:spcBef>
                          <a:spcPts val="0"/>
                        </a:spcBef>
                        <a:spcAft>
                          <a:spcPts val="0"/>
                        </a:spcAft>
                        <a:buNone/>
                      </a:pPr>
                      <a:r>
                        <a:rPr lang="en-US" sz="1400" u="none" strike="noStrike" cap="none">
                          <a:solidFill>
                            <a:srgbClr val="002831"/>
                          </a:solidFill>
                          <a:latin typeface="Arial"/>
                          <a:ea typeface="Arial"/>
                          <a:cs typeface="Arial"/>
                          <a:sym typeface="Arial"/>
                        </a:rPr>
                        <a:t>XGBoosting Regression</a:t>
                      </a:r>
                      <a:endParaRPr sz="1400" u="none" strike="noStrike" cap="none">
                        <a:latin typeface="Arial"/>
                        <a:ea typeface="Arial"/>
                        <a:cs typeface="Arial"/>
                        <a:sym typeface="Arial"/>
                      </a:endParaRPr>
                    </a:p>
                  </a:txBody>
                  <a:tcPr marL="0" marR="0" marT="41275"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CADDE0"/>
                    </a:solidFill>
                  </a:tcPr>
                </a:tc>
                <a:tc>
                  <a:txBody>
                    <a:bodyPr/>
                    <a:lstStyle/>
                    <a:p>
                      <a:pPr marL="635" marR="0" lvl="0" indent="0" algn="ctr" rtl="0">
                        <a:lnSpc>
                          <a:spcPct val="100000"/>
                        </a:lnSpc>
                        <a:spcBef>
                          <a:spcPts val="0"/>
                        </a:spcBef>
                        <a:spcAft>
                          <a:spcPts val="0"/>
                        </a:spcAft>
                        <a:buNone/>
                      </a:pPr>
                      <a:r>
                        <a:rPr lang="en-US" sz="1400" u="none" strike="noStrike" cap="none">
                          <a:solidFill>
                            <a:srgbClr val="202020"/>
                          </a:solidFill>
                          <a:latin typeface="Arial"/>
                          <a:ea typeface="Arial"/>
                          <a:cs typeface="Arial"/>
                          <a:sym typeface="Arial"/>
                        </a:rPr>
                        <a:t>471.7540</a:t>
                      </a:r>
                      <a:endParaRPr sz="1400" u="none" strike="noStrike" cap="none">
                        <a:latin typeface="Arial"/>
                        <a:ea typeface="Arial"/>
                        <a:cs typeface="Arial"/>
                        <a:sym typeface="Arial"/>
                      </a:endParaRPr>
                    </a:p>
                  </a:txBody>
                  <a:tcPr marL="0" marR="0" marT="41275"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CADDE0"/>
                    </a:solidFill>
                  </a:tcPr>
                </a:tc>
                <a:tc>
                  <a:txBody>
                    <a:bodyPr/>
                    <a:lstStyle/>
                    <a:p>
                      <a:pPr marL="635" marR="0" lvl="0" indent="0" algn="ctr" rtl="0">
                        <a:lnSpc>
                          <a:spcPct val="100000"/>
                        </a:lnSpc>
                        <a:spcBef>
                          <a:spcPts val="0"/>
                        </a:spcBef>
                        <a:spcAft>
                          <a:spcPts val="0"/>
                        </a:spcAft>
                        <a:buNone/>
                      </a:pPr>
                      <a:r>
                        <a:rPr lang="en-US" sz="1400" u="none" strike="noStrike" cap="none">
                          <a:solidFill>
                            <a:srgbClr val="202020"/>
                          </a:solidFill>
                          <a:latin typeface="Arial"/>
                          <a:ea typeface="Arial"/>
                          <a:cs typeface="Arial"/>
                          <a:sym typeface="Arial"/>
                        </a:rPr>
                        <a:t>393631.5969</a:t>
                      </a:r>
                      <a:endParaRPr sz="1400" u="none" strike="noStrike" cap="none">
                        <a:latin typeface="Arial"/>
                        <a:ea typeface="Arial"/>
                        <a:cs typeface="Arial"/>
                        <a:sym typeface="Arial"/>
                      </a:endParaRPr>
                    </a:p>
                  </a:txBody>
                  <a:tcPr marL="0" marR="0" marT="41275"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CADDE0"/>
                    </a:solidFill>
                  </a:tcPr>
                </a:tc>
                <a:tc>
                  <a:txBody>
                    <a:bodyPr/>
                    <a:lstStyle/>
                    <a:p>
                      <a:pPr marL="1905" marR="0" lvl="0" indent="0" algn="ctr" rtl="0">
                        <a:lnSpc>
                          <a:spcPct val="100000"/>
                        </a:lnSpc>
                        <a:spcBef>
                          <a:spcPts val="0"/>
                        </a:spcBef>
                        <a:spcAft>
                          <a:spcPts val="0"/>
                        </a:spcAft>
                        <a:buNone/>
                      </a:pPr>
                      <a:r>
                        <a:rPr lang="en-US" sz="1400" u="none" strike="noStrike" cap="none">
                          <a:solidFill>
                            <a:srgbClr val="202020"/>
                          </a:solidFill>
                          <a:latin typeface="Arial"/>
                          <a:ea typeface="Arial"/>
                          <a:cs typeface="Arial"/>
                          <a:sym typeface="Arial"/>
                        </a:rPr>
                        <a:t>627.4006</a:t>
                      </a:r>
                      <a:endParaRPr sz="1400" u="none" strike="noStrike" cap="none">
                        <a:latin typeface="Arial"/>
                        <a:ea typeface="Arial"/>
                        <a:cs typeface="Arial"/>
                        <a:sym typeface="Arial"/>
                      </a:endParaRPr>
                    </a:p>
                  </a:txBody>
                  <a:tcPr marL="0" marR="0" marT="41275"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CADDE0"/>
                    </a:solidFill>
                  </a:tcPr>
                </a:tc>
                <a:tc>
                  <a:txBody>
                    <a:bodyPr/>
                    <a:lstStyle/>
                    <a:p>
                      <a:pPr marL="1270" marR="0" lvl="0" indent="0" algn="ctr" rtl="0">
                        <a:lnSpc>
                          <a:spcPct val="100000"/>
                        </a:lnSpc>
                        <a:spcBef>
                          <a:spcPts val="0"/>
                        </a:spcBef>
                        <a:spcAft>
                          <a:spcPts val="0"/>
                        </a:spcAft>
                        <a:buNone/>
                      </a:pPr>
                      <a:r>
                        <a:rPr lang="en-US" sz="1400" u="none" strike="noStrike" cap="none">
                          <a:solidFill>
                            <a:srgbClr val="202020"/>
                          </a:solidFill>
                          <a:latin typeface="Arial"/>
                          <a:ea typeface="Arial"/>
                          <a:cs typeface="Arial"/>
                          <a:sym typeface="Arial"/>
                        </a:rPr>
                        <a:t>0.9326</a:t>
                      </a:r>
                      <a:endParaRPr sz="1400" u="none" strike="noStrike" cap="none">
                        <a:latin typeface="Arial"/>
                        <a:ea typeface="Arial"/>
                        <a:cs typeface="Arial"/>
                        <a:sym typeface="Arial"/>
                      </a:endParaRPr>
                    </a:p>
                  </a:txBody>
                  <a:tcPr marL="0" marR="0" marT="41275"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CADDE0"/>
                    </a:solidFill>
                  </a:tcPr>
                </a:tc>
                <a:tc>
                  <a:txBody>
                    <a:bodyPr/>
                    <a:lstStyle/>
                    <a:p>
                      <a:pPr marL="327025" marR="0" lvl="0" indent="0" algn="l" rtl="0">
                        <a:lnSpc>
                          <a:spcPct val="100000"/>
                        </a:lnSpc>
                        <a:spcBef>
                          <a:spcPts val="0"/>
                        </a:spcBef>
                        <a:spcAft>
                          <a:spcPts val="0"/>
                        </a:spcAft>
                        <a:buNone/>
                      </a:pPr>
                      <a:r>
                        <a:rPr lang="en-US" sz="1400" u="none" strike="noStrike" cap="none">
                          <a:solidFill>
                            <a:srgbClr val="202020"/>
                          </a:solidFill>
                          <a:latin typeface="Arial"/>
                          <a:ea typeface="Arial"/>
                          <a:cs typeface="Arial"/>
                          <a:sym typeface="Arial"/>
                        </a:rPr>
                        <a:t>0.9326</a:t>
                      </a:r>
                      <a:endParaRPr sz="1400" u="none" strike="noStrike" cap="none">
                        <a:latin typeface="Arial"/>
                        <a:ea typeface="Arial"/>
                        <a:cs typeface="Arial"/>
                        <a:sym typeface="Arial"/>
                      </a:endParaRPr>
                    </a:p>
                  </a:txBody>
                  <a:tcPr marL="0" marR="0" marT="41275"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CADDE0"/>
                    </a:solidFill>
                  </a:tcPr>
                </a:tc>
                <a:extLst>
                  <a:ext uri="{0D108BD9-81ED-4DB2-BD59-A6C34878D82A}">
                    <a16:rowId xmlns:a16="http://schemas.microsoft.com/office/drawing/2014/main" val="10007"/>
                  </a:ext>
                </a:extLst>
              </a:tr>
              <a:tr h="304800">
                <a:tc>
                  <a:txBody>
                    <a:bodyPr/>
                    <a:lstStyle/>
                    <a:p>
                      <a:pPr marL="91440" marR="0" lvl="0" indent="0" algn="l" rtl="0">
                        <a:lnSpc>
                          <a:spcPct val="100000"/>
                        </a:lnSpc>
                        <a:spcBef>
                          <a:spcPts val="0"/>
                        </a:spcBef>
                        <a:spcAft>
                          <a:spcPts val="0"/>
                        </a:spcAft>
                        <a:buNone/>
                      </a:pPr>
                      <a:r>
                        <a:rPr lang="en-US" sz="1400" b="1" u="none" strike="noStrike" cap="none">
                          <a:solidFill>
                            <a:srgbClr val="FF0000"/>
                          </a:solidFill>
                          <a:latin typeface="Arial"/>
                          <a:ea typeface="Arial"/>
                          <a:cs typeface="Arial"/>
                          <a:sym typeface="Arial"/>
                        </a:rPr>
                        <a:t>Random Forest</a:t>
                      </a:r>
                      <a:endParaRPr sz="1400" u="none" strike="noStrike" cap="none">
                        <a:latin typeface="Arial"/>
                        <a:ea typeface="Arial"/>
                        <a:cs typeface="Arial"/>
                        <a:sym typeface="Arial"/>
                      </a:endParaRPr>
                    </a:p>
                  </a:txBody>
                  <a:tcPr marL="0" marR="0" marT="41275"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E7EEF0"/>
                    </a:solidFill>
                  </a:tcPr>
                </a:tc>
                <a:tc>
                  <a:txBody>
                    <a:bodyPr/>
                    <a:lstStyle/>
                    <a:p>
                      <a:pPr marL="635" marR="0" lvl="0" indent="0" algn="ctr" rtl="0">
                        <a:lnSpc>
                          <a:spcPct val="100000"/>
                        </a:lnSpc>
                        <a:spcBef>
                          <a:spcPts val="0"/>
                        </a:spcBef>
                        <a:spcAft>
                          <a:spcPts val="0"/>
                        </a:spcAft>
                        <a:buNone/>
                      </a:pPr>
                      <a:r>
                        <a:rPr lang="en-US" sz="1400" b="1" u="none" strike="noStrike" cap="none">
                          <a:solidFill>
                            <a:srgbClr val="FF0000"/>
                          </a:solidFill>
                          <a:latin typeface="Arial"/>
                          <a:ea typeface="Arial"/>
                          <a:cs typeface="Arial"/>
                          <a:sym typeface="Arial"/>
                        </a:rPr>
                        <a:t>326.8861</a:t>
                      </a:r>
                      <a:endParaRPr sz="1400" u="none" strike="noStrike" cap="none">
                        <a:latin typeface="Arial"/>
                        <a:ea typeface="Arial"/>
                        <a:cs typeface="Arial"/>
                        <a:sym typeface="Arial"/>
                      </a:endParaRPr>
                    </a:p>
                  </a:txBody>
                  <a:tcPr marL="0" marR="0" marT="41275"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E7EEF0"/>
                    </a:solidFill>
                  </a:tcPr>
                </a:tc>
                <a:tc>
                  <a:txBody>
                    <a:bodyPr/>
                    <a:lstStyle/>
                    <a:p>
                      <a:pPr marL="635" marR="0" lvl="0" indent="0" algn="ctr" rtl="0">
                        <a:lnSpc>
                          <a:spcPct val="100000"/>
                        </a:lnSpc>
                        <a:spcBef>
                          <a:spcPts val="0"/>
                        </a:spcBef>
                        <a:spcAft>
                          <a:spcPts val="0"/>
                        </a:spcAft>
                        <a:buNone/>
                      </a:pPr>
                      <a:r>
                        <a:rPr lang="en-US" sz="1400" b="1" u="none" strike="noStrike" cap="none">
                          <a:solidFill>
                            <a:srgbClr val="FF0000"/>
                          </a:solidFill>
                          <a:latin typeface="Arial"/>
                          <a:ea typeface="Arial"/>
                          <a:cs typeface="Arial"/>
                          <a:sym typeface="Arial"/>
                        </a:rPr>
                        <a:t>210858.0442</a:t>
                      </a:r>
                      <a:endParaRPr sz="1400" u="none" strike="noStrike" cap="none">
                        <a:latin typeface="Arial"/>
                        <a:ea typeface="Arial"/>
                        <a:cs typeface="Arial"/>
                        <a:sym typeface="Arial"/>
                      </a:endParaRPr>
                    </a:p>
                  </a:txBody>
                  <a:tcPr marL="0" marR="0" marT="41275"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E7EEF0"/>
                    </a:solidFill>
                  </a:tcPr>
                </a:tc>
                <a:tc>
                  <a:txBody>
                    <a:bodyPr/>
                    <a:lstStyle/>
                    <a:p>
                      <a:pPr marL="1905" marR="0" lvl="0" indent="0" algn="ctr" rtl="0">
                        <a:lnSpc>
                          <a:spcPct val="100000"/>
                        </a:lnSpc>
                        <a:spcBef>
                          <a:spcPts val="0"/>
                        </a:spcBef>
                        <a:spcAft>
                          <a:spcPts val="0"/>
                        </a:spcAft>
                        <a:buNone/>
                      </a:pPr>
                      <a:r>
                        <a:rPr lang="en-US" sz="1400" b="1" u="none" strike="noStrike" cap="none">
                          <a:solidFill>
                            <a:srgbClr val="FF0000"/>
                          </a:solidFill>
                          <a:latin typeface="Arial"/>
                          <a:ea typeface="Arial"/>
                          <a:cs typeface="Arial"/>
                          <a:sym typeface="Arial"/>
                        </a:rPr>
                        <a:t>459.1928</a:t>
                      </a:r>
                      <a:endParaRPr sz="1400" u="none" strike="noStrike" cap="none">
                        <a:latin typeface="Arial"/>
                        <a:ea typeface="Arial"/>
                        <a:cs typeface="Arial"/>
                        <a:sym typeface="Arial"/>
                      </a:endParaRPr>
                    </a:p>
                  </a:txBody>
                  <a:tcPr marL="0" marR="0" marT="41275"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E7EEF0"/>
                    </a:solidFill>
                  </a:tcPr>
                </a:tc>
                <a:tc>
                  <a:txBody>
                    <a:bodyPr/>
                    <a:lstStyle/>
                    <a:p>
                      <a:pPr marL="1270" marR="0" lvl="0" indent="0" algn="ctr" rtl="0">
                        <a:lnSpc>
                          <a:spcPct val="100000"/>
                        </a:lnSpc>
                        <a:spcBef>
                          <a:spcPts val="0"/>
                        </a:spcBef>
                        <a:spcAft>
                          <a:spcPts val="0"/>
                        </a:spcAft>
                        <a:buNone/>
                      </a:pPr>
                      <a:r>
                        <a:rPr lang="en-US" sz="1400" b="1" u="none" strike="noStrike" cap="none">
                          <a:solidFill>
                            <a:srgbClr val="FF0000"/>
                          </a:solidFill>
                          <a:latin typeface="Arial"/>
                          <a:ea typeface="Arial"/>
                          <a:cs typeface="Arial"/>
                          <a:sym typeface="Arial"/>
                        </a:rPr>
                        <a:t>0.9639</a:t>
                      </a:r>
                      <a:endParaRPr sz="1400" u="none" strike="noStrike" cap="none">
                        <a:latin typeface="Arial"/>
                        <a:ea typeface="Arial"/>
                        <a:cs typeface="Arial"/>
                        <a:sym typeface="Arial"/>
                      </a:endParaRPr>
                    </a:p>
                  </a:txBody>
                  <a:tcPr marL="0" marR="0" marT="41275"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E7EEF0"/>
                    </a:solidFill>
                  </a:tcPr>
                </a:tc>
                <a:tc>
                  <a:txBody>
                    <a:bodyPr/>
                    <a:lstStyle/>
                    <a:p>
                      <a:pPr marL="327025" marR="0" lvl="0" indent="0" algn="l" rtl="0">
                        <a:lnSpc>
                          <a:spcPct val="100000"/>
                        </a:lnSpc>
                        <a:spcBef>
                          <a:spcPts val="0"/>
                        </a:spcBef>
                        <a:spcAft>
                          <a:spcPts val="0"/>
                        </a:spcAft>
                        <a:buNone/>
                      </a:pPr>
                      <a:r>
                        <a:rPr lang="en-US" sz="1400" b="1" u="none" strike="noStrike" cap="none" dirty="0">
                          <a:solidFill>
                            <a:srgbClr val="FF0000"/>
                          </a:solidFill>
                          <a:latin typeface="Arial"/>
                          <a:ea typeface="Arial"/>
                          <a:cs typeface="Arial"/>
                          <a:sym typeface="Arial"/>
                        </a:rPr>
                        <a:t>0.9639</a:t>
                      </a:r>
                      <a:endParaRPr sz="1400" u="none" strike="noStrike" cap="none" dirty="0">
                        <a:latin typeface="Arial"/>
                        <a:ea typeface="Arial"/>
                        <a:cs typeface="Arial"/>
                        <a:sym typeface="Arial"/>
                      </a:endParaRPr>
                    </a:p>
                  </a:txBody>
                  <a:tcPr marL="0" marR="0" marT="41275" marB="0">
                    <a:lnL w="12700" cap="flat" cmpd="sng">
                      <a:solidFill>
                        <a:srgbClr val="0096A7"/>
                      </a:solidFill>
                      <a:prstDash val="solid"/>
                      <a:round/>
                      <a:headEnd type="none" w="sm" len="sm"/>
                      <a:tailEnd type="none" w="sm" len="sm"/>
                    </a:lnL>
                    <a:lnR w="12700" cap="flat" cmpd="sng">
                      <a:solidFill>
                        <a:srgbClr val="0096A7"/>
                      </a:solidFill>
                      <a:prstDash val="solid"/>
                      <a:round/>
                      <a:headEnd type="none" w="sm" len="sm"/>
                      <a:tailEnd type="none" w="sm" len="sm"/>
                    </a:lnR>
                    <a:lnT w="12700" cap="flat" cmpd="sng">
                      <a:solidFill>
                        <a:srgbClr val="0096A7"/>
                      </a:solidFill>
                      <a:prstDash val="solid"/>
                      <a:round/>
                      <a:headEnd type="none" w="sm" len="sm"/>
                      <a:tailEnd type="none" w="sm" len="sm"/>
                    </a:lnT>
                    <a:lnB w="12700" cap="flat" cmpd="sng">
                      <a:solidFill>
                        <a:srgbClr val="0096A7"/>
                      </a:solidFill>
                      <a:prstDash val="solid"/>
                      <a:round/>
                      <a:headEnd type="none" w="sm" len="sm"/>
                      <a:tailEnd type="none" w="sm" len="sm"/>
                    </a:lnB>
                    <a:solidFill>
                      <a:srgbClr val="E7EEF0"/>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5"/>
          <p:cNvSpPr txBox="1">
            <a:spLocks noGrp="1"/>
          </p:cNvSpPr>
          <p:nvPr>
            <p:ph type="title"/>
          </p:nvPr>
        </p:nvSpPr>
        <p:spPr>
          <a:xfrm>
            <a:off x="559703" y="369300"/>
            <a:ext cx="4022100" cy="4431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Feature Importance</a:t>
            </a:r>
            <a:endParaRPr/>
          </a:p>
        </p:txBody>
      </p:sp>
      <p:sp>
        <p:nvSpPr>
          <p:cNvPr id="238" name="Google Shape;238;p25"/>
          <p:cNvSpPr txBox="1"/>
          <p:nvPr/>
        </p:nvSpPr>
        <p:spPr>
          <a:xfrm>
            <a:off x="650240" y="1539011"/>
            <a:ext cx="3107055" cy="1404680"/>
          </a:xfrm>
          <a:prstGeom prst="rect">
            <a:avLst/>
          </a:prstGeom>
          <a:noFill/>
          <a:ln>
            <a:noFill/>
          </a:ln>
        </p:spPr>
        <p:txBody>
          <a:bodyPr spcFirstLastPara="1" wrap="square" lIns="0" tIns="12050" rIns="0" bIns="0" anchor="t" anchorCtr="0">
            <a:spAutoFit/>
          </a:bodyPr>
          <a:lstStyle/>
          <a:p>
            <a:pPr marL="12700" marR="5080" lvl="0" indent="0" algn="l" rtl="0">
              <a:lnSpc>
                <a:spcPct val="115100"/>
              </a:lnSpc>
              <a:spcBef>
                <a:spcPts val="0"/>
              </a:spcBef>
              <a:spcAft>
                <a:spcPts val="0"/>
              </a:spcAft>
              <a:buNone/>
            </a:pPr>
            <a:r>
              <a:rPr lang="en-US" sz="1600" b="1">
                <a:solidFill>
                  <a:schemeClr val="dk1"/>
                </a:solidFill>
                <a:latin typeface="Georgia"/>
                <a:ea typeface="Georgia"/>
                <a:cs typeface="Georgia"/>
                <a:sym typeface="Georgia"/>
              </a:rPr>
              <a:t>After selecting our </a:t>
            </a:r>
            <a:r>
              <a:rPr lang="en-US" sz="1600" b="1">
                <a:solidFill>
                  <a:srgbClr val="CC0000"/>
                </a:solidFill>
                <a:latin typeface="Georgia"/>
                <a:ea typeface="Georgia"/>
                <a:cs typeface="Georgia"/>
                <a:sym typeface="Georgia"/>
              </a:rPr>
              <a:t>Random Forest  Regression </a:t>
            </a:r>
            <a:r>
              <a:rPr lang="en-US" sz="1600" b="1">
                <a:solidFill>
                  <a:schemeClr val="dk1"/>
                </a:solidFill>
                <a:latin typeface="Georgia"/>
                <a:ea typeface="Georgia"/>
                <a:cs typeface="Georgia"/>
                <a:sym typeface="Georgia"/>
              </a:rPr>
              <a:t>model we can see the  importance of each features in our  model prediction.</a:t>
            </a:r>
            <a:endParaRPr sz="1600">
              <a:solidFill>
                <a:schemeClr val="dk1"/>
              </a:solidFill>
              <a:latin typeface="Georgia"/>
              <a:ea typeface="Georgia"/>
              <a:cs typeface="Georgia"/>
              <a:sym typeface="Georgia"/>
            </a:endParaRPr>
          </a:p>
        </p:txBody>
      </p:sp>
      <p:sp>
        <p:nvSpPr>
          <p:cNvPr id="239" name="Google Shape;239;p25"/>
          <p:cNvSpPr/>
          <p:nvPr/>
        </p:nvSpPr>
        <p:spPr>
          <a:xfrm>
            <a:off x="3834384" y="1002791"/>
            <a:ext cx="4776216" cy="38298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6"/>
          <p:cNvSpPr txBox="1">
            <a:spLocks noGrp="1"/>
          </p:cNvSpPr>
          <p:nvPr>
            <p:ph type="title"/>
          </p:nvPr>
        </p:nvSpPr>
        <p:spPr>
          <a:xfrm>
            <a:off x="609300" y="364000"/>
            <a:ext cx="3735000" cy="4431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Challenges Faced</a:t>
            </a:r>
            <a:endParaRPr/>
          </a:p>
        </p:txBody>
      </p:sp>
      <p:sp>
        <p:nvSpPr>
          <p:cNvPr id="245" name="Google Shape;245;p26"/>
          <p:cNvSpPr txBox="1"/>
          <p:nvPr/>
        </p:nvSpPr>
        <p:spPr>
          <a:xfrm>
            <a:off x="705104" y="1060855"/>
            <a:ext cx="7861300" cy="3390265"/>
          </a:xfrm>
          <a:prstGeom prst="rect">
            <a:avLst/>
          </a:prstGeom>
          <a:noFill/>
          <a:ln>
            <a:noFill/>
          </a:ln>
        </p:spPr>
        <p:txBody>
          <a:bodyPr spcFirstLastPara="1" wrap="square" lIns="0" tIns="12700" rIns="0" bIns="0" anchor="t" anchorCtr="0">
            <a:spAutoFit/>
          </a:bodyPr>
          <a:lstStyle/>
          <a:p>
            <a:pPr marL="367665" marR="5080" lvl="0" indent="-355600" algn="l" rtl="0">
              <a:lnSpc>
                <a:spcPct val="125099"/>
              </a:lnSpc>
              <a:spcBef>
                <a:spcPts val="0"/>
              </a:spcBef>
              <a:spcAft>
                <a:spcPts val="0"/>
              </a:spcAft>
              <a:buClr>
                <a:srgbClr val="202020"/>
              </a:buClr>
              <a:buSzPts val="2000"/>
              <a:buFont typeface="Noto Sans Symbols"/>
              <a:buChar char="⮚"/>
            </a:pPr>
            <a:r>
              <a:rPr lang="en-US" sz="1600">
                <a:solidFill>
                  <a:srgbClr val="202020"/>
                </a:solidFill>
                <a:latin typeface="Times New Roman"/>
                <a:ea typeface="Times New Roman"/>
                <a:cs typeface="Times New Roman"/>
                <a:sym typeface="Times New Roman"/>
              </a:rPr>
              <a:t>Handling and understanding large amount of data.(1017209 number of records and 18  number of fields )</a:t>
            </a:r>
            <a:endParaRPr sz="1600">
              <a:solidFill>
                <a:schemeClr val="dk1"/>
              </a:solidFill>
              <a:latin typeface="Times New Roman"/>
              <a:ea typeface="Times New Roman"/>
              <a:cs typeface="Times New Roman"/>
              <a:sym typeface="Times New Roman"/>
            </a:endParaRPr>
          </a:p>
          <a:p>
            <a:pPr marL="367665" marR="0" lvl="0" indent="-355600" algn="l" rtl="0">
              <a:lnSpc>
                <a:spcPct val="100000"/>
              </a:lnSpc>
              <a:spcBef>
                <a:spcPts val="480"/>
              </a:spcBef>
              <a:spcAft>
                <a:spcPts val="0"/>
              </a:spcAft>
              <a:buClr>
                <a:srgbClr val="202020"/>
              </a:buClr>
              <a:buSzPts val="2000"/>
              <a:buFont typeface="Noto Sans Symbols"/>
              <a:buChar char="⮚"/>
            </a:pPr>
            <a:r>
              <a:rPr lang="en-US" sz="1600">
                <a:solidFill>
                  <a:srgbClr val="202020"/>
                </a:solidFill>
                <a:latin typeface="Times New Roman"/>
                <a:ea typeface="Times New Roman"/>
                <a:cs typeface="Times New Roman"/>
                <a:sym typeface="Times New Roman"/>
              </a:rPr>
              <a:t>Columns with improper data type and wrong values.</a:t>
            </a:r>
            <a:endParaRPr sz="1600">
              <a:solidFill>
                <a:schemeClr val="dk1"/>
              </a:solidFill>
              <a:latin typeface="Times New Roman"/>
              <a:ea typeface="Times New Roman"/>
              <a:cs typeface="Times New Roman"/>
              <a:sym typeface="Times New Roman"/>
            </a:endParaRPr>
          </a:p>
          <a:p>
            <a:pPr marL="367665" marR="0" lvl="0" indent="-355600" algn="l" rtl="0">
              <a:lnSpc>
                <a:spcPct val="100000"/>
              </a:lnSpc>
              <a:spcBef>
                <a:spcPts val="480"/>
              </a:spcBef>
              <a:spcAft>
                <a:spcPts val="0"/>
              </a:spcAft>
              <a:buClr>
                <a:srgbClr val="202020"/>
              </a:buClr>
              <a:buSzPts val="2000"/>
              <a:buFont typeface="Noto Sans Symbols"/>
              <a:buChar char="⮚"/>
            </a:pPr>
            <a:r>
              <a:rPr lang="en-US" sz="1600">
                <a:solidFill>
                  <a:srgbClr val="202020"/>
                </a:solidFill>
                <a:latin typeface="Times New Roman"/>
                <a:ea typeface="Times New Roman"/>
                <a:cs typeface="Times New Roman"/>
                <a:sym typeface="Times New Roman"/>
              </a:rPr>
              <a:t>Combining, creating and removing columns.</a:t>
            </a:r>
            <a:endParaRPr sz="1600">
              <a:solidFill>
                <a:schemeClr val="dk1"/>
              </a:solidFill>
              <a:latin typeface="Times New Roman"/>
              <a:ea typeface="Times New Roman"/>
              <a:cs typeface="Times New Roman"/>
              <a:sym typeface="Times New Roman"/>
            </a:endParaRPr>
          </a:p>
          <a:p>
            <a:pPr marL="367665" marR="0" lvl="0" indent="-355600" algn="l" rtl="0">
              <a:lnSpc>
                <a:spcPct val="100000"/>
              </a:lnSpc>
              <a:spcBef>
                <a:spcPts val="480"/>
              </a:spcBef>
              <a:spcAft>
                <a:spcPts val="0"/>
              </a:spcAft>
              <a:buClr>
                <a:srgbClr val="202020"/>
              </a:buClr>
              <a:buSzPts val="2000"/>
              <a:buFont typeface="Noto Sans Symbols"/>
              <a:buChar char="⮚"/>
            </a:pPr>
            <a:r>
              <a:rPr lang="en-US" sz="1600">
                <a:solidFill>
                  <a:srgbClr val="202020"/>
                </a:solidFill>
                <a:latin typeface="Times New Roman"/>
                <a:ea typeface="Times New Roman"/>
                <a:cs typeface="Times New Roman"/>
                <a:sym typeface="Times New Roman"/>
              </a:rPr>
              <a:t>Records containing more than 50% of nan values and replacing it with substitutes.</a:t>
            </a:r>
            <a:endParaRPr sz="1600">
              <a:solidFill>
                <a:schemeClr val="dk1"/>
              </a:solidFill>
              <a:latin typeface="Times New Roman"/>
              <a:ea typeface="Times New Roman"/>
              <a:cs typeface="Times New Roman"/>
              <a:sym typeface="Times New Roman"/>
            </a:endParaRPr>
          </a:p>
          <a:p>
            <a:pPr marL="367665" marR="0" lvl="0" indent="-355600" algn="l" rtl="0">
              <a:lnSpc>
                <a:spcPct val="100000"/>
              </a:lnSpc>
              <a:spcBef>
                <a:spcPts val="480"/>
              </a:spcBef>
              <a:spcAft>
                <a:spcPts val="0"/>
              </a:spcAft>
              <a:buClr>
                <a:srgbClr val="202020"/>
              </a:buClr>
              <a:buSzPts val="2000"/>
              <a:buFont typeface="Noto Sans Symbols"/>
              <a:buChar char="⮚"/>
            </a:pPr>
            <a:r>
              <a:rPr lang="en-US" sz="1600">
                <a:solidFill>
                  <a:srgbClr val="202020"/>
                </a:solidFill>
                <a:latin typeface="Times New Roman"/>
                <a:ea typeface="Times New Roman"/>
                <a:cs typeface="Times New Roman"/>
                <a:sym typeface="Times New Roman"/>
              </a:rPr>
              <a:t>Removing and replacing outliers from dependent and independent variables.</a:t>
            </a:r>
            <a:endParaRPr sz="1600">
              <a:solidFill>
                <a:schemeClr val="dk1"/>
              </a:solidFill>
              <a:latin typeface="Times New Roman"/>
              <a:ea typeface="Times New Roman"/>
              <a:cs typeface="Times New Roman"/>
              <a:sym typeface="Times New Roman"/>
            </a:endParaRPr>
          </a:p>
          <a:p>
            <a:pPr marL="367665" marR="0" lvl="0" indent="-355600" algn="l" rtl="0">
              <a:lnSpc>
                <a:spcPct val="100000"/>
              </a:lnSpc>
              <a:spcBef>
                <a:spcPts val="480"/>
              </a:spcBef>
              <a:spcAft>
                <a:spcPts val="0"/>
              </a:spcAft>
              <a:buClr>
                <a:srgbClr val="202020"/>
              </a:buClr>
              <a:buSzPts val="2000"/>
              <a:buFont typeface="Noto Sans Symbols"/>
              <a:buChar char="⮚"/>
            </a:pPr>
            <a:r>
              <a:rPr lang="en-US" sz="1600">
                <a:solidFill>
                  <a:srgbClr val="202020"/>
                </a:solidFill>
                <a:latin typeface="Times New Roman"/>
                <a:ea typeface="Times New Roman"/>
                <a:cs typeface="Times New Roman"/>
                <a:sym typeface="Times New Roman"/>
              </a:rPr>
              <a:t>Reducing skewness from the variables.</a:t>
            </a:r>
            <a:endParaRPr sz="1600">
              <a:solidFill>
                <a:schemeClr val="dk1"/>
              </a:solidFill>
              <a:latin typeface="Times New Roman"/>
              <a:ea typeface="Times New Roman"/>
              <a:cs typeface="Times New Roman"/>
              <a:sym typeface="Times New Roman"/>
            </a:endParaRPr>
          </a:p>
          <a:p>
            <a:pPr marL="367665" marR="0" lvl="0" indent="-355600" algn="l" rtl="0">
              <a:lnSpc>
                <a:spcPct val="100000"/>
              </a:lnSpc>
              <a:spcBef>
                <a:spcPts val="480"/>
              </a:spcBef>
              <a:spcAft>
                <a:spcPts val="0"/>
              </a:spcAft>
              <a:buClr>
                <a:srgbClr val="202020"/>
              </a:buClr>
              <a:buSzPts val="2000"/>
              <a:buFont typeface="Noto Sans Symbols"/>
              <a:buChar char="⮚"/>
            </a:pPr>
            <a:r>
              <a:rPr lang="en-US" sz="1600">
                <a:solidFill>
                  <a:srgbClr val="202020"/>
                </a:solidFill>
                <a:latin typeface="Times New Roman"/>
                <a:ea typeface="Times New Roman"/>
                <a:cs typeface="Times New Roman"/>
                <a:sym typeface="Times New Roman"/>
              </a:rPr>
              <a:t>Feature selections for ML Model.</a:t>
            </a:r>
            <a:endParaRPr sz="1600">
              <a:solidFill>
                <a:schemeClr val="dk1"/>
              </a:solidFill>
              <a:latin typeface="Times New Roman"/>
              <a:ea typeface="Times New Roman"/>
              <a:cs typeface="Times New Roman"/>
              <a:sym typeface="Times New Roman"/>
            </a:endParaRPr>
          </a:p>
          <a:p>
            <a:pPr marL="367665" marR="0" lvl="0" indent="-355600" algn="l" rtl="0">
              <a:lnSpc>
                <a:spcPct val="100000"/>
              </a:lnSpc>
              <a:spcBef>
                <a:spcPts val="480"/>
              </a:spcBef>
              <a:spcAft>
                <a:spcPts val="0"/>
              </a:spcAft>
              <a:buClr>
                <a:srgbClr val="202020"/>
              </a:buClr>
              <a:buSzPts val="2000"/>
              <a:buFont typeface="Noto Sans Symbols"/>
              <a:buChar char="⮚"/>
            </a:pPr>
            <a:r>
              <a:rPr lang="en-US" sz="1600">
                <a:solidFill>
                  <a:srgbClr val="202020"/>
                </a:solidFill>
                <a:latin typeface="Times New Roman"/>
                <a:ea typeface="Times New Roman"/>
                <a:cs typeface="Times New Roman"/>
                <a:sym typeface="Times New Roman"/>
              </a:rPr>
              <a:t>Converting columns with categorical variables to integer type and scaling numerical</a:t>
            </a:r>
            <a:endParaRPr sz="1600">
              <a:solidFill>
                <a:schemeClr val="dk1"/>
              </a:solidFill>
              <a:latin typeface="Times New Roman"/>
              <a:ea typeface="Times New Roman"/>
              <a:cs typeface="Times New Roman"/>
              <a:sym typeface="Times New Roman"/>
            </a:endParaRPr>
          </a:p>
          <a:p>
            <a:pPr marL="367665" marR="0" lvl="0" indent="0" algn="l" rtl="0">
              <a:lnSpc>
                <a:spcPct val="100000"/>
              </a:lnSpc>
              <a:spcBef>
                <a:spcPts val="484"/>
              </a:spcBef>
              <a:spcAft>
                <a:spcPts val="0"/>
              </a:spcAft>
              <a:buNone/>
            </a:pPr>
            <a:r>
              <a:rPr lang="en-US" sz="1600">
                <a:solidFill>
                  <a:srgbClr val="202020"/>
                </a:solidFill>
                <a:latin typeface="Times New Roman"/>
                <a:ea typeface="Times New Roman"/>
                <a:cs typeface="Times New Roman"/>
                <a:sym typeface="Times New Roman"/>
              </a:rPr>
              <a:t>variables for regression models.</a:t>
            </a:r>
            <a:endParaRPr sz="1600">
              <a:solidFill>
                <a:schemeClr val="dk1"/>
              </a:solidFill>
              <a:latin typeface="Times New Roman"/>
              <a:ea typeface="Times New Roman"/>
              <a:cs typeface="Times New Roman"/>
              <a:sym typeface="Times New Roman"/>
            </a:endParaRPr>
          </a:p>
          <a:p>
            <a:pPr marL="367665" marR="0" lvl="0" indent="-355600" algn="l" rtl="0">
              <a:lnSpc>
                <a:spcPct val="100000"/>
              </a:lnSpc>
              <a:spcBef>
                <a:spcPts val="480"/>
              </a:spcBef>
              <a:spcAft>
                <a:spcPts val="0"/>
              </a:spcAft>
              <a:buClr>
                <a:srgbClr val="202020"/>
              </a:buClr>
              <a:buSzPts val="2000"/>
              <a:buFont typeface="Noto Sans Symbols"/>
              <a:buChar char="⮚"/>
            </a:pPr>
            <a:r>
              <a:rPr lang="en-US" sz="1600">
                <a:solidFill>
                  <a:srgbClr val="202020"/>
                </a:solidFill>
                <a:latin typeface="Times New Roman"/>
                <a:ea typeface="Times New Roman"/>
                <a:cs typeface="Times New Roman"/>
                <a:sym typeface="Times New Roman"/>
              </a:rPr>
              <a:t>Performing and choosing right kind of model.</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7"/>
          <p:cNvSpPr txBox="1">
            <a:spLocks noGrp="1"/>
          </p:cNvSpPr>
          <p:nvPr>
            <p:ph type="title"/>
          </p:nvPr>
        </p:nvSpPr>
        <p:spPr>
          <a:xfrm>
            <a:off x="525326" y="463500"/>
            <a:ext cx="2679600" cy="4431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Conclusions</a:t>
            </a:r>
            <a:endParaRPr/>
          </a:p>
        </p:txBody>
      </p:sp>
      <p:sp>
        <p:nvSpPr>
          <p:cNvPr id="251" name="Google Shape;251;p27"/>
          <p:cNvSpPr txBox="1"/>
          <p:nvPr/>
        </p:nvSpPr>
        <p:spPr>
          <a:xfrm>
            <a:off x="603300" y="930376"/>
            <a:ext cx="7985700" cy="3321300"/>
          </a:xfrm>
          <a:prstGeom prst="rect">
            <a:avLst/>
          </a:prstGeom>
          <a:noFill/>
          <a:ln>
            <a:noFill/>
          </a:ln>
        </p:spPr>
        <p:txBody>
          <a:bodyPr spcFirstLastPara="1" wrap="square" lIns="0" tIns="12700" rIns="0" bIns="0" anchor="t" anchorCtr="0">
            <a:spAutoFit/>
          </a:bodyPr>
          <a:lstStyle/>
          <a:p>
            <a:pPr marL="318770" marR="6985" lvl="0" indent="-306705" algn="just" rtl="0">
              <a:lnSpc>
                <a:spcPct val="145000"/>
              </a:lnSpc>
              <a:spcBef>
                <a:spcPts val="0"/>
              </a:spcBef>
              <a:spcAft>
                <a:spcPts val="0"/>
              </a:spcAft>
              <a:buClr>
                <a:srgbClr val="202020"/>
              </a:buClr>
              <a:buSzPts val="1800"/>
              <a:buFont typeface="Noto Sans Symbols"/>
              <a:buChar char="⮚"/>
            </a:pPr>
            <a:r>
              <a:rPr lang="en-US" sz="1400">
                <a:solidFill>
                  <a:srgbClr val="202020"/>
                </a:solidFill>
                <a:latin typeface="Times New Roman"/>
                <a:ea typeface="Times New Roman"/>
                <a:cs typeface="Times New Roman"/>
                <a:sym typeface="Times New Roman"/>
              </a:rPr>
              <a:t>Store model 'b' have least number of stores in Rossmann yet it performed well and made more sales  than other store models so it is advisable to increase the number of 'b' store model.</a:t>
            </a:r>
            <a:endParaRPr sz="1400">
              <a:solidFill>
                <a:schemeClr val="dk1"/>
              </a:solidFill>
              <a:latin typeface="Times New Roman"/>
              <a:ea typeface="Times New Roman"/>
              <a:cs typeface="Times New Roman"/>
              <a:sym typeface="Times New Roman"/>
            </a:endParaRPr>
          </a:p>
          <a:p>
            <a:pPr marL="318770" marR="6985" lvl="0" indent="-306705" algn="just" rtl="0">
              <a:lnSpc>
                <a:spcPct val="145000"/>
              </a:lnSpc>
              <a:spcBef>
                <a:spcPts val="100"/>
              </a:spcBef>
              <a:spcAft>
                <a:spcPts val="0"/>
              </a:spcAft>
              <a:buClr>
                <a:srgbClr val="202020"/>
              </a:buClr>
              <a:buSzPts val="1800"/>
              <a:buFont typeface="Noto Sans Symbols"/>
              <a:buChar char="⮚"/>
            </a:pPr>
            <a:r>
              <a:rPr lang="en-US" sz="1400">
                <a:solidFill>
                  <a:srgbClr val="202020"/>
                </a:solidFill>
                <a:latin typeface="Times New Roman"/>
                <a:ea typeface="Times New Roman"/>
                <a:cs typeface="Times New Roman"/>
                <a:sym typeface="Times New Roman"/>
              </a:rPr>
              <a:t>Assortment level ‘Extra (1)' have the maximum number of stores in Rossmann yet it performed very</a:t>
            </a:r>
            <a:endParaRPr sz="1400">
              <a:solidFill>
                <a:schemeClr val="dk1"/>
              </a:solidFill>
              <a:latin typeface="Times New Roman"/>
              <a:ea typeface="Times New Roman"/>
              <a:cs typeface="Times New Roman"/>
              <a:sym typeface="Times New Roman"/>
            </a:endParaRPr>
          </a:p>
          <a:p>
            <a:pPr marL="318770" marR="8255" lvl="0" indent="0" algn="just" rtl="0">
              <a:lnSpc>
                <a:spcPct val="145000"/>
              </a:lnSpc>
              <a:spcBef>
                <a:spcPts val="0"/>
              </a:spcBef>
              <a:spcAft>
                <a:spcPts val="0"/>
              </a:spcAft>
              <a:buNone/>
            </a:pPr>
            <a:r>
              <a:rPr lang="en-US" sz="1400">
                <a:solidFill>
                  <a:srgbClr val="202020"/>
                </a:solidFill>
                <a:latin typeface="Times New Roman"/>
                <a:ea typeface="Times New Roman"/>
                <a:cs typeface="Times New Roman"/>
                <a:sym typeface="Times New Roman"/>
              </a:rPr>
              <a:t>badly but at the same time ‘Basic' and 'Extended' assortment level with less number of store had  preformed extra</a:t>
            </a:r>
            <a:r>
              <a:rPr lang="en-US">
                <a:solidFill>
                  <a:srgbClr val="202020"/>
                </a:solidFill>
                <a:latin typeface="Times New Roman"/>
                <a:ea typeface="Times New Roman"/>
                <a:cs typeface="Times New Roman"/>
                <a:sym typeface="Times New Roman"/>
              </a:rPr>
              <a:t>-</a:t>
            </a:r>
            <a:r>
              <a:rPr lang="en-US" sz="1400">
                <a:solidFill>
                  <a:srgbClr val="202020"/>
                </a:solidFill>
                <a:latin typeface="Times New Roman"/>
                <a:ea typeface="Times New Roman"/>
                <a:cs typeface="Times New Roman"/>
                <a:sym typeface="Times New Roman"/>
              </a:rPr>
              <a:t>ordin</a:t>
            </a:r>
            <a:r>
              <a:rPr lang="en-US">
                <a:solidFill>
                  <a:srgbClr val="202020"/>
                </a:solidFill>
                <a:latin typeface="Times New Roman"/>
                <a:ea typeface="Times New Roman"/>
                <a:cs typeface="Times New Roman"/>
                <a:sym typeface="Times New Roman"/>
              </a:rPr>
              <a:t>a</a:t>
            </a:r>
            <a:r>
              <a:rPr lang="en-US" sz="1400">
                <a:solidFill>
                  <a:srgbClr val="202020"/>
                </a:solidFill>
                <a:latin typeface="Times New Roman"/>
                <a:ea typeface="Times New Roman"/>
                <a:cs typeface="Times New Roman"/>
                <a:sym typeface="Times New Roman"/>
              </a:rPr>
              <a:t>rill</a:t>
            </a:r>
            <a:r>
              <a:rPr lang="en-US">
                <a:solidFill>
                  <a:srgbClr val="202020"/>
                </a:solidFill>
                <a:latin typeface="Times New Roman"/>
                <a:ea typeface="Times New Roman"/>
                <a:cs typeface="Times New Roman"/>
                <a:sym typeface="Times New Roman"/>
              </a:rPr>
              <a:t>y</a:t>
            </a:r>
            <a:r>
              <a:rPr lang="en-US" sz="1400">
                <a:solidFill>
                  <a:srgbClr val="202020"/>
                </a:solidFill>
                <a:latin typeface="Times New Roman"/>
                <a:ea typeface="Times New Roman"/>
                <a:cs typeface="Times New Roman"/>
                <a:sym typeface="Times New Roman"/>
              </a:rPr>
              <a:t> so it would be advisable to increase these assortment level.</a:t>
            </a:r>
            <a:endParaRPr sz="1400">
              <a:solidFill>
                <a:schemeClr val="dk1"/>
              </a:solidFill>
              <a:latin typeface="Times New Roman"/>
              <a:ea typeface="Times New Roman"/>
              <a:cs typeface="Times New Roman"/>
              <a:sym typeface="Times New Roman"/>
            </a:endParaRPr>
          </a:p>
          <a:p>
            <a:pPr marL="318770" marR="8255" lvl="0" indent="0" algn="just" rtl="0">
              <a:lnSpc>
                <a:spcPct val="145000"/>
              </a:lnSpc>
              <a:spcBef>
                <a:spcPts val="0"/>
              </a:spcBef>
              <a:spcAft>
                <a:spcPts val="0"/>
              </a:spcAft>
              <a:buNone/>
            </a:pPr>
            <a:r>
              <a:rPr lang="en-US" sz="1400">
                <a:solidFill>
                  <a:srgbClr val="202020"/>
                </a:solidFill>
                <a:latin typeface="Times New Roman"/>
                <a:ea typeface="Times New Roman"/>
                <a:cs typeface="Times New Roman"/>
                <a:sym typeface="Times New Roman"/>
              </a:rPr>
              <a:t>we can conclude that stores need more supply in between July to December stores should offer some</a:t>
            </a:r>
            <a:r>
              <a:rPr lang="en-US" sz="1400">
                <a:solidFill>
                  <a:schemeClr val="dk1"/>
                </a:solidFill>
                <a:latin typeface="Times New Roman"/>
                <a:ea typeface="Times New Roman"/>
                <a:cs typeface="Times New Roman"/>
                <a:sym typeface="Times New Roman"/>
              </a:rPr>
              <a:t> </a:t>
            </a:r>
            <a:r>
              <a:rPr lang="en-US" sz="1400">
                <a:solidFill>
                  <a:srgbClr val="202020"/>
                </a:solidFill>
                <a:latin typeface="Times New Roman"/>
                <a:ea typeface="Times New Roman"/>
                <a:cs typeface="Times New Roman"/>
                <a:sym typeface="Times New Roman"/>
              </a:rPr>
              <a:t>discount from January to June to attract more customers.</a:t>
            </a:r>
            <a:endParaRPr sz="1400">
              <a:solidFill>
                <a:schemeClr val="dk1"/>
              </a:solidFill>
              <a:latin typeface="Times New Roman"/>
              <a:ea typeface="Times New Roman"/>
              <a:cs typeface="Times New Roman"/>
              <a:sym typeface="Times New Roman"/>
            </a:endParaRPr>
          </a:p>
          <a:p>
            <a:pPr marL="318770" marR="5080" lvl="0" indent="-306705" algn="just" rtl="0">
              <a:lnSpc>
                <a:spcPct val="145000"/>
              </a:lnSpc>
              <a:spcBef>
                <a:spcPts val="0"/>
              </a:spcBef>
              <a:spcAft>
                <a:spcPts val="0"/>
              </a:spcAft>
              <a:buClr>
                <a:srgbClr val="202020"/>
              </a:buClr>
              <a:buSzPts val="1800"/>
              <a:buFont typeface="Noto Sans Symbols"/>
              <a:buChar char="⮚"/>
            </a:pPr>
            <a:r>
              <a:rPr lang="en-US" sz="1400">
                <a:solidFill>
                  <a:srgbClr val="202020"/>
                </a:solidFill>
                <a:latin typeface="Times New Roman"/>
                <a:ea typeface="Times New Roman"/>
                <a:cs typeface="Times New Roman"/>
                <a:sym typeface="Times New Roman"/>
              </a:rPr>
              <a:t>Sales has been low on the initial days of the month as compared to the end days, it can be assumed  that people used to shop for the next month at the end of the previous month. Those products can be  mainly be of basic necessities of a person's daily life.</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8"/>
          <p:cNvSpPr txBox="1">
            <a:spLocks noGrp="1"/>
          </p:cNvSpPr>
          <p:nvPr>
            <p:ph type="title"/>
          </p:nvPr>
        </p:nvSpPr>
        <p:spPr>
          <a:xfrm flipH="1">
            <a:off x="448817" y="372775"/>
            <a:ext cx="3120000" cy="4431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Conclusions</a:t>
            </a:r>
            <a:endParaRPr/>
          </a:p>
        </p:txBody>
      </p:sp>
      <p:sp>
        <p:nvSpPr>
          <p:cNvPr id="257" name="Google Shape;257;p28"/>
          <p:cNvSpPr txBox="1"/>
          <p:nvPr/>
        </p:nvSpPr>
        <p:spPr>
          <a:xfrm>
            <a:off x="526186" y="883545"/>
            <a:ext cx="8096250" cy="3640356"/>
          </a:xfrm>
          <a:prstGeom prst="rect">
            <a:avLst/>
          </a:prstGeom>
          <a:noFill/>
          <a:ln>
            <a:noFill/>
          </a:ln>
        </p:spPr>
        <p:txBody>
          <a:bodyPr spcFirstLastPara="1" wrap="square" lIns="0" tIns="12050" rIns="0" bIns="0" anchor="t" anchorCtr="0">
            <a:spAutoFit/>
          </a:bodyPr>
          <a:lstStyle/>
          <a:p>
            <a:pPr marL="318770" marR="5715" lvl="0" indent="-306705" algn="just" rtl="0">
              <a:lnSpc>
                <a:spcPct val="130100"/>
              </a:lnSpc>
              <a:spcBef>
                <a:spcPts val="0"/>
              </a:spcBef>
              <a:spcAft>
                <a:spcPts val="0"/>
              </a:spcAft>
              <a:buClr>
                <a:srgbClr val="202020"/>
              </a:buClr>
              <a:buSzPts val="1800"/>
              <a:buFont typeface="Noto Sans Symbols"/>
              <a:buChar char="⮚"/>
            </a:pPr>
            <a:r>
              <a:rPr lang="en-US" sz="1400">
                <a:solidFill>
                  <a:srgbClr val="202020"/>
                </a:solidFill>
                <a:latin typeface="Times New Roman"/>
                <a:ea typeface="Times New Roman"/>
                <a:cs typeface="Times New Roman"/>
                <a:sym typeface="Times New Roman"/>
              </a:rPr>
              <a:t>Average sales on weekdays was more as compared to weekends because promo's were provided to the  customers during weekdays to increase the sales and not to weekends and reason might be that store  use to remain close on Sundays.</a:t>
            </a:r>
            <a:endParaRPr sz="1400">
              <a:solidFill>
                <a:schemeClr val="dk1"/>
              </a:solidFill>
              <a:latin typeface="Times New Roman"/>
              <a:ea typeface="Times New Roman"/>
              <a:cs typeface="Times New Roman"/>
              <a:sym typeface="Times New Roman"/>
            </a:endParaRPr>
          </a:p>
          <a:p>
            <a:pPr marL="318770" marR="5715" lvl="0" indent="-306705" algn="just" rtl="0">
              <a:lnSpc>
                <a:spcPct val="130100"/>
              </a:lnSpc>
              <a:spcBef>
                <a:spcPts val="95"/>
              </a:spcBef>
              <a:spcAft>
                <a:spcPts val="0"/>
              </a:spcAft>
              <a:buClr>
                <a:srgbClr val="202020"/>
              </a:buClr>
              <a:buSzPts val="1800"/>
              <a:buFont typeface="Noto Sans Symbols"/>
              <a:buChar char="⮚"/>
            </a:pPr>
            <a:r>
              <a:rPr lang="en-US" sz="1400">
                <a:solidFill>
                  <a:srgbClr val="202020"/>
                </a:solidFill>
                <a:latin typeface="Times New Roman"/>
                <a:ea typeface="Times New Roman"/>
                <a:cs typeface="Times New Roman"/>
                <a:sym typeface="Times New Roman"/>
              </a:rPr>
              <a:t>Sales during November and December month was higher compared to other months and that can be  due to festive season in western European countries.</a:t>
            </a:r>
            <a:endParaRPr sz="1400">
              <a:solidFill>
                <a:schemeClr val="dk1"/>
              </a:solidFill>
              <a:latin typeface="Times New Roman"/>
              <a:ea typeface="Times New Roman"/>
              <a:cs typeface="Times New Roman"/>
              <a:sym typeface="Times New Roman"/>
            </a:endParaRPr>
          </a:p>
          <a:p>
            <a:pPr marL="318770" marR="5715" lvl="0" indent="-306705" algn="just" rtl="0">
              <a:lnSpc>
                <a:spcPct val="130100"/>
              </a:lnSpc>
              <a:spcBef>
                <a:spcPts val="95"/>
              </a:spcBef>
              <a:spcAft>
                <a:spcPts val="0"/>
              </a:spcAft>
              <a:buClr>
                <a:srgbClr val="202020"/>
              </a:buClr>
              <a:buSzPts val="1800"/>
              <a:buFont typeface="Noto Sans Symbols"/>
              <a:buChar char="⮚"/>
            </a:pPr>
            <a:r>
              <a:rPr lang="en-US" sz="1400">
                <a:solidFill>
                  <a:srgbClr val="202020"/>
                </a:solidFill>
                <a:latin typeface="Times New Roman"/>
                <a:ea typeface="Times New Roman"/>
                <a:cs typeface="Times New Roman"/>
                <a:sym typeface="Times New Roman"/>
              </a:rPr>
              <a:t>School holidays also influenced the sales a lot as it can be observed that 17.8% of the sales gets affected</a:t>
            </a:r>
            <a:endParaRPr sz="1400">
              <a:solidFill>
                <a:schemeClr val="dk1"/>
              </a:solidFill>
              <a:latin typeface="Times New Roman"/>
              <a:ea typeface="Times New Roman"/>
              <a:cs typeface="Times New Roman"/>
              <a:sym typeface="Times New Roman"/>
            </a:endParaRPr>
          </a:p>
          <a:p>
            <a:pPr marL="318770" marR="6985" lvl="0" indent="0" algn="l" rtl="0">
              <a:lnSpc>
                <a:spcPct val="130000"/>
              </a:lnSpc>
              <a:spcBef>
                <a:spcPts val="5"/>
              </a:spcBef>
              <a:spcAft>
                <a:spcPts val="0"/>
              </a:spcAft>
              <a:buNone/>
            </a:pPr>
            <a:r>
              <a:rPr lang="en-US" sz="1400">
                <a:solidFill>
                  <a:srgbClr val="202020"/>
                </a:solidFill>
                <a:latin typeface="Times New Roman"/>
                <a:ea typeface="Times New Roman"/>
                <a:cs typeface="Times New Roman"/>
                <a:sym typeface="Times New Roman"/>
              </a:rPr>
              <a:t>by the school holidays which also means that around 17% of the sales are oriented from the school  students.</a:t>
            </a:r>
            <a:endParaRPr sz="1400">
              <a:solidFill>
                <a:schemeClr val="dk1"/>
              </a:solidFill>
              <a:latin typeface="Times New Roman"/>
              <a:ea typeface="Times New Roman"/>
              <a:cs typeface="Times New Roman"/>
              <a:sym typeface="Times New Roman"/>
            </a:endParaRPr>
          </a:p>
          <a:p>
            <a:pPr marL="318770" marR="6985" lvl="0" indent="0" algn="l" rtl="0">
              <a:lnSpc>
                <a:spcPct val="130000"/>
              </a:lnSpc>
              <a:spcBef>
                <a:spcPts val="5"/>
              </a:spcBef>
              <a:spcAft>
                <a:spcPts val="0"/>
              </a:spcAft>
              <a:buNone/>
            </a:pPr>
            <a:r>
              <a:rPr lang="en-US" sz="1400" b="1">
                <a:solidFill>
                  <a:srgbClr val="202020"/>
                </a:solidFill>
                <a:latin typeface="Roboto"/>
                <a:ea typeface="Roboto"/>
                <a:cs typeface="Roboto"/>
                <a:sym typeface="Roboto"/>
              </a:rPr>
              <a:t>Performing various regression techniques, we can observe that XGboost Regression model have  the better performance (with R2 : 0.9337) and we finally came to the conclusion that 'Random  Forest Regression' model have even higher performance (with R2 :0.9948) among the other  models, as Random Forest Regression can handle large datasets efficiently and it's algorithm  provides a higher level of accuracy in predicting outcomes over any other regression algorithm.</a:t>
            </a:r>
            <a:endParaRPr sz="140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9"/>
          <p:cNvSpPr txBox="1">
            <a:spLocks noGrp="1"/>
          </p:cNvSpPr>
          <p:nvPr>
            <p:ph type="title"/>
          </p:nvPr>
        </p:nvSpPr>
        <p:spPr>
          <a:xfrm>
            <a:off x="700531" y="1743278"/>
            <a:ext cx="5463000" cy="1123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7200">
                <a:latin typeface="Arial"/>
                <a:ea typeface="Arial"/>
                <a:cs typeface="Arial"/>
                <a:sym typeface="Arial"/>
              </a:rPr>
              <a:t>THANK YOU</a:t>
            </a:r>
            <a:endParaRPr sz="7200">
              <a:latin typeface="Arial"/>
              <a:ea typeface="Arial"/>
              <a:cs typeface="Arial"/>
              <a:sym typeface="Arial"/>
            </a:endParaRPr>
          </a:p>
        </p:txBody>
      </p:sp>
      <p:pic>
        <p:nvPicPr>
          <p:cNvPr id="263" name="Google Shape;263;p29"/>
          <p:cNvPicPr preferRelativeResize="0"/>
          <p:nvPr/>
        </p:nvPicPr>
        <p:blipFill rotWithShape="1">
          <a:blip r:embed="rId3">
            <a:alphaModFix/>
          </a:blip>
          <a:srcRect/>
          <a:stretch/>
        </p:blipFill>
        <p:spPr>
          <a:xfrm>
            <a:off x="6517369" y="1200151"/>
            <a:ext cx="1914525" cy="2133599"/>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3"/>
          <p:cNvSpPr txBox="1">
            <a:spLocks noGrp="1"/>
          </p:cNvSpPr>
          <p:nvPr>
            <p:ph type="title"/>
          </p:nvPr>
        </p:nvSpPr>
        <p:spPr>
          <a:xfrm>
            <a:off x="556971" y="268046"/>
            <a:ext cx="4324350"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solidFill>
                  <a:srgbClr val="C00000"/>
                </a:solidFill>
              </a:rPr>
              <a:t>Problem Statements</a:t>
            </a:r>
            <a:endParaRPr/>
          </a:p>
        </p:txBody>
      </p:sp>
      <p:sp>
        <p:nvSpPr>
          <p:cNvPr id="59" name="Google Shape;59;p3"/>
          <p:cNvSpPr txBox="1">
            <a:spLocks noGrp="1"/>
          </p:cNvSpPr>
          <p:nvPr>
            <p:ph type="body" idx="1"/>
          </p:nvPr>
        </p:nvSpPr>
        <p:spPr>
          <a:xfrm>
            <a:off x="556971" y="895350"/>
            <a:ext cx="7632700" cy="3552254"/>
          </a:xfrm>
          <a:prstGeom prst="rect">
            <a:avLst/>
          </a:prstGeom>
          <a:noFill/>
          <a:ln>
            <a:noFill/>
          </a:ln>
        </p:spPr>
        <p:txBody>
          <a:bodyPr spcFirstLastPara="1" wrap="square" lIns="0" tIns="0" rIns="0" bIns="0" anchor="t" anchorCtr="0">
            <a:spAutoFit/>
          </a:bodyPr>
          <a:lstStyle/>
          <a:p>
            <a:pPr marL="12700" marR="238125" lvl="0" indent="0" algn="just" rtl="0">
              <a:spcBef>
                <a:spcPts val="0"/>
              </a:spcBef>
              <a:spcAft>
                <a:spcPts val="0"/>
              </a:spcAft>
              <a:buNone/>
            </a:pPr>
            <a:r>
              <a:rPr lang="en-US" sz="1800" b="1">
                <a:solidFill>
                  <a:srgbClr val="202020"/>
                </a:solidFill>
                <a:latin typeface="Georgia"/>
                <a:ea typeface="Georgia"/>
                <a:cs typeface="Georgia"/>
                <a:sym typeface="Georgia"/>
              </a:rPr>
              <a:t>Rossmann </a:t>
            </a:r>
            <a:r>
              <a:rPr lang="en-US" sz="1800">
                <a:solidFill>
                  <a:srgbClr val="202020"/>
                </a:solidFill>
                <a:latin typeface="Times New Roman"/>
                <a:ea typeface="Times New Roman"/>
                <a:cs typeface="Times New Roman"/>
                <a:sym typeface="Times New Roman"/>
              </a:rPr>
              <a:t>operates over 3,000 drug stores in 7 European countries. Currently, Rossmann  store managers are tasked with predicting their daily sales for up to six weeks in advance.  Store sales are influenced by many</a:t>
            </a:r>
            <a:endParaRPr/>
          </a:p>
          <a:p>
            <a:pPr marL="12700" marR="238125" lvl="0" indent="0" algn="just" rtl="0">
              <a:spcBef>
                <a:spcPts val="95"/>
              </a:spcBef>
              <a:spcAft>
                <a:spcPts val="0"/>
              </a:spcAft>
              <a:buNone/>
            </a:pPr>
            <a:r>
              <a:rPr lang="en-US" sz="1800">
                <a:solidFill>
                  <a:srgbClr val="202020"/>
                </a:solidFill>
                <a:latin typeface="Times New Roman"/>
                <a:ea typeface="Times New Roman"/>
                <a:cs typeface="Times New Roman"/>
                <a:sym typeface="Times New Roman"/>
              </a:rPr>
              <a:t>factors, including promotions, competition, school and  state holidays, seasonality, and locality. With thousands of individual managers predicting  sales based on their unique circumstances, the accuracy of results can be quite varied.</a:t>
            </a:r>
            <a:endParaRPr sz="1800">
              <a:latin typeface="Times New Roman"/>
              <a:ea typeface="Times New Roman"/>
              <a:cs typeface="Times New Roman"/>
              <a:sym typeface="Times New Roman"/>
            </a:endParaRPr>
          </a:p>
          <a:p>
            <a:pPr marL="0" lvl="0" indent="0" algn="l" rtl="0">
              <a:spcBef>
                <a:spcPts val="5"/>
              </a:spcBef>
              <a:spcAft>
                <a:spcPts val="0"/>
              </a:spcAft>
              <a:buNone/>
            </a:pPr>
            <a:endParaRPr sz="3200">
              <a:latin typeface="Times New Roman"/>
              <a:ea typeface="Times New Roman"/>
              <a:cs typeface="Times New Roman"/>
              <a:sym typeface="Times New Roman"/>
            </a:endParaRPr>
          </a:p>
          <a:p>
            <a:pPr marL="12700" marR="5080" lvl="0" indent="0" algn="just" rtl="0">
              <a:spcBef>
                <a:spcPts val="0"/>
              </a:spcBef>
              <a:spcAft>
                <a:spcPts val="0"/>
              </a:spcAft>
              <a:buNone/>
            </a:pPr>
            <a:r>
              <a:rPr lang="en-US" sz="1800">
                <a:solidFill>
                  <a:srgbClr val="202020"/>
                </a:solidFill>
                <a:latin typeface="Times New Roman"/>
                <a:ea typeface="Times New Roman"/>
                <a:cs typeface="Times New Roman"/>
                <a:sym typeface="Times New Roman"/>
              </a:rPr>
              <a:t>You are provided with historical sales data for 1,115 Rossmann stores. The task is to forecast  the </a:t>
            </a:r>
            <a:r>
              <a:rPr lang="en-US" sz="1800" b="1">
                <a:solidFill>
                  <a:srgbClr val="202020"/>
                </a:solidFill>
                <a:latin typeface="Georgia"/>
                <a:ea typeface="Georgia"/>
                <a:cs typeface="Georgia"/>
                <a:sym typeface="Georgia"/>
              </a:rPr>
              <a:t>"Sales" </a:t>
            </a:r>
            <a:r>
              <a:rPr lang="en-US" sz="1800">
                <a:solidFill>
                  <a:srgbClr val="202020"/>
                </a:solidFill>
                <a:latin typeface="Times New Roman"/>
                <a:ea typeface="Times New Roman"/>
                <a:cs typeface="Times New Roman"/>
                <a:sym typeface="Times New Roman"/>
              </a:rPr>
              <a:t>column for the test set. Note that some stores in the dataset were temporarily  closed for refurbishment.</a:t>
            </a:r>
            <a:endParaRPr sz="1800">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4"/>
          <p:cNvSpPr txBox="1">
            <a:spLocks noGrp="1"/>
          </p:cNvSpPr>
          <p:nvPr>
            <p:ph type="title"/>
          </p:nvPr>
        </p:nvSpPr>
        <p:spPr>
          <a:xfrm>
            <a:off x="474800" y="377575"/>
            <a:ext cx="5365200" cy="4125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2600"/>
              <a:t> UnderstandingTheDataset</a:t>
            </a:r>
            <a:endParaRPr sz="2600"/>
          </a:p>
        </p:txBody>
      </p:sp>
      <p:sp>
        <p:nvSpPr>
          <p:cNvPr id="65" name="Google Shape;65;p4"/>
          <p:cNvSpPr txBox="1"/>
          <p:nvPr/>
        </p:nvSpPr>
        <p:spPr>
          <a:xfrm>
            <a:off x="782376" y="711146"/>
            <a:ext cx="7677900" cy="4282200"/>
          </a:xfrm>
          <a:prstGeom prst="rect">
            <a:avLst/>
          </a:prstGeom>
          <a:noFill/>
          <a:ln>
            <a:noFill/>
          </a:ln>
        </p:spPr>
        <p:txBody>
          <a:bodyPr spcFirstLastPara="1" wrap="square" lIns="0" tIns="172075" rIns="0" bIns="0" anchor="t" anchorCtr="0">
            <a:spAutoFit/>
          </a:bodyPr>
          <a:lstStyle/>
          <a:p>
            <a:pPr marL="12700" marR="0" lvl="0" indent="0" algn="l" rtl="0">
              <a:lnSpc>
                <a:spcPct val="100000"/>
              </a:lnSpc>
              <a:spcBef>
                <a:spcPts val="0"/>
              </a:spcBef>
              <a:spcAft>
                <a:spcPts val="0"/>
              </a:spcAft>
              <a:buNone/>
            </a:pPr>
            <a:r>
              <a:rPr lang="en-US" sz="2000" b="1">
                <a:solidFill>
                  <a:srgbClr val="202020"/>
                </a:solidFill>
                <a:latin typeface="Georgia"/>
                <a:ea typeface="Georgia"/>
                <a:cs typeface="Georgia"/>
                <a:sym typeface="Georgia"/>
              </a:rPr>
              <a:t>Data Description</a:t>
            </a:r>
            <a:endParaRPr sz="2000">
              <a:solidFill>
                <a:schemeClr val="dk1"/>
              </a:solidFill>
              <a:latin typeface="Georgia"/>
              <a:ea typeface="Georgia"/>
              <a:cs typeface="Georgia"/>
              <a:sym typeface="Georgia"/>
            </a:endParaRPr>
          </a:p>
          <a:p>
            <a:pPr marL="12700" marR="0" lvl="0" indent="0" algn="l" rtl="0">
              <a:lnSpc>
                <a:spcPct val="100000"/>
              </a:lnSpc>
              <a:spcBef>
                <a:spcPts val="935"/>
              </a:spcBef>
              <a:spcAft>
                <a:spcPts val="0"/>
              </a:spcAft>
              <a:buNone/>
            </a:pPr>
            <a:r>
              <a:rPr lang="en-US" sz="1500" b="1">
                <a:solidFill>
                  <a:srgbClr val="202020"/>
                </a:solidFill>
                <a:latin typeface="Georgia"/>
                <a:ea typeface="Georgia"/>
                <a:cs typeface="Georgia"/>
                <a:sym typeface="Georgia"/>
              </a:rPr>
              <a:t>Rossmann Stores Data.csv </a:t>
            </a:r>
            <a:r>
              <a:rPr lang="en-US" sz="1500">
                <a:solidFill>
                  <a:srgbClr val="202020"/>
                </a:solidFill>
                <a:latin typeface="Times New Roman"/>
                <a:ea typeface="Times New Roman"/>
                <a:cs typeface="Times New Roman"/>
                <a:sym typeface="Times New Roman"/>
              </a:rPr>
              <a:t>- historical data including Sales</a:t>
            </a:r>
            <a:endParaRPr sz="1500">
              <a:solidFill>
                <a:schemeClr val="dk1"/>
              </a:solidFill>
              <a:latin typeface="Times New Roman"/>
              <a:ea typeface="Times New Roman"/>
              <a:cs typeface="Times New Roman"/>
              <a:sym typeface="Times New Roman"/>
            </a:endParaRPr>
          </a:p>
          <a:p>
            <a:pPr marL="12700" marR="0" lvl="0" indent="0" algn="l" rtl="0">
              <a:lnSpc>
                <a:spcPct val="100000"/>
              </a:lnSpc>
              <a:spcBef>
                <a:spcPts val="900"/>
              </a:spcBef>
              <a:spcAft>
                <a:spcPts val="0"/>
              </a:spcAft>
              <a:buNone/>
            </a:pPr>
            <a:r>
              <a:rPr lang="en-US" sz="1500" b="1">
                <a:solidFill>
                  <a:srgbClr val="202020"/>
                </a:solidFill>
                <a:latin typeface="Georgia"/>
                <a:ea typeface="Georgia"/>
                <a:cs typeface="Georgia"/>
                <a:sym typeface="Georgia"/>
              </a:rPr>
              <a:t>store.csv </a:t>
            </a:r>
            <a:r>
              <a:rPr lang="en-US" sz="1500">
                <a:solidFill>
                  <a:srgbClr val="202020"/>
                </a:solidFill>
                <a:latin typeface="Times New Roman"/>
                <a:ea typeface="Times New Roman"/>
                <a:cs typeface="Times New Roman"/>
                <a:sym typeface="Times New Roman"/>
              </a:rPr>
              <a:t>- supplemental information about the stores</a:t>
            </a:r>
            <a:endParaRPr sz="1500">
              <a:solidFill>
                <a:schemeClr val="dk1"/>
              </a:solidFill>
              <a:latin typeface="Times New Roman"/>
              <a:ea typeface="Times New Roman"/>
              <a:cs typeface="Times New Roman"/>
              <a:sym typeface="Times New Roman"/>
            </a:endParaRPr>
          </a:p>
          <a:p>
            <a:pPr marL="12700" marR="0" lvl="0" indent="0" algn="l" rtl="0">
              <a:lnSpc>
                <a:spcPct val="100000"/>
              </a:lnSpc>
              <a:spcBef>
                <a:spcPts val="865"/>
              </a:spcBef>
              <a:spcAft>
                <a:spcPts val="0"/>
              </a:spcAft>
              <a:buNone/>
            </a:pPr>
            <a:r>
              <a:rPr lang="en-US" sz="1400" b="1">
                <a:solidFill>
                  <a:srgbClr val="202020"/>
                </a:solidFill>
                <a:latin typeface="Georgia"/>
                <a:ea typeface="Georgia"/>
                <a:cs typeface="Georgia"/>
                <a:sym typeface="Georgia"/>
              </a:rPr>
              <a:t>{</a:t>
            </a:r>
            <a:r>
              <a:rPr lang="en-US" sz="1400">
                <a:solidFill>
                  <a:srgbClr val="202020"/>
                </a:solidFill>
                <a:latin typeface="Times New Roman"/>
                <a:ea typeface="Times New Roman"/>
                <a:cs typeface="Times New Roman"/>
                <a:sym typeface="Times New Roman"/>
              </a:rPr>
              <a:t>After merging both the datasets we have 1017209 number of records and 18 number of fields and our</a:t>
            </a:r>
            <a:endParaRPr sz="1400">
              <a:solidFill>
                <a:schemeClr val="dk1"/>
              </a:solidFill>
              <a:latin typeface="Times New Roman"/>
              <a:ea typeface="Times New Roman"/>
              <a:cs typeface="Times New Roman"/>
              <a:sym typeface="Times New Roman"/>
            </a:endParaRPr>
          </a:p>
          <a:p>
            <a:pPr marL="12700" marR="0" lvl="0" indent="0" algn="l" rtl="0">
              <a:lnSpc>
                <a:spcPct val="100000"/>
              </a:lnSpc>
              <a:spcBef>
                <a:spcPts val="844"/>
              </a:spcBef>
              <a:spcAft>
                <a:spcPts val="0"/>
              </a:spcAft>
              <a:buNone/>
            </a:pPr>
            <a:r>
              <a:rPr lang="en-US" sz="1400">
                <a:solidFill>
                  <a:srgbClr val="202020"/>
                </a:solidFill>
                <a:latin typeface="Times New Roman"/>
                <a:ea typeface="Times New Roman"/>
                <a:cs typeface="Times New Roman"/>
                <a:sym typeface="Times New Roman"/>
              </a:rPr>
              <a:t>dataset period is from 1st Jan-2013 to 31st July-2015.</a:t>
            </a:r>
            <a:r>
              <a:rPr lang="en-US" sz="1400" b="1">
                <a:solidFill>
                  <a:srgbClr val="202020"/>
                </a:solidFill>
                <a:latin typeface="Georgia"/>
                <a:ea typeface="Georgia"/>
                <a:cs typeface="Georgia"/>
                <a:sym typeface="Georgia"/>
              </a:rPr>
              <a:t>}</a:t>
            </a:r>
            <a:endParaRPr sz="1400">
              <a:solidFill>
                <a:schemeClr val="dk1"/>
              </a:solidFill>
              <a:latin typeface="Georgia"/>
              <a:ea typeface="Georgia"/>
              <a:cs typeface="Georgia"/>
              <a:sym typeface="Georgia"/>
            </a:endParaRPr>
          </a:p>
          <a:p>
            <a:pPr marL="0" marR="0" lvl="0" indent="0" algn="l" rtl="0">
              <a:lnSpc>
                <a:spcPct val="100000"/>
              </a:lnSpc>
              <a:spcBef>
                <a:spcPts val="30"/>
              </a:spcBef>
              <a:spcAft>
                <a:spcPts val="0"/>
              </a:spcAft>
              <a:buNone/>
            </a:pPr>
            <a:endParaRPr sz="1400">
              <a:solidFill>
                <a:schemeClr val="dk1"/>
              </a:solidFill>
              <a:latin typeface="Georgia"/>
              <a:ea typeface="Georgia"/>
              <a:cs typeface="Georgia"/>
              <a:sym typeface="Georgia"/>
            </a:endParaRPr>
          </a:p>
          <a:p>
            <a:pPr marL="12700" marR="0" lvl="0" indent="0" algn="l" rtl="0">
              <a:lnSpc>
                <a:spcPct val="100000"/>
              </a:lnSpc>
              <a:spcBef>
                <a:spcPts val="0"/>
              </a:spcBef>
              <a:spcAft>
                <a:spcPts val="0"/>
              </a:spcAft>
              <a:buNone/>
            </a:pPr>
            <a:r>
              <a:rPr lang="en-US" sz="1600" b="1">
                <a:solidFill>
                  <a:srgbClr val="202020"/>
                </a:solidFill>
                <a:latin typeface="Georgia"/>
                <a:ea typeface="Georgia"/>
                <a:cs typeface="Georgia"/>
                <a:sym typeface="Georgia"/>
              </a:rPr>
              <a:t>Data Fields</a:t>
            </a:r>
            <a:endParaRPr sz="1600">
              <a:solidFill>
                <a:schemeClr val="dk1"/>
              </a:solidFill>
              <a:latin typeface="Georgia"/>
              <a:ea typeface="Georgia"/>
              <a:cs typeface="Georgia"/>
              <a:sym typeface="Georgia"/>
            </a:endParaRPr>
          </a:p>
          <a:p>
            <a:pPr marL="12700" marR="0" lvl="0" indent="0" algn="l" rtl="0">
              <a:lnSpc>
                <a:spcPct val="100000"/>
              </a:lnSpc>
              <a:spcBef>
                <a:spcPts val="1140"/>
              </a:spcBef>
              <a:spcAft>
                <a:spcPts val="0"/>
              </a:spcAft>
              <a:buNone/>
            </a:pPr>
            <a:r>
              <a:rPr lang="en-US" sz="1400">
                <a:solidFill>
                  <a:srgbClr val="202020"/>
                </a:solidFill>
                <a:latin typeface="Times New Roman"/>
                <a:ea typeface="Times New Roman"/>
                <a:cs typeface="Times New Roman"/>
                <a:sym typeface="Times New Roman"/>
              </a:rPr>
              <a:t>Most of the fields are self-explanatory. The following are descriptions</a:t>
            </a:r>
            <a:endParaRPr sz="1400">
              <a:solidFill>
                <a:schemeClr val="dk1"/>
              </a:solidFill>
              <a:latin typeface="Times New Roman"/>
              <a:ea typeface="Times New Roman"/>
              <a:cs typeface="Times New Roman"/>
              <a:sym typeface="Times New Roman"/>
            </a:endParaRPr>
          </a:p>
          <a:p>
            <a:pPr marL="12700" marR="0" lvl="0" indent="0" algn="l" rtl="0">
              <a:lnSpc>
                <a:spcPct val="100000"/>
              </a:lnSpc>
              <a:spcBef>
                <a:spcPts val="840"/>
              </a:spcBef>
              <a:spcAft>
                <a:spcPts val="0"/>
              </a:spcAft>
              <a:buNone/>
            </a:pPr>
            <a:r>
              <a:rPr lang="en-US" sz="1400">
                <a:solidFill>
                  <a:srgbClr val="202020"/>
                </a:solidFill>
                <a:latin typeface="Times New Roman"/>
                <a:ea typeface="Times New Roman"/>
                <a:cs typeface="Times New Roman"/>
                <a:sym typeface="Times New Roman"/>
              </a:rPr>
              <a:t>for those that aren't.</a:t>
            </a:r>
            <a:endParaRPr sz="1400">
              <a:solidFill>
                <a:schemeClr val="dk1"/>
              </a:solidFill>
              <a:latin typeface="Times New Roman"/>
              <a:ea typeface="Times New Roman"/>
              <a:cs typeface="Times New Roman"/>
              <a:sym typeface="Times New Roman"/>
            </a:endParaRPr>
          </a:p>
          <a:p>
            <a:pPr marL="355600" marR="0" lvl="0" indent="-342900" algn="l" rtl="0">
              <a:lnSpc>
                <a:spcPct val="100000"/>
              </a:lnSpc>
              <a:spcBef>
                <a:spcPts val="1155"/>
              </a:spcBef>
              <a:spcAft>
                <a:spcPts val="0"/>
              </a:spcAft>
              <a:buClr>
                <a:srgbClr val="202020"/>
              </a:buClr>
              <a:buSzPts val="1800"/>
              <a:buFont typeface="Noto Sans Symbols"/>
              <a:buChar char="⮚"/>
            </a:pPr>
            <a:r>
              <a:rPr lang="en-US" sz="1400" b="1">
                <a:solidFill>
                  <a:srgbClr val="202020"/>
                </a:solidFill>
                <a:latin typeface="Georgia"/>
                <a:ea typeface="Georgia"/>
                <a:cs typeface="Georgia"/>
                <a:sym typeface="Georgia"/>
              </a:rPr>
              <a:t>Id </a:t>
            </a:r>
            <a:r>
              <a:rPr lang="en-US" sz="1400">
                <a:solidFill>
                  <a:srgbClr val="202020"/>
                </a:solidFill>
                <a:latin typeface="Times New Roman"/>
                <a:ea typeface="Times New Roman"/>
                <a:cs typeface="Times New Roman"/>
                <a:sym typeface="Times New Roman"/>
              </a:rPr>
              <a:t>- an Id that represents a (Store, Date) duple within the test set</a:t>
            </a:r>
            <a:endParaRPr sz="1400">
              <a:solidFill>
                <a:schemeClr val="dk1"/>
              </a:solidFill>
              <a:latin typeface="Times New Roman"/>
              <a:ea typeface="Times New Roman"/>
              <a:cs typeface="Times New Roman"/>
              <a:sym typeface="Times New Roman"/>
            </a:endParaRPr>
          </a:p>
          <a:p>
            <a:pPr marL="298450" marR="0" lvl="0" indent="-285750" algn="l" rtl="0">
              <a:lnSpc>
                <a:spcPct val="100000"/>
              </a:lnSpc>
              <a:spcBef>
                <a:spcPts val="1260"/>
              </a:spcBef>
              <a:spcAft>
                <a:spcPts val="0"/>
              </a:spcAft>
              <a:buClr>
                <a:srgbClr val="202020"/>
              </a:buClr>
              <a:buSzPts val="1800"/>
              <a:buFont typeface="Noto Sans Symbols"/>
              <a:buChar char="⮚"/>
            </a:pPr>
            <a:r>
              <a:rPr lang="en-US" sz="1400" b="1">
                <a:solidFill>
                  <a:srgbClr val="202020"/>
                </a:solidFill>
                <a:latin typeface="Georgia"/>
                <a:ea typeface="Georgia"/>
                <a:cs typeface="Georgia"/>
                <a:sym typeface="Georgia"/>
              </a:rPr>
              <a:t>Store </a:t>
            </a:r>
            <a:r>
              <a:rPr lang="en-US" sz="1400">
                <a:solidFill>
                  <a:srgbClr val="202020"/>
                </a:solidFill>
                <a:latin typeface="Times New Roman"/>
                <a:ea typeface="Times New Roman"/>
                <a:cs typeface="Times New Roman"/>
                <a:sym typeface="Times New Roman"/>
              </a:rPr>
              <a:t>- a unique Id for each store</a:t>
            </a:r>
            <a:endParaRPr sz="1400">
              <a:solidFill>
                <a:schemeClr val="dk1"/>
              </a:solidFill>
              <a:latin typeface="Times New Roman"/>
              <a:ea typeface="Times New Roman"/>
              <a:cs typeface="Times New Roman"/>
              <a:sym typeface="Times New Roman"/>
            </a:endParaRPr>
          </a:p>
          <a:p>
            <a:pPr marL="355600" marR="0" lvl="0" indent="-342900" algn="l" rtl="0">
              <a:lnSpc>
                <a:spcPct val="100000"/>
              </a:lnSpc>
              <a:spcBef>
                <a:spcPts val="1260"/>
              </a:spcBef>
              <a:spcAft>
                <a:spcPts val="0"/>
              </a:spcAft>
              <a:buClr>
                <a:srgbClr val="202020"/>
              </a:buClr>
              <a:buSzPts val="1800"/>
              <a:buFont typeface="Noto Sans Symbols"/>
              <a:buChar char="⮚"/>
            </a:pPr>
            <a:r>
              <a:rPr lang="en-US" sz="1400" b="1">
                <a:solidFill>
                  <a:srgbClr val="202020"/>
                </a:solidFill>
                <a:latin typeface="Georgia"/>
                <a:ea typeface="Georgia"/>
                <a:cs typeface="Georgia"/>
                <a:sym typeface="Georgia"/>
              </a:rPr>
              <a:t>Sales </a:t>
            </a:r>
            <a:r>
              <a:rPr lang="en-US" sz="1400">
                <a:solidFill>
                  <a:srgbClr val="202020"/>
                </a:solidFill>
                <a:latin typeface="Times New Roman"/>
                <a:ea typeface="Times New Roman"/>
                <a:cs typeface="Times New Roman"/>
                <a:sym typeface="Times New Roman"/>
              </a:rPr>
              <a:t>- the turnover for any given day (this is what we are predicting)</a:t>
            </a:r>
            <a:endParaRPr sz="1400">
              <a:solidFill>
                <a:schemeClr val="dk1"/>
              </a:solidFill>
              <a:latin typeface="Times New Roman"/>
              <a:ea typeface="Times New Roman"/>
              <a:cs typeface="Times New Roman"/>
              <a:sym typeface="Times New Roman"/>
            </a:endParaRPr>
          </a:p>
        </p:txBody>
      </p:sp>
      <p:sp>
        <p:nvSpPr>
          <p:cNvPr id="66" name="Google Shape;66;p4"/>
          <p:cNvSpPr/>
          <p:nvPr/>
        </p:nvSpPr>
        <p:spPr>
          <a:xfrm>
            <a:off x="6451091" y="2455164"/>
            <a:ext cx="2144267" cy="234543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5"/>
          <p:cNvSpPr txBox="1"/>
          <p:nvPr/>
        </p:nvSpPr>
        <p:spPr>
          <a:xfrm>
            <a:off x="683463" y="706627"/>
            <a:ext cx="6965950" cy="3960700"/>
          </a:xfrm>
          <a:prstGeom prst="rect">
            <a:avLst/>
          </a:prstGeom>
          <a:noFill/>
          <a:ln>
            <a:noFill/>
          </a:ln>
        </p:spPr>
        <p:txBody>
          <a:bodyPr spcFirstLastPara="1" wrap="square" lIns="0" tIns="13325" rIns="0" bIns="0" anchor="t" anchorCtr="0">
            <a:spAutoFit/>
          </a:bodyPr>
          <a:lstStyle/>
          <a:p>
            <a:pPr marL="298450" marR="0" lvl="0" indent="-285750" algn="l" rtl="0">
              <a:spcBef>
                <a:spcPts val="0"/>
              </a:spcBef>
              <a:spcAft>
                <a:spcPts val="0"/>
              </a:spcAft>
              <a:buClr>
                <a:srgbClr val="202020"/>
              </a:buClr>
              <a:buSzPts val="1400"/>
              <a:buFont typeface="Noto Sans Symbols"/>
              <a:buChar char="⮚"/>
            </a:pPr>
            <a:r>
              <a:rPr lang="en-US" sz="1400" b="1">
                <a:solidFill>
                  <a:srgbClr val="202020"/>
                </a:solidFill>
                <a:latin typeface="Georgia"/>
                <a:ea typeface="Georgia"/>
                <a:cs typeface="Georgia"/>
                <a:sym typeface="Georgia"/>
              </a:rPr>
              <a:t>Customers </a:t>
            </a:r>
            <a:r>
              <a:rPr lang="en-US" sz="1400">
                <a:solidFill>
                  <a:srgbClr val="202020"/>
                </a:solidFill>
                <a:latin typeface="Times New Roman"/>
                <a:ea typeface="Times New Roman"/>
                <a:cs typeface="Times New Roman"/>
                <a:sym typeface="Times New Roman"/>
              </a:rPr>
              <a:t>- the number of customers on a given day.</a:t>
            </a:r>
            <a:endParaRPr sz="1400">
              <a:solidFill>
                <a:srgbClr val="202020"/>
              </a:solidFill>
              <a:latin typeface="Times New Roman"/>
              <a:ea typeface="Times New Roman"/>
              <a:cs typeface="Times New Roman"/>
              <a:sym typeface="Times New Roman"/>
            </a:endParaRPr>
          </a:p>
          <a:p>
            <a:pPr marL="298450" marR="0" lvl="0" indent="-285750" algn="l" rtl="0">
              <a:spcBef>
                <a:spcPts val="1255"/>
              </a:spcBef>
              <a:spcAft>
                <a:spcPts val="0"/>
              </a:spcAft>
              <a:buClr>
                <a:srgbClr val="202020"/>
              </a:buClr>
              <a:buSzPts val="1400"/>
              <a:buFont typeface="Noto Sans Symbols"/>
              <a:buChar char="⮚"/>
            </a:pPr>
            <a:r>
              <a:rPr lang="en-US" sz="1400" b="1">
                <a:solidFill>
                  <a:srgbClr val="202020"/>
                </a:solidFill>
                <a:latin typeface="Georgia"/>
                <a:ea typeface="Georgia"/>
                <a:cs typeface="Georgia"/>
                <a:sym typeface="Georgia"/>
              </a:rPr>
              <a:t>Open </a:t>
            </a:r>
            <a:r>
              <a:rPr lang="en-US" sz="1400">
                <a:solidFill>
                  <a:srgbClr val="202020"/>
                </a:solidFill>
                <a:latin typeface="Times New Roman"/>
                <a:ea typeface="Times New Roman"/>
                <a:cs typeface="Times New Roman"/>
                <a:sym typeface="Times New Roman"/>
              </a:rPr>
              <a:t>- an indicator for whether the store was open: 0 = closed, 1 = open.</a:t>
            </a:r>
            <a:endParaRPr sz="1400">
              <a:solidFill>
                <a:schemeClr val="dk1"/>
              </a:solidFill>
              <a:latin typeface="Times New Roman"/>
              <a:ea typeface="Times New Roman"/>
              <a:cs typeface="Times New Roman"/>
              <a:sym typeface="Times New Roman"/>
            </a:endParaRPr>
          </a:p>
          <a:p>
            <a:pPr marL="298450" marR="0" lvl="0" indent="-285750" algn="l" rtl="0">
              <a:spcBef>
                <a:spcPts val="1265"/>
              </a:spcBef>
              <a:spcAft>
                <a:spcPts val="0"/>
              </a:spcAft>
              <a:buClr>
                <a:srgbClr val="202020"/>
              </a:buClr>
              <a:buSzPts val="1400"/>
              <a:buFont typeface="Noto Sans Symbols"/>
              <a:buChar char="⮚"/>
            </a:pPr>
            <a:r>
              <a:rPr lang="en-US" sz="1400" b="1">
                <a:solidFill>
                  <a:srgbClr val="202020"/>
                </a:solidFill>
                <a:latin typeface="Georgia"/>
                <a:ea typeface="Georgia"/>
                <a:cs typeface="Georgia"/>
                <a:sym typeface="Georgia"/>
              </a:rPr>
              <a:t>StateHoliday - </a:t>
            </a:r>
            <a:r>
              <a:rPr lang="en-US" sz="1400">
                <a:solidFill>
                  <a:srgbClr val="202020"/>
                </a:solidFill>
                <a:latin typeface="Times New Roman"/>
                <a:ea typeface="Times New Roman"/>
                <a:cs typeface="Times New Roman"/>
                <a:sym typeface="Times New Roman"/>
              </a:rPr>
              <a:t>indicates a state holiday. Normally all stores, with few exceptions, are closed.</a:t>
            </a:r>
            <a:endParaRPr sz="1400">
              <a:solidFill>
                <a:schemeClr val="dk1"/>
              </a:solidFill>
              <a:latin typeface="Times New Roman"/>
              <a:ea typeface="Times New Roman"/>
              <a:cs typeface="Times New Roman"/>
              <a:sym typeface="Times New Roman"/>
            </a:endParaRPr>
          </a:p>
          <a:p>
            <a:pPr marL="12700" marR="655320" lvl="0" indent="0" algn="l" rtl="0">
              <a:spcBef>
                <a:spcPts val="0"/>
              </a:spcBef>
              <a:spcAft>
                <a:spcPts val="0"/>
              </a:spcAft>
              <a:buNone/>
            </a:pPr>
            <a:r>
              <a:rPr lang="en-US" sz="1400">
                <a:solidFill>
                  <a:srgbClr val="202020"/>
                </a:solidFill>
                <a:latin typeface="Times New Roman"/>
                <a:ea typeface="Times New Roman"/>
                <a:cs typeface="Times New Roman"/>
                <a:sym typeface="Times New Roman"/>
              </a:rPr>
              <a:t>on state holidays. Note that all schools are closed on public holidays and             weekends.  a = public holiday, b = Easter holiday, c = Christmas, 0 = None</a:t>
            </a:r>
            <a:endParaRPr sz="1400">
              <a:solidFill>
                <a:schemeClr val="dk1"/>
              </a:solidFill>
              <a:latin typeface="Times New Roman"/>
              <a:ea typeface="Times New Roman"/>
              <a:cs typeface="Times New Roman"/>
              <a:sym typeface="Times New Roman"/>
            </a:endParaRPr>
          </a:p>
          <a:p>
            <a:pPr marL="298450" marR="0" lvl="0" indent="-285750" algn="l" rtl="0">
              <a:spcBef>
                <a:spcPts val="1260"/>
              </a:spcBef>
              <a:spcAft>
                <a:spcPts val="0"/>
              </a:spcAft>
              <a:buClr>
                <a:srgbClr val="202020"/>
              </a:buClr>
              <a:buSzPts val="1400"/>
              <a:buFont typeface="Noto Sans Symbols"/>
              <a:buChar char="⮚"/>
            </a:pPr>
            <a:r>
              <a:rPr lang="en-US" sz="1400" b="1">
                <a:solidFill>
                  <a:srgbClr val="202020"/>
                </a:solidFill>
                <a:latin typeface="Georgia"/>
                <a:ea typeface="Georgia"/>
                <a:cs typeface="Georgia"/>
                <a:sym typeface="Georgia"/>
              </a:rPr>
              <a:t>SchoolHoliday </a:t>
            </a:r>
            <a:r>
              <a:rPr lang="en-US" sz="1400">
                <a:solidFill>
                  <a:srgbClr val="202020"/>
                </a:solidFill>
                <a:latin typeface="Times New Roman"/>
                <a:ea typeface="Times New Roman"/>
                <a:cs typeface="Times New Roman"/>
                <a:sym typeface="Times New Roman"/>
              </a:rPr>
              <a:t>- indicates if the (Store, Date) was affected by the closure of public schools</a:t>
            </a:r>
            <a:endParaRPr sz="1400">
              <a:solidFill>
                <a:schemeClr val="dk1"/>
              </a:solidFill>
              <a:latin typeface="Times New Roman"/>
              <a:ea typeface="Times New Roman"/>
              <a:cs typeface="Times New Roman"/>
              <a:sym typeface="Times New Roman"/>
            </a:endParaRPr>
          </a:p>
          <a:p>
            <a:pPr marL="298450" marR="1113155" lvl="0" indent="-285750" algn="l" rtl="0">
              <a:spcBef>
                <a:spcPts val="5"/>
              </a:spcBef>
              <a:spcAft>
                <a:spcPts val="0"/>
              </a:spcAft>
              <a:buClr>
                <a:srgbClr val="202020"/>
              </a:buClr>
              <a:buSzPts val="1400"/>
              <a:buFont typeface="Noto Sans Symbols"/>
              <a:buChar char="⮚"/>
            </a:pPr>
            <a:r>
              <a:rPr lang="en-US" sz="1400" b="1">
                <a:solidFill>
                  <a:srgbClr val="202020"/>
                </a:solidFill>
                <a:latin typeface="Georgia"/>
                <a:ea typeface="Georgia"/>
                <a:cs typeface="Georgia"/>
                <a:sym typeface="Georgia"/>
              </a:rPr>
              <a:t>StoreType </a:t>
            </a:r>
            <a:r>
              <a:rPr lang="en-US" sz="1400">
                <a:solidFill>
                  <a:srgbClr val="202020"/>
                </a:solidFill>
                <a:latin typeface="Times New Roman"/>
                <a:ea typeface="Times New Roman"/>
                <a:cs typeface="Times New Roman"/>
                <a:sym typeface="Times New Roman"/>
              </a:rPr>
              <a:t>- differentiates between 4 different store models: a, b, c, d. </a:t>
            </a:r>
            <a:endParaRPr/>
          </a:p>
          <a:p>
            <a:pPr marL="298450" marR="1113155" lvl="0" indent="-285750" algn="l" rtl="0">
              <a:spcBef>
                <a:spcPts val="5"/>
              </a:spcBef>
              <a:spcAft>
                <a:spcPts val="0"/>
              </a:spcAft>
              <a:buClr>
                <a:srgbClr val="202020"/>
              </a:buClr>
              <a:buSzPts val="1400"/>
              <a:buFont typeface="Noto Sans Symbols"/>
              <a:buChar char="⮚"/>
            </a:pPr>
            <a:r>
              <a:rPr lang="en-US" sz="1400" b="1">
                <a:solidFill>
                  <a:srgbClr val="202020"/>
                </a:solidFill>
                <a:latin typeface="Georgia"/>
                <a:ea typeface="Georgia"/>
                <a:cs typeface="Georgia"/>
                <a:sym typeface="Georgia"/>
              </a:rPr>
              <a:t>Assortment </a:t>
            </a:r>
            <a:r>
              <a:rPr lang="en-US" sz="1400">
                <a:solidFill>
                  <a:srgbClr val="202020"/>
                </a:solidFill>
                <a:latin typeface="Times New Roman"/>
                <a:ea typeface="Times New Roman"/>
                <a:cs typeface="Times New Roman"/>
                <a:sym typeface="Times New Roman"/>
              </a:rPr>
              <a:t>- describes an assortment level: a = basic, b = extra, c = extended  </a:t>
            </a:r>
            <a:endParaRPr sz="1400">
              <a:solidFill>
                <a:srgbClr val="202020"/>
              </a:solidFill>
              <a:latin typeface="Times New Roman"/>
              <a:ea typeface="Times New Roman"/>
              <a:cs typeface="Times New Roman"/>
              <a:sym typeface="Times New Roman"/>
            </a:endParaRPr>
          </a:p>
          <a:p>
            <a:pPr marL="298450" marR="1113155" lvl="0" indent="-285750" algn="l" rtl="0">
              <a:spcBef>
                <a:spcPts val="5"/>
              </a:spcBef>
              <a:spcAft>
                <a:spcPts val="0"/>
              </a:spcAft>
              <a:buClr>
                <a:srgbClr val="202020"/>
              </a:buClr>
              <a:buSzPts val="1400"/>
              <a:buFont typeface="Noto Sans Symbols"/>
              <a:buChar char="⮚"/>
            </a:pPr>
            <a:r>
              <a:rPr lang="en-US" sz="1400" b="1">
                <a:solidFill>
                  <a:srgbClr val="202020"/>
                </a:solidFill>
                <a:latin typeface="Georgia"/>
                <a:ea typeface="Georgia"/>
                <a:cs typeface="Georgia"/>
                <a:sym typeface="Georgia"/>
              </a:rPr>
              <a:t>CompetitionDistance </a:t>
            </a:r>
            <a:r>
              <a:rPr lang="en-US" sz="1400">
                <a:solidFill>
                  <a:srgbClr val="202020"/>
                </a:solidFill>
                <a:latin typeface="Times New Roman"/>
                <a:ea typeface="Times New Roman"/>
                <a:cs typeface="Times New Roman"/>
                <a:sym typeface="Times New Roman"/>
              </a:rPr>
              <a:t>- distance in meters to the nearest competitor store.</a:t>
            </a:r>
            <a:endParaRPr/>
          </a:p>
          <a:p>
            <a:pPr marL="12700" marR="1113155" lvl="0" indent="0" algn="l" rtl="0">
              <a:spcBef>
                <a:spcPts val="5"/>
              </a:spcBef>
              <a:spcAft>
                <a:spcPts val="0"/>
              </a:spcAft>
              <a:buNone/>
            </a:pPr>
            <a:endParaRPr sz="1400">
              <a:solidFill>
                <a:schemeClr val="dk1"/>
              </a:solidFill>
              <a:latin typeface="Times New Roman"/>
              <a:ea typeface="Times New Roman"/>
              <a:cs typeface="Times New Roman"/>
              <a:sym typeface="Times New Roman"/>
            </a:endParaRPr>
          </a:p>
          <a:p>
            <a:pPr marL="298450" marR="71120" lvl="0" indent="-285750" algn="l" rtl="0">
              <a:spcBef>
                <a:spcPts val="0"/>
              </a:spcBef>
              <a:spcAft>
                <a:spcPts val="0"/>
              </a:spcAft>
              <a:buClr>
                <a:srgbClr val="202020"/>
              </a:buClr>
              <a:buSzPts val="1400"/>
              <a:buFont typeface="Noto Sans Symbols"/>
              <a:buChar char="⮚"/>
            </a:pPr>
            <a:r>
              <a:rPr lang="en-US" sz="1400" b="1">
                <a:solidFill>
                  <a:srgbClr val="202020"/>
                </a:solidFill>
                <a:latin typeface="Georgia"/>
                <a:ea typeface="Georgia"/>
                <a:cs typeface="Georgia"/>
                <a:sym typeface="Georgia"/>
              </a:rPr>
              <a:t>CompetitionOpenSince[Month/Year] </a:t>
            </a:r>
            <a:r>
              <a:rPr lang="en-US" sz="1400">
                <a:solidFill>
                  <a:srgbClr val="202020"/>
                </a:solidFill>
                <a:latin typeface="Times New Roman"/>
                <a:ea typeface="Times New Roman"/>
                <a:cs typeface="Times New Roman"/>
                <a:sym typeface="Times New Roman"/>
              </a:rPr>
              <a:t>- gives the approximate year and month of the time  the nearest competitor was opened</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6"/>
          <p:cNvSpPr txBox="1"/>
          <p:nvPr/>
        </p:nvSpPr>
        <p:spPr>
          <a:xfrm>
            <a:off x="624331" y="493902"/>
            <a:ext cx="6802755" cy="2173031"/>
          </a:xfrm>
          <a:prstGeom prst="rect">
            <a:avLst/>
          </a:prstGeom>
          <a:noFill/>
          <a:ln>
            <a:noFill/>
          </a:ln>
        </p:spPr>
        <p:txBody>
          <a:bodyPr spcFirstLastPara="1" wrap="square" lIns="0" tIns="13325" rIns="0" bIns="0" anchor="t" anchorCtr="0">
            <a:spAutoFit/>
          </a:bodyPr>
          <a:lstStyle/>
          <a:p>
            <a:pPr marL="298450" marR="0" lvl="0" indent="-285750" algn="l" rtl="0">
              <a:lnSpc>
                <a:spcPct val="100000"/>
              </a:lnSpc>
              <a:spcBef>
                <a:spcPts val="0"/>
              </a:spcBef>
              <a:spcAft>
                <a:spcPts val="0"/>
              </a:spcAft>
              <a:buClr>
                <a:schemeClr val="dk1"/>
              </a:buClr>
              <a:buSzPts val="1400"/>
              <a:buFont typeface="Noto Sans Symbols"/>
              <a:buChar char="⮚"/>
            </a:pPr>
            <a:r>
              <a:rPr lang="en-US" sz="1400" b="1">
                <a:solidFill>
                  <a:schemeClr val="dk1"/>
                </a:solidFill>
                <a:latin typeface="Georgia"/>
                <a:ea typeface="Georgia"/>
                <a:cs typeface="Georgia"/>
                <a:sym typeface="Georgia"/>
              </a:rPr>
              <a:t>Promo </a:t>
            </a:r>
            <a:r>
              <a:rPr lang="en-US" sz="1400">
                <a:solidFill>
                  <a:schemeClr val="dk1"/>
                </a:solidFill>
                <a:latin typeface="Times New Roman"/>
                <a:ea typeface="Times New Roman"/>
                <a:cs typeface="Times New Roman"/>
                <a:sym typeface="Times New Roman"/>
              </a:rPr>
              <a:t>- indicates whether a store is running a promo on that day</a:t>
            </a:r>
            <a:endParaRPr sz="1400">
              <a:solidFill>
                <a:schemeClr val="dk1"/>
              </a:solidFill>
              <a:latin typeface="Times New Roman"/>
              <a:ea typeface="Times New Roman"/>
              <a:cs typeface="Times New Roman"/>
              <a:sym typeface="Times New Roman"/>
            </a:endParaRPr>
          </a:p>
          <a:p>
            <a:pPr marL="298450" marR="0" lvl="0" indent="-285750" algn="l" rtl="0">
              <a:lnSpc>
                <a:spcPct val="100000"/>
              </a:lnSpc>
              <a:spcBef>
                <a:spcPts val="105"/>
              </a:spcBef>
              <a:spcAft>
                <a:spcPts val="0"/>
              </a:spcAft>
              <a:buClr>
                <a:schemeClr val="dk1"/>
              </a:buClr>
              <a:buSzPts val="1400"/>
              <a:buFont typeface="Noto Sans Symbols"/>
              <a:buChar char="⮚"/>
            </a:pPr>
            <a:r>
              <a:rPr lang="en-US" sz="1400" b="1">
                <a:solidFill>
                  <a:schemeClr val="dk1"/>
                </a:solidFill>
                <a:latin typeface="Georgia"/>
                <a:ea typeface="Georgia"/>
                <a:cs typeface="Georgia"/>
                <a:sym typeface="Georgia"/>
              </a:rPr>
              <a:t>Promo2 </a:t>
            </a:r>
            <a:r>
              <a:rPr lang="en-US" sz="1400">
                <a:solidFill>
                  <a:schemeClr val="dk1"/>
                </a:solidFill>
                <a:latin typeface="Times New Roman"/>
                <a:ea typeface="Times New Roman"/>
                <a:cs typeface="Times New Roman"/>
                <a:sym typeface="Times New Roman"/>
              </a:rPr>
              <a:t>- Promo2 is a continuing and consecutive promotion for some stores:</a:t>
            </a:r>
            <a:endParaRPr sz="1400">
              <a:solidFill>
                <a:schemeClr val="dk1"/>
              </a:solidFill>
              <a:latin typeface="Times New Roman"/>
              <a:ea typeface="Times New Roman"/>
              <a:cs typeface="Times New Roman"/>
              <a:sym typeface="Times New Roman"/>
            </a:endParaRPr>
          </a:p>
          <a:p>
            <a:pPr marL="12700" marR="0" lvl="0" indent="0" algn="l" rtl="0">
              <a:lnSpc>
                <a:spcPct val="100000"/>
              </a:lnSpc>
              <a:spcBef>
                <a:spcPts val="1095"/>
              </a:spcBef>
              <a:spcAft>
                <a:spcPts val="0"/>
              </a:spcAft>
              <a:buNone/>
            </a:pPr>
            <a:r>
              <a:rPr lang="en-US" sz="1400">
                <a:solidFill>
                  <a:schemeClr val="dk1"/>
                </a:solidFill>
                <a:latin typeface="Times New Roman"/>
                <a:ea typeface="Times New Roman"/>
                <a:cs typeface="Times New Roman"/>
                <a:sym typeface="Times New Roman"/>
              </a:rPr>
              <a:t>0 = store is not participating, 1 = store is participating.</a:t>
            </a:r>
            <a:endParaRPr/>
          </a:p>
          <a:p>
            <a:pPr marL="298450" marR="0" lvl="0" indent="-285750" algn="l" rtl="0">
              <a:lnSpc>
                <a:spcPct val="100000"/>
              </a:lnSpc>
              <a:spcBef>
                <a:spcPts val="1095"/>
              </a:spcBef>
              <a:spcAft>
                <a:spcPts val="0"/>
              </a:spcAft>
              <a:buClr>
                <a:schemeClr val="dk1"/>
              </a:buClr>
              <a:buSzPts val="1400"/>
              <a:buFont typeface="Noto Sans Symbols"/>
              <a:buChar char="⮚"/>
            </a:pPr>
            <a:r>
              <a:rPr lang="en-US" sz="1400" b="1">
                <a:solidFill>
                  <a:schemeClr val="dk1"/>
                </a:solidFill>
                <a:latin typeface="Georgia"/>
                <a:ea typeface="Georgia"/>
                <a:cs typeface="Georgia"/>
                <a:sym typeface="Georgia"/>
              </a:rPr>
              <a:t>Promo2Since[Year/Week] </a:t>
            </a:r>
            <a:r>
              <a:rPr lang="en-US" sz="1400">
                <a:solidFill>
                  <a:schemeClr val="dk1"/>
                </a:solidFill>
                <a:latin typeface="Times New Roman"/>
                <a:ea typeface="Times New Roman"/>
                <a:cs typeface="Times New Roman"/>
                <a:sym typeface="Times New Roman"/>
              </a:rPr>
              <a:t>- describes the year and calendar week when the store started participating in Promo2</a:t>
            </a:r>
            <a:endParaRPr sz="1400">
              <a:solidFill>
                <a:schemeClr val="dk1"/>
              </a:solidFill>
              <a:latin typeface="Times New Roman"/>
              <a:ea typeface="Times New Roman"/>
              <a:cs typeface="Times New Roman"/>
              <a:sym typeface="Times New Roman"/>
            </a:endParaRPr>
          </a:p>
          <a:p>
            <a:pPr marL="298450" marR="0" lvl="0" indent="-285750" algn="l" rtl="0">
              <a:lnSpc>
                <a:spcPct val="100000"/>
              </a:lnSpc>
              <a:spcBef>
                <a:spcPts val="1095"/>
              </a:spcBef>
              <a:spcAft>
                <a:spcPts val="0"/>
              </a:spcAft>
              <a:buClr>
                <a:schemeClr val="dk1"/>
              </a:buClr>
              <a:buSzPts val="1400"/>
              <a:buFont typeface="Noto Sans Symbols"/>
              <a:buChar char="⮚"/>
            </a:pPr>
            <a:r>
              <a:rPr lang="en-US" sz="1400" b="1">
                <a:solidFill>
                  <a:schemeClr val="dk1"/>
                </a:solidFill>
                <a:latin typeface="Georgia"/>
                <a:ea typeface="Georgia"/>
                <a:cs typeface="Georgia"/>
                <a:sym typeface="Georgia"/>
              </a:rPr>
              <a:t>Promo Interval </a:t>
            </a:r>
            <a:r>
              <a:rPr lang="en-US" sz="1400">
                <a:solidFill>
                  <a:schemeClr val="dk1"/>
                </a:solidFill>
                <a:latin typeface="Times New Roman"/>
                <a:ea typeface="Times New Roman"/>
                <a:cs typeface="Times New Roman"/>
                <a:sym typeface="Times New Roman"/>
              </a:rPr>
              <a:t>- describes the consecutive intervals Promo2 is started, naming the months  the promotion is started anew. E.g. "Feb,May,Aug,Nov" means each round starts in  February, May, August, November of any given year for that store</a:t>
            </a:r>
            <a:endParaRPr sz="1400">
              <a:solidFill>
                <a:schemeClr val="dk1"/>
              </a:solidFill>
              <a:latin typeface="Times New Roman"/>
              <a:ea typeface="Times New Roman"/>
              <a:cs typeface="Times New Roman"/>
              <a:sym typeface="Times New Roman"/>
            </a:endParaRPr>
          </a:p>
        </p:txBody>
      </p:sp>
      <p:sp>
        <p:nvSpPr>
          <p:cNvPr id="77" name="Google Shape;77;p6"/>
          <p:cNvSpPr/>
          <p:nvPr/>
        </p:nvSpPr>
        <p:spPr>
          <a:xfrm>
            <a:off x="431291" y="3305555"/>
            <a:ext cx="8029956" cy="154838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7"/>
          <p:cNvSpPr txBox="1">
            <a:spLocks noGrp="1"/>
          </p:cNvSpPr>
          <p:nvPr>
            <p:ph type="title"/>
          </p:nvPr>
        </p:nvSpPr>
        <p:spPr>
          <a:xfrm>
            <a:off x="455625" y="310288"/>
            <a:ext cx="4630200" cy="4431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Data Pre- Processing</a:t>
            </a:r>
            <a:endParaRPr/>
          </a:p>
        </p:txBody>
      </p:sp>
      <p:sp>
        <p:nvSpPr>
          <p:cNvPr id="83" name="Google Shape;83;p7"/>
          <p:cNvSpPr txBox="1"/>
          <p:nvPr/>
        </p:nvSpPr>
        <p:spPr>
          <a:xfrm>
            <a:off x="778560" y="951687"/>
            <a:ext cx="7529830" cy="523875"/>
          </a:xfrm>
          <a:prstGeom prst="rect">
            <a:avLst/>
          </a:prstGeom>
          <a:noFill/>
          <a:ln>
            <a:noFill/>
          </a:ln>
        </p:spPr>
        <p:txBody>
          <a:bodyPr spcFirstLastPara="1" wrap="square" lIns="0" tIns="12700" rIns="0" bIns="0" anchor="t" anchorCtr="0">
            <a:spAutoFit/>
          </a:bodyPr>
          <a:lstStyle/>
          <a:p>
            <a:pPr marL="12700" marR="0" lvl="0" indent="0" algn="l" rtl="0">
              <a:lnSpc>
                <a:spcPct val="110666"/>
              </a:lnSpc>
              <a:spcBef>
                <a:spcPts val="0"/>
              </a:spcBef>
              <a:spcAft>
                <a:spcPts val="0"/>
              </a:spcAft>
              <a:buNone/>
            </a:pPr>
            <a:r>
              <a:rPr lang="en-US" sz="1500">
                <a:solidFill>
                  <a:srgbClr val="202020"/>
                </a:solidFill>
                <a:latin typeface="Times New Roman"/>
                <a:ea typeface="Times New Roman"/>
                <a:cs typeface="Times New Roman"/>
                <a:sym typeface="Times New Roman"/>
              </a:rPr>
              <a:t>As We have a Dataset of Rossmann Stores which contain 1017209 rows and 18 colums.</a:t>
            </a:r>
            <a:endParaRPr sz="1500">
              <a:solidFill>
                <a:schemeClr val="dk1"/>
              </a:solidFill>
              <a:latin typeface="Times New Roman"/>
              <a:ea typeface="Times New Roman"/>
              <a:cs typeface="Times New Roman"/>
              <a:sym typeface="Times New Roman"/>
            </a:endParaRPr>
          </a:p>
          <a:p>
            <a:pPr marL="12700" marR="0" lvl="0" indent="0" algn="l" rtl="0">
              <a:lnSpc>
                <a:spcPct val="113000"/>
              </a:lnSpc>
              <a:spcBef>
                <a:spcPts val="0"/>
              </a:spcBef>
              <a:spcAft>
                <a:spcPts val="0"/>
              </a:spcAft>
              <a:buNone/>
            </a:pPr>
            <a:r>
              <a:rPr lang="en-US" sz="1500">
                <a:solidFill>
                  <a:srgbClr val="202020"/>
                </a:solidFill>
                <a:latin typeface="Times New Roman"/>
                <a:ea typeface="Times New Roman"/>
                <a:cs typeface="Times New Roman"/>
                <a:sym typeface="Times New Roman"/>
              </a:rPr>
              <a:t>Some columns have missing values</a:t>
            </a:r>
            <a:r>
              <a:rPr lang="en-US" sz="2000">
                <a:solidFill>
                  <a:srgbClr val="202020"/>
                </a:solidFill>
                <a:latin typeface="Roboto"/>
                <a:ea typeface="Roboto"/>
                <a:cs typeface="Roboto"/>
                <a:sym typeface="Roboto"/>
              </a:rPr>
              <a:t>.</a:t>
            </a:r>
            <a:endParaRPr sz="2000">
              <a:solidFill>
                <a:schemeClr val="dk1"/>
              </a:solidFill>
              <a:latin typeface="Roboto"/>
              <a:ea typeface="Roboto"/>
              <a:cs typeface="Roboto"/>
              <a:sym typeface="Roboto"/>
            </a:endParaRPr>
          </a:p>
        </p:txBody>
      </p:sp>
      <p:sp>
        <p:nvSpPr>
          <p:cNvPr id="84" name="Google Shape;84;p7"/>
          <p:cNvSpPr/>
          <p:nvPr/>
        </p:nvSpPr>
        <p:spPr>
          <a:xfrm>
            <a:off x="621791" y="1612391"/>
            <a:ext cx="7303008" cy="30464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8"/>
          <p:cNvSpPr txBox="1">
            <a:spLocks noGrp="1"/>
          </p:cNvSpPr>
          <p:nvPr>
            <p:ph type="title"/>
          </p:nvPr>
        </p:nvSpPr>
        <p:spPr>
          <a:xfrm>
            <a:off x="389024" y="331075"/>
            <a:ext cx="4261200" cy="4431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Data Pre- Processing</a:t>
            </a:r>
            <a:endParaRPr/>
          </a:p>
        </p:txBody>
      </p:sp>
      <p:sp>
        <p:nvSpPr>
          <p:cNvPr id="90" name="Google Shape;90;p8"/>
          <p:cNvSpPr txBox="1"/>
          <p:nvPr/>
        </p:nvSpPr>
        <p:spPr>
          <a:xfrm>
            <a:off x="389026" y="1004392"/>
            <a:ext cx="7989000" cy="3282300"/>
          </a:xfrm>
          <a:prstGeom prst="rect">
            <a:avLst/>
          </a:prstGeom>
          <a:noFill/>
          <a:ln>
            <a:noFill/>
          </a:ln>
        </p:spPr>
        <p:txBody>
          <a:bodyPr spcFirstLastPara="1" wrap="square" lIns="0" tIns="12050" rIns="0" bIns="0" anchor="t" anchorCtr="0">
            <a:spAutoFit/>
          </a:bodyPr>
          <a:lstStyle/>
          <a:p>
            <a:pPr marL="12700" marR="0" lvl="0" indent="0" algn="l" rtl="0">
              <a:lnSpc>
                <a:spcPct val="114062"/>
              </a:lnSpc>
              <a:spcBef>
                <a:spcPts val="0"/>
              </a:spcBef>
              <a:spcAft>
                <a:spcPts val="0"/>
              </a:spcAft>
              <a:buNone/>
            </a:pPr>
            <a:r>
              <a:rPr lang="en-US" sz="1600">
                <a:solidFill>
                  <a:srgbClr val="202020"/>
                </a:solidFill>
                <a:latin typeface="Times New Roman"/>
                <a:ea typeface="Times New Roman"/>
                <a:cs typeface="Times New Roman"/>
                <a:sym typeface="Times New Roman"/>
              </a:rPr>
              <a:t>Data  wrangling  and  processing  requires  cleaning  of	data and preparing it for further</a:t>
            </a:r>
            <a:endParaRPr sz="1600">
              <a:solidFill>
                <a:schemeClr val="dk1"/>
              </a:solidFill>
              <a:latin typeface="Times New Roman"/>
              <a:ea typeface="Times New Roman"/>
              <a:cs typeface="Times New Roman"/>
              <a:sym typeface="Times New Roman"/>
            </a:endParaRPr>
          </a:p>
          <a:p>
            <a:pPr marL="12700" marR="0" lvl="0" indent="0" algn="l" rtl="0">
              <a:lnSpc>
                <a:spcPct val="114062"/>
              </a:lnSpc>
              <a:spcBef>
                <a:spcPts val="0"/>
              </a:spcBef>
              <a:spcAft>
                <a:spcPts val="0"/>
              </a:spcAft>
              <a:buNone/>
            </a:pPr>
            <a:r>
              <a:rPr lang="en-US" sz="1600">
                <a:solidFill>
                  <a:srgbClr val="202020"/>
                </a:solidFill>
                <a:latin typeface="Times New Roman"/>
                <a:ea typeface="Times New Roman"/>
                <a:cs typeface="Times New Roman"/>
                <a:sym typeface="Times New Roman"/>
              </a:rPr>
              <a:t>analysis. Our cleaning process involved the following parts:</a:t>
            </a:r>
            <a:endParaRPr sz="1600">
              <a:solidFill>
                <a:schemeClr val="dk1"/>
              </a:solidFill>
              <a:latin typeface="Times New Roman"/>
              <a:ea typeface="Times New Roman"/>
              <a:cs typeface="Times New Roman"/>
              <a:sym typeface="Times New Roman"/>
            </a:endParaRPr>
          </a:p>
          <a:p>
            <a:pPr marL="299085" marR="0" lvl="0" indent="-287019" algn="l" rtl="0">
              <a:lnSpc>
                <a:spcPct val="100000"/>
              </a:lnSpc>
              <a:spcBef>
                <a:spcPts val="840"/>
              </a:spcBef>
              <a:spcAft>
                <a:spcPts val="0"/>
              </a:spcAft>
              <a:buClr>
                <a:srgbClr val="202020"/>
              </a:buClr>
              <a:buSzPts val="1650"/>
              <a:buFont typeface="Noto Sans Symbols"/>
              <a:buChar char="⮚"/>
            </a:pPr>
            <a:r>
              <a:rPr lang="en-US" sz="1400" b="1">
                <a:solidFill>
                  <a:srgbClr val="202020"/>
                </a:solidFill>
                <a:latin typeface="Georgia"/>
                <a:ea typeface="Georgia"/>
                <a:cs typeface="Georgia"/>
                <a:sym typeface="Georgia"/>
              </a:rPr>
              <a:t>Merge Both Dataset: </a:t>
            </a:r>
            <a:r>
              <a:rPr lang="en-US" sz="1400">
                <a:solidFill>
                  <a:srgbClr val="202020"/>
                </a:solidFill>
                <a:latin typeface="Times New Roman"/>
                <a:ea typeface="Times New Roman"/>
                <a:cs typeface="Times New Roman"/>
                <a:sym typeface="Times New Roman"/>
              </a:rPr>
              <a:t>We have merge both the available dataset</a:t>
            </a:r>
            <a:endParaRPr sz="14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a:p>
            <a:pPr marL="299085" marR="0" lvl="0" indent="-287019" algn="l" rtl="0">
              <a:lnSpc>
                <a:spcPct val="100000"/>
              </a:lnSpc>
              <a:spcBef>
                <a:spcPts val="1260"/>
              </a:spcBef>
              <a:spcAft>
                <a:spcPts val="0"/>
              </a:spcAft>
              <a:buClr>
                <a:srgbClr val="202020"/>
              </a:buClr>
              <a:buSzPts val="1800"/>
              <a:buFont typeface="Noto Sans Symbols"/>
              <a:buChar char="⮚"/>
            </a:pPr>
            <a:r>
              <a:rPr lang="en-US" sz="1500" b="1">
                <a:solidFill>
                  <a:srgbClr val="202020"/>
                </a:solidFill>
                <a:latin typeface="Georgia"/>
                <a:ea typeface="Georgia"/>
                <a:cs typeface="Georgia"/>
                <a:sym typeface="Georgia"/>
              </a:rPr>
              <a:t>Null Value Treatment</a:t>
            </a:r>
            <a:r>
              <a:rPr lang="en-US" sz="1400" b="1">
                <a:solidFill>
                  <a:srgbClr val="202020"/>
                </a:solidFill>
                <a:latin typeface="Georgia"/>
                <a:ea typeface="Georgia"/>
                <a:cs typeface="Georgia"/>
                <a:sym typeface="Georgia"/>
              </a:rPr>
              <a:t>:</a:t>
            </a:r>
            <a:endParaRPr sz="1400">
              <a:solidFill>
                <a:schemeClr val="dk1"/>
              </a:solidFill>
              <a:latin typeface="Georgia"/>
              <a:ea typeface="Georgia"/>
              <a:cs typeface="Georgia"/>
              <a:sym typeface="Georgia"/>
            </a:endParaRPr>
          </a:p>
          <a:p>
            <a:pPr marL="756285" marR="5715" lvl="1" indent="-287019" algn="just" rtl="0">
              <a:lnSpc>
                <a:spcPct val="108000"/>
              </a:lnSpc>
              <a:spcBef>
                <a:spcPts val="1019"/>
              </a:spcBef>
              <a:spcAft>
                <a:spcPts val="0"/>
              </a:spcAft>
              <a:buClr>
                <a:srgbClr val="202020"/>
              </a:buClr>
              <a:buSzPts val="1500"/>
              <a:buFont typeface="Noto Sans Symbols"/>
              <a:buChar char="❖"/>
            </a:pPr>
            <a:r>
              <a:rPr lang="en-US" sz="1500" b="0" i="0" u="none" strike="noStrike" cap="none">
                <a:solidFill>
                  <a:srgbClr val="202020"/>
                </a:solidFill>
                <a:latin typeface="Times New Roman"/>
                <a:ea typeface="Times New Roman"/>
                <a:cs typeface="Times New Roman"/>
                <a:sym typeface="Times New Roman"/>
              </a:rPr>
              <a:t>After checking distribution of </a:t>
            </a:r>
            <a:r>
              <a:rPr lang="en-US" sz="1500" b="1" i="0" u="none" strike="noStrike" cap="none">
                <a:solidFill>
                  <a:srgbClr val="202020"/>
                </a:solidFill>
                <a:latin typeface="Georgia"/>
                <a:ea typeface="Georgia"/>
                <a:cs typeface="Georgia"/>
                <a:sym typeface="Georgia"/>
              </a:rPr>
              <a:t>‘CompetitionDistance’ </a:t>
            </a:r>
            <a:r>
              <a:rPr lang="en-US" sz="1500" b="0" i="0" u="none" strike="noStrike" cap="none">
                <a:solidFill>
                  <a:srgbClr val="202020"/>
                </a:solidFill>
                <a:latin typeface="Times New Roman"/>
                <a:ea typeface="Times New Roman"/>
                <a:cs typeface="Times New Roman"/>
                <a:sym typeface="Times New Roman"/>
              </a:rPr>
              <a:t>column we find out that data is left  skewed so we use median to replace null values.</a:t>
            </a:r>
            <a:endParaRPr sz="1500" b="0" i="0" u="none" strike="noStrike" cap="none">
              <a:solidFill>
                <a:schemeClr val="dk1"/>
              </a:solidFill>
              <a:latin typeface="Times New Roman"/>
              <a:ea typeface="Times New Roman"/>
              <a:cs typeface="Times New Roman"/>
              <a:sym typeface="Times New Roman"/>
            </a:endParaRPr>
          </a:p>
          <a:p>
            <a:pPr marL="756285" marR="0" lvl="1" indent="-287019" algn="l" rtl="0">
              <a:lnSpc>
                <a:spcPct val="114000"/>
              </a:lnSpc>
              <a:spcBef>
                <a:spcPts val="795"/>
              </a:spcBef>
              <a:spcAft>
                <a:spcPts val="0"/>
              </a:spcAft>
              <a:buClr>
                <a:srgbClr val="202020"/>
              </a:buClr>
              <a:buSzPts val="1500"/>
              <a:buFont typeface="Noto Sans Symbols"/>
              <a:buChar char="❖"/>
            </a:pPr>
            <a:r>
              <a:rPr lang="en-US" sz="1500" b="0" i="0" u="none" strike="noStrike" cap="none">
                <a:solidFill>
                  <a:srgbClr val="202020"/>
                </a:solidFill>
                <a:latin typeface="Times New Roman"/>
                <a:ea typeface="Times New Roman"/>
                <a:cs typeface="Times New Roman"/>
                <a:sym typeface="Times New Roman"/>
              </a:rPr>
              <a:t>And we replace the null values present in column </a:t>
            </a:r>
            <a:r>
              <a:rPr lang="en-US" sz="1500" b="1" i="0" u="none" strike="noStrike" cap="none">
                <a:solidFill>
                  <a:srgbClr val="202020"/>
                </a:solidFill>
                <a:latin typeface="Georgia"/>
                <a:ea typeface="Georgia"/>
                <a:cs typeface="Georgia"/>
                <a:sym typeface="Georgia"/>
              </a:rPr>
              <a:t>‘CompetitionOpenSinceMonth’,</a:t>
            </a:r>
            <a:endParaRPr sz="1500" b="0" i="0" u="none" strike="noStrike" cap="none">
              <a:solidFill>
                <a:schemeClr val="dk1"/>
              </a:solidFill>
              <a:latin typeface="Georgia"/>
              <a:ea typeface="Georgia"/>
              <a:cs typeface="Georgia"/>
              <a:sym typeface="Georgia"/>
            </a:endParaRPr>
          </a:p>
          <a:p>
            <a:pPr marL="756285" marR="0" lvl="0" indent="0" algn="l" rtl="0">
              <a:lnSpc>
                <a:spcPct val="114000"/>
              </a:lnSpc>
              <a:spcBef>
                <a:spcPts val="0"/>
              </a:spcBef>
              <a:spcAft>
                <a:spcPts val="0"/>
              </a:spcAft>
              <a:buNone/>
            </a:pPr>
            <a:r>
              <a:rPr lang="en-US" sz="1500" b="1">
                <a:solidFill>
                  <a:srgbClr val="202020"/>
                </a:solidFill>
                <a:latin typeface="Georgia"/>
                <a:ea typeface="Georgia"/>
                <a:cs typeface="Georgia"/>
                <a:sym typeface="Georgia"/>
              </a:rPr>
              <a:t>‘CompetitionOpenSinceYear’ </a:t>
            </a:r>
            <a:r>
              <a:rPr lang="en-US" sz="1500">
                <a:solidFill>
                  <a:srgbClr val="202020"/>
                </a:solidFill>
                <a:latin typeface="Times New Roman"/>
                <a:ea typeface="Times New Roman"/>
                <a:cs typeface="Times New Roman"/>
                <a:sym typeface="Times New Roman"/>
              </a:rPr>
              <a:t>with mode.</a:t>
            </a:r>
            <a:endParaRPr sz="1500">
              <a:solidFill>
                <a:schemeClr val="dk1"/>
              </a:solidFill>
              <a:latin typeface="Times New Roman"/>
              <a:ea typeface="Times New Roman"/>
              <a:cs typeface="Times New Roman"/>
              <a:sym typeface="Times New Roman"/>
            </a:endParaRPr>
          </a:p>
          <a:p>
            <a:pPr marL="756285" marR="5080" lvl="1" indent="-287019" algn="just" rtl="0">
              <a:lnSpc>
                <a:spcPct val="108000"/>
              </a:lnSpc>
              <a:spcBef>
                <a:spcPts val="1035"/>
              </a:spcBef>
              <a:spcAft>
                <a:spcPts val="0"/>
              </a:spcAft>
              <a:buClr>
                <a:srgbClr val="202020"/>
              </a:buClr>
              <a:buSzPts val="1500"/>
              <a:buFont typeface="Noto Sans Symbols"/>
              <a:buChar char="❖"/>
            </a:pPr>
            <a:r>
              <a:rPr lang="en-US" sz="1500" b="0" i="0" u="none" strike="noStrike" cap="none">
                <a:solidFill>
                  <a:srgbClr val="202020"/>
                </a:solidFill>
                <a:latin typeface="Times New Roman"/>
                <a:ea typeface="Times New Roman"/>
                <a:cs typeface="Times New Roman"/>
                <a:sym typeface="Times New Roman"/>
              </a:rPr>
              <a:t>We have dropped columns where null values present in </a:t>
            </a:r>
            <a:r>
              <a:rPr lang="en-US" sz="1500" b="1" i="0" u="none" strike="noStrike" cap="none">
                <a:solidFill>
                  <a:srgbClr val="202020"/>
                </a:solidFill>
                <a:latin typeface="Georgia"/>
                <a:ea typeface="Georgia"/>
                <a:cs typeface="Georgia"/>
                <a:sym typeface="Georgia"/>
              </a:rPr>
              <a:t>‘Promo2SinceWeek’,  ‘Promo2SinceYear’, ‘PromoInterval’ </a:t>
            </a:r>
            <a:r>
              <a:rPr lang="en-US" sz="1500" b="0" i="0" u="none" strike="noStrike" cap="none">
                <a:solidFill>
                  <a:srgbClr val="202020"/>
                </a:solidFill>
                <a:latin typeface="Times New Roman"/>
                <a:ea typeface="Times New Roman"/>
                <a:cs typeface="Times New Roman"/>
                <a:sym typeface="Times New Roman"/>
              </a:rPr>
              <a:t>because columns having more number of null  values and these columns are not much impactful.</a:t>
            </a:r>
            <a:endParaRPr sz="15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394500" y="246950"/>
            <a:ext cx="7067400" cy="4431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Handling  Outliers in  Target Variable</a:t>
            </a:r>
            <a:endParaRPr/>
          </a:p>
        </p:txBody>
      </p:sp>
      <p:sp>
        <p:nvSpPr>
          <p:cNvPr id="96" name="Google Shape;96;p9"/>
          <p:cNvSpPr txBox="1"/>
          <p:nvPr/>
        </p:nvSpPr>
        <p:spPr>
          <a:xfrm>
            <a:off x="503326" y="916304"/>
            <a:ext cx="7773670" cy="1110615"/>
          </a:xfrm>
          <a:prstGeom prst="rect">
            <a:avLst/>
          </a:prstGeom>
          <a:noFill/>
          <a:ln>
            <a:noFill/>
          </a:ln>
        </p:spPr>
        <p:txBody>
          <a:bodyPr spcFirstLastPara="1" wrap="square" lIns="0" tIns="12050" rIns="0" bIns="0" anchor="t" anchorCtr="0">
            <a:spAutoFit/>
          </a:bodyPr>
          <a:lstStyle/>
          <a:p>
            <a:pPr marL="355600" marR="0" lvl="0" indent="-342900" algn="l" rtl="0">
              <a:lnSpc>
                <a:spcPct val="100000"/>
              </a:lnSpc>
              <a:spcBef>
                <a:spcPts val="0"/>
              </a:spcBef>
              <a:spcAft>
                <a:spcPts val="0"/>
              </a:spcAft>
              <a:buClr>
                <a:srgbClr val="202020"/>
              </a:buClr>
              <a:buSzPts val="1800"/>
              <a:buFont typeface="Arial"/>
              <a:buChar char="•"/>
            </a:pPr>
            <a:r>
              <a:rPr lang="en-US" sz="1600">
                <a:solidFill>
                  <a:srgbClr val="202020"/>
                </a:solidFill>
                <a:latin typeface="Times New Roman"/>
                <a:ea typeface="Times New Roman"/>
                <a:cs typeface="Times New Roman"/>
                <a:sym typeface="Times New Roman"/>
              </a:rPr>
              <a:t>Started with our target variable as it is the most important variable.</a:t>
            </a:r>
            <a:endParaRPr sz="1600">
              <a:solidFill>
                <a:schemeClr val="dk1"/>
              </a:solidFill>
              <a:latin typeface="Times New Roman"/>
              <a:ea typeface="Times New Roman"/>
              <a:cs typeface="Times New Roman"/>
              <a:sym typeface="Times New Roman"/>
            </a:endParaRPr>
          </a:p>
          <a:p>
            <a:pPr marL="355600" marR="5080" lvl="0" indent="-342900" algn="l" rtl="0">
              <a:lnSpc>
                <a:spcPct val="114999"/>
              </a:lnSpc>
              <a:spcBef>
                <a:spcPts val="5"/>
              </a:spcBef>
              <a:spcAft>
                <a:spcPts val="0"/>
              </a:spcAft>
              <a:buClr>
                <a:srgbClr val="202020"/>
              </a:buClr>
              <a:buSzPts val="1800"/>
              <a:buFont typeface="Arial"/>
              <a:buChar char="•"/>
            </a:pPr>
            <a:r>
              <a:rPr lang="en-US" sz="1600">
                <a:solidFill>
                  <a:srgbClr val="202020"/>
                </a:solidFill>
                <a:latin typeface="Times New Roman"/>
                <a:ea typeface="Times New Roman"/>
                <a:cs typeface="Times New Roman"/>
                <a:sym typeface="Times New Roman"/>
              </a:rPr>
              <a:t>This Data set have some genuine values which seems as outliers. so we had worked on  only those values which are very important to remove and removal of those will does  not affect our data set.</a:t>
            </a:r>
            <a:endParaRPr sz="1600">
              <a:solidFill>
                <a:schemeClr val="dk1"/>
              </a:solidFill>
              <a:latin typeface="Times New Roman"/>
              <a:ea typeface="Times New Roman"/>
              <a:cs typeface="Times New Roman"/>
              <a:sym typeface="Times New Roman"/>
            </a:endParaRPr>
          </a:p>
        </p:txBody>
      </p:sp>
      <p:pic>
        <p:nvPicPr>
          <p:cNvPr id="97" name="Google Shape;97;p9"/>
          <p:cNvPicPr preferRelativeResize="0"/>
          <p:nvPr/>
        </p:nvPicPr>
        <p:blipFill rotWithShape="1">
          <a:blip r:embed="rId3">
            <a:alphaModFix/>
          </a:blip>
          <a:srcRect/>
          <a:stretch/>
        </p:blipFill>
        <p:spPr>
          <a:xfrm>
            <a:off x="278963" y="2262264"/>
            <a:ext cx="3976116" cy="2368297"/>
          </a:xfrm>
          <a:prstGeom prst="rect">
            <a:avLst/>
          </a:prstGeom>
          <a:noFill/>
          <a:ln>
            <a:noFill/>
          </a:ln>
        </p:spPr>
      </p:pic>
      <p:pic>
        <p:nvPicPr>
          <p:cNvPr id="98" name="Google Shape;98;p9"/>
          <p:cNvPicPr preferRelativeResize="0"/>
          <p:nvPr/>
        </p:nvPicPr>
        <p:blipFill rotWithShape="1">
          <a:blip r:embed="rId4">
            <a:alphaModFix/>
          </a:blip>
          <a:srcRect/>
          <a:stretch/>
        </p:blipFill>
        <p:spPr>
          <a:xfrm>
            <a:off x="4547991" y="2339705"/>
            <a:ext cx="3976115" cy="229085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1984</Words>
  <Application>Microsoft Office PowerPoint</Application>
  <PresentationFormat>On-screen Show (16:9)</PresentationFormat>
  <Paragraphs>195</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Times New Roman</vt:lpstr>
      <vt:lpstr>Calibri</vt:lpstr>
      <vt:lpstr>Noto Sans Symbols</vt:lpstr>
      <vt:lpstr>Roboto</vt:lpstr>
      <vt:lpstr>Georgia</vt:lpstr>
      <vt:lpstr>Trebuchet MS</vt:lpstr>
      <vt:lpstr>Office Theme</vt:lpstr>
      <vt:lpstr>PowerPoint Presentation</vt:lpstr>
      <vt:lpstr>Contents</vt:lpstr>
      <vt:lpstr>Problem Statements</vt:lpstr>
      <vt:lpstr> UnderstandingTheDataset</vt:lpstr>
      <vt:lpstr>PowerPoint Presentation</vt:lpstr>
      <vt:lpstr>PowerPoint Presentation</vt:lpstr>
      <vt:lpstr>Data Pre- Processing</vt:lpstr>
      <vt:lpstr>Data Pre- Processing</vt:lpstr>
      <vt:lpstr>Handling  Outliers in  Target Variable</vt:lpstr>
      <vt:lpstr>Exploratory Data Analysis</vt:lpstr>
      <vt:lpstr>Store Models</vt:lpstr>
      <vt:lpstr>Assortment Levels</vt:lpstr>
      <vt:lpstr>Sales in each Month</vt:lpstr>
      <vt:lpstr>Days of week with Sales</vt:lpstr>
      <vt:lpstr>Average  Sales  And Customers  On Each  Day  Of Week</vt:lpstr>
      <vt:lpstr>PowerPoint Presentation</vt:lpstr>
      <vt:lpstr>Effect Of Competition  Distance on  Sales</vt:lpstr>
      <vt:lpstr>Sales During State Holidays</vt:lpstr>
      <vt:lpstr>Impact Of School Holidays On Sales</vt:lpstr>
      <vt:lpstr>Linearity with Pair Plot</vt:lpstr>
      <vt:lpstr>PowerPoint Presentation</vt:lpstr>
      <vt:lpstr>Features Transformation</vt:lpstr>
      <vt:lpstr>PowerPoint Presentation</vt:lpstr>
      <vt:lpstr>ML Model Performance</vt:lpstr>
      <vt:lpstr>Feature Importance</vt:lpstr>
      <vt:lpstr>Challenges Faced</vt:lpstr>
      <vt:lpstr>Conclusions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Chowdhury</dc:creator>
  <cp:lastModifiedBy>harshad</cp:lastModifiedBy>
  <cp:revision>1</cp:revision>
  <dcterms:created xsi:type="dcterms:W3CDTF">2023-01-15T07:10:21Z</dcterms:created>
  <dcterms:modified xsi:type="dcterms:W3CDTF">2023-01-15T10:01:19Z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2022-12-13T00:00:00Z</vt:filetime>
  </property>
  <property fmtid="{D5CDD505-2E9C-101B-9397-08002B2CF9AE}" pid="3" name="Creator">
    <vt:lpwstr>Microsoft® PowerPoint® for Microsoft 365</vt:lpwstr>
  </property>
  <property fmtid="{D5CDD505-2E9C-101B-9397-08002B2CF9AE}" pid="4" name="LastSaved">
    <vt:filetime>2023-01-15T00:00:00Z</vt:filetime>
  </property>
</Properties>
</file>