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46.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86" r:id="rId3"/>
    <p:sldId id="285"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26"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944240" y="680465"/>
            <a:ext cx="3255518" cy="391159"/>
          </a:xfrm>
          <a:prstGeom prst="rect">
            <a:avLst/>
          </a:prstGeom>
        </p:spPr>
        <p:txBody>
          <a:bodyPr wrap="square" lIns="0" tIns="0" rIns="0" bIns="0">
            <a:spAutoFit/>
          </a:bodyPr>
          <a:lstStyle>
            <a:lvl1pPr>
              <a:defRPr sz="2400" b="1" i="0">
                <a:solidFill>
                  <a:srgbClr val="CC0000"/>
                </a:solidFill>
                <a:latin typeface="Georgia"/>
                <a:cs typeface="Georgi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Georgia"/>
                <a:cs typeface="Georgi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CC0000"/>
                </a:solidFill>
                <a:latin typeface="Georgia"/>
                <a:cs typeface="Georgi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694752" y="1997784"/>
            <a:ext cx="5448320" cy="774721"/>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150876" y="1491996"/>
            <a:ext cx="6608064" cy="1994915"/>
          </a:xfrm>
          <a:prstGeom prst="rect">
            <a:avLst/>
          </a:prstGeom>
          <a:blipFill>
            <a:blip r:embed="rId4" cstate="print"/>
            <a:stretch>
              <a:fillRect/>
            </a:stretch>
          </a:blip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CC0000"/>
                </a:solidFill>
                <a:latin typeface="Georgia"/>
                <a:cs typeface="Georg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8602980" y="67056"/>
            <a:ext cx="348996" cy="358139"/>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556971" y="268046"/>
            <a:ext cx="4324350" cy="452120"/>
          </a:xfrm>
          <a:prstGeom prst="rect">
            <a:avLst/>
          </a:prstGeom>
        </p:spPr>
        <p:txBody>
          <a:bodyPr wrap="square" lIns="0" tIns="0" rIns="0" bIns="0">
            <a:spAutoFit/>
          </a:bodyPr>
          <a:lstStyle>
            <a:lvl1pPr>
              <a:defRPr sz="2800" b="1" i="0">
                <a:solidFill>
                  <a:srgbClr val="CC0000"/>
                </a:solidFill>
                <a:latin typeface="Georgia"/>
                <a:cs typeface="Georgia"/>
              </a:defRPr>
            </a:lvl1pPr>
          </a:lstStyle>
          <a:p>
            <a:endParaRPr/>
          </a:p>
        </p:txBody>
      </p:sp>
      <p:sp>
        <p:nvSpPr>
          <p:cNvPr id="3" name="Holder 3"/>
          <p:cNvSpPr>
            <a:spLocks noGrp="1"/>
          </p:cNvSpPr>
          <p:nvPr>
            <p:ph type="body" idx="1"/>
          </p:nvPr>
        </p:nvSpPr>
        <p:spPr>
          <a:xfrm>
            <a:off x="677760" y="1597152"/>
            <a:ext cx="7632700" cy="296926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1/15/2023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jp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752600" y="742950"/>
            <a:ext cx="5638800" cy="2841162"/>
          </a:xfrm>
          <a:prstGeom prst="rect">
            <a:avLst/>
          </a:prstGeom>
        </p:spPr>
        <p:txBody>
          <a:bodyPr vert="horz" wrap="square" lIns="0" tIns="12065" rIns="0" bIns="0" rtlCol="0">
            <a:spAutoFit/>
          </a:bodyPr>
          <a:lstStyle/>
          <a:p>
            <a:pPr marL="12700" marR="5080" indent="393065">
              <a:lnSpc>
                <a:spcPct val="115599"/>
              </a:lnSpc>
              <a:spcBef>
                <a:spcPts val="95"/>
              </a:spcBef>
            </a:pPr>
            <a:r>
              <a:rPr sz="4000" b="1" dirty="0">
                <a:solidFill>
                  <a:srgbClr val="CC0000"/>
                </a:solidFill>
                <a:latin typeface="Georgia"/>
                <a:cs typeface="Georgia"/>
              </a:rPr>
              <a:t>Capstone Project  </a:t>
            </a:r>
            <a:endParaRPr lang="en-US" sz="4000" b="1" dirty="0">
              <a:solidFill>
                <a:srgbClr val="CC0000"/>
              </a:solidFill>
              <a:latin typeface="Georgia"/>
              <a:cs typeface="Georgia"/>
            </a:endParaRPr>
          </a:p>
          <a:p>
            <a:pPr marL="12700" marR="5080" indent="393065">
              <a:lnSpc>
                <a:spcPct val="115599"/>
              </a:lnSpc>
              <a:spcBef>
                <a:spcPts val="95"/>
              </a:spcBef>
            </a:pPr>
            <a:r>
              <a:rPr sz="3200" b="1" dirty="0">
                <a:solidFill>
                  <a:srgbClr val="333333"/>
                </a:solidFill>
                <a:latin typeface="Georgia"/>
                <a:cs typeface="Georgia"/>
              </a:rPr>
              <a:t>Retail Sales Prediction</a:t>
            </a:r>
            <a:endParaRPr lang="en-US" sz="3200" dirty="0">
              <a:latin typeface="Georgia"/>
              <a:cs typeface="Georgia"/>
            </a:endParaRPr>
          </a:p>
          <a:p>
            <a:pPr marL="12700" marR="5080" indent="393065">
              <a:lnSpc>
                <a:spcPct val="115599"/>
              </a:lnSpc>
              <a:spcBef>
                <a:spcPts val="95"/>
              </a:spcBef>
            </a:pPr>
            <a:r>
              <a:rPr lang="en-US" sz="2800" b="1" spc="-150" dirty="0">
                <a:solidFill>
                  <a:srgbClr val="990000"/>
                </a:solidFill>
                <a:latin typeface="Trebuchet MS"/>
                <a:cs typeface="Trebuchet MS"/>
              </a:rPr>
              <a:t>           Individual project</a:t>
            </a:r>
            <a:r>
              <a:rPr sz="2800" b="1" spc="-150" dirty="0">
                <a:solidFill>
                  <a:srgbClr val="990000"/>
                </a:solidFill>
                <a:latin typeface="Trebuchet MS"/>
                <a:cs typeface="Trebuchet MS"/>
              </a:rPr>
              <a:t>-</a:t>
            </a:r>
            <a:endParaRPr sz="2800" spc="-150" dirty="0">
              <a:latin typeface="Trebuchet MS"/>
              <a:cs typeface="Trebuchet MS"/>
            </a:endParaRPr>
          </a:p>
          <a:p>
            <a:pPr marL="967105">
              <a:lnSpc>
                <a:spcPct val="100000"/>
              </a:lnSpc>
              <a:spcBef>
                <a:spcPts val="2075"/>
              </a:spcBef>
              <a:tabLst>
                <a:tab pos="1195705" algn="l"/>
              </a:tabLst>
            </a:pPr>
            <a:r>
              <a:rPr lang="en-US" sz="1600" b="1" spc="-5" dirty="0">
                <a:solidFill>
                  <a:srgbClr val="09272D"/>
                </a:solidFill>
                <a:latin typeface="Arial"/>
                <a:cs typeface="Arial"/>
              </a:rPr>
              <a:t>           Name-Harshad Savle</a:t>
            </a:r>
          </a:p>
          <a:p>
            <a:pPr marL="967105">
              <a:lnSpc>
                <a:spcPct val="100000"/>
              </a:lnSpc>
              <a:spcBef>
                <a:spcPts val="2075"/>
              </a:spcBef>
              <a:tabLst>
                <a:tab pos="1195705" algn="l"/>
              </a:tabLst>
            </a:pPr>
            <a:r>
              <a:rPr lang="en-US" sz="1600" b="1" spc="-5" dirty="0">
                <a:solidFill>
                  <a:srgbClr val="09272D"/>
                </a:solidFill>
                <a:latin typeface="Arial"/>
                <a:cs typeface="Arial"/>
              </a:rPr>
              <a:t>Email-harshad.savle@gmail.com</a:t>
            </a:r>
            <a:endParaRPr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1436369" y="488391"/>
            <a:ext cx="4180204" cy="452120"/>
          </a:xfrm>
          <a:prstGeom prst="rect">
            <a:avLst/>
          </a:prstGeom>
        </p:spPr>
        <p:txBody>
          <a:bodyPr vert="horz" wrap="square" lIns="0" tIns="12065" rIns="0" bIns="0" rtlCol="0">
            <a:spAutoFit/>
          </a:bodyPr>
          <a:lstStyle/>
          <a:p>
            <a:pPr marL="12700">
              <a:lnSpc>
                <a:spcPct val="100000"/>
              </a:lnSpc>
              <a:spcBef>
                <a:spcPts val="95"/>
              </a:spcBef>
            </a:pPr>
            <a:r>
              <a:rPr spc="-240" dirty="0"/>
              <a:t>Exploratory </a:t>
            </a:r>
            <a:r>
              <a:rPr spc="-195" dirty="0"/>
              <a:t>Data</a:t>
            </a:r>
            <a:r>
              <a:rPr spc="-215" dirty="0"/>
              <a:t> </a:t>
            </a:r>
            <a:r>
              <a:rPr spc="-204" dirty="0"/>
              <a:t>Analysis</a:t>
            </a:r>
          </a:p>
        </p:txBody>
      </p:sp>
      <p:sp>
        <p:nvSpPr>
          <p:cNvPr id="6" name="object 6"/>
          <p:cNvSpPr txBox="1"/>
          <p:nvPr/>
        </p:nvSpPr>
        <p:spPr>
          <a:xfrm>
            <a:off x="451510" y="1346961"/>
            <a:ext cx="7941309"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202020"/>
                </a:solidFill>
                <a:latin typeface="Times New Roman"/>
                <a:cs typeface="Times New Roman"/>
              </a:rPr>
              <a:t>Basically </a:t>
            </a:r>
            <a:r>
              <a:rPr sz="1600" spc="35" dirty="0">
                <a:solidFill>
                  <a:srgbClr val="202020"/>
                </a:solidFill>
                <a:latin typeface="Times New Roman"/>
                <a:cs typeface="Times New Roman"/>
              </a:rPr>
              <a:t>we have </a:t>
            </a:r>
            <a:r>
              <a:rPr sz="1600" spc="50" dirty="0">
                <a:solidFill>
                  <a:srgbClr val="202020"/>
                </a:solidFill>
                <a:latin typeface="Times New Roman"/>
                <a:cs typeface="Times New Roman"/>
              </a:rPr>
              <a:t>two important </a:t>
            </a:r>
            <a:r>
              <a:rPr sz="1600" spc="20" dirty="0">
                <a:solidFill>
                  <a:srgbClr val="202020"/>
                </a:solidFill>
                <a:latin typeface="Times New Roman"/>
                <a:cs typeface="Times New Roman"/>
              </a:rPr>
              <a:t>categorical </a:t>
            </a:r>
            <a:r>
              <a:rPr sz="1600" spc="40" dirty="0">
                <a:solidFill>
                  <a:srgbClr val="202020"/>
                </a:solidFill>
                <a:latin typeface="Times New Roman"/>
                <a:cs typeface="Times New Roman"/>
              </a:rPr>
              <a:t>columns which </a:t>
            </a:r>
            <a:r>
              <a:rPr sz="1600" spc="45" dirty="0">
                <a:solidFill>
                  <a:srgbClr val="202020"/>
                </a:solidFill>
                <a:latin typeface="Times New Roman"/>
                <a:cs typeface="Times New Roman"/>
              </a:rPr>
              <a:t>need </a:t>
            </a:r>
            <a:r>
              <a:rPr sz="1600" spc="40" dirty="0">
                <a:solidFill>
                  <a:srgbClr val="202020"/>
                </a:solidFill>
                <a:latin typeface="Times New Roman"/>
                <a:cs typeface="Times New Roman"/>
              </a:rPr>
              <a:t>explanation in </a:t>
            </a:r>
            <a:r>
              <a:rPr sz="1600" spc="55" dirty="0">
                <a:solidFill>
                  <a:srgbClr val="202020"/>
                </a:solidFill>
                <a:latin typeface="Times New Roman"/>
                <a:cs typeface="Times New Roman"/>
              </a:rPr>
              <a:t>our </a:t>
            </a:r>
            <a:r>
              <a:rPr sz="1600" spc="35" dirty="0">
                <a:solidFill>
                  <a:srgbClr val="202020"/>
                </a:solidFill>
                <a:latin typeface="Times New Roman"/>
                <a:cs typeface="Times New Roman"/>
              </a:rPr>
              <a:t>dataset  </a:t>
            </a:r>
            <a:r>
              <a:rPr sz="1600" spc="25" dirty="0">
                <a:solidFill>
                  <a:srgbClr val="202020"/>
                </a:solidFill>
                <a:latin typeface="Times New Roman"/>
                <a:cs typeface="Times New Roman"/>
              </a:rPr>
              <a:t>so </a:t>
            </a:r>
            <a:r>
              <a:rPr sz="1600" spc="5" dirty="0">
                <a:solidFill>
                  <a:srgbClr val="202020"/>
                </a:solidFill>
                <a:latin typeface="Times New Roman"/>
                <a:cs typeface="Times New Roman"/>
              </a:rPr>
              <a:t>lets </a:t>
            </a:r>
            <a:r>
              <a:rPr sz="1600" spc="30" dirty="0">
                <a:solidFill>
                  <a:srgbClr val="202020"/>
                </a:solidFill>
                <a:latin typeface="Times New Roman"/>
                <a:cs typeface="Times New Roman"/>
              </a:rPr>
              <a:t>start </a:t>
            </a:r>
            <a:r>
              <a:rPr sz="1600" spc="55" dirty="0">
                <a:solidFill>
                  <a:srgbClr val="202020"/>
                </a:solidFill>
                <a:latin typeface="Times New Roman"/>
                <a:cs typeface="Times New Roman"/>
              </a:rPr>
              <a:t>our </a:t>
            </a:r>
            <a:r>
              <a:rPr sz="1600" spc="30" dirty="0">
                <a:solidFill>
                  <a:srgbClr val="202020"/>
                </a:solidFill>
                <a:latin typeface="Times New Roman"/>
                <a:cs typeface="Times New Roman"/>
              </a:rPr>
              <a:t>visualization </a:t>
            </a:r>
            <a:r>
              <a:rPr sz="1600" spc="40" dirty="0">
                <a:solidFill>
                  <a:srgbClr val="202020"/>
                </a:solidFill>
                <a:latin typeface="Times New Roman"/>
                <a:cs typeface="Times New Roman"/>
              </a:rPr>
              <a:t>with </a:t>
            </a:r>
            <a:r>
              <a:rPr sz="1600" spc="35" dirty="0">
                <a:solidFill>
                  <a:srgbClr val="202020"/>
                </a:solidFill>
                <a:latin typeface="Times New Roman"/>
                <a:cs typeface="Times New Roman"/>
              </a:rPr>
              <a:t>those</a:t>
            </a:r>
            <a:r>
              <a:rPr sz="1600" spc="20" dirty="0">
                <a:solidFill>
                  <a:srgbClr val="202020"/>
                </a:solidFill>
                <a:latin typeface="Times New Roman"/>
                <a:cs typeface="Times New Roman"/>
              </a:rPr>
              <a:t> </a:t>
            </a:r>
            <a:r>
              <a:rPr sz="1600" spc="55" dirty="0">
                <a:solidFill>
                  <a:srgbClr val="202020"/>
                </a:solidFill>
                <a:latin typeface="Times New Roman"/>
                <a:cs typeface="Times New Roman"/>
              </a:rPr>
              <a:t>data.</a:t>
            </a:r>
            <a:endParaRPr sz="1600">
              <a:latin typeface="Times New Roman"/>
              <a:cs typeface="Times New Roman"/>
            </a:endParaRPr>
          </a:p>
        </p:txBody>
      </p:sp>
      <p:grpSp>
        <p:nvGrpSpPr>
          <p:cNvPr id="7" name="object 7"/>
          <p:cNvGrpSpPr/>
          <p:nvPr/>
        </p:nvGrpSpPr>
        <p:grpSpPr>
          <a:xfrm>
            <a:off x="1905254" y="2376170"/>
            <a:ext cx="2519045" cy="1765935"/>
            <a:chOff x="1905254" y="2376170"/>
            <a:chExt cx="2519045" cy="1765935"/>
          </a:xfrm>
        </p:grpSpPr>
        <p:sp>
          <p:nvSpPr>
            <p:cNvPr id="8" name="object 8"/>
            <p:cNvSpPr/>
            <p:nvPr/>
          </p:nvSpPr>
          <p:spPr>
            <a:xfrm>
              <a:off x="1917954" y="2388870"/>
              <a:ext cx="2493645" cy="1740535"/>
            </a:xfrm>
            <a:custGeom>
              <a:avLst/>
              <a:gdLst/>
              <a:ahLst/>
              <a:cxnLst/>
              <a:rect l="l" t="t" r="r" b="b"/>
              <a:pathLst>
                <a:path w="2493645" h="1740535">
                  <a:moveTo>
                    <a:pt x="2203196" y="0"/>
                  </a:moveTo>
                  <a:lnTo>
                    <a:pt x="0" y="0"/>
                  </a:lnTo>
                  <a:lnTo>
                    <a:pt x="0" y="1740408"/>
                  </a:lnTo>
                  <a:lnTo>
                    <a:pt x="2203196" y="1740408"/>
                  </a:lnTo>
                  <a:lnTo>
                    <a:pt x="2250233" y="1736611"/>
                  </a:lnTo>
                  <a:lnTo>
                    <a:pt x="2294859" y="1725619"/>
                  </a:lnTo>
                  <a:lnTo>
                    <a:pt x="2336475" y="1708030"/>
                  </a:lnTo>
                  <a:lnTo>
                    <a:pt x="2374483" y="1684441"/>
                  </a:lnTo>
                  <a:lnTo>
                    <a:pt x="2408285" y="1655448"/>
                  </a:lnTo>
                  <a:lnTo>
                    <a:pt x="2437282" y="1621649"/>
                  </a:lnTo>
                  <a:lnTo>
                    <a:pt x="2460877" y="1583641"/>
                  </a:lnTo>
                  <a:lnTo>
                    <a:pt x="2478471" y="1542023"/>
                  </a:lnTo>
                  <a:lnTo>
                    <a:pt x="2489466" y="1497389"/>
                  </a:lnTo>
                  <a:lnTo>
                    <a:pt x="2493263" y="1450340"/>
                  </a:lnTo>
                  <a:lnTo>
                    <a:pt x="2493263" y="290068"/>
                  </a:lnTo>
                  <a:lnTo>
                    <a:pt x="2489466" y="243030"/>
                  </a:lnTo>
                  <a:lnTo>
                    <a:pt x="2478471" y="198404"/>
                  </a:lnTo>
                  <a:lnTo>
                    <a:pt x="2460877" y="156788"/>
                  </a:lnTo>
                  <a:lnTo>
                    <a:pt x="2437282" y="118780"/>
                  </a:lnTo>
                  <a:lnTo>
                    <a:pt x="2408285" y="84978"/>
                  </a:lnTo>
                  <a:lnTo>
                    <a:pt x="2374483" y="55981"/>
                  </a:lnTo>
                  <a:lnTo>
                    <a:pt x="2336475" y="32386"/>
                  </a:lnTo>
                  <a:lnTo>
                    <a:pt x="2294859" y="14792"/>
                  </a:lnTo>
                  <a:lnTo>
                    <a:pt x="2250233" y="3797"/>
                  </a:lnTo>
                  <a:lnTo>
                    <a:pt x="2203196" y="0"/>
                  </a:lnTo>
                  <a:close/>
                </a:path>
              </a:pathLst>
            </a:custGeom>
            <a:solidFill>
              <a:srgbClr val="FFE1CE">
                <a:alpha val="90194"/>
              </a:srgbClr>
            </a:solidFill>
          </p:spPr>
          <p:txBody>
            <a:bodyPr wrap="square" lIns="0" tIns="0" rIns="0" bIns="0" rtlCol="0"/>
            <a:lstStyle/>
            <a:p>
              <a:endParaRPr/>
            </a:p>
          </p:txBody>
        </p:sp>
        <p:sp>
          <p:nvSpPr>
            <p:cNvPr id="9" name="object 9"/>
            <p:cNvSpPr/>
            <p:nvPr/>
          </p:nvSpPr>
          <p:spPr>
            <a:xfrm>
              <a:off x="1917954" y="2388870"/>
              <a:ext cx="2493645" cy="1740535"/>
            </a:xfrm>
            <a:custGeom>
              <a:avLst/>
              <a:gdLst/>
              <a:ahLst/>
              <a:cxnLst/>
              <a:rect l="l" t="t" r="r" b="b"/>
              <a:pathLst>
                <a:path w="2493645" h="1740535">
                  <a:moveTo>
                    <a:pt x="2493263" y="290068"/>
                  </a:moveTo>
                  <a:lnTo>
                    <a:pt x="2493263" y="1450340"/>
                  </a:lnTo>
                  <a:lnTo>
                    <a:pt x="2489466" y="1497389"/>
                  </a:lnTo>
                  <a:lnTo>
                    <a:pt x="2478471" y="1542023"/>
                  </a:lnTo>
                  <a:lnTo>
                    <a:pt x="2460877" y="1583641"/>
                  </a:lnTo>
                  <a:lnTo>
                    <a:pt x="2437282" y="1621649"/>
                  </a:lnTo>
                  <a:lnTo>
                    <a:pt x="2408285" y="1655448"/>
                  </a:lnTo>
                  <a:lnTo>
                    <a:pt x="2374483" y="1684441"/>
                  </a:lnTo>
                  <a:lnTo>
                    <a:pt x="2336475" y="1708030"/>
                  </a:lnTo>
                  <a:lnTo>
                    <a:pt x="2294859" y="1725619"/>
                  </a:lnTo>
                  <a:lnTo>
                    <a:pt x="2250233" y="1736611"/>
                  </a:lnTo>
                  <a:lnTo>
                    <a:pt x="2203196" y="1740408"/>
                  </a:lnTo>
                  <a:lnTo>
                    <a:pt x="0" y="1740408"/>
                  </a:lnTo>
                  <a:lnTo>
                    <a:pt x="0" y="0"/>
                  </a:lnTo>
                  <a:lnTo>
                    <a:pt x="2203196" y="0"/>
                  </a:lnTo>
                  <a:lnTo>
                    <a:pt x="2250233" y="3797"/>
                  </a:lnTo>
                  <a:lnTo>
                    <a:pt x="2294859" y="14792"/>
                  </a:lnTo>
                  <a:lnTo>
                    <a:pt x="2336475" y="32386"/>
                  </a:lnTo>
                  <a:lnTo>
                    <a:pt x="2374483" y="55981"/>
                  </a:lnTo>
                  <a:lnTo>
                    <a:pt x="2408285" y="84978"/>
                  </a:lnTo>
                  <a:lnTo>
                    <a:pt x="2437282" y="118780"/>
                  </a:lnTo>
                  <a:lnTo>
                    <a:pt x="2460877" y="156788"/>
                  </a:lnTo>
                  <a:lnTo>
                    <a:pt x="2478471" y="198404"/>
                  </a:lnTo>
                  <a:lnTo>
                    <a:pt x="2489466" y="243030"/>
                  </a:lnTo>
                  <a:lnTo>
                    <a:pt x="2493263" y="290068"/>
                  </a:lnTo>
                  <a:close/>
                </a:path>
              </a:pathLst>
            </a:custGeom>
            <a:ln w="25400">
              <a:solidFill>
                <a:srgbClr val="FFE1CE"/>
              </a:solidFill>
            </a:ln>
          </p:spPr>
          <p:txBody>
            <a:bodyPr wrap="square" lIns="0" tIns="0" rIns="0" bIns="0" rtlCol="0"/>
            <a:lstStyle/>
            <a:p>
              <a:endParaRPr/>
            </a:p>
          </p:txBody>
        </p:sp>
      </p:grpSp>
      <p:sp>
        <p:nvSpPr>
          <p:cNvPr id="10" name="object 10"/>
          <p:cNvSpPr txBox="1"/>
          <p:nvPr/>
        </p:nvSpPr>
        <p:spPr>
          <a:xfrm>
            <a:off x="2004441" y="2617724"/>
            <a:ext cx="2194560" cy="1219835"/>
          </a:xfrm>
          <a:prstGeom prst="rect">
            <a:avLst/>
          </a:prstGeom>
        </p:spPr>
        <p:txBody>
          <a:bodyPr vert="horz" wrap="square" lIns="0" tIns="12700" rIns="0" bIns="0" rtlCol="0">
            <a:spAutoFit/>
          </a:bodyPr>
          <a:lstStyle/>
          <a:p>
            <a:pPr marL="241300" indent="-228600">
              <a:lnSpc>
                <a:spcPct val="100000"/>
              </a:lnSpc>
              <a:spcBef>
                <a:spcPts val="100"/>
              </a:spcBef>
              <a:buChar char="•"/>
              <a:tabLst>
                <a:tab pos="241300" algn="l"/>
              </a:tabLst>
            </a:pPr>
            <a:r>
              <a:rPr sz="2600" dirty="0">
                <a:solidFill>
                  <a:srgbClr val="C00000"/>
                </a:solidFill>
                <a:latin typeface="Arial"/>
                <a:cs typeface="Arial"/>
              </a:rPr>
              <a:t>a =</a:t>
            </a:r>
            <a:r>
              <a:rPr sz="2600" spc="-35" dirty="0">
                <a:solidFill>
                  <a:srgbClr val="C00000"/>
                </a:solidFill>
                <a:latin typeface="Arial"/>
                <a:cs typeface="Arial"/>
              </a:rPr>
              <a:t> </a:t>
            </a:r>
            <a:r>
              <a:rPr sz="2600" dirty="0">
                <a:solidFill>
                  <a:srgbClr val="C00000"/>
                </a:solidFill>
                <a:latin typeface="Arial"/>
                <a:cs typeface="Arial"/>
              </a:rPr>
              <a:t>Basic</a:t>
            </a:r>
          </a:p>
          <a:p>
            <a:pPr marL="241300" indent="-228600">
              <a:lnSpc>
                <a:spcPct val="100000"/>
              </a:lnSpc>
              <a:spcBef>
                <a:spcPts val="25"/>
              </a:spcBef>
              <a:buChar char="•"/>
              <a:tabLst>
                <a:tab pos="241300" algn="l"/>
              </a:tabLst>
            </a:pPr>
            <a:r>
              <a:rPr sz="2600" dirty="0">
                <a:solidFill>
                  <a:srgbClr val="C00000"/>
                </a:solidFill>
                <a:latin typeface="Arial"/>
                <a:cs typeface="Arial"/>
              </a:rPr>
              <a:t>b =</a:t>
            </a:r>
            <a:r>
              <a:rPr sz="2600" spc="-35" dirty="0">
                <a:solidFill>
                  <a:srgbClr val="C00000"/>
                </a:solidFill>
                <a:latin typeface="Arial"/>
                <a:cs typeface="Arial"/>
              </a:rPr>
              <a:t> </a:t>
            </a:r>
            <a:r>
              <a:rPr sz="2600" dirty="0">
                <a:solidFill>
                  <a:srgbClr val="C00000"/>
                </a:solidFill>
                <a:latin typeface="Arial"/>
                <a:cs typeface="Arial"/>
              </a:rPr>
              <a:t>Extra</a:t>
            </a:r>
          </a:p>
          <a:p>
            <a:pPr marL="241300" indent="-228600">
              <a:lnSpc>
                <a:spcPct val="100000"/>
              </a:lnSpc>
              <a:spcBef>
                <a:spcPts val="15"/>
              </a:spcBef>
              <a:buChar char="•"/>
              <a:tabLst>
                <a:tab pos="241300" algn="l"/>
              </a:tabLst>
            </a:pPr>
            <a:r>
              <a:rPr sz="2600" dirty="0">
                <a:solidFill>
                  <a:srgbClr val="C00000"/>
                </a:solidFill>
                <a:latin typeface="Arial"/>
                <a:cs typeface="Arial"/>
              </a:rPr>
              <a:t>c =</a:t>
            </a:r>
            <a:r>
              <a:rPr sz="2600" spc="-80" dirty="0">
                <a:solidFill>
                  <a:srgbClr val="C00000"/>
                </a:solidFill>
                <a:latin typeface="Arial"/>
                <a:cs typeface="Arial"/>
              </a:rPr>
              <a:t> </a:t>
            </a:r>
            <a:r>
              <a:rPr sz="2600" dirty="0">
                <a:solidFill>
                  <a:srgbClr val="C00000"/>
                </a:solidFill>
                <a:latin typeface="Arial"/>
                <a:cs typeface="Arial"/>
              </a:rPr>
              <a:t>Extended</a:t>
            </a:r>
          </a:p>
        </p:txBody>
      </p:sp>
      <p:grpSp>
        <p:nvGrpSpPr>
          <p:cNvPr id="11" name="object 11"/>
          <p:cNvGrpSpPr/>
          <p:nvPr/>
        </p:nvGrpSpPr>
        <p:grpSpPr>
          <a:xfrm>
            <a:off x="494638" y="2171892"/>
            <a:ext cx="1426210" cy="2223135"/>
            <a:chOff x="504698" y="2147570"/>
            <a:chExt cx="1426210" cy="2223135"/>
          </a:xfrm>
        </p:grpSpPr>
        <p:sp>
          <p:nvSpPr>
            <p:cNvPr id="12" name="object 12"/>
            <p:cNvSpPr/>
            <p:nvPr/>
          </p:nvSpPr>
          <p:spPr>
            <a:xfrm>
              <a:off x="517398" y="2160270"/>
              <a:ext cx="1400810" cy="2197735"/>
            </a:xfrm>
            <a:custGeom>
              <a:avLst/>
              <a:gdLst/>
              <a:ahLst/>
              <a:cxnLst/>
              <a:rect l="l" t="t" r="r" b="b"/>
              <a:pathLst>
                <a:path w="1400810" h="2197735">
                  <a:moveTo>
                    <a:pt x="1167129" y="0"/>
                  </a:moveTo>
                  <a:lnTo>
                    <a:pt x="233425" y="0"/>
                  </a:lnTo>
                  <a:lnTo>
                    <a:pt x="186382" y="4742"/>
                  </a:lnTo>
                  <a:lnTo>
                    <a:pt x="142566" y="18345"/>
                  </a:lnTo>
                  <a:lnTo>
                    <a:pt x="102915" y="39868"/>
                  </a:lnTo>
                  <a:lnTo>
                    <a:pt x="68368" y="68373"/>
                  </a:lnTo>
                  <a:lnTo>
                    <a:pt x="39865" y="102920"/>
                  </a:lnTo>
                  <a:lnTo>
                    <a:pt x="18343" y="142571"/>
                  </a:lnTo>
                  <a:lnTo>
                    <a:pt x="4742" y="186386"/>
                  </a:lnTo>
                  <a:lnTo>
                    <a:pt x="0" y="233425"/>
                  </a:lnTo>
                  <a:lnTo>
                    <a:pt x="0" y="1964182"/>
                  </a:lnTo>
                  <a:lnTo>
                    <a:pt x="4742" y="2011225"/>
                  </a:lnTo>
                  <a:lnTo>
                    <a:pt x="18343" y="2055041"/>
                  </a:lnTo>
                  <a:lnTo>
                    <a:pt x="39865" y="2094692"/>
                  </a:lnTo>
                  <a:lnTo>
                    <a:pt x="68368" y="2129239"/>
                  </a:lnTo>
                  <a:lnTo>
                    <a:pt x="102915" y="2157742"/>
                  </a:lnTo>
                  <a:lnTo>
                    <a:pt x="142566" y="2179264"/>
                  </a:lnTo>
                  <a:lnTo>
                    <a:pt x="186382" y="2192865"/>
                  </a:lnTo>
                  <a:lnTo>
                    <a:pt x="233425" y="2197608"/>
                  </a:lnTo>
                  <a:lnTo>
                    <a:pt x="1167129" y="2197608"/>
                  </a:lnTo>
                  <a:lnTo>
                    <a:pt x="1214169" y="2192865"/>
                  </a:lnTo>
                  <a:lnTo>
                    <a:pt x="1257984" y="2179264"/>
                  </a:lnTo>
                  <a:lnTo>
                    <a:pt x="1297635" y="2157742"/>
                  </a:lnTo>
                  <a:lnTo>
                    <a:pt x="1332182" y="2129239"/>
                  </a:lnTo>
                  <a:lnTo>
                    <a:pt x="1360687" y="2094692"/>
                  </a:lnTo>
                  <a:lnTo>
                    <a:pt x="1382210" y="2055041"/>
                  </a:lnTo>
                  <a:lnTo>
                    <a:pt x="1395813" y="2011225"/>
                  </a:lnTo>
                  <a:lnTo>
                    <a:pt x="1400556" y="1964182"/>
                  </a:lnTo>
                  <a:lnTo>
                    <a:pt x="1400556" y="233425"/>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p:spPr>
          <p:txBody>
            <a:bodyPr wrap="square" lIns="0" tIns="0" rIns="0" bIns="0" rtlCol="0"/>
            <a:lstStyle/>
            <a:p>
              <a:endParaRPr/>
            </a:p>
          </p:txBody>
        </p:sp>
        <p:sp>
          <p:nvSpPr>
            <p:cNvPr id="13" name="object 13"/>
            <p:cNvSpPr/>
            <p:nvPr/>
          </p:nvSpPr>
          <p:spPr>
            <a:xfrm>
              <a:off x="517398" y="2160270"/>
              <a:ext cx="1400810" cy="2197735"/>
            </a:xfrm>
            <a:custGeom>
              <a:avLst/>
              <a:gdLst/>
              <a:ahLst/>
              <a:cxnLst/>
              <a:rect l="l" t="t" r="r" b="b"/>
              <a:pathLst>
                <a:path w="1400810" h="2197735">
                  <a:moveTo>
                    <a:pt x="0" y="233425"/>
                  </a:moveTo>
                  <a:lnTo>
                    <a:pt x="4742" y="186386"/>
                  </a:lnTo>
                  <a:lnTo>
                    <a:pt x="18343" y="142571"/>
                  </a:lnTo>
                  <a:lnTo>
                    <a:pt x="39865" y="102920"/>
                  </a:lnTo>
                  <a:lnTo>
                    <a:pt x="68368" y="68373"/>
                  </a:lnTo>
                  <a:lnTo>
                    <a:pt x="102915" y="39868"/>
                  </a:lnTo>
                  <a:lnTo>
                    <a:pt x="142566" y="18345"/>
                  </a:lnTo>
                  <a:lnTo>
                    <a:pt x="186382"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6" y="233425"/>
                  </a:lnTo>
                  <a:lnTo>
                    <a:pt x="1400556" y="1964182"/>
                  </a:lnTo>
                  <a:lnTo>
                    <a:pt x="1395813" y="2011225"/>
                  </a:lnTo>
                  <a:lnTo>
                    <a:pt x="1382210" y="2055041"/>
                  </a:lnTo>
                  <a:lnTo>
                    <a:pt x="1360687" y="2094692"/>
                  </a:lnTo>
                  <a:lnTo>
                    <a:pt x="1332182" y="2129239"/>
                  </a:lnTo>
                  <a:lnTo>
                    <a:pt x="1297635" y="2157742"/>
                  </a:lnTo>
                  <a:lnTo>
                    <a:pt x="1257984" y="2179264"/>
                  </a:lnTo>
                  <a:lnTo>
                    <a:pt x="1214169" y="2192865"/>
                  </a:lnTo>
                  <a:lnTo>
                    <a:pt x="1167129" y="2197608"/>
                  </a:lnTo>
                  <a:lnTo>
                    <a:pt x="233425" y="2197608"/>
                  </a:lnTo>
                  <a:lnTo>
                    <a:pt x="186382" y="2192865"/>
                  </a:lnTo>
                  <a:lnTo>
                    <a:pt x="142566" y="2179264"/>
                  </a:lnTo>
                  <a:lnTo>
                    <a:pt x="102915" y="2157742"/>
                  </a:lnTo>
                  <a:lnTo>
                    <a:pt x="68368" y="2129239"/>
                  </a:lnTo>
                  <a:lnTo>
                    <a:pt x="39865" y="2094692"/>
                  </a:lnTo>
                  <a:lnTo>
                    <a:pt x="18343" y="2055041"/>
                  </a:lnTo>
                  <a:lnTo>
                    <a:pt x="4742" y="2011225"/>
                  </a:lnTo>
                  <a:lnTo>
                    <a:pt x="0" y="1964182"/>
                  </a:lnTo>
                  <a:lnTo>
                    <a:pt x="0" y="233425"/>
                  </a:lnTo>
                  <a:close/>
                </a:path>
              </a:pathLst>
            </a:custGeom>
            <a:ln w="25400">
              <a:solidFill>
                <a:srgbClr val="124F5C"/>
              </a:solidFill>
            </a:ln>
          </p:spPr>
          <p:txBody>
            <a:bodyPr wrap="square" lIns="0" tIns="0" rIns="0" bIns="0" rtlCol="0"/>
            <a:lstStyle/>
            <a:p>
              <a:endParaRPr/>
            </a:p>
          </p:txBody>
        </p:sp>
      </p:grpSp>
      <p:sp>
        <p:nvSpPr>
          <p:cNvPr id="14" name="object 14"/>
          <p:cNvSpPr txBox="1"/>
          <p:nvPr/>
        </p:nvSpPr>
        <p:spPr>
          <a:xfrm>
            <a:off x="658164" y="3096895"/>
            <a:ext cx="1119505"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124F5C"/>
                </a:solidFill>
                <a:latin typeface="Arial"/>
                <a:cs typeface="Arial"/>
              </a:rPr>
              <a:t>Assor</a:t>
            </a:r>
            <a:r>
              <a:rPr sz="1700" spc="-10" dirty="0">
                <a:solidFill>
                  <a:srgbClr val="124F5C"/>
                </a:solidFill>
                <a:latin typeface="Arial"/>
                <a:cs typeface="Arial"/>
              </a:rPr>
              <a:t>t</a:t>
            </a:r>
            <a:r>
              <a:rPr sz="1700" dirty="0">
                <a:solidFill>
                  <a:srgbClr val="124F5C"/>
                </a:solidFill>
                <a:latin typeface="Arial"/>
                <a:cs typeface="Arial"/>
              </a:rPr>
              <a:t>ment</a:t>
            </a:r>
            <a:endParaRPr sz="1700" dirty="0">
              <a:latin typeface="Arial"/>
              <a:cs typeface="Arial"/>
            </a:endParaRPr>
          </a:p>
        </p:txBody>
      </p:sp>
      <p:grpSp>
        <p:nvGrpSpPr>
          <p:cNvPr id="15" name="object 15"/>
          <p:cNvGrpSpPr/>
          <p:nvPr/>
        </p:nvGrpSpPr>
        <p:grpSpPr>
          <a:xfrm>
            <a:off x="6003290" y="2456942"/>
            <a:ext cx="2517140" cy="1604645"/>
            <a:chOff x="6003290" y="2456942"/>
            <a:chExt cx="2517140" cy="1604645"/>
          </a:xfrm>
        </p:grpSpPr>
        <p:sp>
          <p:nvSpPr>
            <p:cNvPr id="16" name="object 16"/>
            <p:cNvSpPr/>
            <p:nvPr/>
          </p:nvSpPr>
          <p:spPr>
            <a:xfrm>
              <a:off x="6015990" y="2469642"/>
              <a:ext cx="2491740" cy="1579245"/>
            </a:xfrm>
            <a:custGeom>
              <a:avLst/>
              <a:gdLst/>
              <a:ahLst/>
              <a:cxnLst/>
              <a:rect l="l" t="t" r="r" b="b"/>
              <a:pathLst>
                <a:path w="2491740" h="1579245">
                  <a:moveTo>
                    <a:pt x="2228595" y="0"/>
                  </a:moveTo>
                  <a:lnTo>
                    <a:pt x="0" y="0"/>
                  </a:lnTo>
                  <a:lnTo>
                    <a:pt x="0" y="1578864"/>
                  </a:lnTo>
                  <a:lnTo>
                    <a:pt x="2228595" y="1578864"/>
                  </a:lnTo>
                  <a:lnTo>
                    <a:pt x="2275885" y="1574624"/>
                  </a:lnTo>
                  <a:lnTo>
                    <a:pt x="2320398" y="1562400"/>
                  </a:lnTo>
                  <a:lnTo>
                    <a:pt x="2361390" y="1542936"/>
                  </a:lnTo>
                  <a:lnTo>
                    <a:pt x="2398118" y="1516974"/>
                  </a:lnTo>
                  <a:lnTo>
                    <a:pt x="2429837" y="1485258"/>
                  </a:lnTo>
                  <a:lnTo>
                    <a:pt x="2455803" y="1448531"/>
                  </a:lnTo>
                  <a:lnTo>
                    <a:pt x="2475272" y="1407537"/>
                  </a:lnTo>
                  <a:lnTo>
                    <a:pt x="2487499" y="1363019"/>
                  </a:lnTo>
                  <a:lnTo>
                    <a:pt x="2491740" y="1315720"/>
                  </a:lnTo>
                  <a:lnTo>
                    <a:pt x="2491740" y="263144"/>
                  </a:lnTo>
                  <a:lnTo>
                    <a:pt x="2487499" y="215854"/>
                  </a:lnTo>
                  <a:lnTo>
                    <a:pt x="2475272" y="171341"/>
                  </a:lnTo>
                  <a:lnTo>
                    <a:pt x="2455803" y="130349"/>
                  </a:lnTo>
                  <a:lnTo>
                    <a:pt x="2429837" y="93621"/>
                  </a:lnTo>
                  <a:lnTo>
                    <a:pt x="2398118" y="61902"/>
                  </a:lnTo>
                  <a:lnTo>
                    <a:pt x="2361390" y="35936"/>
                  </a:lnTo>
                  <a:lnTo>
                    <a:pt x="2320398" y="16467"/>
                  </a:lnTo>
                  <a:lnTo>
                    <a:pt x="2275885" y="4240"/>
                  </a:lnTo>
                  <a:lnTo>
                    <a:pt x="2228595" y="0"/>
                  </a:lnTo>
                  <a:close/>
                </a:path>
              </a:pathLst>
            </a:custGeom>
            <a:solidFill>
              <a:srgbClr val="FFE1CE">
                <a:alpha val="90194"/>
              </a:srgbClr>
            </a:solidFill>
          </p:spPr>
          <p:txBody>
            <a:bodyPr wrap="square" lIns="0" tIns="0" rIns="0" bIns="0" rtlCol="0"/>
            <a:lstStyle/>
            <a:p>
              <a:endParaRPr/>
            </a:p>
          </p:txBody>
        </p:sp>
        <p:sp>
          <p:nvSpPr>
            <p:cNvPr id="17" name="object 17"/>
            <p:cNvSpPr/>
            <p:nvPr/>
          </p:nvSpPr>
          <p:spPr>
            <a:xfrm>
              <a:off x="6015990" y="2469642"/>
              <a:ext cx="2491740" cy="1579245"/>
            </a:xfrm>
            <a:custGeom>
              <a:avLst/>
              <a:gdLst/>
              <a:ahLst/>
              <a:cxnLst/>
              <a:rect l="l" t="t" r="r" b="b"/>
              <a:pathLst>
                <a:path w="2491740" h="1579245">
                  <a:moveTo>
                    <a:pt x="2491740" y="263144"/>
                  </a:moveTo>
                  <a:lnTo>
                    <a:pt x="2491740" y="1315720"/>
                  </a:lnTo>
                  <a:lnTo>
                    <a:pt x="2487499" y="1363019"/>
                  </a:lnTo>
                  <a:lnTo>
                    <a:pt x="2475272" y="1407537"/>
                  </a:lnTo>
                  <a:lnTo>
                    <a:pt x="2455803" y="1448531"/>
                  </a:lnTo>
                  <a:lnTo>
                    <a:pt x="2429837" y="1485258"/>
                  </a:lnTo>
                  <a:lnTo>
                    <a:pt x="2398118" y="1516974"/>
                  </a:lnTo>
                  <a:lnTo>
                    <a:pt x="2361390" y="1542936"/>
                  </a:lnTo>
                  <a:lnTo>
                    <a:pt x="2320398" y="1562400"/>
                  </a:lnTo>
                  <a:lnTo>
                    <a:pt x="2275885" y="1574624"/>
                  </a:lnTo>
                  <a:lnTo>
                    <a:pt x="2228595" y="1578864"/>
                  </a:lnTo>
                  <a:lnTo>
                    <a:pt x="0" y="1578864"/>
                  </a:lnTo>
                  <a:lnTo>
                    <a:pt x="0" y="0"/>
                  </a:lnTo>
                  <a:lnTo>
                    <a:pt x="2228595" y="0"/>
                  </a:lnTo>
                  <a:lnTo>
                    <a:pt x="2275885" y="4240"/>
                  </a:lnTo>
                  <a:lnTo>
                    <a:pt x="2320398" y="16467"/>
                  </a:lnTo>
                  <a:lnTo>
                    <a:pt x="2361390" y="35936"/>
                  </a:lnTo>
                  <a:lnTo>
                    <a:pt x="2398118" y="61902"/>
                  </a:lnTo>
                  <a:lnTo>
                    <a:pt x="2429837" y="93621"/>
                  </a:lnTo>
                  <a:lnTo>
                    <a:pt x="2455803" y="130349"/>
                  </a:lnTo>
                  <a:lnTo>
                    <a:pt x="2475272" y="171341"/>
                  </a:lnTo>
                  <a:lnTo>
                    <a:pt x="2487499" y="215854"/>
                  </a:lnTo>
                  <a:lnTo>
                    <a:pt x="2491740" y="263144"/>
                  </a:lnTo>
                  <a:close/>
                </a:path>
              </a:pathLst>
            </a:custGeom>
            <a:ln w="25400">
              <a:solidFill>
                <a:srgbClr val="FFE1CE"/>
              </a:solidFill>
            </a:ln>
          </p:spPr>
          <p:txBody>
            <a:bodyPr wrap="square" lIns="0" tIns="0" rIns="0" bIns="0" rtlCol="0"/>
            <a:lstStyle/>
            <a:p>
              <a:endParaRPr/>
            </a:p>
          </p:txBody>
        </p:sp>
      </p:grpSp>
      <p:sp>
        <p:nvSpPr>
          <p:cNvPr id="18" name="object 18"/>
          <p:cNvSpPr txBox="1"/>
          <p:nvPr/>
        </p:nvSpPr>
        <p:spPr>
          <a:xfrm>
            <a:off x="6072632" y="2554300"/>
            <a:ext cx="2067560" cy="1365885"/>
          </a:xfrm>
          <a:prstGeom prst="rect">
            <a:avLst/>
          </a:prstGeom>
        </p:spPr>
        <p:txBody>
          <a:bodyPr vert="horz" wrap="square" lIns="0" tIns="12700" rIns="0" bIns="0" rtlCol="0">
            <a:spAutoFit/>
          </a:bodyPr>
          <a:lstStyle/>
          <a:p>
            <a:pPr marL="184785" indent="-172720">
              <a:lnSpc>
                <a:spcPct val="100000"/>
              </a:lnSpc>
              <a:spcBef>
                <a:spcPts val="100"/>
              </a:spcBef>
              <a:buChar char="•"/>
              <a:tabLst>
                <a:tab pos="185420" algn="l"/>
              </a:tabLst>
            </a:pPr>
            <a:r>
              <a:rPr sz="1800" dirty="0">
                <a:solidFill>
                  <a:srgbClr val="C00000"/>
                </a:solidFill>
                <a:latin typeface="Arial"/>
                <a:cs typeface="Arial"/>
              </a:rPr>
              <a:t>a = </a:t>
            </a:r>
            <a:r>
              <a:rPr sz="1800" spc="-5" dirty="0">
                <a:solidFill>
                  <a:srgbClr val="C00000"/>
                </a:solidFill>
                <a:latin typeface="Arial"/>
                <a:cs typeface="Arial"/>
              </a:rPr>
              <a:t>Public</a:t>
            </a:r>
            <a:r>
              <a:rPr sz="1800" spc="-55" dirty="0">
                <a:solidFill>
                  <a:srgbClr val="C00000"/>
                </a:solidFill>
                <a:latin typeface="Arial"/>
                <a:cs typeface="Arial"/>
              </a:rPr>
              <a:t> </a:t>
            </a:r>
            <a:r>
              <a:rPr sz="1800" spc="-10" dirty="0">
                <a:solidFill>
                  <a:srgbClr val="C00000"/>
                </a:solidFill>
                <a:latin typeface="Arial"/>
                <a:cs typeface="Arial"/>
              </a:rPr>
              <a:t>Holiday</a:t>
            </a:r>
            <a:endParaRPr sz="1800" dirty="0">
              <a:solidFill>
                <a:srgbClr val="C00000"/>
              </a:solidFill>
              <a:latin typeface="Arial"/>
              <a:cs typeface="Arial"/>
            </a:endParaRPr>
          </a:p>
          <a:p>
            <a:pPr marL="184785" indent="-172720">
              <a:lnSpc>
                <a:spcPct val="100000"/>
              </a:lnSpc>
              <a:spcBef>
                <a:spcPts val="30"/>
              </a:spcBef>
              <a:buChar char="•"/>
              <a:tabLst>
                <a:tab pos="185420" algn="l"/>
              </a:tabLst>
            </a:pPr>
            <a:r>
              <a:rPr sz="1800" spc="-5" dirty="0">
                <a:solidFill>
                  <a:srgbClr val="C00000"/>
                </a:solidFill>
                <a:latin typeface="Arial"/>
                <a:cs typeface="Arial"/>
              </a:rPr>
              <a:t>b </a:t>
            </a:r>
            <a:r>
              <a:rPr sz="1800" dirty="0">
                <a:solidFill>
                  <a:srgbClr val="C00000"/>
                </a:solidFill>
                <a:latin typeface="Arial"/>
                <a:cs typeface="Arial"/>
              </a:rPr>
              <a:t>= </a:t>
            </a:r>
            <a:r>
              <a:rPr sz="1800" spc="-5" dirty="0">
                <a:solidFill>
                  <a:srgbClr val="C00000"/>
                </a:solidFill>
                <a:latin typeface="Arial"/>
                <a:cs typeface="Arial"/>
              </a:rPr>
              <a:t>Easter</a:t>
            </a:r>
            <a:r>
              <a:rPr sz="1800" spc="-75" dirty="0">
                <a:solidFill>
                  <a:srgbClr val="C00000"/>
                </a:solidFill>
                <a:latin typeface="Arial"/>
                <a:cs typeface="Arial"/>
              </a:rPr>
              <a:t> </a:t>
            </a:r>
            <a:r>
              <a:rPr sz="1800" spc="-5" dirty="0">
                <a:solidFill>
                  <a:srgbClr val="C00000"/>
                </a:solidFill>
                <a:latin typeface="Arial"/>
                <a:cs typeface="Arial"/>
              </a:rPr>
              <a:t>Holiday</a:t>
            </a:r>
            <a:endParaRPr sz="1800" dirty="0">
              <a:solidFill>
                <a:srgbClr val="C00000"/>
              </a:solidFill>
              <a:latin typeface="Arial"/>
              <a:cs typeface="Arial"/>
            </a:endParaRPr>
          </a:p>
          <a:p>
            <a:pPr marL="184785" marR="472440" indent="-172720">
              <a:lnSpc>
                <a:spcPts val="1860"/>
              </a:lnSpc>
              <a:spcBef>
                <a:spcPts val="320"/>
              </a:spcBef>
              <a:buChar char="•"/>
              <a:tabLst>
                <a:tab pos="185420" algn="l"/>
              </a:tabLst>
            </a:pPr>
            <a:r>
              <a:rPr sz="1800" dirty="0">
                <a:solidFill>
                  <a:srgbClr val="C00000"/>
                </a:solidFill>
                <a:latin typeface="Arial"/>
                <a:cs typeface="Arial"/>
              </a:rPr>
              <a:t>c =</a:t>
            </a:r>
            <a:r>
              <a:rPr sz="1800" spc="-70" dirty="0">
                <a:solidFill>
                  <a:srgbClr val="C00000"/>
                </a:solidFill>
                <a:latin typeface="Arial"/>
                <a:cs typeface="Arial"/>
              </a:rPr>
              <a:t> </a:t>
            </a:r>
            <a:r>
              <a:rPr sz="1800" spc="-5" dirty="0">
                <a:solidFill>
                  <a:srgbClr val="C00000"/>
                </a:solidFill>
                <a:latin typeface="Arial"/>
                <a:cs typeface="Arial"/>
              </a:rPr>
              <a:t>Christmas  Holiday</a:t>
            </a:r>
            <a:endParaRPr sz="1800" dirty="0">
              <a:solidFill>
                <a:srgbClr val="C00000"/>
              </a:solidFill>
              <a:latin typeface="Arial"/>
              <a:cs typeface="Arial"/>
            </a:endParaRPr>
          </a:p>
          <a:p>
            <a:pPr marL="184785" indent="-172720">
              <a:lnSpc>
                <a:spcPct val="100000"/>
              </a:lnSpc>
              <a:buChar char="•"/>
              <a:tabLst>
                <a:tab pos="185420" algn="l"/>
              </a:tabLst>
            </a:pPr>
            <a:r>
              <a:rPr sz="1800" dirty="0">
                <a:solidFill>
                  <a:srgbClr val="C00000"/>
                </a:solidFill>
                <a:latin typeface="Arial"/>
                <a:cs typeface="Arial"/>
              </a:rPr>
              <a:t>d =</a:t>
            </a:r>
            <a:r>
              <a:rPr sz="1800" spc="-20" dirty="0">
                <a:solidFill>
                  <a:srgbClr val="C00000"/>
                </a:solidFill>
                <a:latin typeface="Arial"/>
                <a:cs typeface="Arial"/>
              </a:rPr>
              <a:t> </a:t>
            </a:r>
            <a:r>
              <a:rPr sz="1800" spc="-10" dirty="0">
                <a:solidFill>
                  <a:srgbClr val="C00000"/>
                </a:solidFill>
                <a:latin typeface="Arial"/>
                <a:cs typeface="Arial"/>
              </a:rPr>
              <a:t>None</a:t>
            </a:r>
            <a:endParaRPr sz="1800" dirty="0">
              <a:solidFill>
                <a:srgbClr val="C00000"/>
              </a:solidFill>
              <a:latin typeface="Arial"/>
              <a:cs typeface="Arial"/>
            </a:endParaRPr>
          </a:p>
        </p:txBody>
      </p:sp>
      <p:grpSp>
        <p:nvGrpSpPr>
          <p:cNvPr id="19" name="object 19"/>
          <p:cNvGrpSpPr/>
          <p:nvPr/>
        </p:nvGrpSpPr>
        <p:grpSpPr>
          <a:xfrm>
            <a:off x="4602734" y="2260345"/>
            <a:ext cx="1426210" cy="1997710"/>
            <a:chOff x="4602734" y="2260345"/>
            <a:chExt cx="1426210" cy="1997710"/>
          </a:xfrm>
        </p:grpSpPr>
        <p:sp>
          <p:nvSpPr>
            <p:cNvPr id="20" name="object 20"/>
            <p:cNvSpPr/>
            <p:nvPr/>
          </p:nvSpPr>
          <p:spPr>
            <a:xfrm>
              <a:off x="4615434" y="2273045"/>
              <a:ext cx="1400810" cy="1972310"/>
            </a:xfrm>
            <a:custGeom>
              <a:avLst/>
              <a:gdLst/>
              <a:ahLst/>
              <a:cxnLst/>
              <a:rect l="l" t="t" r="r" b="b"/>
              <a:pathLst>
                <a:path w="1400810" h="1972310">
                  <a:moveTo>
                    <a:pt x="1167129" y="0"/>
                  </a:moveTo>
                  <a:lnTo>
                    <a:pt x="233425" y="0"/>
                  </a:lnTo>
                  <a:lnTo>
                    <a:pt x="186386" y="4742"/>
                  </a:lnTo>
                  <a:lnTo>
                    <a:pt x="142571" y="18345"/>
                  </a:lnTo>
                  <a:lnTo>
                    <a:pt x="102920" y="39868"/>
                  </a:lnTo>
                  <a:lnTo>
                    <a:pt x="68373" y="68373"/>
                  </a:lnTo>
                  <a:lnTo>
                    <a:pt x="39868" y="102920"/>
                  </a:lnTo>
                  <a:lnTo>
                    <a:pt x="18345" y="142571"/>
                  </a:lnTo>
                  <a:lnTo>
                    <a:pt x="4742" y="186386"/>
                  </a:lnTo>
                  <a:lnTo>
                    <a:pt x="0" y="233426"/>
                  </a:lnTo>
                  <a:lnTo>
                    <a:pt x="0" y="1738630"/>
                  </a:lnTo>
                  <a:lnTo>
                    <a:pt x="4742" y="1785673"/>
                  </a:lnTo>
                  <a:lnTo>
                    <a:pt x="18345" y="1829489"/>
                  </a:lnTo>
                  <a:lnTo>
                    <a:pt x="39868" y="1869140"/>
                  </a:lnTo>
                  <a:lnTo>
                    <a:pt x="68373" y="1903687"/>
                  </a:lnTo>
                  <a:lnTo>
                    <a:pt x="102920" y="1932190"/>
                  </a:lnTo>
                  <a:lnTo>
                    <a:pt x="142571" y="1953712"/>
                  </a:lnTo>
                  <a:lnTo>
                    <a:pt x="186386" y="1967313"/>
                  </a:lnTo>
                  <a:lnTo>
                    <a:pt x="233425" y="1972056"/>
                  </a:lnTo>
                  <a:lnTo>
                    <a:pt x="1167129" y="1972056"/>
                  </a:lnTo>
                  <a:lnTo>
                    <a:pt x="1214169" y="1967313"/>
                  </a:lnTo>
                  <a:lnTo>
                    <a:pt x="1257984" y="1953712"/>
                  </a:lnTo>
                  <a:lnTo>
                    <a:pt x="1297635" y="1932190"/>
                  </a:lnTo>
                  <a:lnTo>
                    <a:pt x="1332182" y="1903687"/>
                  </a:lnTo>
                  <a:lnTo>
                    <a:pt x="1360687" y="1869140"/>
                  </a:lnTo>
                  <a:lnTo>
                    <a:pt x="1382210" y="1829489"/>
                  </a:lnTo>
                  <a:lnTo>
                    <a:pt x="1395813" y="1785673"/>
                  </a:lnTo>
                  <a:lnTo>
                    <a:pt x="1400555" y="1738630"/>
                  </a:lnTo>
                  <a:lnTo>
                    <a:pt x="1400555" y="233426"/>
                  </a:lnTo>
                  <a:lnTo>
                    <a:pt x="1395813" y="186386"/>
                  </a:lnTo>
                  <a:lnTo>
                    <a:pt x="1382210" y="142571"/>
                  </a:lnTo>
                  <a:lnTo>
                    <a:pt x="1360687" y="102920"/>
                  </a:lnTo>
                  <a:lnTo>
                    <a:pt x="1332182" y="68373"/>
                  </a:lnTo>
                  <a:lnTo>
                    <a:pt x="1297635" y="39868"/>
                  </a:lnTo>
                  <a:lnTo>
                    <a:pt x="1257984" y="18345"/>
                  </a:lnTo>
                  <a:lnTo>
                    <a:pt x="1214169" y="4742"/>
                  </a:lnTo>
                  <a:lnTo>
                    <a:pt x="1167129" y="0"/>
                  </a:lnTo>
                  <a:close/>
                </a:path>
              </a:pathLst>
            </a:custGeom>
            <a:solidFill>
              <a:srgbClr val="FFAB40"/>
            </a:solidFill>
          </p:spPr>
          <p:txBody>
            <a:bodyPr wrap="square" lIns="0" tIns="0" rIns="0" bIns="0" rtlCol="0"/>
            <a:lstStyle/>
            <a:p>
              <a:endParaRPr/>
            </a:p>
          </p:txBody>
        </p:sp>
        <p:sp>
          <p:nvSpPr>
            <p:cNvPr id="21" name="object 21"/>
            <p:cNvSpPr/>
            <p:nvPr/>
          </p:nvSpPr>
          <p:spPr>
            <a:xfrm>
              <a:off x="4615434" y="2273045"/>
              <a:ext cx="1400810" cy="1972310"/>
            </a:xfrm>
            <a:custGeom>
              <a:avLst/>
              <a:gdLst/>
              <a:ahLst/>
              <a:cxnLst/>
              <a:rect l="l" t="t" r="r" b="b"/>
              <a:pathLst>
                <a:path w="1400810" h="1972310">
                  <a:moveTo>
                    <a:pt x="0" y="233426"/>
                  </a:moveTo>
                  <a:lnTo>
                    <a:pt x="4742" y="186386"/>
                  </a:lnTo>
                  <a:lnTo>
                    <a:pt x="18345" y="142571"/>
                  </a:lnTo>
                  <a:lnTo>
                    <a:pt x="39868" y="102920"/>
                  </a:lnTo>
                  <a:lnTo>
                    <a:pt x="68373" y="68373"/>
                  </a:lnTo>
                  <a:lnTo>
                    <a:pt x="102920" y="39868"/>
                  </a:lnTo>
                  <a:lnTo>
                    <a:pt x="142571" y="18345"/>
                  </a:lnTo>
                  <a:lnTo>
                    <a:pt x="186386" y="4742"/>
                  </a:lnTo>
                  <a:lnTo>
                    <a:pt x="233425" y="0"/>
                  </a:lnTo>
                  <a:lnTo>
                    <a:pt x="1167129" y="0"/>
                  </a:lnTo>
                  <a:lnTo>
                    <a:pt x="1214169" y="4742"/>
                  </a:lnTo>
                  <a:lnTo>
                    <a:pt x="1257984" y="18345"/>
                  </a:lnTo>
                  <a:lnTo>
                    <a:pt x="1297635" y="39868"/>
                  </a:lnTo>
                  <a:lnTo>
                    <a:pt x="1332182" y="68373"/>
                  </a:lnTo>
                  <a:lnTo>
                    <a:pt x="1360687" y="102920"/>
                  </a:lnTo>
                  <a:lnTo>
                    <a:pt x="1382210" y="142571"/>
                  </a:lnTo>
                  <a:lnTo>
                    <a:pt x="1395813" y="186386"/>
                  </a:lnTo>
                  <a:lnTo>
                    <a:pt x="1400555" y="233426"/>
                  </a:lnTo>
                  <a:lnTo>
                    <a:pt x="1400555" y="1738630"/>
                  </a:lnTo>
                  <a:lnTo>
                    <a:pt x="1395813" y="1785673"/>
                  </a:lnTo>
                  <a:lnTo>
                    <a:pt x="1382210" y="1829489"/>
                  </a:lnTo>
                  <a:lnTo>
                    <a:pt x="1360687" y="1869140"/>
                  </a:lnTo>
                  <a:lnTo>
                    <a:pt x="1332182" y="1903687"/>
                  </a:lnTo>
                  <a:lnTo>
                    <a:pt x="1297635" y="1932190"/>
                  </a:lnTo>
                  <a:lnTo>
                    <a:pt x="1257984" y="1953712"/>
                  </a:lnTo>
                  <a:lnTo>
                    <a:pt x="1214169" y="1967313"/>
                  </a:lnTo>
                  <a:lnTo>
                    <a:pt x="1167129" y="1972056"/>
                  </a:lnTo>
                  <a:lnTo>
                    <a:pt x="233425" y="1972056"/>
                  </a:lnTo>
                  <a:lnTo>
                    <a:pt x="186386" y="1967313"/>
                  </a:lnTo>
                  <a:lnTo>
                    <a:pt x="142571" y="1953712"/>
                  </a:lnTo>
                  <a:lnTo>
                    <a:pt x="102920" y="1932190"/>
                  </a:lnTo>
                  <a:lnTo>
                    <a:pt x="68373" y="1903687"/>
                  </a:lnTo>
                  <a:lnTo>
                    <a:pt x="39868" y="1869140"/>
                  </a:lnTo>
                  <a:lnTo>
                    <a:pt x="18345" y="1829489"/>
                  </a:lnTo>
                  <a:lnTo>
                    <a:pt x="4742" y="1785673"/>
                  </a:lnTo>
                  <a:lnTo>
                    <a:pt x="0" y="1738630"/>
                  </a:lnTo>
                  <a:lnTo>
                    <a:pt x="0" y="233426"/>
                  </a:lnTo>
                  <a:close/>
                </a:path>
              </a:pathLst>
            </a:custGeom>
            <a:ln w="25399">
              <a:solidFill>
                <a:srgbClr val="124F5C"/>
              </a:solidFill>
            </a:ln>
          </p:spPr>
          <p:txBody>
            <a:bodyPr wrap="square" lIns="0" tIns="0" rIns="0" bIns="0" rtlCol="0"/>
            <a:lstStyle/>
            <a:p>
              <a:endParaRPr/>
            </a:p>
          </p:txBody>
        </p:sp>
      </p:grpSp>
      <p:sp>
        <p:nvSpPr>
          <p:cNvPr id="22" name="object 22"/>
          <p:cNvSpPr txBox="1"/>
          <p:nvPr/>
        </p:nvSpPr>
        <p:spPr>
          <a:xfrm>
            <a:off x="4766564" y="2908807"/>
            <a:ext cx="1097280" cy="650240"/>
          </a:xfrm>
          <a:prstGeom prst="rect">
            <a:avLst/>
          </a:prstGeom>
        </p:spPr>
        <p:txBody>
          <a:bodyPr vert="horz" wrap="square" lIns="0" tIns="12065" rIns="0" bIns="0" rtlCol="0">
            <a:spAutoFit/>
          </a:bodyPr>
          <a:lstStyle/>
          <a:p>
            <a:pPr algn="ctr">
              <a:lnSpc>
                <a:spcPts val="2460"/>
              </a:lnSpc>
              <a:spcBef>
                <a:spcPts val="95"/>
              </a:spcBef>
            </a:pPr>
            <a:r>
              <a:rPr sz="2200" spc="-5" dirty="0">
                <a:solidFill>
                  <a:srgbClr val="124F5C"/>
                </a:solidFill>
                <a:latin typeface="Arial"/>
                <a:cs typeface="Arial"/>
              </a:rPr>
              <a:t>State</a:t>
            </a:r>
            <a:endParaRPr sz="2200">
              <a:latin typeface="Arial"/>
              <a:cs typeface="Arial"/>
            </a:endParaRPr>
          </a:p>
          <a:p>
            <a:pPr algn="ctr">
              <a:lnSpc>
                <a:spcPts val="2460"/>
              </a:lnSpc>
            </a:pPr>
            <a:r>
              <a:rPr sz="2200" spc="-5" dirty="0">
                <a:solidFill>
                  <a:srgbClr val="124F5C"/>
                </a:solidFill>
                <a:latin typeface="Arial"/>
                <a:cs typeface="Arial"/>
              </a:rPr>
              <a:t>Holidays</a:t>
            </a:r>
            <a:endParaRPr sz="2200">
              <a:latin typeface="Arial"/>
              <a:cs typeface="Arial"/>
            </a:endParaRPr>
          </a:p>
        </p:txBody>
      </p:sp>
      <p:sp>
        <p:nvSpPr>
          <p:cNvPr id="23" name="object 23"/>
          <p:cNvSpPr/>
          <p:nvPr/>
        </p:nvSpPr>
        <p:spPr>
          <a:xfrm>
            <a:off x="312420" y="348995"/>
            <a:ext cx="1011936" cy="64922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58249" y="601957"/>
            <a:ext cx="1808850" cy="28606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60854" y="506348"/>
            <a:ext cx="1793875" cy="391160"/>
          </a:xfrm>
          <a:prstGeom prst="rect">
            <a:avLst/>
          </a:prstGeom>
        </p:spPr>
        <p:txBody>
          <a:bodyPr vert="horz" wrap="square" lIns="0" tIns="12700" rIns="0" bIns="0" rtlCol="0">
            <a:spAutoFit/>
          </a:bodyPr>
          <a:lstStyle/>
          <a:p>
            <a:pPr marL="12700">
              <a:lnSpc>
                <a:spcPct val="100000"/>
              </a:lnSpc>
              <a:spcBef>
                <a:spcPts val="100"/>
              </a:spcBef>
            </a:pPr>
            <a:r>
              <a:rPr sz="2400" spc="-240" dirty="0"/>
              <a:t>Store</a:t>
            </a:r>
            <a:r>
              <a:rPr sz="2400" spc="-20" dirty="0"/>
              <a:t> </a:t>
            </a:r>
            <a:r>
              <a:rPr sz="2400" spc="-204" dirty="0"/>
              <a:t>Models</a:t>
            </a:r>
            <a:endParaRPr sz="2400" dirty="0"/>
          </a:p>
        </p:txBody>
      </p:sp>
      <p:sp>
        <p:nvSpPr>
          <p:cNvPr id="5" name="object 5"/>
          <p:cNvSpPr txBox="1"/>
          <p:nvPr/>
        </p:nvSpPr>
        <p:spPr>
          <a:xfrm>
            <a:off x="671576" y="1746351"/>
            <a:ext cx="3844290" cy="2470035"/>
          </a:xfrm>
          <a:prstGeom prst="rect">
            <a:avLst/>
          </a:prstGeom>
        </p:spPr>
        <p:txBody>
          <a:bodyPr vert="horz" wrap="square" lIns="0" tIns="12700" rIns="0" bIns="0" rtlCol="0">
            <a:spAutoFit/>
          </a:bodyPr>
          <a:lstStyle/>
          <a:p>
            <a:pPr marL="354965" marR="890905" indent="-354965">
              <a:lnSpc>
                <a:spcPct val="115100"/>
              </a:lnSpc>
              <a:spcBef>
                <a:spcPts val="100"/>
              </a:spcBef>
              <a:buClr>
                <a:srgbClr val="FFC000"/>
              </a:buClr>
              <a:buSzPct val="128571"/>
              <a:buFont typeface="Wingdings"/>
              <a:buChar char=""/>
              <a:tabLst>
                <a:tab pos="354965" algn="l"/>
                <a:tab pos="355600" algn="l"/>
              </a:tabLst>
            </a:pPr>
            <a:r>
              <a:rPr sz="1400" b="1" dirty="0">
                <a:latin typeface="Georgia"/>
                <a:cs typeface="Georgia"/>
              </a:rPr>
              <a:t>This plot shows relation between  Store Type and Sales.</a:t>
            </a:r>
            <a:endParaRPr sz="1400" dirty="0">
              <a:latin typeface="Georgia"/>
              <a:cs typeface="Georgia"/>
            </a:endParaRPr>
          </a:p>
          <a:p>
            <a:pPr marL="334010" marR="5080" indent="-321945">
              <a:lnSpc>
                <a:spcPct val="114999"/>
              </a:lnSpc>
              <a:buClr>
                <a:srgbClr val="FFC000"/>
              </a:buClr>
              <a:buSzPct val="128571"/>
              <a:buFont typeface="Wingdings"/>
              <a:buChar char=""/>
              <a:tabLst>
                <a:tab pos="354965" algn="l"/>
                <a:tab pos="355600" algn="l"/>
              </a:tabLst>
            </a:pPr>
            <a:r>
              <a:rPr sz="1400" b="1" dirty="0">
                <a:latin typeface="Georgia"/>
                <a:cs typeface="Georgia"/>
              </a:rPr>
              <a:t>In the above chart The sales in the store type  "b" have higher sales as compare to other  store category. the rest of store having  almost same sales.</a:t>
            </a:r>
            <a:endParaRPr sz="1400" dirty="0">
              <a:latin typeface="Georgia"/>
              <a:cs typeface="Georgia"/>
            </a:endParaRPr>
          </a:p>
          <a:p>
            <a:pPr marL="334010" marR="350520" indent="-321945">
              <a:lnSpc>
                <a:spcPct val="114999"/>
              </a:lnSpc>
              <a:buClr>
                <a:srgbClr val="FFC000"/>
              </a:buClr>
              <a:buSzPct val="128571"/>
              <a:buFont typeface="Wingdings"/>
              <a:buChar char=""/>
              <a:tabLst>
                <a:tab pos="354965" algn="l"/>
                <a:tab pos="355600" algn="l"/>
              </a:tabLst>
            </a:pPr>
            <a:r>
              <a:rPr sz="1400" b="1" dirty="0">
                <a:latin typeface="Georgia"/>
                <a:cs typeface="Georgia"/>
              </a:rPr>
              <a:t>If you want more sales then go with "b"  Store Type.</a:t>
            </a:r>
            <a:endParaRPr sz="1400" dirty="0">
              <a:latin typeface="Georgia"/>
              <a:cs typeface="Georgia"/>
            </a:endParaRPr>
          </a:p>
        </p:txBody>
      </p:sp>
      <p:sp>
        <p:nvSpPr>
          <p:cNvPr id="6" name="object 6"/>
          <p:cNvSpPr/>
          <p:nvPr/>
        </p:nvSpPr>
        <p:spPr>
          <a:xfrm>
            <a:off x="478536" y="421294"/>
            <a:ext cx="1305946" cy="381270"/>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587BA57D-BB37-FD7C-E004-9A8111FE35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1549386"/>
            <a:ext cx="3712605" cy="2667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55292" y="722154"/>
            <a:ext cx="2539387" cy="28537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68448" y="624966"/>
            <a:ext cx="2515235" cy="382156"/>
          </a:xfrm>
          <a:prstGeom prst="rect">
            <a:avLst/>
          </a:prstGeom>
        </p:spPr>
        <p:txBody>
          <a:bodyPr vert="horz" wrap="square" lIns="0" tIns="12700" rIns="0" bIns="0" rtlCol="0">
            <a:spAutoFit/>
          </a:bodyPr>
          <a:lstStyle/>
          <a:p>
            <a:pPr marL="12700">
              <a:lnSpc>
                <a:spcPct val="100000"/>
              </a:lnSpc>
              <a:spcBef>
                <a:spcPts val="100"/>
              </a:spcBef>
            </a:pPr>
            <a:r>
              <a:rPr sz="2400" spc="-235" dirty="0"/>
              <a:t>Assortment</a:t>
            </a:r>
            <a:r>
              <a:rPr sz="2400" spc="25" dirty="0"/>
              <a:t> </a:t>
            </a:r>
            <a:r>
              <a:rPr sz="2400" spc="-175" dirty="0"/>
              <a:t>Levels</a:t>
            </a:r>
            <a:endParaRPr sz="2400" dirty="0"/>
          </a:p>
        </p:txBody>
      </p:sp>
      <p:sp>
        <p:nvSpPr>
          <p:cNvPr id="5" name="object 5"/>
          <p:cNvSpPr txBox="1"/>
          <p:nvPr/>
        </p:nvSpPr>
        <p:spPr>
          <a:xfrm>
            <a:off x="609600" y="1778257"/>
            <a:ext cx="3741420" cy="17089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202020"/>
                </a:solidFill>
                <a:latin typeface="Georgia"/>
                <a:cs typeface="Georgia"/>
              </a:rPr>
              <a:t>0 = Basic, 1 = Extra, 2 = Extended</a:t>
            </a:r>
            <a:endParaRPr sz="1400" dirty="0">
              <a:latin typeface="Georgia"/>
              <a:cs typeface="Georgia"/>
            </a:endParaRPr>
          </a:p>
          <a:p>
            <a:pPr>
              <a:lnSpc>
                <a:spcPct val="100000"/>
              </a:lnSpc>
            </a:pPr>
            <a:endParaRPr sz="1700" dirty="0">
              <a:latin typeface="Georgia"/>
              <a:cs typeface="Georgia"/>
            </a:endParaRPr>
          </a:p>
          <a:p>
            <a:pPr marL="334010" marR="5080" indent="-321945">
              <a:lnSpc>
                <a:spcPct val="114999"/>
              </a:lnSpc>
              <a:spcBef>
                <a:spcPts val="5"/>
              </a:spcBef>
              <a:buClr>
                <a:srgbClr val="F5FCFF"/>
              </a:buClr>
              <a:buSzPct val="128571"/>
              <a:buFont typeface="Arial"/>
              <a:buChar char="●"/>
              <a:tabLst>
                <a:tab pos="354965" algn="l"/>
                <a:tab pos="355600" algn="l"/>
              </a:tabLst>
            </a:pPr>
            <a:r>
              <a:rPr sz="1400" b="1" dirty="0">
                <a:solidFill>
                  <a:srgbClr val="202020"/>
                </a:solidFill>
                <a:latin typeface="Georgia"/>
                <a:cs typeface="Georgia"/>
              </a:rPr>
              <a:t>The sales in which product assortment</a:t>
            </a:r>
            <a:r>
              <a:rPr lang="en-US" sz="1400" b="1" dirty="0">
                <a:solidFill>
                  <a:srgbClr val="202020"/>
                </a:solidFill>
                <a:latin typeface="Georgia"/>
                <a:cs typeface="Georgia"/>
              </a:rPr>
              <a:t> </a:t>
            </a:r>
            <a:r>
              <a:rPr sz="1400" b="1" dirty="0">
                <a:solidFill>
                  <a:srgbClr val="202020"/>
                </a:solidFill>
                <a:latin typeface="Georgia"/>
                <a:cs typeface="Georgia"/>
              </a:rPr>
              <a:t> type  1 have higher sales as compare to other  assortment category. the rest of assortment  having almost same sales.</a:t>
            </a:r>
            <a:endParaRPr sz="1400" dirty="0">
              <a:latin typeface="Georgia"/>
              <a:cs typeface="Georgia"/>
            </a:endParaRPr>
          </a:p>
        </p:txBody>
      </p:sp>
      <p:sp>
        <p:nvSpPr>
          <p:cNvPr id="6" name="object 6"/>
          <p:cNvSpPr/>
          <p:nvPr/>
        </p:nvSpPr>
        <p:spPr>
          <a:xfrm>
            <a:off x="441959" y="520354"/>
            <a:ext cx="1378008" cy="381270"/>
          </a:xfrm>
          <a:prstGeom prst="rect">
            <a:avLst/>
          </a:prstGeom>
          <a:blipFill>
            <a:blip r:embed="rId3" cstate="print"/>
            <a:stretch>
              <a:fillRect/>
            </a:stretch>
          </a:blipFill>
        </p:spPr>
        <p:txBody>
          <a:bodyPr wrap="square" lIns="0" tIns="0" rIns="0" bIns="0" rtlCol="0"/>
          <a:lstStyle/>
          <a:p>
            <a:endParaRPr/>
          </a:p>
        </p:txBody>
      </p:sp>
      <p:pic>
        <p:nvPicPr>
          <p:cNvPr id="9" name="Picture 8">
            <a:extLst>
              <a:ext uri="{FF2B5EF4-FFF2-40B4-BE49-F238E27FC236}">
                <a16:creationId xmlns:a16="http://schemas.microsoft.com/office/drawing/2014/main" id="{E55B7028-DDF4-877E-FD3D-90A39CDA09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21726" y="1212925"/>
            <a:ext cx="4622274" cy="283959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477803" y="777404"/>
            <a:ext cx="2740825" cy="28596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ctrTitle"/>
          </p:nvPr>
        </p:nvSpPr>
        <p:spPr>
          <a:prstGeom prst="rect">
            <a:avLst/>
          </a:prstGeom>
        </p:spPr>
        <p:txBody>
          <a:bodyPr vert="horz" wrap="square" lIns="0" tIns="12700" rIns="0" bIns="0" rtlCol="0">
            <a:spAutoFit/>
          </a:bodyPr>
          <a:lstStyle/>
          <a:p>
            <a:pPr marL="547370">
              <a:lnSpc>
                <a:spcPct val="100000"/>
              </a:lnSpc>
              <a:spcBef>
                <a:spcPts val="100"/>
              </a:spcBef>
            </a:pPr>
            <a:r>
              <a:rPr spc="-220" dirty="0"/>
              <a:t>Sales </a:t>
            </a:r>
            <a:r>
              <a:rPr spc="-204" dirty="0"/>
              <a:t>in </a:t>
            </a:r>
            <a:r>
              <a:rPr spc="-250" dirty="0"/>
              <a:t>each</a:t>
            </a:r>
            <a:r>
              <a:rPr spc="-370" dirty="0"/>
              <a:t> </a:t>
            </a:r>
            <a:r>
              <a:rPr spc="-215" dirty="0"/>
              <a:t>Month</a:t>
            </a:r>
          </a:p>
        </p:txBody>
      </p:sp>
      <p:sp>
        <p:nvSpPr>
          <p:cNvPr id="5" name="object 5"/>
          <p:cNvSpPr txBox="1"/>
          <p:nvPr/>
        </p:nvSpPr>
        <p:spPr>
          <a:xfrm>
            <a:off x="574040" y="1146794"/>
            <a:ext cx="7826375" cy="1145057"/>
          </a:xfrm>
          <a:prstGeom prst="rect">
            <a:avLst/>
          </a:prstGeom>
        </p:spPr>
        <p:txBody>
          <a:bodyPr vert="horz" wrap="square" lIns="0" tIns="12700" rIns="0" bIns="0" rtlCol="0">
            <a:spAutoFit/>
          </a:bodyPr>
          <a:lstStyle/>
          <a:p>
            <a:pPr marL="12700" marR="5080">
              <a:lnSpc>
                <a:spcPct val="135100"/>
              </a:lnSpc>
              <a:spcBef>
                <a:spcPts val="100"/>
              </a:spcBef>
            </a:pPr>
            <a:r>
              <a:rPr sz="1400" b="1" dirty="0">
                <a:solidFill>
                  <a:srgbClr val="202020"/>
                </a:solidFill>
                <a:latin typeface="Georgia"/>
                <a:cs typeface="Georgia"/>
              </a:rPr>
              <a:t>According to the plot we can see that the sale is increases in the December and Decreases in January  and we can conclude that stores need more supply in between July to December stores should offer  some discount in january to June to attract more customers.</a:t>
            </a:r>
            <a:endParaRPr sz="1400" dirty="0">
              <a:latin typeface="Georgia"/>
              <a:cs typeface="Georgia"/>
            </a:endParaRPr>
          </a:p>
        </p:txBody>
      </p:sp>
      <p:sp>
        <p:nvSpPr>
          <p:cNvPr id="7" name="object 7"/>
          <p:cNvSpPr/>
          <p:nvPr/>
        </p:nvSpPr>
        <p:spPr>
          <a:xfrm>
            <a:off x="288100" y="446531"/>
            <a:ext cx="1444486" cy="668701"/>
          </a:xfrm>
          <a:prstGeom prst="rect">
            <a:avLst/>
          </a:prstGeom>
          <a:blipFill>
            <a:blip r:embed="rId3" cstate="print"/>
            <a:stretch>
              <a:fillRect/>
            </a:stretch>
          </a:blipFill>
        </p:spPr>
        <p:txBody>
          <a:bodyPr wrap="square" lIns="0" tIns="0" rIns="0" bIns="0" rtlCol="0"/>
          <a:lstStyle/>
          <a:p>
            <a:endParaRPr/>
          </a:p>
        </p:txBody>
      </p:sp>
      <p:pic>
        <p:nvPicPr>
          <p:cNvPr id="11" name="Picture 10">
            <a:extLst>
              <a:ext uri="{FF2B5EF4-FFF2-40B4-BE49-F238E27FC236}">
                <a16:creationId xmlns:a16="http://schemas.microsoft.com/office/drawing/2014/main" id="{7775C419-26DB-93C2-C8BD-5B80026F69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2377461"/>
            <a:ext cx="3986597" cy="2806972"/>
          </a:xfrm>
          <a:prstGeom prst="rect">
            <a:avLst/>
          </a:prstGeom>
        </p:spPr>
      </p:pic>
      <p:pic>
        <p:nvPicPr>
          <p:cNvPr id="13" name="Picture 12">
            <a:extLst>
              <a:ext uri="{FF2B5EF4-FFF2-40B4-BE49-F238E27FC236}">
                <a16:creationId xmlns:a16="http://schemas.microsoft.com/office/drawing/2014/main" id="{26EC37E3-606F-5F1E-5DCC-22A21A7444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2399" y="2359526"/>
            <a:ext cx="4419600" cy="2677693"/>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75892" y="540276"/>
            <a:ext cx="3312705" cy="34818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892045" y="445719"/>
            <a:ext cx="3289300" cy="391795"/>
          </a:xfrm>
          <a:prstGeom prst="rect">
            <a:avLst/>
          </a:prstGeom>
        </p:spPr>
        <p:txBody>
          <a:bodyPr vert="horz" wrap="square" lIns="0" tIns="12700" rIns="0" bIns="0" rtlCol="0">
            <a:spAutoFit/>
          </a:bodyPr>
          <a:lstStyle/>
          <a:p>
            <a:pPr marL="12700">
              <a:lnSpc>
                <a:spcPct val="100000"/>
              </a:lnSpc>
              <a:spcBef>
                <a:spcPts val="100"/>
              </a:spcBef>
            </a:pPr>
            <a:r>
              <a:rPr sz="2400" spc="-175" dirty="0"/>
              <a:t>Days </a:t>
            </a:r>
            <a:r>
              <a:rPr sz="2400" spc="-160" dirty="0"/>
              <a:t>of </a:t>
            </a:r>
            <a:r>
              <a:rPr sz="2400" spc="-204" dirty="0"/>
              <a:t>week </a:t>
            </a:r>
            <a:r>
              <a:rPr sz="2400" spc="-160" dirty="0"/>
              <a:t>with</a:t>
            </a:r>
            <a:r>
              <a:rPr sz="2400" spc="-340" dirty="0"/>
              <a:t> </a:t>
            </a:r>
            <a:r>
              <a:rPr sz="2400" spc="-220" dirty="0"/>
              <a:t>Sales</a:t>
            </a:r>
            <a:endParaRPr sz="2400"/>
          </a:p>
        </p:txBody>
      </p:sp>
      <p:sp>
        <p:nvSpPr>
          <p:cNvPr id="5" name="object 5"/>
          <p:cNvSpPr txBox="1"/>
          <p:nvPr/>
        </p:nvSpPr>
        <p:spPr>
          <a:xfrm>
            <a:off x="457200" y="1577052"/>
            <a:ext cx="3691254" cy="2771208"/>
          </a:xfrm>
          <a:prstGeom prst="rect">
            <a:avLst/>
          </a:prstGeom>
        </p:spPr>
        <p:txBody>
          <a:bodyPr vert="horz" wrap="square" lIns="0" tIns="12700" rIns="0" bIns="0" rtlCol="0">
            <a:spAutoFit/>
          </a:bodyPr>
          <a:lstStyle/>
          <a:p>
            <a:pPr marL="334010" marR="90170" indent="-321945">
              <a:lnSpc>
                <a:spcPct val="114999"/>
              </a:lnSpc>
              <a:spcBef>
                <a:spcPts val="100"/>
              </a:spcBef>
              <a:buClr>
                <a:srgbClr val="F5FCFF"/>
              </a:buClr>
              <a:buFont typeface="Arial"/>
              <a:buChar char="●"/>
              <a:tabLst>
                <a:tab pos="329565" algn="l"/>
                <a:tab pos="330200" algn="l"/>
              </a:tabLst>
            </a:pPr>
            <a:r>
              <a:rPr sz="1400" b="1" dirty="0">
                <a:solidFill>
                  <a:srgbClr val="202020"/>
                </a:solidFill>
                <a:latin typeface="Georgia"/>
                <a:cs typeface="Georgia"/>
              </a:rPr>
              <a:t>We are plotting Bar graph to see the Sales  according to Days in week.</a:t>
            </a:r>
            <a:endParaRPr sz="1400" dirty="0">
              <a:latin typeface="Georgia"/>
              <a:cs typeface="Georgia"/>
            </a:endParaRPr>
          </a:p>
          <a:p>
            <a:pPr marL="329565" indent="-317500">
              <a:lnSpc>
                <a:spcPct val="100000"/>
              </a:lnSpc>
              <a:spcBef>
                <a:spcPts val="250"/>
              </a:spcBef>
              <a:buClr>
                <a:srgbClr val="F5FCFF"/>
              </a:buClr>
              <a:buFont typeface="Arial"/>
              <a:buChar char="●"/>
              <a:tabLst>
                <a:tab pos="329565" algn="l"/>
                <a:tab pos="330200" algn="l"/>
              </a:tabLst>
            </a:pPr>
            <a:r>
              <a:rPr sz="1400" b="1" dirty="0">
                <a:solidFill>
                  <a:srgbClr val="202020"/>
                </a:solidFill>
                <a:latin typeface="Georgia"/>
                <a:cs typeface="Georgia"/>
              </a:rPr>
              <a:t>We can conclude that sales are high on</a:t>
            </a:r>
            <a:endParaRPr sz="1400" dirty="0">
              <a:latin typeface="Georgia"/>
              <a:cs typeface="Georgia"/>
            </a:endParaRPr>
          </a:p>
          <a:p>
            <a:pPr marL="334010">
              <a:lnSpc>
                <a:spcPct val="100000"/>
              </a:lnSpc>
              <a:spcBef>
                <a:spcPts val="250"/>
              </a:spcBef>
            </a:pPr>
            <a:r>
              <a:rPr sz="1400" b="1" dirty="0">
                <a:solidFill>
                  <a:srgbClr val="202020"/>
                </a:solidFill>
                <a:latin typeface="Georgia"/>
                <a:cs typeface="Georgia"/>
              </a:rPr>
              <a:t>Monday and low on Sunday.</a:t>
            </a:r>
            <a:endParaRPr sz="1400" dirty="0">
              <a:latin typeface="Georgia"/>
              <a:cs typeface="Georgia"/>
            </a:endParaRPr>
          </a:p>
          <a:p>
            <a:pPr marL="288290" marR="5080" indent="-276225">
              <a:lnSpc>
                <a:spcPct val="114999"/>
              </a:lnSpc>
              <a:spcBef>
                <a:spcPts val="5"/>
              </a:spcBef>
              <a:buClr>
                <a:srgbClr val="F5FCFF"/>
              </a:buClr>
              <a:buFont typeface="Arial"/>
              <a:buChar char="●"/>
              <a:tabLst>
                <a:tab pos="329565" algn="l"/>
                <a:tab pos="330200" algn="l"/>
              </a:tabLst>
            </a:pPr>
            <a:r>
              <a:rPr dirty="0"/>
              <a:t>	</a:t>
            </a:r>
            <a:r>
              <a:rPr sz="1400" b="1" dirty="0">
                <a:solidFill>
                  <a:srgbClr val="202020"/>
                </a:solidFill>
                <a:latin typeface="Georgia"/>
                <a:cs typeface="Georgia"/>
              </a:rPr>
              <a:t>It may be because of holiday Stores have to  try increasing sale on sunday or they can  close the store for half day on sunday to  minimize expenditure</a:t>
            </a:r>
            <a:r>
              <a:rPr sz="1400" dirty="0">
                <a:solidFill>
                  <a:srgbClr val="202020"/>
                </a:solidFill>
                <a:latin typeface="Roboto"/>
                <a:cs typeface="Roboto"/>
              </a:rPr>
              <a:t>.</a:t>
            </a:r>
            <a:endParaRPr sz="1400" dirty="0">
              <a:latin typeface="Roboto"/>
              <a:cs typeface="Roboto"/>
            </a:endParaRPr>
          </a:p>
        </p:txBody>
      </p:sp>
      <p:grpSp>
        <p:nvGrpSpPr>
          <p:cNvPr id="6" name="object 6"/>
          <p:cNvGrpSpPr/>
          <p:nvPr/>
        </p:nvGrpSpPr>
        <p:grpSpPr>
          <a:xfrm>
            <a:off x="245363" y="231647"/>
            <a:ext cx="8347075" cy="4238625"/>
            <a:chOff x="245363" y="231647"/>
            <a:chExt cx="8347075" cy="4238625"/>
          </a:xfrm>
        </p:grpSpPr>
        <p:sp>
          <p:nvSpPr>
            <p:cNvPr id="7" name="object 7"/>
            <p:cNvSpPr/>
            <p:nvPr/>
          </p:nvSpPr>
          <p:spPr>
            <a:xfrm>
              <a:off x="245363" y="231647"/>
              <a:ext cx="1427988" cy="649224"/>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294631" y="1455420"/>
              <a:ext cx="4297679" cy="3014472"/>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74111" y="890957"/>
            <a:ext cx="7249262" cy="34183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574111" y="841632"/>
            <a:ext cx="7390819" cy="391160"/>
          </a:xfrm>
          <a:prstGeom prst="rect">
            <a:avLst/>
          </a:prstGeom>
        </p:spPr>
        <p:txBody>
          <a:bodyPr vert="horz" wrap="square" lIns="0" tIns="12700" rIns="0" bIns="0" rtlCol="0">
            <a:spAutoFit/>
          </a:bodyPr>
          <a:lstStyle/>
          <a:p>
            <a:pPr marL="12700">
              <a:lnSpc>
                <a:spcPct val="100000"/>
              </a:lnSpc>
              <a:spcBef>
                <a:spcPts val="100"/>
              </a:spcBef>
            </a:pPr>
            <a:r>
              <a:rPr sz="2400" spc="-190" dirty="0"/>
              <a:t>Average</a:t>
            </a:r>
            <a:r>
              <a:rPr lang="en-US" sz="2400" spc="-190" dirty="0"/>
              <a:t>  </a:t>
            </a:r>
            <a:r>
              <a:rPr sz="2400" spc="-220" dirty="0"/>
              <a:t>Sales </a:t>
            </a:r>
            <a:r>
              <a:rPr lang="en-US" sz="2400" spc="-220" dirty="0"/>
              <a:t> </a:t>
            </a:r>
            <a:r>
              <a:rPr sz="2400" spc="-185" dirty="0"/>
              <a:t>And </a:t>
            </a:r>
            <a:r>
              <a:rPr sz="2400" spc="-235" dirty="0"/>
              <a:t>Customers</a:t>
            </a:r>
            <a:r>
              <a:rPr lang="en-US" sz="2400" spc="-235" dirty="0"/>
              <a:t> </a:t>
            </a:r>
            <a:r>
              <a:rPr sz="2400" spc="-235" dirty="0"/>
              <a:t> </a:t>
            </a:r>
            <a:r>
              <a:rPr sz="2400" spc="-165" dirty="0"/>
              <a:t>On </a:t>
            </a:r>
            <a:r>
              <a:rPr sz="2400" spc="-225" dirty="0"/>
              <a:t>Each </a:t>
            </a:r>
            <a:r>
              <a:rPr lang="en-US" sz="2400" spc="-225" dirty="0"/>
              <a:t> </a:t>
            </a:r>
            <a:r>
              <a:rPr sz="2400" spc="-145" dirty="0"/>
              <a:t>Day</a:t>
            </a:r>
            <a:r>
              <a:rPr lang="en-US" sz="2400" spc="-145" dirty="0"/>
              <a:t>  </a:t>
            </a:r>
            <a:r>
              <a:rPr sz="2400" spc="-70" dirty="0"/>
              <a:t>Of</a:t>
            </a:r>
            <a:r>
              <a:rPr sz="2400" spc="-25" dirty="0"/>
              <a:t> </a:t>
            </a:r>
            <a:r>
              <a:rPr sz="2400" spc="-220" dirty="0"/>
              <a:t>Week</a:t>
            </a:r>
            <a:endParaRPr sz="2400" dirty="0"/>
          </a:p>
        </p:txBody>
      </p:sp>
      <p:sp>
        <p:nvSpPr>
          <p:cNvPr id="5" name="object 5"/>
          <p:cNvSpPr txBox="1"/>
          <p:nvPr/>
        </p:nvSpPr>
        <p:spPr>
          <a:xfrm>
            <a:off x="362575" y="2266950"/>
            <a:ext cx="3371850" cy="1231234"/>
          </a:xfrm>
          <a:prstGeom prst="rect">
            <a:avLst/>
          </a:prstGeom>
        </p:spPr>
        <p:txBody>
          <a:bodyPr vert="horz" wrap="square" lIns="0" tIns="12700" rIns="0" bIns="0" rtlCol="0">
            <a:spAutoFit/>
          </a:bodyPr>
          <a:lstStyle/>
          <a:p>
            <a:pPr marL="12700" marR="5080" algn="just">
              <a:lnSpc>
                <a:spcPct val="114999"/>
              </a:lnSpc>
              <a:spcBef>
                <a:spcPts val="100"/>
              </a:spcBef>
            </a:pPr>
            <a:r>
              <a:rPr sz="1400" b="1" dirty="0">
                <a:latin typeface="Georgia"/>
                <a:cs typeface="Georgia"/>
              </a:rPr>
              <a:t>Sales and customers are at maximum on  Mondays while sales and customers are  nearly zero on Sundays because it seems  like store use to remain closed on Sundays.</a:t>
            </a:r>
            <a:endParaRPr sz="1400" dirty="0">
              <a:latin typeface="Georgia"/>
              <a:cs typeface="Georgia"/>
            </a:endParaRPr>
          </a:p>
        </p:txBody>
      </p:sp>
      <p:grpSp>
        <p:nvGrpSpPr>
          <p:cNvPr id="6" name="object 6"/>
          <p:cNvGrpSpPr/>
          <p:nvPr/>
        </p:nvGrpSpPr>
        <p:grpSpPr>
          <a:xfrm>
            <a:off x="400050" y="619480"/>
            <a:ext cx="8343900" cy="4235450"/>
            <a:chOff x="373379" y="521208"/>
            <a:chExt cx="8343900" cy="4235450"/>
          </a:xfrm>
        </p:grpSpPr>
        <p:sp>
          <p:nvSpPr>
            <p:cNvPr id="7" name="object 7"/>
            <p:cNvSpPr/>
            <p:nvPr/>
          </p:nvSpPr>
          <p:spPr>
            <a:xfrm>
              <a:off x="373379" y="521208"/>
              <a:ext cx="1223771" cy="6477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3959351" y="1365504"/>
              <a:ext cx="4757928" cy="3390900"/>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74954" y="1176908"/>
            <a:ext cx="7254875" cy="659796"/>
          </a:xfrm>
          <a:prstGeom prst="rect">
            <a:avLst/>
          </a:prstGeom>
        </p:spPr>
        <p:txBody>
          <a:bodyPr vert="horz" wrap="square" lIns="0" tIns="13335" rIns="0" bIns="0" rtlCol="0">
            <a:spAutoFit/>
          </a:bodyPr>
          <a:lstStyle/>
          <a:p>
            <a:pPr marL="12700" marR="5080">
              <a:lnSpc>
                <a:spcPct val="100000"/>
              </a:lnSpc>
              <a:spcBef>
                <a:spcPts val="105"/>
              </a:spcBef>
            </a:pPr>
            <a:r>
              <a:rPr sz="1400" b="1" dirty="0">
                <a:solidFill>
                  <a:srgbClr val="202020"/>
                </a:solidFill>
                <a:latin typeface="Georgia"/>
                <a:cs typeface="Georgia"/>
              </a:rPr>
              <a:t>As we can see that the store who participating in promotion having more sales as compare to  other. which means promotion is the key to attract the customer towards the store</a:t>
            </a:r>
            <a:r>
              <a:rPr lang="en-US" sz="1400" b="1" dirty="0">
                <a:solidFill>
                  <a:srgbClr val="202020"/>
                </a:solidFill>
                <a:latin typeface="Georgia"/>
                <a:cs typeface="Georgia"/>
              </a:rPr>
              <a:t>.</a:t>
            </a:r>
            <a:endParaRPr sz="1400" dirty="0">
              <a:latin typeface="Georgia"/>
              <a:cs typeface="Georgia"/>
            </a:endParaRPr>
          </a:p>
        </p:txBody>
      </p:sp>
      <p:sp>
        <p:nvSpPr>
          <p:cNvPr id="4" name="object 4"/>
          <p:cNvSpPr/>
          <p:nvPr/>
        </p:nvSpPr>
        <p:spPr>
          <a:xfrm>
            <a:off x="1744979" y="329184"/>
            <a:ext cx="4949190" cy="755141"/>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1987042" y="438150"/>
            <a:ext cx="4446270" cy="391160"/>
          </a:xfrm>
          <a:prstGeom prst="rect">
            <a:avLst/>
          </a:prstGeom>
        </p:spPr>
        <p:txBody>
          <a:bodyPr vert="horz" wrap="square" lIns="0" tIns="12700" rIns="0" bIns="0" rtlCol="0">
            <a:spAutoFit/>
          </a:bodyPr>
          <a:lstStyle/>
          <a:p>
            <a:pPr marL="12700">
              <a:lnSpc>
                <a:spcPct val="100000"/>
              </a:lnSpc>
              <a:spcBef>
                <a:spcPts val="100"/>
              </a:spcBef>
            </a:pPr>
            <a:r>
              <a:rPr sz="2400" b="1" spc="-229" dirty="0">
                <a:solidFill>
                  <a:srgbClr val="CC0000"/>
                </a:solidFill>
                <a:latin typeface="Georgia"/>
                <a:cs typeface="Georgia"/>
              </a:rPr>
              <a:t>Prices </a:t>
            </a:r>
            <a:r>
              <a:rPr sz="2400" b="1" spc="-240" dirty="0">
                <a:solidFill>
                  <a:srgbClr val="CC0000"/>
                </a:solidFill>
                <a:latin typeface="Georgia"/>
                <a:cs typeface="Georgia"/>
              </a:rPr>
              <a:t>In </a:t>
            </a:r>
            <a:r>
              <a:rPr sz="2400" b="1" spc="-235" dirty="0">
                <a:solidFill>
                  <a:srgbClr val="CC0000"/>
                </a:solidFill>
                <a:latin typeface="Georgia"/>
                <a:cs typeface="Georgia"/>
              </a:rPr>
              <a:t>Neighbourhood</a:t>
            </a:r>
            <a:r>
              <a:rPr sz="2400" b="1" spc="-190" dirty="0">
                <a:solidFill>
                  <a:srgbClr val="CC0000"/>
                </a:solidFill>
                <a:latin typeface="Georgia"/>
                <a:cs typeface="Georgia"/>
              </a:rPr>
              <a:t> </a:t>
            </a:r>
            <a:r>
              <a:rPr sz="2400" b="1" spc="-220" dirty="0">
                <a:solidFill>
                  <a:srgbClr val="CC0000"/>
                </a:solidFill>
                <a:latin typeface="Georgia"/>
                <a:cs typeface="Georgia"/>
              </a:rPr>
              <a:t>Groups</a:t>
            </a:r>
            <a:endParaRPr sz="2400">
              <a:latin typeface="Georgia"/>
              <a:cs typeface="Georgia"/>
            </a:endParaRPr>
          </a:p>
        </p:txBody>
      </p:sp>
      <p:sp>
        <p:nvSpPr>
          <p:cNvPr id="7" name="object 7"/>
          <p:cNvSpPr/>
          <p:nvPr/>
        </p:nvSpPr>
        <p:spPr>
          <a:xfrm>
            <a:off x="312420" y="334426"/>
            <a:ext cx="1376537" cy="381270"/>
          </a:xfrm>
          <a:prstGeom prst="rect">
            <a:avLst/>
          </a:prstGeom>
          <a:blipFill>
            <a:blip r:embed="rId3"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249A0D5B-EB63-0A45-4194-B8DB8460E1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774" y="1929287"/>
            <a:ext cx="5943600" cy="307949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894176" y="698189"/>
            <a:ext cx="5486721" cy="349514"/>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1931651" y="655908"/>
            <a:ext cx="5469890" cy="382156"/>
          </a:xfrm>
          <a:prstGeom prst="rect">
            <a:avLst/>
          </a:prstGeom>
        </p:spPr>
        <p:txBody>
          <a:bodyPr vert="horz" wrap="square" lIns="0" tIns="12700" rIns="0" bIns="0" rtlCol="0">
            <a:spAutoFit/>
          </a:bodyPr>
          <a:lstStyle/>
          <a:p>
            <a:pPr marL="12700">
              <a:lnSpc>
                <a:spcPct val="100000"/>
              </a:lnSpc>
              <a:spcBef>
                <a:spcPts val="100"/>
              </a:spcBef>
            </a:pPr>
            <a:r>
              <a:rPr sz="2400" spc="-160" dirty="0"/>
              <a:t>Effec</a:t>
            </a:r>
            <a:r>
              <a:rPr lang="en-US" sz="2400" spc="-160" dirty="0"/>
              <a:t>t</a:t>
            </a:r>
            <a:r>
              <a:rPr sz="2400" spc="-160" dirty="0"/>
              <a:t> </a:t>
            </a:r>
            <a:r>
              <a:rPr sz="2400" spc="-70" dirty="0"/>
              <a:t>Of </a:t>
            </a:r>
            <a:r>
              <a:rPr sz="2400" spc="-190" dirty="0"/>
              <a:t>Competition </a:t>
            </a:r>
            <a:r>
              <a:rPr lang="en-US" sz="2400" spc="-190" dirty="0"/>
              <a:t> </a:t>
            </a:r>
            <a:r>
              <a:rPr sz="2400" spc="-195" dirty="0"/>
              <a:t>Distance </a:t>
            </a:r>
            <a:r>
              <a:rPr sz="2400" spc="-254" dirty="0"/>
              <a:t>on</a:t>
            </a:r>
            <a:r>
              <a:rPr sz="2400" spc="-110" dirty="0"/>
              <a:t> </a:t>
            </a:r>
            <a:r>
              <a:rPr lang="en-US" sz="2400" spc="-110" dirty="0"/>
              <a:t> </a:t>
            </a:r>
            <a:r>
              <a:rPr sz="2400" spc="-220" dirty="0"/>
              <a:t>Sales</a:t>
            </a:r>
            <a:endParaRPr sz="2400" dirty="0"/>
          </a:p>
        </p:txBody>
      </p:sp>
      <p:sp>
        <p:nvSpPr>
          <p:cNvPr id="5" name="object 5"/>
          <p:cNvSpPr txBox="1"/>
          <p:nvPr/>
        </p:nvSpPr>
        <p:spPr>
          <a:xfrm>
            <a:off x="831291" y="1061236"/>
            <a:ext cx="7447915" cy="733534"/>
          </a:xfrm>
          <a:prstGeom prst="rect">
            <a:avLst/>
          </a:prstGeom>
        </p:spPr>
        <p:txBody>
          <a:bodyPr vert="horz" wrap="square" lIns="0" tIns="86360" rIns="0" bIns="0" rtlCol="0">
            <a:spAutoFit/>
          </a:bodyPr>
          <a:lstStyle/>
          <a:p>
            <a:pPr marL="12700">
              <a:lnSpc>
                <a:spcPct val="100000"/>
              </a:lnSpc>
              <a:spcBef>
                <a:spcPts val="680"/>
              </a:spcBef>
            </a:pPr>
            <a:r>
              <a:rPr sz="1400" b="1" dirty="0">
                <a:latin typeface="Georgia"/>
                <a:cs typeface="Georgia"/>
              </a:rPr>
              <a:t>Mostly stores were not that far from competitors and the stores were densely located near each</a:t>
            </a:r>
            <a:r>
              <a:rPr lang="en-US" sz="1400" dirty="0">
                <a:latin typeface="Georgia"/>
                <a:cs typeface="Georgia"/>
              </a:rPr>
              <a:t> </a:t>
            </a:r>
            <a:r>
              <a:rPr sz="1400" b="1" dirty="0">
                <a:latin typeface="Georgia"/>
                <a:cs typeface="Georgia"/>
              </a:rPr>
              <a:t>other and surprisingly sales were higher when competition was nearer.</a:t>
            </a:r>
            <a:endParaRPr sz="1400" dirty="0">
              <a:latin typeface="Georgia"/>
              <a:cs typeface="Georgia"/>
            </a:endParaRPr>
          </a:p>
        </p:txBody>
      </p:sp>
      <p:grpSp>
        <p:nvGrpSpPr>
          <p:cNvPr id="6" name="object 6"/>
          <p:cNvGrpSpPr/>
          <p:nvPr/>
        </p:nvGrpSpPr>
        <p:grpSpPr>
          <a:xfrm>
            <a:off x="533400" y="698189"/>
            <a:ext cx="6619240" cy="4245610"/>
            <a:chOff x="499872" y="448726"/>
            <a:chExt cx="6619240" cy="4245610"/>
          </a:xfrm>
        </p:grpSpPr>
        <p:sp>
          <p:nvSpPr>
            <p:cNvPr id="7" name="object 7"/>
            <p:cNvSpPr/>
            <p:nvPr/>
          </p:nvSpPr>
          <p:spPr>
            <a:xfrm>
              <a:off x="499872" y="448726"/>
              <a:ext cx="1285356" cy="3812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1271016" y="1726692"/>
              <a:ext cx="5847588" cy="2967227"/>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7363" y="731298"/>
            <a:ext cx="3772206" cy="3442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253488" y="634110"/>
            <a:ext cx="3764915" cy="391160"/>
          </a:xfrm>
          <a:prstGeom prst="rect">
            <a:avLst/>
          </a:prstGeom>
        </p:spPr>
        <p:txBody>
          <a:bodyPr vert="horz" wrap="square" lIns="0" tIns="12700" rIns="0" bIns="0" rtlCol="0">
            <a:spAutoFit/>
          </a:bodyPr>
          <a:lstStyle/>
          <a:p>
            <a:pPr marL="12700">
              <a:lnSpc>
                <a:spcPct val="100000"/>
              </a:lnSpc>
              <a:spcBef>
                <a:spcPts val="100"/>
              </a:spcBef>
            </a:pPr>
            <a:r>
              <a:rPr sz="2400" spc="-220" dirty="0"/>
              <a:t>Sales </a:t>
            </a:r>
            <a:r>
              <a:rPr sz="2400" spc="-210" dirty="0"/>
              <a:t>During </a:t>
            </a:r>
            <a:r>
              <a:rPr sz="2400" spc="-204" dirty="0"/>
              <a:t>State</a:t>
            </a:r>
            <a:r>
              <a:rPr sz="2400" spc="-295" dirty="0"/>
              <a:t> </a:t>
            </a:r>
            <a:r>
              <a:rPr sz="2400" spc="-204" dirty="0"/>
              <a:t>Holidays</a:t>
            </a:r>
            <a:endParaRPr sz="2400"/>
          </a:p>
        </p:txBody>
      </p:sp>
      <p:sp>
        <p:nvSpPr>
          <p:cNvPr id="5" name="object 5"/>
          <p:cNvSpPr txBox="1"/>
          <p:nvPr/>
        </p:nvSpPr>
        <p:spPr>
          <a:xfrm>
            <a:off x="225551" y="2038350"/>
            <a:ext cx="4142231" cy="1135824"/>
          </a:xfrm>
          <a:prstGeom prst="rect">
            <a:avLst/>
          </a:prstGeom>
        </p:spPr>
        <p:txBody>
          <a:bodyPr vert="horz" wrap="square" lIns="0" tIns="12700" rIns="0" bIns="0" rtlCol="0">
            <a:spAutoFit/>
          </a:bodyPr>
          <a:lstStyle/>
          <a:p>
            <a:pPr marL="12700">
              <a:lnSpc>
                <a:spcPct val="100000"/>
              </a:lnSpc>
              <a:spcBef>
                <a:spcPts val="100"/>
              </a:spcBef>
            </a:pPr>
            <a:r>
              <a:rPr sz="1200" b="1" dirty="0">
                <a:latin typeface="Georgia"/>
                <a:cs typeface="Georgia"/>
              </a:rPr>
              <a:t>a = Public holiday, b = Easter holiday, c</a:t>
            </a:r>
            <a:r>
              <a:rPr lang="en-IN" sz="1200" b="1" dirty="0">
                <a:latin typeface="Georgia"/>
                <a:cs typeface="Georgia"/>
              </a:rPr>
              <a:t> = </a:t>
            </a:r>
            <a:r>
              <a:rPr sz="1200" b="1" dirty="0">
                <a:latin typeface="Georgia"/>
                <a:cs typeface="Georgia"/>
              </a:rPr>
              <a:t>Christmas</a:t>
            </a:r>
            <a:endParaRPr sz="1200" dirty="0">
              <a:latin typeface="Georgia"/>
              <a:cs typeface="Georgia"/>
            </a:endParaRPr>
          </a:p>
          <a:p>
            <a:pPr>
              <a:lnSpc>
                <a:spcPct val="100000"/>
              </a:lnSpc>
              <a:spcBef>
                <a:spcPts val="35"/>
              </a:spcBef>
            </a:pPr>
            <a:endParaRPr sz="1400" dirty="0">
              <a:latin typeface="Georgia"/>
              <a:cs typeface="Georgia"/>
            </a:endParaRPr>
          </a:p>
          <a:p>
            <a:pPr marL="58419" marR="111760" algn="just">
              <a:lnSpc>
                <a:spcPct val="114999"/>
              </a:lnSpc>
            </a:pPr>
            <a:r>
              <a:rPr sz="1400" b="1" dirty="0">
                <a:latin typeface="Georgia"/>
                <a:cs typeface="Georgia"/>
              </a:rPr>
              <a:t>Stores has made more sales during Public  holidays compared to Easter and Christmas  holidays.</a:t>
            </a:r>
            <a:endParaRPr sz="1400" dirty="0">
              <a:latin typeface="Georgia"/>
              <a:cs typeface="Georgia"/>
            </a:endParaRPr>
          </a:p>
        </p:txBody>
      </p:sp>
      <p:grpSp>
        <p:nvGrpSpPr>
          <p:cNvPr id="6" name="object 6"/>
          <p:cNvGrpSpPr/>
          <p:nvPr/>
        </p:nvGrpSpPr>
        <p:grpSpPr>
          <a:xfrm>
            <a:off x="496823" y="471586"/>
            <a:ext cx="8013700" cy="4271645"/>
            <a:chOff x="496823" y="471586"/>
            <a:chExt cx="8013700" cy="4271645"/>
          </a:xfrm>
        </p:grpSpPr>
        <p:sp>
          <p:nvSpPr>
            <p:cNvPr id="7" name="object 7"/>
            <p:cNvSpPr/>
            <p:nvPr/>
          </p:nvSpPr>
          <p:spPr>
            <a:xfrm>
              <a:off x="496823" y="471586"/>
              <a:ext cx="1378008" cy="38127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4367783" y="1213104"/>
              <a:ext cx="4142232" cy="3529584"/>
            </a:xfrm>
            <a:prstGeom prst="rect">
              <a:avLst/>
            </a:prstGeom>
            <a:blipFill>
              <a:blip r:embed="rId4" cstate="print"/>
              <a:stretch>
                <a:fillRect/>
              </a:stretch>
            </a:blipFill>
          </p:spPr>
          <p:txBody>
            <a:bodyPr wrap="square" lIns="0" tIns="0" rIns="0" bIns="0" rtlCol="0"/>
            <a:lstStyle/>
            <a:p>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7457" y="703909"/>
            <a:ext cx="4908997" cy="34879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96770" y="610565"/>
            <a:ext cx="4892040" cy="391795"/>
          </a:xfrm>
          <a:prstGeom prst="rect">
            <a:avLst/>
          </a:prstGeom>
        </p:spPr>
        <p:txBody>
          <a:bodyPr vert="horz" wrap="square" lIns="0" tIns="12700" rIns="0" bIns="0" rtlCol="0">
            <a:spAutoFit/>
          </a:bodyPr>
          <a:lstStyle/>
          <a:p>
            <a:pPr marL="12700">
              <a:lnSpc>
                <a:spcPct val="100000"/>
              </a:lnSpc>
              <a:spcBef>
                <a:spcPts val="100"/>
              </a:spcBef>
            </a:pPr>
            <a:r>
              <a:rPr sz="2400" spc="-250" dirty="0"/>
              <a:t>Impact </a:t>
            </a:r>
            <a:r>
              <a:rPr sz="2400" spc="-70" dirty="0"/>
              <a:t>Of </a:t>
            </a:r>
            <a:r>
              <a:rPr sz="2400" spc="-210" dirty="0"/>
              <a:t>School Holidays </a:t>
            </a:r>
            <a:r>
              <a:rPr sz="2400" spc="-165" dirty="0"/>
              <a:t>On</a:t>
            </a:r>
            <a:r>
              <a:rPr sz="2400" spc="-310" dirty="0"/>
              <a:t> </a:t>
            </a:r>
            <a:r>
              <a:rPr sz="2400" spc="-220" dirty="0"/>
              <a:t>Sales</a:t>
            </a:r>
            <a:endParaRPr sz="2400"/>
          </a:p>
        </p:txBody>
      </p:sp>
      <p:sp>
        <p:nvSpPr>
          <p:cNvPr id="5" name="object 5"/>
          <p:cNvSpPr txBox="1"/>
          <p:nvPr/>
        </p:nvSpPr>
        <p:spPr>
          <a:xfrm>
            <a:off x="711504" y="2084381"/>
            <a:ext cx="3162935" cy="1231234"/>
          </a:xfrm>
          <a:prstGeom prst="rect">
            <a:avLst/>
          </a:prstGeom>
        </p:spPr>
        <p:txBody>
          <a:bodyPr vert="horz" wrap="square" lIns="0" tIns="12700" rIns="0" bIns="0" rtlCol="0">
            <a:spAutoFit/>
          </a:bodyPr>
          <a:lstStyle/>
          <a:p>
            <a:pPr marL="12700" marR="5080">
              <a:lnSpc>
                <a:spcPct val="114999"/>
              </a:lnSpc>
              <a:spcBef>
                <a:spcPts val="100"/>
              </a:spcBef>
            </a:pPr>
            <a:r>
              <a:rPr sz="1400" b="1" dirty="0">
                <a:solidFill>
                  <a:srgbClr val="202020"/>
                </a:solidFill>
                <a:latin typeface="Georgia"/>
                <a:cs typeface="Georgia"/>
              </a:rPr>
              <a:t>19.20% of the total sales gets affected by  the school holidays which also means  that around 20% of the sales are  oriented from the school students.</a:t>
            </a:r>
            <a:endParaRPr sz="1400" dirty="0">
              <a:latin typeface="Georgia"/>
              <a:cs typeface="Georgia"/>
            </a:endParaRPr>
          </a:p>
        </p:txBody>
      </p:sp>
      <p:sp>
        <p:nvSpPr>
          <p:cNvPr id="7" name="object 7"/>
          <p:cNvSpPr/>
          <p:nvPr/>
        </p:nvSpPr>
        <p:spPr>
          <a:xfrm>
            <a:off x="356615" y="377952"/>
            <a:ext cx="1427987" cy="647700"/>
          </a:xfrm>
          <a:prstGeom prst="rect">
            <a:avLst/>
          </a:prstGeom>
          <a:blipFill>
            <a:blip r:embed="rId3" cstate="print"/>
            <a:stretch>
              <a:fillRect/>
            </a:stretch>
          </a:blipFill>
        </p:spPr>
        <p:txBody>
          <a:bodyPr wrap="square" lIns="0" tIns="0" rIns="0" bIns="0" rtlCol="0"/>
          <a:lstStyle/>
          <a:p>
            <a:endParaRPr/>
          </a:p>
        </p:txBody>
      </p:sp>
      <p:pic>
        <p:nvPicPr>
          <p:cNvPr id="10" name="Picture 9">
            <a:extLst>
              <a:ext uri="{FF2B5EF4-FFF2-40B4-BE49-F238E27FC236}">
                <a16:creationId xmlns:a16="http://schemas.microsoft.com/office/drawing/2014/main" id="{4214C494-47A0-CAB3-F317-B645988D9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65942" y="1504950"/>
            <a:ext cx="3688613" cy="34099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CF15B-BB6D-A7C5-0FC7-19E975D83C1A}"/>
              </a:ext>
            </a:extLst>
          </p:cNvPr>
          <p:cNvSpPr>
            <a:spLocks noGrp="1"/>
          </p:cNvSpPr>
          <p:nvPr>
            <p:ph type="ctrTitle"/>
          </p:nvPr>
        </p:nvSpPr>
        <p:spPr>
          <a:xfrm>
            <a:off x="609600" y="209550"/>
            <a:ext cx="3560318" cy="430887"/>
          </a:xfrm>
        </p:spPr>
        <p:txBody>
          <a:bodyPr/>
          <a:lstStyle/>
          <a:p>
            <a:r>
              <a:rPr lang="en-IN" sz="2800" dirty="0">
                <a:effectLst>
                  <a:outerShdw blurRad="50800" dist="38100" dir="18900000" algn="bl" rotWithShape="0">
                    <a:prstClr val="black">
                      <a:alpha val="40000"/>
                    </a:prstClr>
                  </a:outerShdw>
                </a:effectLst>
              </a:rPr>
              <a:t>Contents</a:t>
            </a:r>
          </a:p>
        </p:txBody>
      </p:sp>
      <p:sp>
        <p:nvSpPr>
          <p:cNvPr id="3" name="Subtitle 2">
            <a:extLst>
              <a:ext uri="{FF2B5EF4-FFF2-40B4-BE49-F238E27FC236}">
                <a16:creationId xmlns:a16="http://schemas.microsoft.com/office/drawing/2014/main" id="{99C99955-B004-A7A4-9461-8220A88AB1C0}"/>
              </a:ext>
            </a:extLst>
          </p:cNvPr>
          <p:cNvSpPr>
            <a:spLocks noGrp="1"/>
          </p:cNvSpPr>
          <p:nvPr>
            <p:ph type="subTitle" idx="4"/>
          </p:nvPr>
        </p:nvSpPr>
        <p:spPr>
          <a:xfrm>
            <a:off x="914400" y="895350"/>
            <a:ext cx="6400800" cy="3795911"/>
          </a:xfrm>
        </p:spPr>
        <p:txBody>
          <a:bodyPr/>
          <a:lstStyle/>
          <a:p>
            <a:pPr marL="278765" indent="-266700">
              <a:lnSpc>
                <a:spcPct val="100000"/>
              </a:lnSpc>
              <a:spcBef>
                <a:spcPts val="1060"/>
              </a:spcBef>
              <a:buClr>
                <a:srgbClr val="202020"/>
              </a:buClr>
              <a:buFont typeface="Times New Roman"/>
              <a:buAutoNum type="arabicPeriod"/>
              <a:tabLst>
                <a:tab pos="279400" algn="l"/>
              </a:tabLst>
            </a:pPr>
            <a:r>
              <a:rPr lang="en-US" sz="1800" dirty="0">
                <a:solidFill>
                  <a:srgbClr val="202020"/>
                </a:solidFill>
                <a:latin typeface="Times New Roman"/>
                <a:cs typeface="Times New Roman"/>
              </a:rPr>
              <a:t>Problem Statements</a:t>
            </a:r>
            <a:endParaRPr lang="en-US" sz="1800" dirty="0">
              <a:latin typeface="Times New Roman"/>
              <a:cs typeface="Times New Roman"/>
            </a:endParaRPr>
          </a:p>
          <a:p>
            <a:pPr marL="278765" indent="-266700">
              <a:lnSpc>
                <a:spcPct val="100000"/>
              </a:lnSpc>
              <a:spcBef>
                <a:spcPts val="960"/>
              </a:spcBef>
              <a:buAutoNum type="arabicPeriod"/>
              <a:tabLst>
                <a:tab pos="279400" algn="l"/>
              </a:tabLst>
            </a:pPr>
            <a:r>
              <a:rPr lang="en-US" sz="1800" dirty="0">
                <a:solidFill>
                  <a:srgbClr val="202020"/>
                </a:solidFill>
                <a:latin typeface="Times New Roman"/>
                <a:cs typeface="Times New Roman"/>
              </a:rPr>
              <a:t>Understanding Dataset</a:t>
            </a:r>
            <a:endParaRPr lang="en-US" sz="1800" dirty="0">
              <a:latin typeface="Times New Roman"/>
              <a:cs typeface="Times New Roman"/>
            </a:endParaRPr>
          </a:p>
          <a:p>
            <a:pPr marL="278765" indent="-266700">
              <a:lnSpc>
                <a:spcPct val="100000"/>
              </a:lnSpc>
              <a:spcBef>
                <a:spcPts val="960"/>
              </a:spcBef>
              <a:buAutoNum type="arabicPeriod"/>
              <a:tabLst>
                <a:tab pos="279400" algn="l"/>
              </a:tabLst>
            </a:pPr>
            <a:r>
              <a:rPr lang="en-US" sz="1800" dirty="0">
                <a:solidFill>
                  <a:srgbClr val="202020"/>
                </a:solidFill>
                <a:latin typeface="Times New Roman"/>
                <a:cs typeface="Times New Roman"/>
              </a:rPr>
              <a:t>Data Pre-Processing</a:t>
            </a:r>
            <a:endParaRPr lang="en-US" sz="1800" dirty="0">
              <a:latin typeface="Times New Roman"/>
              <a:cs typeface="Times New Roman"/>
            </a:endParaRPr>
          </a:p>
          <a:p>
            <a:pPr marL="278765" indent="-266700">
              <a:lnSpc>
                <a:spcPct val="100000"/>
              </a:lnSpc>
              <a:spcBef>
                <a:spcPts val="960"/>
              </a:spcBef>
              <a:buAutoNum type="arabicPeriod"/>
              <a:tabLst>
                <a:tab pos="279400" algn="l"/>
              </a:tabLst>
            </a:pPr>
            <a:r>
              <a:rPr lang="en-US" sz="1800" dirty="0">
                <a:solidFill>
                  <a:srgbClr val="202020"/>
                </a:solidFill>
                <a:latin typeface="Times New Roman"/>
                <a:cs typeface="Times New Roman"/>
              </a:rPr>
              <a:t>Exploratory Data Analysis</a:t>
            </a:r>
            <a:endParaRPr lang="en-US" sz="1800" dirty="0">
              <a:latin typeface="Times New Roman"/>
              <a:cs typeface="Times New Roman"/>
            </a:endParaRPr>
          </a:p>
          <a:p>
            <a:pPr marL="12700">
              <a:lnSpc>
                <a:spcPct val="100000"/>
              </a:lnSpc>
              <a:spcBef>
                <a:spcPts val="960"/>
              </a:spcBef>
            </a:pPr>
            <a:r>
              <a:rPr lang="en-US" sz="1800" dirty="0">
                <a:solidFill>
                  <a:srgbClr val="202020"/>
                </a:solidFill>
                <a:latin typeface="Times New Roman"/>
                <a:cs typeface="Times New Roman"/>
              </a:rPr>
              <a:t>6. Feature Engineering</a:t>
            </a:r>
            <a:endParaRPr lang="en-US" sz="1800" dirty="0">
              <a:latin typeface="Times New Roman"/>
              <a:cs typeface="Times New Roman"/>
            </a:endParaRPr>
          </a:p>
          <a:p>
            <a:pPr marL="278765" indent="-266700">
              <a:lnSpc>
                <a:spcPct val="100000"/>
              </a:lnSpc>
              <a:spcBef>
                <a:spcPts val="965"/>
              </a:spcBef>
              <a:buAutoNum type="arabicPeriod" startAt="5"/>
              <a:tabLst>
                <a:tab pos="279400" algn="l"/>
              </a:tabLst>
            </a:pPr>
            <a:r>
              <a:rPr lang="en-US" sz="1800" dirty="0">
                <a:solidFill>
                  <a:srgbClr val="202020"/>
                </a:solidFill>
                <a:latin typeface="Times New Roman"/>
                <a:cs typeface="Times New Roman"/>
              </a:rPr>
              <a:t>ML Model</a:t>
            </a:r>
            <a:endParaRPr lang="en-US" sz="1800" dirty="0">
              <a:latin typeface="Times New Roman"/>
              <a:cs typeface="Times New Roman"/>
            </a:endParaRPr>
          </a:p>
          <a:p>
            <a:pPr marL="278765" indent="-266700">
              <a:lnSpc>
                <a:spcPct val="100000"/>
              </a:lnSpc>
              <a:spcBef>
                <a:spcPts val="960"/>
              </a:spcBef>
              <a:buAutoNum type="arabicPeriod" startAt="5"/>
              <a:tabLst>
                <a:tab pos="279400" algn="l"/>
              </a:tabLst>
            </a:pPr>
            <a:r>
              <a:rPr lang="en-US" sz="1800" dirty="0">
                <a:solidFill>
                  <a:srgbClr val="202020"/>
                </a:solidFill>
                <a:latin typeface="Times New Roman"/>
                <a:cs typeface="Times New Roman"/>
              </a:rPr>
              <a:t>Feature Importance</a:t>
            </a:r>
            <a:endParaRPr lang="en-US" sz="1800" dirty="0">
              <a:latin typeface="Times New Roman"/>
              <a:cs typeface="Times New Roman"/>
            </a:endParaRPr>
          </a:p>
          <a:p>
            <a:pPr marL="278765" indent="-266700">
              <a:lnSpc>
                <a:spcPct val="100000"/>
              </a:lnSpc>
              <a:spcBef>
                <a:spcPts val="960"/>
              </a:spcBef>
              <a:buAutoNum type="arabicPeriod" startAt="5"/>
              <a:tabLst>
                <a:tab pos="279400" algn="l"/>
              </a:tabLst>
            </a:pPr>
            <a:r>
              <a:rPr lang="en-US" sz="1800" dirty="0">
                <a:solidFill>
                  <a:srgbClr val="202020"/>
                </a:solidFill>
                <a:latin typeface="Times New Roman"/>
                <a:cs typeface="Times New Roman"/>
              </a:rPr>
              <a:t>Challenges faced</a:t>
            </a:r>
            <a:endParaRPr lang="en-US" sz="1800" dirty="0">
              <a:latin typeface="Times New Roman"/>
              <a:cs typeface="Times New Roman"/>
            </a:endParaRPr>
          </a:p>
          <a:p>
            <a:pPr marL="278765" indent="-266700">
              <a:lnSpc>
                <a:spcPct val="100000"/>
              </a:lnSpc>
              <a:spcBef>
                <a:spcPts val="960"/>
              </a:spcBef>
              <a:buAutoNum type="arabicPeriod" startAt="5"/>
              <a:tabLst>
                <a:tab pos="279400" algn="l"/>
              </a:tabLst>
            </a:pPr>
            <a:r>
              <a:rPr lang="en-US" sz="1800" dirty="0">
                <a:solidFill>
                  <a:srgbClr val="202020"/>
                </a:solidFill>
                <a:latin typeface="Times New Roman"/>
                <a:cs typeface="Times New Roman"/>
              </a:rPr>
              <a:t>Conclusions</a:t>
            </a:r>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647477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082890" y="708438"/>
            <a:ext cx="3260487" cy="344260"/>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2096770" y="610565"/>
            <a:ext cx="3227705" cy="391795"/>
          </a:xfrm>
          <a:prstGeom prst="rect">
            <a:avLst/>
          </a:prstGeom>
        </p:spPr>
        <p:txBody>
          <a:bodyPr vert="horz" wrap="square" lIns="0" tIns="12700" rIns="0" bIns="0" rtlCol="0">
            <a:spAutoFit/>
          </a:bodyPr>
          <a:lstStyle/>
          <a:p>
            <a:pPr marL="12700">
              <a:lnSpc>
                <a:spcPct val="100000"/>
              </a:lnSpc>
              <a:spcBef>
                <a:spcPts val="100"/>
              </a:spcBef>
            </a:pPr>
            <a:r>
              <a:rPr sz="2400" spc="-190" dirty="0"/>
              <a:t>Linearity </a:t>
            </a:r>
            <a:r>
              <a:rPr sz="2400" spc="-160" dirty="0"/>
              <a:t>with </a:t>
            </a:r>
            <a:r>
              <a:rPr sz="2400" spc="-215" dirty="0"/>
              <a:t>Pair</a:t>
            </a:r>
            <a:r>
              <a:rPr sz="2400" spc="-20" dirty="0"/>
              <a:t> </a:t>
            </a:r>
            <a:r>
              <a:rPr sz="2400" spc="-160" dirty="0"/>
              <a:t>Plot</a:t>
            </a:r>
            <a:endParaRPr sz="2400"/>
          </a:p>
        </p:txBody>
      </p:sp>
      <p:sp>
        <p:nvSpPr>
          <p:cNvPr id="10" name="object 10"/>
          <p:cNvSpPr txBox="1"/>
          <p:nvPr/>
        </p:nvSpPr>
        <p:spPr>
          <a:xfrm>
            <a:off x="711504" y="1594205"/>
            <a:ext cx="3502660" cy="3126112"/>
          </a:xfrm>
          <a:prstGeom prst="rect">
            <a:avLst/>
          </a:prstGeom>
        </p:spPr>
        <p:txBody>
          <a:bodyPr vert="horz" wrap="square" lIns="0" tIns="12700" rIns="0" bIns="0" rtlCol="0">
            <a:spAutoFit/>
          </a:bodyPr>
          <a:lstStyle/>
          <a:p>
            <a:pPr marL="288290" marR="5080" indent="-276225">
              <a:lnSpc>
                <a:spcPct val="114999"/>
              </a:lnSpc>
              <a:spcBef>
                <a:spcPts val="100"/>
              </a:spcBef>
              <a:buClr>
                <a:srgbClr val="FFFF00"/>
              </a:buClr>
              <a:buFont typeface="Arial"/>
              <a:buChar char="●"/>
              <a:tabLst>
                <a:tab pos="329565" algn="l"/>
                <a:tab pos="330200" algn="l"/>
              </a:tabLst>
            </a:pPr>
            <a:r>
              <a:rPr dirty="0"/>
              <a:t>	</a:t>
            </a:r>
            <a:r>
              <a:rPr sz="1400" b="1" dirty="0">
                <a:solidFill>
                  <a:srgbClr val="202020"/>
                </a:solidFill>
                <a:latin typeface="Georgia"/>
                <a:cs typeface="Georgia"/>
              </a:rPr>
              <a:t>Linear regression needs the relationship  between the independent and dependent  variables to be linear. So we used pair  plot to check the relation of independent  variables with the Sales variable.</a:t>
            </a:r>
            <a:endParaRPr sz="1400" dirty="0">
              <a:latin typeface="Georgia"/>
              <a:cs typeface="Georgia"/>
            </a:endParaRPr>
          </a:p>
          <a:p>
            <a:pPr>
              <a:lnSpc>
                <a:spcPct val="100000"/>
              </a:lnSpc>
              <a:spcBef>
                <a:spcPts val="50"/>
              </a:spcBef>
              <a:buChar char="●"/>
            </a:pPr>
            <a:endParaRPr sz="1650" dirty="0">
              <a:latin typeface="Georgia"/>
              <a:cs typeface="Georgia"/>
            </a:endParaRPr>
          </a:p>
          <a:p>
            <a:pPr marL="334010" marR="184150" indent="-321945">
              <a:lnSpc>
                <a:spcPct val="115100"/>
              </a:lnSpc>
              <a:spcBef>
                <a:spcPts val="5"/>
              </a:spcBef>
              <a:buClr>
                <a:srgbClr val="EDFF41"/>
              </a:buClr>
              <a:buFont typeface="Arial"/>
              <a:buChar char="●"/>
              <a:tabLst>
                <a:tab pos="375285" algn="l"/>
                <a:tab pos="375920" algn="l"/>
              </a:tabLst>
            </a:pPr>
            <a:r>
              <a:rPr dirty="0"/>
              <a:t>	</a:t>
            </a:r>
            <a:r>
              <a:rPr sz="1400" b="1" dirty="0">
                <a:solidFill>
                  <a:srgbClr val="202020"/>
                </a:solidFill>
                <a:latin typeface="Georgia"/>
                <a:cs typeface="Georgia"/>
              </a:rPr>
              <a:t>And we conclude that features like  ‘Customers’, ‘CompetitionDistance’  and ‘Stores’ have a positive Relation.</a:t>
            </a:r>
            <a:endParaRPr sz="1400" dirty="0">
              <a:latin typeface="Georgia"/>
              <a:cs typeface="Georgia"/>
            </a:endParaRPr>
          </a:p>
        </p:txBody>
      </p:sp>
      <p:sp>
        <p:nvSpPr>
          <p:cNvPr id="12" name="object 12"/>
          <p:cNvSpPr/>
          <p:nvPr/>
        </p:nvSpPr>
        <p:spPr>
          <a:xfrm>
            <a:off x="302953" y="411480"/>
            <a:ext cx="1427987" cy="647700"/>
          </a:xfrm>
          <a:prstGeom prst="rect">
            <a:avLst/>
          </a:prstGeom>
          <a:blipFill>
            <a:blip r:embed="rId3" cstate="print"/>
            <a:stretch>
              <a:fillRect/>
            </a:stretch>
          </a:blipFill>
        </p:spPr>
        <p:txBody>
          <a:bodyPr wrap="square" lIns="0" tIns="0" rIns="0" bIns="0" rtlCol="0"/>
          <a:lstStyle/>
          <a:p>
            <a:endParaRPr/>
          </a:p>
        </p:txBody>
      </p:sp>
      <p:pic>
        <p:nvPicPr>
          <p:cNvPr id="15" name="Picture 14">
            <a:extLst>
              <a:ext uri="{FF2B5EF4-FFF2-40B4-BE49-F238E27FC236}">
                <a16:creationId xmlns:a16="http://schemas.microsoft.com/office/drawing/2014/main" id="{DC647F40-44D7-FA1D-A0E1-097A3B1FD5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5248" y="1100233"/>
            <a:ext cx="3795112" cy="380048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514350"/>
            <a:ext cx="7675245" cy="1225144"/>
          </a:xfrm>
          <a:prstGeom prst="rect">
            <a:avLst/>
          </a:prstGeom>
        </p:spPr>
        <p:txBody>
          <a:bodyPr vert="horz" wrap="square" lIns="0" tIns="141605" rIns="0" bIns="0" rtlCol="0">
            <a:spAutoFit/>
          </a:bodyPr>
          <a:lstStyle/>
          <a:p>
            <a:pPr marL="355600" indent="-343535">
              <a:lnSpc>
                <a:spcPct val="100000"/>
              </a:lnSpc>
              <a:spcBef>
                <a:spcPts val="1115"/>
              </a:spcBef>
              <a:buClr>
                <a:srgbClr val="F5FCFF"/>
              </a:buClr>
              <a:buSzPct val="134375"/>
              <a:buFont typeface="Wingdings"/>
              <a:buChar char=""/>
              <a:tabLst>
                <a:tab pos="356235" algn="l"/>
              </a:tabLst>
            </a:pPr>
            <a:r>
              <a:rPr sz="1600" b="1" dirty="0">
                <a:solidFill>
                  <a:srgbClr val="202020"/>
                </a:solidFill>
                <a:latin typeface="Georgia"/>
                <a:cs typeface="Georgia"/>
              </a:rPr>
              <a:t>Multicollinearity</a:t>
            </a:r>
            <a:r>
              <a:rPr sz="1600" b="1" spc="-114" dirty="0">
                <a:solidFill>
                  <a:srgbClr val="202020"/>
                </a:solidFill>
                <a:latin typeface="Georgia"/>
                <a:cs typeface="Georgia"/>
              </a:rPr>
              <a:t>: </a:t>
            </a:r>
            <a:r>
              <a:rPr sz="1400" spc="80" dirty="0">
                <a:latin typeface="Times New Roman"/>
                <a:cs typeface="Times New Roman"/>
              </a:rPr>
              <a:t>We </a:t>
            </a:r>
            <a:r>
              <a:rPr sz="1400" spc="35" dirty="0">
                <a:latin typeface="Times New Roman"/>
                <a:cs typeface="Times New Roman"/>
              </a:rPr>
              <a:t>didn't </a:t>
            </a:r>
            <a:r>
              <a:rPr sz="1400" spc="20" dirty="0">
                <a:latin typeface="Times New Roman"/>
                <a:cs typeface="Times New Roman"/>
              </a:rPr>
              <a:t>find </a:t>
            </a:r>
            <a:r>
              <a:rPr sz="1400" spc="50" dirty="0">
                <a:latin typeface="Times New Roman"/>
                <a:cs typeface="Times New Roman"/>
              </a:rPr>
              <a:t>any </a:t>
            </a:r>
            <a:r>
              <a:rPr sz="1400" spc="30" dirty="0">
                <a:latin typeface="Times New Roman"/>
                <a:cs typeface="Times New Roman"/>
              </a:rPr>
              <a:t>correlation </a:t>
            </a:r>
            <a:r>
              <a:rPr sz="1400" spc="35" dirty="0">
                <a:latin typeface="Times New Roman"/>
                <a:cs typeface="Times New Roman"/>
              </a:rPr>
              <a:t>between </a:t>
            </a:r>
            <a:r>
              <a:rPr sz="1400" spc="40" dirty="0">
                <a:latin typeface="Times New Roman"/>
                <a:cs typeface="Times New Roman"/>
              </a:rPr>
              <a:t>independent </a:t>
            </a:r>
            <a:r>
              <a:rPr sz="1400" spc="20" dirty="0">
                <a:latin typeface="Times New Roman"/>
                <a:cs typeface="Times New Roman"/>
              </a:rPr>
              <a:t>variables </a:t>
            </a:r>
            <a:r>
              <a:rPr sz="1400" spc="40" dirty="0">
                <a:latin typeface="Times New Roman"/>
                <a:cs typeface="Times New Roman"/>
              </a:rPr>
              <a:t>but </a:t>
            </a:r>
            <a:r>
              <a:rPr sz="1400" spc="35" dirty="0">
                <a:latin typeface="Times New Roman"/>
                <a:cs typeface="Times New Roman"/>
              </a:rPr>
              <a:t>we</a:t>
            </a:r>
            <a:r>
              <a:rPr sz="1400" spc="-190" dirty="0">
                <a:latin typeface="Times New Roman"/>
                <a:cs typeface="Times New Roman"/>
              </a:rPr>
              <a:t> </a:t>
            </a:r>
            <a:r>
              <a:rPr sz="1400" spc="40" dirty="0">
                <a:latin typeface="Times New Roman"/>
                <a:cs typeface="Times New Roman"/>
              </a:rPr>
              <a:t>found</a:t>
            </a:r>
            <a:endParaRPr sz="1400" dirty="0">
              <a:latin typeface="Times New Roman"/>
              <a:cs typeface="Times New Roman"/>
            </a:endParaRPr>
          </a:p>
          <a:p>
            <a:pPr marL="334010" marR="1267460">
              <a:lnSpc>
                <a:spcPct val="150000"/>
              </a:lnSpc>
              <a:spcBef>
                <a:spcPts val="60"/>
              </a:spcBef>
            </a:pPr>
            <a:r>
              <a:rPr sz="1400" spc="35" dirty="0">
                <a:latin typeface="Times New Roman"/>
                <a:cs typeface="Times New Roman"/>
              </a:rPr>
              <a:t>some </a:t>
            </a:r>
            <a:r>
              <a:rPr sz="1400" spc="30" dirty="0">
                <a:latin typeface="Times New Roman"/>
                <a:cs typeface="Times New Roman"/>
              </a:rPr>
              <a:t>correlation </a:t>
            </a:r>
            <a:r>
              <a:rPr sz="1400" spc="40" dirty="0">
                <a:latin typeface="Times New Roman"/>
                <a:cs typeface="Times New Roman"/>
              </a:rPr>
              <a:t>with </a:t>
            </a:r>
            <a:r>
              <a:rPr sz="1400" spc="50" dirty="0">
                <a:latin typeface="Times New Roman"/>
                <a:cs typeface="Times New Roman"/>
              </a:rPr>
              <a:t>our </a:t>
            </a:r>
            <a:r>
              <a:rPr sz="1400" spc="40" dirty="0">
                <a:latin typeface="Times New Roman"/>
                <a:cs typeface="Times New Roman"/>
              </a:rPr>
              <a:t>dependent </a:t>
            </a:r>
            <a:r>
              <a:rPr sz="1400" spc="25" dirty="0">
                <a:latin typeface="Times New Roman"/>
                <a:cs typeface="Times New Roman"/>
              </a:rPr>
              <a:t>feature </a:t>
            </a:r>
            <a:r>
              <a:rPr sz="1400" spc="40" dirty="0">
                <a:latin typeface="Times New Roman"/>
                <a:cs typeface="Times New Roman"/>
              </a:rPr>
              <a:t>which </a:t>
            </a:r>
            <a:r>
              <a:rPr sz="1400" dirty="0">
                <a:latin typeface="Times New Roman"/>
                <a:cs typeface="Times New Roman"/>
              </a:rPr>
              <a:t>is </a:t>
            </a:r>
            <a:r>
              <a:rPr sz="1400" spc="65" dirty="0">
                <a:latin typeface="Times New Roman"/>
                <a:cs typeface="Times New Roman"/>
              </a:rPr>
              <a:t>a </a:t>
            </a:r>
            <a:r>
              <a:rPr sz="1400" spc="35" dirty="0">
                <a:latin typeface="Times New Roman"/>
                <a:cs typeface="Times New Roman"/>
              </a:rPr>
              <a:t>good </a:t>
            </a:r>
            <a:r>
              <a:rPr sz="1400" spc="15" dirty="0">
                <a:latin typeface="Times New Roman"/>
                <a:cs typeface="Times New Roman"/>
              </a:rPr>
              <a:t>sign </a:t>
            </a:r>
            <a:r>
              <a:rPr sz="1400" spc="10" dirty="0">
                <a:latin typeface="Times New Roman"/>
                <a:cs typeface="Times New Roman"/>
              </a:rPr>
              <a:t>for </a:t>
            </a:r>
            <a:r>
              <a:rPr sz="1400" spc="50" dirty="0">
                <a:latin typeface="Times New Roman"/>
                <a:cs typeface="Times New Roman"/>
              </a:rPr>
              <a:t>our</a:t>
            </a:r>
            <a:r>
              <a:rPr sz="1400" spc="-220" dirty="0">
                <a:latin typeface="Times New Roman"/>
                <a:cs typeface="Times New Roman"/>
              </a:rPr>
              <a:t> </a:t>
            </a:r>
            <a:r>
              <a:rPr sz="1400" spc="40" dirty="0">
                <a:latin typeface="Times New Roman"/>
                <a:cs typeface="Times New Roman"/>
              </a:rPr>
              <a:t>model</a:t>
            </a:r>
            <a:r>
              <a:rPr sz="1400" b="1" spc="40" dirty="0">
                <a:latin typeface="Georgia"/>
                <a:cs typeface="Georgia"/>
              </a:rPr>
              <a:t>.  </a:t>
            </a:r>
            <a:r>
              <a:rPr sz="1400" spc="35" dirty="0">
                <a:latin typeface="Times New Roman"/>
                <a:cs typeface="Times New Roman"/>
              </a:rPr>
              <a:t>This </a:t>
            </a:r>
            <a:r>
              <a:rPr sz="1400" spc="30" dirty="0">
                <a:latin typeface="Times New Roman"/>
                <a:cs typeface="Times New Roman"/>
              </a:rPr>
              <a:t>plot </a:t>
            </a:r>
            <a:r>
              <a:rPr sz="1400" spc="35" dirty="0">
                <a:latin typeface="Times New Roman"/>
                <a:cs typeface="Times New Roman"/>
              </a:rPr>
              <a:t>shows </a:t>
            </a:r>
            <a:r>
              <a:rPr sz="1400" spc="50" dirty="0">
                <a:latin typeface="Times New Roman"/>
                <a:cs typeface="Times New Roman"/>
              </a:rPr>
              <a:t>that </a:t>
            </a:r>
            <a:r>
              <a:rPr sz="1400" spc="35" dirty="0">
                <a:latin typeface="Times New Roman"/>
                <a:cs typeface="Times New Roman"/>
              </a:rPr>
              <a:t>customer </a:t>
            </a:r>
            <a:r>
              <a:rPr sz="1400" dirty="0">
                <a:latin typeface="Times New Roman"/>
                <a:cs typeface="Times New Roman"/>
              </a:rPr>
              <a:t>is </a:t>
            </a:r>
            <a:r>
              <a:rPr sz="1400" spc="25" dirty="0">
                <a:latin typeface="Times New Roman"/>
                <a:cs typeface="Times New Roman"/>
              </a:rPr>
              <a:t>highly </a:t>
            </a:r>
            <a:r>
              <a:rPr sz="1400" spc="20" dirty="0">
                <a:latin typeface="Times New Roman"/>
                <a:cs typeface="Times New Roman"/>
              </a:rPr>
              <a:t>co-related </a:t>
            </a:r>
            <a:r>
              <a:rPr sz="1400" spc="40" dirty="0">
                <a:latin typeface="Times New Roman"/>
                <a:cs typeface="Times New Roman"/>
              </a:rPr>
              <a:t>with</a:t>
            </a:r>
            <a:r>
              <a:rPr sz="1400" spc="130" dirty="0">
                <a:latin typeface="Times New Roman"/>
                <a:cs typeface="Times New Roman"/>
              </a:rPr>
              <a:t> </a:t>
            </a:r>
            <a:r>
              <a:rPr sz="1400" spc="15" dirty="0">
                <a:latin typeface="Times New Roman"/>
                <a:cs typeface="Times New Roman"/>
              </a:rPr>
              <a:t>sales.</a:t>
            </a:r>
            <a:endParaRPr sz="1400" dirty="0">
              <a:latin typeface="Times New Roman"/>
              <a:cs typeface="Times New Roman"/>
            </a:endParaRPr>
          </a:p>
        </p:txBody>
      </p:sp>
      <p:pic>
        <p:nvPicPr>
          <p:cNvPr id="6" name="Picture 5">
            <a:extLst>
              <a:ext uri="{FF2B5EF4-FFF2-40B4-BE49-F238E27FC236}">
                <a16:creationId xmlns:a16="http://schemas.microsoft.com/office/drawing/2014/main" id="{8C9E2CBE-13B5-5E0F-AA1B-EFC1FDFCD6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670" y="1984635"/>
            <a:ext cx="5580952" cy="315886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4481" y="547692"/>
            <a:ext cx="3936758" cy="327701"/>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71296" y="439673"/>
            <a:ext cx="3901440" cy="452120"/>
          </a:xfrm>
          <a:prstGeom prst="rect">
            <a:avLst/>
          </a:prstGeom>
        </p:spPr>
        <p:txBody>
          <a:bodyPr vert="horz" wrap="square" lIns="0" tIns="12065" rIns="0" bIns="0" rtlCol="0">
            <a:spAutoFit/>
          </a:bodyPr>
          <a:lstStyle/>
          <a:p>
            <a:pPr marL="12700">
              <a:lnSpc>
                <a:spcPct val="100000"/>
              </a:lnSpc>
              <a:spcBef>
                <a:spcPts val="95"/>
              </a:spcBef>
            </a:pPr>
            <a:r>
              <a:rPr spc="-275" dirty="0"/>
              <a:t>Features</a:t>
            </a:r>
            <a:r>
              <a:rPr spc="-40" dirty="0"/>
              <a:t> </a:t>
            </a:r>
            <a:r>
              <a:rPr spc="-270" dirty="0"/>
              <a:t>Transformation</a:t>
            </a:r>
          </a:p>
        </p:txBody>
      </p:sp>
      <p:sp>
        <p:nvSpPr>
          <p:cNvPr id="5" name="object 5"/>
          <p:cNvSpPr txBox="1"/>
          <p:nvPr/>
        </p:nvSpPr>
        <p:spPr>
          <a:xfrm>
            <a:off x="685596" y="1528121"/>
            <a:ext cx="7783830" cy="2082800"/>
          </a:xfrm>
          <a:prstGeom prst="rect">
            <a:avLst/>
          </a:prstGeom>
        </p:spPr>
        <p:txBody>
          <a:bodyPr vert="horz" wrap="square" lIns="0" tIns="12700" rIns="0" bIns="0" rtlCol="0">
            <a:spAutoFit/>
          </a:bodyPr>
          <a:lstStyle/>
          <a:p>
            <a:pPr marL="354965" marR="5080" indent="-342900">
              <a:lnSpc>
                <a:spcPct val="115100"/>
              </a:lnSpc>
              <a:spcBef>
                <a:spcPts val="100"/>
              </a:spcBef>
              <a:buClr>
                <a:srgbClr val="EDFF41"/>
              </a:buClr>
              <a:buSzPct val="128571"/>
              <a:buFont typeface="Wingdings"/>
              <a:buChar char=""/>
              <a:tabLst>
                <a:tab pos="354965" algn="l"/>
                <a:tab pos="355600" algn="l"/>
              </a:tabLst>
            </a:pPr>
            <a:r>
              <a:rPr sz="1400" b="1" dirty="0">
                <a:solidFill>
                  <a:srgbClr val="202020"/>
                </a:solidFill>
                <a:latin typeface="Georgia"/>
                <a:cs typeface="Georgia"/>
              </a:rPr>
              <a:t>For column State Holiday we convert variable a, b, c into numerical variable 1 and existing  variable 0 is kept as it is hence we got numerical feature having variables 0 and 1. It makes easy  for computation in machine learning model.</a:t>
            </a:r>
            <a:endParaRPr sz="1400" dirty="0">
              <a:latin typeface="Georgia"/>
              <a:cs typeface="Georgia"/>
            </a:endParaRPr>
          </a:p>
          <a:p>
            <a:pPr>
              <a:lnSpc>
                <a:spcPct val="100000"/>
              </a:lnSpc>
              <a:spcBef>
                <a:spcPts val="25"/>
              </a:spcBef>
              <a:buClr>
                <a:srgbClr val="EDFF41"/>
              </a:buClr>
              <a:buFont typeface="Wingdings"/>
              <a:buChar char=""/>
            </a:pPr>
            <a:endParaRPr sz="1900" dirty="0">
              <a:latin typeface="Georgia"/>
              <a:cs typeface="Georgia"/>
            </a:endParaRPr>
          </a:p>
          <a:p>
            <a:pPr marL="355600" indent="-342900">
              <a:lnSpc>
                <a:spcPct val="100000"/>
              </a:lnSpc>
              <a:buClr>
                <a:srgbClr val="EDFF41"/>
              </a:buClr>
              <a:buSzPct val="128571"/>
              <a:buFont typeface="Wingdings"/>
              <a:buChar char=""/>
              <a:tabLst>
                <a:tab pos="354965" algn="l"/>
                <a:tab pos="355600" algn="l"/>
              </a:tabLst>
            </a:pPr>
            <a:r>
              <a:rPr sz="1400" b="1" dirty="0">
                <a:solidFill>
                  <a:srgbClr val="202020"/>
                </a:solidFill>
                <a:latin typeface="Georgia"/>
                <a:cs typeface="Georgia"/>
              </a:rPr>
              <a:t>And we convert State Holiday column into integer Data type.</a:t>
            </a:r>
            <a:endParaRPr sz="1400" dirty="0">
              <a:latin typeface="Georgia"/>
              <a:cs typeface="Georgia"/>
            </a:endParaRPr>
          </a:p>
          <a:p>
            <a:pPr marL="358140" marR="43815" indent="-346075">
              <a:lnSpc>
                <a:spcPct val="158600"/>
              </a:lnSpc>
              <a:spcBef>
                <a:spcPts val="1205"/>
              </a:spcBef>
              <a:buClr>
                <a:srgbClr val="EDFF41"/>
              </a:buClr>
              <a:buSzPct val="128571"/>
              <a:buFont typeface="Wingdings"/>
              <a:buChar char=""/>
              <a:tabLst>
                <a:tab pos="354965" algn="l"/>
                <a:tab pos="355600" algn="l"/>
              </a:tabLst>
            </a:pPr>
            <a:r>
              <a:rPr sz="1400" b="1" dirty="0">
                <a:solidFill>
                  <a:srgbClr val="202020"/>
                </a:solidFill>
                <a:latin typeface="Georgia"/>
                <a:cs typeface="Georgia"/>
              </a:rPr>
              <a:t>Data Extraction: We have extracted Date, Year, Month from Date column for further analysis  and then dropped the Date column.</a:t>
            </a:r>
            <a:endParaRPr sz="1400" dirty="0">
              <a:latin typeface="Georgia"/>
              <a:cs typeface="Georg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4481" y="552244"/>
            <a:ext cx="1735461" cy="323149"/>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571296" y="439673"/>
            <a:ext cx="1710689" cy="452120"/>
          </a:xfrm>
          <a:prstGeom prst="rect">
            <a:avLst/>
          </a:prstGeom>
        </p:spPr>
        <p:txBody>
          <a:bodyPr vert="horz" wrap="square" lIns="0" tIns="12065" rIns="0" bIns="0" rtlCol="0">
            <a:spAutoFit/>
          </a:bodyPr>
          <a:lstStyle/>
          <a:p>
            <a:pPr marL="12700">
              <a:lnSpc>
                <a:spcPct val="100000"/>
              </a:lnSpc>
              <a:spcBef>
                <a:spcPts val="95"/>
              </a:spcBef>
            </a:pPr>
            <a:r>
              <a:rPr sz="2800" b="1" spc="-95" dirty="0">
                <a:solidFill>
                  <a:srgbClr val="CC0000"/>
                </a:solidFill>
                <a:latin typeface="Georgia"/>
                <a:cs typeface="Georgia"/>
              </a:rPr>
              <a:t>ML</a:t>
            </a:r>
            <a:r>
              <a:rPr sz="2800" b="1" spc="-75" dirty="0">
                <a:solidFill>
                  <a:srgbClr val="CC0000"/>
                </a:solidFill>
                <a:latin typeface="Georgia"/>
                <a:cs typeface="Georgia"/>
              </a:rPr>
              <a:t> </a:t>
            </a:r>
            <a:r>
              <a:rPr sz="2800" b="1" spc="-225" dirty="0">
                <a:solidFill>
                  <a:srgbClr val="CC0000"/>
                </a:solidFill>
                <a:latin typeface="Georgia"/>
                <a:cs typeface="Georgia"/>
              </a:rPr>
              <a:t>Model</a:t>
            </a:r>
            <a:endParaRPr sz="2800">
              <a:latin typeface="Georgia"/>
              <a:cs typeface="Georgia"/>
            </a:endParaRPr>
          </a:p>
        </p:txBody>
      </p:sp>
      <p:sp>
        <p:nvSpPr>
          <p:cNvPr id="5" name="object 5"/>
          <p:cNvSpPr txBox="1"/>
          <p:nvPr/>
        </p:nvSpPr>
        <p:spPr>
          <a:xfrm>
            <a:off x="685596" y="954126"/>
            <a:ext cx="7752080" cy="983474"/>
          </a:xfrm>
          <a:prstGeom prst="rect">
            <a:avLst/>
          </a:prstGeom>
        </p:spPr>
        <p:txBody>
          <a:bodyPr vert="horz" wrap="square" lIns="0" tIns="12700" rIns="0" bIns="0" rtlCol="0">
            <a:spAutoFit/>
          </a:bodyPr>
          <a:lstStyle/>
          <a:p>
            <a:pPr marL="12700" marR="5080" algn="just">
              <a:lnSpc>
                <a:spcPct val="114999"/>
              </a:lnSpc>
              <a:spcBef>
                <a:spcPts val="100"/>
              </a:spcBef>
            </a:pPr>
            <a:r>
              <a:rPr sz="1400" b="1" dirty="0">
                <a:solidFill>
                  <a:srgbClr val="202020"/>
                </a:solidFill>
                <a:latin typeface="Georgia"/>
                <a:cs typeface="Georgia"/>
              </a:rPr>
              <a:t>After performing all these steps our dataset is ready for ML Modeling. Now we will train a model  over a set of data, providing it an algorithm that it can use to reason over and learn from those data  and then making predictions on those data which hasn’t been seen.</a:t>
            </a:r>
            <a:endParaRPr sz="1400" dirty="0">
              <a:latin typeface="Georgia"/>
              <a:cs typeface="Georgia"/>
            </a:endParaRPr>
          </a:p>
        </p:txBody>
      </p:sp>
      <p:sp>
        <p:nvSpPr>
          <p:cNvPr id="6" name="object 6"/>
          <p:cNvSpPr/>
          <p:nvPr/>
        </p:nvSpPr>
        <p:spPr>
          <a:xfrm>
            <a:off x="541019" y="2046732"/>
            <a:ext cx="7990332" cy="2624328"/>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48522" y="567116"/>
            <a:ext cx="3806554" cy="32711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64286" y="458469"/>
            <a:ext cx="3779520" cy="452120"/>
          </a:xfrm>
          <a:prstGeom prst="rect">
            <a:avLst/>
          </a:prstGeom>
        </p:spPr>
        <p:txBody>
          <a:bodyPr vert="horz" wrap="square" lIns="0" tIns="12065" rIns="0" bIns="0" rtlCol="0">
            <a:spAutoFit/>
          </a:bodyPr>
          <a:lstStyle/>
          <a:p>
            <a:pPr marL="12700">
              <a:lnSpc>
                <a:spcPct val="100000"/>
              </a:lnSpc>
              <a:spcBef>
                <a:spcPts val="95"/>
              </a:spcBef>
            </a:pPr>
            <a:r>
              <a:rPr spc="-95" dirty="0"/>
              <a:t>ML </a:t>
            </a:r>
            <a:r>
              <a:rPr spc="-225" dirty="0"/>
              <a:t>Model</a:t>
            </a:r>
            <a:r>
              <a:rPr spc="55" dirty="0"/>
              <a:t> </a:t>
            </a:r>
            <a:r>
              <a:rPr spc="-305" dirty="0"/>
              <a:t>Performance</a:t>
            </a:r>
          </a:p>
        </p:txBody>
      </p:sp>
      <p:sp>
        <p:nvSpPr>
          <p:cNvPr id="5" name="object 5"/>
          <p:cNvSpPr txBox="1"/>
          <p:nvPr/>
        </p:nvSpPr>
        <p:spPr>
          <a:xfrm>
            <a:off x="678586" y="934059"/>
            <a:ext cx="7365365" cy="558800"/>
          </a:xfrm>
          <a:prstGeom prst="rect">
            <a:avLst/>
          </a:prstGeom>
        </p:spPr>
        <p:txBody>
          <a:bodyPr vert="horz" wrap="square" lIns="0" tIns="66040" rIns="0" bIns="0" rtlCol="0">
            <a:spAutoFit/>
          </a:bodyPr>
          <a:lstStyle/>
          <a:p>
            <a:pPr marL="12700">
              <a:lnSpc>
                <a:spcPct val="100000"/>
              </a:lnSpc>
              <a:spcBef>
                <a:spcPts val="520"/>
              </a:spcBef>
            </a:pPr>
            <a:r>
              <a:rPr sz="1400" b="1" dirty="0">
                <a:solidFill>
                  <a:srgbClr val="202020"/>
                </a:solidFill>
                <a:latin typeface="Roboto"/>
                <a:cs typeface="Roboto"/>
              </a:rPr>
              <a:t>Looking at the various </a:t>
            </a:r>
            <a:r>
              <a:rPr sz="1400" b="1" spc="-5" dirty="0">
                <a:solidFill>
                  <a:srgbClr val="202020"/>
                </a:solidFill>
                <a:latin typeface="Roboto"/>
                <a:cs typeface="Roboto"/>
              </a:rPr>
              <a:t>regression </a:t>
            </a:r>
            <a:r>
              <a:rPr sz="1400" b="1" dirty="0">
                <a:solidFill>
                  <a:srgbClr val="202020"/>
                </a:solidFill>
                <a:latin typeface="Roboto"/>
                <a:cs typeface="Roboto"/>
              </a:rPr>
              <a:t>techniques </a:t>
            </a:r>
            <a:r>
              <a:rPr sz="1400" b="1" spc="-5" dirty="0">
                <a:solidFill>
                  <a:srgbClr val="202020"/>
                </a:solidFill>
                <a:latin typeface="Roboto"/>
                <a:cs typeface="Roboto"/>
              </a:rPr>
              <a:t>we </a:t>
            </a:r>
            <a:r>
              <a:rPr sz="1400" b="1" dirty="0">
                <a:solidFill>
                  <a:srgbClr val="202020"/>
                </a:solidFill>
                <a:latin typeface="Roboto"/>
                <a:cs typeface="Roboto"/>
              </a:rPr>
              <a:t>found out that ‘</a:t>
            </a:r>
            <a:r>
              <a:rPr sz="1400" b="1" dirty="0">
                <a:solidFill>
                  <a:srgbClr val="FF0000"/>
                </a:solidFill>
                <a:latin typeface="Roboto"/>
                <a:cs typeface="Roboto"/>
              </a:rPr>
              <a:t>Random Forest</a:t>
            </a:r>
            <a:r>
              <a:rPr sz="1400" b="1" dirty="0">
                <a:solidFill>
                  <a:srgbClr val="202020"/>
                </a:solidFill>
                <a:latin typeface="Roboto"/>
                <a:cs typeface="Roboto"/>
              </a:rPr>
              <a:t>’ have</a:t>
            </a:r>
            <a:r>
              <a:rPr sz="1400" b="1" spc="-180" dirty="0">
                <a:solidFill>
                  <a:srgbClr val="202020"/>
                </a:solidFill>
                <a:latin typeface="Roboto"/>
                <a:cs typeface="Roboto"/>
              </a:rPr>
              <a:t> </a:t>
            </a:r>
            <a:r>
              <a:rPr sz="1400" b="1" dirty="0">
                <a:solidFill>
                  <a:srgbClr val="202020"/>
                </a:solidFill>
                <a:latin typeface="Roboto"/>
                <a:cs typeface="Roboto"/>
              </a:rPr>
              <a:t>better</a:t>
            </a:r>
            <a:endParaRPr sz="1400">
              <a:latin typeface="Roboto"/>
              <a:cs typeface="Roboto"/>
            </a:endParaRPr>
          </a:p>
          <a:p>
            <a:pPr marL="12700">
              <a:lnSpc>
                <a:spcPct val="100000"/>
              </a:lnSpc>
              <a:spcBef>
                <a:spcPts val="420"/>
              </a:spcBef>
            </a:pPr>
            <a:r>
              <a:rPr sz="1400" b="1" spc="-5" dirty="0">
                <a:solidFill>
                  <a:srgbClr val="202020"/>
                </a:solidFill>
                <a:latin typeface="Roboto"/>
                <a:cs typeface="Roboto"/>
              </a:rPr>
              <a:t>model </a:t>
            </a:r>
            <a:r>
              <a:rPr sz="1400" b="1" dirty="0">
                <a:solidFill>
                  <a:srgbClr val="202020"/>
                </a:solidFill>
                <a:latin typeface="Roboto"/>
                <a:cs typeface="Roboto"/>
              </a:rPr>
              <a:t>performance (</a:t>
            </a:r>
            <a:r>
              <a:rPr sz="1400" b="1" dirty="0">
                <a:solidFill>
                  <a:srgbClr val="FF0000"/>
                </a:solidFill>
                <a:latin typeface="Roboto"/>
                <a:cs typeface="Roboto"/>
              </a:rPr>
              <a:t>Adjusted R2 : 0.9639</a:t>
            </a:r>
            <a:r>
              <a:rPr sz="1400" b="1" dirty="0">
                <a:solidFill>
                  <a:srgbClr val="202020"/>
                </a:solidFill>
                <a:latin typeface="Roboto"/>
                <a:cs typeface="Roboto"/>
              </a:rPr>
              <a:t>) compared to </a:t>
            </a:r>
            <a:r>
              <a:rPr sz="1400" b="1" spc="-5" dirty="0">
                <a:solidFill>
                  <a:srgbClr val="202020"/>
                </a:solidFill>
                <a:latin typeface="Roboto"/>
                <a:cs typeface="Roboto"/>
              </a:rPr>
              <a:t>other regression</a:t>
            </a:r>
            <a:r>
              <a:rPr sz="1400" b="1" spc="-204" dirty="0">
                <a:solidFill>
                  <a:srgbClr val="202020"/>
                </a:solidFill>
                <a:latin typeface="Roboto"/>
                <a:cs typeface="Roboto"/>
              </a:rPr>
              <a:t> </a:t>
            </a:r>
            <a:r>
              <a:rPr sz="1400" b="1" spc="-5" dirty="0">
                <a:solidFill>
                  <a:srgbClr val="202020"/>
                </a:solidFill>
                <a:latin typeface="Roboto"/>
                <a:cs typeface="Roboto"/>
              </a:rPr>
              <a:t>models.</a:t>
            </a:r>
            <a:endParaRPr sz="1400">
              <a:latin typeface="Roboto"/>
              <a:cs typeface="Roboto"/>
            </a:endParaRPr>
          </a:p>
        </p:txBody>
      </p:sp>
      <p:graphicFrame>
        <p:nvGraphicFramePr>
          <p:cNvPr id="6" name="object 6"/>
          <p:cNvGraphicFramePr>
            <a:graphicFrameLocks noGrp="1"/>
          </p:cNvGraphicFramePr>
          <p:nvPr>
            <p:extLst>
              <p:ext uri="{D42A27DB-BD31-4B8C-83A1-F6EECF244321}">
                <p14:modId xmlns:p14="http://schemas.microsoft.com/office/powerpoint/2010/main" val="107982033"/>
              </p:ext>
            </p:extLst>
          </p:nvPr>
        </p:nvGraphicFramePr>
        <p:xfrm>
          <a:off x="677760" y="1597152"/>
          <a:ext cx="7614919" cy="2956521"/>
        </p:xfrm>
        <a:graphic>
          <a:graphicData uri="http://schemas.openxmlformats.org/drawingml/2006/table">
            <a:tbl>
              <a:tblPr firstRow="1" bandRow="1">
                <a:tableStyleId>{2D5ABB26-0587-4C30-8999-92F81FD0307C}</a:tableStyleId>
              </a:tblPr>
              <a:tblGrid>
                <a:gridCol w="2126615">
                  <a:extLst>
                    <a:ext uri="{9D8B030D-6E8A-4147-A177-3AD203B41FA5}">
                      <a16:colId xmlns:a16="http://schemas.microsoft.com/office/drawing/2014/main" val="20000"/>
                    </a:ext>
                  </a:extLst>
                </a:gridCol>
                <a:gridCol w="1059180">
                  <a:extLst>
                    <a:ext uri="{9D8B030D-6E8A-4147-A177-3AD203B41FA5}">
                      <a16:colId xmlns:a16="http://schemas.microsoft.com/office/drawing/2014/main" val="20001"/>
                    </a:ext>
                  </a:extLst>
                </a:gridCol>
                <a:gridCol w="1250950">
                  <a:extLst>
                    <a:ext uri="{9D8B030D-6E8A-4147-A177-3AD203B41FA5}">
                      <a16:colId xmlns:a16="http://schemas.microsoft.com/office/drawing/2014/main" val="20002"/>
                    </a:ext>
                  </a:extLst>
                </a:gridCol>
                <a:gridCol w="1009650">
                  <a:extLst>
                    <a:ext uri="{9D8B030D-6E8A-4147-A177-3AD203B41FA5}">
                      <a16:colId xmlns:a16="http://schemas.microsoft.com/office/drawing/2014/main" val="20003"/>
                    </a:ext>
                  </a:extLst>
                </a:gridCol>
                <a:gridCol w="969010">
                  <a:extLst>
                    <a:ext uri="{9D8B030D-6E8A-4147-A177-3AD203B41FA5}">
                      <a16:colId xmlns:a16="http://schemas.microsoft.com/office/drawing/2014/main" val="20004"/>
                    </a:ext>
                  </a:extLst>
                </a:gridCol>
                <a:gridCol w="1199514">
                  <a:extLst>
                    <a:ext uri="{9D8B030D-6E8A-4147-A177-3AD203B41FA5}">
                      <a16:colId xmlns:a16="http://schemas.microsoft.com/office/drawing/2014/main" val="20005"/>
                    </a:ext>
                  </a:extLst>
                </a:gridCol>
              </a:tblGrid>
              <a:tr h="518160">
                <a:tc>
                  <a:txBody>
                    <a:bodyPr/>
                    <a:lstStyle/>
                    <a:p>
                      <a:pPr marL="577850">
                        <a:lnSpc>
                          <a:spcPct val="100000"/>
                        </a:lnSpc>
                        <a:spcBef>
                          <a:spcPts val="320"/>
                        </a:spcBef>
                      </a:pPr>
                      <a:r>
                        <a:rPr sz="1400" b="1" spc="-5" dirty="0">
                          <a:solidFill>
                            <a:srgbClr val="09272D"/>
                          </a:solidFill>
                          <a:latin typeface="Arial"/>
                          <a:cs typeface="Arial"/>
                        </a:rPr>
                        <a:t>Regression</a:t>
                      </a:r>
                      <a:endParaRPr sz="1400">
                        <a:latin typeface="Arial"/>
                        <a:cs typeface="Arial"/>
                      </a:endParaRPr>
                    </a:p>
                    <a:p>
                      <a:pPr marL="568960">
                        <a:lnSpc>
                          <a:spcPct val="100000"/>
                        </a:lnSpc>
                      </a:pPr>
                      <a:r>
                        <a:rPr sz="1400" b="1" spc="-5" dirty="0">
                          <a:solidFill>
                            <a:srgbClr val="09272D"/>
                          </a:solidFill>
                          <a:latin typeface="Arial"/>
                          <a:cs typeface="Arial"/>
                        </a:rPr>
                        <a:t>Techniques</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0"/>
                        </a:spcBef>
                      </a:pPr>
                      <a:r>
                        <a:rPr sz="1400" b="1" spc="-10" dirty="0">
                          <a:solidFill>
                            <a:srgbClr val="09272D"/>
                          </a:solidFill>
                          <a:latin typeface="Arial"/>
                          <a:cs typeface="Arial"/>
                        </a:rPr>
                        <a:t>MAE</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algn="ctr">
                        <a:lnSpc>
                          <a:spcPct val="100000"/>
                        </a:lnSpc>
                        <a:spcBef>
                          <a:spcPts val="320"/>
                        </a:spcBef>
                      </a:pPr>
                      <a:r>
                        <a:rPr sz="1400" b="1" spc="5" dirty="0">
                          <a:solidFill>
                            <a:srgbClr val="09272D"/>
                          </a:solidFill>
                          <a:latin typeface="Arial"/>
                          <a:cs typeface="Arial"/>
                        </a:rPr>
                        <a:t>MSE</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0"/>
                        </a:spcBef>
                      </a:pPr>
                      <a:r>
                        <a:rPr sz="1400" b="1" spc="5" dirty="0">
                          <a:solidFill>
                            <a:srgbClr val="09272D"/>
                          </a:solidFill>
                          <a:latin typeface="Arial"/>
                          <a:cs typeface="Arial"/>
                        </a:rPr>
                        <a:t>RMSE</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0"/>
                        </a:spcBef>
                      </a:pPr>
                      <a:r>
                        <a:rPr sz="1400" b="1" spc="-10" dirty="0">
                          <a:solidFill>
                            <a:srgbClr val="09272D"/>
                          </a:solidFill>
                          <a:latin typeface="Arial"/>
                          <a:cs typeface="Arial"/>
                        </a:rPr>
                        <a:t>R2</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0"/>
                        </a:spcBef>
                      </a:pPr>
                      <a:r>
                        <a:rPr sz="1400" b="1" spc="-10" dirty="0">
                          <a:solidFill>
                            <a:srgbClr val="09272D"/>
                          </a:solidFill>
                          <a:latin typeface="Arial"/>
                          <a:cs typeface="Arial"/>
                        </a:rPr>
                        <a:t>Adjusted</a:t>
                      </a:r>
                      <a:endParaRPr sz="1400">
                        <a:latin typeface="Arial"/>
                        <a:cs typeface="Arial"/>
                      </a:endParaRPr>
                    </a:p>
                    <a:p>
                      <a:pPr marL="1905" algn="ctr">
                        <a:lnSpc>
                          <a:spcPct val="100000"/>
                        </a:lnSpc>
                      </a:pPr>
                      <a:r>
                        <a:rPr sz="1400" b="1" spc="-10" dirty="0">
                          <a:solidFill>
                            <a:srgbClr val="09272D"/>
                          </a:solidFill>
                          <a:latin typeface="Arial"/>
                          <a:cs typeface="Arial"/>
                        </a:rPr>
                        <a:t>R2</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0"/>
                  </a:ext>
                </a:extLst>
              </a:tr>
              <a:tr h="304800">
                <a:tc>
                  <a:txBody>
                    <a:bodyPr/>
                    <a:lstStyle/>
                    <a:p>
                      <a:pPr marL="91440">
                        <a:lnSpc>
                          <a:spcPct val="100000"/>
                        </a:lnSpc>
                        <a:spcBef>
                          <a:spcPts val="320"/>
                        </a:spcBef>
                      </a:pPr>
                      <a:r>
                        <a:rPr sz="1400" spc="-5" dirty="0">
                          <a:solidFill>
                            <a:srgbClr val="09272D"/>
                          </a:solidFill>
                          <a:latin typeface="Arial"/>
                          <a:cs typeface="Arial"/>
                        </a:rPr>
                        <a:t>Linear</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866.335</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1286832.8297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1134.3865</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2540" algn="ctr">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67030">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1"/>
                  </a:ext>
                </a:extLst>
              </a:tr>
              <a:tr h="304800">
                <a:tc>
                  <a:txBody>
                    <a:bodyPr/>
                    <a:lstStyle/>
                    <a:p>
                      <a:pPr marL="91440">
                        <a:lnSpc>
                          <a:spcPct val="100000"/>
                        </a:lnSpc>
                        <a:spcBef>
                          <a:spcPts val="320"/>
                        </a:spcBef>
                      </a:pPr>
                      <a:r>
                        <a:rPr sz="1400" dirty="0">
                          <a:solidFill>
                            <a:srgbClr val="09272D"/>
                          </a:solidFill>
                          <a:latin typeface="Arial"/>
                          <a:cs typeface="Arial"/>
                        </a:rPr>
                        <a:t>Lasso</a:t>
                      </a:r>
                      <a:endParaRPr sz="140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algn="ctr">
                        <a:lnSpc>
                          <a:spcPct val="100000"/>
                        </a:lnSpc>
                        <a:spcBef>
                          <a:spcPts val="330"/>
                        </a:spcBef>
                      </a:pPr>
                      <a:r>
                        <a:rPr sz="1200" spc="-5" dirty="0">
                          <a:solidFill>
                            <a:srgbClr val="202020"/>
                          </a:solidFill>
                          <a:latin typeface="Arial"/>
                          <a:cs typeface="Arial"/>
                        </a:rPr>
                        <a:t>866.2747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30"/>
                        </a:spcBef>
                      </a:pPr>
                      <a:r>
                        <a:rPr sz="1200" spc="-5" dirty="0">
                          <a:solidFill>
                            <a:srgbClr val="202020"/>
                          </a:solidFill>
                          <a:latin typeface="Arial"/>
                          <a:cs typeface="Arial"/>
                        </a:rPr>
                        <a:t>1286827.3908</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30"/>
                        </a:spcBef>
                      </a:pPr>
                      <a:r>
                        <a:rPr sz="1200" spc="-5" dirty="0">
                          <a:solidFill>
                            <a:srgbClr val="202020"/>
                          </a:solidFill>
                          <a:latin typeface="Arial"/>
                          <a:cs typeface="Arial"/>
                        </a:rPr>
                        <a:t>1134.3841</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2540" algn="ctr">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67030">
                        <a:lnSpc>
                          <a:spcPct val="100000"/>
                        </a:lnSpc>
                        <a:spcBef>
                          <a:spcPts val="330"/>
                        </a:spcBef>
                      </a:pPr>
                      <a:r>
                        <a:rPr sz="1200" dirty="0">
                          <a:solidFill>
                            <a:srgbClr val="202020"/>
                          </a:solidFill>
                          <a:latin typeface="Arial"/>
                          <a:cs typeface="Arial"/>
                        </a:rPr>
                        <a:t>0.7797</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2"/>
                  </a:ext>
                </a:extLst>
              </a:tr>
              <a:tr h="304800">
                <a:tc>
                  <a:txBody>
                    <a:bodyPr/>
                    <a:lstStyle/>
                    <a:p>
                      <a:pPr marL="91440">
                        <a:lnSpc>
                          <a:spcPct val="100000"/>
                        </a:lnSpc>
                        <a:spcBef>
                          <a:spcPts val="320"/>
                        </a:spcBef>
                      </a:pPr>
                      <a:r>
                        <a:rPr lang="en-IN" sz="1400" dirty="0">
                          <a:solidFill>
                            <a:srgbClr val="09272D"/>
                          </a:solidFill>
                          <a:latin typeface="Arial"/>
                          <a:cs typeface="Arial"/>
                        </a:rPr>
                        <a:t>Ridge</a:t>
                      </a:r>
                      <a:endParaRPr lang="en-IN" sz="1400" dirty="0">
                        <a:latin typeface="Arial"/>
                        <a:cs typeface="Arial"/>
                      </a:endParaRPr>
                    </a:p>
                  </a:txBody>
                  <a:tcPr marL="0" marR="0" marT="4064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algn="ctr">
                        <a:lnSpc>
                          <a:spcPct val="100000"/>
                        </a:lnSpc>
                        <a:spcBef>
                          <a:spcPts val="330"/>
                        </a:spcBef>
                      </a:pPr>
                      <a:r>
                        <a:rPr lang="en-IN" sz="1200" spc="-5">
                          <a:solidFill>
                            <a:srgbClr val="202020"/>
                          </a:solidFill>
                          <a:latin typeface="Arial"/>
                          <a:cs typeface="Arial"/>
                        </a:rPr>
                        <a:t>866.2762</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270" algn="ctr">
                        <a:lnSpc>
                          <a:spcPct val="100000"/>
                        </a:lnSpc>
                        <a:spcBef>
                          <a:spcPts val="330"/>
                        </a:spcBef>
                      </a:pPr>
                      <a:r>
                        <a:rPr lang="en-IN" sz="1200" spc="-5">
                          <a:solidFill>
                            <a:srgbClr val="202020"/>
                          </a:solidFill>
                          <a:latin typeface="Arial"/>
                          <a:cs typeface="Arial"/>
                        </a:rPr>
                        <a:t>1286826.1299</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lang="en-IN" sz="1200">
                          <a:solidFill>
                            <a:srgbClr val="202020"/>
                          </a:solidFill>
                          <a:latin typeface="Arial"/>
                          <a:cs typeface="Arial"/>
                        </a:rPr>
                        <a:t>1134.3835</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2540" algn="ctr">
                        <a:lnSpc>
                          <a:spcPct val="100000"/>
                        </a:lnSpc>
                        <a:spcBef>
                          <a:spcPts val="330"/>
                        </a:spcBef>
                      </a:pPr>
                      <a:r>
                        <a:rPr lang="en-IN" sz="1200">
                          <a:solidFill>
                            <a:srgbClr val="202020"/>
                          </a:solidFill>
                          <a:latin typeface="Arial"/>
                          <a:cs typeface="Arial"/>
                        </a:rPr>
                        <a:t>0.7797</a:t>
                      </a:r>
                      <a:endParaRPr lang="en-IN"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67030">
                        <a:lnSpc>
                          <a:spcPct val="100000"/>
                        </a:lnSpc>
                        <a:spcBef>
                          <a:spcPts val="330"/>
                        </a:spcBef>
                      </a:pPr>
                      <a:r>
                        <a:rPr lang="en-IN" sz="1200" dirty="0">
                          <a:solidFill>
                            <a:srgbClr val="202020"/>
                          </a:solidFill>
                          <a:latin typeface="Arial"/>
                          <a:cs typeface="Arial"/>
                        </a:rPr>
                        <a:t>0.7797</a:t>
                      </a:r>
                      <a:endParaRPr lang="en-IN" sz="1200" dirty="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3"/>
                  </a:ext>
                </a:extLst>
              </a:tr>
              <a:tr h="304800">
                <a:tc>
                  <a:txBody>
                    <a:bodyPr/>
                    <a:lstStyle/>
                    <a:p>
                      <a:pPr marL="91440">
                        <a:lnSpc>
                          <a:spcPct val="100000"/>
                        </a:lnSpc>
                        <a:spcBef>
                          <a:spcPts val="325"/>
                        </a:spcBef>
                      </a:pPr>
                      <a:r>
                        <a:rPr sz="1400" dirty="0">
                          <a:solidFill>
                            <a:srgbClr val="002831"/>
                          </a:solidFill>
                          <a:latin typeface="Arial"/>
                          <a:cs typeface="Arial"/>
                        </a:rPr>
                        <a:t>Elastic net</a:t>
                      </a:r>
                      <a:r>
                        <a:rPr sz="1400" spc="-60" dirty="0">
                          <a:solidFill>
                            <a:srgbClr val="002831"/>
                          </a:solidFill>
                          <a:latin typeface="Arial"/>
                          <a:cs typeface="Arial"/>
                        </a:rPr>
                        <a:t> </a:t>
                      </a:r>
                      <a:r>
                        <a:rPr sz="1400" dirty="0">
                          <a:solidFill>
                            <a:srgbClr val="002831"/>
                          </a:solidFill>
                          <a:latin typeface="Arial"/>
                          <a:cs typeface="Arial"/>
                        </a:rPr>
                        <a:t>Regress</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algn="ctr">
                        <a:lnSpc>
                          <a:spcPct val="100000"/>
                        </a:lnSpc>
                        <a:spcBef>
                          <a:spcPts val="330"/>
                        </a:spcBef>
                      </a:pPr>
                      <a:r>
                        <a:rPr sz="1200" spc="-5" dirty="0">
                          <a:solidFill>
                            <a:srgbClr val="202020"/>
                          </a:solidFill>
                          <a:latin typeface="Arial"/>
                          <a:cs typeface="Arial"/>
                        </a:rPr>
                        <a:t>874.1013</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30"/>
                        </a:spcBef>
                      </a:pPr>
                      <a:r>
                        <a:rPr sz="1200" spc="-5" dirty="0">
                          <a:solidFill>
                            <a:srgbClr val="202020"/>
                          </a:solidFill>
                          <a:latin typeface="Arial"/>
                          <a:cs typeface="Arial"/>
                        </a:rPr>
                        <a:t>1331170.6124</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30"/>
                        </a:spcBef>
                      </a:pPr>
                      <a:r>
                        <a:rPr sz="1200" spc="-5" dirty="0">
                          <a:solidFill>
                            <a:srgbClr val="202020"/>
                          </a:solidFill>
                          <a:latin typeface="Arial"/>
                          <a:cs typeface="Arial"/>
                        </a:rPr>
                        <a:t>1153.76</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2540" algn="ctr">
                        <a:lnSpc>
                          <a:spcPct val="100000"/>
                        </a:lnSpc>
                        <a:spcBef>
                          <a:spcPts val="330"/>
                        </a:spcBef>
                      </a:pPr>
                      <a:r>
                        <a:rPr sz="1200" dirty="0">
                          <a:solidFill>
                            <a:srgbClr val="202020"/>
                          </a:solidFill>
                          <a:latin typeface="Arial"/>
                          <a:cs typeface="Arial"/>
                        </a:rPr>
                        <a:t>0.7721</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67030">
                        <a:lnSpc>
                          <a:spcPct val="100000"/>
                        </a:lnSpc>
                        <a:spcBef>
                          <a:spcPts val="330"/>
                        </a:spcBef>
                      </a:pPr>
                      <a:r>
                        <a:rPr sz="1200" dirty="0">
                          <a:solidFill>
                            <a:srgbClr val="202020"/>
                          </a:solidFill>
                          <a:latin typeface="Arial"/>
                          <a:cs typeface="Arial"/>
                        </a:rPr>
                        <a:t>0.7721</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4"/>
                  </a:ext>
                </a:extLst>
              </a:tr>
              <a:tr h="304800">
                <a:tc>
                  <a:txBody>
                    <a:bodyPr/>
                    <a:lstStyle/>
                    <a:p>
                      <a:pPr marL="91440">
                        <a:lnSpc>
                          <a:spcPct val="100000"/>
                        </a:lnSpc>
                        <a:spcBef>
                          <a:spcPts val="325"/>
                        </a:spcBef>
                      </a:pPr>
                      <a:r>
                        <a:rPr sz="1400" dirty="0">
                          <a:solidFill>
                            <a:srgbClr val="002831"/>
                          </a:solidFill>
                          <a:latin typeface="Arial"/>
                          <a:cs typeface="Arial"/>
                        </a:rPr>
                        <a:t>Decision</a:t>
                      </a:r>
                      <a:r>
                        <a:rPr sz="1400" spc="-35" dirty="0">
                          <a:solidFill>
                            <a:srgbClr val="002831"/>
                          </a:solidFill>
                          <a:latin typeface="Arial"/>
                          <a:cs typeface="Arial"/>
                        </a:rPr>
                        <a:t> </a:t>
                      </a:r>
                      <a:r>
                        <a:rPr sz="1400" spc="-5" dirty="0">
                          <a:solidFill>
                            <a:srgbClr val="002831"/>
                          </a:solidFill>
                          <a:latin typeface="Arial"/>
                          <a:cs typeface="Arial"/>
                        </a:rPr>
                        <a:t>Tree</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algn="ctr">
                        <a:lnSpc>
                          <a:spcPct val="100000"/>
                        </a:lnSpc>
                        <a:spcBef>
                          <a:spcPts val="330"/>
                        </a:spcBef>
                      </a:pPr>
                      <a:r>
                        <a:rPr sz="1200" spc="-5" dirty="0">
                          <a:solidFill>
                            <a:srgbClr val="202020"/>
                          </a:solidFill>
                          <a:latin typeface="Arial"/>
                          <a:cs typeface="Arial"/>
                        </a:rPr>
                        <a:t>445.8559</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905" algn="ctr">
                        <a:lnSpc>
                          <a:spcPct val="100000"/>
                        </a:lnSpc>
                        <a:spcBef>
                          <a:spcPts val="330"/>
                        </a:spcBef>
                      </a:pPr>
                      <a:r>
                        <a:rPr sz="1200" dirty="0">
                          <a:solidFill>
                            <a:srgbClr val="202020"/>
                          </a:solidFill>
                          <a:latin typeface="Arial"/>
                          <a:cs typeface="Arial"/>
                        </a:rPr>
                        <a:t>407405.8122</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30"/>
                        </a:spcBef>
                      </a:pPr>
                      <a:r>
                        <a:rPr sz="1200" spc="-5" dirty="0">
                          <a:solidFill>
                            <a:srgbClr val="202020"/>
                          </a:solidFill>
                          <a:latin typeface="Arial"/>
                          <a:cs typeface="Arial"/>
                        </a:rPr>
                        <a:t>638.2834</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2540" algn="ctr">
                        <a:lnSpc>
                          <a:spcPct val="100000"/>
                        </a:lnSpc>
                        <a:spcBef>
                          <a:spcPts val="330"/>
                        </a:spcBef>
                      </a:pPr>
                      <a:r>
                        <a:rPr sz="1200" dirty="0">
                          <a:solidFill>
                            <a:srgbClr val="202020"/>
                          </a:solidFill>
                          <a:latin typeface="Arial"/>
                          <a:cs typeface="Arial"/>
                        </a:rPr>
                        <a:t>0.9302</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67030">
                        <a:lnSpc>
                          <a:spcPct val="100000"/>
                        </a:lnSpc>
                        <a:spcBef>
                          <a:spcPts val="330"/>
                        </a:spcBef>
                      </a:pPr>
                      <a:r>
                        <a:rPr sz="1200" dirty="0">
                          <a:solidFill>
                            <a:srgbClr val="202020"/>
                          </a:solidFill>
                          <a:latin typeface="Arial"/>
                          <a:cs typeface="Arial"/>
                        </a:rPr>
                        <a:t>0.9302</a:t>
                      </a:r>
                      <a:endParaRPr sz="1200">
                        <a:latin typeface="Arial"/>
                        <a:cs typeface="Arial"/>
                      </a:endParaRPr>
                    </a:p>
                  </a:txBody>
                  <a:tcPr marL="0" marR="0" marT="41910"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5"/>
                  </a:ext>
                </a:extLst>
              </a:tr>
              <a:tr h="304761">
                <a:tc>
                  <a:txBody>
                    <a:bodyPr/>
                    <a:lstStyle/>
                    <a:p>
                      <a:pPr marL="91440">
                        <a:lnSpc>
                          <a:spcPct val="100000"/>
                        </a:lnSpc>
                        <a:spcBef>
                          <a:spcPts val="325"/>
                        </a:spcBef>
                      </a:pPr>
                      <a:r>
                        <a:rPr sz="1400" dirty="0">
                          <a:solidFill>
                            <a:srgbClr val="002831"/>
                          </a:solidFill>
                          <a:latin typeface="Arial"/>
                          <a:cs typeface="Arial"/>
                        </a:rPr>
                        <a:t>Gradient</a:t>
                      </a:r>
                      <a:r>
                        <a:rPr sz="1400" spc="-50" dirty="0">
                          <a:solidFill>
                            <a:srgbClr val="002831"/>
                          </a:solidFill>
                          <a:latin typeface="Arial"/>
                          <a:cs typeface="Arial"/>
                        </a:rPr>
                        <a:t> </a:t>
                      </a:r>
                      <a:r>
                        <a:rPr sz="1400" dirty="0">
                          <a:solidFill>
                            <a:srgbClr val="002831"/>
                          </a:solidFill>
                          <a:latin typeface="Arial"/>
                          <a:cs typeface="Arial"/>
                        </a:rPr>
                        <a:t>Boosting</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5"/>
                        </a:spcBef>
                      </a:pPr>
                      <a:r>
                        <a:rPr sz="1400" dirty="0">
                          <a:solidFill>
                            <a:srgbClr val="202020"/>
                          </a:solidFill>
                          <a:latin typeface="Arial"/>
                          <a:cs typeface="Arial"/>
                        </a:rPr>
                        <a:t>717.1779</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270" algn="ctr">
                        <a:lnSpc>
                          <a:spcPct val="100000"/>
                        </a:lnSpc>
                        <a:spcBef>
                          <a:spcPts val="325"/>
                        </a:spcBef>
                      </a:pPr>
                      <a:r>
                        <a:rPr sz="1400" dirty="0">
                          <a:solidFill>
                            <a:srgbClr val="202020"/>
                          </a:solidFill>
                          <a:latin typeface="Arial"/>
                          <a:cs typeface="Arial"/>
                        </a:rPr>
                        <a:t>871463.1338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5"/>
                        </a:spcBef>
                      </a:pPr>
                      <a:r>
                        <a:rPr sz="1400" dirty="0">
                          <a:solidFill>
                            <a:srgbClr val="202020"/>
                          </a:solidFill>
                          <a:latin typeface="Arial"/>
                          <a:cs typeface="Arial"/>
                        </a:rPr>
                        <a:t>933.5218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270" algn="ctr">
                        <a:lnSpc>
                          <a:spcPct val="100000"/>
                        </a:lnSpc>
                        <a:spcBef>
                          <a:spcPts val="325"/>
                        </a:spcBef>
                      </a:pPr>
                      <a:r>
                        <a:rPr sz="1400" dirty="0">
                          <a:solidFill>
                            <a:srgbClr val="202020"/>
                          </a:solidFill>
                          <a:latin typeface="Arial"/>
                          <a:cs typeface="Arial"/>
                        </a:rPr>
                        <a:t>0.8508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27025">
                        <a:lnSpc>
                          <a:spcPct val="100000"/>
                        </a:lnSpc>
                        <a:spcBef>
                          <a:spcPts val="325"/>
                        </a:spcBef>
                      </a:pPr>
                      <a:r>
                        <a:rPr sz="1400" dirty="0">
                          <a:solidFill>
                            <a:srgbClr val="202020"/>
                          </a:solidFill>
                          <a:latin typeface="Arial"/>
                          <a:cs typeface="Arial"/>
                        </a:rPr>
                        <a:t>0.8508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6"/>
                  </a:ext>
                </a:extLst>
              </a:tr>
              <a:tr h="304800">
                <a:tc>
                  <a:txBody>
                    <a:bodyPr/>
                    <a:lstStyle/>
                    <a:p>
                      <a:pPr marL="91440">
                        <a:lnSpc>
                          <a:spcPct val="100000"/>
                        </a:lnSpc>
                        <a:spcBef>
                          <a:spcPts val="325"/>
                        </a:spcBef>
                      </a:pPr>
                      <a:r>
                        <a:rPr sz="1400" dirty="0">
                          <a:solidFill>
                            <a:srgbClr val="002831"/>
                          </a:solidFill>
                          <a:latin typeface="Arial"/>
                          <a:cs typeface="Arial"/>
                        </a:rPr>
                        <a:t>XGBoosting</a:t>
                      </a:r>
                      <a:r>
                        <a:rPr sz="1400" spc="-65" dirty="0">
                          <a:solidFill>
                            <a:srgbClr val="002831"/>
                          </a:solidFill>
                          <a:latin typeface="Arial"/>
                          <a:cs typeface="Arial"/>
                        </a:rPr>
                        <a:t> </a:t>
                      </a:r>
                      <a:r>
                        <a:rPr sz="1400" dirty="0">
                          <a:solidFill>
                            <a:srgbClr val="002831"/>
                          </a:solidFill>
                          <a:latin typeface="Arial"/>
                          <a:cs typeface="Arial"/>
                        </a:rPr>
                        <a:t>Regression</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25"/>
                        </a:spcBef>
                      </a:pPr>
                      <a:r>
                        <a:rPr sz="1400" dirty="0">
                          <a:solidFill>
                            <a:srgbClr val="202020"/>
                          </a:solidFill>
                          <a:latin typeface="Arial"/>
                          <a:cs typeface="Arial"/>
                        </a:rPr>
                        <a:t>471.7540</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635" algn="ctr">
                        <a:lnSpc>
                          <a:spcPct val="100000"/>
                        </a:lnSpc>
                        <a:spcBef>
                          <a:spcPts val="325"/>
                        </a:spcBef>
                      </a:pPr>
                      <a:r>
                        <a:rPr sz="1400" dirty="0">
                          <a:solidFill>
                            <a:srgbClr val="202020"/>
                          </a:solidFill>
                          <a:latin typeface="Arial"/>
                          <a:cs typeface="Arial"/>
                        </a:rPr>
                        <a:t>393631.5969</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905" algn="ctr">
                        <a:lnSpc>
                          <a:spcPct val="100000"/>
                        </a:lnSpc>
                        <a:spcBef>
                          <a:spcPts val="325"/>
                        </a:spcBef>
                      </a:pPr>
                      <a:r>
                        <a:rPr sz="1400" dirty="0">
                          <a:solidFill>
                            <a:srgbClr val="202020"/>
                          </a:solidFill>
                          <a:latin typeface="Arial"/>
                          <a:cs typeface="Arial"/>
                        </a:rPr>
                        <a:t>627.4006</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1270" algn="ctr">
                        <a:lnSpc>
                          <a:spcPct val="100000"/>
                        </a:lnSpc>
                        <a:spcBef>
                          <a:spcPts val="325"/>
                        </a:spcBef>
                      </a:pPr>
                      <a:r>
                        <a:rPr sz="1400" dirty="0">
                          <a:solidFill>
                            <a:srgbClr val="202020"/>
                          </a:solidFill>
                          <a:latin typeface="Arial"/>
                          <a:cs typeface="Arial"/>
                        </a:rPr>
                        <a:t>0.9326</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tc>
                  <a:txBody>
                    <a:bodyPr/>
                    <a:lstStyle/>
                    <a:p>
                      <a:pPr marL="327025">
                        <a:lnSpc>
                          <a:spcPct val="100000"/>
                        </a:lnSpc>
                        <a:spcBef>
                          <a:spcPts val="325"/>
                        </a:spcBef>
                      </a:pPr>
                      <a:r>
                        <a:rPr sz="1400" dirty="0">
                          <a:solidFill>
                            <a:srgbClr val="202020"/>
                          </a:solidFill>
                          <a:latin typeface="Arial"/>
                          <a:cs typeface="Arial"/>
                        </a:rPr>
                        <a:t>0.9326</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CADDE0"/>
                    </a:solidFill>
                  </a:tcPr>
                </a:tc>
                <a:extLst>
                  <a:ext uri="{0D108BD9-81ED-4DB2-BD59-A6C34878D82A}">
                    <a16:rowId xmlns:a16="http://schemas.microsoft.com/office/drawing/2014/main" val="10007"/>
                  </a:ext>
                </a:extLst>
              </a:tr>
              <a:tr h="304800">
                <a:tc>
                  <a:txBody>
                    <a:bodyPr/>
                    <a:lstStyle/>
                    <a:p>
                      <a:pPr marL="91440">
                        <a:lnSpc>
                          <a:spcPct val="100000"/>
                        </a:lnSpc>
                        <a:spcBef>
                          <a:spcPts val="325"/>
                        </a:spcBef>
                      </a:pPr>
                      <a:r>
                        <a:rPr sz="1400" b="1" spc="-5" dirty="0">
                          <a:solidFill>
                            <a:srgbClr val="FF0000"/>
                          </a:solidFill>
                          <a:latin typeface="Arial"/>
                          <a:cs typeface="Arial"/>
                        </a:rPr>
                        <a:t>Random</a:t>
                      </a:r>
                      <a:r>
                        <a:rPr sz="1400" b="1" spc="-15" dirty="0">
                          <a:solidFill>
                            <a:srgbClr val="FF0000"/>
                          </a:solidFill>
                          <a:latin typeface="Arial"/>
                          <a:cs typeface="Arial"/>
                        </a:rPr>
                        <a:t> </a:t>
                      </a:r>
                      <a:r>
                        <a:rPr sz="1400" b="1" spc="-5" dirty="0">
                          <a:solidFill>
                            <a:srgbClr val="FF0000"/>
                          </a:solidFill>
                          <a:latin typeface="Arial"/>
                          <a:cs typeface="Arial"/>
                        </a:rPr>
                        <a:t>Forest</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5"/>
                        </a:spcBef>
                      </a:pPr>
                      <a:r>
                        <a:rPr sz="1400" b="1" dirty="0">
                          <a:solidFill>
                            <a:srgbClr val="FF0000"/>
                          </a:solidFill>
                          <a:latin typeface="Arial"/>
                          <a:cs typeface="Arial"/>
                        </a:rPr>
                        <a:t>326.8861</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635" algn="ctr">
                        <a:lnSpc>
                          <a:spcPct val="100000"/>
                        </a:lnSpc>
                        <a:spcBef>
                          <a:spcPts val="325"/>
                        </a:spcBef>
                      </a:pPr>
                      <a:r>
                        <a:rPr sz="1400" b="1" dirty="0">
                          <a:solidFill>
                            <a:srgbClr val="FF0000"/>
                          </a:solidFill>
                          <a:latin typeface="Arial"/>
                          <a:cs typeface="Arial"/>
                        </a:rPr>
                        <a:t>210858.0442</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905" algn="ctr">
                        <a:lnSpc>
                          <a:spcPct val="100000"/>
                        </a:lnSpc>
                        <a:spcBef>
                          <a:spcPts val="325"/>
                        </a:spcBef>
                      </a:pPr>
                      <a:r>
                        <a:rPr sz="1400" b="1" dirty="0">
                          <a:solidFill>
                            <a:srgbClr val="FF0000"/>
                          </a:solidFill>
                          <a:latin typeface="Arial"/>
                          <a:cs typeface="Arial"/>
                        </a:rPr>
                        <a:t>459.1928</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1270" algn="ctr">
                        <a:lnSpc>
                          <a:spcPct val="100000"/>
                        </a:lnSpc>
                        <a:spcBef>
                          <a:spcPts val="325"/>
                        </a:spcBef>
                      </a:pPr>
                      <a:r>
                        <a:rPr sz="1400" b="1" dirty="0">
                          <a:solidFill>
                            <a:srgbClr val="FF0000"/>
                          </a:solidFill>
                          <a:latin typeface="Arial"/>
                          <a:cs typeface="Arial"/>
                        </a:rPr>
                        <a:t>0.9639</a:t>
                      </a:r>
                      <a:endParaRPr sz="140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tc>
                  <a:txBody>
                    <a:bodyPr/>
                    <a:lstStyle/>
                    <a:p>
                      <a:pPr marL="327025">
                        <a:lnSpc>
                          <a:spcPct val="100000"/>
                        </a:lnSpc>
                        <a:spcBef>
                          <a:spcPts val="325"/>
                        </a:spcBef>
                      </a:pPr>
                      <a:r>
                        <a:rPr sz="1400" b="1" dirty="0">
                          <a:solidFill>
                            <a:srgbClr val="FF0000"/>
                          </a:solidFill>
                          <a:latin typeface="Arial"/>
                          <a:cs typeface="Arial"/>
                        </a:rPr>
                        <a:t>0.9639</a:t>
                      </a:r>
                      <a:endParaRPr sz="1400" dirty="0">
                        <a:latin typeface="Arial"/>
                        <a:cs typeface="Arial"/>
                      </a:endParaRPr>
                    </a:p>
                  </a:txBody>
                  <a:tcPr marL="0" marR="0" marT="41275" marB="0">
                    <a:lnL w="12700">
                      <a:solidFill>
                        <a:srgbClr val="0096A7"/>
                      </a:solidFill>
                      <a:prstDash val="solid"/>
                    </a:lnL>
                    <a:lnR w="12700">
                      <a:solidFill>
                        <a:srgbClr val="0096A7"/>
                      </a:solidFill>
                      <a:prstDash val="solid"/>
                    </a:lnR>
                    <a:lnT w="12700">
                      <a:solidFill>
                        <a:srgbClr val="0096A7"/>
                      </a:solidFill>
                      <a:prstDash val="solid"/>
                    </a:lnT>
                    <a:lnB w="12700">
                      <a:solidFill>
                        <a:srgbClr val="0096A7"/>
                      </a:solidFill>
                      <a:prstDash val="solid"/>
                    </a:lnB>
                    <a:solidFill>
                      <a:srgbClr val="E7EEF0"/>
                    </a:solid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9351" y="565534"/>
            <a:ext cx="3109091" cy="386175"/>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35940" y="448436"/>
            <a:ext cx="3082290" cy="452120"/>
          </a:xfrm>
          <a:prstGeom prst="rect">
            <a:avLst/>
          </a:prstGeom>
        </p:spPr>
        <p:txBody>
          <a:bodyPr vert="horz" wrap="square" lIns="0" tIns="12065" rIns="0" bIns="0" rtlCol="0">
            <a:spAutoFit/>
          </a:bodyPr>
          <a:lstStyle/>
          <a:p>
            <a:pPr marL="12700">
              <a:lnSpc>
                <a:spcPct val="100000"/>
              </a:lnSpc>
              <a:spcBef>
                <a:spcPts val="95"/>
              </a:spcBef>
            </a:pPr>
            <a:r>
              <a:rPr spc="-275" dirty="0"/>
              <a:t>Feature</a:t>
            </a:r>
            <a:r>
              <a:rPr spc="-10" dirty="0"/>
              <a:t> </a:t>
            </a:r>
            <a:r>
              <a:rPr spc="-300" dirty="0"/>
              <a:t>Importance</a:t>
            </a:r>
          </a:p>
        </p:txBody>
      </p:sp>
      <p:sp>
        <p:nvSpPr>
          <p:cNvPr id="5" name="object 5"/>
          <p:cNvSpPr txBox="1"/>
          <p:nvPr/>
        </p:nvSpPr>
        <p:spPr>
          <a:xfrm>
            <a:off x="650240" y="1539011"/>
            <a:ext cx="3107055" cy="1404680"/>
          </a:xfrm>
          <a:prstGeom prst="rect">
            <a:avLst/>
          </a:prstGeom>
        </p:spPr>
        <p:txBody>
          <a:bodyPr vert="horz" wrap="square" lIns="0" tIns="12065" rIns="0" bIns="0" rtlCol="0">
            <a:spAutoFit/>
          </a:bodyPr>
          <a:lstStyle/>
          <a:p>
            <a:pPr marL="12700" marR="5080">
              <a:lnSpc>
                <a:spcPct val="115100"/>
              </a:lnSpc>
              <a:spcBef>
                <a:spcPts val="95"/>
              </a:spcBef>
            </a:pPr>
            <a:r>
              <a:rPr sz="1600" b="1" dirty="0">
                <a:latin typeface="Georgia"/>
                <a:cs typeface="Georgia"/>
              </a:rPr>
              <a:t>After selecting our </a:t>
            </a:r>
            <a:r>
              <a:rPr sz="1600" b="1" dirty="0">
                <a:solidFill>
                  <a:srgbClr val="CC0000"/>
                </a:solidFill>
                <a:latin typeface="Georgia"/>
                <a:cs typeface="Georgia"/>
              </a:rPr>
              <a:t>Random Forest  Regression </a:t>
            </a:r>
            <a:r>
              <a:rPr sz="1600" b="1" dirty="0">
                <a:latin typeface="Georgia"/>
                <a:cs typeface="Georgia"/>
              </a:rPr>
              <a:t>model we can see the  importance of each features in our  model prediction.</a:t>
            </a:r>
            <a:endParaRPr sz="1600" dirty="0">
              <a:latin typeface="Georgia"/>
              <a:cs typeface="Georgia"/>
            </a:endParaRPr>
          </a:p>
        </p:txBody>
      </p:sp>
      <p:sp>
        <p:nvSpPr>
          <p:cNvPr id="6" name="object 6"/>
          <p:cNvSpPr/>
          <p:nvPr/>
        </p:nvSpPr>
        <p:spPr>
          <a:xfrm>
            <a:off x="3834384" y="1002791"/>
            <a:ext cx="4776216" cy="3829812"/>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53568" y="332219"/>
            <a:ext cx="8524494" cy="840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602995" y="432561"/>
            <a:ext cx="2753995" cy="452120"/>
          </a:xfrm>
          <a:prstGeom prst="rect">
            <a:avLst/>
          </a:prstGeom>
        </p:spPr>
        <p:txBody>
          <a:bodyPr vert="horz" wrap="square" lIns="0" tIns="12065" rIns="0" bIns="0" rtlCol="0">
            <a:spAutoFit/>
          </a:bodyPr>
          <a:lstStyle/>
          <a:p>
            <a:pPr marL="12700">
              <a:lnSpc>
                <a:spcPct val="100000"/>
              </a:lnSpc>
              <a:spcBef>
                <a:spcPts val="95"/>
              </a:spcBef>
            </a:pPr>
            <a:r>
              <a:rPr spc="-220" dirty="0"/>
              <a:t>Challenges</a:t>
            </a:r>
            <a:r>
              <a:rPr spc="-35" dirty="0"/>
              <a:t> </a:t>
            </a:r>
            <a:r>
              <a:rPr spc="-260" dirty="0"/>
              <a:t>Faced</a:t>
            </a:r>
          </a:p>
        </p:txBody>
      </p:sp>
      <p:sp>
        <p:nvSpPr>
          <p:cNvPr id="5" name="object 5"/>
          <p:cNvSpPr txBox="1"/>
          <p:nvPr/>
        </p:nvSpPr>
        <p:spPr>
          <a:xfrm>
            <a:off x="705104" y="1060855"/>
            <a:ext cx="7861300" cy="3390265"/>
          </a:xfrm>
          <a:prstGeom prst="rect">
            <a:avLst/>
          </a:prstGeom>
        </p:spPr>
        <p:txBody>
          <a:bodyPr vert="horz" wrap="square" lIns="0" tIns="12700" rIns="0" bIns="0" rtlCol="0">
            <a:spAutoFit/>
          </a:bodyPr>
          <a:lstStyle/>
          <a:p>
            <a:pPr marL="367665" marR="5080" indent="-355600">
              <a:lnSpc>
                <a:spcPct val="125099"/>
              </a:lnSpc>
              <a:spcBef>
                <a:spcPts val="100"/>
              </a:spcBef>
              <a:buSzPct val="125000"/>
              <a:buFont typeface="Wingdings"/>
              <a:buChar char=""/>
              <a:tabLst>
                <a:tab pos="367665" algn="l"/>
                <a:tab pos="368300" algn="l"/>
              </a:tabLst>
            </a:pPr>
            <a:r>
              <a:rPr sz="1600" spc="50" dirty="0">
                <a:solidFill>
                  <a:srgbClr val="202020"/>
                </a:solidFill>
                <a:latin typeface="Times New Roman"/>
                <a:cs typeface="Times New Roman"/>
              </a:rPr>
              <a:t>Handling </a:t>
            </a:r>
            <a:r>
              <a:rPr sz="1600" spc="70" dirty="0">
                <a:solidFill>
                  <a:srgbClr val="202020"/>
                </a:solidFill>
                <a:latin typeface="Times New Roman"/>
                <a:cs typeface="Times New Roman"/>
              </a:rPr>
              <a:t>and </a:t>
            </a:r>
            <a:r>
              <a:rPr sz="1600" spc="45" dirty="0">
                <a:solidFill>
                  <a:srgbClr val="202020"/>
                </a:solidFill>
                <a:latin typeface="Times New Roman"/>
                <a:cs typeface="Times New Roman"/>
              </a:rPr>
              <a:t>understanding </a:t>
            </a:r>
            <a:r>
              <a:rPr sz="1600" spc="15" dirty="0">
                <a:solidFill>
                  <a:srgbClr val="202020"/>
                </a:solidFill>
                <a:latin typeface="Times New Roman"/>
                <a:cs typeface="Times New Roman"/>
              </a:rPr>
              <a:t>large </a:t>
            </a:r>
            <a:r>
              <a:rPr sz="1600" spc="70" dirty="0">
                <a:solidFill>
                  <a:srgbClr val="202020"/>
                </a:solidFill>
                <a:latin typeface="Times New Roman"/>
                <a:cs typeface="Times New Roman"/>
              </a:rPr>
              <a:t>amount </a:t>
            </a:r>
            <a:r>
              <a:rPr sz="1600" spc="10" dirty="0">
                <a:solidFill>
                  <a:srgbClr val="202020"/>
                </a:solidFill>
                <a:latin typeface="Times New Roman"/>
                <a:cs typeface="Times New Roman"/>
              </a:rPr>
              <a:t>of </a:t>
            </a:r>
            <a:r>
              <a:rPr sz="1600" spc="25" dirty="0">
                <a:solidFill>
                  <a:srgbClr val="202020"/>
                </a:solidFill>
                <a:latin typeface="Times New Roman"/>
                <a:cs typeface="Times New Roman"/>
              </a:rPr>
              <a:t>data.(1017209 </a:t>
            </a:r>
            <a:r>
              <a:rPr sz="1600" spc="55" dirty="0">
                <a:solidFill>
                  <a:srgbClr val="202020"/>
                </a:solidFill>
                <a:latin typeface="Times New Roman"/>
                <a:cs typeface="Times New Roman"/>
              </a:rPr>
              <a:t>number </a:t>
            </a:r>
            <a:r>
              <a:rPr sz="1600" spc="10" dirty="0">
                <a:solidFill>
                  <a:srgbClr val="202020"/>
                </a:solidFill>
                <a:latin typeface="Times New Roman"/>
                <a:cs typeface="Times New Roman"/>
              </a:rPr>
              <a:t>of </a:t>
            </a:r>
            <a:r>
              <a:rPr sz="1600" spc="30" dirty="0">
                <a:solidFill>
                  <a:srgbClr val="202020"/>
                </a:solidFill>
                <a:latin typeface="Times New Roman"/>
                <a:cs typeface="Times New Roman"/>
              </a:rPr>
              <a:t>records </a:t>
            </a:r>
            <a:r>
              <a:rPr sz="1600" spc="70" dirty="0">
                <a:solidFill>
                  <a:srgbClr val="202020"/>
                </a:solidFill>
                <a:latin typeface="Times New Roman"/>
                <a:cs typeface="Times New Roman"/>
              </a:rPr>
              <a:t>and </a:t>
            </a:r>
            <a:r>
              <a:rPr sz="1600" spc="10" dirty="0">
                <a:solidFill>
                  <a:srgbClr val="202020"/>
                </a:solidFill>
                <a:latin typeface="Times New Roman"/>
                <a:cs typeface="Times New Roman"/>
              </a:rPr>
              <a:t>18  </a:t>
            </a:r>
            <a:r>
              <a:rPr sz="1600" spc="50" dirty="0">
                <a:solidFill>
                  <a:srgbClr val="202020"/>
                </a:solidFill>
                <a:latin typeface="Times New Roman"/>
                <a:cs typeface="Times New Roman"/>
              </a:rPr>
              <a:t>number </a:t>
            </a:r>
            <a:r>
              <a:rPr sz="1600" dirty="0">
                <a:solidFill>
                  <a:srgbClr val="202020"/>
                </a:solidFill>
                <a:latin typeface="Times New Roman"/>
                <a:cs typeface="Times New Roman"/>
              </a:rPr>
              <a:t>of fields</a:t>
            </a:r>
            <a:r>
              <a:rPr sz="1600" spc="25" dirty="0">
                <a:solidFill>
                  <a:srgbClr val="202020"/>
                </a:solidFill>
                <a:latin typeface="Times New Roman"/>
                <a:cs typeface="Times New Roman"/>
              </a:rPr>
              <a:t> </a:t>
            </a:r>
            <a:r>
              <a:rPr sz="1600" spc="-20" dirty="0">
                <a:solidFill>
                  <a:srgbClr val="202020"/>
                </a:solidFill>
                <a:latin typeface="Times New Roman"/>
                <a:cs typeface="Times New Roman"/>
              </a:rPr>
              <a:t>)</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50" dirty="0">
                <a:solidFill>
                  <a:srgbClr val="202020"/>
                </a:solidFill>
                <a:latin typeface="Times New Roman"/>
                <a:cs typeface="Times New Roman"/>
              </a:rPr>
              <a:t>Columns </a:t>
            </a:r>
            <a:r>
              <a:rPr sz="1600" spc="40" dirty="0">
                <a:solidFill>
                  <a:srgbClr val="202020"/>
                </a:solidFill>
                <a:latin typeface="Times New Roman"/>
                <a:cs typeface="Times New Roman"/>
              </a:rPr>
              <a:t>with improper </a:t>
            </a:r>
            <a:r>
              <a:rPr sz="1600" spc="60" dirty="0">
                <a:solidFill>
                  <a:srgbClr val="202020"/>
                </a:solidFill>
                <a:latin typeface="Times New Roman"/>
                <a:cs typeface="Times New Roman"/>
              </a:rPr>
              <a:t>data </a:t>
            </a:r>
            <a:r>
              <a:rPr sz="1600" spc="25" dirty="0">
                <a:solidFill>
                  <a:srgbClr val="202020"/>
                </a:solidFill>
                <a:latin typeface="Times New Roman"/>
                <a:cs typeface="Times New Roman"/>
              </a:rPr>
              <a:t>type </a:t>
            </a:r>
            <a:r>
              <a:rPr sz="1600" spc="65" dirty="0">
                <a:solidFill>
                  <a:srgbClr val="202020"/>
                </a:solidFill>
                <a:latin typeface="Times New Roman"/>
                <a:cs typeface="Times New Roman"/>
              </a:rPr>
              <a:t>and </a:t>
            </a:r>
            <a:r>
              <a:rPr sz="1600" spc="40" dirty="0">
                <a:solidFill>
                  <a:srgbClr val="202020"/>
                </a:solidFill>
                <a:latin typeface="Times New Roman"/>
                <a:cs typeface="Times New Roman"/>
              </a:rPr>
              <a:t>wrong</a:t>
            </a:r>
            <a:r>
              <a:rPr sz="1600" spc="-95" dirty="0">
                <a:solidFill>
                  <a:srgbClr val="202020"/>
                </a:solidFill>
                <a:latin typeface="Times New Roman"/>
                <a:cs typeface="Times New Roman"/>
              </a:rPr>
              <a:t> </a:t>
            </a:r>
            <a:r>
              <a:rPr sz="1600" spc="25" dirty="0">
                <a:solidFill>
                  <a:srgbClr val="202020"/>
                </a:solidFill>
                <a:latin typeface="Times New Roman"/>
                <a:cs typeface="Times New Roman"/>
              </a:rPr>
              <a:t>values.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40" dirty="0">
                <a:solidFill>
                  <a:srgbClr val="202020"/>
                </a:solidFill>
                <a:latin typeface="Times New Roman"/>
                <a:cs typeface="Times New Roman"/>
              </a:rPr>
              <a:t>Combining, </a:t>
            </a:r>
            <a:r>
              <a:rPr sz="1600" spc="25" dirty="0">
                <a:solidFill>
                  <a:srgbClr val="202020"/>
                </a:solidFill>
                <a:latin typeface="Times New Roman"/>
                <a:cs typeface="Times New Roman"/>
              </a:rPr>
              <a:t>creating </a:t>
            </a:r>
            <a:r>
              <a:rPr sz="1600" spc="65" dirty="0">
                <a:solidFill>
                  <a:srgbClr val="202020"/>
                </a:solidFill>
                <a:latin typeface="Times New Roman"/>
                <a:cs typeface="Times New Roman"/>
              </a:rPr>
              <a:t>and </a:t>
            </a:r>
            <a:r>
              <a:rPr sz="1600" spc="30" dirty="0">
                <a:solidFill>
                  <a:srgbClr val="202020"/>
                </a:solidFill>
                <a:latin typeface="Times New Roman"/>
                <a:cs typeface="Times New Roman"/>
              </a:rPr>
              <a:t>removing </a:t>
            </a:r>
            <a:r>
              <a:rPr sz="1600" spc="40" dirty="0">
                <a:solidFill>
                  <a:srgbClr val="202020"/>
                </a:solidFill>
                <a:latin typeface="Times New Roman"/>
                <a:cs typeface="Times New Roman"/>
              </a:rPr>
              <a:t>columns.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Records containing </a:t>
            </a:r>
            <a:r>
              <a:rPr sz="1600" spc="50" dirty="0">
                <a:solidFill>
                  <a:srgbClr val="202020"/>
                </a:solidFill>
                <a:latin typeface="Times New Roman"/>
                <a:cs typeface="Times New Roman"/>
              </a:rPr>
              <a:t>more </a:t>
            </a:r>
            <a:r>
              <a:rPr sz="1600" spc="65" dirty="0">
                <a:solidFill>
                  <a:srgbClr val="202020"/>
                </a:solidFill>
                <a:latin typeface="Times New Roman"/>
                <a:cs typeface="Times New Roman"/>
              </a:rPr>
              <a:t>than </a:t>
            </a:r>
            <a:r>
              <a:rPr sz="1600" dirty="0">
                <a:solidFill>
                  <a:srgbClr val="202020"/>
                </a:solidFill>
                <a:latin typeface="Times New Roman"/>
                <a:cs typeface="Times New Roman"/>
              </a:rPr>
              <a:t>50% </a:t>
            </a:r>
            <a:r>
              <a:rPr sz="1600" spc="5" dirty="0">
                <a:solidFill>
                  <a:srgbClr val="202020"/>
                </a:solidFill>
                <a:latin typeface="Times New Roman"/>
                <a:cs typeface="Times New Roman"/>
              </a:rPr>
              <a:t>of </a:t>
            </a:r>
            <a:r>
              <a:rPr sz="1600" spc="70" dirty="0">
                <a:solidFill>
                  <a:srgbClr val="202020"/>
                </a:solidFill>
                <a:latin typeface="Times New Roman"/>
                <a:cs typeface="Times New Roman"/>
              </a:rPr>
              <a:t>nan </a:t>
            </a:r>
            <a:r>
              <a:rPr sz="1600" spc="20" dirty="0">
                <a:solidFill>
                  <a:srgbClr val="202020"/>
                </a:solidFill>
                <a:latin typeface="Times New Roman"/>
                <a:cs typeface="Times New Roman"/>
              </a:rPr>
              <a:t>values </a:t>
            </a:r>
            <a:r>
              <a:rPr sz="1600" spc="65" dirty="0">
                <a:solidFill>
                  <a:srgbClr val="202020"/>
                </a:solidFill>
                <a:latin typeface="Times New Roman"/>
                <a:cs typeface="Times New Roman"/>
              </a:rPr>
              <a:t>and </a:t>
            </a:r>
            <a:r>
              <a:rPr sz="1600" spc="25" dirty="0">
                <a:solidFill>
                  <a:srgbClr val="202020"/>
                </a:solidFill>
                <a:latin typeface="Times New Roman"/>
                <a:cs typeface="Times New Roman"/>
              </a:rPr>
              <a:t>replacing </a:t>
            </a:r>
            <a:r>
              <a:rPr sz="1600" spc="15" dirty="0">
                <a:solidFill>
                  <a:srgbClr val="202020"/>
                </a:solidFill>
                <a:latin typeface="Times New Roman"/>
                <a:cs typeface="Times New Roman"/>
              </a:rPr>
              <a:t>it </a:t>
            </a:r>
            <a:r>
              <a:rPr sz="1600" spc="40" dirty="0">
                <a:solidFill>
                  <a:srgbClr val="202020"/>
                </a:solidFill>
                <a:latin typeface="Times New Roman"/>
                <a:cs typeface="Times New Roman"/>
              </a:rPr>
              <a:t>with</a:t>
            </a:r>
            <a:r>
              <a:rPr sz="1600" spc="-60" dirty="0">
                <a:solidFill>
                  <a:srgbClr val="202020"/>
                </a:solidFill>
                <a:latin typeface="Times New Roman"/>
                <a:cs typeface="Times New Roman"/>
              </a:rPr>
              <a:t> </a:t>
            </a:r>
            <a:r>
              <a:rPr sz="1600" spc="25" dirty="0">
                <a:solidFill>
                  <a:srgbClr val="202020"/>
                </a:solidFill>
                <a:latin typeface="Times New Roman"/>
                <a:cs typeface="Times New Roman"/>
              </a:rPr>
              <a:t>substitutes.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Removing </a:t>
            </a:r>
            <a:r>
              <a:rPr sz="1600" spc="65" dirty="0">
                <a:solidFill>
                  <a:srgbClr val="202020"/>
                </a:solidFill>
                <a:latin typeface="Times New Roman"/>
                <a:cs typeface="Times New Roman"/>
              </a:rPr>
              <a:t>and </a:t>
            </a:r>
            <a:r>
              <a:rPr sz="1600" spc="20" dirty="0">
                <a:solidFill>
                  <a:srgbClr val="202020"/>
                </a:solidFill>
                <a:latin typeface="Times New Roman"/>
                <a:cs typeface="Times New Roman"/>
              </a:rPr>
              <a:t>replacing outliers </a:t>
            </a:r>
            <a:r>
              <a:rPr sz="1600" spc="35" dirty="0">
                <a:solidFill>
                  <a:srgbClr val="202020"/>
                </a:solidFill>
                <a:latin typeface="Times New Roman"/>
                <a:cs typeface="Times New Roman"/>
              </a:rPr>
              <a:t>from </a:t>
            </a:r>
            <a:r>
              <a:rPr sz="1600" spc="45" dirty="0">
                <a:solidFill>
                  <a:srgbClr val="202020"/>
                </a:solidFill>
                <a:latin typeface="Times New Roman"/>
                <a:cs typeface="Times New Roman"/>
              </a:rPr>
              <a:t>dependent </a:t>
            </a:r>
            <a:r>
              <a:rPr sz="1600" spc="65" dirty="0">
                <a:solidFill>
                  <a:srgbClr val="202020"/>
                </a:solidFill>
                <a:latin typeface="Times New Roman"/>
                <a:cs typeface="Times New Roman"/>
              </a:rPr>
              <a:t>and </a:t>
            </a:r>
            <a:r>
              <a:rPr sz="1600" spc="45" dirty="0">
                <a:solidFill>
                  <a:srgbClr val="202020"/>
                </a:solidFill>
                <a:latin typeface="Times New Roman"/>
                <a:cs typeface="Times New Roman"/>
              </a:rPr>
              <a:t>independent</a:t>
            </a:r>
            <a:r>
              <a:rPr sz="1600" spc="60" dirty="0">
                <a:solidFill>
                  <a:srgbClr val="202020"/>
                </a:solidFill>
                <a:latin typeface="Times New Roman"/>
                <a:cs typeface="Times New Roman"/>
              </a:rPr>
              <a:t> </a:t>
            </a:r>
            <a:r>
              <a:rPr sz="1600" spc="20" dirty="0">
                <a:solidFill>
                  <a:srgbClr val="202020"/>
                </a:solidFill>
                <a:latin typeface="Times New Roman"/>
                <a:cs typeface="Times New Roman"/>
              </a:rPr>
              <a:t>variables.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Reducing </a:t>
            </a:r>
            <a:r>
              <a:rPr sz="1600" spc="20" dirty="0">
                <a:solidFill>
                  <a:srgbClr val="202020"/>
                </a:solidFill>
                <a:latin typeface="Times New Roman"/>
                <a:cs typeface="Times New Roman"/>
              </a:rPr>
              <a:t>skewness </a:t>
            </a:r>
            <a:r>
              <a:rPr sz="1600" spc="35" dirty="0">
                <a:solidFill>
                  <a:srgbClr val="202020"/>
                </a:solidFill>
                <a:latin typeface="Times New Roman"/>
                <a:cs typeface="Times New Roman"/>
              </a:rPr>
              <a:t>from </a:t>
            </a:r>
            <a:r>
              <a:rPr sz="1600" spc="40" dirty="0">
                <a:solidFill>
                  <a:srgbClr val="202020"/>
                </a:solidFill>
                <a:latin typeface="Times New Roman"/>
                <a:cs typeface="Times New Roman"/>
              </a:rPr>
              <a:t>the</a:t>
            </a:r>
            <a:r>
              <a:rPr sz="1600" spc="25" dirty="0">
                <a:solidFill>
                  <a:srgbClr val="202020"/>
                </a:solidFill>
                <a:latin typeface="Times New Roman"/>
                <a:cs typeface="Times New Roman"/>
              </a:rPr>
              <a:t> </a:t>
            </a:r>
            <a:r>
              <a:rPr sz="1600" spc="20" dirty="0">
                <a:solidFill>
                  <a:srgbClr val="202020"/>
                </a:solidFill>
                <a:latin typeface="Times New Roman"/>
                <a:cs typeface="Times New Roman"/>
              </a:rPr>
              <a:t>variables.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50" dirty="0">
                <a:solidFill>
                  <a:srgbClr val="202020"/>
                </a:solidFill>
                <a:latin typeface="Times New Roman"/>
                <a:cs typeface="Times New Roman"/>
              </a:rPr>
              <a:t>Feature </a:t>
            </a:r>
            <a:r>
              <a:rPr sz="1600" spc="15" dirty="0">
                <a:solidFill>
                  <a:srgbClr val="202020"/>
                </a:solidFill>
                <a:latin typeface="Times New Roman"/>
                <a:cs typeface="Times New Roman"/>
              </a:rPr>
              <a:t>selections </a:t>
            </a:r>
            <a:r>
              <a:rPr sz="1600" spc="10" dirty="0">
                <a:solidFill>
                  <a:srgbClr val="202020"/>
                </a:solidFill>
                <a:latin typeface="Times New Roman"/>
                <a:cs typeface="Times New Roman"/>
              </a:rPr>
              <a:t>for </a:t>
            </a:r>
            <a:r>
              <a:rPr sz="1600" spc="95" dirty="0">
                <a:solidFill>
                  <a:srgbClr val="202020"/>
                </a:solidFill>
                <a:latin typeface="Times New Roman"/>
                <a:cs typeface="Times New Roman"/>
              </a:rPr>
              <a:t>ML</a:t>
            </a:r>
            <a:r>
              <a:rPr sz="1600" spc="45" dirty="0">
                <a:solidFill>
                  <a:srgbClr val="202020"/>
                </a:solidFill>
                <a:latin typeface="Times New Roman"/>
                <a:cs typeface="Times New Roman"/>
              </a:rPr>
              <a:t> Model.</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5" dirty="0">
                <a:solidFill>
                  <a:srgbClr val="202020"/>
                </a:solidFill>
                <a:latin typeface="Times New Roman"/>
                <a:cs typeface="Times New Roman"/>
              </a:rPr>
              <a:t>Converting </a:t>
            </a:r>
            <a:r>
              <a:rPr sz="1600" spc="40" dirty="0">
                <a:solidFill>
                  <a:srgbClr val="202020"/>
                </a:solidFill>
                <a:latin typeface="Times New Roman"/>
                <a:cs typeface="Times New Roman"/>
              </a:rPr>
              <a:t>columns </a:t>
            </a:r>
            <a:r>
              <a:rPr sz="1600" spc="45" dirty="0">
                <a:solidFill>
                  <a:srgbClr val="202020"/>
                </a:solidFill>
                <a:latin typeface="Times New Roman"/>
                <a:cs typeface="Times New Roman"/>
              </a:rPr>
              <a:t>with </a:t>
            </a:r>
            <a:r>
              <a:rPr sz="1600" spc="25" dirty="0">
                <a:solidFill>
                  <a:srgbClr val="202020"/>
                </a:solidFill>
                <a:latin typeface="Times New Roman"/>
                <a:cs typeface="Times New Roman"/>
              </a:rPr>
              <a:t>categorical </a:t>
            </a:r>
            <a:r>
              <a:rPr sz="1600" spc="20" dirty="0">
                <a:solidFill>
                  <a:srgbClr val="202020"/>
                </a:solidFill>
                <a:latin typeface="Times New Roman"/>
                <a:cs typeface="Times New Roman"/>
              </a:rPr>
              <a:t>variables </a:t>
            </a:r>
            <a:r>
              <a:rPr sz="1600" spc="45" dirty="0">
                <a:solidFill>
                  <a:srgbClr val="202020"/>
                </a:solidFill>
                <a:latin typeface="Times New Roman"/>
                <a:cs typeface="Times New Roman"/>
              </a:rPr>
              <a:t>to </a:t>
            </a:r>
            <a:r>
              <a:rPr sz="1600" spc="25" dirty="0">
                <a:solidFill>
                  <a:srgbClr val="202020"/>
                </a:solidFill>
                <a:latin typeface="Times New Roman"/>
                <a:cs typeface="Times New Roman"/>
              </a:rPr>
              <a:t>integer </a:t>
            </a:r>
            <a:r>
              <a:rPr sz="1600" spc="30" dirty="0">
                <a:solidFill>
                  <a:srgbClr val="202020"/>
                </a:solidFill>
                <a:latin typeface="Times New Roman"/>
                <a:cs typeface="Times New Roman"/>
              </a:rPr>
              <a:t>type </a:t>
            </a:r>
            <a:r>
              <a:rPr sz="1600" spc="70" dirty="0">
                <a:solidFill>
                  <a:srgbClr val="202020"/>
                </a:solidFill>
                <a:latin typeface="Times New Roman"/>
                <a:cs typeface="Times New Roman"/>
              </a:rPr>
              <a:t>and </a:t>
            </a:r>
            <a:r>
              <a:rPr sz="1600" spc="15" dirty="0">
                <a:solidFill>
                  <a:srgbClr val="202020"/>
                </a:solidFill>
                <a:latin typeface="Times New Roman"/>
                <a:cs typeface="Times New Roman"/>
              </a:rPr>
              <a:t>scaling</a:t>
            </a:r>
            <a:r>
              <a:rPr sz="1600" spc="315" dirty="0">
                <a:solidFill>
                  <a:srgbClr val="202020"/>
                </a:solidFill>
                <a:latin typeface="Times New Roman"/>
                <a:cs typeface="Times New Roman"/>
              </a:rPr>
              <a:t> </a:t>
            </a:r>
            <a:r>
              <a:rPr sz="1600" spc="40" dirty="0">
                <a:solidFill>
                  <a:srgbClr val="202020"/>
                </a:solidFill>
                <a:latin typeface="Times New Roman"/>
                <a:cs typeface="Times New Roman"/>
              </a:rPr>
              <a:t>numerical</a:t>
            </a:r>
            <a:endParaRPr sz="1600">
              <a:latin typeface="Times New Roman"/>
              <a:cs typeface="Times New Roman"/>
            </a:endParaRPr>
          </a:p>
          <a:p>
            <a:pPr marL="367665">
              <a:lnSpc>
                <a:spcPct val="100000"/>
              </a:lnSpc>
              <a:spcBef>
                <a:spcPts val="484"/>
              </a:spcBef>
            </a:pPr>
            <a:r>
              <a:rPr sz="1600" spc="15" dirty="0">
                <a:solidFill>
                  <a:srgbClr val="202020"/>
                </a:solidFill>
                <a:latin typeface="Times New Roman"/>
                <a:cs typeface="Times New Roman"/>
              </a:rPr>
              <a:t>variables </a:t>
            </a:r>
            <a:r>
              <a:rPr sz="1600" spc="10" dirty="0">
                <a:solidFill>
                  <a:srgbClr val="202020"/>
                </a:solidFill>
                <a:latin typeface="Times New Roman"/>
                <a:cs typeface="Times New Roman"/>
              </a:rPr>
              <a:t>for </a:t>
            </a:r>
            <a:r>
              <a:rPr sz="1600" spc="20" dirty="0">
                <a:solidFill>
                  <a:srgbClr val="202020"/>
                </a:solidFill>
                <a:latin typeface="Times New Roman"/>
                <a:cs typeface="Times New Roman"/>
              </a:rPr>
              <a:t>regression</a:t>
            </a:r>
            <a:r>
              <a:rPr sz="1600" spc="55" dirty="0">
                <a:solidFill>
                  <a:srgbClr val="202020"/>
                </a:solidFill>
                <a:latin typeface="Times New Roman"/>
                <a:cs typeface="Times New Roman"/>
              </a:rPr>
              <a:t> </a:t>
            </a:r>
            <a:r>
              <a:rPr sz="1600" spc="35" dirty="0">
                <a:solidFill>
                  <a:srgbClr val="202020"/>
                </a:solidFill>
                <a:latin typeface="Times New Roman"/>
                <a:cs typeface="Times New Roman"/>
              </a:rPr>
              <a:t>models.</a:t>
            </a:r>
            <a:endParaRPr sz="1600">
              <a:latin typeface="Times New Roman"/>
              <a:cs typeface="Times New Roman"/>
            </a:endParaRPr>
          </a:p>
          <a:p>
            <a:pPr marL="367665" indent="-355600">
              <a:lnSpc>
                <a:spcPct val="100000"/>
              </a:lnSpc>
              <a:spcBef>
                <a:spcPts val="480"/>
              </a:spcBef>
              <a:buSzPct val="125000"/>
              <a:buFont typeface="Wingdings"/>
              <a:buChar char=""/>
              <a:tabLst>
                <a:tab pos="367665" algn="l"/>
                <a:tab pos="368300" algn="l"/>
              </a:tabLst>
            </a:pPr>
            <a:r>
              <a:rPr sz="1600" spc="30" dirty="0">
                <a:solidFill>
                  <a:srgbClr val="202020"/>
                </a:solidFill>
                <a:latin typeface="Times New Roman"/>
                <a:cs typeface="Times New Roman"/>
              </a:rPr>
              <a:t>Performing </a:t>
            </a:r>
            <a:r>
              <a:rPr sz="1600" spc="65" dirty="0">
                <a:solidFill>
                  <a:srgbClr val="202020"/>
                </a:solidFill>
                <a:latin typeface="Times New Roman"/>
                <a:cs typeface="Times New Roman"/>
              </a:rPr>
              <a:t>and </a:t>
            </a:r>
            <a:r>
              <a:rPr sz="1600" spc="30" dirty="0">
                <a:solidFill>
                  <a:srgbClr val="202020"/>
                </a:solidFill>
                <a:latin typeface="Times New Roman"/>
                <a:cs typeface="Times New Roman"/>
              </a:rPr>
              <a:t>choosing </a:t>
            </a:r>
            <a:r>
              <a:rPr sz="1600" spc="20" dirty="0">
                <a:solidFill>
                  <a:srgbClr val="202020"/>
                </a:solidFill>
                <a:latin typeface="Times New Roman"/>
                <a:cs typeface="Times New Roman"/>
              </a:rPr>
              <a:t>right </a:t>
            </a:r>
            <a:r>
              <a:rPr sz="1600" spc="35" dirty="0">
                <a:solidFill>
                  <a:srgbClr val="202020"/>
                </a:solidFill>
                <a:latin typeface="Times New Roman"/>
                <a:cs typeface="Times New Roman"/>
              </a:rPr>
              <a:t>kind </a:t>
            </a:r>
            <a:r>
              <a:rPr sz="1600" dirty="0">
                <a:solidFill>
                  <a:srgbClr val="202020"/>
                </a:solidFill>
                <a:latin typeface="Times New Roman"/>
                <a:cs typeface="Times New Roman"/>
              </a:rPr>
              <a:t>of</a:t>
            </a:r>
            <a:r>
              <a:rPr sz="1600" spc="15" dirty="0">
                <a:solidFill>
                  <a:srgbClr val="202020"/>
                </a:solidFill>
                <a:latin typeface="Times New Roman"/>
                <a:cs typeface="Times New Roman"/>
              </a:rPr>
              <a:t> </a:t>
            </a:r>
            <a:r>
              <a:rPr sz="1600" spc="45" dirty="0">
                <a:solidFill>
                  <a:srgbClr val="202020"/>
                </a:solidFill>
                <a:latin typeface="Times New Roman"/>
                <a:cs typeface="Times New Roman"/>
              </a:rPr>
              <a:t>model.</a:t>
            </a:r>
            <a:endParaRPr sz="160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7847" y="345935"/>
            <a:ext cx="8570214" cy="84049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56971" y="446659"/>
            <a:ext cx="1948814" cy="452120"/>
          </a:xfrm>
          <a:prstGeom prst="rect">
            <a:avLst/>
          </a:prstGeom>
        </p:spPr>
        <p:txBody>
          <a:bodyPr vert="horz" wrap="square" lIns="0" tIns="12065" rIns="0" bIns="0" rtlCol="0">
            <a:spAutoFit/>
          </a:bodyPr>
          <a:lstStyle/>
          <a:p>
            <a:pPr marL="12700">
              <a:lnSpc>
                <a:spcPct val="100000"/>
              </a:lnSpc>
              <a:spcBef>
                <a:spcPts val="95"/>
              </a:spcBef>
            </a:pPr>
            <a:r>
              <a:rPr spc="-229" dirty="0"/>
              <a:t>Conclusions</a:t>
            </a:r>
          </a:p>
        </p:txBody>
      </p:sp>
      <p:sp>
        <p:nvSpPr>
          <p:cNvPr id="5" name="object 5"/>
          <p:cNvSpPr txBox="1"/>
          <p:nvPr/>
        </p:nvSpPr>
        <p:spPr>
          <a:xfrm>
            <a:off x="603300" y="930376"/>
            <a:ext cx="7985759" cy="3113609"/>
          </a:xfrm>
          <a:prstGeom prst="rect">
            <a:avLst/>
          </a:prstGeom>
        </p:spPr>
        <p:txBody>
          <a:bodyPr vert="horz" wrap="square" lIns="0" tIns="12700" rIns="0" bIns="0" rtlCol="0">
            <a:spAutoFit/>
          </a:bodyPr>
          <a:lstStyle/>
          <a:p>
            <a:pPr marL="318770" marR="6985" indent="-306705" algn="just">
              <a:lnSpc>
                <a:spcPct val="145000"/>
              </a:lnSpc>
              <a:spcBef>
                <a:spcPts val="100"/>
              </a:spcBef>
              <a:buSzPct val="128571"/>
              <a:buFont typeface="Wingdings" panose="05000000000000000000" pitchFamily="2" charset="2"/>
              <a:buChar char="Ø"/>
              <a:tabLst>
                <a:tab pos="319405" algn="l"/>
              </a:tabLst>
            </a:pPr>
            <a:r>
              <a:rPr sz="1400" spc="20" dirty="0">
                <a:solidFill>
                  <a:srgbClr val="202020"/>
                </a:solidFill>
                <a:latin typeface="Times New Roman"/>
                <a:cs typeface="Times New Roman"/>
              </a:rPr>
              <a:t>Store </a:t>
            </a:r>
            <a:r>
              <a:rPr sz="1400" spc="40" dirty="0">
                <a:solidFill>
                  <a:srgbClr val="202020"/>
                </a:solidFill>
                <a:latin typeface="Times New Roman"/>
                <a:cs typeface="Times New Roman"/>
              </a:rPr>
              <a:t>model </a:t>
            </a:r>
            <a:r>
              <a:rPr sz="1400" dirty="0">
                <a:solidFill>
                  <a:srgbClr val="202020"/>
                </a:solidFill>
                <a:latin typeface="Times New Roman"/>
                <a:cs typeface="Times New Roman"/>
              </a:rPr>
              <a:t>'b' </a:t>
            </a:r>
            <a:r>
              <a:rPr sz="1400" spc="30" dirty="0">
                <a:solidFill>
                  <a:srgbClr val="202020"/>
                </a:solidFill>
                <a:latin typeface="Times New Roman"/>
                <a:cs typeface="Times New Roman"/>
              </a:rPr>
              <a:t>have </a:t>
            </a:r>
            <a:r>
              <a:rPr sz="1400" spc="15" dirty="0">
                <a:solidFill>
                  <a:srgbClr val="202020"/>
                </a:solidFill>
                <a:latin typeface="Times New Roman"/>
                <a:cs typeface="Times New Roman"/>
              </a:rPr>
              <a:t>least </a:t>
            </a:r>
            <a:r>
              <a:rPr sz="1400" spc="45" dirty="0">
                <a:solidFill>
                  <a:srgbClr val="202020"/>
                </a:solidFill>
                <a:latin typeface="Times New Roman"/>
                <a:cs typeface="Times New Roman"/>
              </a:rPr>
              <a:t>number </a:t>
            </a:r>
            <a:r>
              <a:rPr sz="1400" spc="5" dirty="0">
                <a:solidFill>
                  <a:srgbClr val="202020"/>
                </a:solidFill>
                <a:latin typeface="Times New Roman"/>
                <a:cs typeface="Times New Roman"/>
              </a:rPr>
              <a:t>of </a:t>
            </a:r>
            <a:r>
              <a:rPr sz="1400" spc="20" dirty="0">
                <a:solidFill>
                  <a:srgbClr val="202020"/>
                </a:solidFill>
                <a:latin typeface="Times New Roman"/>
                <a:cs typeface="Times New Roman"/>
              </a:rPr>
              <a:t>stores </a:t>
            </a:r>
            <a:r>
              <a:rPr sz="1400" spc="35" dirty="0">
                <a:solidFill>
                  <a:srgbClr val="202020"/>
                </a:solidFill>
                <a:latin typeface="Times New Roman"/>
                <a:cs typeface="Times New Roman"/>
              </a:rPr>
              <a:t>in </a:t>
            </a:r>
            <a:r>
              <a:rPr sz="1400" spc="50" dirty="0">
                <a:solidFill>
                  <a:srgbClr val="202020"/>
                </a:solidFill>
                <a:latin typeface="Times New Roman"/>
                <a:cs typeface="Times New Roman"/>
              </a:rPr>
              <a:t>Rossmann </a:t>
            </a:r>
            <a:r>
              <a:rPr sz="1400" spc="20" dirty="0">
                <a:solidFill>
                  <a:srgbClr val="202020"/>
                </a:solidFill>
                <a:latin typeface="Times New Roman"/>
                <a:cs typeface="Times New Roman"/>
              </a:rPr>
              <a:t>yet it </a:t>
            </a:r>
            <a:r>
              <a:rPr sz="1400" spc="30" dirty="0">
                <a:solidFill>
                  <a:srgbClr val="202020"/>
                </a:solidFill>
                <a:latin typeface="Times New Roman"/>
                <a:cs typeface="Times New Roman"/>
              </a:rPr>
              <a:t>performed </a:t>
            </a:r>
            <a:r>
              <a:rPr sz="1400" spc="10" dirty="0">
                <a:solidFill>
                  <a:srgbClr val="202020"/>
                </a:solidFill>
                <a:latin typeface="Times New Roman"/>
                <a:cs typeface="Times New Roman"/>
              </a:rPr>
              <a:t>well </a:t>
            </a:r>
            <a:r>
              <a:rPr sz="1400" spc="60" dirty="0">
                <a:solidFill>
                  <a:srgbClr val="202020"/>
                </a:solidFill>
                <a:latin typeface="Times New Roman"/>
                <a:cs typeface="Times New Roman"/>
              </a:rPr>
              <a:t>and </a:t>
            </a:r>
            <a:r>
              <a:rPr sz="1400" spc="55" dirty="0">
                <a:solidFill>
                  <a:srgbClr val="202020"/>
                </a:solidFill>
                <a:latin typeface="Times New Roman"/>
                <a:cs typeface="Times New Roman"/>
              </a:rPr>
              <a:t>made </a:t>
            </a:r>
            <a:r>
              <a:rPr sz="1400" spc="45" dirty="0">
                <a:solidFill>
                  <a:srgbClr val="202020"/>
                </a:solidFill>
                <a:latin typeface="Times New Roman"/>
                <a:cs typeface="Times New Roman"/>
              </a:rPr>
              <a:t>more </a:t>
            </a:r>
            <a:r>
              <a:rPr sz="1400" spc="10" dirty="0">
                <a:solidFill>
                  <a:srgbClr val="202020"/>
                </a:solidFill>
                <a:latin typeface="Times New Roman"/>
                <a:cs typeface="Times New Roman"/>
              </a:rPr>
              <a:t>sales  </a:t>
            </a:r>
            <a:r>
              <a:rPr sz="1400" spc="60" dirty="0">
                <a:solidFill>
                  <a:srgbClr val="202020"/>
                </a:solidFill>
                <a:latin typeface="Times New Roman"/>
                <a:cs typeface="Times New Roman"/>
              </a:rPr>
              <a:t>than </a:t>
            </a:r>
            <a:r>
              <a:rPr sz="1400" spc="40" dirty="0">
                <a:solidFill>
                  <a:srgbClr val="202020"/>
                </a:solidFill>
                <a:latin typeface="Times New Roman"/>
                <a:cs typeface="Times New Roman"/>
              </a:rPr>
              <a:t>other </a:t>
            </a:r>
            <a:r>
              <a:rPr sz="1400" spc="20" dirty="0">
                <a:solidFill>
                  <a:srgbClr val="202020"/>
                </a:solidFill>
                <a:latin typeface="Times New Roman"/>
                <a:cs typeface="Times New Roman"/>
              </a:rPr>
              <a:t>store </a:t>
            </a:r>
            <a:r>
              <a:rPr sz="1400" spc="30" dirty="0">
                <a:solidFill>
                  <a:srgbClr val="202020"/>
                </a:solidFill>
                <a:latin typeface="Times New Roman"/>
                <a:cs typeface="Times New Roman"/>
              </a:rPr>
              <a:t>models </a:t>
            </a:r>
            <a:r>
              <a:rPr sz="1400" spc="25" dirty="0">
                <a:solidFill>
                  <a:srgbClr val="202020"/>
                </a:solidFill>
                <a:latin typeface="Times New Roman"/>
                <a:cs typeface="Times New Roman"/>
              </a:rPr>
              <a:t>so </a:t>
            </a:r>
            <a:r>
              <a:rPr sz="1400" spc="20" dirty="0">
                <a:solidFill>
                  <a:srgbClr val="202020"/>
                </a:solidFill>
                <a:latin typeface="Times New Roman"/>
                <a:cs typeface="Times New Roman"/>
              </a:rPr>
              <a:t>it </a:t>
            </a:r>
            <a:r>
              <a:rPr sz="1400" dirty="0">
                <a:solidFill>
                  <a:srgbClr val="202020"/>
                </a:solidFill>
                <a:latin typeface="Times New Roman"/>
                <a:cs typeface="Times New Roman"/>
              </a:rPr>
              <a:t>is </a:t>
            </a:r>
            <a:r>
              <a:rPr sz="1400" spc="20" dirty="0">
                <a:solidFill>
                  <a:srgbClr val="202020"/>
                </a:solidFill>
                <a:latin typeface="Times New Roman"/>
                <a:cs typeface="Times New Roman"/>
              </a:rPr>
              <a:t>advisable </a:t>
            </a:r>
            <a:r>
              <a:rPr sz="1400" spc="45" dirty="0">
                <a:solidFill>
                  <a:srgbClr val="202020"/>
                </a:solidFill>
                <a:latin typeface="Times New Roman"/>
                <a:cs typeface="Times New Roman"/>
              </a:rPr>
              <a:t>to </a:t>
            </a:r>
            <a:r>
              <a:rPr sz="1400" spc="20" dirty="0">
                <a:solidFill>
                  <a:srgbClr val="202020"/>
                </a:solidFill>
                <a:latin typeface="Times New Roman"/>
                <a:cs typeface="Times New Roman"/>
              </a:rPr>
              <a:t>increase </a:t>
            </a:r>
            <a:r>
              <a:rPr sz="1400" spc="40" dirty="0">
                <a:solidFill>
                  <a:srgbClr val="202020"/>
                </a:solidFill>
                <a:latin typeface="Times New Roman"/>
                <a:cs typeface="Times New Roman"/>
              </a:rPr>
              <a:t>the </a:t>
            </a:r>
            <a:r>
              <a:rPr sz="1400" spc="50" dirty="0">
                <a:solidFill>
                  <a:srgbClr val="202020"/>
                </a:solidFill>
                <a:latin typeface="Times New Roman"/>
                <a:cs typeface="Times New Roman"/>
              </a:rPr>
              <a:t>number</a:t>
            </a:r>
            <a:r>
              <a:rPr sz="1400" spc="-225" dirty="0">
                <a:solidFill>
                  <a:srgbClr val="202020"/>
                </a:solidFill>
                <a:latin typeface="Times New Roman"/>
                <a:cs typeface="Times New Roman"/>
              </a:rPr>
              <a:t> </a:t>
            </a:r>
            <a:r>
              <a:rPr sz="1400" spc="5" dirty="0">
                <a:solidFill>
                  <a:srgbClr val="202020"/>
                </a:solidFill>
                <a:latin typeface="Times New Roman"/>
                <a:cs typeface="Times New Roman"/>
              </a:rPr>
              <a:t>of </a:t>
            </a:r>
            <a:r>
              <a:rPr sz="1400" dirty="0">
                <a:solidFill>
                  <a:srgbClr val="202020"/>
                </a:solidFill>
                <a:latin typeface="Times New Roman"/>
                <a:cs typeface="Times New Roman"/>
              </a:rPr>
              <a:t>'b' </a:t>
            </a:r>
            <a:r>
              <a:rPr sz="1400" spc="20" dirty="0">
                <a:solidFill>
                  <a:srgbClr val="202020"/>
                </a:solidFill>
                <a:latin typeface="Times New Roman"/>
                <a:cs typeface="Times New Roman"/>
              </a:rPr>
              <a:t>store </a:t>
            </a:r>
            <a:r>
              <a:rPr sz="1400" spc="40" dirty="0">
                <a:solidFill>
                  <a:srgbClr val="202020"/>
                </a:solidFill>
                <a:latin typeface="Times New Roman"/>
                <a:cs typeface="Times New Roman"/>
              </a:rPr>
              <a:t>model.</a:t>
            </a:r>
            <a:endParaRPr lang="en-US" sz="1400" dirty="0">
              <a:latin typeface="Times New Roman"/>
              <a:cs typeface="Times New Roman"/>
            </a:endParaRPr>
          </a:p>
          <a:p>
            <a:pPr marL="318770" marR="6985" indent="-306705" algn="just">
              <a:lnSpc>
                <a:spcPct val="145000"/>
              </a:lnSpc>
              <a:spcBef>
                <a:spcPts val="100"/>
              </a:spcBef>
              <a:buSzPct val="128571"/>
              <a:buFont typeface="Wingdings" panose="05000000000000000000" pitchFamily="2" charset="2"/>
              <a:buChar char="Ø"/>
              <a:tabLst>
                <a:tab pos="319405" algn="l"/>
              </a:tabLst>
            </a:pPr>
            <a:r>
              <a:rPr sz="1400" spc="35" dirty="0">
                <a:solidFill>
                  <a:srgbClr val="202020"/>
                </a:solidFill>
                <a:latin typeface="Times New Roman"/>
                <a:cs typeface="Times New Roman"/>
              </a:rPr>
              <a:t>Assortment</a:t>
            </a:r>
            <a:r>
              <a:rPr sz="1400" spc="85" dirty="0">
                <a:solidFill>
                  <a:srgbClr val="202020"/>
                </a:solidFill>
                <a:latin typeface="Times New Roman"/>
                <a:cs typeface="Times New Roman"/>
              </a:rPr>
              <a:t> </a:t>
            </a:r>
            <a:r>
              <a:rPr sz="1400" dirty="0">
                <a:solidFill>
                  <a:srgbClr val="202020"/>
                </a:solidFill>
                <a:latin typeface="Times New Roman"/>
                <a:cs typeface="Times New Roman"/>
              </a:rPr>
              <a:t>level</a:t>
            </a:r>
            <a:r>
              <a:rPr sz="1400" spc="75" dirty="0">
                <a:solidFill>
                  <a:srgbClr val="202020"/>
                </a:solidFill>
                <a:latin typeface="Times New Roman"/>
                <a:cs typeface="Times New Roman"/>
              </a:rPr>
              <a:t> </a:t>
            </a:r>
            <a:r>
              <a:rPr sz="1400" spc="20" dirty="0">
                <a:solidFill>
                  <a:srgbClr val="202020"/>
                </a:solidFill>
                <a:latin typeface="Times New Roman"/>
                <a:cs typeface="Times New Roman"/>
              </a:rPr>
              <a:t>‘Extra</a:t>
            </a:r>
            <a:r>
              <a:rPr sz="1400" spc="80" dirty="0">
                <a:solidFill>
                  <a:srgbClr val="202020"/>
                </a:solidFill>
                <a:latin typeface="Times New Roman"/>
                <a:cs typeface="Times New Roman"/>
              </a:rPr>
              <a:t> </a:t>
            </a:r>
            <a:r>
              <a:rPr sz="1400" spc="-5" dirty="0">
                <a:solidFill>
                  <a:srgbClr val="202020"/>
                </a:solidFill>
                <a:latin typeface="Times New Roman"/>
                <a:cs typeface="Times New Roman"/>
              </a:rPr>
              <a:t>(1)'</a:t>
            </a:r>
            <a:r>
              <a:rPr sz="1400" spc="80" dirty="0">
                <a:solidFill>
                  <a:srgbClr val="202020"/>
                </a:solidFill>
                <a:latin typeface="Times New Roman"/>
                <a:cs typeface="Times New Roman"/>
              </a:rPr>
              <a:t> </a:t>
            </a:r>
            <a:r>
              <a:rPr sz="1400" spc="40" dirty="0">
                <a:solidFill>
                  <a:srgbClr val="202020"/>
                </a:solidFill>
                <a:latin typeface="Times New Roman"/>
                <a:cs typeface="Times New Roman"/>
              </a:rPr>
              <a:t>have</a:t>
            </a:r>
            <a:r>
              <a:rPr sz="1400" spc="85" dirty="0">
                <a:solidFill>
                  <a:srgbClr val="202020"/>
                </a:solidFill>
                <a:latin typeface="Times New Roman"/>
                <a:cs typeface="Times New Roman"/>
              </a:rPr>
              <a:t> </a:t>
            </a:r>
            <a:r>
              <a:rPr sz="1400" spc="35" dirty="0">
                <a:solidFill>
                  <a:srgbClr val="202020"/>
                </a:solidFill>
                <a:latin typeface="Times New Roman"/>
                <a:cs typeface="Times New Roman"/>
              </a:rPr>
              <a:t>the</a:t>
            </a:r>
            <a:r>
              <a:rPr sz="1400" spc="90" dirty="0">
                <a:solidFill>
                  <a:srgbClr val="202020"/>
                </a:solidFill>
                <a:latin typeface="Times New Roman"/>
                <a:cs typeface="Times New Roman"/>
              </a:rPr>
              <a:t> </a:t>
            </a:r>
            <a:r>
              <a:rPr sz="1400" spc="60" dirty="0">
                <a:solidFill>
                  <a:srgbClr val="202020"/>
                </a:solidFill>
                <a:latin typeface="Times New Roman"/>
                <a:cs typeface="Times New Roman"/>
              </a:rPr>
              <a:t>maximum</a:t>
            </a:r>
            <a:r>
              <a:rPr sz="1400" spc="85" dirty="0">
                <a:solidFill>
                  <a:srgbClr val="202020"/>
                </a:solidFill>
                <a:latin typeface="Times New Roman"/>
                <a:cs typeface="Times New Roman"/>
              </a:rPr>
              <a:t> </a:t>
            </a:r>
            <a:r>
              <a:rPr sz="1400" spc="50" dirty="0">
                <a:solidFill>
                  <a:srgbClr val="202020"/>
                </a:solidFill>
                <a:latin typeface="Times New Roman"/>
                <a:cs typeface="Times New Roman"/>
              </a:rPr>
              <a:t>number</a:t>
            </a:r>
            <a:r>
              <a:rPr sz="1400" spc="90" dirty="0">
                <a:solidFill>
                  <a:srgbClr val="202020"/>
                </a:solidFill>
                <a:latin typeface="Times New Roman"/>
                <a:cs typeface="Times New Roman"/>
              </a:rPr>
              <a:t> </a:t>
            </a:r>
            <a:r>
              <a:rPr sz="1400" spc="5" dirty="0">
                <a:solidFill>
                  <a:srgbClr val="202020"/>
                </a:solidFill>
                <a:latin typeface="Times New Roman"/>
                <a:cs typeface="Times New Roman"/>
              </a:rPr>
              <a:t>of</a:t>
            </a:r>
            <a:r>
              <a:rPr sz="1400" spc="80" dirty="0">
                <a:solidFill>
                  <a:srgbClr val="202020"/>
                </a:solidFill>
                <a:latin typeface="Times New Roman"/>
                <a:cs typeface="Times New Roman"/>
              </a:rPr>
              <a:t> </a:t>
            </a:r>
            <a:r>
              <a:rPr sz="1400" spc="15" dirty="0">
                <a:solidFill>
                  <a:srgbClr val="202020"/>
                </a:solidFill>
                <a:latin typeface="Times New Roman"/>
                <a:cs typeface="Times New Roman"/>
              </a:rPr>
              <a:t>stores</a:t>
            </a:r>
            <a:r>
              <a:rPr sz="1400" spc="85" dirty="0">
                <a:solidFill>
                  <a:srgbClr val="202020"/>
                </a:solidFill>
                <a:latin typeface="Times New Roman"/>
                <a:cs typeface="Times New Roman"/>
              </a:rPr>
              <a:t> </a:t>
            </a:r>
            <a:r>
              <a:rPr sz="1400" spc="40" dirty="0">
                <a:solidFill>
                  <a:srgbClr val="202020"/>
                </a:solidFill>
                <a:latin typeface="Times New Roman"/>
                <a:cs typeface="Times New Roman"/>
              </a:rPr>
              <a:t>in</a:t>
            </a:r>
            <a:r>
              <a:rPr sz="1400" spc="95" dirty="0">
                <a:solidFill>
                  <a:srgbClr val="202020"/>
                </a:solidFill>
                <a:latin typeface="Times New Roman"/>
                <a:cs typeface="Times New Roman"/>
              </a:rPr>
              <a:t> </a:t>
            </a:r>
            <a:r>
              <a:rPr sz="1400" spc="50" dirty="0">
                <a:solidFill>
                  <a:srgbClr val="202020"/>
                </a:solidFill>
                <a:latin typeface="Times New Roman"/>
                <a:cs typeface="Times New Roman"/>
              </a:rPr>
              <a:t>Rossmann</a:t>
            </a:r>
            <a:r>
              <a:rPr sz="1400" spc="80" dirty="0">
                <a:solidFill>
                  <a:srgbClr val="202020"/>
                </a:solidFill>
                <a:latin typeface="Times New Roman"/>
                <a:cs typeface="Times New Roman"/>
              </a:rPr>
              <a:t> </a:t>
            </a:r>
            <a:r>
              <a:rPr sz="1400" spc="20" dirty="0">
                <a:solidFill>
                  <a:srgbClr val="202020"/>
                </a:solidFill>
                <a:latin typeface="Times New Roman"/>
                <a:cs typeface="Times New Roman"/>
              </a:rPr>
              <a:t>yet</a:t>
            </a:r>
            <a:r>
              <a:rPr sz="1400" spc="85" dirty="0">
                <a:solidFill>
                  <a:srgbClr val="202020"/>
                </a:solidFill>
                <a:latin typeface="Times New Roman"/>
                <a:cs typeface="Times New Roman"/>
              </a:rPr>
              <a:t> </a:t>
            </a:r>
            <a:r>
              <a:rPr sz="1400" spc="20" dirty="0">
                <a:solidFill>
                  <a:srgbClr val="202020"/>
                </a:solidFill>
                <a:latin typeface="Times New Roman"/>
                <a:cs typeface="Times New Roman"/>
              </a:rPr>
              <a:t>it</a:t>
            </a:r>
            <a:r>
              <a:rPr sz="1400" spc="80" dirty="0">
                <a:solidFill>
                  <a:srgbClr val="202020"/>
                </a:solidFill>
                <a:latin typeface="Times New Roman"/>
                <a:cs typeface="Times New Roman"/>
              </a:rPr>
              <a:t> </a:t>
            </a:r>
            <a:r>
              <a:rPr sz="1400" spc="30" dirty="0">
                <a:solidFill>
                  <a:srgbClr val="202020"/>
                </a:solidFill>
                <a:latin typeface="Times New Roman"/>
                <a:cs typeface="Times New Roman"/>
              </a:rPr>
              <a:t>performed</a:t>
            </a:r>
            <a:r>
              <a:rPr sz="1400" spc="85" dirty="0">
                <a:solidFill>
                  <a:srgbClr val="202020"/>
                </a:solidFill>
                <a:latin typeface="Times New Roman"/>
                <a:cs typeface="Times New Roman"/>
              </a:rPr>
              <a:t> </a:t>
            </a:r>
            <a:r>
              <a:rPr sz="1400" spc="15" dirty="0">
                <a:solidFill>
                  <a:srgbClr val="202020"/>
                </a:solidFill>
                <a:latin typeface="Times New Roman"/>
                <a:cs typeface="Times New Roman"/>
              </a:rPr>
              <a:t>very</a:t>
            </a:r>
            <a:endParaRPr sz="1400" dirty="0">
              <a:latin typeface="Times New Roman"/>
              <a:cs typeface="Times New Roman"/>
            </a:endParaRPr>
          </a:p>
          <a:p>
            <a:pPr marL="318770" marR="8255" algn="just">
              <a:lnSpc>
                <a:spcPct val="145000"/>
              </a:lnSpc>
            </a:pPr>
            <a:r>
              <a:rPr sz="1400" spc="25" dirty="0">
                <a:solidFill>
                  <a:srgbClr val="202020"/>
                </a:solidFill>
                <a:latin typeface="Times New Roman"/>
                <a:cs typeface="Times New Roman"/>
              </a:rPr>
              <a:t>badly </a:t>
            </a:r>
            <a:r>
              <a:rPr sz="1400" spc="35" dirty="0">
                <a:solidFill>
                  <a:srgbClr val="202020"/>
                </a:solidFill>
                <a:latin typeface="Times New Roman"/>
                <a:cs typeface="Times New Roman"/>
              </a:rPr>
              <a:t>but </a:t>
            </a:r>
            <a:r>
              <a:rPr sz="1400" spc="45" dirty="0">
                <a:solidFill>
                  <a:srgbClr val="202020"/>
                </a:solidFill>
                <a:latin typeface="Times New Roman"/>
                <a:cs typeface="Times New Roman"/>
              </a:rPr>
              <a:t>at </a:t>
            </a:r>
            <a:r>
              <a:rPr sz="1400" spc="40" dirty="0">
                <a:solidFill>
                  <a:srgbClr val="202020"/>
                </a:solidFill>
                <a:latin typeface="Times New Roman"/>
                <a:cs typeface="Times New Roman"/>
              </a:rPr>
              <a:t>the same </a:t>
            </a:r>
            <a:r>
              <a:rPr sz="1400" spc="35" dirty="0">
                <a:solidFill>
                  <a:srgbClr val="202020"/>
                </a:solidFill>
                <a:latin typeface="Times New Roman"/>
                <a:cs typeface="Times New Roman"/>
              </a:rPr>
              <a:t>time </a:t>
            </a:r>
            <a:r>
              <a:rPr sz="1400" spc="-10" dirty="0">
                <a:solidFill>
                  <a:srgbClr val="202020"/>
                </a:solidFill>
                <a:latin typeface="Times New Roman"/>
                <a:cs typeface="Times New Roman"/>
              </a:rPr>
              <a:t>‘Basic' </a:t>
            </a:r>
            <a:r>
              <a:rPr sz="1400" spc="60" dirty="0">
                <a:solidFill>
                  <a:srgbClr val="202020"/>
                </a:solidFill>
                <a:latin typeface="Times New Roman"/>
                <a:cs typeface="Times New Roman"/>
              </a:rPr>
              <a:t>and </a:t>
            </a:r>
            <a:r>
              <a:rPr sz="1400" spc="35" dirty="0">
                <a:solidFill>
                  <a:srgbClr val="202020"/>
                </a:solidFill>
                <a:latin typeface="Times New Roman"/>
                <a:cs typeface="Times New Roman"/>
              </a:rPr>
              <a:t>'Extended' assortment </a:t>
            </a:r>
            <a:r>
              <a:rPr sz="1400" spc="-5" dirty="0">
                <a:solidFill>
                  <a:srgbClr val="202020"/>
                </a:solidFill>
                <a:latin typeface="Times New Roman"/>
                <a:cs typeface="Times New Roman"/>
              </a:rPr>
              <a:t>level </a:t>
            </a:r>
            <a:r>
              <a:rPr sz="1400" spc="40" dirty="0">
                <a:solidFill>
                  <a:srgbClr val="202020"/>
                </a:solidFill>
                <a:latin typeface="Times New Roman"/>
                <a:cs typeface="Times New Roman"/>
              </a:rPr>
              <a:t>with </a:t>
            </a:r>
            <a:r>
              <a:rPr sz="1400" dirty="0">
                <a:solidFill>
                  <a:srgbClr val="202020"/>
                </a:solidFill>
                <a:latin typeface="Times New Roman"/>
                <a:cs typeface="Times New Roman"/>
              </a:rPr>
              <a:t>less </a:t>
            </a:r>
            <a:r>
              <a:rPr sz="1400" spc="50" dirty="0">
                <a:solidFill>
                  <a:srgbClr val="202020"/>
                </a:solidFill>
                <a:latin typeface="Times New Roman"/>
                <a:cs typeface="Times New Roman"/>
              </a:rPr>
              <a:t>number </a:t>
            </a:r>
            <a:r>
              <a:rPr sz="1400" spc="5" dirty="0">
                <a:solidFill>
                  <a:srgbClr val="202020"/>
                </a:solidFill>
                <a:latin typeface="Times New Roman"/>
                <a:cs typeface="Times New Roman"/>
              </a:rPr>
              <a:t>of </a:t>
            </a:r>
            <a:r>
              <a:rPr sz="1400" spc="25" dirty="0">
                <a:solidFill>
                  <a:srgbClr val="202020"/>
                </a:solidFill>
                <a:latin typeface="Times New Roman"/>
                <a:cs typeface="Times New Roman"/>
              </a:rPr>
              <a:t>store </a:t>
            </a:r>
            <a:r>
              <a:rPr sz="1400" spc="65" dirty="0">
                <a:solidFill>
                  <a:srgbClr val="202020"/>
                </a:solidFill>
                <a:latin typeface="Times New Roman"/>
                <a:cs typeface="Times New Roman"/>
              </a:rPr>
              <a:t>had  </a:t>
            </a:r>
            <a:r>
              <a:rPr sz="1400" spc="30" dirty="0">
                <a:solidFill>
                  <a:srgbClr val="202020"/>
                </a:solidFill>
                <a:latin typeface="Times New Roman"/>
                <a:cs typeface="Times New Roman"/>
              </a:rPr>
              <a:t>preformed </a:t>
            </a:r>
            <a:r>
              <a:rPr sz="1400" spc="35" dirty="0">
                <a:solidFill>
                  <a:srgbClr val="202020"/>
                </a:solidFill>
                <a:latin typeface="Times New Roman"/>
                <a:cs typeface="Times New Roman"/>
              </a:rPr>
              <a:t>extra </a:t>
            </a:r>
            <a:r>
              <a:rPr sz="1400" spc="30" dirty="0">
                <a:solidFill>
                  <a:srgbClr val="202020"/>
                </a:solidFill>
                <a:latin typeface="Times New Roman"/>
                <a:cs typeface="Times New Roman"/>
              </a:rPr>
              <a:t>ordinarily </a:t>
            </a:r>
            <a:r>
              <a:rPr sz="1400" spc="25" dirty="0">
                <a:solidFill>
                  <a:srgbClr val="202020"/>
                </a:solidFill>
                <a:latin typeface="Times New Roman"/>
                <a:cs typeface="Times New Roman"/>
              </a:rPr>
              <a:t>so </a:t>
            </a:r>
            <a:r>
              <a:rPr sz="1400" spc="20" dirty="0">
                <a:solidFill>
                  <a:srgbClr val="202020"/>
                </a:solidFill>
                <a:latin typeface="Times New Roman"/>
                <a:cs typeface="Times New Roman"/>
              </a:rPr>
              <a:t>it </a:t>
            </a:r>
            <a:r>
              <a:rPr sz="1400" spc="45" dirty="0">
                <a:solidFill>
                  <a:srgbClr val="202020"/>
                </a:solidFill>
                <a:latin typeface="Times New Roman"/>
                <a:cs typeface="Times New Roman"/>
              </a:rPr>
              <a:t>would </a:t>
            </a:r>
            <a:r>
              <a:rPr sz="1400" spc="15" dirty="0">
                <a:solidFill>
                  <a:srgbClr val="202020"/>
                </a:solidFill>
                <a:latin typeface="Times New Roman"/>
                <a:cs typeface="Times New Roman"/>
              </a:rPr>
              <a:t>be </a:t>
            </a:r>
            <a:r>
              <a:rPr sz="1400" spc="20" dirty="0">
                <a:solidFill>
                  <a:srgbClr val="202020"/>
                </a:solidFill>
                <a:latin typeface="Times New Roman"/>
                <a:cs typeface="Times New Roman"/>
              </a:rPr>
              <a:t>advisable </a:t>
            </a:r>
            <a:r>
              <a:rPr sz="1400" spc="45" dirty="0">
                <a:solidFill>
                  <a:srgbClr val="202020"/>
                </a:solidFill>
                <a:latin typeface="Times New Roman"/>
                <a:cs typeface="Times New Roman"/>
              </a:rPr>
              <a:t>to </a:t>
            </a:r>
            <a:r>
              <a:rPr sz="1400" spc="20" dirty="0">
                <a:solidFill>
                  <a:srgbClr val="202020"/>
                </a:solidFill>
                <a:latin typeface="Times New Roman"/>
                <a:cs typeface="Times New Roman"/>
              </a:rPr>
              <a:t>increase </a:t>
            </a:r>
            <a:r>
              <a:rPr sz="1400" spc="25" dirty="0">
                <a:solidFill>
                  <a:srgbClr val="202020"/>
                </a:solidFill>
                <a:latin typeface="Times New Roman"/>
                <a:cs typeface="Times New Roman"/>
              </a:rPr>
              <a:t>these </a:t>
            </a:r>
            <a:r>
              <a:rPr sz="1400" spc="35" dirty="0">
                <a:solidFill>
                  <a:srgbClr val="202020"/>
                </a:solidFill>
                <a:latin typeface="Times New Roman"/>
                <a:cs typeface="Times New Roman"/>
              </a:rPr>
              <a:t>assortment</a:t>
            </a:r>
            <a:r>
              <a:rPr sz="1400" spc="-229" dirty="0">
                <a:solidFill>
                  <a:srgbClr val="202020"/>
                </a:solidFill>
                <a:latin typeface="Times New Roman"/>
                <a:cs typeface="Times New Roman"/>
              </a:rPr>
              <a:t> </a:t>
            </a:r>
            <a:r>
              <a:rPr sz="1400" spc="10" dirty="0">
                <a:solidFill>
                  <a:srgbClr val="202020"/>
                </a:solidFill>
                <a:latin typeface="Times New Roman"/>
                <a:cs typeface="Times New Roman"/>
              </a:rPr>
              <a:t>level</a:t>
            </a:r>
            <a:r>
              <a:rPr lang="en-US" sz="1400" spc="10" dirty="0">
                <a:solidFill>
                  <a:srgbClr val="202020"/>
                </a:solidFill>
                <a:latin typeface="Times New Roman"/>
                <a:cs typeface="Times New Roman"/>
              </a:rPr>
              <a:t>.</a:t>
            </a:r>
            <a:endParaRPr lang="en-US" sz="1400" dirty="0">
              <a:latin typeface="Times New Roman"/>
              <a:cs typeface="Times New Roman"/>
            </a:endParaRPr>
          </a:p>
          <a:p>
            <a:pPr marL="318770" marR="8255" algn="just">
              <a:lnSpc>
                <a:spcPct val="145000"/>
              </a:lnSpc>
            </a:pPr>
            <a:r>
              <a:rPr lang="en-US" sz="1400" spc="35" dirty="0">
                <a:solidFill>
                  <a:srgbClr val="202020"/>
                </a:solidFill>
                <a:latin typeface="Times New Roman"/>
                <a:cs typeface="Times New Roman"/>
              </a:rPr>
              <a:t>we</a:t>
            </a:r>
            <a:r>
              <a:rPr lang="en-US" sz="1400" spc="65" dirty="0">
                <a:solidFill>
                  <a:srgbClr val="202020"/>
                </a:solidFill>
                <a:latin typeface="Times New Roman"/>
                <a:cs typeface="Times New Roman"/>
              </a:rPr>
              <a:t> </a:t>
            </a:r>
            <a:r>
              <a:rPr lang="en-US" sz="1400" spc="40" dirty="0">
                <a:solidFill>
                  <a:srgbClr val="202020"/>
                </a:solidFill>
                <a:latin typeface="Times New Roman"/>
                <a:cs typeface="Times New Roman"/>
              </a:rPr>
              <a:t>can</a:t>
            </a:r>
            <a:r>
              <a:rPr lang="en-US" sz="1400" spc="65" dirty="0">
                <a:solidFill>
                  <a:srgbClr val="202020"/>
                </a:solidFill>
                <a:latin typeface="Times New Roman"/>
                <a:cs typeface="Times New Roman"/>
              </a:rPr>
              <a:t> </a:t>
            </a:r>
            <a:r>
              <a:rPr lang="en-US" sz="1400" spc="30" dirty="0">
                <a:solidFill>
                  <a:srgbClr val="202020"/>
                </a:solidFill>
                <a:latin typeface="Times New Roman"/>
                <a:cs typeface="Times New Roman"/>
              </a:rPr>
              <a:t>conclude</a:t>
            </a:r>
            <a:r>
              <a:rPr lang="en-US" sz="1400" spc="60" dirty="0">
                <a:solidFill>
                  <a:srgbClr val="202020"/>
                </a:solidFill>
                <a:latin typeface="Times New Roman"/>
                <a:cs typeface="Times New Roman"/>
              </a:rPr>
              <a:t> </a:t>
            </a:r>
            <a:r>
              <a:rPr lang="en-US" sz="1400" spc="45" dirty="0">
                <a:solidFill>
                  <a:srgbClr val="202020"/>
                </a:solidFill>
                <a:latin typeface="Times New Roman"/>
                <a:cs typeface="Times New Roman"/>
              </a:rPr>
              <a:t>that</a:t>
            </a:r>
            <a:r>
              <a:rPr lang="en-US" sz="1400" spc="55" dirty="0">
                <a:solidFill>
                  <a:srgbClr val="202020"/>
                </a:solidFill>
                <a:latin typeface="Times New Roman"/>
                <a:cs typeface="Times New Roman"/>
              </a:rPr>
              <a:t> </a:t>
            </a:r>
            <a:r>
              <a:rPr lang="en-US" sz="1400" spc="20" dirty="0">
                <a:solidFill>
                  <a:srgbClr val="202020"/>
                </a:solidFill>
                <a:latin typeface="Times New Roman"/>
                <a:cs typeface="Times New Roman"/>
              </a:rPr>
              <a:t>stores</a:t>
            </a:r>
            <a:r>
              <a:rPr lang="en-US" sz="1400" spc="65" dirty="0">
                <a:solidFill>
                  <a:srgbClr val="202020"/>
                </a:solidFill>
                <a:latin typeface="Times New Roman"/>
                <a:cs typeface="Times New Roman"/>
              </a:rPr>
              <a:t> </a:t>
            </a:r>
            <a:r>
              <a:rPr lang="en-US" sz="1400" spc="40" dirty="0">
                <a:solidFill>
                  <a:srgbClr val="202020"/>
                </a:solidFill>
                <a:latin typeface="Times New Roman"/>
                <a:cs typeface="Times New Roman"/>
              </a:rPr>
              <a:t>need</a:t>
            </a:r>
            <a:r>
              <a:rPr lang="en-US" sz="1400" spc="60" dirty="0">
                <a:solidFill>
                  <a:srgbClr val="202020"/>
                </a:solidFill>
                <a:latin typeface="Times New Roman"/>
                <a:cs typeface="Times New Roman"/>
              </a:rPr>
              <a:t> </a:t>
            </a:r>
            <a:r>
              <a:rPr lang="en-US" sz="1400" spc="45" dirty="0">
                <a:solidFill>
                  <a:srgbClr val="202020"/>
                </a:solidFill>
                <a:latin typeface="Times New Roman"/>
                <a:cs typeface="Times New Roman"/>
              </a:rPr>
              <a:t>more</a:t>
            </a:r>
            <a:r>
              <a:rPr lang="en-US" sz="1400" spc="65" dirty="0">
                <a:solidFill>
                  <a:srgbClr val="202020"/>
                </a:solidFill>
                <a:latin typeface="Times New Roman"/>
                <a:cs typeface="Times New Roman"/>
              </a:rPr>
              <a:t> </a:t>
            </a:r>
            <a:r>
              <a:rPr lang="en-US" sz="1400" spc="20" dirty="0">
                <a:solidFill>
                  <a:srgbClr val="202020"/>
                </a:solidFill>
                <a:latin typeface="Times New Roman"/>
                <a:cs typeface="Times New Roman"/>
              </a:rPr>
              <a:t>supply</a:t>
            </a:r>
            <a:r>
              <a:rPr lang="en-US" sz="1400" spc="65" dirty="0">
                <a:solidFill>
                  <a:srgbClr val="202020"/>
                </a:solidFill>
                <a:latin typeface="Times New Roman"/>
                <a:cs typeface="Times New Roman"/>
              </a:rPr>
              <a:t> </a:t>
            </a:r>
            <a:r>
              <a:rPr lang="en-US" sz="1400" spc="30" dirty="0">
                <a:solidFill>
                  <a:srgbClr val="202020"/>
                </a:solidFill>
                <a:latin typeface="Times New Roman"/>
                <a:cs typeface="Times New Roman"/>
              </a:rPr>
              <a:t>in</a:t>
            </a:r>
            <a:r>
              <a:rPr lang="en-US" sz="1400" spc="65" dirty="0">
                <a:solidFill>
                  <a:srgbClr val="202020"/>
                </a:solidFill>
                <a:latin typeface="Times New Roman"/>
                <a:cs typeface="Times New Roman"/>
              </a:rPr>
              <a:t> </a:t>
            </a:r>
            <a:r>
              <a:rPr lang="en-US" sz="1400" spc="30" dirty="0">
                <a:solidFill>
                  <a:srgbClr val="202020"/>
                </a:solidFill>
                <a:latin typeface="Times New Roman"/>
                <a:cs typeface="Times New Roman"/>
              </a:rPr>
              <a:t>between</a:t>
            </a:r>
            <a:r>
              <a:rPr lang="en-US" sz="1400" spc="75" dirty="0">
                <a:solidFill>
                  <a:srgbClr val="202020"/>
                </a:solidFill>
                <a:latin typeface="Times New Roman"/>
                <a:cs typeface="Times New Roman"/>
              </a:rPr>
              <a:t> </a:t>
            </a:r>
            <a:r>
              <a:rPr lang="en-US" sz="1400" spc="35" dirty="0">
                <a:solidFill>
                  <a:srgbClr val="202020"/>
                </a:solidFill>
                <a:latin typeface="Times New Roman"/>
                <a:cs typeface="Times New Roman"/>
              </a:rPr>
              <a:t>July</a:t>
            </a:r>
            <a:r>
              <a:rPr lang="en-US" sz="1400" spc="65" dirty="0">
                <a:solidFill>
                  <a:srgbClr val="202020"/>
                </a:solidFill>
                <a:latin typeface="Times New Roman"/>
                <a:cs typeface="Times New Roman"/>
              </a:rPr>
              <a:t> </a:t>
            </a:r>
            <a:r>
              <a:rPr lang="en-US" sz="1400" spc="45" dirty="0">
                <a:solidFill>
                  <a:srgbClr val="202020"/>
                </a:solidFill>
                <a:latin typeface="Times New Roman"/>
                <a:cs typeface="Times New Roman"/>
              </a:rPr>
              <a:t>to</a:t>
            </a:r>
            <a:r>
              <a:rPr lang="en-US" sz="1400" spc="55" dirty="0">
                <a:solidFill>
                  <a:srgbClr val="202020"/>
                </a:solidFill>
                <a:latin typeface="Times New Roman"/>
                <a:cs typeface="Times New Roman"/>
              </a:rPr>
              <a:t> </a:t>
            </a:r>
            <a:r>
              <a:rPr lang="en-US" sz="1400" spc="40" dirty="0">
                <a:solidFill>
                  <a:srgbClr val="202020"/>
                </a:solidFill>
                <a:latin typeface="Times New Roman"/>
                <a:cs typeface="Times New Roman"/>
              </a:rPr>
              <a:t>December</a:t>
            </a:r>
            <a:r>
              <a:rPr lang="en-US" sz="1400" spc="60" dirty="0">
                <a:solidFill>
                  <a:srgbClr val="202020"/>
                </a:solidFill>
                <a:latin typeface="Times New Roman"/>
                <a:cs typeface="Times New Roman"/>
              </a:rPr>
              <a:t> </a:t>
            </a:r>
            <a:r>
              <a:rPr lang="en-US" sz="1400" spc="20" dirty="0">
                <a:solidFill>
                  <a:srgbClr val="202020"/>
                </a:solidFill>
                <a:latin typeface="Times New Roman"/>
                <a:cs typeface="Times New Roman"/>
              </a:rPr>
              <a:t>stores</a:t>
            </a:r>
            <a:r>
              <a:rPr lang="en-US" sz="1400" spc="65" dirty="0">
                <a:solidFill>
                  <a:srgbClr val="202020"/>
                </a:solidFill>
                <a:latin typeface="Times New Roman"/>
                <a:cs typeface="Times New Roman"/>
              </a:rPr>
              <a:t> </a:t>
            </a:r>
            <a:r>
              <a:rPr lang="en-US" sz="1400" spc="40" dirty="0">
                <a:solidFill>
                  <a:srgbClr val="202020"/>
                </a:solidFill>
                <a:latin typeface="Times New Roman"/>
                <a:cs typeface="Times New Roman"/>
              </a:rPr>
              <a:t>should</a:t>
            </a:r>
            <a:r>
              <a:rPr lang="en-US" sz="1400" spc="55" dirty="0">
                <a:solidFill>
                  <a:srgbClr val="202020"/>
                </a:solidFill>
                <a:latin typeface="Times New Roman"/>
                <a:cs typeface="Times New Roman"/>
              </a:rPr>
              <a:t> </a:t>
            </a:r>
            <a:r>
              <a:rPr lang="en-US" sz="1400" dirty="0">
                <a:solidFill>
                  <a:srgbClr val="202020"/>
                </a:solidFill>
                <a:latin typeface="Times New Roman"/>
                <a:cs typeface="Times New Roman"/>
              </a:rPr>
              <a:t>offer</a:t>
            </a:r>
            <a:r>
              <a:rPr lang="en-US" sz="1400" spc="55" dirty="0">
                <a:solidFill>
                  <a:srgbClr val="202020"/>
                </a:solidFill>
                <a:latin typeface="Times New Roman"/>
                <a:cs typeface="Times New Roman"/>
              </a:rPr>
              <a:t> </a:t>
            </a:r>
            <a:r>
              <a:rPr lang="en-US" sz="1400" spc="40" dirty="0">
                <a:solidFill>
                  <a:srgbClr val="202020"/>
                </a:solidFill>
                <a:latin typeface="Times New Roman"/>
                <a:cs typeface="Times New Roman"/>
              </a:rPr>
              <a:t>some</a:t>
            </a:r>
            <a:r>
              <a:rPr lang="en-US" sz="1400" dirty="0">
                <a:latin typeface="Times New Roman"/>
                <a:cs typeface="Times New Roman"/>
              </a:rPr>
              <a:t> </a:t>
            </a:r>
            <a:r>
              <a:rPr sz="1400" spc="35" dirty="0">
                <a:solidFill>
                  <a:srgbClr val="202020"/>
                </a:solidFill>
                <a:latin typeface="Times New Roman"/>
                <a:cs typeface="Times New Roman"/>
              </a:rPr>
              <a:t>discount </a:t>
            </a:r>
            <a:r>
              <a:rPr lang="en-US" sz="1400" spc="35" dirty="0">
                <a:solidFill>
                  <a:srgbClr val="202020"/>
                </a:solidFill>
                <a:latin typeface="Times New Roman"/>
                <a:cs typeface="Times New Roman"/>
              </a:rPr>
              <a:t>from</a:t>
            </a:r>
            <a:r>
              <a:rPr sz="1400" spc="35" dirty="0">
                <a:solidFill>
                  <a:srgbClr val="202020"/>
                </a:solidFill>
                <a:latin typeface="Times New Roman"/>
                <a:cs typeface="Times New Roman"/>
              </a:rPr>
              <a:t> </a:t>
            </a:r>
            <a:r>
              <a:rPr lang="en-US" sz="1400" spc="35" dirty="0">
                <a:solidFill>
                  <a:srgbClr val="202020"/>
                </a:solidFill>
                <a:latin typeface="Times New Roman"/>
                <a:cs typeface="Times New Roman"/>
              </a:rPr>
              <a:t>J</a:t>
            </a:r>
            <a:r>
              <a:rPr sz="1400" spc="35" dirty="0">
                <a:solidFill>
                  <a:srgbClr val="202020"/>
                </a:solidFill>
                <a:latin typeface="Times New Roman"/>
                <a:cs typeface="Times New Roman"/>
              </a:rPr>
              <a:t>anuary </a:t>
            </a:r>
            <a:r>
              <a:rPr sz="1400" spc="45" dirty="0">
                <a:solidFill>
                  <a:srgbClr val="202020"/>
                </a:solidFill>
                <a:latin typeface="Times New Roman"/>
                <a:cs typeface="Times New Roman"/>
              </a:rPr>
              <a:t>to </a:t>
            </a:r>
            <a:r>
              <a:rPr sz="1400" spc="60" dirty="0">
                <a:solidFill>
                  <a:srgbClr val="202020"/>
                </a:solidFill>
                <a:latin typeface="Times New Roman"/>
                <a:cs typeface="Times New Roman"/>
              </a:rPr>
              <a:t>June </a:t>
            </a:r>
            <a:r>
              <a:rPr sz="1400" spc="45" dirty="0">
                <a:solidFill>
                  <a:srgbClr val="202020"/>
                </a:solidFill>
                <a:latin typeface="Times New Roman"/>
                <a:cs typeface="Times New Roman"/>
              </a:rPr>
              <a:t>to </a:t>
            </a:r>
            <a:r>
              <a:rPr sz="1400" spc="30" dirty="0">
                <a:solidFill>
                  <a:srgbClr val="202020"/>
                </a:solidFill>
                <a:latin typeface="Times New Roman"/>
                <a:cs typeface="Times New Roman"/>
              </a:rPr>
              <a:t>attract </a:t>
            </a:r>
            <a:r>
              <a:rPr sz="1400" spc="45" dirty="0">
                <a:solidFill>
                  <a:srgbClr val="202020"/>
                </a:solidFill>
                <a:latin typeface="Times New Roman"/>
                <a:cs typeface="Times New Roman"/>
              </a:rPr>
              <a:t>more</a:t>
            </a:r>
            <a:r>
              <a:rPr sz="1400" spc="-165" dirty="0">
                <a:solidFill>
                  <a:srgbClr val="202020"/>
                </a:solidFill>
                <a:latin typeface="Times New Roman"/>
                <a:cs typeface="Times New Roman"/>
              </a:rPr>
              <a:t> </a:t>
            </a:r>
            <a:r>
              <a:rPr sz="1400" spc="30" dirty="0">
                <a:solidFill>
                  <a:srgbClr val="202020"/>
                </a:solidFill>
                <a:latin typeface="Times New Roman"/>
                <a:cs typeface="Times New Roman"/>
              </a:rPr>
              <a:t>customers.</a:t>
            </a:r>
            <a:endParaRPr sz="1400" dirty="0">
              <a:latin typeface="Times New Roman"/>
              <a:cs typeface="Times New Roman"/>
            </a:endParaRPr>
          </a:p>
          <a:p>
            <a:pPr marL="318770" marR="5080" indent="-306705" algn="just">
              <a:lnSpc>
                <a:spcPct val="145000"/>
              </a:lnSpc>
              <a:buSzPct val="128571"/>
              <a:buFont typeface="Wingdings" panose="05000000000000000000" pitchFamily="2" charset="2"/>
              <a:buChar char="Ø"/>
              <a:tabLst>
                <a:tab pos="319405" algn="l"/>
              </a:tabLst>
            </a:pPr>
            <a:r>
              <a:rPr sz="1400" spc="10" dirty="0">
                <a:solidFill>
                  <a:srgbClr val="202020"/>
                </a:solidFill>
                <a:latin typeface="Times New Roman"/>
                <a:cs typeface="Times New Roman"/>
              </a:rPr>
              <a:t>Sales </a:t>
            </a:r>
            <a:r>
              <a:rPr sz="1400" spc="40" dirty="0">
                <a:solidFill>
                  <a:srgbClr val="202020"/>
                </a:solidFill>
                <a:latin typeface="Times New Roman"/>
                <a:cs typeface="Times New Roman"/>
              </a:rPr>
              <a:t>has </a:t>
            </a:r>
            <a:r>
              <a:rPr sz="1400" spc="25" dirty="0">
                <a:solidFill>
                  <a:srgbClr val="202020"/>
                </a:solidFill>
                <a:latin typeface="Times New Roman"/>
                <a:cs typeface="Times New Roman"/>
              </a:rPr>
              <a:t>been </a:t>
            </a:r>
            <a:r>
              <a:rPr sz="1400" spc="35" dirty="0">
                <a:solidFill>
                  <a:srgbClr val="202020"/>
                </a:solidFill>
                <a:latin typeface="Times New Roman"/>
                <a:cs typeface="Times New Roman"/>
              </a:rPr>
              <a:t>low </a:t>
            </a:r>
            <a:r>
              <a:rPr sz="1400" spc="65" dirty="0">
                <a:solidFill>
                  <a:srgbClr val="202020"/>
                </a:solidFill>
                <a:latin typeface="Times New Roman"/>
                <a:cs typeface="Times New Roman"/>
              </a:rPr>
              <a:t>on </a:t>
            </a:r>
            <a:r>
              <a:rPr sz="1400" spc="40" dirty="0">
                <a:solidFill>
                  <a:srgbClr val="202020"/>
                </a:solidFill>
                <a:latin typeface="Times New Roman"/>
                <a:cs typeface="Times New Roman"/>
              </a:rPr>
              <a:t>the </a:t>
            </a:r>
            <a:r>
              <a:rPr sz="1400" spc="20" dirty="0">
                <a:solidFill>
                  <a:srgbClr val="202020"/>
                </a:solidFill>
                <a:latin typeface="Times New Roman"/>
                <a:cs typeface="Times New Roman"/>
              </a:rPr>
              <a:t>initial </a:t>
            </a:r>
            <a:r>
              <a:rPr sz="1400" spc="25" dirty="0">
                <a:solidFill>
                  <a:srgbClr val="202020"/>
                </a:solidFill>
                <a:latin typeface="Times New Roman"/>
                <a:cs typeface="Times New Roman"/>
              </a:rPr>
              <a:t>days </a:t>
            </a:r>
            <a:r>
              <a:rPr sz="1400" spc="10"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60" dirty="0">
                <a:solidFill>
                  <a:srgbClr val="202020"/>
                </a:solidFill>
                <a:latin typeface="Times New Roman"/>
                <a:cs typeface="Times New Roman"/>
              </a:rPr>
              <a:t>month </a:t>
            </a:r>
            <a:r>
              <a:rPr sz="1400" spc="25" dirty="0">
                <a:solidFill>
                  <a:srgbClr val="202020"/>
                </a:solidFill>
                <a:latin typeface="Times New Roman"/>
                <a:cs typeface="Times New Roman"/>
              </a:rPr>
              <a:t>as </a:t>
            </a:r>
            <a:r>
              <a:rPr sz="1400" spc="45" dirty="0">
                <a:solidFill>
                  <a:srgbClr val="202020"/>
                </a:solidFill>
                <a:latin typeface="Times New Roman"/>
                <a:cs typeface="Times New Roman"/>
              </a:rPr>
              <a:t>compared </a:t>
            </a:r>
            <a:r>
              <a:rPr sz="1400" spc="50" dirty="0">
                <a:solidFill>
                  <a:srgbClr val="202020"/>
                </a:solidFill>
                <a:latin typeface="Times New Roman"/>
                <a:cs typeface="Times New Roman"/>
              </a:rPr>
              <a:t>to </a:t>
            </a:r>
            <a:r>
              <a:rPr sz="1400" spc="40" dirty="0">
                <a:solidFill>
                  <a:srgbClr val="202020"/>
                </a:solidFill>
                <a:latin typeface="Times New Roman"/>
                <a:cs typeface="Times New Roman"/>
              </a:rPr>
              <a:t>the </a:t>
            </a:r>
            <a:r>
              <a:rPr sz="1400" spc="55" dirty="0">
                <a:solidFill>
                  <a:srgbClr val="202020"/>
                </a:solidFill>
                <a:latin typeface="Times New Roman"/>
                <a:cs typeface="Times New Roman"/>
              </a:rPr>
              <a:t>end </a:t>
            </a:r>
            <a:r>
              <a:rPr sz="1400" spc="30" dirty="0">
                <a:solidFill>
                  <a:srgbClr val="202020"/>
                </a:solidFill>
                <a:latin typeface="Times New Roman"/>
                <a:cs typeface="Times New Roman"/>
              </a:rPr>
              <a:t>days, </a:t>
            </a:r>
            <a:r>
              <a:rPr sz="1400" spc="20" dirty="0">
                <a:solidFill>
                  <a:srgbClr val="202020"/>
                </a:solidFill>
                <a:latin typeface="Times New Roman"/>
                <a:cs typeface="Times New Roman"/>
              </a:rPr>
              <a:t>it </a:t>
            </a:r>
            <a:r>
              <a:rPr sz="1400" spc="40"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40" dirty="0">
                <a:solidFill>
                  <a:srgbClr val="202020"/>
                </a:solidFill>
                <a:latin typeface="Times New Roman"/>
                <a:cs typeface="Times New Roman"/>
              </a:rPr>
              <a:t>assumed  </a:t>
            </a:r>
            <a:r>
              <a:rPr sz="1400" spc="50" dirty="0">
                <a:solidFill>
                  <a:srgbClr val="202020"/>
                </a:solidFill>
                <a:latin typeface="Times New Roman"/>
                <a:cs typeface="Times New Roman"/>
              </a:rPr>
              <a:t>that </a:t>
            </a:r>
            <a:r>
              <a:rPr sz="1400" spc="25" dirty="0">
                <a:solidFill>
                  <a:srgbClr val="202020"/>
                </a:solidFill>
                <a:latin typeface="Times New Roman"/>
                <a:cs typeface="Times New Roman"/>
              </a:rPr>
              <a:t>people </a:t>
            </a:r>
            <a:r>
              <a:rPr sz="1400" spc="30" dirty="0">
                <a:solidFill>
                  <a:srgbClr val="202020"/>
                </a:solidFill>
                <a:latin typeface="Times New Roman"/>
                <a:cs typeface="Times New Roman"/>
              </a:rPr>
              <a:t>used </a:t>
            </a:r>
            <a:r>
              <a:rPr sz="1400" spc="45" dirty="0">
                <a:solidFill>
                  <a:srgbClr val="202020"/>
                </a:solidFill>
                <a:latin typeface="Times New Roman"/>
                <a:cs typeface="Times New Roman"/>
              </a:rPr>
              <a:t>to </a:t>
            </a:r>
            <a:r>
              <a:rPr sz="1400" spc="40" dirty="0">
                <a:solidFill>
                  <a:srgbClr val="202020"/>
                </a:solidFill>
                <a:latin typeface="Times New Roman"/>
                <a:cs typeface="Times New Roman"/>
              </a:rPr>
              <a:t>shop </a:t>
            </a:r>
            <a:r>
              <a:rPr sz="1400" spc="15" dirty="0">
                <a:solidFill>
                  <a:srgbClr val="202020"/>
                </a:solidFill>
                <a:latin typeface="Times New Roman"/>
                <a:cs typeface="Times New Roman"/>
              </a:rPr>
              <a:t>for </a:t>
            </a:r>
            <a:r>
              <a:rPr sz="1400" spc="40" dirty="0">
                <a:solidFill>
                  <a:srgbClr val="202020"/>
                </a:solidFill>
                <a:latin typeface="Times New Roman"/>
                <a:cs typeface="Times New Roman"/>
              </a:rPr>
              <a:t>the </a:t>
            </a:r>
            <a:r>
              <a:rPr sz="1400" spc="35" dirty="0">
                <a:solidFill>
                  <a:srgbClr val="202020"/>
                </a:solidFill>
                <a:latin typeface="Times New Roman"/>
                <a:cs typeface="Times New Roman"/>
              </a:rPr>
              <a:t>next </a:t>
            </a:r>
            <a:r>
              <a:rPr sz="1400" spc="60" dirty="0">
                <a:solidFill>
                  <a:srgbClr val="202020"/>
                </a:solidFill>
                <a:latin typeface="Times New Roman"/>
                <a:cs typeface="Times New Roman"/>
              </a:rPr>
              <a:t>month </a:t>
            </a:r>
            <a:r>
              <a:rPr sz="1400" spc="45" dirty="0">
                <a:solidFill>
                  <a:srgbClr val="202020"/>
                </a:solidFill>
                <a:latin typeface="Times New Roman"/>
                <a:cs typeface="Times New Roman"/>
              </a:rPr>
              <a:t>at </a:t>
            </a:r>
            <a:r>
              <a:rPr sz="1400" spc="40" dirty="0">
                <a:solidFill>
                  <a:srgbClr val="202020"/>
                </a:solidFill>
                <a:latin typeface="Times New Roman"/>
                <a:cs typeface="Times New Roman"/>
              </a:rPr>
              <a:t>the </a:t>
            </a:r>
            <a:r>
              <a:rPr sz="1400" spc="50" dirty="0">
                <a:solidFill>
                  <a:srgbClr val="202020"/>
                </a:solidFill>
                <a:latin typeface="Times New Roman"/>
                <a:cs typeface="Times New Roman"/>
              </a:rPr>
              <a:t>end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25" dirty="0">
                <a:solidFill>
                  <a:srgbClr val="202020"/>
                </a:solidFill>
                <a:latin typeface="Times New Roman"/>
                <a:cs typeface="Times New Roman"/>
              </a:rPr>
              <a:t>previous </a:t>
            </a:r>
            <a:r>
              <a:rPr sz="1400" spc="60" dirty="0">
                <a:solidFill>
                  <a:srgbClr val="202020"/>
                </a:solidFill>
                <a:latin typeface="Times New Roman"/>
                <a:cs typeface="Times New Roman"/>
              </a:rPr>
              <a:t>month. </a:t>
            </a:r>
            <a:r>
              <a:rPr sz="1400" spc="40" dirty="0">
                <a:solidFill>
                  <a:srgbClr val="202020"/>
                </a:solidFill>
                <a:latin typeface="Times New Roman"/>
                <a:cs typeface="Times New Roman"/>
              </a:rPr>
              <a:t>Those </a:t>
            </a:r>
            <a:r>
              <a:rPr sz="1400" spc="30" dirty="0">
                <a:solidFill>
                  <a:srgbClr val="202020"/>
                </a:solidFill>
                <a:latin typeface="Times New Roman"/>
                <a:cs typeface="Times New Roman"/>
              </a:rPr>
              <a:t>products </a:t>
            </a:r>
            <a:r>
              <a:rPr sz="1400" spc="40"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35" dirty="0">
                <a:solidFill>
                  <a:srgbClr val="202020"/>
                </a:solidFill>
                <a:latin typeface="Times New Roman"/>
                <a:cs typeface="Times New Roman"/>
              </a:rPr>
              <a:t>mainly </a:t>
            </a:r>
            <a:r>
              <a:rPr sz="1400" spc="15" dirty="0">
                <a:solidFill>
                  <a:srgbClr val="202020"/>
                </a:solidFill>
                <a:latin typeface="Times New Roman"/>
                <a:cs typeface="Times New Roman"/>
              </a:rPr>
              <a:t>be </a:t>
            </a:r>
            <a:r>
              <a:rPr sz="1400" spc="5" dirty="0">
                <a:solidFill>
                  <a:srgbClr val="202020"/>
                </a:solidFill>
                <a:latin typeface="Times New Roman"/>
                <a:cs typeface="Times New Roman"/>
              </a:rPr>
              <a:t>of </a:t>
            </a:r>
            <a:r>
              <a:rPr sz="1400" spc="15" dirty="0">
                <a:solidFill>
                  <a:srgbClr val="202020"/>
                </a:solidFill>
                <a:latin typeface="Times New Roman"/>
                <a:cs typeface="Times New Roman"/>
              </a:rPr>
              <a:t>basic necessities </a:t>
            </a:r>
            <a:r>
              <a:rPr sz="1400" spc="5" dirty="0">
                <a:solidFill>
                  <a:srgbClr val="202020"/>
                </a:solidFill>
                <a:latin typeface="Times New Roman"/>
                <a:cs typeface="Times New Roman"/>
              </a:rPr>
              <a:t>of </a:t>
            </a:r>
            <a:r>
              <a:rPr sz="1400" spc="65" dirty="0">
                <a:solidFill>
                  <a:srgbClr val="202020"/>
                </a:solidFill>
                <a:latin typeface="Times New Roman"/>
                <a:cs typeface="Times New Roman"/>
              </a:rPr>
              <a:t>a </a:t>
            </a:r>
            <a:r>
              <a:rPr sz="1400" spc="25" dirty="0">
                <a:solidFill>
                  <a:srgbClr val="202020"/>
                </a:solidFill>
                <a:latin typeface="Times New Roman"/>
                <a:cs typeface="Times New Roman"/>
              </a:rPr>
              <a:t>person's daily</a:t>
            </a:r>
            <a:r>
              <a:rPr sz="1400" spc="-200" dirty="0">
                <a:solidFill>
                  <a:srgbClr val="202020"/>
                </a:solidFill>
                <a:latin typeface="Times New Roman"/>
                <a:cs typeface="Times New Roman"/>
              </a:rPr>
              <a:t> </a:t>
            </a:r>
            <a:r>
              <a:rPr sz="1400" dirty="0">
                <a:solidFill>
                  <a:srgbClr val="202020"/>
                </a:solidFill>
                <a:latin typeface="Times New Roman"/>
                <a:cs typeface="Times New Roman"/>
              </a:rPr>
              <a:t>life.</a:t>
            </a:r>
            <a:endParaRPr sz="1400" dirty="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24027" y="216408"/>
            <a:ext cx="8654034" cy="85115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472846" y="317373"/>
            <a:ext cx="1946275" cy="452120"/>
          </a:xfrm>
          <a:prstGeom prst="rect">
            <a:avLst/>
          </a:prstGeom>
        </p:spPr>
        <p:txBody>
          <a:bodyPr vert="horz" wrap="square" lIns="0" tIns="12065" rIns="0" bIns="0" rtlCol="0">
            <a:spAutoFit/>
          </a:bodyPr>
          <a:lstStyle/>
          <a:p>
            <a:pPr marL="12700">
              <a:lnSpc>
                <a:spcPct val="100000"/>
              </a:lnSpc>
              <a:spcBef>
                <a:spcPts val="95"/>
              </a:spcBef>
            </a:pPr>
            <a:r>
              <a:rPr spc="-215" dirty="0"/>
              <a:t>Conclus</a:t>
            </a:r>
            <a:r>
              <a:rPr spc="-150" dirty="0"/>
              <a:t>i</a:t>
            </a:r>
            <a:r>
              <a:rPr spc="-300" dirty="0"/>
              <a:t>ons</a:t>
            </a:r>
          </a:p>
        </p:txBody>
      </p:sp>
      <p:sp>
        <p:nvSpPr>
          <p:cNvPr id="5" name="object 5"/>
          <p:cNvSpPr txBox="1"/>
          <p:nvPr/>
        </p:nvSpPr>
        <p:spPr>
          <a:xfrm>
            <a:off x="526186" y="883545"/>
            <a:ext cx="8096250" cy="3640356"/>
          </a:xfrm>
          <a:prstGeom prst="rect">
            <a:avLst/>
          </a:prstGeom>
        </p:spPr>
        <p:txBody>
          <a:bodyPr vert="horz" wrap="square" lIns="0" tIns="12065" rIns="0" bIns="0" rtlCol="0">
            <a:spAutoFit/>
          </a:bodyPr>
          <a:lstStyle/>
          <a:p>
            <a:pPr marL="318770" marR="5715" indent="-306705" algn="just">
              <a:lnSpc>
                <a:spcPct val="130100"/>
              </a:lnSpc>
              <a:spcBef>
                <a:spcPts val="95"/>
              </a:spcBef>
              <a:buSzPct val="128571"/>
              <a:buFont typeface="Wingdings" panose="05000000000000000000" pitchFamily="2" charset="2"/>
              <a:buChar char="Ø"/>
              <a:tabLst>
                <a:tab pos="319405" algn="l"/>
              </a:tabLst>
            </a:pPr>
            <a:r>
              <a:rPr sz="1400" spc="20" dirty="0">
                <a:solidFill>
                  <a:srgbClr val="202020"/>
                </a:solidFill>
                <a:latin typeface="Times New Roman"/>
                <a:cs typeface="Times New Roman"/>
              </a:rPr>
              <a:t>Average </a:t>
            </a:r>
            <a:r>
              <a:rPr sz="1400" spc="10" dirty="0">
                <a:solidFill>
                  <a:srgbClr val="202020"/>
                </a:solidFill>
                <a:latin typeface="Times New Roman"/>
                <a:cs typeface="Times New Roman"/>
              </a:rPr>
              <a:t>sales </a:t>
            </a:r>
            <a:r>
              <a:rPr sz="1400" spc="65" dirty="0">
                <a:solidFill>
                  <a:srgbClr val="202020"/>
                </a:solidFill>
                <a:latin typeface="Times New Roman"/>
                <a:cs typeface="Times New Roman"/>
              </a:rPr>
              <a:t>on </a:t>
            </a:r>
            <a:r>
              <a:rPr sz="1400" spc="25" dirty="0">
                <a:solidFill>
                  <a:srgbClr val="202020"/>
                </a:solidFill>
                <a:latin typeface="Times New Roman"/>
                <a:cs typeface="Times New Roman"/>
              </a:rPr>
              <a:t>weekdays </a:t>
            </a:r>
            <a:r>
              <a:rPr sz="1400" spc="35" dirty="0">
                <a:solidFill>
                  <a:srgbClr val="202020"/>
                </a:solidFill>
                <a:latin typeface="Times New Roman"/>
                <a:cs typeface="Times New Roman"/>
              </a:rPr>
              <a:t>was </a:t>
            </a:r>
            <a:r>
              <a:rPr sz="1400" spc="45" dirty="0">
                <a:solidFill>
                  <a:srgbClr val="202020"/>
                </a:solidFill>
                <a:latin typeface="Times New Roman"/>
                <a:cs typeface="Times New Roman"/>
              </a:rPr>
              <a:t>more </a:t>
            </a:r>
            <a:r>
              <a:rPr sz="1400" spc="25" dirty="0">
                <a:solidFill>
                  <a:srgbClr val="202020"/>
                </a:solidFill>
                <a:latin typeface="Times New Roman"/>
                <a:cs typeface="Times New Roman"/>
              </a:rPr>
              <a:t>as </a:t>
            </a:r>
            <a:r>
              <a:rPr sz="1400" spc="40" dirty="0">
                <a:solidFill>
                  <a:srgbClr val="202020"/>
                </a:solidFill>
                <a:latin typeface="Times New Roman"/>
                <a:cs typeface="Times New Roman"/>
              </a:rPr>
              <a:t>compared </a:t>
            </a:r>
            <a:r>
              <a:rPr sz="1400" spc="50" dirty="0">
                <a:solidFill>
                  <a:srgbClr val="202020"/>
                </a:solidFill>
                <a:latin typeface="Times New Roman"/>
                <a:cs typeface="Times New Roman"/>
              </a:rPr>
              <a:t>to </a:t>
            </a:r>
            <a:r>
              <a:rPr sz="1400" spc="30" dirty="0">
                <a:solidFill>
                  <a:srgbClr val="202020"/>
                </a:solidFill>
                <a:latin typeface="Times New Roman"/>
                <a:cs typeface="Times New Roman"/>
              </a:rPr>
              <a:t>weekends </a:t>
            </a:r>
            <a:r>
              <a:rPr sz="1400" spc="20" dirty="0">
                <a:solidFill>
                  <a:srgbClr val="202020"/>
                </a:solidFill>
                <a:latin typeface="Times New Roman"/>
                <a:cs typeface="Times New Roman"/>
              </a:rPr>
              <a:t>because </a:t>
            </a:r>
            <a:r>
              <a:rPr sz="1400" spc="35" dirty="0">
                <a:solidFill>
                  <a:srgbClr val="202020"/>
                </a:solidFill>
                <a:latin typeface="Times New Roman"/>
                <a:cs typeface="Times New Roman"/>
              </a:rPr>
              <a:t>promo's </a:t>
            </a:r>
            <a:r>
              <a:rPr sz="1400" spc="25" dirty="0">
                <a:solidFill>
                  <a:srgbClr val="202020"/>
                </a:solidFill>
                <a:latin typeface="Times New Roman"/>
                <a:cs typeface="Times New Roman"/>
              </a:rPr>
              <a:t>were </a:t>
            </a:r>
            <a:r>
              <a:rPr sz="1400" spc="30" dirty="0">
                <a:solidFill>
                  <a:srgbClr val="202020"/>
                </a:solidFill>
                <a:latin typeface="Times New Roman"/>
                <a:cs typeface="Times New Roman"/>
              </a:rPr>
              <a:t>provided </a:t>
            </a:r>
            <a:r>
              <a:rPr sz="1400" spc="50" dirty="0">
                <a:solidFill>
                  <a:srgbClr val="202020"/>
                </a:solidFill>
                <a:latin typeface="Times New Roman"/>
                <a:cs typeface="Times New Roman"/>
              </a:rPr>
              <a:t>to </a:t>
            </a:r>
            <a:r>
              <a:rPr sz="1400" spc="45" dirty="0">
                <a:solidFill>
                  <a:srgbClr val="202020"/>
                </a:solidFill>
                <a:latin typeface="Times New Roman"/>
                <a:cs typeface="Times New Roman"/>
              </a:rPr>
              <a:t>the  </a:t>
            </a:r>
            <a:r>
              <a:rPr sz="1400" spc="30" dirty="0">
                <a:solidFill>
                  <a:srgbClr val="202020"/>
                </a:solidFill>
                <a:latin typeface="Times New Roman"/>
                <a:cs typeface="Times New Roman"/>
              </a:rPr>
              <a:t>customers </a:t>
            </a:r>
            <a:r>
              <a:rPr sz="1400" spc="35" dirty="0">
                <a:solidFill>
                  <a:srgbClr val="202020"/>
                </a:solidFill>
                <a:latin typeface="Times New Roman"/>
                <a:cs typeface="Times New Roman"/>
              </a:rPr>
              <a:t>during </a:t>
            </a:r>
            <a:r>
              <a:rPr sz="1400" spc="25" dirty="0">
                <a:solidFill>
                  <a:srgbClr val="202020"/>
                </a:solidFill>
                <a:latin typeface="Times New Roman"/>
                <a:cs typeface="Times New Roman"/>
              </a:rPr>
              <a:t>weekdays </a:t>
            </a:r>
            <a:r>
              <a:rPr sz="1400" spc="45" dirty="0">
                <a:solidFill>
                  <a:srgbClr val="202020"/>
                </a:solidFill>
                <a:latin typeface="Times New Roman"/>
                <a:cs typeface="Times New Roman"/>
              </a:rPr>
              <a:t>to </a:t>
            </a:r>
            <a:r>
              <a:rPr sz="1400" spc="20" dirty="0">
                <a:solidFill>
                  <a:srgbClr val="202020"/>
                </a:solidFill>
                <a:latin typeface="Times New Roman"/>
                <a:cs typeface="Times New Roman"/>
              </a:rPr>
              <a:t>increase </a:t>
            </a:r>
            <a:r>
              <a:rPr sz="1400" spc="40" dirty="0">
                <a:solidFill>
                  <a:srgbClr val="202020"/>
                </a:solidFill>
                <a:latin typeface="Times New Roman"/>
                <a:cs typeface="Times New Roman"/>
              </a:rPr>
              <a:t>the </a:t>
            </a:r>
            <a:r>
              <a:rPr sz="1400" spc="5" dirty="0">
                <a:solidFill>
                  <a:srgbClr val="202020"/>
                </a:solidFill>
                <a:latin typeface="Times New Roman"/>
                <a:cs typeface="Times New Roman"/>
              </a:rPr>
              <a:t>sales </a:t>
            </a:r>
            <a:r>
              <a:rPr sz="1400" spc="65" dirty="0">
                <a:solidFill>
                  <a:srgbClr val="202020"/>
                </a:solidFill>
                <a:latin typeface="Times New Roman"/>
                <a:cs typeface="Times New Roman"/>
              </a:rPr>
              <a:t>and </a:t>
            </a:r>
            <a:r>
              <a:rPr sz="1400" spc="55" dirty="0">
                <a:solidFill>
                  <a:srgbClr val="202020"/>
                </a:solidFill>
                <a:latin typeface="Times New Roman"/>
                <a:cs typeface="Times New Roman"/>
              </a:rPr>
              <a:t>not </a:t>
            </a:r>
            <a:r>
              <a:rPr sz="1400" spc="45" dirty="0">
                <a:solidFill>
                  <a:srgbClr val="202020"/>
                </a:solidFill>
                <a:latin typeface="Times New Roman"/>
                <a:cs typeface="Times New Roman"/>
              </a:rPr>
              <a:t>to </a:t>
            </a:r>
            <a:r>
              <a:rPr sz="1400" spc="30" dirty="0">
                <a:solidFill>
                  <a:srgbClr val="202020"/>
                </a:solidFill>
                <a:latin typeface="Times New Roman"/>
                <a:cs typeface="Times New Roman"/>
              </a:rPr>
              <a:t>weekends </a:t>
            </a:r>
            <a:r>
              <a:rPr sz="1400" spc="65" dirty="0">
                <a:solidFill>
                  <a:srgbClr val="202020"/>
                </a:solidFill>
                <a:latin typeface="Times New Roman"/>
                <a:cs typeface="Times New Roman"/>
              </a:rPr>
              <a:t>and </a:t>
            </a:r>
            <a:r>
              <a:rPr sz="1400" spc="35" dirty="0">
                <a:solidFill>
                  <a:srgbClr val="202020"/>
                </a:solidFill>
                <a:latin typeface="Times New Roman"/>
                <a:cs typeface="Times New Roman"/>
              </a:rPr>
              <a:t>reason might </a:t>
            </a:r>
            <a:r>
              <a:rPr sz="1400" spc="10" dirty="0">
                <a:solidFill>
                  <a:srgbClr val="202020"/>
                </a:solidFill>
                <a:latin typeface="Times New Roman"/>
                <a:cs typeface="Times New Roman"/>
              </a:rPr>
              <a:t>be </a:t>
            </a:r>
            <a:r>
              <a:rPr sz="1400" spc="50" dirty="0">
                <a:solidFill>
                  <a:srgbClr val="202020"/>
                </a:solidFill>
                <a:latin typeface="Times New Roman"/>
                <a:cs typeface="Times New Roman"/>
              </a:rPr>
              <a:t>that </a:t>
            </a:r>
            <a:r>
              <a:rPr sz="1400" spc="20" dirty="0">
                <a:solidFill>
                  <a:srgbClr val="202020"/>
                </a:solidFill>
                <a:latin typeface="Times New Roman"/>
                <a:cs typeface="Times New Roman"/>
              </a:rPr>
              <a:t>store  </a:t>
            </a:r>
            <a:r>
              <a:rPr sz="1400" spc="30" dirty="0">
                <a:solidFill>
                  <a:srgbClr val="202020"/>
                </a:solidFill>
                <a:latin typeface="Times New Roman"/>
                <a:cs typeface="Times New Roman"/>
              </a:rPr>
              <a:t>use </a:t>
            </a:r>
            <a:r>
              <a:rPr sz="1400" spc="45" dirty="0">
                <a:solidFill>
                  <a:srgbClr val="202020"/>
                </a:solidFill>
                <a:latin typeface="Times New Roman"/>
                <a:cs typeface="Times New Roman"/>
              </a:rPr>
              <a:t>to remain </a:t>
            </a:r>
            <a:r>
              <a:rPr sz="1400" spc="10" dirty="0">
                <a:solidFill>
                  <a:srgbClr val="202020"/>
                </a:solidFill>
                <a:latin typeface="Times New Roman"/>
                <a:cs typeface="Times New Roman"/>
              </a:rPr>
              <a:t>close </a:t>
            </a:r>
            <a:r>
              <a:rPr sz="1400" spc="65" dirty="0">
                <a:solidFill>
                  <a:srgbClr val="202020"/>
                </a:solidFill>
                <a:latin typeface="Times New Roman"/>
                <a:cs typeface="Times New Roman"/>
              </a:rPr>
              <a:t>on</a:t>
            </a:r>
            <a:r>
              <a:rPr sz="1400" spc="-100" dirty="0">
                <a:solidFill>
                  <a:srgbClr val="202020"/>
                </a:solidFill>
                <a:latin typeface="Times New Roman"/>
                <a:cs typeface="Times New Roman"/>
              </a:rPr>
              <a:t> </a:t>
            </a:r>
            <a:r>
              <a:rPr sz="1400" spc="35" dirty="0">
                <a:solidFill>
                  <a:srgbClr val="202020"/>
                </a:solidFill>
                <a:latin typeface="Times New Roman"/>
                <a:cs typeface="Times New Roman"/>
              </a:rPr>
              <a:t>Sundays.</a:t>
            </a:r>
            <a:endParaRPr lang="en-US" sz="1400" dirty="0">
              <a:latin typeface="Times New Roman"/>
              <a:cs typeface="Times New Roman"/>
            </a:endParaRPr>
          </a:p>
          <a:p>
            <a:pPr marL="318770" marR="5715" indent="-306705" algn="just">
              <a:lnSpc>
                <a:spcPct val="130100"/>
              </a:lnSpc>
              <a:spcBef>
                <a:spcPts val="95"/>
              </a:spcBef>
              <a:buSzPct val="128571"/>
              <a:buFont typeface="Wingdings" panose="05000000000000000000" pitchFamily="2" charset="2"/>
              <a:buChar char="Ø"/>
              <a:tabLst>
                <a:tab pos="319405" algn="l"/>
              </a:tabLst>
            </a:pPr>
            <a:r>
              <a:rPr sz="1400" spc="10" dirty="0">
                <a:solidFill>
                  <a:srgbClr val="202020"/>
                </a:solidFill>
                <a:latin typeface="Times New Roman"/>
                <a:cs typeface="Times New Roman"/>
              </a:rPr>
              <a:t>Sales </a:t>
            </a:r>
            <a:r>
              <a:rPr sz="1400" spc="35" dirty="0">
                <a:solidFill>
                  <a:srgbClr val="202020"/>
                </a:solidFill>
                <a:latin typeface="Times New Roman"/>
                <a:cs typeface="Times New Roman"/>
              </a:rPr>
              <a:t>during </a:t>
            </a:r>
            <a:r>
              <a:rPr sz="1400" spc="40" dirty="0">
                <a:solidFill>
                  <a:srgbClr val="202020"/>
                </a:solidFill>
                <a:latin typeface="Times New Roman"/>
                <a:cs typeface="Times New Roman"/>
              </a:rPr>
              <a:t>November </a:t>
            </a:r>
            <a:r>
              <a:rPr sz="1400" spc="60" dirty="0">
                <a:solidFill>
                  <a:srgbClr val="202020"/>
                </a:solidFill>
                <a:latin typeface="Times New Roman"/>
                <a:cs typeface="Times New Roman"/>
              </a:rPr>
              <a:t>and </a:t>
            </a:r>
            <a:r>
              <a:rPr sz="1400" spc="40" dirty="0">
                <a:solidFill>
                  <a:srgbClr val="202020"/>
                </a:solidFill>
                <a:latin typeface="Times New Roman"/>
                <a:cs typeface="Times New Roman"/>
              </a:rPr>
              <a:t>December </a:t>
            </a:r>
            <a:r>
              <a:rPr sz="1400" spc="60" dirty="0">
                <a:solidFill>
                  <a:srgbClr val="202020"/>
                </a:solidFill>
                <a:latin typeface="Times New Roman"/>
                <a:cs typeface="Times New Roman"/>
              </a:rPr>
              <a:t>month </a:t>
            </a:r>
            <a:r>
              <a:rPr sz="1400" spc="35" dirty="0">
                <a:solidFill>
                  <a:srgbClr val="202020"/>
                </a:solidFill>
                <a:latin typeface="Times New Roman"/>
                <a:cs typeface="Times New Roman"/>
              </a:rPr>
              <a:t>was </a:t>
            </a:r>
            <a:r>
              <a:rPr sz="1400" spc="30" dirty="0">
                <a:solidFill>
                  <a:srgbClr val="202020"/>
                </a:solidFill>
                <a:latin typeface="Times New Roman"/>
                <a:cs typeface="Times New Roman"/>
              </a:rPr>
              <a:t>higher </a:t>
            </a:r>
            <a:r>
              <a:rPr sz="1400" spc="40" dirty="0">
                <a:solidFill>
                  <a:srgbClr val="202020"/>
                </a:solidFill>
                <a:latin typeface="Times New Roman"/>
                <a:cs typeface="Times New Roman"/>
              </a:rPr>
              <a:t>compared </a:t>
            </a:r>
            <a:r>
              <a:rPr sz="1400" spc="45" dirty="0">
                <a:solidFill>
                  <a:srgbClr val="202020"/>
                </a:solidFill>
                <a:latin typeface="Times New Roman"/>
                <a:cs typeface="Times New Roman"/>
              </a:rPr>
              <a:t>to other </a:t>
            </a:r>
            <a:r>
              <a:rPr sz="1400" spc="50" dirty="0">
                <a:solidFill>
                  <a:srgbClr val="202020"/>
                </a:solidFill>
                <a:latin typeface="Times New Roman"/>
                <a:cs typeface="Times New Roman"/>
              </a:rPr>
              <a:t>months </a:t>
            </a:r>
            <a:r>
              <a:rPr sz="1400" spc="60" dirty="0">
                <a:solidFill>
                  <a:srgbClr val="202020"/>
                </a:solidFill>
                <a:latin typeface="Times New Roman"/>
                <a:cs typeface="Times New Roman"/>
              </a:rPr>
              <a:t>and </a:t>
            </a:r>
            <a:r>
              <a:rPr sz="1400" spc="50" dirty="0">
                <a:solidFill>
                  <a:srgbClr val="202020"/>
                </a:solidFill>
                <a:latin typeface="Times New Roman"/>
                <a:cs typeface="Times New Roman"/>
              </a:rPr>
              <a:t>that </a:t>
            </a:r>
            <a:r>
              <a:rPr sz="1400" spc="45"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45" dirty="0">
                <a:solidFill>
                  <a:srgbClr val="202020"/>
                </a:solidFill>
                <a:latin typeface="Times New Roman"/>
                <a:cs typeface="Times New Roman"/>
              </a:rPr>
              <a:t>due to </a:t>
            </a:r>
            <a:r>
              <a:rPr sz="1400" spc="5" dirty="0">
                <a:solidFill>
                  <a:srgbClr val="202020"/>
                </a:solidFill>
                <a:latin typeface="Times New Roman"/>
                <a:cs typeface="Times New Roman"/>
              </a:rPr>
              <a:t>festive </a:t>
            </a:r>
            <a:r>
              <a:rPr sz="1400" spc="30" dirty="0">
                <a:solidFill>
                  <a:srgbClr val="202020"/>
                </a:solidFill>
                <a:latin typeface="Times New Roman"/>
                <a:cs typeface="Times New Roman"/>
              </a:rPr>
              <a:t>season </a:t>
            </a:r>
            <a:r>
              <a:rPr sz="1400" spc="35" dirty="0">
                <a:solidFill>
                  <a:srgbClr val="202020"/>
                </a:solidFill>
                <a:latin typeface="Times New Roman"/>
                <a:cs typeface="Times New Roman"/>
              </a:rPr>
              <a:t>in </a:t>
            </a:r>
            <a:r>
              <a:rPr sz="1400" spc="30" dirty="0">
                <a:solidFill>
                  <a:srgbClr val="202020"/>
                </a:solidFill>
                <a:latin typeface="Times New Roman"/>
                <a:cs typeface="Times New Roman"/>
              </a:rPr>
              <a:t>western </a:t>
            </a:r>
            <a:r>
              <a:rPr sz="1400" spc="50" dirty="0">
                <a:solidFill>
                  <a:srgbClr val="202020"/>
                </a:solidFill>
                <a:latin typeface="Times New Roman"/>
                <a:cs typeface="Times New Roman"/>
              </a:rPr>
              <a:t>European</a:t>
            </a:r>
            <a:r>
              <a:rPr sz="1400" spc="-160" dirty="0">
                <a:solidFill>
                  <a:srgbClr val="202020"/>
                </a:solidFill>
                <a:latin typeface="Times New Roman"/>
                <a:cs typeface="Times New Roman"/>
              </a:rPr>
              <a:t> </a:t>
            </a:r>
            <a:r>
              <a:rPr sz="1400" spc="30" dirty="0">
                <a:solidFill>
                  <a:srgbClr val="202020"/>
                </a:solidFill>
                <a:latin typeface="Times New Roman"/>
                <a:cs typeface="Times New Roman"/>
              </a:rPr>
              <a:t>countries.</a:t>
            </a:r>
            <a:endParaRPr lang="en-US" sz="1400" dirty="0">
              <a:latin typeface="Times New Roman"/>
              <a:cs typeface="Times New Roman"/>
            </a:endParaRPr>
          </a:p>
          <a:p>
            <a:pPr marL="318770" marR="5715" indent="-306705" algn="just">
              <a:lnSpc>
                <a:spcPct val="130100"/>
              </a:lnSpc>
              <a:spcBef>
                <a:spcPts val="95"/>
              </a:spcBef>
              <a:buSzPct val="128571"/>
              <a:buFont typeface="Wingdings" panose="05000000000000000000" pitchFamily="2" charset="2"/>
              <a:buChar char="Ø"/>
              <a:tabLst>
                <a:tab pos="319405" algn="l"/>
              </a:tabLst>
            </a:pPr>
            <a:r>
              <a:rPr sz="1400" spc="25" dirty="0">
                <a:solidFill>
                  <a:srgbClr val="202020"/>
                </a:solidFill>
                <a:latin typeface="Times New Roman"/>
                <a:cs typeface="Times New Roman"/>
              </a:rPr>
              <a:t>School </a:t>
            </a:r>
            <a:r>
              <a:rPr sz="1400" spc="30" dirty="0">
                <a:solidFill>
                  <a:srgbClr val="202020"/>
                </a:solidFill>
                <a:latin typeface="Times New Roman"/>
                <a:cs typeface="Times New Roman"/>
              </a:rPr>
              <a:t>holidays </a:t>
            </a:r>
            <a:r>
              <a:rPr sz="1400" spc="25" dirty="0">
                <a:solidFill>
                  <a:srgbClr val="202020"/>
                </a:solidFill>
                <a:latin typeface="Times New Roman"/>
                <a:cs typeface="Times New Roman"/>
              </a:rPr>
              <a:t>also influenced </a:t>
            </a:r>
            <a:r>
              <a:rPr sz="1400" spc="40" dirty="0">
                <a:solidFill>
                  <a:srgbClr val="202020"/>
                </a:solidFill>
                <a:latin typeface="Times New Roman"/>
                <a:cs typeface="Times New Roman"/>
              </a:rPr>
              <a:t>the </a:t>
            </a:r>
            <a:r>
              <a:rPr sz="1400" spc="10" dirty="0">
                <a:solidFill>
                  <a:srgbClr val="202020"/>
                </a:solidFill>
                <a:latin typeface="Times New Roman"/>
                <a:cs typeface="Times New Roman"/>
              </a:rPr>
              <a:t>sales </a:t>
            </a:r>
            <a:r>
              <a:rPr sz="1400" spc="65" dirty="0">
                <a:solidFill>
                  <a:srgbClr val="202020"/>
                </a:solidFill>
                <a:latin typeface="Times New Roman"/>
                <a:cs typeface="Times New Roman"/>
              </a:rPr>
              <a:t>a </a:t>
            </a:r>
            <a:r>
              <a:rPr sz="1400" spc="25" dirty="0">
                <a:solidFill>
                  <a:srgbClr val="202020"/>
                </a:solidFill>
                <a:latin typeface="Times New Roman"/>
                <a:cs typeface="Times New Roman"/>
              </a:rPr>
              <a:t>lot as </a:t>
            </a:r>
            <a:r>
              <a:rPr sz="1400" spc="20" dirty="0">
                <a:solidFill>
                  <a:srgbClr val="202020"/>
                </a:solidFill>
                <a:latin typeface="Times New Roman"/>
                <a:cs typeface="Times New Roman"/>
              </a:rPr>
              <a:t>it </a:t>
            </a:r>
            <a:r>
              <a:rPr sz="1400" spc="45" dirty="0">
                <a:solidFill>
                  <a:srgbClr val="202020"/>
                </a:solidFill>
                <a:latin typeface="Times New Roman"/>
                <a:cs typeface="Times New Roman"/>
              </a:rPr>
              <a:t>can </a:t>
            </a:r>
            <a:r>
              <a:rPr sz="1400" spc="15" dirty="0">
                <a:solidFill>
                  <a:srgbClr val="202020"/>
                </a:solidFill>
                <a:latin typeface="Times New Roman"/>
                <a:cs typeface="Times New Roman"/>
              </a:rPr>
              <a:t>be </a:t>
            </a:r>
            <a:r>
              <a:rPr sz="1400" spc="20" dirty="0">
                <a:solidFill>
                  <a:srgbClr val="202020"/>
                </a:solidFill>
                <a:latin typeface="Times New Roman"/>
                <a:cs typeface="Times New Roman"/>
              </a:rPr>
              <a:t>observed </a:t>
            </a:r>
            <a:r>
              <a:rPr sz="1400" spc="50" dirty="0">
                <a:solidFill>
                  <a:srgbClr val="202020"/>
                </a:solidFill>
                <a:latin typeface="Times New Roman"/>
                <a:cs typeface="Times New Roman"/>
              </a:rPr>
              <a:t>that </a:t>
            </a:r>
            <a:r>
              <a:rPr sz="1400" spc="15" dirty="0">
                <a:solidFill>
                  <a:srgbClr val="202020"/>
                </a:solidFill>
                <a:latin typeface="Times New Roman"/>
                <a:cs typeface="Times New Roman"/>
              </a:rPr>
              <a:t>17.8%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10" dirty="0">
                <a:solidFill>
                  <a:srgbClr val="202020"/>
                </a:solidFill>
                <a:latin typeface="Times New Roman"/>
                <a:cs typeface="Times New Roman"/>
              </a:rPr>
              <a:t>sales </a:t>
            </a:r>
            <a:r>
              <a:rPr sz="1400" spc="5" dirty="0">
                <a:solidFill>
                  <a:srgbClr val="202020"/>
                </a:solidFill>
                <a:latin typeface="Times New Roman"/>
                <a:cs typeface="Times New Roman"/>
              </a:rPr>
              <a:t>gets</a:t>
            </a:r>
            <a:r>
              <a:rPr sz="1400" spc="10" dirty="0">
                <a:solidFill>
                  <a:srgbClr val="202020"/>
                </a:solidFill>
                <a:latin typeface="Times New Roman"/>
                <a:cs typeface="Times New Roman"/>
              </a:rPr>
              <a:t> affected</a:t>
            </a:r>
            <a:endParaRPr sz="1400" dirty="0">
              <a:latin typeface="Times New Roman"/>
              <a:cs typeface="Times New Roman"/>
            </a:endParaRPr>
          </a:p>
          <a:p>
            <a:pPr marL="318770" marR="6985">
              <a:lnSpc>
                <a:spcPct val="130000"/>
              </a:lnSpc>
              <a:spcBef>
                <a:spcPts val="5"/>
              </a:spcBef>
            </a:pPr>
            <a:r>
              <a:rPr sz="1400" spc="15" dirty="0">
                <a:solidFill>
                  <a:srgbClr val="202020"/>
                </a:solidFill>
                <a:latin typeface="Times New Roman"/>
                <a:cs typeface="Times New Roman"/>
              </a:rPr>
              <a:t>by </a:t>
            </a:r>
            <a:r>
              <a:rPr sz="1400" spc="35" dirty="0">
                <a:solidFill>
                  <a:srgbClr val="202020"/>
                </a:solidFill>
                <a:latin typeface="Times New Roman"/>
                <a:cs typeface="Times New Roman"/>
              </a:rPr>
              <a:t>the </a:t>
            </a:r>
            <a:r>
              <a:rPr sz="1400" spc="25" dirty="0">
                <a:solidFill>
                  <a:srgbClr val="202020"/>
                </a:solidFill>
                <a:latin typeface="Times New Roman"/>
                <a:cs typeface="Times New Roman"/>
              </a:rPr>
              <a:t>school </a:t>
            </a:r>
            <a:r>
              <a:rPr sz="1400" spc="30" dirty="0">
                <a:solidFill>
                  <a:srgbClr val="202020"/>
                </a:solidFill>
                <a:latin typeface="Times New Roman"/>
                <a:cs typeface="Times New Roman"/>
              </a:rPr>
              <a:t>holidays </a:t>
            </a:r>
            <a:r>
              <a:rPr sz="1400" spc="40" dirty="0">
                <a:solidFill>
                  <a:srgbClr val="202020"/>
                </a:solidFill>
                <a:latin typeface="Times New Roman"/>
                <a:cs typeface="Times New Roman"/>
              </a:rPr>
              <a:t>which </a:t>
            </a:r>
            <a:r>
              <a:rPr sz="1400" spc="20" dirty="0">
                <a:solidFill>
                  <a:srgbClr val="202020"/>
                </a:solidFill>
                <a:latin typeface="Times New Roman"/>
                <a:cs typeface="Times New Roman"/>
              </a:rPr>
              <a:t>also </a:t>
            </a:r>
            <a:r>
              <a:rPr sz="1400" spc="45" dirty="0">
                <a:solidFill>
                  <a:srgbClr val="202020"/>
                </a:solidFill>
                <a:latin typeface="Times New Roman"/>
                <a:cs typeface="Times New Roman"/>
              </a:rPr>
              <a:t>means </a:t>
            </a:r>
            <a:r>
              <a:rPr sz="1400" spc="50" dirty="0">
                <a:solidFill>
                  <a:srgbClr val="202020"/>
                </a:solidFill>
                <a:latin typeface="Times New Roman"/>
                <a:cs typeface="Times New Roman"/>
              </a:rPr>
              <a:t>that </a:t>
            </a:r>
            <a:r>
              <a:rPr sz="1400" spc="60" dirty="0">
                <a:solidFill>
                  <a:srgbClr val="202020"/>
                </a:solidFill>
                <a:latin typeface="Times New Roman"/>
                <a:cs typeface="Times New Roman"/>
              </a:rPr>
              <a:t>around </a:t>
            </a:r>
            <a:r>
              <a:rPr sz="1400" spc="5" dirty="0">
                <a:solidFill>
                  <a:srgbClr val="202020"/>
                </a:solidFill>
                <a:latin typeface="Times New Roman"/>
                <a:cs typeface="Times New Roman"/>
              </a:rPr>
              <a:t>17% of </a:t>
            </a:r>
            <a:r>
              <a:rPr sz="1400" spc="40" dirty="0">
                <a:solidFill>
                  <a:srgbClr val="202020"/>
                </a:solidFill>
                <a:latin typeface="Times New Roman"/>
                <a:cs typeface="Times New Roman"/>
              </a:rPr>
              <a:t>the </a:t>
            </a:r>
            <a:r>
              <a:rPr sz="1400" spc="10" dirty="0">
                <a:solidFill>
                  <a:srgbClr val="202020"/>
                </a:solidFill>
                <a:latin typeface="Times New Roman"/>
                <a:cs typeface="Times New Roman"/>
              </a:rPr>
              <a:t>sales </a:t>
            </a:r>
            <a:r>
              <a:rPr sz="1400" spc="30" dirty="0">
                <a:solidFill>
                  <a:srgbClr val="202020"/>
                </a:solidFill>
                <a:latin typeface="Times New Roman"/>
                <a:cs typeface="Times New Roman"/>
              </a:rPr>
              <a:t>are oriented from </a:t>
            </a:r>
            <a:r>
              <a:rPr sz="1400" spc="40" dirty="0">
                <a:solidFill>
                  <a:srgbClr val="202020"/>
                </a:solidFill>
                <a:latin typeface="Times New Roman"/>
                <a:cs typeface="Times New Roman"/>
              </a:rPr>
              <a:t>the </a:t>
            </a:r>
            <a:r>
              <a:rPr sz="1400" spc="25" dirty="0">
                <a:solidFill>
                  <a:srgbClr val="202020"/>
                </a:solidFill>
                <a:latin typeface="Times New Roman"/>
                <a:cs typeface="Times New Roman"/>
              </a:rPr>
              <a:t>school  </a:t>
            </a:r>
            <a:r>
              <a:rPr sz="1400" spc="35" dirty="0">
                <a:solidFill>
                  <a:srgbClr val="202020"/>
                </a:solidFill>
                <a:latin typeface="Times New Roman"/>
                <a:cs typeface="Times New Roman"/>
              </a:rPr>
              <a:t>students.</a:t>
            </a:r>
            <a:endParaRPr lang="en-US" sz="1400" dirty="0">
              <a:latin typeface="Times New Roman"/>
              <a:cs typeface="Times New Roman"/>
            </a:endParaRPr>
          </a:p>
          <a:p>
            <a:pPr marL="318770" marR="6985">
              <a:lnSpc>
                <a:spcPct val="130000"/>
              </a:lnSpc>
              <a:spcBef>
                <a:spcPts val="5"/>
              </a:spcBef>
            </a:pPr>
            <a:r>
              <a:rPr sz="1400" b="1" spc="-5" dirty="0">
                <a:solidFill>
                  <a:srgbClr val="202020"/>
                </a:solidFill>
                <a:latin typeface="Roboto"/>
                <a:cs typeface="Roboto"/>
              </a:rPr>
              <a:t>Performing various regression techniques, </a:t>
            </a:r>
            <a:r>
              <a:rPr sz="1400" b="1" spc="-10" dirty="0">
                <a:solidFill>
                  <a:srgbClr val="202020"/>
                </a:solidFill>
                <a:latin typeface="Roboto"/>
                <a:cs typeface="Roboto"/>
              </a:rPr>
              <a:t>we </a:t>
            </a:r>
            <a:r>
              <a:rPr sz="1400" b="1" spc="-5" dirty="0">
                <a:solidFill>
                  <a:srgbClr val="202020"/>
                </a:solidFill>
                <a:latin typeface="Roboto"/>
                <a:cs typeface="Roboto"/>
              </a:rPr>
              <a:t>can observe that XGboost Regression model have  </a:t>
            </a:r>
            <a:r>
              <a:rPr sz="1400" b="1" dirty="0">
                <a:solidFill>
                  <a:srgbClr val="202020"/>
                </a:solidFill>
                <a:latin typeface="Roboto"/>
                <a:cs typeface="Roboto"/>
              </a:rPr>
              <a:t>the </a:t>
            </a:r>
            <a:r>
              <a:rPr sz="1400" b="1" spc="-5" dirty="0">
                <a:solidFill>
                  <a:srgbClr val="202020"/>
                </a:solidFill>
                <a:latin typeface="Roboto"/>
                <a:cs typeface="Roboto"/>
              </a:rPr>
              <a:t>better performance (with </a:t>
            </a:r>
            <a:r>
              <a:rPr sz="1400" b="1" dirty="0">
                <a:solidFill>
                  <a:srgbClr val="202020"/>
                </a:solidFill>
                <a:latin typeface="Roboto"/>
                <a:cs typeface="Roboto"/>
              </a:rPr>
              <a:t>R2 : </a:t>
            </a:r>
            <a:r>
              <a:rPr sz="1400" b="1" spc="-5" dirty="0">
                <a:solidFill>
                  <a:srgbClr val="202020"/>
                </a:solidFill>
                <a:latin typeface="Roboto"/>
                <a:cs typeface="Roboto"/>
              </a:rPr>
              <a:t>0.9337) </a:t>
            </a:r>
            <a:r>
              <a:rPr sz="1400" b="1" dirty="0">
                <a:solidFill>
                  <a:srgbClr val="202020"/>
                </a:solidFill>
                <a:latin typeface="Roboto"/>
                <a:cs typeface="Roboto"/>
              </a:rPr>
              <a:t>and </a:t>
            </a:r>
            <a:r>
              <a:rPr sz="1400" b="1" spc="-10" dirty="0">
                <a:solidFill>
                  <a:srgbClr val="202020"/>
                </a:solidFill>
                <a:latin typeface="Roboto"/>
                <a:cs typeface="Roboto"/>
              </a:rPr>
              <a:t>we </a:t>
            </a:r>
            <a:r>
              <a:rPr sz="1400" b="1" spc="-5" dirty="0">
                <a:solidFill>
                  <a:srgbClr val="202020"/>
                </a:solidFill>
                <a:latin typeface="Roboto"/>
                <a:cs typeface="Roboto"/>
              </a:rPr>
              <a:t>finally </a:t>
            </a:r>
            <a:r>
              <a:rPr sz="1400" b="1" dirty="0">
                <a:solidFill>
                  <a:srgbClr val="202020"/>
                </a:solidFill>
                <a:latin typeface="Roboto"/>
                <a:cs typeface="Roboto"/>
              </a:rPr>
              <a:t>came </a:t>
            </a:r>
            <a:r>
              <a:rPr sz="1400" b="1" spc="-5" dirty="0">
                <a:solidFill>
                  <a:srgbClr val="202020"/>
                </a:solidFill>
                <a:latin typeface="Roboto"/>
                <a:cs typeface="Roboto"/>
              </a:rPr>
              <a:t>to </a:t>
            </a:r>
            <a:r>
              <a:rPr sz="1400" b="1" dirty="0">
                <a:solidFill>
                  <a:srgbClr val="202020"/>
                </a:solidFill>
                <a:latin typeface="Roboto"/>
                <a:cs typeface="Roboto"/>
              </a:rPr>
              <a:t>the </a:t>
            </a:r>
            <a:r>
              <a:rPr sz="1400" b="1" spc="-5" dirty="0">
                <a:solidFill>
                  <a:srgbClr val="202020"/>
                </a:solidFill>
                <a:latin typeface="Roboto"/>
                <a:cs typeface="Roboto"/>
              </a:rPr>
              <a:t>conclusion that 'Random  Forest Regression' model </a:t>
            </a:r>
            <a:r>
              <a:rPr sz="1400" b="1" dirty="0">
                <a:solidFill>
                  <a:srgbClr val="202020"/>
                </a:solidFill>
                <a:latin typeface="Roboto"/>
                <a:cs typeface="Roboto"/>
              </a:rPr>
              <a:t>have </a:t>
            </a:r>
            <a:r>
              <a:rPr sz="1400" b="1" spc="-5" dirty="0">
                <a:solidFill>
                  <a:srgbClr val="202020"/>
                </a:solidFill>
                <a:latin typeface="Roboto"/>
                <a:cs typeface="Roboto"/>
              </a:rPr>
              <a:t>even </a:t>
            </a:r>
            <a:r>
              <a:rPr sz="1400" b="1" dirty="0">
                <a:solidFill>
                  <a:srgbClr val="202020"/>
                </a:solidFill>
                <a:latin typeface="Roboto"/>
                <a:cs typeface="Roboto"/>
              </a:rPr>
              <a:t>higher </a:t>
            </a:r>
            <a:r>
              <a:rPr sz="1400" b="1" spc="-5" dirty="0">
                <a:solidFill>
                  <a:srgbClr val="202020"/>
                </a:solidFill>
                <a:latin typeface="Roboto"/>
                <a:cs typeface="Roboto"/>
              </a:rPr>
              <a:t>performance (with </a:t>
            </a:r>
            <a:r>
              <a:rPr sz="1400" b="1" dirty="0">
                <a:solidFill>
                  <a:srgbClr val="202020"/>
                </a:solidFill>
                <a:latin typeface="Roboto"/>
                <a:cs typeface="Roboto"/>
              </a:rPr>
              <a:t>R2 </a:t>
            </a:r>
            <a:r>
              <a:rPr sz="1400" b="1" spc="-5" dirty="0">
                <a:solidFill>
                  <a:srgbClr val="202020"/>
                </a:solidFill>
                <a:latin typeface="Roboto"/>
                <a:cs typeface="Roboto"/>
              </a:rPr>
              <a:t>:0.9948) among the </a:t>
            </a:r>
            <a:r>
              <a:rPr sz="1400" b="1" spc="-10" dirty="0">
                <a:solidFill>
                  <a:srgbClr val="202020"/>
                </a:solidFill>
                <a:latin typeface="Roboto"/>
                <a:cs typeface="Roboto"/>
              </a:rPr>
              <a:t>other  </a:t>
            </a:r>
            <a:r>
              <a:rPr sz="1400" b="1" spc="-5" dirty="0">
                <a:solidFill>
                  <a:srgbClr val="202020"/>
                </a:solidFill>
                <a:latin typeface="Roboto"/>
                <a:cs typeface="Roboto"/>
              </a:rPr>
              <a:t>models, </a:t>
            </a:r>
            <a:r>
              <a:rPr sz="1400" b="1" dirty="0">
                <a:solidFill>
                  <a:srgbClr val="202020"/>
                </a:solidFill>
                <a:latin typeface="Roboto"/>
                <a:cs typeface="Roboto"/>
              </a:rPr>
              <a:t>as </a:t>
            </a:r>
            <a:r>
              <a:rPr sz="1400" b="1" spc="-5" dirty="0">
                <a:solidFill>
                  <a:srgbClr val="202020"/>
                </a:solidFill>
                <a:latin typeface="Roboto"/>
                <a:cs typeface="Roboto"/>
              </a:rPr>
              <a:t>Random </a:t>
            </a:r>
            <a:r>
              <a:rPr sz="1400" b="1" dirty="0">
                <a:solidFill>
                  <a:srgbClr val="202020"/>
                </a:solidFill>
                <a:latin typeface="Roboto"/>
                <a:cs typeface="Roboto"/>
              </a:rPr>
              <a:t>Forest </a:t>
            </a:r>
            <a:r>
              <a:rPr sz="1400" b="1" spc="-5" dirty="0">
                <a:solidFill>
                  <a:srgbClr val="202020"/>
                </a:solidFill>
                <a:latin typeface="Roboto"/>
                <a:cs typeface="Roboto"/>
              </a:rPr>
              <a:t>Regression can handle large datasets efficiently and it's algorithm  </a:t>
            </a:r>
            <a:r>
              <a:rPr sz="1400" b="1" dirty="0">
                <a:solidFill>
                  <a:srgbClr val="202020"/>
                </a:solidFill>
                <a:latin typeface="Roboto"/>
                <a:cs typeface="Roboto"/>
              </a:rPr>
              <a:t>provides a higher </a:t>
            </a:r>
            <a:r>
              <a:rPr sz="1400" b="1" spc="-5" dirty="0">
                <a:solidFill>
                  <a:srgbClr val="202020"/>
                </a:solidFill>
                <a:latin typeface="Roboto"/>
                <a:cs typeface="Roboto"/>
              </a:rPr>
              <a:t>level of </a:t>
            </a:r>
            <a:r>
              <a:rPr sz="1400" b="1" dirty="0">
                <a:solidFill>
                  <a:srgbClr val="202020"/>
                </a:solidFill>
                <a:latin typeface="Roboto"/>
                <a:cs typeface="Roboto"/>
              </a:rPr>
              <a:t>accuracy in predicting </a:t>
            </a:r>
            <a:r>
              <a:rPr sz="1400" b="1" spc="-5" dirty="0">
                <a:solidFill>
                  <a:srgbClr val="202020"/>
                </a:solidFill>
                <a:latin typeface="Roboto"/>
                <a:cs typeface="Roboto"/>
              </a:rPr>
              <a:t>outcomes over </a:t>
            </a:r>
            <a:r>
              <a:rPr sz="1400" b="1" dirty="0">
                <a:solidFill>
                  <a:srgbClr val="202020"/>
                </a:solidFill>
                <a:latin typeface="Roboto"/>
                <a:cs typeface="Roboto"/>
              </a:rPr>
              <a:t>any </a:t>
            </a:r>
            <a:r>
              <a:rPr sz="1400" b="1" spc="-5" dirty="0">
                <a:solidFill>
                  <a:srgbClr val="202020"/>
                </a:solidFill>
                <a:latin typeface="Roboto"/>
                <a:cs typeface="Roboto"/>
              </a:rPr>
              <a:t>other regression</a:t>
            </a:r>
            <a:r>
              <a:rPr sz="1400" b="1" spc="-105" dirty="0">
                <a:solidFill>
                  <a:srgbClr val="202020"/>
                </a:solidFill>
                <a:latin typeface="Roboto"/>
                <a:cs typeface="Roboto"/>
              </a:rPr>
              <a:t> </a:t>
            </a:r>
            <a:r>
              <a:rPr sz="1400" b="1" dirty="0">
                <a:solidFill>
                  <a:srgbClr val="202020"/>
                </a:solidFill>
                <a:latin typeface="Roboto"/>
                <a:cs typeface="Roboto"/>
              </a:rPr>
              <a:t>algorithm.</a:t>
            </a:r>
            <a:endParaRPr sz="1400" dirty="0">
              <a:latin typeface="Roboto"/>
              <a:cs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0531" y="1743278"/>
            <a:ext cx="5462905" cy="1123315"/>
          </a:xfrm>
          <a:prstGeom prst="rect">
            <a:avLst/>
          </a:prstGeom>
        </p:spPr>
        <p:txBody>
          <a:bodyPr vert="horz" wrap="square" lIns="0" tIns="12700" rIns="0" bIns="0" rtlCol="0">
            <a:spAutoFit/>
          </a:bodyPr>
          <a:lstStyle/>
          <a:p>
            <a:pPr marL="12700">
              <a:lnSpc>
                <a:spcPct val="100000"/>
              </a:lnSpc>
              <a:spcBef>
                <a:spcPts val="100"/>
              </a:spcBef>
            </a:pPr>
            <a:r>
              <a:rPr sz="7200" dirty="0">
                <a:latin typeface="Arial"/>
                <a:cs typeface="Arial"/>
              </a:rPr>
              <a:t>THANK</a:t>
            </a:r>
            <a:r>
              <a:rPr sz="7200" spc="-90" dirty="0">
                <a:latin typeface="Arial"/>
                <a:cs typeface="Arial"/>
              </a:rPr>
              <a:t> </a:t>
            </a:r>
            <a:r>
              <a:rPr sz="7200" dirty="0">
                <a:latin typeface="Arial"/>
                <a:cs typeface="Arial"/>
              </a:rPr>
              <a:t>YOU</a:t>
            </a:r>
            <a:endParaRPr sz="7200">
              <a:latin typeface="Arial"/>
              <a:cs typeface="Arial"/>
            </a:endParaRPr>
          </a:p>
        </p:txBody>
      </p:sp>
      <p:pic>
        <p:nvPicPr>
          <p:cNvPr id="7" name="Picture 6">
            <a:extLst>
              <a:ext uri="{FF2B5EF4-FFF2-40B4-BE49-F238E27FC236}">
                <a16:creationId xmlns:a16="http://schemas.microsoft.com/office/drawing/2014/main" id="{D7199775-6E8F-EA54-6284-6B1E87E897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7369" y="1200151"/>
            <a:ext cx="1914525" cy="2133599"/>
          </a:xfrm>
          <a:prstGeom prst="ellipse">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FF71E-F2F1-B1AE-6A50-A72D11F13DD2}"/>
              </a:ext>
            </a:extLst>
          </p:cNvPr>
          <p:cNvSpPr>
            <a:spLocks noGrp="1"/>
          </p:cNvSpPr>
          <p:nvPr>
            <p:ph type="title"/>
          </p:nvPr>
        </p:nvSpPr>
        <p:spPr>
          <a:xfrm>
            <a:off x="556971" y="268046"/>
            <a:ext cx="4324350" cy="430887"/>
          </a:xfrm>
        </p:spPr>
        <p:txBody>
          <a:bodyPr/>
          <a:lstStyle/>
          <a:p>
            <a:r>
              <a:rPr lang="en-IN" dirty="0">
                <a:solidFill>
                  <a:srgbClr val="C00000"/>
                </a:solidFill>
              </a:rPr>
              <a:t>Problem Statements</a:t>
            </a:r>
            <a:endParaRPr lang="en-IN" dirty="0"/>
          </a:p>
        </p:txBody>
      </p:sp>
      <p:sp>
        <p:nvSpPr>
          <p:cNvPr id="3" name="Text Placeholder 2">
            <a:extLst>
              <a:ext uri="{FF2B5EF4-FFF2-40B4-BE49-F238E27FC236}">
                <a16:creationId xmlns:a16="http://schemas.microsoft.com/office/drawing/2014/main" id="{C28542BF-6697-6566-AC95-0A87941EAA92}"/>
              </a:ext>
            </a:extLst>
          </p:cNvPr>
          <p:cNvSpPr>
            <a:spLocks noGrp="1"/>
          </p:cNvSpPr>
          <p:nvPr>
            <p:ph type="body" idx="1"/>
          </p:nvPr>
        </p:nvSpPr>
        <p:spPr>
          <a:xfrm>
            <a:off x="556971" y="895350"/>
            <a:ext cx="7632700" cy="3552254"/>
          </a:xfrm>
        </p:spPr>
        <p:txBody>
          <a:bodyPr/>
          <a:lstStyle/>
          <a:p>
            <a:pPr marL="12700" marR="238125" algn="just">
              <a:spcBef>
                <a:spcPts val="95"/>
              </a:spcBef>
            </a:pPr>
            <a:r>
              <a:rPr lang="en-US" sz="1800" b="1" dirty="0" err="1">
                <a:solidFill>
                  <a:srgbClr val="202020"/>
                </a:solidFill>
                <a:latin typeface="Georgia"/>
                <a:cs typeface="Georgia"/>
              </a:rPr>
              <a:t>Rossmann</a:t>
            </a:r>
            <a:r>
              <a:rPr lang="en-US" sz="1800" b="1" spc="-185" dirty="0">
                <a:solidFill>
                  <a:srgbClr val="202020"/>
                </a:solidFill>
                <a:latin typeface="Georgia"/>
                <a:cs typeface="Georgia"/>
              </a:rPr>
              <a:t> </a:t>
            </a:r>
            <a:r>
              <a:rPr lang="en-US" sz="1800" spc="35" dirty="0">
                <a:solidFill>
                  <a:srgbClr val="202020"/>
                </a:solidFill>
                <a:latin typeface="Times New Roman"/>
                <a:cs typeface="Times New Roman"/>
              </a:rPr>
              <a:t>operates </a:t>
            </a:r>
            <a:r>
              <a:rPr lang="en-US" sz="1800" spc="25" dirty="0">
                <a:solidFill>
                  <a:srgbClr val="202020"/>
                </a:solidFill>
                <a:latin typeface="Times New Roman"/>
                <a:cs typeface="Times New Roman"/>
              </a:rPr>
              <a:t>over </a:t>
            </a:r>
            <a:r>
              <a:rPr lang="en-US" sz="1800" spc="15" dirty="0">
                <a:solidFill>
                  <a:srgbClr val="202020"/>
                </a:solidFill>
                <a:latin typeface="Times New Roman"/>
                <a:cs typeface="Times New Roman"/>
              </a:rPr>
              <a:t>3,000 </a:t>
            </a:r>
            <a:r>
              <a:rPr lang="en-US" sz="1800" spc="35" dirty="0">
                <a:solidFill>
                  <a:srgbClr val="202020"/>
                </a:solidFill>
                <a:latin typeface="Times New Roman"/>
                <a:cs typeface="Times New Roman"/>
              </a:rPr>
              <a:t>drug </a:t>
            </a:r>
            <a:r>
              <a:rPr lang="en-US" sz="1800" spc="20" dirty="0">
                <a:solidFill>
                  <a:srgbClr val="202020"/>
                </a:solidFill>
                <a:latin typeface="Times New Roman"/>
                <a:cs typeface="Times New Roman"/>
              </a:rPr>
              <a:t>stores </a:t>
            </a:r>
            <a:r>
              <a:rPr lang="en-US" sz="1800" spc="35" dirty="0">
                <a:solidFill>
                  <a:srgbClr val="202020"/>
                </a:solidFill>
                <a:latin typeface="Times New Roman"/>
                <a:cs typeface="Times New Roman"/>
              </a:rPr>
              <a:t>in </a:t>
            </a:r>
            <a:r>
              <a:rPr lang="en-US" sz="1800" spc="10" dirty="0">
                <a:solidFill>
                  <a:srgbClr val="202020"/>
                </a:solidFill>
                <a:latin typeface="Times New Roman"/>
                <a:cs typeface="Times New Roman"/>
              </a:rPr>
              <a:t>7 </a:t>
            </a:r>
            <a:r>
              <a:rPr lang="en-US" sz="1800" spc="60" dirty="0">
                <a:solidFill>
                  <a:srgbClr val="202020"/>
                </a:solidFill>
                <a:latin typeface="Times New Roman"/>
                <a:cs typeface="Times New Roman"/>
              </a:rPr>
              <a:t>European </a:t>
            </a:r>
            <a:r>
              <a:rPr lang="en-US" sz="1800" spc="30" dirty="0">
                <a:solidFill>
                  <a:srgbClr val="202020"/>
                </a:solidFill>
                <a:latin typeface="Times New Roman"/>
                <a:cs typeface="Times New Roman"/>
              </a:rPr>
              <a:t>countries. </a:t>
            </a:r>
            <a:r>
              <a:rPr lang="en-US" sz="1800" spc="35" dirty="0">
                <a:solidFill>
                  <a:srgbClr val="202020"/>
                </a:solidFill>
                <a:latin typeface="Times New Roman"/>
                <a:cs typeface="Times New Roman"/>
              </a:rPr>
              <a:t>Currently, </a:t>
            </a:r>
            <a:r>
              <a:rPr lang="en-US" sz="1800" spc="50" dirty="0" err="1">
                <a:solidFill>
                  <a:srgbClr val="202020"/>
                </a:solidFill>
                <a:latin typeface="Times New Roman"/>
                <a:cs typeface="Times New Roman"/>
              </a:rPr>
              <a:t>Rossmann</a:t>
            </a:r>
            <a:r>
              <a:rPr lang="en-US" sz="1800" spc="50" dirty="0">
                <a:solidFill>
                  <a:srgbClr val="202020"/>
                </a:solidFill>
                <a:latin typeface="Times New Roman"/>
                <a:cs typeface="Times New Roman"/>
              </a:rPr>
              <a:t>  </a:t>
            </a:r>
            <a:r>
              <a:rPr lang="en-US" sz="1800" spc="25" dirty="0">
                <a:solidFill>
                  <a:srgbClr val="202020"/>
                </a:solidFill>
                <a:latin typeface="Times New Roman"/>
                <a:cs typeface="Times New Roman"/>
              </a:rPr>
              <a:t>store </a:t>
            </a:r>
            <a:r>
              <a:rPr lang="en-US" sz="1800" spc="40" dirty="0">
                <a:solidFill>
                  <a:srgbClr val="202020"/>
                </a:solidFill>
                <a:latin typeface="Times New Roman"/>
                <a:cs typeface="Times New Roman"/>
              </a:rPr>
              <a:t>managers </a:t>
            </a:r>
            <a:r>
              <a:rPr lang="en-US" sz="1800" spc="35" dirty="0">
                <a:solidFill>
                  <a:srgbClr val="202020"/>
                </a:solidFill>
                <a:latin typeface="Times New Roman"/>
                <a:cs typeface="Times New Roman"/>
              </a:rPr>
              <a:t>are </a:t>
            </a:r>
            <a:r>
              <a:rPr lang="en-US" sz="1800" spc="30" dirty="0">
                <a:solidFill>
                  <a:srgbClr val="202020"/>
                </a:solidFill>
                <a:latin typeface="Times New Roman"/>
                <a:cs typeface="Times New Roman"/>
              </a:rPr>
              <a:t>tasked </a:t>
            </a:r>
            <a:r>
              <a:rPr lang="en-US" sz="1800" spc="40" dirty="0">
                <a:solidFill>
                  <a:srgbClr val="202020"/>
                </a:solidFill>
                <a:latin typeface="Times New Roman"/>
                <a:cs typeface="Times New Roman"/>
              </a:rPr>
              <a:t>with </a:t>
            </a:r>
            <a:r>
              <a:rPr lang="en-US" sz="1800" spc="25" dirty="0">
                <a:solidFill>
                  <a:srgbClr val="202020"/>
                </a:solidFill>
                <a:latin typeface="Times New Roman"/>
                <a:cs typeface="Times New Roman"/>
              </a:rPr>
              <a:t>predicting </a:t>
            </a:r>
            <a:r>
              <a:rPr lang="en-US" sz="1800" spc="30" dirty="0">
                <a:solidFill>
                  <a:srgbClr val="202020"/>
                </a:solidFill>
                <a:latin typeface="Times New Roman"/>
                <a:cs typeface="Times New Roman"/>
              </a:rPr>
              <a:t>their </a:t>
            </a:r>
            <a:r>
              <a:rPr lang="en-US" sz="1800" spc="25" dirty="0">
                <a:solidFill>
                  <a:srgbClr val="202020"/>
                </a:solidFill>
                <a:latin typeface="Times New Roman"/>
                <a:cs typeface="Times New Roman"/>
              </a:rPr>
              <a:t>daily </a:t>
            </a:r>
            <a:r>
              <a:rPr lang="en-US" sz="1800" spc="10" dirty="0">
                <a:solidFill>
                  <a:srgbClr val="202020"/>
                </a:solidFill>
                <a:latin typeface="Times New Roman"/>
                <a:cs typeface="Times New Roman"/>
              </a:rPr>
              <a:t>sales for </a:t>
            </a:r>
            <a:r>
              <a:rPr lang="en-US" sz="1800" spc="60" dirty="0">
                <a:solidFill>
                  <a:srgbClr val="202020"/>
                </a:solidFill>
                <a:latin typeface="Times New Roman"/>
                <a:cs typeface="Times New Roman"/>
              </a:rPr>
              <a:t>up </a:t>
            </a:r>
            <a:r>
              <a:rPr lang="en-US" sz="1800" spc="45" dirty="0">
                <a:solidFill>
                  <a:srgbClr val="202020"/>
                </a:solidFill>
                <a:latin typeface="Times New Roman"/>
                <a:cs typeface="Times New Roman"/>
              </a:rPr>
              <a:t>to </a:t>
            </a:r>
            <a:r>
              <a:rPr lang="en-US" sz="1800" spc="5" dirty="0">
                <a:solidFill>
                  <a:srgbClr val="202020"/>
                </a:solidFill>
                <a:latin typeface="Times New Roman"/>
                <a:cs typeface="Times New Roman"/>
              </a:rPr>
              <a:t>six </a:t>
            </a:r>
            <a:r>
              <a:rPr lang="en-US" sz="1800" spc="20" dirty="0">
                <a:solidFill>
                  <a:srgbClr val="202020"/>
                </a:solidFill>
                <a:latin typeface="Times New Roman"/>
                <a:cs typeface="Times New Roman"/>
              </a:rPr>
              <a:t>weeks </a:t>
            </a:r>
            <a:r>
              <a:rPr lang="en-US" sz="1800" spc="40" dirty="0">
                <a:solidFill>
                  <a:srgbClr val="202020"/>
                </a:solidFill>
                <a:latin typeface="Times New Roman"/>
                <a:cs typeface="Times New Roman"/>
              </a:rPr>
              <a:t>in advance.  </a:t>
            </a:r>
            <a:r>
              <a:rPr lang="en-US" sz="1800" spc="25" dirty="0">
                <a:solidFill>
                  <a:srgbClr val="202020"/>
                </a:solidFill>
                <a:latin typeface="Times New Roman"/>
                <a:cs typeface="Times New Roman"/>
              </a:rPr>
              <a:t>Store </a:t>
            </a:r>
            <a:r>
              <a:rPr lang="en-US" sz="1800" spc="10" dirty="0">
                <a:solidFill>
                  <a:srgbClr val="202020"/>
                </a:solidFill>
                <a:latin typeface="Times New Roman"/>
                <a:cs typeface="Times New Roman"/>
              </a:rPr>
              <a:t>sales </a:t>
            </a:r>
            <a:r>
              <a:rPr lang="en-US" sz="1800" spc="35" dirty="0">
                <a:solidFill>
                  <a:srgbClr val="202020"/>
                </a:solidFill>
                <a:latin typeface="Times New Roman"/>
                <a:cs typeface="Times New Roman"/>
              </a:rPr>
              <a:t>are </a:t>
            </a:r>
            <a:r>
              <a:rPr lang="en-US" sz="1800" spc="25" dirty="0">
                <a:solidFill>
                  <a:srgbClr val="202020"/>
                </a:solidFill>
                <a:latin typeface="Times New Roman"/>
                <a:cs typeface="Times New Roman"/>
              </a:rPr>
              <a:t>influenced </a:t>
            </a:r>
            <a:r>
              <a:rPr lang="en-US" sz="1800" spc="10" dirty="0">
                <a:solidFill>
                  <a:srgbClr val="202020"/>
                </a:solidFill>
                <a:latin typeface="Times New Roman"/>
                <a:cs typeface="Times New Roman"/>
              </a:rPr>
              <a:t>by </a:t>
            </a:r>
            <a:r>
              <a:rPr lang="en-US" sz="1800" spc="60" dirty="0">
                <a:solidFill>
                  <a:srgbClr val="202020"/>
                </a:solidFill>
                <a:latin typeface="Times New Roman"/>
                <a:cs typeface="Times New Roman"/>
              </a:rPr>
              <a:t>many</a:t>
            </a:r>
          </a:p>
          <a:p>
            <a:pPr marL="12700" marR="238125" algn="just">
              <a:spcBef>
                <a:spcPts val="95"/>
              </a:spcBef>
            </a:pPr>
            <a:r>
              <a:rPr lang="en-US" sz="1800" spc="20" dirty="0">
                <a:solidFill>
                  <a:srgbClr val="202020"/>
                </a:solidFill>
                <a:latin typeface="Times New Roman"/>
                <a:cs typeface="Times New Roman"/>
              </a:rPr>
              <a:t>factors, </a:t>
            </a:r>
            <a:r>
              <a:rPr lang="en-US" sz="1800" spc="25" dirty="0">
                <a:solidFill>
                  <a:srgbClr val="202020"/>
                </a:solidFill>
                <a:latin typeface="Times New Roman"/>
                <a:cs typeface="Times New Roman"/>
              </a:rPr>
              <a:t>including </a:t>
            </a:r>
            <a:r>
              <a:rPr lang="en-US" sz="1800" spc="45" dirty="0">
                <a:solidFill>
                  <a:srgbClr val="202020"/>
                </a:solidFill>
                <a:latin typeface="Times New Roman"/>
                <a:cs typeface="Times New Roman"/>
              </a:rPr>
              <a:t>promotions, </a:t>
            </a:r>
            <a:r>
              <a:rPr lang="en-US" sz="1800" spc="40" dirty="0">
                <a:solidFill>
                  <a:srgbClr val="202020"/>
                </a:solidFill>
                <a:latin typeface="Times New Roman"/>
                <a:cs typeface="Times New Roman"/>
              </a:rPr>
              <a:t>competition, </a:t>
            </a:r>
            <a:r>
              <a:rPr lang="en-US" sz="1800" spc="30" dirty="0">
                <a:solidFill>
                  <a:srgbClr val="202020"/>
                </a:solidFill>
                <a:latin typeface="Times New Roman"/>
                <a:cs typeface="Times New Roman"/>
              </a:rPr>
              <a:t>school </a:t>
            </a:r>
            <a:r>
              <a:rPr lang="en-US" sz="1800" spc="65" dirty="0">
                <a:solidFill>
                  <a:srgbClr val="202020"/>
                </a:solidFill>
                <a:latin typeface="Times New Roman"/>
                <a:cs typeface="Times New Roman"/>
              </a:rPr>
              <a:t>and  </a:t>
            </a:r>
            <a:r>
              <a:rPr lang="en-US" sz="1800" spc="25" dirty="0">
                <a:solidFill>
                  <a:srgbClr val="202020"/>
                </a:solidFill>
                <a:latin typeface="Times New Roman"/>
                <a:cs typeface="Times New Roman"/>
              </a:rPr>
              <a:t>state </a:t>
            </a:r>
            <a:r>
              <a:rPr lang="en-US" sz="1800" spc="30" dirty="0">
                <a:solidFill>
                  <a:srgbClr val="202020"/>
                </a:solidFill>
                <a:latin typeface="Times New Roman"/>
                <a:cs typeface="Times New Roman"/>
              </a:rPr>
              <a:t>holidays, </a:t>
            </a:r>
            <a:r>
              <a:rPr lang="en-US" sz="1800" spc="25" dirty="0">
                <a:solidFill>
                  <a:srgbClr val="202020"/>
                </a:solidFill>
                <a:latin typeface="Times New Roman"/>
                <a:cs typeface="Times New Roman"/>
              </a:rPr>
              <a:t>seasonality, </a:t>
            </a:r>
            <a:r>
              <a:rPr lang="en-US" sz="1800" spc="65" dirty="0">
                <a:solidFill>
                  <a:srgbClr val="202020"/>
                </a:solidFill>
                <a:latin typeface="Times New Roman"/>
                <a:cs typeface="Times New Roman"/>
              </a:rPr>
              <a:t>and </a:t>
            </a:r>
            <a:r>
              <a:rPr lang="en-US" sz="1800" spc="20" dirty="0">
                <a:solidFill>
                  <a:srgbClr val="202020"/>
                </a:solidFill>
                <a:latin typeface="Times New Roman"/>
                <a:cs typeface="Times New Roman"/>
              </a:rPr>
              <a:t>locality. </a:t>
            </a:r>
            <a:r>
              <a:rPr lang="en-US" sz="1800" spc="65" dirty="0">
                <a:solidFill>
                  <a:srgbClr val="202020"/>
                </a:solidFill>
                <a:latin typeface="Times New Roman"/>
                <a:cs typeface="Times New Roman"/>
              </a:rPr>
              <a:t>With </a:t>
            </a:r>
            <a:r>
              <a:rPr lang="en-US" sz="1800" spc="50" dirty="0">
                <a:solidFill>
                  <a:srgbClr val="202020"/>
                </a:solidFill>
                <a:latin typeface="Times New Roman"/>
                <a:cs typeface="Times New Roman"/>
              </a:rPr>
              <a:t>thousands </a:t>
            </a:r>
            <a:r>
              <a:rPr lang="en-US" sz="1800" dirty="0">
                <a:solidFill>
                  <a:srgbClr val="202020"/>
                </a:solidFill>
                <a:latin typeface="Times New Roman"/>
                <a:cs typeface="Times New Roman"/>
              </a:rPr>
              <a:t>of </a:t>
            </a:r>
            <a:r>
              <a:rPr lang="en-US" sz="1800" spc="30" dirty="0">
                <a:solidFill>
                  <a:srgbClr val="202020"/>
                </a:solidFill>
                <a:latin typeface="Times New Roman"/>
                <a:cs typeface="Times New Roman"/>
              </a:rPr>
              <a:t>individual </a:t>
            </a:r>
            <a:r>
              <a:rPr lang="en-US" sz="1800" spc="40" dirty="0">
                <a:solidFill>
                  <a:srgbClr val="202020"/>
                </a:solidFill>
                <a:latin typeface="Times New Roman"/>
                <a:cs typeface="Times New Roman"/>
              </a:rPr>
              <a:t>managers </a:t>
            </a:r>
            <a:r>
              <a:rPr lang="en-US" sz="1800" spc="25" dirty="0">
                <a:solidFill>
                  <a:srgbClr val="202020"/>
                </a:solidFill>
                <a:latin typeface="Times New Roman"/>
                <a:cs typeface="Times New Roman"/>
              </a:rPr>
              <a:t>predicting  </a:t>
            </a:r>
            <a:r>
              <a:rPr lang="en-US" sz="1800" spc="10" dirty="0">
                <a:solidFill>
                  <a:srgbClr val="202020"/>
                </a:solidFill>
                <a:latin typeface="Times New Roman"/>
                <a:cs typeface="Times New Roman"/>
              </a:rPr>
              <a:t>sales </a:t>
            </a:r>
            <a:r>
              <a:rPr lang="en-US" sz="1800" spc="30" dirty="0">
                <a:solidFill>
                  <a:srgbClr val="202020"/>
                </a:solidFill>
                <a:latin typeface="Times New Roman"/>
                <a:cs typeface="Times New Roman"/>
              </a:rPr>
              <a:t>based </a:t>
            </a:r>
            <a:r>
              <a:rPr lang="en-US" sz="1800" spc="70" dirty="0">
                <a:solidFill>
                  <a:srgbClr val="202020"/>
                </a:solidFill>
                <a:latin typeface="Times New Roman"/>
                <a:cs typeface="Times New Roman"/>
              </a:rPr>
              <a:t>on </a:t>
            </a:r>
            <a:r>
              <a:rPr lang="en-US" sz="1800" spc="30" dirty="0">
                <a:solidFill>
                  <a:srgbClr val="202020"/>
                </a:solidFill>
                <a:latin typeface="Times New Roman"/>
                <a:cs typeface="Times New Roman"/>
              </a:rPr>
              <a:t>their </a:t>
            </a:r>
            <a:r>
              <a:rPr lang="en-US" sz="1800" spc="40" dirty="0">
                <a:solidFill>
                  <a:srgbClr val="202020"/>
                </a:solidFill>
                <a:latin typeface="Times New Roman"/>
                <a:cs typeface="Times New Roman"/>
              </a:rPr>
              <a:t>unique </a:t>
            </a:r>
            <a:r>
              <a:rPr lang="en-US" sz="1800" spc="25" dirty="0">
                <a:solidFill>
                  <a:srgbClr val="202020"/>
                </a:solidFill>
                <a:latin typeface="Times New Roman"/>
                <a:cs typeface="Times New Roman"/>
              </a:rPr>
              <a:t>circumstances, </a:t>
            </a:r>
            <a:r>
              <a:rPr lang="en-US" sz="1800" spc="40" dirty="0">
                <a:solidFill>
                  <a:srgbClr val="202020"/>
                </a:solidFill>
                <a:latin typeface="Times New Roman"/>
                <a:cs typeface="Times New Roman"/>
              </a:rPr>
              <a:t>the </a:t>
            </a:r>
            <a:r>
              <a:rPr lang="en-US" sz="1800" spc="35" dirty="0">
                <a:solidFill>
                  <a:srgbClr val="202020"/>
                </a:solidFill>
                <a:latin typeface="Times New Roman"/>
                <a:cs typeface="Times New Roman"/>
              </a:rPr>
              <a:t>accuracy </a:t>
            </a:r>
            <a:r>
              <a:rPr lang="en-US" sz="1800" spc="5" dirty="0">
                <a:solidFill>
                  <a:srgbClr val="202020"/>
                </a:solidFill>
                <a:latin typeface="Times New Roman"/>
                <a:cs typeface="Times New Roman"/>
              </a:rPr>
              <a:t>of </a:t>
            </a:r>
            <a:r>
              <a:rPr lang="en-US" sz="1800" spc="15" dirty="0">
                <a:solidFill>
                  <a:srgbClr val="202020"/>
                </a:solidFill>
                <a:latin typeface="Times New Roman"/>
                <a:cs typeface="Times New Roman"/>
              </a:rPr>
              <a:t>results </a:t>
            </a:r>
            <a:r>
              <a:rPr lang="en-US" sz="1800" spc="50" dirty="0">
                <a:solidFill>
                  <a:srgbClr val="202020"/>
                </a:solidFill>
                <a:latin typeface="Times New Roman"/>
                <a:cs typeface="Times New Roman"/>
              </a:rPr>
              <a:t>can </a:t>
            </a:r>
            <a:r>
              <a:rPr lang="en-US" sz="1800" spc="15" dirty="0">
                <a:solidFill>
                  <a:srgbClr val="202020"/>
                </a:solidFill>
                <a:latin typeface="Times New Roman"/>
                <a:cs typeface="Times New Roman"/>
              </a:rPr>
              <a:t>be </a:t>
            </a:r>
            <a:r>
              <a:rPr lang="en-US" sz="1800" spc="30" dirty="0">
                <a:solidFill>
                  <a:srgbClr val="202020"/>
                </a:solidFill>
                <a:latin typeface="Times New Roman"/>
                <a:cs typeface="Times New Roman"/>
              </a:rPr>
              <a:t>quite</a:t>
            </a:r>
            <a:r>
              <a:rPr lang="en-US" sz="1800" spc="60" dirty="0">
                <a:solidFill>
                  <a:srgbClr val="202020"/>
                </a:solidFill>
                <a:latin typeface="Times New Roman"/>
                <a:cs typeface="Times New Roman"/>
              </a:rPr>
              <a:t> </a:t>
            </a:r>
            <a:r>
              <a:rPr lang="en-US" sz="1800" spc="30" dirty="0">
                <a:solidFill>
                  <a:srgbClr val="202020"/>
                </a:solidFill>
                <a:latin typeface="Times New Roman"/>
                <a:cs typeface="Times New Roman"/>
              </a:rPr>
              <a:t>varied.</a:t>
            </a:r>
            <a:endParaRPr lang="en-US" sz="1800" dirty="0">
              <a:latin typeface="Times New Roman"/>
              <a:cs typeface="Times New Roman"/>
            </a:endParaRPr>
          </a:p>
          <a:p>
            <a:pPr>
              <a:spcBef>
                <a:spcPts val="5"/>
              </a:spcBef>
            </a:pPr>
            <a:endParaRPr lang="en-US" sz="3200" dirty="0">
              <a:latin typeface="Times New Roman"/>
              <a:cs typeface="Times New Roman"/>
            </a:endParaRPr>
          </a:p>
          <a:p>
            <a:pPr marL="12700" marR="5080" algn="just"/>
            <a:r>
              <a:rPr lang="en-US" sz="1800" spc="60" dirty="0">
                <a:solidFill>
                  <a:srgbClr val="202020"/>
                </a:solidFill>
                <a:latin typeface="Times New Roman"/>
                <a:cs typeface="Times New Roman"/>
              </a:rPr>
              <a:t>You </a:t>
            </a:r>
            <a:r>
              <a:rPr lang="en-US" sz="1800" spc="40" dirty="0">
                <a:solidFill>
                  <a:srgbClr val="202020"/>
                </a:solidFill>
                <a:latin typeface="Times New Roman"/>
                <a:cs typeface="Times New Roman"/>
              </a:rPr>
              <a:t>are </a:t>
            </a:r>
            <a:r>
              <a:rPr lang="en-US" sz="1800" spc="35" dirty="0">
                <a:solidFill>
                  <a:srgbClr val="202020"/>
                </a:solidFill>
                <a:latin typeface="Times New Roman"/>
                <a:cs typeface="Times New Roman"/>
              </a:rPr>
              <a:t>provided </a:t>
            </a:r>
            <a:r>
              <a:rPr lang="en-US" sz="1800" spc="40" dirty="0">
                <a:solidFill>
                  <a:srgbClr val="202020"/>
                </a:solidFill>
                <a:latin typeface="Times New Roman"/>
                <a:cs typeface="Times New Roman"/>
              </a:rPr>
              <a:t>with </a:t>
            </a:r>
            <a:r>
              <a:rPr lang="en-US" sz="1800" spc="25" dirty="0">
                <a:solidFill>
                  <a:srgbClr val="202020"/>
                </a:solidFill>
                <a:latin typeface="Times New Roman"/>
                <a:cs typeface="Times New Roman"/>
              </a:rPr>
              <a:t>historical </a:t>
            </a:r>
            <a:r>
              <a:rPr lang="en-US" sz="1800" spc="10" dirty="0">
                <a:solidFill>
                  <a:srgbClr val="202020"/>
                </a:solidFill>
                <a:latin typeface="Times New Roman"/>
                <a:cs typeface="Times New Roman"/>
              </a:rPr>
              <a:t>sales </a:t>
            </a:r>
            <a:r>
              <a:rPr lang="en-US" sz="1800" spc="60" dirty="0">
                <a:solidFill>
                  <a:srgbClr val="202020"/>
                </a:solidFill>
                <a:latin typeface="Times New Roman"/>
                <a:cs typeface="Times New Roman"/>
              </a:rPr>
              <a:t>data </a:t>
            </a:r>
            <a:r>
              <a:rPr lang="en-US" sz="1800" spc="10" dirty="0">
                <a:solidFill>
                  <a:srgbClr val="202020"/>
                </a:solidFill>
                <a:latin typeface="Times New Roman"/>
                <a:cs typeface="Times New Roman"/>
              </a:rPr>
              <a:t>for </a:t>
            </a:r>
            <a:r>
              <a:rPr lang="en-US" sz="1800" spc="20" dirty="0">
                <a:solidFill>
                  <a:srgbClr val="202020"/>
                </a:solidFill>
                <a:latin typeface="Times New Roman"/>
                <a:cs typeface="Times New Roman"/>
              </a:rPr>
              <a:t>1,115 </a:t>
            </a:r>
            <a:r>
              <a:rPr lang="en-US" sz="1800" spc="55" dirty="0" err="1">
                <a:solidFill>
                  <a:srgbClr val="202020"/>
                </a:solidFill>
                <a:latin typeface="Times New Roman"/>
                <a:cs typeface="Times New Roman"/>
              </a:rPr>
              <a:t>Rossmann</a:t>
            </a:r>
            <a:r>
              <a:rPr lang="en-US" sz="1800" spc="55" dirty="0">
                <a:solidFill>
                  <a:srgbClr val="202020"/>
                </a:solidFill>
                <a:latin typeface="Times New Roman"/>
                <a:cs typeface="Times New Roman"/>
              </a:rPr>
              <a:t> </a:t>
            </a:r>
            <a:r>
              <a:rPr lang="en-US" sz="1800" spc="25" dirty="0">
                <a:solidFill>
                  <a:srgbClr val="202020"/>
                </a:solidFill>
                <a:latin typeface="Times New Roman"/>
                <a:cs typeface="Times New Roman"/>
              </a:rPr>
              <a:t>stores. </a:t>
            </a:r>
            <a:r>
              <a:rPr lang="en-US" sz="1800" spc="55" dirty="0">
                <a:solidFill>
                  <a:srgbClr val="202020"/>
                </a:solidFill>
                <a:latin typeface="Times New Roman"/>
                <a:cs typeface="Times New Roman"/>
              </a:rPr>
              <a:t>The </a:t>
            </a:r>
            <a:r>
              <a:rPr lang="en-US" sz="1800" spc="20" dirty="0">
                <a:solidFill>
                  <a:srgbClr val="202020"/>
                </a:solidFill>
                <a:latin typeface="Times New Roman"/>
                <a:cs typeface="Times New Roman"/>
              </a:rPr>
              <a:t>task </a:t>
            </a:r>
            <a:r>
              <a:rPr lang="en-US" sz="1800" spc="-5" dirty="0">
                <a:solidFill>
                  <a:srgbClr val="202020"/>
                </a:solidFill>
                <a:latin typeface="Times New Roman"/>
                <a:cs typeface="Times New Roman"/>
              </a:rPr>
              <a:t>is </a:t>
            </a:r>
            <a:r>
              <a:rPr lang="en-US" sz="1800" spc="45" dirty="0">
                <a:solidFill>
                  <a:srgbClr val="202020"/>
                </a:solidFill>
                <a:latin typeface="Times New Roman"/>
                <a:cs typeface="Times New Roman"/>
              </a:rPr>
              <a:t>to </a:t>
            </a:r>
            <a:r>
              <a:rPr lang="en-US" sz="1800" spc="20" dirty="0">
                <a:solidFill>
                  <a:srgbClr val="202020"/>
                </a:solidFill>
                <a:latin typeface="Times New Roman"/>
                <a:cs typeface="Times New Roman"/>
              </a:rPr>
              <a:t>forecast  </a:t>
            </a:r>
            <a:r>
              <a:rPr lang="en-US" sz="1800" spc="45" dirty="0">
                <a:solidFill>
                  <a:srgbClr val="202020"/>
                </a:solidFill>
                <a:latin typeface="Times New Roman"/>
                <a:cs typeface="Times New Roman"/>
              </a:rPr>
              <a:t>the </a:t>
            </a:r>
            <a:r>
              <a:rPr lang="en-US" sz="1800" b="1" spc="-85" dirty="0">
                <a:solidFill>
                  <a:srgbClr val="202020"/>
                </a:solidFill>
                <a:latin typeface="Georgia"/>
                <a:cs typeface="Georgia"/>
              </a:rPr>
              <a:t>"</a:t>
            </a:r>
            <a:r>
              <a:rPr lang="en-US" sz="1800" b="1" dirty="0">
                <a:solidFill>
                  <a:srgbClr val="202020"/>
                </a:solidFill>
                <a:latin typeface="Georgia"/>
                <a:cs typeface="Georgia"/>
              </a:rPr>
              <a:t>Sales</a:t>
            </a:r>
            <a:r>
              <a:rPr lang="en-US" sz="1800" b="1" spc="-85" dirty="0">
                <a:solidFill>
                  <a:srgbClr val="202020"/>
                </a:solidFill>
                <a:latin typeface="Georgia"/>
                <a:cs typeface="Georgia"/>
              </a:rPr>
              <a:t>" </a:t>
            </a:r>
            <a:r>
              <a:rPr lang="en-US" sz="1800" spc="50" dirty="0">
                <a:solidFill>
                  <a:srgbClr val="202020"/>
                </a:solidFill>
                <a:latin typeface="Times New Roman"/>
                <a:cs typeface="Times New Roman"/>
              </a:rPr>
              <a:t>column </a:t>
            </a:r>
            <a:r>
              <a:rPr lang="en-US" sz="1800" spc="15" dirty="0">
                <a:solidFill>
                  <a:srgbClr val="202020"/>
                </a:solidFill>
                <a:latin typeface="Times New Roman"/>
                <a:cs typeface="Times New Roman"/>
              </a:rPr>
              <a:t>for </a:t>
            </a:r>
            <a:r>
              <a:rPr lang="en-US" sz="1800" spc="50" dirty="0">
                <a:solidFill>
                  <a:srgbClr val="202020"/>
                </a:solidFill>
                <a:latin typeface="Times New Roman"/>
                <a:cs typeface="Times New Roman"/>
              </a:rPr>
              <a:t>the </a:t>
            </a:r>
            <a:r>
              <a:rPr lang="en-US" sz="1800" spc="20" dirty="0">
                <a:solidFill>
                  <a:srgbClr val="202020"/>
                </a:solidFill>
                <a:latin typeface="Times New Roman"/>
                <a:cs typeface="Times New Roman"/>
              </a:rPr>
              <a:t>test </a:t>
            </a:r>
            <a:r>
              <a:rPr lang="en-US" sz="1800" spc="25" dirty="0">
                <a:solidFill>
                  <a:srgbClr val="202020"/>
                </a:solidFill>
                <a:latin typeface="Times New Roman"/>
                <a:cs typeface="Times New Roman"/>
              </a:rPr>
              <a:t>set. </a:t>
            </a:r>
            <a:r>
              <a:rPr lang="en-US" sz="1800" spc="65" dirty="0">
                <a:solidFill>
                  <a:srgbClr val="202020"/>
                </a:solidFill>
                <a:latin typeface="Times New Roman"/>
                <a:cs typeface="Times New Roman"/>
              </a:rPr>
              <a:t>Note </a:t>
            </a:r>
            <a:r>
              <a:rPr lang="en-US" sz="1800" spc="55" dirty="0">
                <a:solidFill>
                  <a:srgbClr val="202020"/>
                </a:solidFill>
                <a:latin typeface="Times New Roman"/>
                <a:cs typeface="Times New Roman"/>
              </a:rPr>
              <a:t>that </a:t>
            </a:r>
            <a:r>
              <a:rPr lang="en-US" sz="1800" spc="40" dirty="0">
                <a:solidFill>
                  <a:srgbClr val="202020"/>
                </a:solidFill>
                <a:latin typeface="Times New Roman"/>
                <a:cs typeface="Times New Roman"/>
              </a:rPr>
              <a:t>some </a:t>
            </a:r>
            <a:r>
              <a:rPr lang="en-US" sz="1800" spc="20" dirty="0">
                <a:solidFill>
                  <a:srgbClr val="202020"/>
                </a:solidFill>
                <a:latin typeface="Times New Roman"/>
                <a:cs typeface="Times New Roman"/>
              </a:rPr>
              <a:t>stores </a:t>
            </a:r>
            <a:r>
              <a:rPr lang="en-US" sz="1800" spc="45" dirty="0">
                <a:solidFill>
                  <a:srgbClr val="202020"/>
                </a:solidFill>
                <a:latin typeface="Times New Roman"/>
                <a:cs typeface="Times New Roman"/>
              </a:rPr>
              <a:t>in </a:t>
            </a:r>
            <a:r>
              <a:rPr lang="en-US" sz="1800" spc="50" dirty="0">
                <a:solidFill>
                  <a:srgbClr val="202020"/>
                </a:solidFill>
                <a:latin typeface="Times New Roman"/>
                <a:cs typeface="Times New Roman"/>
              </a:rPr>
              <a:t>the </a:t>
            </a:r>
            <a:r>
              <a:rPr lang="en-US" sz="1800" spc="40" dirty="0">
                <a:solidFill>
                  <a:srgbClr val="202020"/>
                </a:solidFill>
                <a:latin typeface="Times New Roman"/>
                <a:cs typeface="Times New Roman"/>
              </a:rPr>
              <a:t>dataset </a:t>
            </a:r>
            <a:r>
              <a:rPr lang="en-US" sz="1800" spc="35" dirty="0">
                <a:solidFill>
                  <a:srgbClr val="202020"/>
                </a:solidFill>
                <a:latin typeface="Times New Roman"/>
                <a:cs typeface="Times New Roman"/>
              </a:rPr>
              <a:t>were temporarily  </a:t>
            </a:r>
            <a:r>
              <a:rPr lang="en-US" sz="1800" spc="20" dirty="0">
                <a:solidFill>
                  <a:srgbClr val="202020"/>
                </a:solidFill>
                <a:latin typeface="Times New Roman"/>
                <a:cs typeface="Times New Roman"/>
              </a:rPr>
              <a:t>closed </a:t>
            </a:r>
            <a:r>
              <a:rPr lang="en-US" sz="1800" spc="10" dirty="0">
                <a:solidFill>
                  <a:srgbClr val="202020"/>
                </a:solidFill>
                <a:latin typeface="Times New Roman"/>
                <a:cs typeface="Times New Roman"/>
              </a:rPr>
              <a:t>for</a:t>
            </a:r>
            <a:r>
              <a:rPr lang="en-US" sz="1800" spc="-5" dirty="0">
                <a:solidFill>
                  <a:srgbClr val="202020"/>
                </a:solidFill>
                <a:latin typeface="Times New Roman"/>
                <a:cs typeface="Times New Roman"/>
              </a:rPr>
              <a:t> </a:t>
            </a:r>
            <a:r>
              <a:rPr lang="en-US" sz="1800" spc="30" dirty="0">
                <a:solidFill>
                  <a:srgbClr val="202020"/>
                </a:solidFill>
                <a:latin typeface="Times New Roman"/>
                <a:cs typeface="Times New Roman"/>
              </a:rPr>
              <a:t>refurbishment.</a:t>
            </a:r>
            <a:endParaRPr lang="en-US" sz="1800" dirty="0">
              <a:latin typeface="Times New Roman"/>
              <a:cs typeface="Times New Roman"/>
            </a:endParaRPr>
          </a:p>
          <a:p>
            <a:endParaRPr lang="en-IN" dirty="0"/>
          </a:p>
        </p:txBody>
      </p:sp>
    </p:spTree>
    <p:extLst>
      <p:ext uri="{BB962C8B-B14F-4D97-AF65-F5344CB8AC3E}">
        <p14:creationId xmlns:p14="http://schemas.microsoft.com/office/powerpoint/2010/main" val="386823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55950" y="370506"/>
            <a:ext cx="4356124" cy="4089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56971" y="268046"/>
            <a:ext cx="4324350" cy="443070"/>
          </a:xfrm>
          <a:prstGeom prst="rect">
            <a:avLst/>
          </a:prstGeom>
        </p:spPr>
        <p:txBody>
          <a:bodyPr vert="horz" wrap="square" lIns="0" tIns="12065" rIns="0" bIns="0" rtlCol="0">
            <a:spAutoFit/>
          </a:bodyPr>
          <a:lstStyle/>
          <a:p>
            <a:pPr marL="12700">
              <a:lnSpc>
                <a:spcPct val="100000"/>
              </a:lnSpc>
              <a:spcBef>
                <a:spcPts val="95"/>
              </a:spcBef>
            </a:pPr>
            <a:r>
              <a:rPr spc="-280" dirty="0"/>
              <a:t>Understanding </a:t>
            </a:r>
            <a:r>
              <a:rPr spc="-229" dirty="0"/>
              <a:t>The</a:t>
            </a:r>
            <a:r>
              <a:rPr lang="en-US" spc="-229" dirty="0"/>
              <a:t> </a:t>
            </a:r>
            <a:r>
              <a:rPr spc="-105" dirty="0"/>
              <a:t> </a:t>
            </a:r>
            <a:r>
              <a:rPr spc="-215" dirty="0"/>
              <a:t>Dataset</a:t>
            </a:r>
          </a:p>
        </p:txBody>
      </p:sp>
      <p:sp>
        <p:nvSpPr>
          <p:cNvPr id="5" name="object 5"/>
          <p:cNvSpPr txBox="1"/>
          <p:nvPr/>
        </p:nvSpPr>
        <p:spPr>
          <a:xfrm>
            <a:off x="671576" y="700996"/>
            <a:ext cx="7677784" cy="4069079"/>
          </a:xfrm>
          <a:prstGeom prst="rect">
            <a:avLst/>
          </a:prstGeom>
        </p:spPr>
        <p:txBody>
          <a:bodyPr vert="horz" wrap="square" lIns="0" tIns="172085" rIns="0" bIns="0" rtlCol="0">
            <a:spAutoFit/>
          </a:bodyPr>
          <a:lstStyle/>
          <a:p>
            <a:pPr marL="12700">
              <a:lnSpc>
                <a:spcPct val="100000"/>
              </a:lnSpc>
              <a:spcBef>
                <a:spcPts val="1355"/>
              </a:spcBef>
            </a:pPr>
            <a:r>
              <a:rPr sz="2000" b="1" dirty="0">
                <a:solidFill>
                  <a:srgbClr val="202020"/>
                </a:solidFill>
                <a:latin typeface="Georgia"/>
                <a:cs typeface="Georgia"/>
              </a:rPr>
              <a:t>Data Description</a:t>
            </a:r>
            <a:endParaRPr sz="2000" dirty="0">
              <a:latin typeface="Georgia"/>
              <a:cs typeface="Georgia"/>
            </a:endParaRPr>
          </a:p>
          <a:p>
            <a:pPr marL="12700">
              <a:lnSpc>
                <a:spcPct val="100000"/>
              </a:lnSpc>
              <a:spcBef>
                <a:spcPts val="935"/>
              </a:spcBef>
            </a:pPr>
            <a:r>
              <a:rPr sz="1500" b="1" dirty="0">
                <a:solidFill>
                  <a:srgbClr val="202020"/>
                </a:solidFill>
                <a:latin typeface="Georgia"/>
                <a:cs typeface="Georgia"/>
              </a:rPr>
              <a:t>Rossmann Stores Data.csv </a:t>
            </a:r>
            <a:r>
              <a:rPr sz="1500" spc="-65" dirty="0">
                <a:solidFill>
                  <a:srgbClr val="202020"/>
                </a:solidFill>
                <a:latin typeface="Times New Roman"/>
                <a:cs typeface="Times New Roman"/>
              </a:rPr>
              <a:t>- </a:t>
            </a:r>
            <a:r>
              <a:rPr sz="1500" spc="25" dirty="0">
                <a:solidFill>
                  <a:srgbClr val="202020"/>
                </a:solidFill>
                <a:latin typeface="Times New Roman"/>
                <a:cs typeface="Times New Roman"/>
              </a:rPr>
              <a:t>historical </a:t>
            </a:r>
            <a:r>
              <a:rPr sz="1500" spc="55" dirty="0">
                <a:solidFill>
                  <a:srgbClr val="202020"/>
                </a:solidFill>
                <a:latin typeface="Times New Roman"/>
                <a:cs typeface="Times New Roman"/>
              </a:rPr>
              <a:t>data </a:t>
            </a:r>
            <a:r>
              <a:rPr sz="1500" spc="30" dirty="0">
                <a:solidFill>
                  <a:srgbClr val="202020"/>
                </a:solidFill>
                <a:latin typeface="Times New Roman"/>
                <a:cs typeface="Times New Roman"/>
              </a:rPr>
              <a:t>including</a:t>
            </a:r>
            <a:r>
              <a:rPr sz="1500" spc="-45" dirty="0">
                <a:solidFill>
                  <a:srgbClr val="202020"/>
                </a:solidFill>
                <a:latin typeface="Times New Roman"/>
                <a:cs typeface="Times New Roman"/>
              </a:rPr>
              <a:t> </a:t>
            </a:r>
            <a:r>
              <a:rPr sz="1500" spc="10" dirty="0">
                <a:solidFill>
                  <a:srgbClr val="202020"/>
                </a:solidFill>
                <a:latin typeface="Times New Roman"/>
                <a:cs typeface="Times New Roman"/>
              </a:rPr>
              <a:t>Sales</a:t>
            </a:r>
            <a:endParaRPr sz="1500" dirty="0">
              <a:latin typeface="Times New Roman"/>
              <a:cs typeface="Times New Roman"/>
            </a:endParaRPr>
          </a:p>
          <a:p>
            <a:pPr marL="12700">
              <a:lnSpc>
                <a:spcPct val="100000"/>
              </a:lnSpc>
              <a:spcBef>
                <a:spcPts val="900"/>
              </a:spcBef>
            </a:pPr>
            <a:r>
              <a:rPr sz="1500" b="1" dirty="0">
                <a:solidFill>
                  <a:srgbClr val="202020"/>
                </a:solidFill>
                <a:latin typeface="Georgia"/>
                <a:cs typeface="Georgia"/>
              </a:rPr>
              <a:t>store.csv</a:t>
            </a:r>
            <a:r>
              <a:rPr sz="1500" b="1" spc="-120" dirty="0">
                <a:solidFill>
                  <a:srgbClr val="202020"/>
                </a:solidFill>
                <a:latin typeface="Georgia"/>
                <a:cs typeface="Georgia"/>
              </a:rPr>
              <a:t> </a:t>
            </a:r>
            <a:r>
              <a:rPr sz="1500" spc="-65" dirty="0">
                <a:solidFill>
                  <a:srgbClr val="202020"/>
                </a:solidFill>
                <a:latin typeface="Times New Roman"/>
                <a:cs typeface="Times New Roman"/>
              </a:rPr>
              <a:t>- </a:t>
            </a:r>
            <a:r>
              <a:rPr sz="1500" spc="35" dirty="0">
                <a:solidFill>
                  <a:srgbClr val="202020"/>
                </a:solidFill>
                <a:latin typeface="Times New Roman"/>
                <a:cs typeface="Times New Roman"/>
              </a:rPr>
              <a:t>supplemental </a:t>
            </a:r>
            <a:r>
              <a:rPr sz="1500" spc="40" dirty="0">
                <a:solidFill>
                  <a:srgbClr val="202020"/>
                </a:solidFill>
                <a:latin typeface="Times New Roman"/>
                <a:cs typeface="Times New Roman"/>
              </a:rPr>
              <a:t>information </a:t>
            </a:r>
            <a:r>
              <a:rPr sz="1500" spc="45" dirty="0">
                <a:solidFill>
                  <a:srgbClr val="202020"/>
                </a:solidFill>
                <a:latin typeface="Times New Roman"/>
                <a:cs typeface="Times New Roman"/>
              </a:rPr>
              <a:t>about </a:t>
            </a:r>
            <a:r>
              <a:rPr sz="1500" spc="40" dirty="0">
                <a:solidFill>
                  <a:srgbClr val="202020"/>
                </a:solidFill>
                <a:latin typeface="Times New Roman"/>
                <a:cs typeface="Times New Roman"/>
              </a:rPr>
              <a:t>the</a:t>
            </a:r>
            <a:r>
              <a:rPr sz="1500" spc="-145" dirty="0">
                <a:solidFill>
                  <a:srgbClr val="202020"/>
                </a:solidFill>
                <a:latin typeface="Times New Roman"/>
                <a:cs typeface="Times New Roman"/>
              </a:rPr>
              <a:t> </a:t>
            </a:r>
            <a:r>
              <a:rPr sz="1500" spc="20" dirty="0">
                <a:solidFill>
                  <a:srgbClr val="202020"/>
                </a:solidFill>
                <a:latin typeface="Times New Roman"/>
                <a:cs typeface="Times New Roman"/>
              </a:rPr>
              <a:t>stores</a:t>
            </a:r>
            <a:endParaRPr sz="1500" dirty="0">
              <a:latin typeface="Times New Roman"/>
              <a:cs typeface="Times New Roman"/>
            </a:endParaRPr>
          </a:p>
          <a:p>
            <a:pPr marL="12700">
              <a:lnSpc>
                <a:spcPct val="100000"/>
              </a:lnSpc>
              <a:spcBef>
                <a:spcPts val="865"/>
              </a:spcBef>
            </a:pPr>
            <a:r>
              <a:rPr sz="1400" b="1" spc="-5" dirty="0">
                <a:solidFill>
                  <a:srgbClr val="202020"/>
                </a:solidFill>
                <a:latin typeface="Georgia"/>
                <a:cs typeface="Georgia"/>
              </a:rPr>
              <a:t>{</a:t>
            </a:r>
            <a:r>
              <a:rPr sz="1400" spc="-5" dirty="0">
                <a:solidFill>
                  <a:srgbClr val="202020"/>
                </a:solidFill>
                <a:latin typeface="Times New Roman"/>
                <a:cs typeface="Times New Roman"/>
              </a:rPr>
              <a:t>After</a:t>
            </a:r>
            <a:r>
              <a:rPr sz="1400" spc="-20" dirty="0">
                <a:solidFill>
                  <a:srgbClr val="202020"/>
                </a:solidFill>
                <a:latin typeface="Times New Roman"/>
                <a:cs typeface="Times New Roman"/>
              </a:rPr>
              <a:t> </a:t>
            </a:r>
            <a:r>
              <a:rPr sz="1400" spc="25" dirty="0">
                <a:solidFill>
                  <a:srgbClr val="202020"/>
                </a:solidFill>
                <a:latin typeface="Times New Roman"/>
                <a:cs typeface="Times New Roman"/>
              </a:rPr>
              <a:t>merging</a:t>
            </a:r>
            <a:r>
              <a:rPr sz="1400" dirty="0">
                <a:solidFill>
                  <a:srgbClr val="202020"/>
                </a:solidFill>
                <a:latin typeface="Times New Roman"/>
                <a:cs typeface="Times New Roman"/>
              </a:rPr>
              <a:t> </a:t>
            </a:r>
            <a:r>
              <a:rPr sz="1400" spc="45" dirty="0">
                <a:solidFill>
                  <a:srgbClr val="202020"/>
                </a:solidFill>
                <a:latin typeface="Times New Roman"/>
                <a:cs typeface="Times New Roman"/>
              </a:rPr>
              <a:t>both</a:t>
            </a:r>
            <a:r>
              <a:rPr sz="1400" spc="15" dirty="0">
                <a:solidFill>
                  <a:srgbClr val="202020"/>
                </a:solidFill>
                <a:latin typeface="Times New Roman"/>
                <a:cs typeface="Times New Roman"/>
              </a:rPr>
              <a:t> </a:t>
            </a:r>
            <a:r>
              <a:rPr sz="1400" spc="40" dirty="0">
                <a:solidFill>
                  <a:srgbClr val="202020"/>
                </a:solidFill>
                <a:latin typeface="Times New Roman"/>
                <a:cs typeface="Times New Roman"/>
              </a:rPr>
              <a:t>the</a:t>
            </a:r>
            <a:r>
              <a:rPr sz="1400" dirty="0">
                <a:solidFill>
                  <a:srgbClr val="202020"/>
                </a:solidFill>
                <a:latin typeface="Times New Roman"/>
                <a:cs typeface="Times New Roman"/>
              </a:rPr>
              <a:t> </a:t>
            </a:r>
            <a:r>
              <a:rPr sz="1400" spc="30" dirty="0">
                <a:solidFill>
                  <a:srgbClr val="202020"/>
                </a:solidFill>
                <a:latin typeface="Times New Roman"/>
                <a:cs typeface="Times New Roman"/>
              </a:rPr>
              <a:t>datasets</a:t>
            </a:r>
            <a:r>
              <a:rPr sz="1400" spc="15" dirty="0">
                <a:solidFill>
                  <a:srgbClr val="202020"/>
                </a:solidFill>
                <a:latin typeface="Times New Roman"/>
                <a:cs typeface="Times New Roman"/>
              </a:rPr>
              <a:t> </a:t>
            </a:r>
            <a:r>
              <a:rPr sz="1400" spc="40" dirty="0">
                <a:solidFill>
                  <a:srgbClr val="202020"/>
                </a:solidFill>
                <a:latin typeface="Times New Roman"/>
                <a:cs typeface="Times New Roman"/>
              </a:rPr>
              <a:t>we</a:t>
            </a:r>
            <a:r>
              <a:rPr sz="1400" spc="5" dirty="0">
                <a:solidFill>
                  <a:srgbClr val="202020"/>
                </a:solidFill>
                <a:latin typeface="Times New Roman"/>
                <a:cs typeface="Times New Roman"/>
              </a:rPr>
              <a:t> </a:t>
            </a:r>
            <a:r>
              <a:rPr sz="1400" spc="40" dirty="0">
                <a:solidFill>
                  <a:srgbClr val="202020"/>
                </a:solidFill>
                <a:latin typeface="Times New Roman"/>
                <a:cs typeface="Times New Roman"/>
              </a:rPr>
              <a:t>have</a:t>
            </a:r>
            <a:r>
              <a:rPr sz="1400" spc="-5" dirty="0">
                <a:solidFill>
                  <a:srgbClr val="202020"/>
                </a:solidFill>
                <a:latin typeface="Times New Roman"/>
                <a:cs typeface="Times New Roman"/>
              </a:rPr>
              <a:t> </a:t>
            </a:r>
            <a:r>
              <a:rPr sz="1400" spc="15" dirty="0">
                <a:solidFill>
                  <a:srgbClr val="202020"/>
                </a:solidFill>
                <a:latin typeface="Times New Roman"/>
                <a:cs typeface="Times New Roman"/>
              </a:rPr>
              <a:t>1017209</a:t>
            </a:r>
            <a:r>
              <a:rPr sz="1400" spc="-30" dirty="0">
                <a:solidFill>
                  <a:srgbClr val="202020"/>
                </a:solidFill>
                <a:latin typeface="Times New Roman"/>
                <a:cs typeface="Times New Roman"/>
              </a:rPr>
              <a:t> </a:t>
            </a:r>
            <a:r>
              <a:rPr sz="1400" spc="50" dirty="0">
                <a:solidFill>
                  <a:srgbClr val="202020"/>
                </a:solidFill>
                <a:latin typeface="Times New Roman"/>
                <a:cs typeface="Times New Roman"/>
              </a:rPr>
              <a:t>number</a:t>
            </a:r>
            <a:r>
              <a:rPr sz="1400" spc="-10" dirty="0">
                <a:solidFill>
                  <a:srgbClr val="202020"/>
                </a:solidFill>
                <a:latin typeface="Times New Roman"/>
                <a:cs typeface="Times New Roman"/>
              </a:rPr>
              <a:t> </a:t>
            </a:r>
            <a:r>
              <a:rPr sz="1400" spc="10" dirty="0">
                <a:solidFill>
                  <a:srgbClr val="202020"/>
                </a:solidFill>
                <a:latin typeface="Times New Roman"/>
                <a:cs typeface="Times New Roman"/>
              </a:rPr>
              <a:t>of </a:t>
            </a:r>
            <a:r>
              <a:rPr sz="1400" spc="25" dirty="0">
                <a:solidFill>
                  <a:srgbClr val="202020"/>
                </a:solidFill>
                <a:latin typeface="Times New Roman"/>
                <a:cs typeface="Times New Roman"/>
              </a:rPr>
              <a:t>records</a:t>
            </a:r>
            <a:r>
              <a:rPr sz="1400" spc="30" dirty="0">
                <a:solidFill>
                  <a:srgbClr val="202020"/>
                </a:solidFill>
                <a:latin typeface="Times New Roman"/>
                <a:cs typeface="Times New Roman"/>
              </a:rPr>
              <a:t> </a:t>
            </a:r>
            <a:r>
              <a:rPr sz="1400" spc="65" dirty="0">
                <a:solidFill>
                  <a:srgbClr val="202020"/>
                </a:solidFill>
                <a:latin typeface="Times New Roman"/>
                <a:cs typeface="Times New Roman"/>
              </a:rPr>
              <a:t>and</a:t>
            </a:r>
            <a:r>
              <a:rPr sz="1400" spc="5" dirty="0">
                <a:solidFill>
                  <a:srgbClr val="202020"/>
                </a:solidFill>
                <a:latin typeface="Times New Roman"/>
                <a:cs typeface="Times New Roman"/>
              </a:rPr>
              <a:t> </a:t>
            </a:r>
            <a:r>
              <a:rPr sz="1400" spc="15" dirty="0">
                <a:solidFill>
                  <a:srgbClr val="202020"/>
                </a:solidFill>
                <a:latin typeface="Times New Roman"/>
                <a:cs typeface="Times New Roman"/>
              </a:rPr>
              <a:t>18</a:t>
            </a:r>
            <a:r>
              <a:rPr sz="1400" spc="5" dirty="0">
                <a:solidFill>
                  <a:srgbClr val="202020"/>
                </a:solidFill>
                <a:latin typeface="Times New Roman"/>
                <a:cs typeface="Times New Roman"/>
              </a:rPr>
              <a:t> </a:t>
            </a:r>
            <a:r>
              <a:rPr sz="1400" spc="50" dirty="0">
                <a:solidFill>
                  <a:srgbClr val="202020"/>
                </a:solidFill>
                <a:latin typeface="Times New Roman"/>
                <a:cs typeface="Times New Roman"/>
              </a:rPr>
              <a:t>number</a:t>
            </a:r>
            <a:r>
              <a:rPr sz="1400" spc="-30" dirty="0">
                <a:solidFill>
                  <a:srgbClr val="202020"/>
                </a:solidFill>
                <a:latin typeface="Times New Roman"/>
                <a:cs typeface="Times New Roman"/>
              </a:rPr>
              <a:t> </a:t>
            </a:r>
            <a:r>
              <a:rPr sz="1400" spc="5" dirty="0">
                <a:solidFill>
                  <a:srgbClr val="202020"/>
                </a:solidFill>
                <a:latin typeface="Times New Roman"/>
                <a:cs typeface="Times New Roman"/>
              </a:rPr>
              <a:t>of</a:t>
            </a:r>
            <a:r>
              <a:rPr sz="1400" spc="15" dirty="0">
                <a:solidFill>
                  <a:srgbClr val="202020"/>
                </a:solidFill>
                <a:latin typeface="Times New Roman"/>
                <a:cs typeface="Times New Roman"/>
              </a:rPr>
              <a:t> </a:t>
            </a:r>
            <a:r>
              <a:rPr sz="1400" spc="5" dirty="0">
                <a:solidFill>
                  <a:srgbClr val="202020"/>
                </a:solidFill>
                <a:latin typeface="Times New Roman"/>
                <a:cs typeface="Times New Roman"/>
              </a:rPr>
              <a:t>fields</a:t>
            </a:r>
            <a:r>
              <a:rPr sz="1400" spc="-15" dirty="0">
                <a:solidFill>
                  <a:srgbClr val="202020"/>
                </a:solidFill>
                <a:latin typeface="Times New Roman"/>
                <a:cs typeface="Times New Roman"/>
              </a:rPr>
              <a:t> </a:t>
            </a:r>
            <a:r>
              <a:rPr sz="1400" spc="65" dirty="0">
                <a:solidFill>
                  <a:srgbClr val="202020"/>
                </a:solidFill>
                <a:latin typeface="Times New Roman"/>
                <a:cs typeface="Times New Roman"/>
              </a:rPr>
              <a:t>and</a:t>
            </a:r>
            <a:r>
              <a:rPr sz="1400" spc="15" dirty="0">
                <a:solidFill>
                  <a:srgbClr val="202020"/>
                </a:solidFill>
                <a:latin typeface="Times New Roman"/>
                <a:cs typeface="Times New Roman"/>
              </a:rPr>
              <a:t> </a:t>
            </a:r>
            <a:r>
              <a:rPr sz="1400" spc="50" dirty="0">
                <a:solidFill>
                  <a:srgbClr val="202020"/>
                </a:solidFill>
                <a:latin typeface="Times New Roman"/>
                <a:cs typeface="Times New Roman"/>
              </a:rPr>
              <a:t>our</a:t>
            </a:r>
            <a:endParaRPr sz="1400" dirty="0">
              <a:latin typeface="Times New Roman"/>
              <a:cs typeface="Times New Roman"/>
            </a:endParaRPr>
          </a:p>
          <a:p>
            <a:pPr marL="12700">
              <a:lnSpc>
                <a:spcPct val="100000"/>
              </a:lnSpc>
              <a:spcBef>
                <a:spcPts val="844"/>
              </a:spcBef>
            </a:pPr>
            <a:r>
              <a:rPr sz="1400" spc="35" dirty="0">
                <a:solidFill>
                  <a:srgbClr val="202020"/>
                </a:solidFill>
                <a:latin typeface="Times New Roman"/>
                <a:cs typeface="Times New Roman"/>
              </a:rPr>
              <a:t>dataset period </a:t>
            </a:r>
            <a:r>
              <a:rPr sz="1400" dirty="0">
                <a:solidFill>
                  <a:srgbClr val="202020"/>
                </a:solidFill>
                <a:latin typeface="Times New Roman"/>
                <a:cs typeface="Times New Roman"/>
              </a:rPr>
              <a:t>is </a:t>
            </a:r>
            <a:r>
              <a:rPr sz="1400" spc="30" dirty="0">
                <a:solidFill>
                  <a:srgbClr val="202020"/>
                </a:solidFill>
                <a:latin typeface="Times New Roman"/>
                <a:cs typeface="Times New Roman"/>
              </a:rPr>
              <a:t>from </a:t>
            </a:r>
            <a:r>
              <a:rPr sz="1400" spc="15" dirty="0">
                <a:solidFill>
                  <a:srgbClr val="202020"/>
                </a:solidFill>
                <a:latin typeface="Times New Roman"/>
                <a:cs typeface="Times New Roman"/>
              </a:rPr>
              <a:t>1st </a:t>
            </a:r>
            <a:r>
              <a:rPr sz="1400" spc="25" dirty="0">
                <a:solidFill>
                  <a:srgbClr val="202020"/>
                </a:solidFill>
                <a:latin typeface="Times New Roman"/>
                <a:cs typeface="Times New Roman"/>
              </a:rPr>
              <a:t>Jan-2013 </a:t>
            </a:r>
            <a:r>
              <a:rPr sz="1400" spc="45" dirty="0">
                <a:solidFill>
                  <a:srgbClr val="202020"/>
                </a:solidFill>
                <a:latin typeface="Times New Roman"/>
                <a:cs typeface="Times New Roman"/>
              </a:rPr>
              <a:t>to </a:t>
            </a:r>
            <a:r>
              <a:rPr sz="1400" spc="15" dirty="0">
                <a:solidFill>
                  <a:srgbClr val="202020"/>
                </a:solidFill>
                <a:latin typeface="Times New Roman"/>
                <a:cs typeface="Times New Roman"/>
              </a:rPr>
              <a:t>31st</a:t>
            </a:r>
            <a:r>
              <a:rPr sz="1400" spc="-145" dirty="0">
                <a:solidFill>
                  <a:srgbClr val="202020"/>
                </a:solidFill>
                <a:latin typeface="Times New Roman"/>
                <a:cs typeface="Times New Roman"/>
              </a:rPr>
              <a:t> </a:t>
            </a:r>
            <a:r>
              <a:rPr sz="1400" dirty="0">
                <a:solidFill>
                  <a:srgbClr val="202020"/>
                </a:solidFill>
                <a:latin typeface="Times New Roman"/>
                <a:cs typeface="Times New Roman"/>
              </a:rPr>
              <a:t>July-2015.</a:t>
            </a:r>
            <a:r>
              <a:rPr sz="1400" b="1" dirty="0">
                <a:solidFill>
                  <a:srgbClr val="202020"/>
                </a:solidFill>
                <a:latin typeface="Georgia"/>
                <a:cs typeface="Georgia"/>
              </a:rPr>
              <a:t>}</a:t>
            </a:r>
            <a:endParaRPr sz="1400" dirty="0">
              <a:latin typeface="Georgia"/>
              <a:cs typeface="Georgia"/>
            </a:endParaRPr>
          </a:p>
          <a:p>
            <a:pPr>
              <a:lnSpc>
                <a:spcPct val="100000"/>
              </a:lnSpc>
              <a:spcBef>
                <a:spcPts val="30"/>
              </a:spcBef>
            </a:pPr>
            <a:endParaRPr sz="1400" dirty="0">
              <a:latin typeface="Georgia"/>
              <a:cs typeface="Georgia"/>
            </a:endParaRPr>
          </a:p>
          <a:p>
            <a:pPr marL="12700">
              <a:lnSpc>
                <a:spcPct val="100000"/>
              </a:lnSpc>
            </a:pPr>
            <a:r>
              <a:rPr sz="1600" b="1" dirty="0">
                <a:solidFill>
                  <a:srgbClr val="202020"/>
                </a:solidFill>
                <a:latin typeface="Georgia"/>
                <a:cs typeface="Georgia"/>
              </a:rPr>
              <a:t>Data Fields</a:t>
            </a:r>
            <a:endParaRPr sz="1600" dirty="0">
              <a:latin typeface="Georgia"/>
              <a:cs typeface="Georgia"/>
            </a:endParaRPr>
          </a:p>
          <a:p>
            <a:pPr marL="12700">
              <a:lnSpc>
                <a:spcPct val="100000"/>
              </a:lnSpc>
              <a:spcBef>
                <a:spcPts val="1140"/>
              </a:spcBef>
            </a:pPr>
            <a:r>
              <a:rPr sz="1400" spc="45" dirty="0">
                <a:solidFill>
                  <a:srgbClr val="202020"/>
                </a:solidFill>
                <a:latin typeface="Times New Roman"/>
                <a:cs typeface="Times New Roman"/>
              </a:rPr>
              <a:t>Most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5" dirty="0">
                <a:solidFill>
                  <a:srgbClr val="202020"/>
                </a:solidFill>
                <a:latin typeface="Times New Roman"/>
                <a:cs typeface="Times New Roman"/>
              </a:rPr>
              <a:t>fields </a:t>
            </a:r>
            <a:r>
              <a:rPr sz="1400" spc="30" dirty="0">
                <a:solidFill>
                  <a:srgbClr val="202020"/>
                </a:solidFill>
                <a:latin typeface="Times New Roman"/>
                <a:cs typeface="Times New Roman"/>
              </a:rPr>
              <a:t>are </a:t>
            </a:r>
            <a:r>
              <a:rPr sz="1400" spc="20" dirty="0">
                <a:solidFill>
                  <a:srgbClr val="202020"/>
                </a:solidFill>
                <a:latin typeface="Times New Roman"/>
                <a:cs typeface="Times New Roman"/>
              </a:rPr>
              <a:t>self-explanatory. </a:t>
            </a:r>
            <a:r>
              <a:rPr sz="1400" spc="55" dirty="0">
                <a:solidFill>
                  <a:srgbClr val="202020"/>
                </a:solidFill>
                <a:latin typeface="Times New Roman"/>
                <a:cs typeface="Times New Roman"/>
              </a:rPr>
              <a:t>The </a:t>
            </a:r>
            <a:r>
              <a:rPr sz="1400" spc="15" dirty="0">
                <a:solidFill>
                  <a:srgbClr val="202020"/>
                </a:solidFill>
                <a:latin typeface="Times New Roman"/>
                <a:cs typeface="Times New Roman"/>
              </a:rPr>
              <a:t>following </a:t>
            </a:r>
            <a:r>
              <a:rPr sz="1400" spc="30" dirty="0">
                <a:solidFill>
                  <a:srgbClr val="202020"/>
                </a:solidFill>
                <a:latin typeface="Times New Roman"/>
                <a:cs typeface="Times New Roman"/>
              </a:rPr>
              <a:t>are</a:t>
            </a:r>
            <a:r>
              <a:rPr sz="1400" spc="-200" dirty="0">
                <a:solidFill>
                  <a:srgbClr val="202020"/>
                </a:solidFill>
                <a:latin typeface="Times New Roman"/>
                <a:cs typeface="Times New Roman"/>
              </a:rPr>
              <a:t> </a:t>
            </a:r>
            <a:r>
              <a:rPr sz="1400" spc="25" dirty="0">
                <a:solidFill>
                  <a:srgbClr val="202020"/>
                </a:solidFill>
                <a:latin typeface="Times New Roman"/>
                <a:cs typeface="Times New Roman"/>
              </a:rPr>
              <a:t>descriptions</a:t>
            </a:r>
            <a:endParaRPr sz="1400" dirty="0">
              <a:latin typeface="Times New Roman"/>
              <a:cs typeface="Times New Roman"/>
            </a:endParaRPr>
          </a:p>
          <a:p>
            <a:pPr marL="12700">
              <a:lnSpc>
                <a:spcPct val="100000"/>
              </a:lnSpc>
              <a:spcBef>
                <a:spcPts val="840"/>
              </a:spcBef>
            </a:pPr>
            <a:r>
              <a:rPr sz="1400" spc="10" dirty="0">
                <a:solidFill>
                  <a:srgbClr val="202020"/>
                </a:solidFill>
                <a:latin typeface="Times New Roman"/>
                <a:cs typeface="Times New Roman"/>
              </a:rPr>
              <a:t>for </a:t>
            </a:r>
            <a:r>
              <a:rPr sz="1400" spc="35" dirty="0">
                <a:solidFill>
                  <a:srgbClr val="202020"/>
                </a:solidFill>
                <a:latin typeface="Times New Roman"/>
                <a:cs typeface="Times New Roman"/>
              </a:rPr>
              <a:t>those </a:t>
            </a:r>
            <a:r>
              <a:rPr sz="1400" spc="50" dirty="0">
                <a:solidFill>
                  <a:srgbClr val="202020"/>
                </a:solidFill>
                <a:latin typeface="Times New Roman"/>
                <a:cs typeface="Times New Roman"/>
              </a:rPr>
              <a:t>that</a:t>
            </a:r>
            <a:r>
              <a:rPr sz="1400" spc="-15" dirty="0">
                <a:solidFill>
                  <a:srgbClr val="202020"/>
                </a:solidFill>
                <a:latin typeface="Times New Roman"/>
                <a:cs typeface="Times New Roman"/>
              </a:rPr>
              <a:t> </a:t>
            </a:r>
            <a:r>
              <a:rPr sz="1400" spc="35" dirty="0">
                <a:solidFill>
                  <a:srgbClr val="202020"/>
                </a:solidFill>
                <a:latin typeface="Times New Roman"/>
                <a:cs typeface="Times New Roman"/>
              </a:rPr>
              <a:t>aren't.</a:t>
            </a:r>
            <a:endParaRPr sz="1400" dirty="0">
              <a:latin typeface="Times New Roman"/>
              <a:cs typeface="Times New Roman"/>
            </a:endParaRPr>
          </a:p>
          <a:p>
            <a:pPr marL="355600" indent="-342900">
              <a:lnSpc>
                <a:spcPct val="100000"/>
              </a:lnSpc>
              <a:spcBef>
                <a:spcPts val="1155"/>
              </a:spcBef>
              <a:buSzPct val="128571"/>
              <a:buFont typeface="Wingdings" panose="05000000000000000000" pitchFamily="2" charset="2"/>
              <a:buChar char=""/>
              <a:tabLst>
                <a:tab pos="354965" algn="l"/>
                <a:tab pos="355600" algn="l"/>
              </a:tabLst>
            </a:pPr>
            <a:r>
              <a:rPr sz="1400" b="1" dirty="0">
                <a:solidFill>
                  <a:srgbClr val="202020"/>
                </a:solidFill>
                <a:latin typeface="Georgia"/>
                <a:cs typeface="Georgia"/>
              </a:rPr>
              <a:t>Id</a:t>
            </a:r>
            <a:r>
              <a:rPr sz="1400" b="1" spc="-130" dirty="0">
                <a:solidFill>
                  <a:srgbClr val="202020"/>
                </a:solidFill>
                <a:latin typeface="Georgia"/>
                <a:cs typeface="Georgia"/>
              </a:rPr>
              <a:t> </a:t>
            </a:r>
            <a:r>
              <a:rPr sz="1400" spc="-60" dirty="0">
                <a:solidFill>
                  <a:srgbClr val="202020"/>
                </a:solidFill>
                <a:latin typeface="Times New Roman"/>
                <a:cs typeface="Times New Roman"/>
              </a:rPr>
              <a:t>- </a:t>
            </a:r>
            <a:r>
              <a:rPr sz="1400" spc="65" dirty="0">
                <a:solidFill>
                  <a:srgbClr val="202020"/>
                </a:solidFill>
                <a:latin typeface="Times New Roman"/>
                <a:cs typeface="Times New Roman"/>
              </a:rPr>
              <a:t>an </a:t>
            </a:r>
            <a:r>
              <a:rPr sz="1400" spc="50" dirty="0">
                <a:solidFill>
                  <a:srgbClr val="202020"/>
                </a:solidFill>
                <a:latin typeface="Times New Roman"/>
                <a:cs typeface="Times New Roman"/>
              </a:rPr>
              <a:t>Id that </a:t>
            </a:r>
            <a:r>
              <a:rPr sz="1400" spc="25" dirty="0">
                <a:solidFill>
                  <a:srgbClr val="202020"/>
                </a:solidFill>
                <a:latin typeface="Times New Roman"/>
                <a:cs typeface="Times New Roman"/>
              </a:rPr>
              <a:t>represents </a:t>
            </a:r>
            <a:r>
              <a:rPr sz="1400" spc="65" dirty="0">
                <a:solidFill>
                  <a:srgbClr val="202020"/>
                </a:solidFill>
                <a:latin typeface="Times New Roman"/>
                <a:cs typeface="Times New Roman"/>
              </a:rPr>
              <a:t>a </a:t>
            </a:r>
            <a:r>
              <a:rPr sz="1400" spc="20" dirty="0">
                <a:solidFill>
                  <a:srgbClr val="202020"/>
                </a:solidFill>
                <a:latin typeface="Times New Roman"/>
                <a:cs typeface="Times New Roman"/>
              </a:rPr>
              <a:t>(Store, </a:t>
            </a:r>
            <a:r>
              <a:rPr sz="1400" spc="45" dirty="0">
                <a:solidFill>
                  <a:srgbClr val="202020"/>
                </a:solidFill>
                <a:latin typeface="Times New Roman"/>
                <a:cs typeface="Times New Roman"/>
              </a:rPr>
              <a:t>Date) </a:t>
            </a:r>
            <a:r>
              <a:rPr sz="1400" spc="35" dirty="0">
                <a:solidFill>
                  <a:srgbClr val="202020"/>
                </a:solidFill>
                <a:latin typeface="Times New Roman"/>
                <a:cs typeface="Times New Roman"/>
              </a:rPr>
              <a:t>duple </a:t>
            </a:r>
            <a:r>
              <a:rPr sz="1400" spc="40" dirty="0">
                <a:solidFill>
                  <a:srgbClr val="202020"/>
                </a:solidFill>
                <a:latin typeface="Times New Roman"/>
                <a:cs typeface="Times New Roman"/>
              </a:rPr>
              <a:t>within the </a:t>
            </a:r>
            <a:r>
              <a:rPr sz="1400" spc="20" dirty="0">
                <a:solidFill>
                  <a:srgbClr val="202020"/>
                </a:solidFill>
                <a:latin typeface="Times New Roman"/>
                <a:cs typeface="Times New Roman"/>
              </a:rPr>
              <a:t>test</a:t>
            </a:r>
            <a:r>
              <a:rPr sz="1400" spc="-200" dirty="0">
                <a:solidFill>
                  <a:srgbClr val="202020"/>
                </a:solidFill>
                <a:latin typeface="Times New Roman"/>
                <a:cs typeface="Times New Roman"/>
              </a:rPr>
              <a:t> </a:t>
            </a:r>
            <a:r>
              <a:rPr sz="1400" spc="15" dirty="0">
                <a:solidFill>
                  <a:srgbClr val="202020"/>
                </a:solidFill>
                <a:latin typeface="Times New Roman"/>
                <a:cs typeface="Times New Roman"/>
              </a:rPr>
              <a:t>set</a:t>
            </a:r>
            <a:endParaRPr sz="1400" dirty="0">
              <a:latin typeface="Times New Roman"/>
              <a:cs typeface="Times New Roman"/>
            </a:endParaRPr>
          </a:p>
          <a:p>
            <a:pPr marL="298450" indent="-285750">
              <a:lnSpc>
                <a:spcPct val="100000"/>
              </a:lnSpc>
              <a:spcBef>
                <a:spcPts val="1260"/>
              </a:spcBef>
              <a:buSzPct val="128571"/>
              <a:buFont typeface="Wingdings" panose="05000000000000000000" pitchFamily="2" charset="2"/>
              <a:buChar char="Ø"/>
              <a:tabLst>
                <a:tab pos="354965" algn="l"/>
                <a:tab pos="355600" algn="l"/>
              </a:tabLst>
            </a:pPr>
            <a:r>
              <a:rPr sz="1400" b="1" dirty="0">
                <a:solidFill>
                  <a:srgbClr val="202020"/>
                </a:solidFill>
                <a:latin typeface="Georgia"/>
                <a:cs typeface="Georgia"/>
              </a:rPr>
              <a:t>Store</a:t>
            </a:r>
            <a:r>
              <a:rPr sz="1400" b="1" spc="-130" dirty="0">
                <a:solidFill>
                  <a:srgbClr val="202020"/>
                </a:solidFill>
                <a:latin typeface="Georgia"/>
                <a:cs typeface="Georgia"/>
              </a:rPr>
              <a:t> </a:t>
            </a:r>
            <a:r>
              <a:rPr sz="1400" spc="-60" dirty="0">
                <a:solidFill>
                  <a:srgbClr val="202020"/>
                </a:solidFill>
                <a:latin typeface="Times New Roman"/>
                <a:cs typeface="Times New Roman"/>
              </a:rPr>
              <a:t>- </a:t>
            </a:r>
            <a:r>
              <a:rPr sz="1400" spc="65" dirty="0">
                <a:solidFill>
                  <a:srgbClr val="202020"/>
                </a:solidFill>
                <a:latin typeface="Times New Roman"/>
                <a:cs typeface="Times New Roman"/>
              </a:rPr>
              <a:t>a </a:t>
            </a:r>
            <a:r>
              <a:rPr sz="1400" spc="45" dirty="0">
                <a:solidFill>
                  <a:srgbClr val="202020"/>
                </a:solidFill>
                <a:latin typeface="Times New Roman"/>
                <a:cs typeface="Times New Roman"/>
              </a:rPr>
              <a:t>unique </a:t>
            </a:r>
            <a:r>
              <a:rPr sz="1400" spc="50" dirty="0">
                <a:solidFill>
                  <a:srgbClr val="202020"/>
                </a:solidFill>
                <a:latin typeface="Times New Roman"/>
                <a:cs typeface="Times New Roman"/>
              </a:rPr>
              <a:t>Id </a:t>
            </a:r>
            <a:r>
              <a:rPr sz="1400" spc="10" dirty="0">
                <a:solidFill>
                  <a:srgbClr val="202020"/>
                </a:solidFill>
                <a:latin typeface="Times New Roman"/>
                <a:cs typeface="Times New Roman"/>
              </a:rPr>
              <a:t>for </a:t>
            </a:r>
            <a:r>
              <a:rPr sz="1400" spc="40" dirty="0">
                <a:solidFill>
                  <a:srgbClr val="202020"/>
                </a:solidFill>
                <a:latin typeface="Times New Roman"/>
                <a:cs typeface="Times New Roman"/>
              </a:rPr>
              <a:t>each</a:t>
            </a:r>
            <a:r>
              <a:rPr sz="1400" spc="-210" dirty="0">
                <a:solidFill>
                  <a:srgbClr val="202020"/>
                </a:solidFill>
                <a:latin typeface="Times New Roman"/>
                <a:cs typeface="Times New Roman"/>
              </a:rPr>
              <a:t> </a:t>
            </a:r>
            <a:r>
              <a:rPr sz="1400" spc="20" dirty="0">
                <a:solidFill>
                  <a:srgbClr val="202020"/>
                </a:solidFill>
                <a:latin typeface="Times New Roman"/>
                <a:cs typeface="Times New Roman"/>
              </a:rPr>
              <a:t>store</a:t>
            </a:r>
            <a:endParaRPr sz="1400" dirty="0">
              <a:latin typeface="Times New Roman"/>
              <a:cs typeface="Times New Roman"/>
            </a:endParaRPr>
          </a:p>
          <a:p>
            <a:pPr marL="355600" indent="-342900">
              <a:lnSpc>
                <a:spcPct val="100000"/>
              </a:lnSpc>
              <a:spcBef>
                <a:spcPts val="1260"/>
              </a:spcBef>
              <a:buSzPct val="128571"/>
              <a:buFont typeface="Wingdings" panose="05000000000000000000" pitchFamily="2" charset="2"/>
              <a:buChar char="Ø"/>
              <a:tabLst>
                <a:tab pos="354965" algn="l"/>
                <a:tab pos="355600" algn="l"/>
              </a:tabLst>
            </a:pPr>
            <a:r>
              <a:rPr sz="1400" b="1" dirty="0">
                <a:solidFill>
                  <a:srgbClr val="202020"/>
                </a:solidFill>
                <a:latin typeface="Georgia"/>
                <a:cs typeface="Georgia"/>
              </a:rPr>
              <a:t>Sales</a:t>
            </a:r>
            <a:r>
              <a:rPr sz="1400" b="1" spc="-125" dirty="0">
                <a:solidFill>
                  <a:srgbClr val="202020"/>
                </a:solidFill>
                <a:latin typeface="Georgia"/>
                <a:cs typeface="Georgia"/>
              </a:rPr>
              <a:t> </a:t>
            </a:r>
            <a:r>
              <a:rPr sz="1400" spc="-60" dirty="0">
                <a:solidFill>
                  <a:srgbClr val="202020"/>
                </a:solidFill>
                <a:latin typeface="Times New Roman"/>
                <a:cs typeface="Times New Roman"/>
              </a:rPr>
              <a:t>- </a:t>
            </a:r>
            <a:r>
              <a:rPr sz="1400" spc="40" dirty="0">
                <a:solidFill>
                  <a:srgbClr val="202020"/>
                </a:solidFill>
                <a:latin typeface="Times New Roman"/>
                <a:cs typeface="Times New Roman"/>
              </a:rPr>
              <a:t>the turnover </a:t>
            </a:r>
            <a:r>
              <a:rPr sz="1400" spc="10" dirty="0">
                <a:solidFill>
                  <a:srgbClr val="202020"/>
                </a:solidFill>
                <a:latin typeface="Times New Roman"/>
                <a:cs typeface="Times New Roman"/>
              </a:rPr>
              <a:t>for </a:t>
            </a:r>
            <a:r>
              <a:rPr sz="1400" spc="45" dirty="0">
                <a:solidFill>
                  <a:srgbClr val="202020"/>
                </a:solidFill>
                <a:latin typeface="Times New Roman"/>
                <a:cs typeface="Times New Roman"/>
              </a:rPr>
              <a:t>any </a:t>
            </a:r>
            <a:r>
              <a:rPr sz="1400" spc="15" dirty="0">
                <a:solidFill>
                  <a:srgbClr val="202020"/>
                </a:solidFill>
                <a:latin typeface="Times New Roman"/>
                <a:cs typeface="Times New Roman"/>
              </a:rPr>
              <a:t>given </a:t>
            </a:r>
            <a:r>
              <a:rPr sz="1400" spc="40" dirty="0">
                <a:solidFill>
                  <a:srgbClr val="202020"/>
                </a:solidFill>
                <a:latin typeface="Times New Roman"/>
                <a:cs typeface="Times New Roman"/>
              </a:rPr>
              <a:t>day </a:t>
            </a:r>
            <a:r>
              <a:rPr sz="1400" spc="15" dirty="0">
                <a:solidFill>
                  <a:srgbClr val="202020"/>
                </a:solidFill>
                <a:latin typeface="Times New Roman"/>
                <a:cs typeface="Times New Roman"/>
              </a:rPr>
              <a:t>(this </a:t>
            </a:r>
            <a:r>
              <a:rPr sz="1400" dirty="0">
                <a:solidFill>
                  <a:srgbClr val="202020"/>
                </a:solidFill>
                <a:latin typeface="Times New Roman"/>
                <a:cs typeface="Times New Roman"/>
              </a:rPr>
              <a:t>is </a:t>
            </a:r>
            <a:r>
              <a:rPr sz="1400" spc="55" dirty="0">
                <a:solidFill>
                  <a:srgbClr val="202020"/>
                </a:solidFill>
                <a:latin typeface="Times New Roman"/>
                <a:cs typeface="Times New Roman"/>
              </a:rPr>
              <a:t>what </a:t>
            </a:r>
            <a:r>
              <a:rPr sz="1400" spc="35" dirty="0">
                <a:solidFill>
                  <a:srgbClr val="202020"/>
                </a:solidFill>
                <a:latin typeface="Times New Roman"/>
                <a:cs typeface="Times New Roman"/>
              </a:rPr>
              <a:t>we </a:t>
            </a:r>
            <a:r>
              <a:rPr sz="1400" spc="30" dirty="0">
                <a:solidFill>
                  <a:srgbClr val="202020"/>
                </a:solidFill>
                <a:latin typeface="Times New Roman"/>
                <a:cs typeface="Times New Roman"/>
              </a:rPr>
              <a:t>are</a:t>
            </a:r>
            <a:r>
              <a:rPr sz="1400" spc="-50" dirty="0">
                <a:solidFill>
                  <a:srgbClr val="202020"/>
                </a:solidFill>
                <a:latin typeface="Times New Roman"/>
                <a:cs typeface="Times New Roman"/>
              </a:rPr>
              <a:t> </a:t>
            </a:r>
            <a:r>
              <a:rPr sz="1400" spc="20" dirty="0">
                <a:solidFill>
                  <a:srgbClr val="202020"/>
                </a:solidFill>
                <a:latin typeface="Times New Roman"/>
                <a:cs typeface="Times New Roman"/>
              </a:rPr>
              <a:t>predicting)</a:t>
            </a:r>
            <a:endParaRPr sz="1400" dirty="0">
              <a:latin typeface="Times New Roman"/>
              <a:cs typeface="Times New Roman"/>
            </a:endParaRPr>
          </a:p>
        </p:txBody>
      </p:sp>
      <p:sp>
        <p:nvSpPr>
          <p:cNvPr id="6" name="object 6"/>
          <p:cNvSpPr/>
          <p:nvPr/>
        </p:nvSpPr>
        <p:spPr>
          <a:xfrm>
            <a:off x="6451091" y="2455164"/>
            <a:ext cx="2144267" cy="234543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83463" y="706627"/>
            <a:ext cx="6965950" cy="3960700"/>
          </a:xfrm>
          <a:prstGeom prst="rect">
            <a:avLst/>
          </a:prstGeom>
        </p:spPr>
        <p:txBody>
          <a:bodyPr vert="horz" wrap="square" lIns="0" tIns="13335" rIns="0" bIns="0" rtlCol="0">
            <a:spAutoFit/>
          </a:bodyPr>
          <a:lstStyle/>
          <a:p>
            <a:pPr marL="298450" indent="-285750">
              <a:spcBef>
                <a:spcPts val="105"/>
              </a:spcBef>
              <a:buFont typeface="Wingdings" panose="05000000000000000000" pitchFamily="2" charset="2"/>
              <a:buChar char="Ø"/>
            </a:pPr>
            <a:r>
              <a:rPr sz="1400" b="1" dirty="0">
                <a:solidFill>
                  <a:srgbClr val="202020"/>
                </a:solidFill>
                <a:latin typeface="Georgia"/>
                <a:cs typeface="Georgia"/>
              </a:rPr>
              <a:t>Customers</a:t>
            </a:r>
            <a:r>
              <a:rPr sz="1400" b="1" spc="-135" dirty="0">
                <a:solidFill>
                  <a:srgbClr val="202020"/>
                </a:solidFill>
                <a:latin typeface="Georgia"/>
                <a:cs typeface="Georgia"/>
              </a:rPr>
              <a:t> </a:t>
            </a:r>
            <a:r>
              <a:rPr sz="1400" spc="-60" dirty="0">
                <a:solidFill>
                  <a:srgbClr val="202020"/>
                </a:solidFill>
                <a:latin typeface="Times New Roman"/>
                <a:cs typeface="Times New Roman"/>
              </a:rPr>
              <a:t>- </a:t>
            </a:r>
            <a:r>
              <a:rPr sz="1400" spc="40" dirty="0">
                <a:solidFill>
                  <a:srgbClr val="202020"/>
                </a:solidFill>
                <a:latin typeface="Times New Roman"/>
                <a:cs typeface="Times New Roman"/>
              </a:rPr>
              <a:t>the </a:t>
            </a:r>
            <a:r>
              <a:rPr sz="1400" spc="50" dirty="0">
                <a:solidFill>
                  <a:srgbClr val="202020"/>
                </a:solidFill>
                <a:latin typeface="Times New Roman"/>
                <a:cs typeface="Times New Roman"/>
              </a:rPr>
              <a:t>number </a:t>
            </a:r>
            <a:r>
              <a:rPr sz="1400" spc="5" dirty="0">
                <a:solidFill>
                  <a:srgbClr val="202020"/>
                </a:solidFill>
                <a:latin typeface="Times New Roman"/>
                <a:cs typeface="Times New Roman"/>
              </a:rPr>
              <a:t>of </a:t>
            </a:r>
            <a:r>
              <a:rPr sz="1400" spc="30" dirty="0">
                <a:solidFill>
                  <a:srgbClr val="202020"/>
                </a:solidFill>
                <a:latin typeface="Times New Roman"/>
                <a:cs typeface="Times New Roman"/>
              </a:rPr>
              <a:t>customers </a:t>
            </a:r>
            <a:r>
              <a:rPr sz="1400" spc="65" dirty="0">
                <a:solidFill>
                  <a:srgbClr val="202020"/>
                </a:solidFill>
                <a:latin typeface="Times New Roman"/>
                <a:cs typeface="Times New Roman"/>
              </a:rPr>
              <a:t>on a </a:t>
            </a:r>
            <a:r>
              <a:rPr sz="1400" spc="15" dirty="0">
                <a:solidFill>
                  <a:srgbClr val="202020"/>
                </a:solidFill>
                <a:latin typeface="Times New Roman"/>
                <a:cs typeface="Times New Roman"/>
              </a:rPr>
              <a:t>given</a:t>
            </a:r>
            <a:r>
              <a:rPr sz="1400" spc="-35" dirty="0">
                <a:solidFill>
                  <a:srgbClr val="202020"/>
                </a:solidFill>
                <a:latin typeface="Times New Roman"/>
                <a:cs typeface="Times New Roman"/>
              </a:rPr>
              <a:t> </a:t>
            </a:r>
            <a:r>
              <a:rPr sz="1400" spc="40" dirty="0">
                <a:solidFill>
                  <a:srgbClr val="202020"/>
                </a:solidFill>
                <a:latin typeface="Times New Roman"/>
                <a:cs typeface="Times New Roman"/>
              </a:rPr>
              <a:t>day.</a:t>
            </a:r>
            <a:endParaRPr lang="en-US" sz="1400" spc="40" dirty="0">
              <a:solidFill>
                <a:srgbClr val="202020"/>
              </a:solidFill>
              <a:latin typeface="Times New Roman"/>
              <a:cs typeface="Times New Roman"/>
            </a:endParaRPr>
          </a:p>
          <a:p>
            <a:pPr marL="298450" indent="-285750">
              <a:spcBef>
                <a:spcPts val="1255"/>
              </a:spcBef>
              <a:buFont typeface="Wingdings" panose="05000000000000000000" pitchFamily="2" charset="2"/>
              <a:buChar char="Ø"/>
            </a:pPr>
            <a:r>
              <a:rPr sz="1400" b="1" dirty="0">
                <a:solidFill>
                  <a:srgbClr val="202020"/>
                </a:solidFill>
                <a:latin typeface="Georgia"/>
                <a:cs typeface="Georgia"/>
              </a:rPr>
              <a:t>Open</a:t>
            </a:r>
            <a:r>
              <a:rPr sz="1400" b="1" spc="-125" dirty="0">
                <a:solidFill>
                  <a:srgbClr val="202020"/>
                </a:solidFill>
                <a:latin typeface="Georgia"/>
                <a:cs typeface="Georgia"/>
              </a:rPr>
              <a:t> </a:t>
            </a:r>
            <a:r>
              <a:rPr sz="1400" spc="-60" dirty="0">
                <a:solidFill>
                  <a:srgbClr val="202020"/>
                </a:solidFill>
                <a:latin typeface="Times New Roman"/>
                <a:cs typeface="Times New Roman"/>
              </a:rPr>
              <a:t>- </a:t>
            </a:r>
            <a:r>
              <a:rPr sz="1400" spc="65" dirty="0">
                <a:solidFill>
                  <a:srgbClr val="202020"/>
                </a:solidFill>
                <a:latin typeface="Times New Roman"/>
                <a:cs typeface="Times New Roman"/>
              </a:rPr>
              <a:t>an </a:t>
            </a:r>
            <a:r>
              <a:rPr sz="1400" spc="35" dirty="0">
                <a:solidFill>
                  <a:srgbClr val="202020"/>
                </a:solidFill>
                <a:latin typeface="Times New Roman"/>
                <a:cs typeface="Times New Roman"/>
              </a:rPr>
              <a:t>indicator </a:t>
            </a:r>
            <a:r>
              <a:rPr sz="1400" spc="10" dirty="0">
                <a:solidFill>
                  <a:srgbClr val="202020"/>
                </a:solidFill>
                <a:latin typeface="Times New Roman"/>
                <a:cs typeface="Times New Roman"/>
              </a:rPr>
              <a:t>for </a:t>
            </a:r>
            <a:r>
              <a:rPr sz="1400" spc="40" dirty="0">
                <a:solidFill>
                  <a:srgbClr val="202020"/>
                </a:solidFill>
                <a:latin typeface="Times New Roman"/>
                <a:cs typeface="Times New Roman"/>
              </a:rPr>
              <a:t>whether the </a:t>
            </a:r>
            <a:r>
              <a:rPr sz="1400" spc="20" dirty="0">
                <a:solidFill>
                  <a:srgbClr val="202020"/>
                </a:solidFill>
                <a:latin typeface="Times New Roman"/>
                <a:cs typeface="Times New Roman"/>
              </a:rPr>
              <a:t>store </a:t>
            </a:r>
            <a:r>
              <a:rPr sz="1400" spc="35" dirty="0">
                <a:solidFill>
                  <a:srgbClr val="202020"/>
                </a:solidFill>
                <a:latin typeface="Times New Roman"/>
                <a:cs typeface="Times New Roman"/>
              </a:rPr>
              <a:t>was </a:t>
            </a:r>
            <a:r>
              <a:rPr sz="1400" spc="40" dirty="0">
                <a:solidFill>
                  <a:srgbClr val="202020"/>
                </a:solidFill>
                <a:latin typeface="Times New Roman"/>
                <a:cs typeface="Times New Roman"/>
              </a:rPr>
              <a:t>open: </a:t>
            </a:r>
            <a:r>
              <a:rPr sz="1400" spc="15" dirty="0">
                <a:solidFill>
                  <a:srgbClr val="202020"/>
                </a:solidFill>
                <a:latin typeface="Times New Roman"/>
                <a:cs typeface="Times New Roman"/>
              </a:rPr>
              <a:t>0 </a:t>
            </a:r>
            <a:r>
              <a:rPr sz="1400" spc="145" dirty="0">
                <a:solidFill>
                  <a:srgbClr val="202020"/>
                </a:solidFill>
                <a:latin typeface="Times New Roman"/>
                <a:cs typeface="Times New Roman"/>
              </a:rPr>
              <a:t>= </a:t>
            </a:r>
            <a:r>
              <a:rPr sz="1400" spc="20" dirty="0">
                <a:solidFill>
                  <a:srgbClr val="202020"/>
                </a:solidFill>
                <a:latin typeface="Times New Roman"/>
                <a:cs typeface="Times New Roman"/>
              </a:rPr>
              <a:t>closed, </a:t>
            </a:r>
            <a:r>
              <a:rPr sz="1400" spc="15" dirty="0">
                <a:solidFill>
                  <a:srgbClr val="202020"/>
                </a:solidFill>
                <a:latin typeface="Times New Roman"/>
                <a:cs typeface="Times New Roman"/>
              </a:rPr>
              <a:t>1 </a:t>
            </a:r>
            <a:r>
              <a:rPr sz="1400" spc="145" dirty="0">
                <a:solidFill>
                  <a:srgbClr val="202020"/>
                </a:solidFill>
                <a:latin typeface="Times New Roman"/>
                <a:cs typeface="Times New Roman"/>
              </a:rPr>
              <a:t>=</a:t>
            </a:r>
            <a:r>
              <a:rPr sz="1400" spc="-175" dirty="0">
                <a:solidFill>
                  <a:srgbClr val="202020"/>
                </a:solidFill>
                <a:latin typeface="Times New Roman"/>
                <a:cs typeface="Times New Roman"/>
              </a:rPr>
              <a:t> </a:t>
            </a:r>
            <a:r>
              <a:rPr sz="1400" spc="45" dirty="0">
                <a:solidFill>
                  <a:srgbClr val="202020"/>
                </a:solidFill>
                <a:latin typeface="Times New Roman"/>
                <a:cs typeface="Times New Roman"/>
              </a:rPr>
              <a:t>open.</a:t>
            </a:r>
            <a:endParaRPr sz="1400" dirty="0">
              <a:latin typeface="Times New Roman"/>
              <a:cs typeface="Times New Roman"/>
            </a:endParaRPr>
          </a:p>
          <a:p>
            <a:pPr marL="298450" indent="-285750">
              <a:spcBef>
                <a:spcPts val="1265"/>
              </a:spcBef>
              <a:buFont typeface="Wingdings" panose="05000000000000000000" pitchFamily="2" charset="2"/>
              <a:buChar char="Ø"/>
            </a:pPr>
            <a:r>
              <a:rPr sz="1400" b="1" dirty="0">
                <a:solidFill>
                  <a:srgbClr val="202020"/>
                </a:solidFill>
                <a:latin typeface="Georgia"/>
                <a:cs typeface="Georgia"/>
              </a:rPr>
              <a:t>StateHoliday</a:t>
            </a:r>
            <a:r>
              <a:rPr sz="1400" b="1" spc="-110" dirty="0">
                <a:solidFill>
                  <a:srgbClr val="202020"/>
                </a:solidFill>
                <a:latin typeface="Georgia"/>
                <a:cs typeface="Georgia"/>
              </a:rPr>
              <a:t> </a:t>
            </a:r>
            <a:r>
              <a:rPr sz="1400" b="1" spc="-35" dirty="0">
                <a:solidFill>
                  <a:srgbClr val="202020"/>
                </a:solidFill>
                <a:latin typeface="Georgia"/>
                <a:cs typeface="Georgia"/>
              </a:rPr>
              <a:t>- </a:t>
            </a:r>
            <a:r>
              <a:rPr sz="1400" spc="25" dirty="0">
                <a:solidFill>
                  <a:srgbClr val="202020"/>
                </a:solidFill>
                <a:latin typeface="Times New Roman"/>
                <a:cs typeface="Times New Roman"/>
              </a:rPr>
              <a:t>indicates </a:t>
            </a:r>
            <a:r>
              <a:rPr sz="1400" spc="65" dirty="0">
                <a:solidFill>
                  <a:srgbClr val="202020"/>
                </a:solidFill>
                <a:latin typeface="Times New Roman"/>
                <a:cs typeface="Times New Roman"/>
              </a:rPr>
              <a:t>a </a:t>
            </a:r>
            <a:r>
              <a:rPr sz="1400" spc="25" dirty="0">
                <a:solidFill>
                  <a:srgbClr val="202020"/>
                </a:solidFill>
                <a:latin typeface="Times New Roman"/>
                <a:cs typeface="Times New Roman"/>
              </a:rPr>
              <a:t>state </a:t>
            </a:r>
            <a:r>
              <a:rPr sz="1400" spc="35" dirty="0">
                <a:solidFill>
                  <a:srgbClr val="202020"/>
                </a:solidFill>
                <a:latin typeface="Times New Roman"/>
                <a:cs typeface="Times New Roman"/>
              </a:rPr>
              <a:t>holiday. </a:t>
            </a:r>
            <a:r>
              <a:rPr sz="1400" spc="40" dirty="0">
                <a:solidFill>
                  <a:srgbClr val="202020"/>
                </a:solidFill>
                <a:latin typeface="Times New Roman"/>
                <a:cs typeface="Times New Roman"/>
              </a:rPr>
              <a:t>Normally </a:t>
            </a:r>
            <a:r>
              <a:rPr sz="1400" spc="10" dirty="0">
                <a:solidFill>
                  <a:srgbClr val="202020"/>
                </a:solidFill>
                <a:latin typeface="Times New Roman"/>
                <a:cs typeface="Times New Roman"/>
              </a:rPr>
              <a:t>all </a:t>
            </a:r>
            <a:r>
              <a:rPr sz="1400" spc="20" dirty="0">
                <a:solidFill>
                  <a:srgbClr val="202020"/>
                </a:solidFill>
                <a:latin typeface="Times New Roman"/>
                <a:cs typeface="Times New Roman"/>
              </a:rPr>
              <a:t>stores, </a:t>
            </a:r>
            <a:r>
              <a:rPr sz="1400" spc="40" dirty="0">
                <a:solidFill>
                  <a:srgbClr val="202020"/>
                </a:solidFill>
                <a:latin typeface="Times New Roman"/>
                <a:cs typeface="Times New Roman"/>
              </a:rPr>
              <a:t>with </a:t>
            </a:r>
            <a:r>
              <a:rPr sz="1400" spc="10" dirty="0">
                <a:solidFill>
                  <a:srgbClr val="202020"/>
                </a:solidFill>
                <a:latin typeface="Times New Roman"/>
                <a:cs typeface="Times New Roman"/>
              </a:rPr>
              <a:t>few </a:t>
            </a:r>
            <a:r>
              <a:rPr sz="1400" spc="30" dirty="0">
                <a:solidFill>
                  <a:srgbClr val="202020"/>
                </a:solidFill>
                <a:latin typeface="Times New Roman"/>
                <a:cs typeface="Times New Roman"/>
              </a:rPr>
              <a:t>exceptions, are</a:t>
            </a:r>
            <a:r>
              <a:rPr sz="1400" spc="-80" dirty="0">
                <a:solidFill>
                  <a:srgbClr val="202020"/>
                </a:solidFill>
                <a:latin typeface="Times New Roman"/>
                <a:cs typeface="Times New Roman"/>
              </a:rPr>
              <a:t> </a:t>
            </a:r>
            <a:r>
              <a:rPr sz="1400" spc="20" dirty="0">
                <a:solidFill>
                  <a:srgbClr val="202020"/>
                </a:solidFill>
                <a:latin typeface="Times New Roman"/>
                <a:cs typeface="Times New Roman"/>
              </a:rPr>
              <a:t>closed</a:t>
            </a:r>
            <a:r>
              <a:rPr lang="en-US" sz="1400" spc="20" dirty="0">
                <a:solidFill>
                  <a:srgbClr val="202020"/>
                </a:solidFill>
                <a:latin typeface="Times New Roman"/>
                <a:cs typeface="Times New Roman"/>
              </a:rPr>
              <a:t>.</a:t>
            </a:r>
            <a:endParaRPr sz="1400" dirty="0">
              <a:latin typeface="Times New Roman"/>
              <a:cs typeface="Times New Roman"/>
            </a:endParaRPr>
          </a:p>
          <a:p>
            <a:pPr marL="12700" marR="655320"/>
            <a:r>
              <a:rPr sz="1400" spc="65" dirty="0">
                <a:solidFill>
                  <a:srgbClr val="202020"/>
                </a:solidFill>
                <a:latin typeface="Times New Roman"/>
                <a:cs typeface="Times New Roman"/>
              </a:rPr>
              <a:t>on</a:t>
            </a:r>
            <a:r>
              <a:rPr sz="1400" spc="15" dirty="0">
                <a:solidFill>
                  <a:srgbClr val="202020"/>
                </a:solidFill>
                <a:latin typeface="Times New Roman"/>
                <a:cs typeface="Times New Roman"/>
              </a:rPr>
              <a:t> </a:t>
            </a:r>
            <a:r>
              <a:rPr sz="1400" spc="25" dirty="0">
                <a:solidFill>
                  <a:srgbClr val="202020"/>
                </a:solidFill>
                <a:latin typeface="Times New Roman"/>
                <a:cs typeface="Times New Roman"/>
              </a:rPr>
              <a:t>state </a:t>
            </a:r>
            <a:r>
              <a:rPr sz="1400" spc="30" dirty="0">
                <a:solidFill>
                  <a:srgbClr val="202020"/>
                </a:solidFill>
                <a:latin typeface="Times New Roman"/>
                <a:cs typeface="Times New Roman"/>
              </a:rPr>
              <a:t>holidays.</a:t>
            </a:r>
            <a:r>
              <a:rPr sz="1400" dirty="0">
                <a:solidFill>
                  <a:srgbClr val="202020"/>
                </a:solidFill>
                <a:latin typeface="Times New Roman"/>
                <a:cs typeface="Times New Roman"/>
              </a:rPr>
              <a:t> </a:t>
            </a:r>
            <a:r>
              <a:rPr sz="1400" spc="55" dirty="0">
                <a:solidFill>
                  <a:srgbClr val="202020"/>
                </a:solidFill>
                <a:latin typeface="Times New Roman"/>
                <a:cs typeface="Times New Roman"/>
              </a:rPr>
              <a:t>Note</a:t>
            </a:r>
            <a:r>
              <a:rPr sz="1400" spc="15" dirty="0">
                <a:solidFill>
                  <a:srgbClr val="202020"/>
                </a:solidFill>
                <a:latin typeface="Times New Roman"/>
                <a:cs typeface="Times New Roman"/>
              </a:rPr>
              <a:t> </a:t>
            </a:r>
            <a:r>
              <a:rPr sz="1400" spc="50" dirty="0">
                <a:solidFill>
                  <a:srgbClr val="202020"/>
                </a:solidFill>
                <a:latin typeface="Times New Roman"/>
                <a:cs typeface="Times New Roman"/>
              </a:rPr>
              <a:t>that</a:t>
            </a:r>
            <a:r>
              <a:rPr sz="1400" spc="15" dirty="0">
                <a:solidFill>
                  <a:srgbClr val="202020"/>
                </a:solidFill>
                <a:latin typeface="Times New Roman"/>
                <a:cs typeface="Times New Roman"/>
              </a:rPr>
              <a:t> </a:t>
            </a:r>
            <a:r>
              <a:rPr sz="1400" spc="10" dirty="0">
                <a:solidFill>
                  <a:srgbClr val="202020"/>
                </a:solidFill>
                <a:latin typeface="Times New Roman"/>
                <a:cs typeface="Times New Roman"/>
              </a:rPr>
              <a:t>all</a:t>
            </a:r>
            <a:r>
              <a:rPr sz="1400" spc="5" dirty="0">
                <a:solidFill>
                  <a:srgbClr val="202020"/>
                </a:solidFill>
                <a:latin typeface="Times New Roman"/>
                <a:cs typeface="Times New Roman"/>
              </a:rPr>
              <a:t> </a:t>
            </a:r>
            <a:r>
              <a:rPr sz="1400" spc="20" dirty="0">
                <a:solidFill>
                  <a:srgbClr val="202020"/>
                </a:solidFill>
                <a:latin typeface="Times New Roman"/>
                <a:cs typeface="Times New Roman"/>
              </a:rPr>
              <a:t>schools</a:t>
            </a:r>
            <a:r>
              <a:rPr sz="1400" spc="15" dirty="0">
                <a:solidFill>
                  <a:srgbClr val="202020"/>
                </a:solidFill>
                <a:latin typeface="Times New Roman"/>
                <a:cs typeface="Times New Roman"/>
              </a:rPr>
              <a:t> </a:t>
            </a:r>
            <a:r>
              <a:rPr sz="1400" spc="30" dirty="0">
                <a:solidFill>
                  <a:srgbClr val="202020"/>
                </a:solidFill>
                <a:latin typeface="Times New Roman"/>
                <a:cs typeface="Times New Roman"/>
              </a:rPr>
              <a:t>are</a:t>
            </a:r>
            <a:r>
              <a:rPr sz="1400" spc="15" dirty="0">
                <a:solidFill>
                  <a:srgbClr val="202020"/>
                </a:solidFill>
                <a:latin typeface="Times New Roman"/>
                <a:cs typeface="Times New Roman"/>
              </a:rPr>
              <a:t> </a:t>
            </a:r>
            <a:r>
              <a:rPr sz="1400" spc="20" dirty="0">
                <a:solidFill>
                  <a:srgbClr val="202020"/>
                </a:solidFill>
                <a:latin typeface="Times New Roman"/>
                <a:cs typeface="Times New Roman"/>
              </a:rPr>
              <a:t>closed</a:t>
            </a:r>
            <a:r>
              <a:rPr sz="1400" dirty="0">
                <a:solidFill>
                  <a:srgbClr val="202020"/>
                </a:solidFill>
                <a:latin typeface="Times New Roman"/>
                <a:cs typeface="Times New Roman"/>
              </a:rPr>
              <a:t> </a:t>
            </a:r>
            <a:r>
              <a:rPr sz="1400" spc="65" dirty="0">
                <a:solidFill>
                  <a:srgbClr val="202020"/>
                </a:solidFill>
                <a:latin typeface="Times New Roman"/>
                <a:cs typeface="Times New Roman"/>
              </a:rPr>
              <a:t>on</a:t>
            </a:r>
            <a:r>
              <a:rPr sz="1400" spc="30" dirty="0">
                <a:solidFill>
                  <a:srgbClr val="202020"/>
                </a:solidFill>
                <a:latin typeface="Times New Roman"/>
                <a:cs typeface="Times New Roman"/>
              </a:rPr>
              <a:t> </a:t>
            </a:r>
            <a:r>
              <a:rPr sz="1400" spc="20" dirty="0">
                <a:solidFill>
                  <a:srgbClr val="202020"/>
                </a:solidFill>
                <a:latin typeface="Times New Roman"/>
                <a:cs typeface="Times New Roman"/>
              </a:rPr>
              <a:t>public</a:t>
            </a:r>
            <a:r>
              <a:rPr sz="1400" spc="-25" dirty="0">
                <a:solidFill>
                  <a:srgbClr val="202020"/>
                </a:solidFill>
                <a:latin typeface="Times New Roman"/>
                <a:cs typeface="Times New Roman"/>
              </a:rPr>
              <a:t> </a:t>
            </a:r>
            <a:r>
              <a:rPr sz="1400" spc="30" dirty="0">
                <a:solidFill>
                  <a:srgbClr val="202020"/>
                </a:solidFill>
                <a:latin typeface="Times New Roman"/>
                <a:cs typeface="Times New Roman"/>
              </a:rPr>
              <a:t>holidays</a:t>
            </a:r>
            <a:r>
              <a:rPr sz="1400" spc="5" dirty="0">
                <a:solidFill>
                  <a:srgbClr val="202020"/>
                </a:solidFill>
                <a:latin typeface="Times New Roman"/>
                <a:cs typeface="Times New Roman"/>
              </a:rPr>
              <a:t> </a:t>
            </a:r>
            <a:r>
              <a:rPr sz="1400" spc="60" dirty="0">
                <a:solidFill>
                  <a:srgbClr val="202020"/>
                </a:solidFill>
                <a:latin typeface="Times New Roman"/>
                <a:cs typeface="Times New Roman"/>
              </a:rPr>
              <a:t>and</a:t>
            </a:r>
            <a:r>
              <a:rPr sz="1400" spc="10" dirty="0">
                <a:solidFill>
                  <a:srgbClr val="202020"/>
                </a:solidFill>
                <a:latin typeface="Times New Roman"/>
                <a:cs typeface="Times New Roman"/>
              </a:rPr>
              <a:t> </a:t>
            </a:r>
            <a:r>
              <a:rPr lang="en-US" sz="1400" spc="10" dirty="0">
                <a:solidFill>
                  <a:srgbClr val="202020"/>
                </a:solidFill>
                <a:latin typeface="Times New Roman"/>
                <a:cs typeface="Times New Roman"/>
              </a:rPr>
              <a:t>            </a:t>
            </a:r>
            <a:r>
              <a:rPr sz="1400" spc="30" dirty="0">
                <a:solidFill>
                  <a:srgbClr val="202020"/>
                </a:solidFill>
                <a:latin typeface="Times New Roman"/>
                <a:cs typeface="Times New Roman"/>
              </a:rPr>
              <a:t>weekends.  </a:t>
            </a:r>
            <a:r>
              <a:rPr sz="1400" spc="65" dirty="0">
                <a:solidFill>
                  <a:srgbClr val="202020"/>
                </a:solidFill>
                <a:latin typeface="Times New Roman"/>
                <a:cs typeface="Times New Roman"/>
              </a:rPr>
              <a:t>a</a:t>
            </a:r>
            <a:r>
              <a:rPr sz="1400" spc="5"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20" dirty="0">
                <a:solidFill>
                  <a:srgbClr val="202020"/>
                </a:solidFill>
                <a:latin typeface="Times New Roman"/>
                <a:cs typeface="Times New Roman"/>
              </a:rPr>
              <a:t> public</a:t>
            </a:r>
            <a:r>
              <a:rPr sz="1400" spc="-30" dirty="0">
                <a:solidFill>
                  <a:srgbClr val="202020"/>
                </a:solidFill>
                <a:latin typeface="Times New Roman"/>
                <a:cs typeface="Times New Roman"/>
              </a:rPr>
              <a:t> </a:t>
            </a:r>
            <a:r>
              <a:rPr sz="1400" spc="35" dirty="0">
                <a:solidFill>
                  <a:srgbClr val="202020"/>
                </a:solidFill>
                <a:latin typeface="Times New Roman"/>
                <a:cs typeface="Times New Roman"/>
              </a:rPr>
              <a:t>holiday,</a:t>
            </a:r>
            <a:r>
              <a:rPr sz="1400" spc="-10" dirty="0">
                <a:solidFill>
                  <a:srgbClr val="202020"/>
                </a:solidFill>
                <a:latin typeface="Times New Roman"/>
                <a:cs typeface="Times New Roman"/>
              </a:rPr>
              <a:t> </a:t>
            </a:r>
            <a:r>
              <a:rPr sz="1400" spc="15" dirty="0">
                <a:solidFill>
                  <a:srgbClr val="202020"/>
                </a:solidFill>
                <a:latin typeface="Times New Roman"/>
                <a:cs typeface="Times New Roman"/>
              </a:rPr>
              <a:t>b </a:t>
            </a:r>
            <a:r>
              <a:rPr sz="1400" spc="145" dirty="0">
                <a:solidFill>
                  <a:srgbClr val="202020"/>
                </a:solidFill>
                <a:latin typeface="Times New Roman"/>
                <a:cs typeface="Times New Roman"/>
              </a:rPr>
              <a:t>=</a:t>
            </a:r>
            <a:r>
              <a:rPr sz="1400" spc="5" dirty="0">
                <a:solidFill>
                  <a:srgbClr val="202020"/>
                </a:solidFill>
                <a:latin typeface="Times New Roman"/>
                <a:cs typeface="Times New Roman"/>
              </a:rPr>
              <a:t> </a:t>
            </a:r>
            <a:r>
              <a:rPr sz="1400" spc="35" dirty="0">
                <a:solidFill>
                  <a:srgbClr val="202020"/>
                </a:solidFill>
                <a:latin typeface="Times New Roman"/>
                <a:cs typeface="Times New Roman"/>
              </a:rPr>
              <a:t>Easter</a:t>
            </a:r>
            <a:r>
              <a:rPr sz="1400" spc="15" dirty="0">
                <a:solidFill>
                  <a:srgbClr val="202020"/>
                </a:solidFill>
                <a:latin typeface="Times New Roman"/>
                <a:cs typeface="Times New Roman"/>
              </a:rPr>
              <a:t> </a:t>
            </a:r>
            <a:r>
              <a:rPr sz="1400" spc="35" dirty="0">
                <a:solidFill>
                  <a:srgbClr val="202020"/>
                </a:solidFill>
                <a:latin typeface="Times New Roman"/>
                <a:cs typeface="Times New Roman"/>
              </a:rPr>
              <a:t>holiday,</a:t>
            </a:r>
            <a:r>
              <a:rPr sz="1400" spc="-10" dirty="0">
                <a:solidFill>
                  <a:srgbClr val="202020"/>
                </a:solidFill>
                <a:latin typeface="Times New Roman"/>
                <a:cs typeface="Times New Roman"/>
              </a:rPr>
              <a:t> </a:t>
            </a:r>
            <a:r>
              <a:rPr sz="1400" spc="5" dirty="0">
                <a:solidFill>
                  <a:srgbClr val="202020"/>
                </a:solidFill>
                <a:latin typeface="Times New Roman"/>
                <a:cs typeface="Times New Roman"/>
              </a:rPr>
              <a:t>c</a:t>
            </a:r>
            <a:r>
              <a:rPr sz="1400" spc="15"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5" dirty="0">
                <a:solidFill>
                  <a:srgbClr val="202020"/>
                </a:solidFill>
                <a:latin typeface="Times New Roman"/>
                <a:cs typeface="Times New Roman"/>
              </a:rPr>
              <a:t> </a:t>
            </a:r>
            <a:r>
              <a:rPr sz="1400" spc="35" dirty="0">
                <a:solidFill>
                  <a:srgbClr val="202020"/>
                </a:solidFill>
                <a:latin typeface="Times New Roman"/>
                <a:cs typeface="Times New Roman"/>
              </a:rPr>
              <a:t>Christmas,</a:t>
            </a:r>
            <a:r>
              <a:rPr sz="1400" spc="15" dirty="0">
                <a:solidFill>
                  <a:srgbClr val="202020"/>
                </a:solidFill>
                <a:latin typeface="Times New Roman"/>
                <a:cs typeface="Times New Roman"/>
              </a:rPr>
              <a:t> 0</a:t>
            </a:r>
            <a:r>
              <a:rPr sz="1400"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20" dirty="0">
                <a:solidFill>
                  <a:srgbClr val="202020"/>
                </a:solidFill>
                <a:latin typeface="Times New Roman"/>
                <a:cs typeface="Times New Roman"/>
              </a:rPr>
              <a:t> </a:t>
            </a:r>
            <a:r>
              <a:rPr sz="1400" spc="65" dirty="0">
                <a:solidFill>
                  <a:srgbClr val="202020"/>
                </a:solidFill>
                <a:latin typeface="Times New Roman"/>
                <a:cs typeface="Times New Roman"/>
              </a:rPr>
              <a:t>None</a:t>
            </a:r>
            <a:endParaRPr sz="1400" dirty="0">
              <a:latin typeface="Times New Roman"/>
              <a:cs typeface="Times New Roman"/>
            </a:endParaRPr>
          </a:p>
          <a:p>
            <a:pPr marL="298450" indent="-285750">
              <a:spcBef>
                <a:spcPts val="1260"/>
              </a:spcBef>
              <a:buFont typeface="Wingdings" panose="05000000000000000000" pitchFamily="2" charset="2"/>
              <a:buChar char="Ø"/>
            </a:pPr>
            <a:r>
              <a:rPr sz="1400" b="1" dirty="0">
                <a:solidFill>
                  <a:srgbClr val="202020"/>
                </a:solidFill>
                <a:latin typeface="Georgia"/>
                <a:cs typeface="Georgia"/>
              </a:rPr>
              <a:t>SchoolHoliday</a:t>
            </a:r>
            <a:r>
              <a:rPr sz="1400" b="1" spc="-114" dirty="0">
                <a:solidFill>
                  <a:srgbClr val="202020"/>
                </a:solidFill>
                <a:latin typeface="Georgia"/>
                <a:cs typeface="Georgia"/>
              </a:rPr>
              <a:t> </a:t>
            </a:r>
            <a:r>
              <a:rPr sz="1400" spc="-60" dirty="0">
                <a:solidFill>
                  <a:srgbClr val="202020"/>
                </a:solidFill>
                <a:latin typeface="Times New Roman"/>
                <a:cs typeface="Times New Roman"/>
              </a:rPr>
              <a:t>- </a:t>
            </a:r>
            <a:r>
              <a:rPr sz="1400" spc="25" dirty="0">
                <a:solidFill>
                  <a:srgbClr val="202020"/>
                </a:solidFill>
                <a:latin typeface="Times New Roman"/>
                <a:cs typeface="Times New Roman"/>
              </a:rPr>
              <a:t>indicates </a:t>
            </a:r>
            <a:r>
              <a:rPr sz="1400" spc="-20" dirty="0">
                <a:solidFill>
                  <a:srgbClr val="202020"/>
                </a:solidFill>
                <a:latin typeface="Times New Roman"/>
                <a:cs typeface="Times New Roman"/>
              </a:rPr>
              <a:t>if </a:t>
            </a:r>
            <a:r>
              <a:rPr sz="1400" spc="40" dirty="0">
                <a:solidFill>
                  <a:srgbClr val="202020"/>
                </a:solidFill>
                <a:latin typeface="Times New Roman"/>
                <a:cs typeface="Times New Roman"/>
              </a:rPr>
              <a:t>the </a:t>
            </a:r>
            <a:r>
              <a:rPr sz="1400" spc="20" dirty="0">
                <a:solidFill>
                  <a:srgbClr val="202020"/>
                </a:solidFill>
                <a:latin typeface="Times New Roman"/>
                <a:cs typeface="Times New Roman"/>
              </a:rPr>
              <a:t>(Store, </a:t>
            </a:r>
            <a:r>
              <a:rPr sz="1400" spc="45" dirty="0">
                <a:solidFill>
                  <a:srgbClr val="202020"/>
                </a:solidFill>
                <a:latin typeface="Times New Roman"/>
                <a:cs typeface="Times New Roman"/>
              </a:rPr>
              <a:t>Date) </a:t>
            </a:r>
            <a:r>
              <a:rPr sz="1400" spc="35" dirty="0">
                <a:solidFill>
                  <a:srgbClr val="202020"/>
                </a:solidFill>
                <a:latin typeface="Times New Roman"/>
                <a:cs typeface="Times New Roman"/>
              </a:rPr>
              <a:t>was </a:t>
            </a:r>
            <a:r>
              <a:rPr sz="1400" spc="10" dirty="0">
                <a:solidFill>
                  <a:srgbClr val="202020"/>
                </a:solidFill>
                <a:latin typeface="Times New Roman"/>
                <a:cs typeface="Times New Roman"/>
              </a:rPr>
              <a:t>affected </a:t>
            </a:r>
            <a:r>
              <a:rPr sz="1400" spc="15" dirty="0">
                <a:solidFill>
                  <a:srgbClr val="202020"/>
                </a:solidFill>
                <a:latin typeface="Times New Roman"/>
                <a:cs typeface="Times New Roman"/>
              </a:rPr>
              <a:t>by </a:t>
            </a:r>
            <a:r>
              <a:rPr sz="1400" spc="40" dirty="0">
                <a:solidFill>
                  <a:srgbClr val="202020"/>
                </a:solidFill>
                <a:latin typeface="Times New Roman"/>
                <a:cs typeface="Times New Roman"/>
              </a:rPr>
              <a:t>the </a:t>
            </a:r>
            <a:r>
              <a:rPr sz="1400" spc="25" dirty="0">
                <a:solidFill>
                  <a:srgbClr val="202020"/>
                </a:solidFill>
                <a:latin typeface="Times New Roman"/>
                <a:cs typeface="Times New Roman"/>
              </a:rPr>
              <a:t>closure </a:t>
            </a:r>
            <a:r>
              <a:rPr sz="1400" spc="5" dirty="0">
                <a:solidFill>
                  <a:srgbClr val="202020"/>
                </a:solidFill>
                <a:latin typeface="Times New Roman"/>
                <a:cs typeface="Times New Roman"/>
              </a:rPr>
              <a:t>of </a:t>
            </a:r>
            <a:r>
              <a:rPr sz="1400" spc="25" dirty="0">
                <a:solidFill>
                  <a:srgbClr val="202020"/>
                </a:solidFill>
                <a:latin typeface="Times New Roman"/>
                <a:cs typeface="Times New Roman"/>
              </a:rPr>
              <a:t>public</a:t>
            </a:r>
            <a:r>
              <a:rPr sz="1400" spc="-235" dirty="0">
                <a:solidFill>
                  <a:srgbClr val="202020"/>
                </a:solidFill>
                <a:latin typeface="Times New Roman"/>
                <a:cs typeface="Times New Roman"/>
              </a:rPr>
              <a:t> </a:t>
            </a:r>
            <a:r>
              <a:rPr sz="1400" spc="20" dirty="0">
                <a:solidFill>
                  <a:srgbClr val="202020"/>
                </a:solidFill>
                <a:latin typeface="Times New Roman"/>
                <a:cs typeface="Times New Roman"/>
              </a:rPr>
              <a:t>schools</a:t>
            </a:r>
            <a:endParaRPr sz="1400" dirty="0">
              <a:latin typeface="Times New Roman"/>
              <a:cs typeface="Times New Roman"/>
            </a:endParaRPr>
          </a:p>
          <a:p>
            <a:pPr marL="298450" marR="1113155" indent="-285750">
              <a:spcBef>
                <a:spcPts val="5"/>
              </a:spcBef>
              <a:buFont typeface="Wingdings" panose="05000000000000000000" pitchFamily="2" charset="2"/>
              <a:buChar char="Ø"/>
            </a:pPr>
            <a:r>
              <a:rPr sz="1400" b="1" dirty="0">
                <a:solidFill>
                  <a:srgbClr val="202020"/>
                </a:solidFill>
                <a:latin typeface="Georgia"/>
                <a:cs typeface="Georgia"/>
              </a:rPr>
              <a:t>StoreType</a:t>
            </a:r>
            <a:r>
              <a:rPr sz="1400" b="1" spc="-120" dirty="0">
                <a:solidFill>
                  <a:srgbClr val="202020"/>
                </a:solidFill>
                <a:latin typeface="Georgia"/>
                <a:cs typeface="Georgia"/>
              </a:rPr>
              <a:t> </a:t>
            </a:r>
            <a:r>
              <a:rPr sz="1400" spc="-60" dirty="0">
                <a:solidFill>
                  <a:srgbClr val="202020"/>
                </a:solidFill>
                <a:latin typeface="Times New Roman"/>
                <a:cs typeface="Times New Roman"/>
              </a:rPr>
              <a:t>- </a:t>
            </a:r>
            <a:r>
              <a:rPr sz="1400" spc="15" dirty="0">
                <a:solidFill>
                  <a:srgbClr val="202020"/>
                </a:solidFill>
                <a:latin typeface="Times New Roman"/>
                <a:cs typeface="Times New Roman"/>
              </a:rPr>
              <a:t>differentiates </a:t>
            </a:r>
            <a:r>
              <a:rPr sz="1400" spc="30" dirty="0">
                <a:solidFill>
                  <a:srgbClr val="202020"/>
                </a:solidFill>
                <a:latin typeface="Times New Roman"/>
                <a:cs typeface="Times New Roman"/>
              </a:rPr>
              <a:t>between </a:t>
            </a:r>
            <a:r>
              <a:rPr sz="1400" spc="15" dirty="0">
                <a:solidFill>
                  <a:srgbClr val="202020"/>
                </a:solidFill>
                <a:latin typeface="Times New Roman"/>
                <a:cs typeface="Times New Roman"/>
              </a:rPr>
              <a:t>4 different </a:t>
            </a:r>
            <a:r>
              <a:rPr sz="1400" spc="20" dirty="0">
                <a:solidFill>
                  <a:srgbClr val="202020"/>
                </a:solidFill>
                <a:latin typeface="Times New Roman"/>
                <a:cs typeface="Times New Roman"/>
              </a:rPr>
              <a:t>store </a:t>
            </a:r>
            <a:r>
              <a:rPr sz="1400" spc="30" dirty="0">
                <a:solidFill>
                  <a:srgbClr val="202020"/>
                </a:solidFill>
                <a:latin typeface="Times New Roman"/>
                <a:cs typeface="Times New Roman"/>
              </a:rPr>
              <a:t>models: </a:t>
            </a:r>
            <a:r>
              <a:rPr sz="1400" spc="50" dirty="0">
                <a:solidFill>
                  <a:srgbClr val="202020"/>
                </a:solidFill>
                <a:latin typeface="Times New Roman"/>
                <a:cs typeface="Times New Roman"/>
              </a:rPr>
              <a:t>a, </a:t>
            </a:r>
            <a:r>
              <a:rPr sz="1400" spc="30" dirty="0">
                <a:solidFill>
                  <a:srgbClr val="202020"/>
                </a:solidFill>
                <a:latin typeface="Times New Roman"/>
                <a:cs typeface="Times New Roman"/>
              </a:rPr>
              <a:t>b, </a:t>
            </a:r>
            <a:r>
              <a:rPr sz="1400" spc="20" dirty="0">
                <a:solidFill>
                  <a:srgbClr val="202020"/>
                </a:solidFill>
                <a:latin typeface="Times New Roman"/>
                <a:cs typeface="Times New Roman"/>
              </a:rPr>
              <a:t>c, </a:t>
            </a:r>
            <a:r>
              <a:rPr sz="1400" spc="60" dirty="0">
                <a:solidFill>
                  <a:srgbClr val="202020"/>
                </a:solidFill>
                <a:latin typeface="Times New Roman"/>
                <a:cs typeface="Times New Roman"/>
              </a:rPr>
              <a:t>d</a:t>
            </a:r>
            <a:r>
              <a:rPr lang="en-US" sz="1400" spc="60" dirty="0">
                <a:solidFill>
                  <a:srgbClr val="202020"/>
                </a:solidFill>
                <a:latin typeface="Times New Roman"/>
                <a:cs typeface="Times New Roman"/>
              </a:rPr>
              <a:t>.</a:t>
            </a:r>
            <a:r>
              <a:rPr lang="en-IN" sz="1400" spc="60" dirty="0">
                <a:solidFill>
                  <a:srgbClr val="202020"/>
                </a:solidFill>
                <a:latin typeface="Times New Roman"/>
                <a:cs typeface="Times New Roman"/>
              </a:rPr>
              <a:t> </a:t>
            </a:r>
          </a:p>
          <a:p>
            <a:pPr marL="298450" marR="1113155" indent="-285750">
              <a:spcBef>
                <a:spcPts val="5"/>
              </a:spcBef>
              <a:buFont typeface="Wingdings" panose="05000000000000000000" pitchFamily="2" charset="2"/>
              <a:buChar char="Ø"/>
            </a:pPr>
            <a:r>
              <a:rPr sz="1400" b="1" dirty="0">
                <a:solidFill>
                  <a:srgbClr val="202020"/>
                </a:solidFill>
                <a:latin typeface="Georgia"/>
                <a:cs typeface="Georgia"/>
              </a:rPr>
              <a:t>Assortment</a:t>
            </a:r>
            <a:r>
              <a:rPr sz="1400" b="1" spc="-5" dirty="0">
                <a:solidFill>
                  <a:srgbClr val="202020"/>
                </a:solidFill>
                <a:latin typeface="Georgia"/>
                <a:cs typeface="Georgia"/>
              </a:rPr>
              <a:t> </a:t>
            </a:r>
            <a:r>
              <a:rPr sz="1400" spc="-60" dirty="0">
                <a:solidFill>
                  <a:srgbClr val="202020"/>
                </a:solidFill>
                <a:latin typeface="Times New Roman"/>
                <a:cs typeface="Times New Roman"/>
              </a:rPr>
              <a:t>-</a:t>
            </a:r>
            <a:r>
              <a:rPr sz="1400" spc="10" dirty="0">
                <a:solidFill>
                  <a:srgbClr val="202020"/>
                </a:solidFill>
                <a:latin typeface="Times New Roman"/>
                <a:cs typeface="Times New Roman"/>
              </a:rPr>
              <a:t> describes</a:t>
            </a:r>
            <a:r>
              <a:rPr sz="1400" spc="5" dirty="0">
                <a:solidFill>
                  <a:srgbClr val="202020"/>
                </a:solidFill>
                <a:latin typeface="Times New Roman"/>
                <a:cs typeface="Times New Roman"/>
              </a:rPr>
              <a:t> </a:t>
            </a:r>
            <a:r>
              <a:rPr sz="1400" spc="65" dirty="0">
                <a:solidFill>
                  <a:srgbClr val="202020"/>
                </a:solidFill>
                <a:latin typeface="Times New Roman"/>
                <a:cs typeface="Times New Roman"/>
              </a:rPr>
              <a:t>an</a:t>
            </a:r>
            <a:r>
              <a:rPr sz="1400" spc="20" dirty="0">
                <a:solidFill>
                  <a:srgbClr val="202020"/>
                </a:solidFill>
                <a:latin typeface="Times New Roman"/>
                <a:cs typeface="Times New Roman"/>
              </a:rPr>
              <a:t> </a:t>
            </a:r>
            <a:r>
              <a:rPr sz="1400" spc="35" dirty="0">
                <a:solidFill>
                  <a:srgbClr val="202020"/>
                </a:solidFill>
                <a:latin typeface="Times New Roman"/>
                <a:cs typeface="Times New Roman"/>
              </a:rPr>
              <a:t>assortment</a:t>
            </a:r>
            <a:r>
              <a:rPr sz="1400" spc="10" dirty="0">
                <a:solidFill>
                  <a:srgbClr val="202020"/>
                </a:solidFill>
                <a:latin typeface="Times New Roman"/>
                <a:cs typeface="Times New Roman"/>
              </a:rPr>
              <a:t> </a:t>
            </a:r>
            <a:r>
              <a:rPr sz="1400" dirty="0">
                <a:solidFill>
                  <a:srgbClr val="202020"/>
                </a:solidFill>
                <a:latin typeface="Times New Roman"/>
                <a:cs typeface="Times New Roman"/>
              </a:rPr>
              <a:t>level:</a:t>
            </a:r>
            <a:r>
              <a:rPr sz="1400" spc="-20" dirty="0">
                <a:solidFill>
                  <a:srgbClr val="202020"/>
                </a:solidFill>
                <a:latin typeface="Times New Roman"/>
                <a:cs typeface="Times New Roman"/>
              </a:rPr>
              <a:t> </a:t>
            </a:r>
            <a:r>
              <a:rPr sz="1400" spc="65" dirty="0">
                <a:solidFill>
                  <a:srgbClr val="202020"/>
                </a:solidFill>
                <a:latin typeface="Times New Roman"/>
                <a:cs typeface="Times New Roman"/>
              </a:rPr>
              <a:t>a</a:t>
            </a:r>
            <a:r>
              <a:rPr sz="1400" spc="10"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25" dirty="0">
                <a:solidFill>
                  <a:srgbClr val="202020"/>
                </a:solidFill>
                <a:latin typeface="Times New Roman"/>
                <a:cs typeface="Times New Roman"/>
              </a:rPr>
              <a:t> </a:t>
            </a:r>
            <a:r>
              <a:rPr sz="1400" spc="20" dirty="0">
                <a:solidFill>
                  <a:srgbClr val="202020"/>
                </a:solidFill>
                <a:latin typeface="Times New Roman"/>
                <a:cs typeface="Times New Roman"/>
              </a:rPr>
              <a:t>basic,</a:t>
            </a:r>
            <a:r>
              <a:rPr sz="1400" spc="-15" dirty="0">
                <a:solidFill>
                  <a:srgbClr val="202020"/>
                </a:solidFill>
                <a:latin typeface="Times New Roman"/>
                <a:cs typeface="Times New Roman"/>
              </a:rPr>
              <a:t> </a:t>
            </a:r>
            <a:r>
              <a:rPr sz="1400" spc="15" dirty="0">
                <a:solidFill>
                  <a:srgbClr val="202020"/>
                </a:solidFill>
                <a:latin typeface="Times New Roman"/>
                <a:cs typeface="Times New Roman"/>
              </a:rPr>
              <a:t>b </a:t>
            </a:r>
            <a:r>
              <a:rPr sz="1400" spc="145" dirty="0">
                <a:solidFill>
                  <a:srgbClr val="202020"/>
                </a:solidFill>
                <a:latin typeface="Times New Roman"/>
                <a:cs typeface="Times New Roman"/>
              </a:rPr>
              <a:t>=</a:t>
            </a:r>
            <a:r>
              <a:rPr sz="1400" spc="10" dirty="0">
                <a:solidFill>
                  <a:srgbClr val="202020"/>
                </a:solidFill>
                <a:latin typeface="Times New Roman"/>
                <a:cs typeface="Times New Roman"/>
              </a:rPr>
              <a:t> </a:t>
            </a:r>
            <a:r>
              <a:rPr sz="1400" spc="35" dirty="0">
                <a:solidFill>
                  <a:srgbClr val="202020"/>
                </a:solidFill>
                <a:latin typeface="Times New Roman"/>
                <a:cs typeface="Times New Roman"/>
              </a:rPr>
              <a:t>extra,</a:t>
            </a:r>
            <a:r>
              <a:rPr sz="1400" dirty="0">
                <a:solidFill>
                  <a:srgbClr val="202020"/>
                </a:solidFill>
                <a:latin typeface="Times New Roman"/>
                <a:cs typeface="Times New Roman"/>
              </a:rPr>
              <a:t> </a:t>
            </a:r>
            <a:r>
              <a:rPr sz="1400" spc="5" dirty="0">
                <a:solidFill>
                  <a:srgbClr val="202020"/>
                </a:solidFill>
                <a:latin typeface="Times New Roman"/>
                <a:cs typeface="Times New Roman"/>
              </a:rPr>
              <a:t>c</a:t>
            </a:r>
            <a:r>
              <a:rPr sz="1400" spc="20" dirty="0">
                <a:solidFill>
                  <a:srgbClr val="202020"/>
                </a:solidFill>
                <a:latin typeface="Times New Roman"/>
                <a:cs typeface="Times New Roman"/>
              </a:rPr>
              <a:t> </a:t>
            </a:r>
            <a:r>
              <a:rPr sz="1400" spc="145" dirty="0">
                <a:solidFill>
                  <a:srgbClr val="202020"/>
                </a:solidFill>
                <a:latin typeface="Times New Roman"/>
                <a:cs typeface="Times New Roman"/>
              </a:rPr>
              <a:t>=</a:t>
            </a:r>
            <a:r>
              <a:rPr sz="1400" spc="10" dirty="0">
                <a:solidFill>
                  <a:srgbClr val="202020"/>
                </a:solidFill>
                <a:latin typeface="Times New Roman"/>
                <a:cs typeface="Times New Roman"/>
              </a:rPr>
              <a:t> </a:t>
            </a:r>
            <a:r>
              <a:rPr sz="1400" spc="40" dirty="0">
                <a:solidFill>
                  <a:srgbClr val="202020"/>
                </a:solidFill>
                <a:latin typeface="Times New Roman"/>
                <a:cs typeface="Times New Roman"/>
              </a:rPr>
              <a:t>extended  </a:t>
            </a:r>
            <a:endParaRPr lang="en-US" sz="1400" spc="40" dirty="0">
              <a:solidFill>
                <a:srgbClr val="202020"/>
              </a:solidFill>
              <a:latin typeface="Times New Roman"/>
              <a:cs typeface="Times New Roman"/>
            </a:endParaRPr>
          </a:p>
          <a:p>
            <a:pPr marL="298450" marR="1113155" indent="-285750">
              <a:spcBef>
                <a:spcPts val="5"/>
              </a:spcBef>
              <a:buFont typeface="Wingdings" panose="05000000000000000000" pitchFamily="2" charset="2"/>
              <a:buChar char="Ø"/>
            </a:pPr>
            <a:r>
              <a:rPr sz="1400" b="1" dirty="0" err="1">
                <a:solidFill>
                  <a:srgbClr val="202020"/>
                </a:solidFill>
                <a:latin typeface="Georgia"/>
                <a:cs typeface="Georgia"/>
              </a:rPr>
              <a:t>CompetitionDistance</a:t>
            </a:r>
            <a:r>
              <a:rPr sz="1400" b="1" spc="-110" dirty="0">
                <a:solidFill>
                  <a:srgbClr val="202020"/>
                </a:solidFill>
                <a:latin typeface="Georgia"/>
                <a:cs typeface="Georgia"/>
              </a:rPr>
              <a:t> </a:t>
            </a:r>
            <a:r>
              <a:rPr sz="1400" spc="-60" dirty="0">
                <a:solidFill>
                  <a:srgbClr val="202020"/>
                </a:solidFill>
                <a:latin typeface="Times New Roman"/>
                <a:cs typeface="Times New Roman"/>
              </a:rPr>
              <a:t>- </a:t>
            </a:r>
            <a:r>
              <a:rPr sz="1400" spc="30" dirty="0">
                <a:solidFill>
                  <a:srgbClr val="202020"/>
                </a:solidFill>
                <a:latin typeface="Times New Roman"/>
                <a:cs typeface="Times New Roman"/>
              </a:rPr>
              <a:t>distance </a:t>
            </a:r>
            <a:r>
              <a:rPr sz="1400" spc="40" dirty="0">
                <a:solidFill>
                  <a:srgbClr val="202020"/>
                </a:solidFill>
                <a:latin typeface="Times New Roman"/>
                <a:cs typeface="Times New Roman"/>
              </a:rPr>
              <a:t>in </a:t>
            </a:r>
            <a:r>
              <a:rPr sz="1400" spc="30" dirty="0">
                <a:solidFill>
                  <a:srgbClr val="202020"/>
                </a:solidFill>
                <a:latin typeface="Times New Roman"/>
                <a:cs typeface="Times New Roman"/>
              </a:rPr>
              <a:t>meters </a:t>
            </a:r>
            <a:r>
              <a:rPr sz="1400" spc="45" dirty="0">
                <a:solidFill>
                  <a:srgbClr val="202020"/>
                </a:solidFill>
                <a:latin typeface="Times New Roman"/>
                <a:cs typeface="Times New Roman"/>
              </a:rPr>
              <a:t>to </a:t>
            </a:r>
            <a:r>
              <a:rPr sz="1400" spc="40" dirty="0">
                <a:solidFill>
                  <a:srgbClr val="202020"/>
                </a:solidFill>
                <a:latin typeface="Times New Roman"/>
                <a:cs typeface="Times New Roman"/>
              </a:rPr>
              <a:t>the </a:t>
            </a:r>
            <a:r>
              <a:rPr sz="1400" spc="30" dirty="0">
                <a:solidFill>
                  <a:srgbClr val="202020"/>
                </a:solidFill>
                <a:latin typeface="Times New Roman"/>
                <a:cs typeface="Times New Roman"/>
              </a:rPr>
              <a:t>nearest competitor</a:t>
            </a:r>
            <a:r>
              <a:rPr sz="1400" spc="-215" dirty="0">
                <a:solidFill>
                  <a:srgbClr val="202020"/>
                </a:solidFill>
                <a:latin typeface="Times New Roman"/>
                <a:cs typeface="Times New Roman"/>
              </a:rPr>
              <a:t> </a:t>
            </a:r>
            <a:r>
              <a:rPr sz="1400" spc="20" dirty="0">
                <a:solidFill>
                  <a:srgbClr val="202020"/>
                </a:solidFill>
                <a:latin typeface="Times New Roman"/>
                <a:cs typeface="Times New Roman"/>
              </a:rPr>
              <a:t>store</a:t>
            </a:r>
            <a:r>
              <a:rPr lang="en-US" sz="1400" spc="20" dirty="0">
                <a:solidFill>
                  <a:srgbClr val="202020"/>
                </a:solidFill>
                <a:latin typeface="Times New Roman"/>
                <a:cs typeface="Times New Roman"/>
              </a:rPr>
              <a:t>.</a:t>
            </a:r>
          </a:p>
          <a:p>
            <a:pPr marL="12700" marR="1113155">
              <a:spcBef>
                <a:spcPts val="5"/>
              </a:spcBef>
            </a:pPr>
            <a:endParaRPr sz="1400" dirty="0">
              <a:latin typeface="Times New Roman"/>
              <a:cs typeface="Times New Roman"/>
            </a:endParaRPr>
          </a:p>
          <a:p>
            <a:pPr marL="298450" marR="71120" indent="-285750">
              <a:buFont typeface="Wingdings" panose="05000000000000000000" pitchFamily="2" charset="2"/>
              <a:buChar char="Ø"/>
            </a:pPr>
            <a:r>
              <a:rPr sz="1400" b="1" dirty="0" err="1">
                <a:solidFill>
                  <a:srgbClr val="202020"/>
                </a:solidFill>
                <a:latin typeface="Georgia"/>
                <a:cs typeface="Georgia"/>
              </a:rPr>
              <a:t>CompetitionOpenSince</a:t>
            </a:r>
            <a:r>
              <a:rPr sz="1400" b="1" spc="-110" dirty="0">
                <a:solidFill>
                  <a:srgbClr val="202020"/>
                </a:solidFill>
                <a:latin typeface="Georgia"/>
                <a:cs typeface="Georgia"/>
              </a:rPr>
              <a:t>[Month/Year] </a:t>
            </a:r>
            <a:r>
              <a:rPr sz="1400" spc="-60" dirty="0">
                <a:solidFill>
                  <a:srgbClr val="202020"/>
                </a:solidFill>
                <a:latin typeface="Times New Roman"/>
                <a:cs typeface="Times New Roman"/>
              </a:rPr>
              <a:t>- </a:t>
            </a:r>
            <a:r>
              <a:rPr sz="1400" dirty="0">
                <a:solidFill>
                  <a:srgbClr val="202020"/>
                </a:solidFill>
                <a:latin typeface="Times New Roman"/>
                <a:cs typeface="Times New Roman"/>
              </a:rPr>
              <a:t>gives </a:t>
            </a:r>
            <a:r>
              <a:rPr sz="1400" spc="40" dirty="0">
                <a:solidFill>
                  <a:srgbClr val="202020"/>
                </a:solidFill>
                <a:latin typeface="Times New Roman"/>
                <a:cs typeface="Times New Roman"/>
              </a:rPr>
              <a:t>the approximate </a:t>
            </a:r>
            <a:r>
              <a:rPr sz="1400" spc="30" dirty="0">
                <a:solidFill>
                  <a:srgbClr val="202020"/>
                </a:solidFill>
                <a:latin typeface="Times New Roman"/>
                <a:cs typeface="Times New Roman"/>
              </a:rPr>
              <a:t>year </a:t>
            </a:r>
            <a:r>
              <a:rPr sz="1400" spc="60" dirty="0">
                <a:solidFill>
                  <a:srgbClr val="202020"/>
                </a:solidFill>
                <a:latin typeface="Times New Roman"/>
                <a:cs typeface="Times New Roman"/>
              </a:rPr>
              <a:t>and month </a:t>
            </a:r>
            <a:r>
              <a:rPr sz="1400" spc="5" dirty="0">
                <a:solidFill>
                  <a:srgbClr val="202020"/>
                </a:solidFill>
                <a:latin typeface="Times New Roman"/>
                <a:cs typeface="Times New Roman"/>
              </a:rPr>
              <a:t>of </a:t>
            </a:r>
            <a:r>
              <a:rPr sz="1400" spc="40" dirty="0">
                <a:solidFill>
                  <a:srgbClr val="202020"/>
                </a:solidFill>
                <a:latin typeface="Times New Roman"/>
                <a:cs typeface="Times New Roman"/>
              </a:rPr>
              <a:t>the </a:t>
            </a:r>
            <a:r>
              <a:rPr sz="1400" spc="35" dirty="0">
                <a:solidFill>
                  <a:srgbClr val="202020"/>
                </a:solidFill>
                <a:latin typeface="Times New Roman"/>
                <a:cs typeface="Times New Roman"/>
              </a:rPr>
              <a:t>time  </a:t>
            </a:r>
            <a:r>
              <a:rPr sz="1400" spc="40" dirty="0">
                <a:solidFill>
                  <a:srgbClr val="202020"/>
                </a:solidFill>
                <a:latin typeface="Times New Roman"/>
                <a:cs typeface="Times New Roman"/>
              </a:rPr>
              <a:t>the </a:t>
            </a:r>
            <a:r>
              <a:rPr sz="1400" spc="30" dirty="0">
                <a:solidFill>
                  <a:srgbClr val="202020"/>
                </a:solidFill>
                <a:latin typeface="Times New Roman"/>
                <a:cs typeface="Times New Roman"/>
              </a:rPr>
              <a:t>nearest </a:t>
            </a:r>
            <a:r>
              <a:rPr sz="1400" spc="35" dirty="0">
                <a:solidFill>
                  <a:srgbClr val="202020"/>
                </a:solidFill>
                <a:latin typeface="Times New Roman"/>
                <a:cs typeface="Times New Roman"/>
              </a:rPr>
              <a:t>competitor was</a:t>
            </a:r>
            <a:r>
              <a:rPr sz="1400" spc="-90" dirty="0">
                <a:solidFill>
                  <a:srgbClr val="202020"/>
                </a:solidFill>
                <a:latin typeface="Times New Roman"/>
                <a:cs typeface="Times New Roman"/>
              </a:rPr>
              <a:t> </a:t>
            </a:r>
            <a:r>
              <a:rPr sz="1400" spc="45" dirty="0">
                <a:solidFill>
                  <a:srgbClr val="202020"/>
                </a:solidFill>
                <a:latin typeface="Times New Roman"/>
                <a:cs typeface="Times New Roman"/>
              </a:rPr>
              <a:t>opened</a:t>
            </a:r>
            <a:endParaRPr sz="14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24331" y="493902"/>
            <a:ext cx="6802755" cy="2173031"/>
          </a:xfrm>
          <a:prstGeom prst="rect">
            <a:avLst/>
          </a:prstGeom>
        </p:spPr>
        <p:txBody>
          <a:bodyPr vert="horz" wrap="square" lIns="0" tIns="13335" rIns="0" bIns="0" rtlCol="0">
            <a:spAutoFit/>
          </a:bodyPr>
          <a:lstStyle/>
          <a:p>
            <a:pPr marL="298450" indent="-285750">
              <a:lnSpc>
                <a:spcPct val="100000"/>
              </a:lnSpc>
              <a:spcBef>
                <a:spcPts val="105"/>
              </a:spcBef>
              <a:buFont typeface="Wingdings" panose="05000000000000000000" pitchFamily="2" charset="2"/>
              <a:buChar char="Ø"/>
            </a:pPr>
            <a:r>
              <a:rPr sz="1400" b="1" dirty="0">
                <a:latin typeface="Georgia"/>
                <a:cs typeface="Georgia"/>
              </a:rPr>
              <a:t>Promo</a:t>
            </a:r>
            <a:r>
              <a:rPr sz="1400" b="1" spc="-155" dirty="0">
                <a:latin typeface="Georgia"/>
                <a:cs typeface="Georgia"/>
              </a:rPr>
              <a:t> </a:t>
            </a:r>
            <a:r>
              <a:rPr sz="1400" spc="-60" dirty="0">
                <a:latin typeface="Times New Roman"/>
                <a:cs typeface="Times New Roman"/>
              </a:rPr>
              <a:t>- </a:t>
            </a:r>
            <a:r>
              <a:rPr sz="1400" spc="25" dirty="0">
                <a:latin typeface="Times New Roman"/>
                <a:cs typeface="Times New Roman"/>
              </a:rPr>
              <a:t>indicates </a:t>
            </a:r>
            <a:r>
              <a:rPr sz="1400" spc="40" dirty="0">
                <a:latin typeface="Times New Roman"/>
                <a:cs typeface="Times New Roman"/>
              </a:rPr>
              <a:t>whether </a:t>
            </a:r>
            <a:r>
              <a:rPr sz="1400" spc="65" dirty="0">
                <a:latin typeface="Times New Roman"/>
                <a:cs typeface="Times New Roman"/>
              </a:rPr>
              <a:t>a </a:t>
            </a:r>
            <a:r>
              <a:rPr sz="1400" spc="20" dirty="0">
                <a:latin typeface="Times New Roman"/>
                <a:cs typeface="Times New Roman"/>
              </a:rPr>
              <a:t>store </a:t>
            </a:r>
            <a:r>
              <a:rPr sz="1400" dirty="0">
                <a:latin typeface="Times New Roman"/>
                <a:cs typeface="Times New Roman"/>
              </a:rPr>
              <a:t>is </a:t>
            </a:r>
            <a:r>
              <a:rPr sz="1400" spc="45" dirty="0">
                <a:latin typeface="Times New Roman"/>
                <a:cs typeface="Times New Roman"/>
              </a:rPr>
              <a:t>running </a:t>
            </a:r>
            <a:r>
              <a:rPr sz="1400" spc="65" dirty="0">
                <a:latin typeface="Times New Roman"/>
                <a:cs typeface="Times New Roman"/>
              </a:rPr>
              <a:t>a </a:t>
            </a:r>
            <a:r>
              <a:rPr sz="1400" spc="50" dirty="0">
                <a:latin typeface="Times New Roman"/>
                <a:cs typeface="Times New Roman"/>
              </a:rPr>
              <a:t>promo </a:t>
            </a:r>
            <a:r>
              <a:rPr sz="1400" spc="65" dirty="0">
                <a:latin typeface="Times New Roman"/>
                <a:cs typeface="Times New Roman"/>
              </a:rPr>
              <a:t>on </a:t>
            </a:r>
            <a:r>
              <a:rPr sz="1400" spc="50" dirty="0">
                <a:latin typeface="Times New Roman"/>
                <a:cs typeface="Times New Roman"/>
              </a:rPr>
              <a:t>that</a:t>
            </a:r>
            <a:r>
              <a:rPr sz="1400" spc="-100" dirty="0">
                <a:latin typeface="Times New Roman"/>
                <a:cs typeface="Times New Roman"/>
              </a:rPr>
              <a:t> </a:t>
            </a:r>
            <a:r>
              <a:rPr sz="1400" spc="40" dirty="0">
                <a:latin typeface="Times New Roman"/>
                <a:cs typeface="Times New Roman"/>
              </a:rPr>
              <a:t>day</a:t>
            </a:r>
            <a:endParaRPr lang="en-US" sz="1400" dirty="0">
              <a:latin typeface="Times New Roman"/>
              <a:cs typeface="Times New Roman"/>
            </a:endParaRPr>
          </a:p>
          <a:p>
            <a:pPr marL="298450" indent="-285750">
              <a:lnSpc>
                <a:spcPct val="100000"/>
              </a:lnSpc>
              <a:spcBef>
                <a:spcPts val="105"/>
              </a:spcBef>
              <a:buFont typeface="Wingdings" panose="05000000000000000000" pitchFamily="2" charset="2"/>
              <a:buChar char="Ø"/>
            </a:pPr>
            <a:r>
              <a:rPr sz="1400" b="1" dirty="0">
                <a:latin typeface="Georgia"/>
                <a:cs typeface="Georgia"/>
              </a:rPr>
              <a:t>Promo2</a:t>
            </a:r>
            <a:r>
              <a:rPr sz="1400" b="1" spc="-160" dirty="0">
                <a:latin typeface="Georgia"/>
                <a:cs typeface="Georgia"/>
              </a:rPr>
              <a:t> </a:t>
            </a:r>
            <a:r>
              <a:rPr sz="1400" spc="-60" dirty="0">
                <a:latin typeface="Times New Roman"/>
                <a:cs typeface="Times New Roman"/>
              </a:rPr>
              <a:t>- </a:t>
            </a:r>
            <a:r>
              <a:rPr sz="1400" spc="50" dirty="0">
                <a:latin typeface="Times New Roman"/>
                <a:cs typeface="Times New Roman"/>
              </a:rPr>
              <a:t>Promo2 </a:t>
            </a:r>
            <a:r>
              <a:rPr sz="1400" dirty="0">
                <a:latin typeface="Times New Roman"/>
                <a:cs typeface="Times New Roman"/>
              </a:rPr>
              <a:t>is </a:t>
            </a:r>
            <a:r>
              <a:rPr sz="1400" spc="65" dirty="0">
                <a:latin typeface="Times New Roman"/>
                <a:cs typeface="Times New Roman"/>
              </a:rPr>
              <a:t>a </a:t>
            </a:r>
            <a:r>
              <a:rPr sz="1400" spc="35" dirty="0">
                <a:latin typeface="Times New Roman"/>
                <a:cs typeface="Times New Roman"/>
              </a:rPr>
              <a:t>continuing </a:t>
            </a:r>
            <a:r>
              <a:rPr sz="1400" spc="65" dirty="0">
                <a:latin typeface="Times New Roman"/>
                <a:cs typeface="Times New Roman"/>
              </a:rPr>
              <a:t>and </a:t>
            </a:r>
            <a:r>
              <a:rPr sz="1400" spc="25" dirty="0">
                <a:latin typeface="Times New Roman"/>
                <a:cs typeface="Times New Roman"/>
              </a:rPr>
              <a:t>consecutive </a:t>
            </a:r>
            <a:r>
              <a:rPr sz="1400" spc="45" dirty="0">
                <a:latin typeface="Times New Roman"/>
                <a:cs typeface="Times New Roman"/>
              </a:rPr>
              <a:t>promotion </a:t>
            </a:r>
            <a:r>
              <a:rPr sz="1400" spc="10" dirty="0">
                <a:latin typeface="Times New Roman"/>
                <a:cs typeface="Times New Roman"/>
              </a:rPr>
              <a:t>for </a:t>
            </a:r>
            <a:r>
              <a:rPr sz="1400" spc="40" dirty="0">
                <a:latin typeface="Times New Roman"/>
                <a:cs typeface="Times New Roman"/>
              </a:rPr>
              <a:t>some</a:t>
            </a:r>
            <a:r>
              <a:rPr sz="1400" spc="-190" dirty="0">
                <a:latin typeface="Times New Roman"/>
                <a:cs typeface="Times New Roman"/>
              </a:rPr>
              <a:t> </a:t>
            </a:r>
            <a:r>
              <a:rPr sz="1400" spc="15" dirty="0">
                <a:latin typeface="Times New Roman"/>
                <a:cs typeface="Times New Roman"/>
              </a:rPr>
              <a:t>stores:</a:t>
            </a:r>
            <a:endParaRPr sz="1400" dirty="0">
              <a:latin typeface="Times New Roman"/>
              <a:cs typeface="Times New Roman"/>
            </a:endParaRPr>
          </a:p>
          <a:p>
            <a:pPr marL="12700">
              <a:lnSpc>
                <a:spcPct val="100000"/>
              </a:lnSpc>
              <a:spcBef>
                <a:spcPts val="1095"/>
              </a:spcBef>
            </a:pPr>
            <a:r>
              <a:rPr sz="1400" spc="15" dirty="0">
                <a:latin typeface="Times New Roman"/>
                <a:cs typeface="Times New Roman"/>
              </a:rPr>
              <a:t>0 </a:t>
            </a:r>
            <a:r>
              <a:rPr sz="1400" spc="145" dirty="0">
                <a:latin typeface="Times New Roman"/>
                <a:cs typeface="Times New Roman"/>
              </a:rPr>
              <a:t>= </a:t>
            </a:r>
            <a:r>
              <a:rPr sz="1400" spc="20" dirty="0">
                <a:latin typeface="Times New Roman"/>
                <a:cs typeface="Times New Roman"/>
              </a:rPr>
              <a:t>store </a:t>
            </a:r>
            <a:r>
              <a:rPr sz="1400" dirty="0">
                <a:latin typeface="Times New Roman"/>
                <a:cs typeface="Times New Roman"/>
              </a:rPr>
              <a:t>is </a:t>
            </a:r>
            <a:r>
              <a:rPr sz="1400" spc="50" dirty="0">
                <a:latin typeface="Times New Roman"/>
                <a:cs typeface="Times New Roman"/>
              </a:rPr>
              <a:t>not </a:t>
            </a:r>
            <a:r>
              <a:rPr sz="1400" spc="30" dirty="0">
                <a:latin typeface="Times New Roman"/>
                <a:cs typeface="Times New Roman"/>
              </a:rPr>
              <a:t>participating, </a:t>
            </a:r>
            <a:r>
              <a:rPr sz="1400" spc="15" dirty="0">
                <a:latin typeface="Times New Roman"/>
                <a:cs typeface="Times New Roman"/>
              </a:rPr>
              <a:t>1 </a:t>
            </a:r>
            <a:r>
              <a:rPr sz="1400" spc="145" dirty="0">
                <a:latin typeface="Times New Roman"/>
                <a:cs typeface="Times New Roman"/>
              </a:rPr>
              <a:t>=</a:t>
            </a:r>
            <a:r>
              <a:rPr sz="1400" spc="-240" dirty="0">
                <a:latin typeface="Times New Roman"/>
                <a:cs typeface="Times New Roman"/>
              </a:rPr>
              <a:t> </a:t>
            </a:r>
            <a:r>
              <a:rPr sz="1400" spc="20" dirty="0">
                <a:latin typeface="Times New Roman"/>
                <a:cs typeface="Times New Roman"/>
              </a:rPr>
              <a:t>store </a:t>
            </a:r>
            <a:r>
              <a:rPr sz="1400" dirty="0">
                <a:latin typeface="Times New Roman"/>
                <a:cs typeface="Times New Roman"/>
              </a:rPr>
              <a:t>is </a:t>
            </a:r>
            <a:r>
              <a:rPr sz="1400" spc="25" dirty="0">
                <a:latin typeface="Times New Roman"/>
                <a:cs typeface="Times New Roman"/>
              </a:rPr>
              <a:t>participating</a:t>
            </a:r>
            <a:r>
              <a:rPr lang="en-US" sz="1400" dirty="0">
                <a:latin typeface="Times New Roman"/>
                <a:cs typeface="Times New Roman"/>
              </a:rPr>
              <a:t>.</a:t>
            </a:r>
          </a:p>
          <a:p>
            <a:pPr marL="298450" indent="-285750">
              <a:lnSpc>
                <a:spcPct val="100000"/>
              </a:lnSpc>
              <a:spcBef>
                <a:spcPts val="1095"/>
              </a:spcBef>
              <a:buFont typeface="Wingdings" panose="05000000000000000000" pitchFamily="2" charset="2"/>
              <a:buChar char="Ø"/>
            </a:pPr>
            <a:r>
              <a:rPr sz="1400" b="1" dirty="0">
                <a:latin typeface="Georgia"/>
                <a:cs typeface="Georgia"/>
              </a:rPr>
              <a:t>Promo2Since</a:t>
            </a:r>
            <a:r>
              <a:rPr sz="1400" b="1" spc="-120" dirty="0">
                <a:latin typeface="Georgia"/>
                <a:cs typeface="Georgia"/>
              </a:rPr>
              <a:t>[Year/Week] </a:t>
            </a:r>
            <a:r>
              <a:rPr sz="1400" spc="-60" dirty="0">
                <a:latin typeface="Times New Roman"/>
                <a:cs typeface="Times New Roman"/>
              </a:rPr>
              <a:t>- </a:t>
            </a:r>
            <a:r>
              <a:rPr sz="1400" spc="10" dirty="0">
                <a:latin typeface="Times New Roman"/>
                <a:cs typeface="Times New Roman"/>
              </a:rPr>
              <a:t>describes </a:t>
            </a:r>
            <a:r>
              <a:rPr sz="1400" spc="40" dirty="0">
                <a:latin typeface="Times New Roman"/>
                <a:cs typeface="Times New Roman"/>
              </a:rPr>
              <a:t>the </a:t>
            </a:r>
            <a:r>
              <a:rPr sz="1400" spc="35" dirty="0">
                <a:latin typeface="Times New Roman"/>
                <a:cs typeface="Times New Roman"/>
              </a:rPr>
              <a:t>year </a:t>
            </a:r>
            <a:r>
              <a:rPr sz="1400" spc="60" dirty="0">
                <a:latin typeface="Times New Roman"/>
                <a:cs typeface="Times New Roman"/>
              </a:rPr>
              <a:t>and </a:t>
            </a:r>
            <a:r>
              <a:rPr sz="1400" spc="35" dirty="0">
                <a:latin typeface="Times New Roman"/>
                <a:cs typeface="Times New Roman"/>
              </a:rPr>
              <a:t>calendar </a:t>
            </a:r>
            <a:r>
              <a:rPr sz="1400" spc="25" dirty="0">
                <a:latin typeface="Times New Roman"/>
                <a:cs typeface="Times New Roman"/>
              </a:rPr>
              <a:t>week </a:t>
            </a:r>
            <a:r>
              <a:rPr sz="1400" spc="55" dirty="0">
                <a:latin typeface="Times New Roman"/>
                <a:cs typeface="Times New Roman"/>
              </a:rPr>
              <a:t>when </a:t>
            </a:r>
            <a:r>
              <a:rPr sz="1400" spc="40" dirty="0">
                <a:latin typeface="Times New Roman"/>
                <a:cs typeface="Times New Roman"/>
              </a:rPr>
              <a:t>the </a:t>
            </a:r>
            <a:r>
              <a:rPr sz="1400" spc="20" dirty="0">
                <a:latin typeface="Times New Roman"/>
                <a:cs typeface="Times New Roman"/>
              </a:rPr>
              <a:t>store</a:t>
            </a:r>
            <a:r>
              <a:rPr sz="1400" spc="-70" dirty="0">
                <a:latin typeface="Times New Roman"/>
                <a:cs typeface="Times New Roman"/>
              </a:rPr>
              <a:t> </a:t>
            </a:r>
            <a:r>
              <a:rPr sz="1400" spc="30" dirty="0">
                <a:latin typeface="Times New Roman"/>
                <a:cs typeface="Times New Roman"/>
              </a:rPr>
              <a:t>started</a:t>
            </a:r>
            <a:r>
              <a:rPr lang="en-US" sz="1400" dirty="0">
                <a:latin typeface="Times New Roman"/>
                <a:cs typeface="Times New Roman"/>
              </a:rPr>
              <a:t> </a:t>
            </a:r>
            <a:r>
              <a:rPr sz="1400" spc="25" dirty="0">
                <a:latin typeface="Times New Roman"/>
                <a:cs typeface="Times New Roman"/>
              </a:rPr>
              <a:t>participating </a:t>
            </a:r>
            <a:r>
              <a:rPr sz="1400" spc="40" dirty="0">
                <a:latin typeface="Times New Roman"/>
                <a:cs typeface="Times New Roman"/>
              </a:rPr>
              <a:t>in</a:t>
            </a:r>
            <a:r>
              <a:rPr sz="1400" spc="-40" dirty="0">
                <a:latin typeface="Times New Roman"/>
                <a:cs typeface="Times New Roman"/>
              </a:rPr>
              <a:t> </a:t>
            </a:r>
            <a:r>
              <a:rPr sz="1400" spc="50" dirty="0">
                <a:latin typeface="Times New Roman"/>
                <a:cs typeface="Times New Roman"/>
              </a:rPr>
              <a:t>Promo2</a:t>
            </a:r>
            <a:endParaRPr lang="en-US" sz="1400" dirty="0">
              <a:latin typeface="Times New Roman"/>
              <a:cs typeface="Times New Roman"/>
            </a:endParaRPr>
          </a:p>
          <a:p>
            <a:pPr marL="298450" indent="-285750">
              <a:lnSpc>
                <a:spcPct val="100000"/>
              </a:lnSpc>
              <a:spcBef>
                <a:spcPts val="1095"/>
              </a:spcBef>
              <a:buFont typeface="Wingdings" panose="05000000000000000000" pitchFamily="2" charset="2"/>
              <a:buChar char="Ø"/>
            </a:pPr>
            <a:r>
              <a:rPr sz="1400" b="1" dirty="0">
                <a:latin typeface="Georgia"/>
                <a:cs typeface="Georgia"/>
              </a:rPr>
              <a:t>Promo</a:t>
            </a:r>
            <a:r>
              <a:rPr lang="en-US" sz="1400" b="1" dirty="0">
                <a:latin typeface="Georgia"/>
                <a:cs typeface="Georgia"/>
              </a:rPr>
              <a:t> </a:t>
            </a:r>
            <a:r>
              <a:rPr sz="1400" b="1" dirty="0">
                <a:latin typeface="Georgia"/>
                <a:cs typeface="Georgia"/>
              </a:rPr>
              <a:t>Interval </a:t>
            </a:r>
            <a:r>
              <a:rPr sz="1400" spc="-60" dirty="0">
                <a:latin typeface="Times New Roman"/>
                <a:cs typeface="Times New Roman"/>
              </a:rPr>
              <a:t>- </a:t>
            </a:r>
            <a:r>
              <a:rPr sz="1400" spc="10" dirty="0">
                <a:latin typeface="Times New Roman"/>
                <a:cs typeface="Times New Roman"/>
              </a:rPr>
              <a:t>describes </a:t>
            </a:r>
            <a:r>
              <a:rPr sz="1400" spc="40" dirty="0">
                <a:latin typeface="Times New Roman"/>
                <a:cs typeface="Times New Roman"/>
              </a:rPr>
              <a:t>the </a:t>
            </a:r>
            <a:r>
              <a:rPr sz="1400" spc="25" dirty="0">
                <a:latin typeface="Times New Roman"/>
                <a:cs typeface="Times New Roman"/>
              </a:rPr>
              <a:t>consecutive </a:t>
            </a:r>
            <a:r>
              <a:rPr sz="1400" spc="20" dirty="0">
                <a:latin typeface="Times New Roman"/>
                <a:cs typeface="Times New Roman"/>
              </a:rPr>
              <a:t>intervals </a:t>
            </a:r>
            <a:r>
              <a:rPr sz="1400" spc="50" dirty="0">
                <a:latin typeface="Times New Roman"/>
                <a:cs typeface="Times New Roman"/>
              </a:rPr>
              <a:t>Promo2 </a:t>
            </a:r>
            <a:r>
              <a:rPr sz="1400" dirty="0">
                <a:latin typeface="Times New Roman"/>
                <a:cs typeface="Times New Roman"/>
              </a:rPr>
              <a:t>is </a:t>
            </a:r>
            <a:r>
              <a:rPr sz="1400" spc="30" dirty="0">
                <a:latin typeface="Times New Roman"/>
                <a:cs typeface="Times New Roman"/>
              </a:rPr>
              <a:t>started, </a:t>
            </a:r>
            <a:r>
              <a:rPr sz="1400" spc="45" dirty="0">
                <a:latin typeface="Times New Roman"/>
                <a:cs typeface="Times New Roman"/>
              </a:rPr>
              <a:t>naming </a:t>
            </a:r>
            <a:r>
              <a:rPr sz="1400" spc="40" dirty="0">
                <a:latin typeface="Times New Roman"/>
                <a:cs typeface="Times New Roman"/>
              </a:rPr>
              <a:t>the </a:t>
            </a:r>
            <a:r>
              <a:rPr sz="1400" spc="50" dirty="0">
                <a:latin typeface="Times New Roman"/>
                <a:cs typeface="Times New Roman"/>
              </a:rPr>
              <a:t>months  </a:t>
            </a:r>
            <a:r>
              <a:rPr sz="1400" spc="40" dirty="0">
                <a:latin typeface="Times New Roman"/>
                <a:cs typeface="Times New Roman"/>
              </a:rPr>
              <a:t>the </a:t>
            </a:r>
            <a:r>
              <a:rPr sz="1400" spc="45" dirty="0">
                <a:latin typeface="Times New Roman"/>
                <a:cs typeface="Times New Roman"/>
              </a:rPr>
              <a:t>promotion </a:t>
            </a:r>
            <a:r>
              <a:rPr sz="1400" dirty="0">
                <a:latin typeface="Times New Roman"/>
                <a:cs typeface="Times New Roman"/>
              </a:rPr>
              <a:t>is </a:t>
            </a:r>
            <a:r>
              <a:rPr sz="1400" spc="30" dirty="0">
                <a:latin typeface="Times New Roman"/>
                <a:cs typeface="Times New Roman"/>
              </a:rPr>
              <a:t>started </a:t>
            </a:r>
            <a:r>
              <a:rPr sz="1400" spc="50" dirty="0">
                <a:latin typeface="Times New Roman"/>
                <a:cs typeface="Times New Roman"/>
              </a:rPr>
              <a:t>anew. </a:t>
            </a:r>
            <a:r>
              <a:rPr sz="1400" spc="35" dirty="0">
                <a:latin typeface="Times New Roman"/>
                <a:cs typeface="Times New Roman"/>
              </a:rPr>
              <a:t>E.g. </a:t>
            </a:r>
            <a:r>
              <a:rPr sz="1400" spc="40" dirty="0">
                <a:latin typeface="Times New Roman"/>
                <a:cs typeface="Times New Roman"/>
              </a:rPr>
              <a:t>"Feb,May,Aug,Nov" </a:t>
            </a:r>
            <a:r>
              <a:rPr sz="1400" spc="45" dirty="0">
                <a:latin typeface="Times New Roman"/>
                <a:cs typeface="Times New Roman"/>
              </a:rPr>
              <a:t>means </a:t>
            </a:r>
            <a:r>
              <a:rPr sz="1400" spc="35" dirty="0">
                <a:latin typeface="Times New Roman"/>
                <a:cs typeface="Times New Roman"/>
              </a:rPr>
              <a:t>each </a:t>
            </a:r>
            <a:r>
              <a:rPr sz="1400" spc="55" dirty="0">
                <a:latin typeface="Times New Roman"/>
                <a:cs typeface="Times New Roman"/>
              </a:rPr>
              <a:t>round </a:t>
            </a:r>
            <a:r>
              <a:rPr sz="1400" spc="20" dirty="0">
                <a:latin typeface="Times New Roman"/>
                <a:cs typeface="Times New Roman"/>
              </a:rPr>
              <a:t>starts </a:t>
            </a:r>
            <a:r>
              <a:rPr sz="1400" spc="35" dirty="0">
                <a:latin typeface="Times New Roman"/>
                <a:cs typeface="Times New Roman"/>
              </a:rPr>
              <a:t>in  </a:t>
            </a:r>
            <a:r>
              <a:rPr sz="1400" spc="40" dirty="0">
                <a:latin typeface="Times New Roman"/>
                <a:cs typeface="Times New Roman"/>
              </a:rPr>
              <a:t>February,</a:t>
            </a:r>
            <a:r>
              <a:rPr sz="1400" spc="-10" dirty="0">
                <a:latin typeface="Times New Roman"/>
                <a:cs typeface="Times New Roman"/>
              </a:rPr>
              <a:t> </a:t>
            </a:r>
            <a:r>
              <a:rPr sz="1400" spc="55" dirty="0">
                <a:latin typeface="Times New Roman"/>
                <a:cs typeface="Times New Roman"/>
              </a:rPr>
              <a:t>May,</a:t>
            </a:r>
            <a:r>
              <a:rPr sz="1400" spc="15" dirty="0">
                <a:latin typeface="Times New Roman"/>
                <a:cs typeface="Times New Roman"/>
              </a:rPr>
              <a:t> </a:t>
            </a:r>
            <a:r>
              <a:rPr sz="1400" spc="40" dirty="0">
                <a:latin typeface="Times New Roman"/>
                <a:cs typeface="Times New Roman"/>
              </a:rPr>
              <a:t>August,</a:t>
            </a:r>
            <a:r>
              <a:rPr sz="1400" spc="-10" dirty="0">
                <a:latin typeface="Times New Roman"/>
                <a:cs typeface="Times New Roman"/>
              </a:rPr>
              <a:t> </a:t>
            </a:r>
            <a:r>
              <a:rPr sz="1400" spc="45" dirty="0">
                <a:latin typeface="Times New Roman"/>
                <a:cs typeface="Times New Roman"/>
              </a:rPr>
              <a:t>November</a:t>
            </a:r>
            <a:r>
              <a:rPr sz="1400" spc="-20" dirty="0">
                <a:latin typeface="Times New Roman"/>
                <a:cs typeface="Times New Roman"/>
              </a:rPr>
              <a:t> </a:t>
            </a:r>
            <a:r>
              <a:rPr sz="1400" spc="5" dirty="0">
                <a:latin typeface="Times New Roman"/>
                <a:cs typeface="Times New Roman"/>
              </a:rPr>
              <a:t>of</a:t>
            </a:r>
            <a:r>
              <a:rPr sz="1400" spc="15" dirty="0">
                <a:latin typeface="Times New Roman"/>
                <a:cs typeface="Times New Roman"/>
              </a:rPr>
              <a:t> </a:t>
            </a:r>
            <a:r>
              <a:rPr sz="1400" spc="50" dirty="0">
                <a:latin typeface="Times New Roman"/>
                <a:cs typeface="Times New Roman"/>
              </a:rPr>
              <a:t>any</a:t>
            </a:r>
            <a:r>
              <a:rPr sz="1400" spc="20" dirty="0">
                <a:latin typeface="Times New Roman"/>
                <a:cs typeface="Times New Roman"/>
              </a:rPr>
              <a:t> </a:t>
            </a:r>
            <a:r>
              <a:rPr sz="1400" spc="15" dirty="0">
                <a:latin typeface="Times New Roman"/>
                <a:cs typeface="Times New Roman"/>
              </a:rPr>
              <a:t>given</a:t>
            </a:r>
            <a:r>
              <a:rPr sz="1400" spc="-15" dirty="0">
                <a:latin typeface="Times New Roman"/>
                <a:cs typeface="Times New Roman"/>
              </a:rPr>
              <a:t> </a:t>
            </a:r>
            <a:r>
              <a:rPr sz="1400" spc="30" dirty="0">
                <a:latin typeface="Times New Roman"/>
                <a:cs typeface="Times New Roman"/>
              </a:rPr>
              <a:t>year</a:t>
            </a:r>
            <a:r>
              <a:rPr sz="1400" spc="-10" dirty="0">
                <a:latin typeface="Times New Roman"/>
                <a:cs typeface="Times New Roman"/>
              </a:rPr>
              <a:t> </a:t>
            </a:r>
            <a:r>
              <a:rPr sz="1400" spc="10" dirty="0">
                <a:latin typeface="Times New Roman"/>
                <a:cs typeface="Times New Roman"/>
              </a:rPr>
              <a:t>for</a:t>
            </a:r>
            <a:r>
              <a:rPr sz="1400" spc="25" dirty="0">
                <a:latin typeface="Times New Roman"/>
                <a:cs typeface="Times New Roman"/>
              </a:rPr>
              <a:t> </a:t>
            </a:r>
            <a:r>
              <a:rPr sz="1400" spc="50" dirty="0">
                <a:latin typeface="Times New Roman"/>
                <a:cs typeface="Times New Roman"/>
              </a:rPr>
              <a:t>that</a:t>
            </a:r>
            <a:r>
              <a:rPr sz="1400" spc="15" dirty="0">
                <a:latin typeface="Times New Roman"/>
                <a:cs typeface="Times New Roman"/>
              </a:rPr>
              <a:t> </a:t>
            </a:r>
            <a:r>
              <a:rPr sz="1400" spc="20" dirty="0">
                <a:latin typeface="Times New Roman"/>
                <a:cs typeface="Times New Roman"/>
              </a:rPr>
              <a:t>store</a:t>
            </a:r>
            <a:endParaRPr sz="1400" dirty="0">
              <a:latin typeface="Times New Roman"/>
              <a:cs typeface="Times New Roman"/>
            </a:endParaRPr>
          </a:p>
        </p:txBody>
      </p:sp>
      <p:sp>
        <p:nvSpPr>
          <p:cNvPr id="4" name="object 4"/>
          <p:cNvSpPr/>
          <p:nvPr/>
        </p:nvSpPr>
        <p:spPr>
          <a:xfrm>
            <a:off x="431291" y="3305555"/>
            <a:ext cx="8029956" cy="154838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2462" y="357974"/>
            <a:ext cx="3327844" cy="412873"/>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92327" y="256412"/>
            <a:ext cx="3286125" cy="452120"/>
          </a:xfrm>
          <a:prstGeom prst="rect">
            <a:avLst/>
          </a:prstGeom>
        </p:spPr>
        <p:txBody>
          <a:bodyPr vert="horz" wrap="square" lIns="0" tIns="12065" rIns="0" bIns="0" rtlCol="0">
            <a:spAutoFit/>
          </a:bodyPr>
          <a:lstStyle/>
          <a:p>
            <a:pPr marL="12700">
              <a:lnSpc>
                <a:spcPct val="100000"/>
              </a:lnSpc>
              <a:spcBef>
                <a:spcPts val="95"/>
              </a:spcBef>
            </a:pPr>
            <a:r>
              <a:rPr spc="-190" dirty="0"/>
              <a:t>Data </a:t>
            </a:r>
            <a:r>
              <a:rPr spc="-240" dirty="0"/>
              <a:t>Pre-</a:t>
            </a:r>
            <a:r>
              <a:rPr spc="-350" dirty="0"/>
              <a:t> </a:t>
            </a:r>
            <a:r>
              <a:rPr spc="-270" dirty="0"/>
              <a:t>Processing</a:t>
            </a:r>
          </a:p>
        </p:txBody>
      </p:sp>
      <p:sp>
        <p:nvSpPr>
          <p:cNvPr id="5" name="object 5"/>
          <p:cNvSpPr txBox="1"/>
          <p:nvPr/>
        </p:nvSpPr>
        <p:spPr>
          <a:xfrm>
            <a:off x="778560" y="951687"/>
            <a:ext cx="7529830" cy="523875"/>
          </a:xfrm>
          <a:prstGeom prst="rect">
            <a:avLst/>
          </a:prstGeom>
        </p:spPr>
        <p:txBody>
          <a:bodyPr vert="horz" wrap="square" lIns="0" tIns="12700" rIns="0" bIns="0" rtlCol="0">
            <a:spAutoFit/>
          </a:bodyPr>
          <a:lstStyle/>
          <a:p>
            <a:pPr marL="12700">
              <a:lnSpc>
                <a:spcPts val="1660"/>
              </a:lnSpc>
              <a:spcBef>
                <a:spcPts val="100"/>
              </a:spcBef>
            </a:pPr>
            <a:r>
              <a:rPr sz="1500" spc="25" dirty="0">
                <a:solidFill>
                  <a:srgbClr val="202020"/>
                </a:solidFill>
                <a:latin typeface="Times New Roman"/>
                <a:cs typeface="Times New Roman"/>
              </a:rPr>
              <a:t>As</a:t>
            </a:r>
            <a:r>
              <a:rPr sz="1500" spc="245" dirty="0">
                <a:solidFill>
                  <a:srgbClr val="202020"/>
                </a:solidFill>
                <a:latin typeface="Times New Roman"/>
                <a:cs typeface="Times New Roman"/>
              </a:rPr>
              <a:t> </a:t>
            </a:r>
            <a:r>
              <a:rPr sz="1500" spc="80" dirty="0">
                <a:solidFill>
                  <a:srgbClr val="202020"/>
                </a:solidFill>
                <a:latin typeface="Times New Roman"/>
                <a:cs typeface="Times New Roman"/>
              </a:rPr>
              <a:t>We</a:t>
            </a:r>
            <a:r>
              <a:rPr sz="1500" spc="245" dirty="0">
                <a:solidFill>
                  <a:srgbClr val="202020"/>
                </a:solidFill>
                <a:latin typeface="Times New Roman"/>
                <a:cs typeface="Times New Roman"/>
              </a:rPr>
              <a:t> </a:t>
            </a:r>
            <a:r>
              <a:rPr sz="1500" spc="40" dirty="0">
                <a:solidFill>
                  <a:srgbClr val="202020"/>
                </a:solidFill>
                <a:latin typeface="Times New Roman"/>
                <a:cs typeface="Times New Roman"/>
              </a:rPr>
              <a:t>have</a:t>
            </a:r>
            <a:r>
              <a:rPr sz="1500" spc="254" dirty="0">
                <a:solidFill>
                  <a:srgbClr val="202020"/>
                </a:solidFill>
                <a:latin typeface="Times New Roman"/>
                <a:cs typeface="Times New Roman"/>
              </a:rPr>
              <a:t> </a:t>
            </a:r>
            <a:r>
              <a:rPr sz="1500" spc="70" dirty="0">
                <a:solidFill>
                  <a:srgbClr val="202020"/>
                </a:solidFill>
                <a:latin typeface="Times New Roman"/>
                <a:cs typeface="Times New Roman"/>
              </a:rPr>
              <a:t>a</a:t>
            </a:r>
            <a:r>
              <a:rPr sz="1500" spc="245" dirty="0">
                <a:solidFill>
                  <a:srgbClr val="202020"/>
                </a:solidFill>
                <a:latin typeface="Times New Roman"/>
                <a:cs typeface="Times New Roman"/>
              </a:rPr>
              <a:t> </a:t>
            </a:r>
            <a:r>
              <a:rPr sz="1500" spc="50" dirty="0">
                <a:solidFill>
                  <a:srgbClr val="202020"/>
                </a:solidFill>
                <a:latin typeface="Times New Roman"/>
                <a:cs typeface="Times New Roman"/>
              </a:rPr>
              <a:t>Dataset</a:t>
            </a:r>
            <a:r>
              <a:rPr sz="1500" spc="254" dirty="0">
                <a:solidFill>
                  <a:srgbClr val="202020"/>
                </a:solidFill>
                <a:latin typeface="Times New Roman"/>
                <a:cs typeface="Times New Roman"/>
              </a:rPr>
              <a:t> </a:t>
            </a:r>
            <a:r>
              <a:rPr sz="1500" spc="5" dirty="0">
                <a:solidFill>
                  <a:srgbClr val="202020"/>
                </a:solidFill>
                <a:latin typeface="Times New Roman"/>
                <a:cs typeface="Times New Roman"/>
              </a:rPr>
              <a:t>of</a:t>
            </a:r>
            <a:r>
              <a:rPr sz="1500" spc="250" dirty="0">
                <a:solidFill>
                  <a:srgbClr val="202020"/>
                </a:solidFill>
                <a:latin typeface="Times New Roman"/>
                <a:cs typeface="Times New Roman"/>
              </a:rPr>
              <a:t> </a:t>
            </a:r>
            <a:r>
              <a:rPr sz="1500" spc="50" dirty="0">
                <a:solidFill>
                  <a:srgbClr val="202020"/>
                </a:solidFill>
                <a:latin typeface="Times New Roman"/>
                <a:cs typeface="Times New Roman"/>
              </a:rPr>
              <a:t>Rossmann</a:t>
            </a:r>
            <a:r>
              <a:rPr sz="1500" spc="240" dirty="0">
                <a:solidFill>
                  <a:srgbClr val="202020"/>
                </a:solidFill>
                <a:latin typeface="Times New Roman"/>
                <a:cs typeface="Times New Roman"/>
              </a:rPr>
              <a:t> </a:t>
            </a:r>
            <a:r>
              <a:rPr sz="1500" spc="20" dirty="0">
                <a:solidFill>
                  <a:srgbClr val="202020"/>
                </a:solidFill>
                <a:latin typeface="Times New Roman"/>
                <a:cs typeface="Times New Roman"/>
              </a:rPr>
              <a:t>Stores</a:t>
            </a:r>
            <a:r>
              <a:rPr sz="1500" spc="250" dirty="0">
                <a:solidFill>
                  <a:srgbClr val="202020"/>
                </a:solidFill>
                <a:latin typeface="Times New Roman"/>
                <a:cs typeface="Times New Roman"/>
              </a:rPr>
              <a:t> </a:t>
            </a:r>
            <a:r>
              <a:rPr sz="1500" spc="40" dirty="0">
                <a:solidFill>
                  <a:srgbClr val="202020"/>
                </a:solidFill>
                <a:latin typeface="Times New Roman"/>
                <a:cs typeface="Times New Roman"/>
              </a:rPr>
              <a:t>which</a:t>
            </a:r>
            <a:r>
              <a:rPr sz="1500" spc="250" dirty="0">
                <a:solidFill>
                  <a:srgbClr val="202020"/>
                </a:solidFill>
                <a:latin typeface="Times New Roman"/>
                <a:cs typeface="Times New Roman"/>
              </a:rPr>
              <a:t> </a:t>
            </a:r>
            <a:r>
              <a:rPr sz="1500" spc="45" dirty="0">
                <a:solidFill>
                  <a:srgbClr val="202020"/>
                </a:solidFill>
                <a:latin typeface="Times New Roman"/>
                <a:cs typeface="Times New Roman"/>
              </a:rPr>
              <a:t>contain</a:t>
            </a:r>
            <a:r>
              <a:rPr sz="1500" spc="250" dirty="0">
                <a:solidFill>
                  <a:srgbClr val="202020"/>
                </a:solidFill>
                <a:latin typeface="Times New Roman"/>
                <a:cs typeface="Times New Roman"/>
              </a:rPr>
              <a:t> </a:t>
            </a:r>
            <a:r>
              <a:rPr sz="1500" spc="10" dirty="0">
                <a:solidFill>
                  <a:srgbClr val="202020"/>
                </a:solidFill>
                <a:latin typeface="Times New Roman"/>
                <a:cs typeface="Times New Roman"/>
              </a:rPr>
              <a:t>1017209</a:t>
            </a:r>
            <a:r>
              <a:rPr sz="1500" spc="250" dirty="0">
                <a:solidFill>
                  <a:srgbClr val="202020"/>
                </a:solidFill>
                <a:latin typeface="Times New Roman"/>
                <a:cs typeface="Times New Roman"/>
              </a:rPr>
              <a:t> </a:t>
            </a:r>
            <a:r>
              <a:rPr sz="1500" spc="30" dirty="0">
                <a:solidFill>
                  <a:srgbClr val="202020"/>
                </a:solidFill>
                <a:latin typeface="Times New Roman"/>
                <a:cs typeface="Times New Roman"/>
              </a:rPr>
              <a:t>rows</a:t>
            </a:r>
            <a:r>
              <a:rPr sz="1500" spc="235" dirty="0">
                <a:solidFill>
                  <a:srgbClr val="202020"/>
                </a:solidFill>
                <a:latin typeface="Times New Roman"/>
                <a:cs typeface="Times New Roman"/>
              </a:rPr>
              <a:t> </a:t>
            </a:r>
            <a:r>
              <a:rPr sz="1500" spc="65" dirty="0">
                <a:solidFill>
                  <a:srgbClr val="202020"/>
                </a:solidFill>
                <a:latin typeface="Times New Roman"/>
                <a:cs typeface="Times New Roman"/>
              </a:rPr>
              <a:t>and</a:t>
            </a:r>
            <a:r>
              <a:rPr sz="1500" spc="254" dirty="0">
                <a:solidFill>
                  <a:srgbClr val="202020"/>
                </a:solidFill>
                <a:latin typeface="Times New Roman"/>
                <a:cs typeface="Times New Roman"/>
              </a:rPr>
              <a:t> </a:t>
            </a:r>
            <a:r>
              <a:rPr sz="1500" spc="15" dirty="0">
                <a:solidFill>
                  <a:srgbClr val="202020"/>
                </a:solidFill>
                <a:latin typeface="Times New Roman"/>
                <a:cs typeface="Times New Roman"/>
              </a:rPr>
              <a:t>18</a:t>
            </a:r>
            <a:r>
              <a:rPr sz="1500" spc="254" dirty="0">
                <a:solidFill>
                  <a:srgbClr val="202020"/>
                </a:solidFill>
                <a:latin typeface="Times New Roman"/>
                <a:cs typeface="Times New Roman"/>
              </a:rPr>
              <a:t> </a:t>
            </a:r>
            <a:r>
              <a:rPr sz="1500" spc="35" dirty="0">
                <a:solidFill>
                  <a:srgbClr val="202020"/>
                </a:solidFill>
                <a:latin typeface="Times New Roman"/>
                <a:cs typeface="Times New Roman"/>
              </a:rPr>
              <a:t>colums.</a:t>
            </a:r>
            <a:endParaRPr sz="1500">
              <a:latin typeface="Times New Roman"/>
              <a:cs typeface="Times New Roman"/>
            </a:endParaRPr>
          </a:p>
          <a:p>
            <a:pPr marL="12700">
              <a:lnSpc>
                <a:spcPts val="2260"/>
              </a:lnSpc>
            </a:pPr>
            <a:r>
              <a:rPr sz="1500" spc="45" dirty="0">
                <a:solidFill>
                  <a:srgbClr val="202020"/>
                </a:solidFill>
                <a:latin typeface="Times New Roman"/>
                <a:cs typeface="Times New Roman"/>
              </a:rPr>
              <a:t>Some </a:t>
            </a:r>
            <a:r>
              <a:rPr sz="1500" spc="40" dirty="0">
                <a:solidFill>
                  <a:srgbClr val="202020"/>
                </a:solidFill>
                <a:latin typeface="Times New Roman"/>
                <a:cs typeface="Times New Roman"/>
              </a:rPr>
              <a:t>columns have </a:t>
            </a:r>
            <a:r>
              <a:rPr sz="1500" spc="20" dirty="0">
                <a:solidFill>
                  <a:srgbClr val="202020"/>
                </a:solidFill>
                <a:latin typeface="Times New Roman"/>
                <a:cs typeface="Times New Roman"/>
              </a:rPr>
              <a:t>missing</a:t>
            </a:r>
            <a:r>
              <a:rPr sz="1500" spc="-120" dirty="0">
                <a:solidFill>
                  <a:srgbClr val="202020"/>
                </a:solidFill>
                <a:latin typeface="Times New Roman"/>
                <a:cs typeface="Times New Roman"/>
              </a:rPr>
              <a:t> </a:t>
            </a:r>
            <a:r>
              <a:rPr sz="1500" spc="15" dirty="0">
                <a:solidFill>
                  <a:srgbClr val="202020"/>
                </a:solidFill>
                <a:latin typeface="Times New Roman"/>
                <a:cs typeface="Times New Roman"/>
              </a:rPr>
              <a:t>values</a:t>
            </a:r>
            <a:r>
              <a:rPr sz="2000" spc="15" dirty="0">
                <a:solidFill>
                  <a:srgbClr val="202020"/>
                </a:solidFill>
                <a:latin typeface="Roboto"/>
                <a:cs typeface="Roboto"/>
              </a:rPr>
              <a:t>.</a:t>
            </a:r>
            <a:endParaRPr sz="2000">
              <a:latin typeface="Roboto"/>
              <a:cs typeface="Roboto"/>
            </a:endParaRPr>
          </a:p>
        </p:txBody>
      </p:sp>
      <p:sp>
        <p:nvSpPr>
          <p:cNvPr id="6" name="object 6"/>
          <p:cNvSpPr/>
          <p:nvPr/>
        </p:nvSpPr>
        <p:spPr>
          <a:xfrm>
            <a:off x="621791" y="1612391"/>
            <a:ext cx="7303008" cy="304647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92462" y="385746"/>
            <a:ext cx="3327844" cy="4089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92327" y="283591"/>
            <a:ext cx="3286125" cy="452120"/>
          </a:xfrm>
          <a:prstGeom prst="rect">
            <a:avLst/>
          </a:prstGeom>
        </p:spPr>
        <p:txBody>
          <a:bodyPr vert="horz" wrap="square" lIns="0" tIns="12065" rIns="0" bIns="0" rtlCol="0">
            <a:spAutoFit/>
          </a:bodyPr>
          <a:lstStyle/>
          <a:p>
            <a:pPr marL="12700">
              <a:lnSpc>
                <a:spcPct val="100000"/>
              </a:lnSpc>
              <a:spcBef>
                <a:spcPts val="95"/>
              </a:spcBef>
            </a:pPr>
            <a:r>
              <a:rPr spc="-190" dirty="0"/>
              <a:t>Data </a:t>
            </a:r>
            <a:r>
              <a:rPr spc="-240" dirty="0"/>
              <a:t>Pre-</a:t>
            </a:r>
            <a:r>
              <a:rPr spc="-350" dirty="0"/>
              <a:t> </a:t>
            </a:r>
            <a:r>
              <a:rPr spc="-270" dirty="0"/>
              <a:t>Processing</a:t>
            </a:r>
          </a:p>
        </p:txBody>
      </p:sp>
      <p:sp>
        <p:nvSpPr>
          <p:cNvPr id="5" name="object 5"/>
          <p:cNvSpPr txBox="1"/>
          <p:nvPr/>
        </p:nvSpPr>
        <p:spPr>
          <a:xfrm>
            <a:off x="389026" y="1004392"/>
            <a:ext cx="7988934" cy="3282315"/>
          </a:xfrm>
          <a:prstGeom prst="rect">
            <a:avLst/>
          </a:prstGeom>
        </p:spPr>
        <p:txBody>
          <a:bodyPr vert="horz" wrap="square" lIns="0" tIns="12065" rIns="0" bIns="0" rtlCol="0">
            <a:spAutoFit/>
          </a:bodyPr>
          <a:lstStyle/>
          <a:p>
            <a:pPr marL="12700">
              <a:lnSpc>
                <a:spcPts val="1825"/>
              </a:lnSpc>
              <a:spcBef>
                <a:spcPts val="95"/>
              </a:spcBef>
              <a:tabLst>
                <a:tab pos="4926330" algn="l"/>
              </a:tabLst>
            </a:pPr>
            <a:r>
              <a:rPr sz="1600" spc="80" dirty="0">
                <a:solidFill>
                  <a:srgbClr val="202020"/>
                </a:solidFill>
                <a:latin typeface="Times New Roman"/>
                <a:cs typeface="Times New Roman"/>
              </a:rPr>
              <a:t>Data  </a:t>
            </a:r>
            <a:r>
              <a:rPr sz="1600" spc="30" dirty="0">
                <a:solidFill>
                  <a:srgbClr val="202020"/>
                </a:solidFill>
                <a:latin typeface="Times New Roman"/>
                <a:cs typeface="Times New Roman"/>
              </a:rPr>
              <a:t>wrangling  </a:t>
            </a:r>
            <a:r>
              <a:rPr sz="1600" spc="70" dirty="0">
                <a:solidFill>
                  <a:srgbClr val="202020"/>
                </a:solidFill>
                <a:latin typeface="Times New Roman"/>
                <a:cs typeface="Times New Roman"/>
              </a:rPr>
              <a:t>and  </a:t>
            </a:r>
            <a:r>
              <a:rPr sz="1600" spc="20" dirty="0">
                <a:solidFill>
                  <a:srgbClr val="202020"/>
                </a:solidFill>
                <a:latin typeface="Times New Roman"/>
                <a:cs typeface="Times New Roman"/>
              </a:rPr>
              <a:t>processing  </a:t>
            </a:r>
            <a:r>
              <a:rPr sz="1600" spc="25" dirty="0">
                <a:solidFill>
                  <a:srgbClr val="202020"/>
                </a:solidFill>
                <a:latin typeface="Times New Roman"/>
                <a:cs typeface="Times New Roman"/>
              </a:rPr>
              <a:t>requires </a:t>
            </a:r>
            <a:r>
              <a:rPr sz="1600" spc="180" dirty="0">
                <a:solidFill>
                  <a:srgbClr val="202020"/>
                </a:solidFill>
                <a:latin typeface="Times New Roman"/>
                <a:cs typeface="Times New Roman"/>
              </a:rPr>
              <a:t> </a:t>
            </a:r>
            <a:r>
              <a:rPr sz="1600" spc="30" dirty="0">
                <a:solidFill>
                  <a:srgbClr val="202020"/>
                </a:solidFill>
                <a:latin typeface="Times New Roman"/>
                <a:cs typeface="Times New Roman"/>
              </a:rPr>
              <a:t>cleaning </a:t>
            </a:r>
            <a:r>
              <a:rPr sz="1600" spc="100" dirty="0">
                <a:solidFill>
                  <a:srgbClr val="202020"/>
                </a:solidFill>
                <a:latin typeface="Times New Roman"/>
                <a:cs typeface="Times New Roman"/>
              </a:rPr>
              <a:t> </a:t>
            </a:r>
            <a:r>
              <a:rPr sz="1600" spc="5" dirty="0">
                <a:solidFill>
                  <a:srgbClr val="202020"/>
                </a:solidFill>
                <a:latin typeface="Times New Roman"/>
                <a:cs typeface="Times New Roman"/>
              </a:rPr>
              <a:t>of	</a:t>
            </a:r>
            <a:r>
              <a:rPr sz="1600" spc="65" dirty="0">
                <a:solidFill>
                  <a:srgbClr val="202020"/>
                </a:solidFill>
                <a:latin typeface="Times New Roman"/>
                <a:cs typeface="Times New Roman"/>
              </a:rPr>
              <a:t>data </a:t>
            </a:r>
            <a:r>
              <a:rPr sz="1600" spc="70" dirty="0">
                <a:solidFill>
                  <a:srgbClr val="202020"/>
                </a:solidFill>
                <a:latin typeface="Times New Roman"/>
                <a:cs typeface="Times New Roman"/>
              </a:rPr>
              <a:t>and </a:t>
            </a:r>
            <a:r>
              <a:rPr sz="1600" spc="40" dirty="0">
                <a:solidFill>
                  <a:srgbClr val="202020"/>
                </a:solidFill>
                <a:latin typeface="Times New Roman"/>
                <a:cs typeface="Times New Roman"/>
              </a:rPr>
              <a:t>preparing </a:t>
            </a:r>
            <a:r>
              <a:rPr sz="1600" spc="15" dirty="0">
                <a:solidFill>
                  <a:srgbClr val="202020"/>
                </a:solidFill>
                <a:latin typeface="Times New Roman"/>
                <a:cs typeface="Times New Roman"/>
              </a:rPr>
              <a:t>it </a:t>
            </a:r>
            <a:r>
              <a:rPr sz="1600" spc="10" dirty="0">
                <a:solidFill>
                  <a:srgbClr val="202020"/>
                </a:solidFill>
                <a:latin typeface="Times New Roman"/>
                <a:cs typeface="Times New Roman"/>
              </a:rPr>
              <a:t>for</a:t>
            </a:r>
            <a:r>
              <a:rPr sz="1600" spc="110" dirty="0">
                <a:solidFill>
                  <a:srgbClr val="202020"/>
                </a:solidFill>
                <a:latin typeface="Times New Roman"/>
                <a:cs typeface="Times New Roman"/>
              </a:rPr>
              <a:t> </a:t>
            </a:r>
            <a:r>
              <a:rPr sz="1600" spc="35" dirty="0">
                <a:solidFill>
                  <a:srgbClr val="202020"/>
                </a:solidFill>
                <a:latin typeface="Times New Roman"/>
                <a:cs typeface="Times New Roman"/>
              </a:rPr>
              <a:t>further</a:t>
            </a:r>
            <a:endParaRPr sz="1600" dirty="0">
              <a:latin typeface="Times New Roman"/>
              <a:cs typeface="Times New Roman"/>
            </a:endParaRPr>
          </a:p>
          <a:p>
            <a:pPr marL="12700">
              <a:lnSpc>
                <a:spcPts val="1825"/>
              </a:lnSpc>
            </a:pPr>
            <a:r>
              <a:rPr sz="1600" spc="15" dirty="0">
                <a:solidFill>
                  <a:srgbClr val="202020"/>
                </a:solidFill>
                <a:latin typeface="Times New Roman"/>
                <a:cs typeface="Times New Roman"/>
              </a:rPr>
              <a:t>analysis. </a:t>
            </a:r>
            <a:r>
              <a:rPr sz="1600" spc="70" dirty="0">
                <a:solidFill>
                  <a:srgbClr val="202020"/>
                </a:solidFill>
                <a:latin typeface="Times New Roman"/>
                <a:cs typeface="Times New Roman"/>
              </a:rPr>
              <a:t>Our </a:t>
            </a:r>
            <a:r>
              <a:rPr sz="1600" spc="25" dirty="0">
                <a:solidFill>
                  <a:srgbClr val="202020"/>
                </a:solidFill>
                <a:latin typeface="Times New Roman"/>
                <a:cs typeface="Times New Roman"/>
              </a:rPr>
              <a:t>cleaning </a:t>
            </a:r>
            <a:r>
              <a:rPr sz="1600" spc="20" dirty="0">
                <a:solidFill>
                  <a:srgbClr val="202020"/>
                </a:solidFill>
                <a:latin typeface="Times New Roman"/>
                <a:cs typeface="Times New Roman"/>
              </a:rPr>
              <a:t>process </a:t>
            </a:r>
            <a:r>
              <a:rPr sz="1600" spc="5" dirty="0">
                <a:solidFill>
                  <a:srgbClr val="202020"/>
                </a:solidFill>
                <a:latin typeface="Times New Roman"/>
                <a:cs typeface="Times New Roman"/>
              </a:rPr>
              <a:t>involved </a:t>
            </a:r>
            <a:r>
              <a:rPr sz="1600" spc="40" dirty="0">
                <a:solidFill>
                  <a:srgbClr val="202020"/>
                </a:solidFill>
                <a:latin typeface="Times New Roman"/>
                <a:cs typeface="Times New Roman"/>
              </a:rPr>
              <a:t>the </a:t>
            </a:r>
            <a:r>
              <a:rPr sz="1600" spc="10" dirty="0">
                <a:solidFill>
                  <a:srgbClr val="202020"/>
                </a:solidFill>
                <a:latin typeface="Times New Roman"/>
                <a:cs typeface="Times New Roman"/>
              </a:rPr>
              <a:t>following</a:t>
            </a:r>
            <a:r>
              <a:rPr sz="1600" spc="65" dirty="0">
                <a:solidFill>
                  <a:srgbClr val="202020"/>
                </a:solidFill>
                <a:latin typeface="Times New Roman"/>
                <a:cs typeface="Times New Roman"/>
              </a:rPr>
              <a:t> </a:t>
            </a:r>
            <a:r>
              <a:rPr sz="1600" spc="35" dirty="0">
                <a:solidFill>
                  <a:srgbClr val="202020"/>
                </a:solidFill>
                <a:latin typeface="Times New Roman"/>
                <a:cs typeface="Times New Roman"/>
              </a:rPr>
              <a:t>parts:</a:t>
            </a:r>
            <a:endParaRPr sz="1600" dirty="0">
              <a:latin typeface="Times New Roman"/>
              <a:cs typeface="Times New Roman"/>
            </a:endParaRPr>
          </a:p>
          <a:p>
            <a:pPr marL="299085" indent="-287020">
              <a:lnSpc>
                <a:spcPct val="100000"/>
              </a:lnSpc>
              <a:spcBef>
                <a:spcPts val="840"/>
              </a:spcBef>
              <a:buSzPct val="117857"/>
              <a:buFont typeface="Wingdings"/>
              <a:buChar char=""/>
              <a:tabLst>
                <a:tab pos="299720" algn="l"/>
              </a:tabLst>
            </a:pPr>
            <a:r>
              <a:rPr sz="1400" b="1" dirty="0">
                <a:solidFill>
                  <a:srgbClr val="202020"/>
                </a:solidFill>
                <a:latin typeface="Georgia"/>
                <a:cs typeface="Georgia"/>
              </a:rPr>
              <a:t>Merge Both Dataset</a:t>
            </a:r>
            <a:r>
              <a:rPr sz="1400" b="1" spc="-95" dirty="0">
                <a:solidFill>
                  <a:srgbClr val="202020"/>
                </a:solidFill>
                <a:latin typeface="Georgia"/>
                <a:cs typeface="Georgia"/>
              </a:rPr>
              <a:t>: </a:t>
            </a:r>
            <a:r>
              <a:rPr sz="1400" spc="80" dirty="0">
                <a:solidFill>
                  <a:srgbClr val="202020"/>
                </a:solidFill>
                <a:latin typeface="Times New Roman"/>
                <a:cs typeface="Times New Roman"/>
              </a:rPr>
              <a:t>We </a:t>
            </a:r>
            <a:r>
              <a:rPr sz="1400" spc="35" dirty="0">
                <a:solidFill>
                  <a:srgbClr val="202020"/>
                </a:solidFill>
                <a:latin typeface="Times New Roman"/>
                <a:cs typeface="Times New Roman"/>
              </a:rPr>
              <a:t>have </a:t>
            </a:r>
            <a:r>
              <a:rPr sz="1400" spc="25" dirty="0">
                <a:solidFill>
                  <a:srgbClr val="202020"/>
                </a:solidFill>
                <a:latin typeface="Times New Roman"/>
                <a:cs typeface="Times New Roman"/>
              </a:rPr>
              <a:t>merge </a:t>
            </a:r>
            <a:r>
              <a:rPr sz="1400" spc="40" dirty="0">
                <a:solidFill>
                  <a:srgbClr val="202020"/>
                </a:solidFill>
                <a:latin typeface="Times New Roman"/>
                <a:cs typeface="Times New Roman"/>
              </a:rPr>
              <a:t>both the </a:t>
            </a:r>
            <a:r>
              <a:rPr sz="1400" spc="20" dirty="0">
                <a:solidFill>
                  <a:srgbClr val="202020"/>
                </a:solidFill>
                <a:latin typeface="Times New Roman"/>
                <a:cs typeface="Times New Roman"/>
              </a:rPr>
              <a:t>available</a:t>
            </a:r>
            <a:r>
              <a:rPr sz="1400" spc="-140" dirty="0">
                <a:solidFill>
                  <a:srgbClr val="202020"/>
                </a:solidFill>
                <a:latin typeface="Times New Roman"/>
                <a:cs typeface="Times New Roman"/>
              </a:rPr>
              <a:t> </a:t>
            </a:r>
            <a:r>
              <a:rPr sz="1400" spc="35" dirty="0">
                <a:solidFill>
                  <a:srgbClr val="202020"/>
                </a:solidFill>
                <a:latin typeface="Times New Roman"/>
                <a:cs typeface="Times New Roman"/>
              </a:rPr>
              <a:t>dataset</a:t>
            </a:r>
            <a:endParaRPr sz="1400" dirty="0">
              <a:latin typeface="Times New Roman"/>
              <a:cs typeface="Times New Roman"/>
            </a:endParaRPr>
          </a:p>
          <a:p>
            <a:pPr>
              <a:lnSpc>
                <a:spcPct val="100000"/>
              </a:lnSpc>
              <a:buChar char=""/>
            </a:pPr>
            <a:endParaRPr sz="1800" dirty="0">
              <a:latin typeface="Times New Roman"/>
              <a:cs typeface="Times New Roman"/>
            </a:endParaRPr>
          </a:p>
          <a:p>
            <a:pPr marL="299085" indent="-287020">
              <a:lnSpc>
                <a:spcPct val="100000"/>
              </a:lnSpc>
              <a:spcBef>
                <a:spcPts val="1260"/>
              </a:spcBef>
              <a:buSzPct val="120000"/>
              <a:buFont typeface="Wingdings"/>
              <a:buChar char=""/>
              <a:tabLst>
                <a:tab pos="299720" algn="l"/>
              </a:tabLst>
            </a:pPr>
            <a:r>
              <a:rPr sz="1500" b="1" dirty="0">
                <a:solidFill>
                  <a:srgbClr val="202020"/>
                </a:solidFill>
                <a:latin typeface="Georgia"/>
                <a:cs typeface="Georgia"/>
              </a:rPr>
              <a:t>Null Value Treatment</a:t>
            </a:r>
            <a:r>
              <a:rPr sz="1400" b="1" spc="-135" dirty="0">
                <a:solidFill>
                  <a:srgbClr val="202020"/>
                </a:solidFill>
                <a:latin typeface="Georgia"/>
                <a:cs typeface="Georgia"/>
              </a:rPr>
              <a:t>:</a:t>
            </a:r>
            <a:endParaRPr sz="1400" dirty="0">
              <a:latin typeface="Georgia"/>
              <a:cs typeface="Georgia"/>
            </a:endParaRPr>
          </a:p>
          <a:p>
            <a:pPr marL="756285" marR="5715" lvl="1" indent="-287020" algn="just">
              <a:lnSpc>
                <a:spcPts val="1620"/>
              </a:lnSpc>
              <a:spcBef>
                <a:spcPts val="1019"/>
              </a:spcBef>
              <a:buFont typeface="Wingdings"/>
              <a:buChar char=""/>
              <a:tabLst>
                <a:tab pos="756920" algn="l"/>
              </a:tabLst>
            </a:pPr>
            <a:r>
              <a:rPr sz="1500" spc="20" dirty="0">
                <a:solidFill>
                  <a:srgbClr val="202020"/>
                </a:solidFill>
                <a:latin typeface="Times New Roman"/>
                <a:cs typeface="Times New Roman"/>
              </a:rPr>
              <a:t>After </a:t>
            </a:r>
            <a:r>
              <a:rPr sz="1500" spc="15" dirty="0">
                <a:solidFill>
                  <a:srgbClr val="202020"/>
                </a:solidFill>
                <a:latin typeface="Times New Roman"/>
                <a:cs typeface="Times New Roman"/>
              </a:rPr>
              <a:t>checking </a:t>
            </a:r>
            <a:r>
              <a:rPr sz="1500" spc="30" dirty="0">
                <a:solidFill>
                  <a:srgbClr val="202020"/>
                </a:solidFill>
                <a:latin typeface="Times New Roman"/>
                <a:cs typeface="Times New Roman"/>
              </a:rPr>
              <a:t>distribution </a:t>
            </a:r>
            <a:r>
              <a:rPr sz="1500" spc="5" dirty="0">
                <a:solidFill>
                  <a:srgbClr val="202020"/>
                </a:solidFill>
                <a:latin typeface="Times New Roman"/>
                <a:cs typeface="Times New Roman"/>
              </a:rPr>
              <a:t>of </a:t>
            </a:r>
            <a:r>
              <a:rPr sz="1500" b="1" spc="-100" dirty="0">
                <a:solidFill>
                  <a:srgbClr val="202020"/>
                </a:solidFill>
                <a:latin typeface="Georgia"/>
                <a:cs typeface="Georgia"/>
              </a:rPr>
              <a:t>‘</a:t>
            </a:r>
            <a:r>
              <a:rPr sz="1500" b="1" dirty="0">
                <a:solidFill>
                  <a:srgbClr val="202020"/>
                </a:solidFill>
                <a:latin typeface="Georgia"/>
                <a:cs typeface="Georgia"/>
              </a:rPr>
              <a:t>CompetitionDistance</a:t>
            </a:r>
            <a:r>
              <a:rPr sz="1500" b="1" spc="-100" dirty="0">
                <a:solidFill>
                  <a:srgbClr val="202020"/>
                </a:solidFill>
                <a:latin typeface="Georgia"/>
                <a:cs typeface="Georgia"/>
              </a:rPr>
              <a:t>’ </a:t>
            </a:r>
            <a:r>
              <a:rPr sz="1500" spc="45" dirty="0">
                <a:solidFill>
                  <a:srgbClr val="202020"/>
                </a:solidFill>
                <a:latin typeface="Times New Roman"/>
                <a:cs typeface="Times New Roman"/>
              </a:rPr>
              <a:t>column </a:t>
            </a:r>
            <a:r>
              <a:rPr sz="1500" spc="35" dirty="0">
                <a:solidFill>
                  <a:srgbClr val="202020"/>
                </a:solidFill>
                <a:latin typeface="Times New Roman"/>
                <a:cs typeface="Times New Roman"/>
              </a:rPr>
              <a:t>we </a:t>
            </a:r>
            <a:r>
              <a:rPr sz="1500" spc="20" dirty="0">
                <a:solidFill>
                  <a:srgbClr val="202020"/>
                </a:solidFill>
                <a:latin typeface="Times New Roman"/>
                <a:cs typeface="Times New Roman"/>
              </a:rPr>
              <a:t>find </a:t>
            </a:r>
            <a:r>
              <a:rPr sz="1500" spc="55" dirty="0">
                <a:solidFill>
                  <a:srgbClr val="202020"/>
                </a:solidFill>
                <a:latin typeface="Times New Roman"/>
                <a:cs typeface="Times New Roman"/>
              </a:rPr>
              <a:t>out </a:t>
            </a:r>
            <a:r>
              <a:rPr sz="1500" spc="50" dirty="0">
                <a:solidFill>
                  <a:srgbClr val="202020"/>
                </a:solidFill>
                <a:latin typeface="Times New Roman"/>
                <a:cs typeface="Times New Roman"/>
              </a:rPr>
              <a:t>that </a:t>
            </a:r>
            <a:r>
              <a:rPr sz="1500" spc="55" dirty="0">
                <a:solidFill>
                  <a:srgbClr val="202020"/>
                </a:solidFill>
                <a:latin typeface="Times New Roman"/>
                <a:cs typeface="Times New Roman"/>
              </a:rPr>
              <a:t>data </a:t>
            </a:r>
            <a:r>
              <a:rPr sz="1500" spc="-5" dirty="0">
                <a:solidFill>
                  <a:srgbClr val="202020"/>
                </a:solidFill>
                <a:latin typeface="Times New Roman"/>
                <a:cs typeface="Times New Roman"/>
              </a:rPr>
              <a:t>is left  </a:t>
            </a:r>
            <a:r>
              <a:rPr sz="1500" spc="25" dirty="0">
                <a:solidFill>
                  <a:srgbClr val="202020"/>
                </a:solidFill>
                <a:latin typeface="Times New Roman"/>
                <a:cs typeface="Times New Roman"/>
              </a:rPr>
              <a:t>skewed so </a:t>
            </a:r>
            <a:r>
              <a:rPr sz="1500" spc="35" dirty="0">
                <a:solidFill>
                  <a:srgbClr val="202020"/>
                </a:solidFill>
                <a:latin typeface="Times New Roman"/>
                <a:cs typeface="Times New Roman"/>
              </a:rPr>
              <a:t>we </a:t>
            </a:r>
            <a:r>
              <a:rPr sz="1500" spc="30" dirty="0">
                <a:solidFill>
                  <a:srgbClr val="202020"/>
                </a:solidFill>
                <a:latin typeface="Times New Roman"/>
                <a:cs typeface="Times New Roman"/>
              </a:rPr>
              <a:t>use </a:t>
            </a:r>
            <a:r>
              <a:rPr sz="1500" spc="55" dirty="0">
                <a:solidFill>
                  <a:srgbClr val="202020"/>
                </a:solidFill>
                <a:latin typeface="Times New Roman"/>
                <a:cs typeface="Times New Roman"/>
              </a:rPr>
              <a:t>median </a:t>
            </a:r>
            <a:r>
              <a:rPr sz="1500" spc="45" dirty="0">
                <a:solidFill>
                  <a:srgbClr val="202020"/>
                </a:solidFill>
                <a:latin typeface="Times New Roman"/>
                <a:cs typeface="Times New Roman"/>
              </a:rPr>
              <a:t>to </a:t>
            </a:r>
            <a:r>
              <a:rPr sz="1500" spc="20" dirty="0">
                <a:solidFill>
                  <a:srgbClr val="202020"/>
                </a:solidFill>
                <a:latin typeface="Times New Roman"/>
                <a:cs typeface="Times New Roman"/>
              </a:rPr>
              <a:t>replace </a:t>
            </a:r>
            <a:r>
              <a:rPr sz="1500" spc="30" dirty="0">
                <a:solidFill>
                  <a:srgbClr val="202020"/>
                </a:solidFill>
                <a:latin typeface="Times New Roman"/>
                <a:cs typeface="Times New Roman"/>
              </a:rPr>
              <a:t>null</a:t>
            </a:r>
            <a:r>
              <a:rPr sz="1500" spc="-150" dirty="0">
                <a:solidFill>
                  <a:srgbClr val="202020"/>
                </a:solidFill>
                <a:latin typeface="Times New Roman"/>
                <a:cs typeface="Times New Roman"/>
              </a:rPr>
              <a:t> </a:t>
            </a:r>
            <a:r>
              <a:rPr sz="1500" spc="20" dirty="0">
                <a:solidFill>
                  <a:srgbClr val="202020"/>
                </a:solidFill>
                <a:latin typeface="Times New Roman"/>
                <a:cs typeface="Times New Roman"/>
              </a:rPr>
              <a:t>values.</a:t>
            </a:r>
            <a:endParaRPr sz="1500" dirty="0">
              <a:latin typeface="Times New Roman"/>
              <a:cs typeface="Times New Roman"/>
            </a:endParaRPr>
          </a:p>
          <a:p>
            <a:pPr marL="756285" lvl="1" indent="-287020">
              <a:lnSpc>
                <a:spcPts val="1710"/>
              </a:lnSpc>
              <a:spcBef>
                <a:spcPts val="795"/>
              </a:spcBef>
              <a:buFont typeface="Wingdings"/>
              <a:buChar char=""/>
              <a:tabLst>
                <a:tab pos="756920" algn="l"/>
              </a:tabLst>
            </a:pPr>
            <a:r>
              <a:rPr sz="1500" spc="70" dirty="0">
                <a:solidFill>
                  <a:srgbClr val="202020"/>
                </a:solidFill>
                <a:latin typeface="Times New Roman"/>
                <a:cs typeface="Times New Roman"/>
              </a:rPr>
              <a:t>And </a:t>
            </a:r>
            <a:r>
              <a:rPr sz="1500" spc="35" dirty="0">
                <a:solidFill>
                  <a:srgbClr val="202020"/>
                </a:solidFill>
                <a:latin typeface="Times New Roman"/>
                <a:cs typeface="Times New Roman"/>
              </a:rPr>
              <a:t>we </a:t>
            </a:r>
            <a:r>
              <a:rPr sz="1500" spc="25" dirty="0">
                <a:solidFill>
                  <a:srgbClr val="202020"/>
                </a:solidFill>
                <a:latin typeface="Times New Roman"/>
                <a:cs typeface="Times New Roman"/>
              </a:rPr>
              <a:t>replace </a:t>
            </a:r>
            <a:r>
              <a:rPr sz="1500" spc="40" dirty="0">
                <a:solidFill>
                  <a:srgbClr val="202020"/>
                </a:solidFill>
                <a:latin typeface="Times New Roman"/>
                <a:cs typeface="Times New Roman"/>
              </a:rPr>
              <a:t>the </a:t>
            </a:r>
            <a:r>
              <a:rPr sz="1500" spc="30" dirty="0">
                <a:solidFill>
                  <a:srgbClr val="202020"/>
                </a:solidFill>
                <a:latin typeface="Times New Roman"/>
                <a:cs typeface="Times New Roman"/>
              </a:rPr>
              <a:t>null </a:t>
            </a:r>
            <a:r>
              <a:rPr sz="1500" spc="20" dirty="0">
                <a:solidFill>
                  <a:srgbClr val="202020"/>
                </a:solidFill>
                <a:latin typeface="Times New Roman"/>
                <a:cs typeface="Times New Roman"/>
              </a:rPr>
              <a:t>values </a:t>
            </a:r>
            <a:r>
              <a:rPr sz="1500" spc="25" dirty="0">
                <a:solidFill>
                  <a:srgbClr val="202020"/>
                </a:solidFill>
                <a:latin typeface="Times New Roman"/>
                <a:cs typeface="Times New Roman"/>
              </a:rPr>
              <a:t>present </a:t>
            </a:r>
            <a:r>
              <a:rPr sz="1500" spc="35" dirty="0">
                <a:solidFill>
                  <a:srgbClr val="202020"/>
                </a:solidFill>
                <a:latin typeface="Times New Roman"/>
                <a:cs typeface="Times New Roman"/>
              </a:rPr>
              <a:t>in </a:t>
            </a:r>
            <a:r>
              <a:rPr sz="1500" spc="45" dirty="0">
                <a:solidFill>
                  <a:srgbClr val="202020"/>
                </a:solidFill>
                <a:latin typeface="Times New Roman"/>
                <a:cs typeface="Times New Roman"/>
              </a:rPr>
              <a:t>column</a:t>
            </a:r>
            <a:r>
              <a:rPr sz="1500" spc="360" dirty="0">
                <a:solidFill>
                  <a:srgbClr val="202020"/>
                </a:solidFill>
                <a:latin typeface="Times New Roman"/>
                <a:cs typeface="Times New Roman"/>
              </a:rPr>
              <a:t> </a:t>
            </a:r>
            <a:r>
              <a:rPr sz="1500" b="1" spc="-110" dirty="0">
                <a:solidFill>
                  <a:srgbClr val="202020"/>
                </a:solidFill>
                <a:latin typeface="Georgia"/>
                <a:cs typeface="Georgia"/>
              </a:rPr>
              <a:t>‘</a:t>
            </a:r>
            <a:r>
              <a:rPr sz="1500" b="1" dirty="0">
                <a:solidFill>
                  <a:srgbClr val="202020"/>
                </a:solidFill>
                <a:latin typeface="Georgia"/>
                <a:cs typeface="Georgia"/>
              </a:rPr>
              <a:t>CompetitionOpenSinceMonth</a:t>
            </a:r>
            <a:r>
              <a:rPr sz="1500" b="1" spc="-110" dirty="0">
                <a:solidFill>
                  <a:srgbClr val="202020"/>
                </a:solidFill>
                <a:latin typeface="Georgia"/>
                <a:cs typeface="Georgia"/>
              </a:rPr>
              <a:t>’,</a:t>
            </a:r>
            <a:endParaRPr sz="1500" dirty="0">
              <a:latin typeface="Georgia"/>
              <a:cs typeface="Georgia"/>
            </a:endParaRPr>
          </a:p>
          <a:p>
            <a:pPr marL="756285">
              <a:lnSpc>
                <a:spcPts val="1710"/>
              </a:lnSpc>
            </a:pPr>
            <a:r>
              <a:rPr sz="1500" b="1" spc="-110" dirty="0">
                <a:solidFill>
                  <a:srgbClr val="202020"/>
                </a:solidFill>
                <a:latin typeface="Georgia"/>
                <a:cs typeface="Georgia"/>
              </a:rPr>
              <a:t>‘</a:t>
            </a:r>
            <a:r>
              <a:rPr sz="1500" b="1" dirty="0">
                <a:solidFill>
                  <a:srgbClr val="202020"/>
                </a:solidFill>
                <a:latin typeface="Georgia"/>
                <a:cs typeface="Georgia"/>
              </a:rPr>
              <a:t>CompetitionOpenSinceYear</a:t>
            </a:r>
            <a:r>
              <a:rPr sz="1500" b="1" spc="-110" dirty="0">
                <a:solidFill>
                  <a:srgbClr val="202020"/>
                </a:solidFill>
                <a:latin typeface="Georgia"/>
                <a:cs typeface="Georgia"/>
              </a:rPr>
              <a:t>’ </a:t>
            </a:r>
            <a:r>
              <a:rPr sz="1500" spc="40" dirty="0">
                <a:solidFill>
                  <a:srgbClr val="202020"/>
                </a:solidFill>
                <a:latin typeface="Times New Roman"/>
                <a:cs typeface="Times New Roman"/>
              </a:rPr>
              <a:t>with</a:t>
            </a:r>
            <a:r>
              <a:rPr sz="1500" spc="-185" dirty="0">
                <a:solidFill>
                  <a:srgbClr val="202020"/>
                </a:solidFill>
                <a:latin typeface="Times New Roman"/>
                <a:cs typeface="Times New Roman"/>
              </a:rPr>
              <a:t> </a:t>
            </a:r>
            <a:r>
              <a:rPr sz="1500" spc="55" dirty="0">
                <a:solidFill>
                  <a:srgbClr val="202020"/>
                </a:solidFill>
                <a:latin typeface="Times New Roman"/>
                <a:cs typeface="Times New Roman"/>
              </a:rPr>
              <a:t>mode.</a:t>
            </a:r>
            <a:endParaRPr sz="1500" dirty="0">
              <a:latin typeface="Times New Roman"/>
              <a:cs typeface="Times New Roman"/>
            </a:endParaRPr>
          </a:p>
          <a:p>
            <a:pPr marL="756285" marR="5080" lvl="1" indent="-287020" algn="just">
              <a:lnSpc>
                <a:spcPts val="1620"/>
              </a:lnSpc>
              <a:spcBef>
                <a:spcPts val="1035"/>
              </a:spcBef>
              <a:buFont typeface="Wingdings"/>
              <a:buChar char=""/>
              <a:tabLst>
                <a:tab pos="756920" algn="l"/>
              </a:tabLst>
            </a:pPr>
            <a:r>
              <a:rPr sz="1500" spc="80" dirty="0">
                <a:solidFill>
                  <a:srgbClr val="202020"/>
                </a:solidFill>
                <a:latin typeface="Times New Roman"/>
                <a:cs typeface="Times New Roman"/>
              </a:rPr>
              <a:t>We </a:t>
            </a:r>
            <a:r>
              <a:rPr sz="1500" spc="40" dirty="0">
                <a:solidFill>
                  <a:srgbClr val="202020"/>
                </a:solidFill>
                <a:latin typeface="Times New Roman"/>
                <a:cs typeface="Times New Roman"/>
              </a:rPr>
              <a:t>have </a:t>
            </a:r>
            <a:r>
              <a:rPr sz="1500" spc="45" dirty="0">
                <a:solidFill>
                  <a:srgbClr val="202020"/>
                </a:solidFill>
                <a:latin typeface="Times New Roman"/>
                <a:cs typeface="Times New Roman"/>
              </a:rPr>
              <a:t>dropped </a:t>
            </a:r>
            <a:r>
              <a:rPr sz="1500" spc="40" dirty="0">
                <a:solidFill>
                  <a:srgbClr val="202020"/>
                </a:solidFill>
                <a:latin typeface="Times New Roman"/>
                <a:cs typeface="Times New Roman"/>
              </a:rPr>
              <a:t>columns </a:t>
            </a:r>
            <a:r>
              <a:rPr sz="1500" spc="35" dirty="0">
                <a:solidFill>
                  <a:srgbClr val="202020"/>
                </a:solidFill>
                <a:latin typeface="Times New Roman"/>
                <a:cs typeface="Times New Roman"/>
              </a:rPr>
              <a:t>where </a:t>
            </a:r>
            <a:r>
              <a:rPr sz="1500" spc="30" dirty="0">
                <a:solidFill>
                  <a:srgbClr val="202020"/>
                </a:solidFill>
                <a:latin typeface="Times New Roman"/>
                <a:cs typeface="Times New Roman"/>
              </a:rPr>
              <a:t>null </a:t>
            </a:r>
            <a:r>
              <a:rPr sz="1500" spc="20" dirty="0">
                <a:solidFill>
                  <a:srgbClr val="202020"/>
                </a:solidFill>
                <a:latin typeface="Times New Roman"/>
                <a:cs typeface="Times New Roman"/>
              </a:rPr>
              <a:t>values </a:t>
            </a:r>
            <a:r>
              <a:rPr sz="1500" spc="30" dirty="0">
                <a:solidFill>
                  <a:srgbClr val="202020"/>
                </a:solidFill>
                <a:latin typeface="Times New Roman"/>
                <a:cs typeface="Times New Roman"/>
              </a:rPr>
              <a:t>present </a:t>
            </a:r>
            <a:r>
              <a:rPr sz="1500" spc="35" dirty="0">
                <a:solidFill>
                  <a:srgbClr val="202020"/>
                </a:solidFill>
                <a:latin typeface="Times New Roman"/>
                <a:cs typeface="Times New Roman"/>
              </a:rPr>
              <a:t>in </a:t>
            </a:r>
            <a:r>
              <a:rPr sz="1500" b="1" spc="-114" dirty="0">
                <a:solidFill>
                  <a:srgbClr val="202020"/>
                </a:solidFill>
                <a:latin typeface="Georgia"/>
                <a:cs typeface="Georgia"/>
              </a:rPr>
              <a:t>‘</a:t>
            </a:r>
            <a:r>
              <a:rPr sz="1500" b="1" dirty="0">
                <a:solidFill>
                  <a:srgbClr val="202020"/>
                </a:solidFill>
                <a:latin typeface="Georgia"/>
                <a:cs typeface="Georgia"/>
              </a:rPr>
              <a:t>Promo2SinceWeek</a:t>
            </a:r>
            <a:r>
              <a:rPr sz="1500" b="1" spc="-114" dirty="0">
                <a:solidFill>
                  <a:srgbClr val="202020"/>
                </a:solidFill>
                <a:latin typeface="Georgia"/>
                <a:cs typeface="Georgia"/>
              </a:rPr>
              <a:t>’,  </a:t>
            </a:r>
            <a:r>
              <a:rPr sz="1500" b="1" spc="-110" dirty="0">
                <a:solidFill>
                  <a:srgbClr val="202020"/>
                </a:solidFill>
                <a:latin typeface="Georgia"/>
                <a:cs typeface="Georgia"/>
              </a:rPr>
              <a:t>‘</a:t>
            </a:r>
            <a:r>
              <a:rPr sz="1500" b="1" dirty="0">
                <a:solidFill>
                  <a:srgbClr val="202020"/>
                </a:solidFill>
                <a:latin typeface="Georgia"/>
                <a:cs typeface="Georgia"/>
              </a:rPr>
              <a:t>Promo2SinceYear’, </a:t>
            </a:r>
            <a:r>
              <a:rPr sz="1500" b="1" spc="-114" dirty="0">
                <a:solidFill>
                  <a:srgbClr val="202020"/>
                </a:solidFill>
                <a:latin typeface="Georgia"/>
                <a:cs typeface="Georgia"/>
              </a:rPr>
              <a:t>‘</a:t>
            </a:r>
            <a:r>
              <a:rPr sz="1500" b="1" dirty="0">
                <a:solidFill>
                  <a:srgbClr val="202020"/>
                </a:solidFill>
                <a:latin typeface="Georgia"/>
                <a:cs typeface="Georgia"/>
              </a:rPr>
              <a:t>PromoInterval’</a:t>
            </a:r>
            <a:r>
              <a:rPr sz="1500" b="1" spc="-114" dirty="0">
                <a:solidFill>
                  <a:srgbClr val="202020"/>
                </a:solidFill>
                <a:latin typeface="Georgia"/>
                <a:cs typeface="Georgia"/>
              </a:rPr>
              <a:t> </a:t>
            </a:r>
            <a:r>
              <a:rPr sz="1500" spc="25" dirty="0">
                <a:solidFill>
                  <a:srgbClr val="202020"/>
                </a:solidFill>
                <a:latin typeface="Times New Roman"/>
                <a:cs typeface="Times New Roman"/>
              </a:rPr>
              <a:t>because </a:t>
            </a:r>
            <a:r>
              <a:rPr sz="1500" spc="40" dirty="0">
                <a:solidFill>
                  <a:srgbClr val="202020"/>
                </a:solidFill>
                <a:latin typeface="Times New Roman"/>
                <a:cs typeface="Times New Roman"/>
              </a:rPr>
              <a:t>columns </a:t>
            </a:r>
            <a:r>
              <a:rPr sz="1500" spc="35" dirty="0">
                <a:solidFill>
                  <a:srgbClr val="202020"/>
                </a:solidFill>
                <a:latin typeface="Times New Roman"/>
                <a:cs typeface="Times New Roman"/>
              </a:rPr>
              <a:t>having </a:t>
            </a:r>
            <a:r>
              <a:rPr sz="1500" spc="50" dirty="0">
                <a:solidFill>
                  <a:srgbClr val="202020"/>
                </a:solidFill>
                <a:latin typeface="Times New Roman"/>
                <a:cs typeface="Times New Roman"/>
              </a:rPr>
              <a:t>more </a:t>
            </a:r>
            <a:r>
              <a:rPr sz="1500" spc="45" dirty="0">
                <a:solidFill>
                  <a:srgbClr val="202020"/>
                </a:solidFill>
                <a:latin typeface="Times New Roman"/>
                <a:cs typeface="Times New Roman"/>
              </a:rPr>
              <a:t>number </a:t>
            </a:r>
            <a:r>
              <a:rPr sz="1500" spc="5" dirty="0">
                <a:solidFill>
                  <a:srgbClr val="202020"/>
                </a:solidFill>
                <a:latin typeface="Times New Roman"/>
                <a:cs typeface="Times New Roman"/>
              </a:rPr>
              <a:t>of </a:t>
            </a:r>
            <a:r>
              <a:rPr sz="1500" spc="30" dirty="0">
                <a:solidFill>
                  <a:srgbClr val="202020"/>
                </a:solidFill>
                <a:latin typeface="Times New Roman"/>
                <a:cs typeface="Times New Roman"/>
              </a:rPr>
              <a:t>null  </a:t>
            </a:r>
            <a:r>
              <a:rPr sz="1500" spc="20" dirty="0">
                <a:solidFill>
                  <a:srgbClr val="202020"/>
                </a:solidFill>
                <a:latin typeface="Times New Roman"/>
                <a:cs typeface="Times New Roman"/>
              </a:rPr>
              <a:t>values </a:t>
            </a:r>
            <a:r>
              <a:rPr sz="1500" spc="65" dirty="0">
                <a:solidFill>
                  <a:srgbClr val="202020"/>
                </a:solidFill>
                <a:latin typeface="Times New Roman"/>
                <a:cs typeface="Times New Roman"/>
              </a:rPr>
              <a:t>and </a:t>
            </a:r>
            <a:r>
              <a:rPr sz="1500" spc="25" dirty="0">
                <a:solidFill>
                  <a:srgbClr val="202020"/>
                </a:solidFill>
                <a:latin typeface="Times New Roman"/>
                <a:cs typeface="Times New Roman"/>
              </a:rPr>
              <a:t>these </a:t>
            </a:r>
            <a:r>
              <a:rPr sz="1500" spc="40" dirty="0">
                <a:solidFill>
                  <a:srgbClr val="202020"/>
                </a:solidFill>
                <a:latin typeface="Times New Roman"/>
                <a:cs typeface="Times New Roman"/>
              </a:rPr>
              <a:t>columns </a:t>
            </a:r>
            <a:r>
              <a:rPr sz="1500" spc="35" dirty="0">
                <a:solidFill>
                  <a:srgbClr val="202020"/>
                </a:solidFill>
                <a:latin typeface="Times New Roman"/>
                <a:cs typeface="Times New Roman"/>
              </a:rPr>
              <a:t>are </a:t>
            </a:r>
            <a:r>
              <a:rPr sz="1500" spc="55" dirty="0">
                <a:solidFill>
                  <a:srgbClr val="202020"/>
                </a:solidFill>
                <a:latin typeface="Times New Roman"/>
                <a:cs typeface="Times New Roman"/>
              </a:rPr>
              <a:t>not </a:t>
            </a:r>
            <a:r>
              <a:rPr sz="1500" spc="65" dirty="0">
                <a:solidFill>
                  <a:srgbClr val="202020"/>
                </a:solidFill>
                <a:latin typeface="Times New Roman"/>
                <a:cs typeface="Times New Roman"/>
              </a:rPr>
              <a:t>much</a:t>
            </a:r>
            <a:r>
              <a:rPr sz="1500" spc="-210" dirty="0">
                <a:solidFill>
                  <a:srgbClr val="202020"/>
                </a:solidFill>
                <a:latin typeface="Times New Roman"/>
                <a:cs typeface="Times New Roman"/>
              </a:rPr>
              <a:t> </a:t>
            </a:r>
            <a:r>
              <a:rPr sz="1500" spc="30" dirty="0">
                <a:solidFill>
                  <a:srgbClr val="202020"/>
                </a:solidFill>
                <a:latin typeface="Times New Roman"/>
                <a:cs typeface="Times New Roman"/>
              </a:rPr>
              <a:t>impactful.</a:t>
            </a:r>
            <a:endParaRPr sz="15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87957" y="385746"/>
            <a:ext cx="5808080" cy="408972"/>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592327" y="283591"/>
            <a:ext cx="5765165" cy="443070"/>
          </a:xfrm>
          <a:prstGeom prst="rect">
            <a:avLst/>
          </a:prstGeom>
        </p:spPr>
        <p:txBody>
          <a:bodyPr vert="horz" wrap="square" lIns="0" tIns="12065" rIns="0" bIns="0" rtlCol="0">
            <a:spAutoFit/>
          </a:bodyPr>
          <a:lstStyle/>
          <a:p>
            <a:pPr marL="12700">
              <a:lnSpc>
                <a:spcPct val="100000"/>
              </a:lnSpc>
              <a:spcBef>
                <a:spcPts val="95"/>
              </a:spcBef>
            </a:pPr>
            <a:r>
              <a:rPr spc="-270" dirty="0"/>
              <a:t>Handling</a:t>
            </a:r>
            <a:r>
              <a:rPr lang="en-US" spc="-270" dirty="0"/>
              <a:t> </a:t>
            </a:r>
            <a:r>
              <a:rPr spc="-270" dirty="0"/>
              <a:t> </a:t>
            </a:r>
            <a:r>
              <a:rPr spc="-225" dirty="0"/>
              <a:t>Outliers </a:t>
            </a:r>
            <a:r>
              <a:rPr spc="-254" dirty="0"/>
              <a:t>in </a:t>
            </a:r>
            <a:r>
              <a:rPr lang="en-US" spc="-254" dirty="0"/>
              <a:t> </a:t>
            </a:r>
            <a:r>
              <a:rPr spc="-225" dirty="0"/>
              <a:t>Target</a:t>
            </a:r>
            <a:r>
              <a:rPr spc="-15" dirty="0"/>
              <a:t> </a:t>
            </a:r>
            <a:r>
              <a:rPr spc="-245" dirty="0"/>
              <a:t>Variable</a:t>
            </a:r>
          </a:p>
        </p:txBody>
      </p:sp>
      <p:sp>
        <p:nvSpPr>
          <p:cNvPr id="5" name="object 5"/>
          <p:cNvSpPr txBox="1"/>
          <p:nvPr/>
        </p:nvSpPr>
        <p:spPr>
          <a:xfrm>
            <a:off x="503326" y="916304"/>
            <a:ext cx="7773670" cy="1110615"/>
          </a:xfrm>
          <a:prstGeom prst="rect">
            <a:avLst/>
          </a:prstGeom>
        </p:spPr>
        <p:txBody>
          <a:bodyPr vert="horz" wrap="square" lIns="0" tIns="12065" rIns="0" bIns="0" rtlCol="0">
            <a:spAutoFit/>
          </a:bodyPr>
          <a:lstStyle/>
          <a:p>
            <a:pPr marL="355600" indent="-342900">
              <a:lnSpc>
                <a:spcPct val="100000"/>
              </a:lnSpc>
              <a:spcBef>
                <a:spcPts val="95"/>
              </a:spcBef>
              <a:buSzPct val="112500"/>
              <a:buFont typeface="Arial" panose="020B0604020202020204" pitchFamily="34" charset="0"/>
              <a:buChar char="•"/>
              <a:tabLst>
                <a:tab pos="354965" algn="l"/>
                <a:tab pos="355600" algn="l"/>
              </a:tabLst>
            </a:pPr>
            <a:r>
              <a:rPr sz="1600" spc="35" dirty="0">
                <a:solidFill>
                  <a:srgbClr val="202020"/>
                </a:solidFill>
                <a:latin typeface="Times New Roman"/>
                <a:cs typeface="Times New Roman"/>
              </a:rPr>
              <a:t>Started </a:t>
            </a:r>
            <a:r>
              <a:rPr sz="1600" spc="40" dirty="0">
                <a:solidFill>
                  <a:srgbClr val="202020"/>
                </a:solidFill>
                <a:latin typeface="Times New Roman"/>
                <a:cs typeface="Times New Roman"/>
              </a:rPr>
              <a:t>with </a:t>
            </a:r>
            <a:r>
              <a:rPr sz="1600" spc="55" dirty="0">
                <a:solidFill>
                  <a:srgbClr val="202020"/>
                </a:solidFill>
                <a:latin typeface="Times New Roman"/>
                <a:cs typeface="Times New Roman"/>
              </a:rPr>
              <a:t>our </a:t>
            </a:r>
            <a:r>
              <a:rPr sz="1600" spc="20" dirty="0">
                <a:solidFill>
                  <a:srgbClr val="202020"/>
                </a:solidFill>
                <a:latin typeface="Times New Roman"/>
                <a:cs typeface="Times New Roman"/>
              </a:rPr>
              <a:t>target </a:t>
            </a:r>
            <a:r>
              <a:rPr sz="1600" spc="15" dirty="0">
                <a:solidFill>
                  <a:srgbClr val="202020"/>
                </a:solidFill>
                <a:latin typeface="Times New Roman"/>
                <a:cs typeface="Times New Roman"/>
              </a:rPr>
              <a:t>variable </a:t>
            </a:r>
            <a:r>
              <a:rPr sz="1600" spc="25" dirty="0">
                <a:solidFill>
                  <a:srgbClr val="202020"/>
                </a:solidFill>
                <a:latin typeface="Times New Roman"/>
                <a:cs typeface="Times New Roman"/>
              </a:rPr>
              <a:t>as </a:t>
            </a:r>
            <a:r>
              <a:rPr sz="1600" spc="20" dirty="0">
                <a:solidFill>
                  <a:srgbClr val="202020"/>
                </a:solidFill>
                <a:latin typeface="Times New Roman"/>
                <a:cs typeface="Times New Roman"/>
              </a:rPr>
              <a:t>it </a:t>
            </a:r>
            <a:r>
              <a:rPr sz="1600" spc="-5" dirty="0">
                <a:solidFill>
                  <a:srgbClr val="202020"/>
                </a:solidFill>
                <a:latin typeface="Times New Roman"/>
                <a:cs typeface="Times New Roman"/>
              </a:rPr>
              <a:t>is </a:t>
            </a:r>
            <a:r>
              <a:rPr sz="1600" spc="40" dirty="0">
                <a:solidFill>
                  <a:srgbClr val="202020"/>
                </a:solidFill>
                <a:latin typeface="Times New Roman"/>
                <a:cs typeface="Times New Roman"/>
              </a:rPr>
              <a:t>the most </a:t>
            </a:r>
            <a:r>
              <a:rPr sz="1600" spc="50" dirty="0">
                <a:solidFill>
                  <a:srgbClr val="202020"/>
                </a:solidFill>
                <a:latin typeface="Times New Roman"/>
                <a:cs typeface="Times New Roman"/>
              </a:rPr>
              <a:t>important</a:t>
            </a:r>
            <a:r>
              <a:rPr sz="1600" spc="30" dirty="0">
                <a:solidFill>
                  <a:srgbClr val="202020"/>
                </a:solidFill>
                <a:latin typeface="Times New Roman"/>
                <a:cs typeface="Times New Roman"/>
              </a:rPr>
              <a:t> </a:t>
            </a:r>
            <a:r>
              <a:rPr sz="1600" spc="5" dirty="0">
                <a:solidFill>
                  <a:srgbClr val="202020"/>
                </a:solidFill>
                <a:latin typeface="Times New Roman"/>
                <a:cs typeface="Times New Roman"/>
              </a:rPr>
              <a:t>variable.</a:t>
            </a:r>
            <a:endParaRPr sz="1600" dirty="0">
              <a:latin typeface="Times New Roman"/>
              <a:cs typeface="Times New Roman"/>
            </a:endParaRPr>
          </a:p>
          <a:p>
            <a:pPr marL="355600" marR="5080" indent="-342900">
              <a:lnSpc>
                <a:spcPct val="114999"/>
              </a:lnSpc>
              <a:spcBef>
                <a:spcPts val="5"/>
              </a:spcBef>
              <a:buSzPct val="112500"/>
              <a:buFont typeface="Arial" panose="020B0604020202020204" pitchFamily="34" charset="0"/>
              <a:buChar char="•"/>
              <a:tabLst>
                <a:tab pos="354965" algn="l"/>
                <a:tab pos="355600" algn="l"/>
              </a:tabLst>
            </a:pPr>
            <a:r>
              <a:rPr sz="1600" spc="30" dirty="0">
                <a:solidFill>
                  <a:srgbClr val="202020"/>
                </a:solidFill>
                <a:latin typeface="Times New Roman"/>
                <a:cs typeface="Times New Roman"/>
              </a:rPr>
              <a:t>This </a:t>
            </a:r>
            <a:r>
              <a:rPr sz="1600" spc="75" dirty="0">
                <a:solidFill>
                  <a:srgbClr val="202020"/>
                </a:solidFill>
                <a:latin typeface="Times New Roman"/>
                <a:cs typeface="Times New Roman"/>
              </a:rPr>
              <a:t>Data </a:t>
            </a:r>
            <a:r>
              <a:rPr sz="1600" spc="15" dirty="0">
                <a:solidFill>
                  <a:srgbClr val="202020"/>
                </a:solidFill>
                <a:latin typeface="Times New Roman"/>
                <a:cs typeface="Times New Roman"/>
              </a:rPr>
              <a:t>set </a:t>
            </a:r>
            <a:r>
              <a:rPr sz="1600" spc="10" dirty="0">
                <a:solidFill>
                  <a:srgbClr val="202020"/>
                </a:solidFill>
                <a:latin typeface="Times New Roman"/>
                <a:cs typeface="Times New Roman"/>
              </a:rPr>
              <a:t>have </a:t>
            </a:r>
            <a:r>
              <a:rPr sz="1600" spc="40" dirty="0">
                <a:solidFill>
                  <a:srgbClr val="202020"/>
                </a:solidFill>
                <a:latin typeface="Times New Roman"/>
                <a:cs typeface="Times New Roman"/>
              </a:rPr>
              <a:t>some </a:t>
            </a:r>
            <a:r>
              <a:rPr sz="1600" spc="25" dirty="0">
                <a:solidFill>
                  <a:srgbClr val="202020"/>
                </a:solidFill>
                <a:latin typeface="Times New Roman"/>
                <a:cs typeface="Times New Roman"/>
              </a:rPr>
              <a:t>genuine </a:t>
            </a:r>
            <a:r>
              <a:rPr sz="1600" spc="10" dirty="0">
                <a:solidFill>
                  <a:srgbClr val="202020"/>
                </a:solidFill>
                <a:latin typeface="Times New Roman"/>
                <a:cs typeface="Times New Roman"/>
              </a:rPr>
              <a:t>values </a:t>
            </a:r>
            <a:r>
              <a:rPr sz="1600" spc="40" dirty="0">
                <a:solidFill>
                  <a:srgbClr val="202020"/>
                </a:solidFill>
                <a:latin typeface="Times New Roman"/>
                <a:cs typeface="Times New Roman"/>
              </a:rPr>
              <a:t>which </a:t>
            </a:r>
            <a:r>
              <a:rPr sz="1600" spc="25" dirty="0">
                <a:solidFill>
                  <a:srgbClr val="202020"/>
                </a:solidFill>
                <a:latin typeface="Times New Roman"/>
                <a:cs typeface="Times New Roman"/>
              </a:rPr>
              <a:t>seems as </a:t>
            </a:r>
            <a:r>
              <a:rPr sz="1600" spc="20" dirty="0">
                <a:solidFill>
                  <a:srgbClr val="202020"/>
                </a:solidFill>
                <a:latin typeface="Times New Roman"/>
                <a:cs typeface="Times New Roman"/>
              </a:rPr>
              <a:t>outliers. </a:t>
            </a:r>
            <a:r>
              <a:rPr sz="1600" spc="25" dirty="0">
                <a:solidFill>
                  <a:srgbClr val="202020"/>
                </a:solidFill>
                <a:latin typeface="Times New Roman"/>
                <a:cs typeface="Times New Roman"/>
              </a:rPr>
              <a:t>so </a:t>
            </a:r>
            <a:r>
              <a:rPr sz="1600" spc="15" dirty="0">
                <a:solidFill>
                  <a:srgbClr val="202020"/>
                </a:solidFill>
                <a:latin typeface="Times New Roman"/>
                <a:cs typeface="Times New Roman"/>
              </a:rPr>
              <a:t>we </a:t>
            </a:r>
            <a:r>
              <a:rPr sz="1600" spc="65" dirty="0">
                <a:solidFill>
                  <a:srgbClr val="202020"/>
                </a:solidFill>
                <a:latin typeface="Times New Roman"/>
                <a:cs typeface="Times New Roman"/>
              </a:rPr>
              <a:t>had </a:t>
            </a:r>
            <a:r>
              <a:rPr sz="1600" spc="35" dirty="0">
                <a:solidFill>
                  <a:srgbClr val="202020"/>
                </a:solidFill>
                <a:latin typeface="Times New Roman"/>
                <a:cs typeface="Times New Roman"/>
              </a:rPr>
              <a:t>worked </a:t>
            </a:r>
            <a:r>
              <a:rPr sz="1600" spc="70" dirty="0">
                <a:solidFill>
                  <a:srgbClr val="202020"/>
                </a:solidFill>
                <a:latin typeface="Times New Roman"/>
                <a:cs typeface="Times New Roman"/>
              </a:rPr>
              <a:t>on  </a:t>
            </a:r>
            <a:r>
              <a:rPr sz="1600" spc="20" dirty="0">
                <a:solidFill>
                  <a:srgbClr val="202020"/>
                </a:solidFill>
                <a:latin typeface="Times New Roman"/>
                <a:cs typeface="Times New Roman"/>
              </a:rPr>
              <a:t>only </a:t>
            </a:r>
            <a:r>
              <a:rPr sz="1600" spc="35" dirty="0">
                <a:solidFill>
                  <a:srgbClr val="202020"/>
                </a:solidFill>
                <a:latin typeface="Times New Roman"/>
                <a:cs typeface="Times New Roman"/>
              </a:rPr>
              <a:t>those </a:t>
            </a:r>
            <a:r>
              <a:rPr sz="1600" spc="10" dirty="0">
                <a:solidFill>
                  <a:srgbClr val="202020"/>
                </a:solidFill>
                <a:latin typeface="Times New Roman"/>
                <a:cs typeface="Times New Roman"/>
              </a:rPr>
              <a:t>values </a:t>
            </a:r>
            <a:r>
              <a:rPr sz="1600" spc="40" dirty="0">
                <a:solidFill>
                  <a:srgbClr val="202020"/>
                </a:solidFill>
                <a:latin typeface="Times New Roman"/>
                <a:cs typeface="Times New Roman"/>
              </a:rPr>
              <a:t>which </a:t>
            </a:r>
            <a:r>
              <a:rPr sz="1600" spc="35" dirty="0">
                <a:solidFill>
                  <a:srgbClr val="202020"/>
                </a:solidFill>
                <a:latin typeface="Times New Roman"/>
                <a:cs typeface="Times New Roman"/>
              </a:rPr>
              <a:t>are </a:t>
            </a:r>
            <a:r>
              <a:rPr sz="1600" spc="15" dirty="0">
                <a:solidFill>
                  <a:srgbClr val="202020"/>
                </a:solidFill>
                <a:latin typeface="Times New Roman"/>
                <a:cs typeface="Times New Roman"/>
              </a:rPr>
              <a:t>very </a:t>
            </a:r>
            <a:r>
              <a:rPr sz="1600" spc="55" dirty="0">
                <a:solidFill>
                  <a:srgbClr val="202020"/>
                </a:solidFill>
                <a:latin typeface="Times New Roman"/>
                <a:cs typeface="Times New Roman"/>
              </a:rPr>
              <a:t>important </a:t>
            </a:r>
            <a:r>
              <a:rPr sz="1600" spc="50" dirty="0">
                <a:solidFill>
                  <a:srgbClr val="202020"/>
                </a:solidFill>
                <a:latin typeface="Times New Roman"/>
                <a:cs typeface="Times New Roman"/>
              </a:rPr>
              <a:t>to </a:t>
            </a:r>
            <a:r>
              <a:rPr sz="1600" spc="25" dirty="0">
                <a:solidFill>
                  <a:srgbClr val="202020"/>
                </a:solidFill>
                <a:latin typeface="Times New Roman"/>
                <a:cs typeface="Times New Roman"/>
              </a:rPr>
              <a:t>remove </a:t>
            </a:r>
            <a:r>
              <a:rPr sz="1600" spc="65" dirty="0">
                <a:solidFill>
                  <a:srgbClr val="202020"/>
                </a:solidFill>
                <a:latin typeface="Times New Roman"/>
                <a:cs typeface="Times New Roman"/>
              </a:rPr>
              <a:t>and </a:t>
            </a:r>
            <a:r>
              <a:rPr sz="1600" spc="25" dirty="0">
                <a:solidFill>
                  <a:srgbClr val="202020"/>
                </a:solidFill>
                <a:latin typeface="Times New Roman"/>
                <a:cs typeface="Times New Roman"/>
              </a:rPr>
              <a:t>removal </a:t>
            </a:r>
            <a:r>
              <a:rPr sz="1600" spc="5" dirty="0">
                <a:solidFill>
                  <a:srgbClr val="202020"/>
                </a:solidFill>
                <a:latin typeface="Times New Roman"/>
                <a:cs typeface="Times New Roman"/>
              </a:rPr>
              <a:t>of </a:t>
            </a:r>
            <a:r>
              <a:rPr sz="1600" spc="35" dirty="0">
                <a:solidFill>
                  <a:srgbClr val="202020"/>
                </a:solidFill>
                <a:latin typeface="Times New Roman"/>
                <a:cs typeface="Times New Roman"/>
              </a:rPr>
              <a:t>those </a:t>
            </a:r>
            <a:r>
              <a:rPr sz="1600" spc="5" dirty="0">
                <a:solidFill>
                  <a:srgbClr val="202020"/>
                </a:solidFill>
                <a:latin typeface="Times New Roman"/>
                <a:cs typeface="Times New Roman"/>
              </a:rPr>
              <a:t>will </a:t>
            </a:r>
            <a:r>
              <a:rPr sz="1600" spc="35" dirty="0">
                <a:solidFill>
                  <a:srgbClr val="202020"/>
                </a:solidFill>
                <a:latin typeface="Times New Roman"/>
                <a:cs typeface="Times New Roman"/>
              </a:rPr>
              <a:t>does  </a:t>
            </a:r>
            <a:r>
              <a:rPr sz="1600" spc="55" dirty="0">
                <a:solidFill>
                  <a:srgbClr val="202020"/>
                </a:solidFill>
                <a:latin typeface="Times New Roman"/>
                <a:cs typeface="Times New Roman"/>
              </a:rPr>
              <a:t>not </a:t>
            </a:r>
            <a:r>
              <a:rPr sz="1600" dirty="0">
                <a:solidFill>
                  <a:srgbClr val="202020"/>
                </a:solidFill>
                <a:latin typeface="Times New Roman"/>
                <a:cs typeface="Times New Roman"/>
              </a:rPr>
              <a:t>affect </a:t>
            </a:r>
            <a:r>
              <a:rPr sz="1600" spc="55" dirty="0">
                <a:solidFill>
                  <a:srgbClr val="202020"/>
                </a:solidFill>
                <a:latin typeface="Times New Roman"/>
                <a:cs typeface="Times New Roman"/>
              </a:rPr>
              <a:t>our </a:t>
            </a:r>
            <a:r>
              <a:rPr sz="1600" spc="60" dirty="0">
                <a:solidFill>
                  <a:srgbClr val="202020"/>
                </a:solidFill>
                <a:latin typeface="Times New Roman"/>
                <a:cs typeface="Times New Roman"/>
              </a:rPr>
              <a:t>data</a:t>
            </a:r>
            <a:r>
              <a:rPr sz="1600" spc="-10" dirty="0">
                <a:solidFill>
                  <a:srgbClr val="202020"/>
                </a:solidFill>
                <a:latin typeface="Times New Roman"/>
                <a:cs typeface="Times New Roman"/>
              </a:rPr>
              <a:t> </a:t>
            </a:r>
            <a:r>
              <a:rPr sz="1600" spc="20" dirty="0">
                <a:solidFill>
                  <a:srgbClr val="202020"/>
                </a:solidFill>
                <a:latin typeface="Times New Roman"/>
                <a:cs typeface="Times New Roman"/>
              </a:rPr>
              <a:t>set.</a:t>
            </a:r>
            <a:endParaRPr sz="1600" dirty="0">
              <a:latin typeface="Times New Roman"/>
              <a:cs typeface="Times New Roman"/>
            </a:endParaRPr>
          </a:p>
        </p:txBody>
      </p:sp>
      <p:pic>
        <p:nvPicPr>
          <p:cNvPr id="10" name="Picture 9">
            <a:extLst>
              <a:ext uri="{FF2B5EF4-FFF2-40B4-BE49-F238E27FC236}">
                <a16:creationId xmlns:a16="http://schemas.microsoft.com/office/drawing/2014/main" id="{A0C073CF-AC42-3134-9C60-B4221BD1FE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963" y="2262264"/>
            <a:ext cx="3976116" cy="2368297"/>
          </a:xfrm>
          <a:prstGeom prst="rect">
            <a:avLst/>
          </a:prstGeom>
        </p:spPr>
      </p:pic>
      <p:pic>
        <p:nvPicPr>
          <p:cNvPr id="12" name="Picture 11">
            <a:extLst>
              <a:ext uri="{FF2B5EF4-FFF2-40B4-BE49-F238E27FC236}">
                <a16:creationId xmlns:a16="http://schemas.microsoft.com/office/drawing/2014/main" id="{546745F9-232A-FAB9-7445-AEBA421550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7991" y="2339705"/>
            <a:ext cx="3976115" cy="229085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75</TotalTime>
  <Words>1998</Words>
  <Application>Microsoft Office PowerPoint</Application>
  <PresentationFormat>On-screen Show (16:9)</PresentationFormat>
  <Paragraphs>201</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Georgia</vt:lpstr>
      <vt:lpstr>Roboto</vt:lpstr>
      <vt:lpstr>Times New Roman</vt:lpstr>
      <vt:lpstr>Trebuchet MS</vt:lpstr>
      <vt:lpstr>Wingdings</vt:lpstr>
      <vt:lpstr>Office Theme</vt:lpstr>
      <vt:lpstr>PowerPoint Presentation</vt:lpstr>
      <vt:lpstr>Contents</vt:lpstr>
      <vt:lpstr>Problem Statements</vt:lpstr>
      <vt:lpstr>Understanding The  Dataset</vt:lpstr>
      <vt:lpstr>PowerPoint Presentation</vt:lpstr>
      <vt:lpstr>PowerPoint Presentation</vt:lpstr>
      <vt:lpstr>Data Pre- Processing</vt:lpstr>
      <vt:lpstr>Data Pre- Processing</vt:lpstr>
      <vt:lpstr>Handling  Outliers in  Target Variable</vt:lpstr>
      <vt:lpstr>Exploratory Data Analysis</vt:lpstr>
      <vt:lpstr>Store Models</vt:lpstr>
      <vt:lpstr>Assortment Levels</vt:lpstr>
      <vt:lpstr>Sales in each Month</vt:lpstr>
      <vt:lpstr>Days of week with Sales</vt:lpstr>
      <vt:lpstr>Average  Sales  And Customers  On Each  Day  Of Week</vt:lpstr>
      <vt:lpstr>PowerPoint Presentation</vt:lpstr>
      <vt:lpstr>Effect Of Competition  Distance on  Sales</vt:lpstr>
      <vt:lpstr>Sales During State Holidays</vt:lpstr>
      <vt:lpstr>Impact Of School Holidays On Sales</vt:lpstr>
      <vt:lpstr>Linearity with Pair Plot</vt:lpstr>
      <vt:lpstr>PowerPoint Presentation</vt:lpstr>
      <vt:lpstr>Features Transformation</vt:lpstr>
      <vt:lpstr>PowerPoint Presentation</vt:lpstr>
      <vt:lpstr>ML Model Performance</vt:lpstr>
      <vt:lpstr>Feature Importance</vt:lpstr>
      <vt:lpstr>Challenges Faced</vt:lpstr>
      <vt:lpstr>Conclusions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Eda-Capstone Project                           On            Airbnb booking analysis  Team Members- 1. Raja Chowdhury  2. Kashif Kamran 3. Sandipan Das 4. Aman Jain 5. Sucheta Ghosh</dc:title>
  <dc:creator>Ganesh Chowdhury</dc:creator>
  <cp:lastModifiedBy>harshad</cp:lastModifiedBy>
  <cp:revision>5</cp:revision>
  <dcterms:created xsi:type="dcterms:W3CDTF">2023-01-15T07:10:21Z</dcterms:created>
  <dcterms:modified xsi:type="dcterms:W3CDTF">2023-01-15T08:40:44Z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2022-12-13T00:00:00Z</vt:filetime>
  </property>
  <property fmtid="{D5CDD505-2E9C-101B-9397-08002B2CF9AE}" pid="3" name="Creator">
    <vt:lpwstr>Microsoft® PowerPoint® for Microsoft 365</vt:lpwstr>
  </property>
  <property fmtid="{D5CDD505-2E9C-101B-9397-08002B2CF9AE}" pid="4" name="LastSaved">
    <vt:filetime>2023-01-15T00:00:00Z</vt:filetime>
  </property>
</Properties>
</file>