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6" r:id="rId4"/>
  </p:sldMasterIdLst>
  <p:notesMasterIdLst>
    <p:notesMasterId r:id="rId37"/>
  </p:notesMasterIdLst>
  <p:handoutMasterIdLst>
    <p:handoutMasterId r:id="rId38"/>
  </p:handoutMasterIdLst>
  <p:sldIdLst>
    <p:sldId id="346" r:id="rId5"/>
    <p:sldId id="347" r:id="rId6"/>
    <p:sldId id="349" r:id="rId7"/>
    <p:sldId id="350" r:id="rId8"/>
    <p:sldId id="359" r:id="rId9"/>
    <p:sldId id="351" r:id="rId10"/>
    <p:sldId id="352" r:id="rId11"/>
    <p:sldId id="370" r:id="rId12"/>
    <p:sldId id="358" r:id="rId13"/>
    <p:sldId id="371" r:id="rId14"/>
    <p:sldId id="362" r:id="rId15"/>
    <p:sldId id="364" r:id="rId16"/>
    <p:sldId id="363" r:id="rId17"/>
    <p:sldId id="361" r:id="rId18"/>
    <p:sldId id="377" r:id="rId19"/>
    <p:sldId id="365" r:id="rId20"/>
    <p:sldId id="354" r:id="rId21"/>
    <p:sldId id="355" r:id="rId22"/>
    <p:sldId id="376" r:id="rId23"/>
    <p:sldId id="378" r:id="rId24"/>
    <p:sldId id="366" r:id="rId25"/>
    <p:sldId id="356" r:id="rId26"/>
    <p:sldId id="367" r:id="rId27"/>
    <p:sldId id="374" r:id="rId28"/>
    <p:sldId id="368" r:id="rId29"/>
    <p:sldId id="360" r:id="rId30"/>
    <p:sldId id="357" r:id="rId31"/>
    <p:sldId id="375" r:id="rId32"/>
    <p:sldId id="379" r:id="rId33"/>
    <p:sldId id="380" r:id="rId34"/>
    <p:sldId id="381" r:id="rId35"/>
    <p:sldId id="34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3" orient="horz" pos="43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0" autoAdjust="0"/>
  </p:normalViewPr>
  <p:slideViewPr>
    <p:cSldViewPr snapToGrid="0">
      <p:cViewPr varScale="1">
        <p:scale>
          <a:sx n="78" d="100"/>
          <a:sy n="78" d="100"/>
        </p:scale>
        <p:origin x="878" y="67"/>
      </p:cViewPr>
      <p:guideLst>
        <p:guide pos="384"/>
        <p:guide orient="horz" pos="432"/>
      </p:guideLst>
    </p:cSldViewPr>
  </p:slideViewPr>
  <p:outlineViewPr>
    <p:cViewPr>
      <p:scale>
        <a:sx n="33" d="100"/>
        <a:sy n="33" d="100"/>
      </p:scale>
      <p:origin x="0" y="-758"/>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22N-TB136\Downloads\Business%20Analytics%20and%20Data%20Sciences\Assignment\Assignment%202\Call_Center_data.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baseline="0">
              <a:solidFill>
                <a:schemeClr val="bg1"/>
              </a:solidFill>
              <a:effectLst/>
              <a:latin typeface="+mn-lt"/>
              <a:ea typeface="+mn-ea"/>
              <a:cs typeface="+mn-cs"/>
            </a:defRPr>
          </a:pPr>
          <a:endParaRPr lang="en-US"/>
        </a:p>
      </c:txPr>
    </c:title>
    <c:autoTitleDeleted val="0"/>
    <c:plotArea>
      <c:layout/>
      <c:barChart>
        <c:barDir val="col"/>
        <c:grouping val="clustered"/>
        <c:varyColors val="0"/>
        <c:ser>
          <c:idx val="0"/>
          <c:order val="0"/>
          <c:tx>
            <c:strRef>
              <c:f>'Customer Segmentation'!$B$1</c:f>
              <c:strCache>
                <c:ptCount val="1"/>
                <c:pt idx="0">
                  <c:v>Total Customers</c:v>
                </c:pt>
              </c:strCache>
            </c:strRef>
          </c:tx>
          <c:spPr>
            <a:gradFill>
              <a:gsLst>
                <a:gs pos="0">
                  <a:schemeClr val="accent1"/>
                </a:gs>
                <a:gs pos="100000">
                  <a:schemeClr val="accent1">
                    <a:lumMod val="84000"/>
                  </a:schemeClr>
                </a:gs>
              </a:gsLst>
              <a:lin ang="5400000" scaled="1"/>
            </a:gradFill>
            <a:ln>
              <a:noFill/>
            </a:ln>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Segmentation'!$A$2:$A$11</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'Customer Segmentation'!$B$2:$B$11</c:f>
              <c:numCache>
                <c:formatCode>General</c:formatCode>
                <c:ptCount val="10"/>
                <c:pt idx="0">
                  <c:v>3631</c:v>
                </c:pt>
                <c:pt idx="1">
                  <c:v>3572</c:v>
                </c:pt>
                <c:pt idx="2">
                  <c:v>2834</c:v>
                </c:pt>
                <c:pt idx="3">
                  <c:v>1786</c:v>
                </c:pt>
                <c:pt idx="4">
                  <c:v>1164</c:v>
                </c:pt>
                <c:pt idx="5">
                  <c:v>1160</c:v>
                </c:pt>
                <c:pt idx="6">
                  <c:v>1110</c:v>
                </c:pt>
                <c:pt idx="7">
                  <c:v>1017</c:v>
                </c:pt>
                <c:pt idx="8">
                  <c:v>926</c:v>
                </c:pt>
                <c:pt idx="9">
                  <c:v>848</c:v>
                </c:pt>
              </c:numCache>
            </c:numRef>
          </c:val>
          <c:extLst>
            <c:ext xmlns:c16="http://schemas.microsoft.com/office/drawing/2014/chart" uri="{C3380CC4-5D6E-409C-BE32-E72D297353CC}">
              <c16:uniqueId val="{00000000-F07C-422B-8A98-A8B23010457F}"/>
            </c:ext>
          </c:extLst>
        </c:ser>
        <c:dLbls>
          <c:dLblPos val="inEnd"/>
          <c:showLegendKey val="0"/>
          <c:showVal val="1"/>
          <c:showCatName val="0"/>
          <c:showSerName val="0"/>
          <c:showPercent val="0"/>
          <c:showBubbleSize val="0"/>
        </c:dLbls>
        <c:gapWidth val="41"/>
        <c:axId val="812721200"/>
        <c:axId val="812730800"/>
      </c:barChart>
      <c:catAx>
        <c:axId val="812721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effectLst/>
                <a:latin typeface="+mn-lt"/>
                <a:ea typeface="+mn-ea"/>
                <a:cs typeface="+mn-cs"/>
              </a:defRPr>
            </a:pPr>
            <a:endParaRPr lang="en-US"/>
          </a:p>
        </c:txPr>
        <c:crossAx val="812730800"/>
        <c:crosses val="autoZero"/>
        <c:auto val="1"/>
        <c:lblAlgn val="ctr"/>
        <c:lblOffset val="100"/>
        <c:noMultiLvlLbl val="0"/>
      </c:catAx>
      <c:valAx>
        <c:axId val="812730800"/>
        <c:scaling>
          <c:orientation val="minMax"/>
        </c:scaling>
        <c:delete val="1"/>
        <c:axPos val="l"/>
        <c:numFmt formatCode="General" sourceLinked="1"/>
        <c:majorTickMark val="none"/>
        <c:minorTickMark val="none"/>
        <c:tickLblPos val="nextTo"/>
        <c:crossAx val="812721200"/>
        <c:crosses val="autoZero"/>
        <c:crossBetween val="between"/>
      </c:valAx>
      <c:spPr>
        <a:solidFill>
          <a:srgbClr val="F2F2F2"/>
        </a:solidFill>
        <a:ln>
          <a:noFill/>
        </a:ln>
        <a:effectLst/>
      </c:spPr>
    </c:plotArea>
    <c:plotVisOnly val="1"/>
    <c:dispBlanksAs val="gap"/>
    <c:showDLblsOverMax val="0"/>
  </c:chart>
  <c:spPr>
    <a:solidFill>
      <a:srgbClr val="F2F2F2"/>
    </a:solidFill>
    <a:ln w="9525" cap="flat" cmpd="sng" algn="ctr">
      <a:solidFill>
        <a:srgbClr val="2C2C2C"/>
      </a:solidFill>
      <a:round/>
    </a:ln>
    <a:effectLst/>
  </c:spPr>
  <c:txPr>
    <a:bodyPr/>
    <a:lstStyle/>
    <a:p>
      <a:pPr>
        <a:defRPr sz="1600">
          <a:solidFill>
            <a:schemeClr val="bg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'Root Cause Analysis'!$B$58</c:f>
              <c:strCache>
                <c:ptCount val="1"/>
                <c:pt idx="0">
                  <c:v>Billing Question</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'Root Cause Analysis'!$A$59:$A$62</c:f>
              <c:strCache>
                <c:ptCount val="4"/>
                <c:pt idx="0">
                  <c:v>Call-Center</c:v>
                </c:pt>
                <c:pt idx="1">
                  <c:v>Chatbot</c:v>
                </c:pt>
                <c:pt idx="2">
                  <c:v>Email</c:v>
                </c:pt>
                <c:pt idx="3">
                  <c:v>Web</c:v>
                </c:pt>
              </c:strCache>
            </c:strRef>
          </c:cat>
          <c:val>
            <c:numRef>
              <c:f>'Root Cause Analysis'!$B$59:$B$62</c:f>
              <c:numCache>
                <c:formatCode>General</c:formatCode>
                <c:ptCount val="4"/>
                <c:pt idx="0">
                  <c:v>5890</c:v>
                </c:pt>
                <c:pt idx="1">
                  <c:v>5901</c:v>
                </c:pt>
                <c:pt idx="2">
                  <c:v>5901</c:v>
                </c:pt>
                <c:pt idx="3">
                  <c:v>5770</c:v>
                </c:pt>
              </c:numCache>
            </c:numRef>
          </c:val>
          <c:extLst>
            <c:ext xmlns:c16="http://schemas.microsoft.com/office/drawing/2014/chart" uri="{C3380CC4-5D6E-409C-BE32-E72D297353CC}">
              <c16:uniqueId val="{00000000-C0C0-426A-A6B7-4D743DE62645}"/>
            </c:ext>
          </c:extLst>
        </c:ser>
        <c:ser>
          <c:idx val="1"/>
          <c:order val="1"/>
          <c:tx>
            <c:strRef>
              <c:f>'Root Cause Analysis'!$C$58</c:f>
              <c:strCache>
                <c:ptCount val="1"/>
                <c:pt idx="0">
                  <c:v>Payments</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'Root Cause Analysis'!$A$59:$A$62</c:f>
              <c:strCache>
                <c:ptCount val="4"/>
                <c:pt idx="0">
                  <c:v>Call-Center</c:v>
                </c:pt>
                <c:pt idx="1">
                  <c:v>Chatbot</c:v>
                </c:pt>
                <c:pt idx="2">
                  <c:v>Email</c:v>
                </c:pt>
                <c:pt idx="3">
                  <c:v>Web</c:v>
                </c:pt>
              </c:strCache>
            </c:strRef>
          </c:cat>
          <c:val>
            <c:numRef>
              <c:f>'Root Cause Analysis'!$C$59:$C$62</c:f>
              <c:numCache>
                <c:formatCode>General</c:formatCode>
                <c:ptCount val="4"/>
                <c:pt idx="0">
                  <c:v>4749</c:v>
                </c:pt>
              </c:numCache>
            </c:numRef>
          </c:val>
          <c:extLst>
            <c:ext xmlns:c16="http://schemas.microsoft.com/office/drawing/2014/chart" uri="{C3380CC4-5D6E-409C-BE32-E72D297353CC}">
              <c16:uniqueId val="{00000001-C0C0-426A-A6B7-4D743DE62645}"/>
            </c:ext>
          </c:extLst>
        </c:ser>
        <c:ser>
          <c:idx val="2"/>
          <c:order val="2"/>
          <c:tx>
            <c:strRef>
              <c:f>'Root Cause Analysis'!$D$58</c:f>
              <c:strCache>
                <c:ptCount val="1"/>
                <c:pt idx="0">
                  <c:v>Service Outage</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'Root Cause Analysis'!$A$59:$A$62</c:f>
              <c:strCache>
                <c:ptCount val="4"/>
                <c:pt idx="0">
                  <c:v>Call-Center</c:v>
                </c:pt>
                <c:pt idx="1">
                  <c:v>Chatbot</c:v>
                </c:pt>
                <c:pt idx="2">
                  <c:v>Email</c:v>
                </c:pt>
                <c:pt idx="3">
                  <c:v>Web</c:v>
                </c:pt>
              </c:strCache>
            </c:strRef>
          </c:cat>
          <c:val>
            <c:numRef>
              <c:f>'Root Cause Analysis'!$D$59:$D$62</c:f>
              <c:numCache>
                <c:formatCode>General</c:formatCode>
                <c:ptCount val="4"/>
                <c:pt idx="1">
                  <c:v>2355</c:v>
                </c:pt>
                <c:pt idx="2">
                  <c:v>1569</c:v>
                </c:pt>
                <c:pt idx="3">
                  <c:v>806</c:v>
                </c:pt>
              </c:numCache>
            </c:numRef>
          </c:val>
          <c:extLst>
            <c:ext xmlns:c16="http://schemas.microsoft.com/office/drawing/2014/chart" uri="{C3380CC4-5D6E-409C-BE32-E72D297353CC}">
              <c16:uniqueId val="{00000002-C0C0-426A-A6B7-4D743DE62645}"/>
            </c:ext>
          </c:extLst>
        </c:ser>
        <c:dLbls>
          <c:dLblPos val="inBase"/>
          <c:showLegendKey val="0"/>
          <c:showVal val="1"/>
          <c:showCatName val="0"/>
          <c:showSerName val="0"/>
          <c:showPercent val="0"/>
          <c:showBubbleSize val="0"/>
        </c:dLbls>
        <c:gapWidth val="219"/>
        <c:overlap val="-27"/>
        <c:axId val="1197248016"/>
        <c:axId val="1197251856"/>
      </c:barChart>
      <c:catAx>
        <c:axId val="1197248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97251856"/>
        <c:crosses val="autoZero"/>
        <c:auto val="1"/>
        <c:lblAlgn val="ctr"/>
        <c:lblOffset val="100"/>
        <c:noMultiLvlLbl val="0"/>
      </c:catAx>
      <c:valAx>
        <c:axId val="1197251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97248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'Service Response Time Analysis'!$B$2</c:f>
              <c:strCache>
                <c:ptCount val="1"/>
                <c:pt idx="0">
                  <c:v>Above SLA</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'Service Response Time Analysis'!$A$3:$A$13</c:f>
              <c:numCache>
                <c:formatCode>General</c:formatCode>
                <c:ptCount val="11"/>
                <c:pt idx="0">
                  <c:v>1</c:v>
                </c:pt>
                <c:pt idx="1">
                  <c:v>2</c:v>
                </c:pt>
                <c:pt idx="2">
                  <c:v>3</c:v>
                </c:pt>
                <c:pt idx="3">
                  <c:v>4</c:v>
                </c:pt>
                <c:pt idx="4">
                  <c:v>5</c:v>
                </c:pt>
                <c:pt idx="5" formatCode="0.0">
                  <c:v>5.5484475592861218</c:v>
                </c:pt>
                <c:pt idx="6">
                  <c:v>6</c:v>
                </c:pt>
                <c:pt idx="7">
                  <c:v>7</c:v>
                </c:pt>
                <c:pt idx="8">
                  <c:v>8</c:v>
                </c:pt>
                <c:pt idx="9">
                  <c:v>9</c:v>
                </c:pt>
                <c:pt idx="10">
                  <c:v>10</c:v>
                </c:pt>
              </c:numCache>
            </c:numRef>
          </c:cat>
          <c:val>
            <c:numRef>
              <c:f>'Service Response Time Analysis'!$B$3:$B$13</c:f>
              <c:numCache>
                <c:formatCode>General</c:formatCode>
                <c:ptCount val="11"/>
                <c:pt idx="0">
                  <c:v>69</c:v>
                </c:pt>
                <c:pt idx="1">
                  <c:v>73</c:v>
                </c:pt>
                <c:pt idx="2">
                  <c:v>176</c:v>
                </c:pt>
                <c:pt idx="3">
                  <c:v>203</c:v>
                </c:pt>
                <c:pt idx="4">
                  <c:v>238</c:v>
                </c:pt>
                <c:pt idx="5">
                  <c:v>2650</c:v>
                </c:pt>
                <c:pt idx="6">
                  <c:v>225</c:v>
                </c:pt>
                <c:pt idx="7">
                  <c:v>151</c:v>
                </c:pt>
                <c:pt idx="8">
                  <c:v>160</c:v>
                </c:pt>
                <c:pt idx="9">
                  <c:v>133</c:v>
                </c:pt>
                <c:pt idx="10">
                  <c:v>90</c:v>
                </c:pt>
              </c:numCache>
            </c:numRef>
          </c:val>
          <c:extLst>
            <c:ext xmlns:c16="http://schemas.microsoft.com/office/drawing/2014/chart" uri="{C3380CC4-5D6E-409C-BE32-E72D297353CC}">
              <c16:uniqueId val="{00000000-E2F0-4608-81E4-98F6BD49F216}"/>
            </c:ext>
          </c:extLst>
        </c:ser>
        <c:ser>
          <c:idx val="1"/>
          <c:order val="1"/>
          <c:tx>
            <c:strRef>
              <c:f>'Service Response Time Analysis'!$C$2</c:f>
              <c:strCache>
                <c:ptCount val="1"/>
                <c:pt idx="0">
                  <c:v>Below SLA</c:v>
                </c:pt>
              </c:strCache>
            </c:strRef>
          </c:tx>
          <c:spPr>
            <a:solidFill>
              <a:schemeClr val="accent4"/>
            </a:solidFill>
            <a:ln>
              <a:noFill/>
            </a:ln>
            <a:effectLst/>
          </c:spPr>
          <c:invertIfNegative val="0"/>
          <c:dLbls>
            <c:spPr>
              <a:noFill/>
              <a:ln>
                <a:noFill/>
              </a:ln>
              <a:effectLst/>
            </c:spPr>
            <c:txPr>
              <a:bodyPr rot="-5400000" spcFirstLastPara="1" vertOverflow="ellipsis" wrap="square" lIns="38100" tIns="19050" rIns="38100" bIns="19050" anchor="t" anchorCtr="1">
                <a:spAutoFit/>
              </a:bodyPr>
              <a:lstStyle/>
              <a:p>
                <a:pPr>
                  <a:defRPr sz="2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'Service Response Time Analysis'!$A$3:$A$13</c:f>
              <c:numCache>
                <c:formatCode>General</c:formatCode>
                <c:ptCount val="11"/>
                <c:pt idx="0">
                  <c:v>1</c:v>
                </c:pt>
                <c:pt idx="1">
                  <c:v>2</c:v>
                </c:pt>
                <c:pt idx="2">
                  <c:v>3</c:v>
                </c:pt>
                <c:pt idx="3">
                  <c:v>4</c:v>
                </c:pt>
                <c:pt idx="4">
                  <c:v>5</c:v>
                </c:pt>
                <c:pt idx="5" formatCode="0.0">
                  <c:v>5.5484475592861218</c:v>
                </c:pt>
                <c:pt idx="6">
                  <c:v>6</c:v>
                </c:pt>
                <c:pt idx="7">
                  <c:v>7</c:v>
                </c:pt>
                <c:pt idx="8">
                  <c:v>8</c:v>
                </c:pt>
                <c:pt idx="9">
                  <c:v>9</c:v>
                </c:pt>
                <c:pt idx="10">
                  <c:v>10</c:v>
                </c:pt>
              </c:numCache>
            </c:numRef>
          </c:cat>
          <c:val>
            <c:numRef>
              <c:f>'Service Response Time Analysis'!$C$3:$C$13</c:f>
              <c:numCache>
                <c:formatCode>General</c:formatCode>
                <c:ptCount val="11"/>
                <c:pt idx="0">
                  <c:v>148</c:v>
                </c:pt>
                <c:pt idx="1">
                  <c:v>153</c:v>
                </c:pt>
                <c:pt idx="2">
                  <c:v>397</c:v>
                </c:pt>
                <c:pt idx="3">
                  <c:v>368</c:v>
                </c:pt>
                <c:pt idx="4">
                  <c:v>472</c:v>
                </c:pt>
                <c:pt idx="5">
                  <c:v>5053</c:v>
                </c:pt>
                <c:pt idx="6">
                  <c:v>468</c:v>
                </c:pt>
                <c:pt idx="7">
                  <c:v>333</c:v>
                </c:pt>
                <c:pt idx="8">
                  <c:v>328</c:v>
                </c:pt>
                <c:pt idx="9">
                  <c:v>302</c:v>
                </c:pt>
                <c:pt idx="10">
                  <c:v>126</c:v>
                </c:pt>
              </c:numCache>
            </c:numRef>
          </c:val>
          <c:extLst>
            <c:ext xmlns:c16="http://schemas.microsoft.com/office/drawing/2014/chart" uri="{C3380CC4-5D6E-409C-BE32-E72D297353CC}">
              <c16:uniqueId val="{00000001-E2F0-4608-81E4-98F6BD49F216}"/>
            </c:ext>
          </c:extLst>
        </c:ser>
        <c:dLbls>
          <c:dLblPos val="outEnd"/>
          <c:showLegendKey val="0"/>
          <c:showVal val="1"/>
          <c:showCatName val="0"/>
          <c:showSerName val="0"/>
          <c:showPercent val="0"/>
          <c:showBubbleSize val="0"/>
        </c:dLbls>
        <c:gapWidth val="219"/>
        <c:overlap val="-27"/>
        <c:axId val="1103132368"/>
        <c:axId val="1103154448"/>
      </c:barChart>
      <c:catAx>
        <c:axId val="1103132368"/>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IN" dirty="0"/>
                  <a:t>CSAT Score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103154448"/>
        <c:crosses val="autoZero"/>
        <c:auto val="1"/>
        <c:lblAlgn val="ctr"/>
        <c:lblOffset val="100"/>
        <c:noMultiLvlLbl val="0"/>
      </c:catAx>
      <c:valAx>
        <c:axId val="1103154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10313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lumMod val="95000"/>
      </a:schemeClr>
    </a:solidFill>
    <a:ln>
      <a:solidFill>
        <a:schemeClr val="bg1"/>
      </a:solidFill>
    </a:ln>
    <a:effectLst/>
  </c:spPr>
  <c:txPr>
    <a:bodyPr/>
    <a:lstStyle/>
    <a:p>
      <a:pPr>
        <a:defRPr sz="1800">
          <a:solidFill>
            <a:schemeClr val="bg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'Service Response Time Analysis'!$B$19</c:f>
              <c:strCache>
                <c:ptCount val="1"/>
                <c:pt idx="0">
                  <c:v>Average of call duration in minutes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 Response Time Analysis'!$A$20:$A$23</c:f>
              <c:strCache>
                <c:ptCount val="4"/>
                <c:pt idx="0">
                  <c:v>Chicago/IL</c:v>
                </c:pt>
                <c:pt idx="1">
                  <c:v>Los Angeles/CA</c:v>
                </c:pt>
                <c:pt idx="2">
                  <c:v>Denver/CO</c:v>
                </c:pt>
                <c:pt idx="3">
                  <c:v>Baltimore/MD</c:v>
                </c:pt>
              </c:strCache>
            </c:strRef>
          </c:cat>
          <c:val>
            <c:numRef>
              <c:f>'Service Response Time Analysis'!$B$20:$B$23</c:f>
              <c:numCache>
                <c:formatCode>0.00</c:formatCode>
                <c:ptCount val="4"/>
                <c:pt idx="0">
                  <c:v>25.062557667466322</c:v>
                </c:pt>
                <c:pt idx="1">
                  <c:v>25.053225571574195</c:v>
                </c:pt>
                <c:pt idx="2">
                  <c:v>25.016570605187319</c:v>
                </c:pt>
                <c:pt idx="3">
                  <c:v>24.961950599346167</c:v>
                </c:pt>
              </c:numCache>
            </c:numRef>
          </c:val>
          <c:extLst>
            <c:ext xmlns:c16="http://schemas.microsoft.com/office/drawing/2014/chart" uri="{C3380CC4-5D6E-409C-BE32-E72D297353CC}">
              <c16:uniqueId val="{00000000-EC8E-4595-A014-25F05E458C97}"/>
            </c:ext>
          </c:extLst>
        </c:ser>
        <c:dLbls>
          <c:showLegendKey val="0"/>
          <c:showVal val="0"/>
          <c:showCatName val="0"/>
          <c:showSerName val="0"/>
          <c:showPercent val="0"/>
          <c:showBubbleSize val="0"/>
        </c:dLbls>
        <c:gapWidth val="219"/>
        <c:overlap val="-27"/>
        <c:axId val="1054373312"/>
        <c:axId val="1054375232"/>
      </c:barChart>
      <c:catAx>
        <c:axId val="105437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054375232"/>
        <c:crosses val="autoZero"/>
        <c:auto val="1"/>
        <c:lblAlgn val="ctr"/>
        <c:lblOffset val="100"/>
        <c:noMultiLvlLbl val="0"/>
      </c:catAx>
      <c:valAx>
        <c:axId val="10543752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054373312"/>
        <c:crosses val="autoZero"/>
        <c:crossBetween val="between"/>
      </c:valAx>
      <c:spPr>
        <a:noFill/>
        <a:ln>
          <a:noFill/>
        </a:ln>
        <a:effectLst/>
      </c:spPr>
    </c:plotArea>
    <c:plotVisOnly val="1"/>
    <c:dispBlanksAs val="gap"/>
    <c:showDLblsOverMax val="0"/>
  </c:chart>
  <c:spPr>
    <a:noFill/>
    <a:ln>
      <a:solidFill>
        <a:schemeClr val="bg1"/>
      </a:solidFill>
    </a:ln>
    <a:effectLst/>
  </c:spPr>
  <c:txPr>
    <a:bodyPr/>
    <a:lstStyle/>
    <a:p>
      <a:pPr>
        <a:defRPr sz="1800">
          <a:solidFill>
            <a:schemeClr val="bg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cap="none" spc="2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'Customer Segmentation'!$B$78</c:f>
              <c:strCache>
                <c:ptCount val="1"/>
                <c:pt idx="0">
                  <c:v>Total Complaints</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'Customer Segmentation'!$A$79:$A$90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'Customer Segmentation'!$B$79:$B$90</c:f>
              <c:numCache>
                <c:formatCode>General</c:formatCode>
                <c:ptCount val="12"/>
                <c:pt idx="0">
                  <c:v>1089</c:v>
                </c:pt>
                <c:pt idx="1">
                  <c:v>1084</c:v>
                </c:pt>
                <c:pt idx="2">
                  <c:v>1089</c:v>
                </c:pt>
                <c:pt idx="3">
                  <c:v>1049</c:v>
                </c:pt>
                <c:pt idx="4">
                  <c:v>1090</c:v>
                </c:pt>
                <c:pt idx="5">
                  <c:v>1152</c:v>
                </c:pt>
                <c:pt idx="6">
                  <c:v>1045</c:v>
                </c:pt>
                <c:pt idx="7">
                  <c:v>1067</c:v>
                </c:pt>
                <c:pt idx="8">
                  <c:v>1123</c:v>
                </c:pt>
                <c:pt idx="9">
                  <c:v>20978</c:v>
                </c:pt>
                <c:pt idx="10">
                  <c:v>1087</c:v>
                </c:pt>
                <c:pt idx="11">
                  <c:v>1088</c:v>
                </c:pt>
              </c:numCache>
            </c:numRef>
          </c:val>
          <c:smooth val="0"/>
          <c:extLst>
            <c:ext xmlns:c16="http://schemas.microsoft.com/office/drawing/2014/chart" uri="{C3380CC4-5D6E-409C-BE32-E72D297353CC}">
              <c16:uniqueId val="{00000000-06C7-46C9-B6D8-260142FFAE31}"/>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054381952"/>
        <c:axId val="1054356032"/>
      </c:lineChart>
      <c:catAx>
        <c:axId val="1054381952"/>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spc="20" baseline="0">
                <a:solidFill>
                  <a:schemeClr val="bg1"/>
                </a:solidFill>
                <a:latin typeface="+mn-lt"/>
                <a:ea typeface="+mn-ea"/>
                <a:cs typeface="+mn-cs"/>
              </a:defRPr>
            </a:pPr>
            <a:endParaRPr lang="en-US"/>
          </a:p>
        </c:txPr>
        <c:crossAx val="1054356032"/>
        <c:crosses val="autoZero"/>
        <c:auto val="1"/>
        <c:lblAlgn val="ctr"/>
        <c:lblOffset val="100"/>
        <c:noMultiLvlLbl val="0"/>
      </c:catAx>
      <c:valAx>
        <c:axId val="10543560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spc="20" baseline="0">
                <a:solidFill>
                  <a:schemeClr val="bg1"/>
                </a:solidFill>
                <a:latin typeface="+mn-lt"/>
                <a:ea typeface="+mn-ea"/>
                <a:cs typeface="+mn-cs"/>
              </a:defRPr>
            </a:pPr>
            <a:endParaRPr lang="en-US"/>
          </a:p>
        </c:txPr>
        <c:crossAx val="1054381952"/>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'Trends and Patterns'!$H$63</c:f>
              <c:strCache>
                <c:ptCount val="1"/>
                <c:pt idx="0">
                  <c:v>Oct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'Trends and Patterns'!$I$62:$K$62</c:f>
              <c:strCache>
                <c:ptCount val="3"/>
                <c:pt idx="0">
                  <c:v>Billing Question</c:v>
                </c:pt>
                <c:pt idx="1">
                  <c:v>Payments</c:v>
                </c:pt>
                <c:pt idx="2">
                  <c:v>Service Outage</c:v>
                </c:pt>
              </c:strCache>
            </c:strRef>
          </c:cat>
          <c:val>
            <c:numRef>
              <c:f>'Trends and Patterns'!$I$63:$K$63</c:f>
              <c:numCache>
                <c:formatCode>General</c:formatCode>
                <c:ptCount val="3"/>
                <c:pt idx="0">
                  <c:v>14978</c:v>
                </c:pt>
                <c:pt idx="1">
                  <c:v>2998</c:v>
                </c:pt>
                <c:pt idx="2">
                  <c:v>3002</c:v>
                </c:pt>
              </c:numCache>
            </c:numRef>
          </c:val>
          <c:extLst>
            <c:ext xmlns:c16="http://schemas.microsoft.com/office/drawing/2014/chart" uri="{C3380CC4-5D6E-409C-BE32-E72D297353CC}">
              <c16:uniqueId val="{00000000-8E3C-4C50-AD9B-085EE2613A69}"/>
            </c:ext>
          </c:extLst>
        </c:ser>
        <c:dLbls>
          <c:dLblPos val="ctr"/>
          <c:showLegendKey val="0"/>
          <c:showVal val="1"/>
          <c:showCatName val="0"/>
          <c:showSerName val="0"/>
          <c:showPercent val="0"/>
          <c:showBubbleSize val="0"/>
        </c:dLbls>
        <c:gapWidth val="182"/>
        <c:axId val="1103129968"/>
        <c:axId val="1103135728"/>
      </c:barChart>
      <c:catAx>
        <c:axId val="11031299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03135728"/>
        <c:crosses val="autoZero"/>
        <c:auto val="1"/>
        <c:lblAlgn val="ctr"/>
        <c:lblOffset val="100"/>
        <c:noMultiLvlLbl val="0"/>
      </c:catAx>
      <c:valAx>
        <c:axId val="11031357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1103129968"/>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'Customer Segmentation'!$B$97</c:f>
              <c:strCache>
                <c:ptCount val="1"/>
                <c:pt idx="0">
                  <c:v>Complaints</c:v>
                </c:pt>
              </c:strCache>
            </c:strRef>
          </c:tx>
          <c:spPr>
            <a:solidFill>
              <a:schemeClr val="accent1"/>
            </a:solidFill>
            <a:ln>
              <a:noFill/>
            </a:ln>
            <a:effectLst/>
          </c:spPr>
          <c:invertIfNegative val="0"/>
          <c:dLbls>
            <c:spPr>
              <a:noFill/>
              <a:ln>
                <a:noFill/>
              </a:ln>
              <a:effectLst/>
            </c:spPr>
            <c:txPr>
              <a:bodyPr rot="-5400000" spcFirstLastPara="1" vertOverflow="ellipsis" wrap="square" anchor="t" anchorCtr="1"/>
              <a:lstStyle/>
              <a:p>
                <a:pPr>
                  <a:defRPr sz="20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Segmentation'!$A$98:$A$108</c:f>
              <c:strCache>
                <c:ptCount val="11"/>
                <c:pt idx="0">
                  <c:v>Chicago</c:v>
                </c:pt>
                <c:pt idx="1">
                  <c:v>Kansas City</c:v>
                </c:pt>
                <c:pt idx="2">
                  <c:v>Los Angeles</c:v>
                </c:pt>
                <c:pt idx="3">
                  <c:v>Sacramento</c:v>
                </c:pt>
                <c:pt idx="4">
                  <c:v>Miami</c:v>
                </c:pt>
                <c:pt idx="5">
                  <c:v>Atlanta</c:v>
                </c:pt>
                <c:pt idx="6">
                  <c:v>Dallas</c:v>
                </c:pt>
                <c:pt idx="7">
                  <c:v>El Paso</c:v>
                </c:pt>
                <c:pt idx="8">
                  <c:v>New York City</c:v>
                </c:pt>
                <c:pt idx="9">
                  <c:v>Houston</c:v>
                </c:pt>
                <c:pt idx="10">
                  <c:v>Washington</c:v>
                </c:pt>
              </c:strCache>
            </c:strRef>
          </c:cat>
          <c:val>
            <c:numRef>
              <c:f>'Customer Segmentation'!$B$98:$B$108</c:f>
              <c:numCache>
                <c:formatCode>General</c:formatCode>
                <c:ptCount val="11"/>
                <c:pt idx="0">
                  <c:v>327</c:v>
                </c:pt>
                <c:pt idx="1">
                  <c:v>327</c:v>
                </c:pt>
                <c:pt idx="2">
                  <c:v>331</c:v>
                </c:pt>
                <c:pt idx="3">
                  <c:v>341</c:v>
                </c:pt>
                <c:pt idx="4">
                  <c:v>374</c:v>
                </c:pt>
                <c:pt idx="5">
                  <c:v>416</c:v>
                </c:pt>
                <c:pt idx="6">
                  <c:v>437</c:v>
                </c:pt>
                <c:pt idx="7">
                  <c:v>528</c:v>
                </c:pt>
                <c:pt idx="8">
                  <c:v>564</c:v>
                </c:pt>
                <c:pt idx="9">
                  <c:v>657</c:v>
                </c:pt>
                <c:pt idx="10">
                  <c:v>1110</c:v>
                </c:pt>
              </c:numCache>
            </c:numRef>
          </c:val>
          <c:extLst>
            <c:ext xmlns:c16="http://schemas.microsoft.com/office/drawing/2014/chart" uri="{C3380CC4-5D6E-409C-BE32-E72D297353CC}">
              <c16:uniqueId val="{00000000-266A-486E-A848-114BFCF38A10}"/>
            </c:ext>
          </c:extLst>
        </c:ser>
        <c:dLbls>
          <c:dLblPos val="inEnd"/>
          <c:showLegendKey val="0"/>
          <c:showVal val="1"/>
          <c:showCatName val="0"/>
          <c:showSerName val="0"/>
          <c:showPercent val="0"/>
          <c:showBubbleSize val="0"/>
        </c:dLbls>
        <c:gapWidth val="219"/>
        <c:overlap val="-27"/>
        <c:axId val="1044133280"/>
        <c:axId val="1044131840"/>
      </c:barChart>
      <c:catAx>
        <c:axId val="1044133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044131840"/>
        <c:crosses val="autoZero"/>
        <c:auto val="1"/>
        <c:lblAlgn val="ctr"/>
        <c:lblOffset val="100"/>
        <c:noMultiLvlLbl val="0"/>
      </c:catAx>
      <c:valAx>
        <c:axId val="104413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044133280"/>
        <c:crosses val="autoZero"/>
        <c:crossBetween val="between"/>
      </c:valAx>
      <c:spPr>
        <a:noFill/>
        <a:ln>
          <a:noFill/>
        </a:ln>
        <a:effectLst/>
      </c:spPr>
    </c:plotArea>
    <c:plotVisOnly val="1"/>
    <c:dispBlanksAs val="gap"/>
    <c:showDLblsOverMax val="0"/>
  </c:chart>
  <c:spPr>
    <a:noFill/>
    <a:ln>
      <a:solidFill>
        <a:schemeClr val="bg1"/>
      </a:solidFill>
    </a:ln>
    <a:effectLst/>
  </c:spPr>
  <c:txPr>
    <a:bodyPr/>
    <a:lstStyle/>
    <a:p>
      <a:pPr>
        <a:defRPr sz="1600">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'Customer Segmentation'!$B$71</c:f>
              <c:strCache>
                <c:ptCount val="1"/>
                <c:pt idx="0">
                  <c:v>Total Customer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E9-46AE-B2D6-54C3039092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E9-46AE-B2D6-54C30390920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5E9-46AE-B2D6-54C30390920F}"/>
              </c:ext>
            </c:extLst>
          </c:dPt>
          <c:dPt>
            <c:idx val="3"/>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7-55E9-46AE-B2D6-54C30390920F}"/>
              </c:ext>
            </c:extLst>
          </c:dPt>
          <c:dLbls>
            <c:dLbl>
              <c:idx val="0"/>
              <c:layout>
                <c:manualLayout>
                  <c:x val="-0.17843866171003717"/>
                  <c:y val="0.17863012847078324"/>
                </c:manualLayout>
              </c:layout>
              <c:showLegendKey val="0"/>
              <c:showVal val="0"/>
              <c:showCatName val="1"/>
              <c:showSerName val="0"/>
              <c:showPercent val="1"/>
              <c:showBubbleSize val="0"/>
              <c:extLst>
                <c:ext xmlns:c15="http://schemas.microsoft.com/office/drawing/2012/chart" uri="{CE6537A1-D6FC-4f65-9D91-7224C49458BB}">
                  <c15:layout>
                    <c:manualLayout>
                      <c:w val="0.25464684014869887"/>
                      <c:h val="0.21973684210526315"/>
                    </c:manualLayout>
                  </c15:layout>
                </c:ext>
                <c:ext xmlns:c16="http://schemas.microsoft.com/office/drawing/2014/chart" uri="{C3380CC4-5D6E-409C-BE32-E72D297353CC}">
                  <c16:uniqueId val="{00000001-55E9-46AE-B2D6-54C30390920F}"/>
                </c:ext>
              </c:extLst>
            </c:dLbl>
            <c:dLbl>
              <c:idx val="1"/>
              <c:layout>
                <c:manualLayout>
                  <c:x val="-0.18448145654655632"/>
                  <c:y val="-0.13344819726481558"/>
                </c:manualLayout>
              </c:layout>
              <c:showLegendKey val="0"/>
              <c:showVal val="0"/>
              <c:showCatName val="1"/>
              <c:showSerName val="0"/>
              <c:showPercent val="1"/>
              <c:showBubbleSize val="0"/>
              <c:extLst>
                <c:ext xmlns:c15="http://schemas.microsoft.com/office/drawing/2012/chart" uri="{CE6537A1-D6FC-4f65-9D91-7224C49458BB}">
                  <c15:layout>
                    <c:manualLayout>
                      <c:w val="0.2587733317721902"/>
                      <c:h val="0.20064484044757563"/>
                    </c:manualLayout>
                  </c15:layout>
                </c:ext>
                <c:ext xmlns:c16="http://schemas.microsoft.com/office/drawing/2014/chart" uri="{C3380CC4-5D6E-409C-BE32-E72D297353CC}">
                  <c16:uniqueId val="{00000003-55E9-46AE-B2D6-54C30390920F}"/>
                </c:ext>
              </c:extLst>
            </c:dLbl>
            <c:dLbl>
              <c:idx val="2"/>
              <c:layout>
                <c:manualLayout>
                  <c:x val="-0.16411878347920264"/>
                  <c:y val="-6.7094902610857852E-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5E9-46AE-B2D6-54C30390920F}"/>
                </c:ext>
              </c:extLst>
            </c:dLbl>
            <c:dLbl>
              <c:idx val="3"/>
              <c:showLegendKey val="0"/>
              <c:showVal val="0"/>
              <c:showCatName val="1"/>
              <c:showSerName val="0"/>
              <c:showPercent val="1"/>
              <c:showBubbleSize val="0"/>
              <c:extLst>
                <c:ext xmlns:c15="http://schemas.microsoft.com/office/drawing/2012/chart" uri="{CE6537A1-D6FC-4f65-9D91-7224C49458BB}">
                  <c15:layout>
                    <c:manualLayout>
                      <c:w val="0.27571251548946718"/>
                      <c:h val="0.2013157894736842"/>
                    </c:manualLayout>
                  </c15:layout>
                </c:ext>
                <c:ext xmlns:c16="http://schemas.microsoft.com/office/drawing/2014/chart" uri="{C3380CC4-5D6E-409C-BE32-E72D297353CC}">
                  <c16:uniqueId val="{00000007-55E9-46AE-B2D6-54C30390920F}"/>
                </c:ext>
              </c:extLst>
            </c:dLbl>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Segmentation'!$A$72:$A$75</c:f>
              <c:strCache>
                <c:ptCount val="4"/>
                <c:pt idx="0">
                  <c:v>Baltimore/MD</c:v>
                </c:pt>
                <c:pt idx="1">
                  <c:v>Chicago/IL</c:v>
                </c:pt>
                <c:pt idx="2">
                  <c:v>Denver/CO</c:v>
                </c:pt>
                <c:pt idx="3">
                  <c:v>Los Angeles/CA</c:v>
                </c:pt>
              </c:strCache>
            </c:strRef>
          </c:cat>
          <c:val>
            <c:numRef>
              <c:f>'Customer Segmentation'!$B$72:$B$75</c:f>
              <c:numCache>
                <c:formatCode>General</c:formatCode>
                <c:ptCount val="4"/>
                <c:pt idx="0">
                  <c:v>11012</c:v>
                </c:pt>
                <c:pt idx="1">
                  <c:v>5419</c:v>
                </c:pt>
                <c:pt idx="2">
                  <c:v>2776</c:v>
                </c:pt>
                <c:pt idx="3">
                  <c:v>13734</c:v>
                </c:pt>
              </c:numCache>
            </c:numRef>
          </c:val>
          <c:extLst>
            <c:ext xmlns:c16="http://schemas.microsoft.com/office/drawing/2014/chart" uri="{C3380CC4-5D6E-409C-BE32-E72D297353CC}">
              <c16:uniqueId val="{00000008-55E9-46AE-B2D6-54C30390920F}"/>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solidFill>
        <a:schemeClr val="bg1"/>
      </a:solidFill>
    </a:ln>
    <a:effectLst/>
  </c:spPr>
  <c:txPr>
    <a:bodyPr/>
    <a:lstStyle/>
    <a:p>
      <a:pPr>
        <a:defRPr sz="1600">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'Customer Segmentation'!$B$56</c:f>
              <c:strCache>
                <c:ptCount val="1"/>
                <c:pt idx="0">
                  <c:v>Total Customer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EF9-43C6-A61B-F8AEB2AE5D2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EF9-43C6-A61B-F8AEB2AE5D2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EF9-43C6-A61B-F8AEB2AE5D20}"/>
              </c:ext>
            </c:extLst>
          </c:dPt>
          <c:dLbls>
            <c:dLbl>
              <c:idx val="0"/>
              <c:layout>
                <c:manualLayout>
                  <c:x val="-0.17348203221809169"/>
                  <c:y val="-0.2523982594280979"/>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2812887236679058"/>
                      <c:h val="0.24671052631578946"/>
                    </c:manualLayout>
                  </c15:layout>
                </c:ext>
                <c:ext xmlns:c16="http://schemas.microsoft.com/office/drawing/2014/chart" uri="{C3380CC4-5D6E-409C-BE32-E72D297353CC}">
                  <c16:uniqueId val="{00000001-FEF9-43C6-A61B-F8AEB2AE5D20}"/>
                </c:ext>
              </c:extLst>
            </c:dLbl>
            <c:dLbl>
              <c:idx val="1"/>
              <c:layout>
                <c:manualLayout>
                  <c:x val="0.16356877323420074"/>
                  <c:y val="5.5415561541649401E-2"/>
                </c:manualLayout>
              </c:layout>
              <c:showLegendKey val="0"/>
              <c:showVal val="0"/>
              <c:showCatName val="1"/>
              <c:showSerName val="0"/>
              <c:showPercent val="1"/>
              <c:showBubbleSize val="0"/>
              <c:extLst>
                <c:ext xmlns:c15="http://schemas.microsoft.com/office/drawing/2012/chart" uri="{CE6537A1-D6FC-4f65-9D91-7224C49458BB}">
                  <c15:layout>
                    <c:manualLayout>
                      <c:w val="0.24349442379182157"/>
                      <c:h val="0.2013157894736842"/>
                    </c:manualLayout>
                  </c15:layout>
                </c:ext>
                <c:ext xmlns:c16="http://schemas.microsoft.com/office/drawing/2014/chart" uri="{C3380CC4-5D6E-409C-BE32-E72D297353CC}">
                  <c16:uniqueId val="{00000003-FEF9-43C6-A61B-F8AEB2AE5D20}"/>
                </c:ext>
              </c:extLst>
            </c:dLbl>
            <c:dLbl>
              <c:idx val="2"/>
              <c:layout>
                <c:manualLayout>
                  <c:x val="0.14221877469777244"/>
                  <c:y val="0.2157239950269374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EF9-43C6-A61B-F8AEB2AE5D20}"/>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Segmentation'!$A$57:$A$59</c:f>
              <c:strCache>
                <c:ptCount val="3"/>
                <c:pt idx="0">
                  <c:v>Billing Question</c:v>
                </c:pt>
                <c:pt idx="1">
                  <c:v>Payments</c:v>
                </c:pt>
                <c:pt idx="2">
                  <c:v>Service Outage</c:v>
                </c:pt>
              </c:strCache>
            </c:strRef>
          </c:cat>
          <c:val>
            <c:numRef>
              <c:f>'Customer Segmentation'!$B$57:$B$59</c:f>
              <c:numCache>
                <c:formatCode>General</c:formatCode>
                <c:ptCount val="3"/>
                <c:pt idx="0">
                  <c:v>23462</c:v>
                </c:pt>
                <c:pt idx="1">
                  <c:v>4749</c:v>
                </c:pt>
                <c:pt idx="2">
                  <c:v>4730</c:v>
                </c:pt>
              </c:numCache>
            </c:numRef>
          </c:val>
          <c:extLst>
            <c:ext xmlns:c16="http://schemas.microsoft.com/office/drawing/2014/chart" uri="{C3380CC4-5D6E-409C-BE32-E72D297353CC}">
              <c16:uniqueId val="{00000006-FEF9-43C6-A61B-F8AEB2AE5D20}"/>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60" b="1" i="0" u="none" strike="noStrike" kern="120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tx>
            <c:strRef>
              <c:f>'Customer Sentiment Analysis'!$B$19</c:f>
              <c:strCache>
                <c:ptCount val="1"/>
                <c:pt idx="0">
                  <c:v>Average Call Duration</c:v>
                </c:pt>
              </c:strCache>
            </c:strRef>
          </c:tx>
          <c:spPr>
            <a:solidFill>
              <a:schemeClr val="accent4">
                <a:lumMod val="60000"/>
                <a:lumOff val="4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b" anchorCtr="0"/>
              <a:lstStyle/>
              <a:p>
                <a:pPr>
                  <a:defRPr sz="24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'Customer Sentiment Analysis'!$A$20:$A$24</c:f>
              <c:strCache>
                <c:ptCount val="5"/>
                <c:pt idx="0">
                  <c:v>Very Positive</c:v>
                </c:pt>
                <c:pt idx="1">
                  <c:v>Positive</c:v>
                </c:pt>
                <c:pt idx="2">
                  <c:v>Neutral</c:v>
                </c:pt>
                <c:pt idx="3">
                  <c:v>Very Negative</c:v>
                </c:pt>
                <c:pt idx="4">
                  <c:v>Negative</c:v>
                </c:pt>
              </c:strCache>
            </c:strRef>
          </c:cat>
          <c:val>
            <c:numRef>
              <c:f>'Customer Sentiment Analysis'!$B$20:$B$24</c:f>
              <c:numCache>
                <c:formatCode>0.00</c:formatCode>
                <c:ptCount val="5"/>
                <c:pt idx="0">
                  <c:v>24.759305993690852</c:v>
                </c:pt>
                <c:pt idx="1">
                  <c:v>24.862016293279023</c:v>
                </c:pt>
                <c:pt idx="2">
                  <c:v>24.939097245270496</c:v>
                </c:pt>
                <c:pt idx="3">
                  <c:v>24.939798949051863</c:v>
                </c:pt>
                <c:pt idx="4">
                  <c:v>25.261773479164784</c:v>
                </c:pt>
              </c:numCache>
            </c:numRef>
          </c:val>
          <c:extLst>
            <c:ext xmlns:c16="http://schemas.microsoft.com/office/drawing/2014/chart" uri="{C3380CC4-5D6E-409C-BE32-E72D297353CC}">
              <c16:uniqueId val="{00000000-0A10-4BE4-9365-11F2DD369290}"/>
            </c:ext>
          </c:extLst>
        </c:ser>
        <c:dLbls>
          <c:dLblPos val="inEnd"/>
          <c:showLegendKey val="0"/>
          <c:showVal val="1"/>
          <c:showCatName val="0"/>
          <c:showSerName val="0"/>
          <c:showPercent val="0"/>
          <c:showBubbleSize val="0"/>
        </c:dLbls>
        <c:gapWidth val="65"/>
        <c:axId val="931135407"/>
        <c:axId val="931137327"/>
      </c:barChart>
      <c:catAx>
        <c:axId val="93113540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800" b="0" i="0" u="none" strike="noStrike" kern="1200" cap="all" baseline="0">
                <a:solidFill>
                  <a:schemeClr val="bg1"/>
                </a:solidFill>
                <a:latin typeface="+mn-lt"/>
                <a:ea typeface="+mn-ea"/>
                <a:cs typeface="+mn-cs"/>
              </a:defRPr>
            </a:pPr>
            <a:endParaRPr lang="en-US"/>
          </a:p>
        </c:txPr>
        <c:crossAx val="931137327"/>
        <c:crosses val="autoZero"/>
        <c:auto val="1"/>
        <c:lblAlgn val="ctr"/>
        <c:lblOffset val="100"/>
        <c:noMultiLvlLbl val="0"/>
      </c:catAx>
      <c:valAx>
        <c:axId val="93113732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931135407"/>
        <c:crosses val="autoZero"/>
        <c:crossBetween val="between"/>
      </c:valAx>
      <c:spPr>
        <a:noFill/>
        <a:ln>
          <a:noFill/>
        </a:ln>
        <a:effectLst/>
      </c:spPr>
    </c:plotArea>
    <c:plotVisOnly val="1"/>
    <c:dispBlanksAs val="gap"/>
    <c:showDLblsOverMax val="0"/>
  </c:chart>
  <c:spPr>
    <a:noFill/>
    <a:ln w="9525" cap="flat" cmpd="sng" algn="ctr">
      <a:solidFill>
        <a:schemeClr val="bg1"/>
      </a:solidFill>
      <a:round/>
    </a:ln>
    <a:effectLst/>
  </c:spPr>
  <c:txPr>
    <a:bodyPr/>
    <a:lstStyle/>
    <a:p>
      <a:pPr>
        <a:defRPr sz="1800">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'Customer Sentiment Analysis'!$B$40</c:f>
              <c:strCache>
                <c:ptCount val="1"/>
                <c:pt idx="0">
                  <c:v>Billing Question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 Analysis'!$A$41:$A$45</c:f>
              <c:strCache>
                <c:ptCount val="5"/>
                <c:pt idx="0">
                  <c:v>Negative</c:v>
                </c:pt>
                <c:pt idx="1">
                  <c:v>Neutral</c:v>
                </c:pt>
                <c:pt idx="2">
                  <c:v>Positive</c:v>
                </c:pt>
                <c:pt idx="3">
                  <c:v>Very Negative</c:v>
                </c:pt>
                <c:pt idx="4">
                  <c:v>Very Positive</c:v>
                </c:pt>
              </c:strCache>
            </c:strRef>
          </c:cat>
          <c:val>
            <c:numRef>
              <c:f>'Customer Sentiment Analysis'!$B$41:$B$45</c:f>
              <c:numCache>
                <c:formatCode>General</c:formatCode>
                <c:ptCount val="5"/>
                <c:pt idx="0">
                  <c:v>7868</c:v>
                </c:pt>
                <c:pt idx="1">
                  <c:v>6232</c:v>
                </c:pt>
                <c:pt idx="2">
                  <c:v>2775</c:v>
                </c:pt>
                <c:pt idx="3">
                  <c:v>4300</c:v>
                </c:pt>
                <c:pt idx="4">
                  <c:v>2287</c:v>
                </c:pt>
              </c:numCache>
            </c:numRef>
          </c:val>
          <c:extLst>
            <c:ext xmlns:c16="http://schemas.microsoft.com/office/drawing/2014/chart" uri="{C3380CC4-5D6E-409C-BE32-E72D297353CC}">
              <c16:uniqueId val="{00000000-D3ED-4A24-94D7-459BECDA6C15}"/>
            </c:ext>
          </c:extLst>
        </c:ser>
        <c:ser>
          <c:idx val="1"/>
          <c:order val="1"/>
          <c:tx>
            <c:strRef>
              <c:f>'Customer Sentiment Analysis'!$C$40</c:f>
              <c:strCache>
                <c:ptCount val="1"/>
                <c:pt idx="0">
                  <c:v>Payments</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 Analysis'!$A$41:$A$45</c:f>
              <c:strCache>
                <c:ptCount val="5"/>
                <c:pt idx="0">
                  <c:v>Negative</c:v>
                </c:pt>
                <c:pt idx="1">
                  <c:v>Neutral</c:v>
                </c:pt>
                <c:pt idx="2">
                  <c:v>Positive</c:v>
                </c:pt>
                <c:pt idx="3">
                  <c:v>Very Negative</c:v>
                </c:pt>
                <c:pt idx="4">
                  <c:v>Very Positive</c:v>
                </c:pt>
              </c:strCache>
            </c:strRef>
          </c:cat>
          <c:val>
            <c:numRef>
              <c:f>'Customer Sentiment Analysis'!$C$41:$C$45</c:f>
              <c:numCache>
                <c:formatCode>General</c:formatCode>
                <c:ptCount val="5"/>
                <c:pt idx="0">
                  <c:v>1593</c:v>
                </c:pt>
                <c:pt idx="1">
                  <c:v>1238</c:v>
                </c:pt>
                <c:pt idx="2">
                  <c:v>552</c:v>
                </c:pt>
                <c:pt idx="3">
                  <c:v>897</c:v>
                </c:pt>
                <c:pt idx="4">
                  <c:v>469</c:v>
                </c:pt>
              </c:numCache>
            </c:numRef>
          </c:val>
          <c:extLst>
            <c:ext xmlns:c16="http://schemas.microsoft.com/office/drawing/2014/chart" uri="{C3380CC4-5D6E-409C-BE32-E72D297353CC}">
              <c16:uniqueId val="{00000001-D3ED-4A24-94D7-459BECDA6C15}"/>
            </c:ext>
          </c:extLst>
        </c:ser>
        <c:ser>
          <c:idx val="2"/>
          <c:order val="2"/>
          <c:tx>
            <c:strRef>
              <c:f>'Customer Sentiment Analysis'!$D$40</c:f>
              <c:strCache>
                <c:ptCount val="1"/>
                <c:pt idx="0">
                  <c:v>Service Outage</c:v>
                </c:pt>
              </c:strCache>
            </c:strRef>
          </c:tx>
          <c:spPr>
            <a:solidFill>
              <a:schemeClr val="accent3"/>
            </a:solidFill>
            <a:ln>
              <a:noFill/>
            </a:ln>
            <a:effectLst/>
          </c:spPr>
          <c:invertIfNegative val="0"/>
          <c:dLbls>
            <c:dLbl>
              <c:idx val="4"/>
              <c:layout>
                <c:manualLayout>
                  <c:x val="4.8611370276060908E-3"/>
                  <c:y val="-4.815062729461917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ED-4A24-94D7-459BECDA6C15}"/>
                </c:ext>
              </c:extLst>
            </c:dLbl>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'Customer Sentiment Analysis'!$A$41:$A$45</c:f>
              <c:strCache>
                <c:ptCount val="5"/>
                <c:pt idx="0">
                  <c:v>Negative</c:v>
                </c:pt>
                <c:pt idx="1">
                  <c:v>Neutral</c:v>
                </c:pt>
                <c:pt idx="2">
                  <c:v>Positive</c:v>
                </c:pt>
                <c:pt idx="3">
                  <c:v>Very Negative</c:v>
                </c:pt>
                <c:pt idx="4">
                  <c:v>Very Positive</c:v>
                </c:pt>
              </c:strCache>
            </c:strRef>
          </c:cat>
          <c:val>
            <c:numRef>
              <c:f>'Customer Sentiment Analysis'!$D$41:$D$45</c:f>
              <c:numCache>
                <c:formatCode>General</c:formatCode>
                <c:ptCount val="5"/>
                <c:pt idx="0">
                  <c:v>1602</c:v>
                </c:pt>
                <c:pt idx="1">
                  <c:v>1284</c:v>
                </c:pt>
                <c:pt idx="2">
                  <c:v>601</c:v>
                </c:pt>
                <c:pt idx="3">
                  <c:v>829</c:v>
                </c:pt>
                <c:pt idx="4">
                  <c:v>414</c:v>
                </c:pt>
              </c:numCache>
            </c:numRef>
          </c:val>
          <c:extLst>
            <c:ext xmlns:c16="http://schemas.microsoft.com/office/drawing/2014/chart" uri="{C3380CC4-5D6E-409C-BE32-E72D297353CC}">
              <c16:uniqueId val="{00000002-D3ED-4A24-94D7-459BECDA6C15}"/>
            </c:ext>
          </c:extLst>
        </c:ser>
        <c:dLbls>
          <c:dLblPos val="ctr"/>
          <c:showLegendKey val="0"/>
          <c:showVal val="1"/>
          <c:showCatName val="0"/>
          <c:showSerName val="0"/>
          <c:showPercent val="0"/>
          <c:showBubbleSize val="0"/>
        </c:dLbls>
        <c:gapWidth val="79"/>
        <c:overlap val="100"/>
        <c:axId val="1103129008"/>
        <c:axId val="1103153488"/>
      </c:barChart>
      <c:catAx>
        <c:axId val="1103129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all" spc="120" normalizeH="0" baseline="0">
                <a:solidFill>
                  <a:schemeClr val="bg1"/>
                </a:solidFill>
                <a:latin typeface="+mn-lt"/>
                <a:ea typeface="+mn-ea"/>
                <a:cs typeface="+mn-cs"/>
              </a:defRPr>
            </a:pPr>
            <a:endParaRPr lang="en-US"/>
          </a:p>
        </c:txPr>
        <c:crossAx val="1103153488"/>
        <c:crosses val="autoZero"/>
        <c:auto val="1"/>
        <c:lblAlgn val="ctr"/>
        <c:lblOffset val="100"/>
        <c:noMultiLvlLbl val="0"/>
      </c:catAx>
      <c:valAx>
        <c:axId val="1103153488"/>
        <c:scaling>
          <c:orientation val="minMax"/>
        </c:scaling>
        <c:delete val="1"/>
        <c:axPos val="l"/>
        <c:numFmt formatCode="General" sourceLinked="1"/>
        <c:majorTickMark val="none"/>
        <c:minorTickMark val="none"/>
        <c:tickLblPos val="nextTo"/>
        <c:crossAx val="11031290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2"/>
    </a:solid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'Customer Sentiment Analysis'!$B$1:$B$2</c:f>
              <c:strCache>
                <c:ptCount val="2"/>
                <c:pt idx="0">
                  <c:v>Customer Sentiment Analysis</c:v>
                </c:pt>
                <c:pt idx="1">
                  <c:v>Average of csat_score</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DEAF-4CA1-ADFD-C31909572AB6}"/>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DEAF-4CA1-ADFD-C31909572AB6}"/>
              </c:ext>
            </c:extLst>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extLst>
              <c:ext xmlns:c16="http://schemas.microsoft.com/office/drawing/2014/chart" uri="{C3380CC4-5D6E-409C-BE32-E72D297353CC}">
                <c16:uniqueId val="{00000005-DEAF-4CA1-ADFD-C31909572AB6}"/>
              </c:ext>
            </c:extLst>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extLst>
              <c:ext xmlns:c16="http://schemas.microsoft.com/office/drawing/2014/chart" uri="{C3380CC4-5D6E-409C-BE32-E72D297353CC}">
                <c16:uniqueId val="{00000007-DEAF-4CA1-ADFD-C31909572AB6}"/>
              </c:ext>
            </c:extLst>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extLst>
              <c:ext xmlns:c16="http://schemas.microsoft.com/office/drawing/2014/chart" uri="{C3380CC4-5D6E-409C-BE32-E72D297353CC}">
                <c16:uniqueId val="{00000009-DEAF-4CA1-ADFD-C31909572AB6}"/>
              </c:ext>
            </c:extLst>
          </c:dPt>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'Customer Sentiment Analysis'!$A$3:$A$7</c:f>
              <c:strCache>
                <c:ptCount val="5"/>
                <c:pt idx="0">
                  <c:v>Very Positive</c:v>
                </c:pt>
                <c:pt idx="1">
                  <c:v>Positive</c:v>
                </c:pt>
                <c:pt idx="2">
                  <c:v>Neutral</c:v>
                </c:pt>
                <c:pt idx="3">
                  <c:v>Negative</c:v>
                </c:pt>
                <c:pt idx="4">
                  <c:v>Very Negative</c:v>
                </c:pt>
              </c:strCache>
            </c:strRef>
          </c:cat>
          <c:val>
            <c:numRef>
              <c:f>'Customer Sentiment Analysis'!$B$3:$B$7</c:f>
              <c:numCache>
                <c:formatCode>0.00</c:formatCode>
                <c:ptCount val="5"/>
                <c:pt idx="0">
                  <c:v>6.9808566631539444</c:v>
                </c:pt>
                <c:pt idx="1">
                  <c:v>6.4770922236303869</c:v>
                </c:pt>
                <c:pt idx="2">
                  <c:v>5.8931890679102112</c:v>
                </c:pt>
                <c:pt idx="3">
                  <c:v>5.1714202048294986</c:v>
                </c:pt>
                <c:pt idx="4">
                  <c:v>4.3809622215933715</c:v>
                </c:pt>
              </c:numCache>
            </c:numRef>
          </c:val>
          <c:extLst>
            <c:ext xmlns:c16="http://schemas.microsoft.com/office/drawing/2014/chart" uri="{C3380CC4-5D6E-409C-BE32-E72D297353CC}">
              <c16:uniqueId val="{0000000A-DEAF-4CA1-ADFD-C31909572AB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solidFill>
        <a:schemeClr val="bg1"/>
      </a:solidFill>
    </a:ln>
    <a:effectLst/>
  </c:spPr>
  <c:txPr>
    <a:bodyPr/>
    <a:lstStyle/>
    <a:p>
      <a:pPr>
        <a:defRPr sz="2000">
          <a:solidFill>
            <a:schemeClr val="bg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'Root Cause Analysis'!$B$2</c:f>
              <c:strCache>
                <c:ptCount val="1"/>
                <c:pt idx="0">
                  <c:v>Billing Question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Analysis'!$A$3:$A$12</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'Root Cause Analysis'!$B$3:$B$12</c:f>
              <c:numCache>
                <c:formatCode>General</c:formatCode>
                <c:ptCount val="10"/>
                <c:pt idx="0">
                  <c:v>2588</c:v>
                </c:pt>
                <c:pt idx="1">
                  <c:v>2551</c:v>
                </c:pt>
                <c:pt idx="2">
                  <c:v>2015</c:v>
                </c:pt>
                <c:pt idx="3">
                  <c:v>1267</c:v>
                </c:pt>
                <c:pt idx="4">
                  <c:v>854</c:v>
                </c:pt>
                <c:pt idx="5">
                  <c:v>819</c:v>
                </c:pt>
                <c:pt idx="6">
                  <c:v>806</c:v>
                </c:pt>
                <c:pt idx="7">
                  <c:v>701</c:v>
                </c:pt>
                <c:pt idx="8">
                  <c:v>653</c:v>
                </c:pt>
                <c:pt idx="9">
                  <c:v>568</c:v>
                </c:pt>
              </c:numCache>
            </c:numRef>
          </c:val>
          <c:extLst>
            <c:ext xmlns:c16="http://schemas.microsoft.com/office/drawing/2014/chart" uri="{C3380CC4-5D6E-409C-BE32-E72D297353CC}">
              <c16:uniqueId val="{00000000-C1A8-49C8-8CCF-F2ADEAB30661}"/>
            </c:ext>
          </c:extLst>
        </c:ser>
        <c:ser>
          <c:idx val="1"/>
          <c:order val="1"/>
          <c:tx>
            <c:strRef>
              <c:f>'Root Cause Analysis'!$C$2</c:f>
              <c:strCache>
                <c:ptCount val="1"/>
                <c:pt idx="0">
                  <c:v>Payments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Analysis'!$A$3:$A$12</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'Root Cause Analysis'!$C$3:$C$12</c:f>
              <c:numCache>
                <c:formatCode>General</c:formatCode>
                <c:ptCount val="10"/>
                <c:pt idx="0">
                  <c:v>501</c:v>
                </c:pt>
                <c:pt idx="1">
                  <c:v>507</c:v>
                </c:pt>
                <c:pt idx="2">
                  <c:v>418</c:v>
                </c:pt>
                <c:pt idx="3">
                  <c:v>267</c:v>
                </c:pt>
                <c:pt idx="4">
                  <c:v>150</c:v>
                </c:pt>
                <c:pt idx="5">
                  <c:v>166</c:v>
                </c:pt>
                <c:pt idx="6">
                  <c:v>164</c:v>
                </c:pt>
                <c:pt idx="7">
                  <c:v>150</c:v>
                </c:pt>
                <c:pt idx="8">
                  <c:v>132</c:v>
                </c:pt>
                <c:pt idx="9">
                  <c:v>151</c:v>
                </c:pt>
              </c:numCache>
            </c:numRef>
          </c:val>
          <c:extLst>
            <c:ext xmlns:c16="http://schemas.microsoft.com/office/drawing/2014/chart" uri="{C3380CC4-5D6E-409C-BE32-E72D297353CC}">
              <c16:uniqueId val="{00000001-C1A8-49C8-8CCF-F2ADEAB30661}"/>
            </c:ext>
          </c:extLst>
        </c:ser>
        <c:ser>
          <c:idx val="2"/>
          <c:order val="2"/>
          <c:tx>
            <c:strRef>
              <c:f>'Root Cause Analysis'!$D$2</c:f>
              <c:strCache>
                <c:ptCount val="1"/>
                <c:pt idx="0">
                  <c:v>Service Outage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Analysis'!$A$3:$A$12</c:f>
              <c:strCache>
                <c:ptCount val="10"/>
                <c:pt idx="0">
                  <c:v>California</c:v>
                </c:pt>
                <c:pt idx="1">
                  <c:v>Texas</c:v>
                </c:pt>
                <c:pt idx="2">
                  <c:v>Florida</c:v>
                </c:pt>
                <c:pt idx="3">
                  <c:v>New York</c:v>
                </c:pt>
                <c:pt idx="4">
                  <c:v>Virginia</c:v>
                </c:pt>
                <c:pt idx="5">
                  <c:v>Ohio</c:v>
                </c:pt>
                <c:pt idx="6">
                  <c:v>Dist Columbia</c:v>
                </c:pt>
                <c:pt idx="7">
                  <c:v>Pennsylvania</c:v>
                </c:pt>
                <c:pt idx="8">
                  <c:v>Georgia</c:v>
                </c:pt>
                <c:pt idx="9">
                  <c:v>Illinois</c:v>
                </c:pt>
              </c:strCache>
            </c:strRef>
          </c:cat>
          <c:val>
            <c:numRef>
              <c:f>'Root Cause Analysis'!$D$3:$D$12</c:f>
              <c:numCache>
                <c:formatCode>General</c:formatCode>
                <c:ptCount val="10"/>
                <c:pt idx="0">
                  <c:v>542</c:v>
                </c:pt>
                <c:pt idx="1">
                  <c:v>514</c:v>
                </c:pt>
                <c:pt idx="2">
                  <c:v>401</c:v>
                </c:pt>
                <c:pt idx="3">
                  <c:v>252</c:v>
                </c:pt>
                <c:pt idx="4">
                  <c:v>160</c:v>
                </c:pt>
                <c:pt idx="5">
                  <c:v>175</c:v>
                </c:pt>
                <c:pt idx="6">
                  <c:v>140</c:v>
                </c:pt>
                <c:pt idx="7">
                  <c:v>166</c:v>
                </c:pt>
                <c:pt idx="8">
                  <c:v>141</c:v>
                </c:pt>
                <c:pt idx="9">
                  <c:v>129</c:v>
                </c:pt>
              </c:numCache>
            </c:numRef>
          </c:val>
          <c:extLst>
            <c:ext xmlns:c16="http://schemas.microsoft.com/office/drawing/2014/chart" uri="{C3380CC4-5D6E-409C-BE32-E72D297353CC}">
              <c16:uniqueId val="{00000002-C1A8-49C8-8CCF-F2ADEAB30661}"/>
            </c:ext>
          </c:extLst>
        </c:ser>
        <c:dLbls>
          <c:dLblPos val="outEnd"/>
          <c:showLegendKey val="0"/>
          <c:showVal val="1"/>
          <c:showCatName val="0"/>
          <c:showSerName val="0"/>
          <c:showPercent val="0"/>
          <c:showBubbleSize val="0"/>
        </c:dLbls>
        <c:gapWidth val="444"/>
        <c:overlap val="-90"/>
        <c:axId val="1054363712"/>
        <c:axId val="1054362752"/>
      </c:barChart>
      <c:catAx>
        <c:axId val="10543637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cap="all" spc="120" normalizeH="0" baseline="0">
                <a:solidFill>
                  <a:schemeClr val="bg1"/>
                </a:solidFill>
                <a:latin typeface="+mn-lt"/>
                <a:ea typeface="+mn-ea"/>
                <a:cs typeface="+mn-cs"/>
              </a:defRPr>
            </a:pPr>
            <a:endParaRPr lang="en-US"/>
          </a:p>
        </c:txPr>
        <c:crossAx val="1054362752"/>
        <c:crosses val="autoZero"/>
        <c:auto val="1"/>
        <c:lblAlgn val="ctr"/>
        <c:lblOffset val="100"/>
        <c:noMultiLvlLbl val="0"/>
      </c:catAx>
      <c:valAx>
        <c:axId val="1054362752"/>
        <c:scaling>
          <c:orientation val="minMax"/>
        </c:scaling>
        <c:delete val="1"/>
        <c:axPos val="l"/>
        <c:numFmt formatCode="General" sourceLinked="1"/>
        <c:majorTickMark val="none"/>
        <c:minorTickMark val="none"/>
        <c:tickLblPos val="nextTo"/>
        <c:crossAx val="10543637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2"/>
    </a:solidFill>
    <a:ln>
      <a:solidFill>
        <a:schemeClr val="bg1"/>
      </a:solidFill>
    </a:ln>
    <a:effectLst/>
  </c:spPr>
  <c:txPr>
    <a:bodyPr/>
    <a:lstStyle/>
    <a:p>
      <a:pPr>
        <a:defRPr sz="1600">
          <a:solidFill>
            <a:schemeClr val="bg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'Root Cause Analysis'!$B$65</c:f>
              <c:strCache>
                <c:ptCount val="1"/>
                <c:pt idx="0">
                  <c:v>Billing Question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Analysis'!$A$66:$A$69</c:f>
              <c:strCache>
                <c:ptCount val="4"/>
                <c:pt idx="0">
                  <c:v>Baltimore/MD</c:v>
                </c:pt>
                <c:pt idx="1">
                  <c:v>Chicago/IL</c:v>
                </c:pt>
                <c:pt idx="2">
                  <c:v>Denver/CO</c:v>
                </c:pt>
                <c:pt idx="3">
                  <c:v>Los Angeles/CA</c:v>
                </c:pt>
              </c:strCache>
            </c:strRef>
          </c:cat>
          <c:val>
            <c:numRef>
              <c:f>'Root Cause Analysis'!$B$66:$B$69</c:f>
              <c:numCache>
                <c:formatCode>General</c:formatCode>
                <c:ptCount val="4"/>
                <c:pt idx="0">
                  <c:v>7848</c:v>
                </c:pt>
                <c:pt idx="1">
                  <c:v>3855</c:v>
                </c:pt>
                <c:pt idx="2">
                  <c:v>1978</c:v>
                </c:pt>
                <c:pt idx="3">
                  <c:v>9781</c:v>
                </c:pt>
              </c:numCache>
            </c:numRef>
          </c:val>
          <c:extLst>
            <c:ext xmlns:c16="http://schemas.microsoft.com/office/drawing/2014/chart" uri="{C3380CC4-5D6E-409C-BE32-E72D297353CC}">
              <c16:uniqueId val="{00000000-2F78-4EAE-B887-FDE248AAE52D}"/>
            </c:ext>
          </c:extLst>
        </c:ser>
        <c:ser>
          <c:idx val="1"/>
          <c:order val="1"/>
          <c:tx>
            <c:strRef>
              <c:f>'Root Cause Analysis'!$C$65</c:f>
              <c:strCache>
                <c:ptCount val="1"/>
                <c:pt idx="0">
                  <c:v>Payments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Analysis'!$A$66:$A$69</c:f>
              <c:strCache>
                <c:ptCount val="4"/>
                <c:pt idx="0">
                  <c:v>Baltimore/MD</c:v>
                </c:pt>
                <c:pt idx="1">
                  <c:v>Chicago/IL</c:v>
                </c:pt>
                <c:pt idx="2">
                  <c:v>Denver/CO</c:v>
                </c:pt>
                <c:pt idx="3">
                  <c:v>Los Angeles/CA</c:v>
                </c:pt>
              </c:strCache>
            </c:strRef>
          </c:cat>
          <c:val>
            <c:numRef>
              <c:f>'Root Cause Analysis'!$C$66:$C$69</c:f>
              <c:numCache>
                <c:formatCode>General</c:formatCode>
                <c:ptCount val="4"/>
                <c:pt idx="0">
                  <c:v>1574</c:v>
                </c:pt>
                <c:pt idx="1">
                  <c:v>794</c:v>
                </c:pt>
                <c:pt idx="2">
                  <c:v>389</c:v>
                </c:pt>
                <c:pt idx="3">
                  <c:v>1992</c:v>
                </c:pt>
              </c:numCache>
            </c:numRef>
          </c:val>
          <c:extLst>
            <c:ext xmlns:c16="http://schemas.microsoft.com/office/drawing/2014/chart" uri="{C3380CC4-5D6E-409C-BE32-E72D297353CC}">
              <c16:uniqueId val="{00000001-2F78-4EAE-B887-FDE248AAE52D}"/>
            </c:ext>
          </c:extLst>
        </c:ser>
        <c:ser>
          <c:idx val="2"/>
          <c:order val="2"/>
          <c:tx>
            <c:strRef>
              <c:f>'Root Cause Analysis'!$D$65</c:f>
              <c:strCache>
                <c:ptCount val="1"/>
                <c:pt idx="0">
                  <c:v>Service Outage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'Root Cause Analysis'!$A$66:$A$69</c:f>
              <c:strCache>
                <c:ptCount val="4"/>
                <c:pt idx="0">
                  <c:v>Baltimore/MD</c:v>
                </c:pt>
                <c:pt idx="1">
                  <c:v>Chicago/IL</c:v>
                </c:pt>
                <c:pt idx="2">
                  <c:v>Denver/CO</c:v>
                </c:pt>
                <c:pt idx="3">
                  <c:v>Los Angeles/CA</c:v>
                </c:pt>
              </c:strCache>
            </c:strRef>
          </c:cat>
          <c:val>
            <c:numRef>
              <c:f>'Root Cause Analysis'!$D$66:$D$69</c:f>
              <c:numCache>
                <c:formatCode>General</c:formatCode>
                <c:ptCount val="4"/>
                <c:pt idx="0">
                  <c:v>1590</c:v>
                </c:pt>
                <c:pt idx="1">
                  <c:v>770</c:v>
                </c:pt>
                <c:pt idx="2">
                  <c:v>409</c:v>
                </c:pt>
                <c:pt idx="3">
                  <c:v>1961</c:v>
                </c:pt>
              </c:numCache>
            </c:numRef>
          </c:val>
          <c:extLst>
            <c:ext xmlns:c16="http://schemas.microsoft.com/office/drawing/2014/chart" uri="{C3380CC4-5D6E-409C-BE32-E72D297353CC}">
              <c16:uniqueId val="{00000002-2F78-4EAE-B887-FDE248AAE52D}"/>
            </c:ext>
          </c:extLst>
        </c:ser>
        <c:dLbls>
          <c:dLblPos val="outEnd"/>
          <c:showLegendKey val="0"/>
          <c:showVal val="1"/>
          <c:showCatName val="0"/>
          <c:showSerName val="0"/>
          <c:showPercent val="0"/>
          <c:showBubbleSize val="0"/>
        </c:dLbls>
        <c:gapWidth val="444"/>
        <c:overlap val="-90"/>
        <c:axId val="1103139568"/>
        <c:axId val="1103150128"/>
      </c:barChart>
      <c:catAx>
        <c:axId val="11031395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800" b="0" i="0" u="none" strike="noStrike" kern="1200" cap="all" spc="120" normalizeH="0" baseline="0">
                <a:solidFill>
                  <a:schemeClr val="bg1"/>
                </a:solidFill>
                <a:latin typeface="+mn-lt"/>
                <a:ea typeface="+mn-ea"/>
                <a:cs typeface="+mn-cs"/>
              </a:defRPr>
            </a:pPr>
            <a:endParaRPr lang="en-US"/>
          </a:p>
        </c:txPr>
        <c:crossAx val="1103150128"/>
        <c:crosses val="autoZero"/>
        <c:auto val="1"/>
        <c:lblAlgn val="ctr"/>
        <c:lblOffset val="100"/>
        <c:noMultiLvlLbl val="0"/>
      </c:catAx>
      <c:valAx>
        <c:axId val="1103150128"/>
        <c:scaling>
          <c:orientation val="minMax"/>
        </c:scaling>
        <c:delete val="1"/>
        <c:axPos val="l"/>
        <c:numFmt formatCode="General" sourceLinked="1"/>
        <c:majorTickMark val="none"/>
        <c:minorTickMark val="none"/>
        <c:tickLblPos val="nextTo"/>
        <c:crossAx val="1103139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chemeClr val="bg1"/>
      </a:solidFill>
    </a:ln>
    <a:effectLst/>
  </c:spPr>
  <c:txPr>
    <a:bodyPr/>
    <a:lstStyle/>
    <a:p>
      <a:pPr>
        <a:defRPr sz="18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5021B7-1B22-1F4A-A113-AD9D82C884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777A52A-2D7B-7979-E74E-A2537ABF3D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000991-0BD2-4555-82A9-FE70E0B25E96}" type="datetimeFigureOut">
              <a:rPr lang="en-US" smtClean="0"/>
              <a:t>8/9/2024</a:t>
            </a:fld>
            <a:endParaRPr lang="en-US" dirty="0"/>
          </a:p>
        </p:txBody>
      </p:sp>
      <p:sp>
        <p:nvSpPr>
          <p:cNvPr id="4" name="Footer Placeholder 3">
            <a:extLst>
              <a:ext uri="{FF2B5EF4-FFF2-40B4-BE49-F238E27FC236}">
                <a16:creationId xmlns:a16="http://schemas.microsoft.com/office/drawing/2014/main" id="{84346254-8EAF-6B93-3D5E-58ABE07798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3867B0-261F-6078-23E1-11AF939E64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C6AE50-8885-4B23-A76A-E66140BA9182}" type="slidenum">
              <a:rPr lang="en-US" smtClean="0"/>
              <a:t>‹#›</a:t>
            </a:fld>
            <a:endParaRPr lang="en-US" dirty="0"/>
          </a:p>
        </p:txBody>
      </p:sp>
    </p:spTree>
    <p:extLst>
      <p:ext uri="{BB962C8B-B14F-4D97-AF65-F5344CB8AC3E}">
        <p14:creationId xmlns:p14="http://schemas.microsoft.com/office/powerpoint/2010/main" val="298897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t>8/9/2024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t>‹#›</a:t>
            </a:fld>
            <a:endParaRPr lang="en-US" dirty="0"/>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a:t>
            </a:fld>
            <a:endParaRPr lang="en-US" dirty="0"/>
          </a:p>
        </p:txBody>
      </p:sp>
    </p:spTree>
    <p:extLst>
      <p:ext uri="{BB962C8B-B14F-4D97-AF65-F5344CB8AC3E}">
        <p14:creationId xmlns:p14="http://schemas.microsoft.com/office/powerpoint/2010/main" val="741637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16</a:t>
            </a:fld>
            <a:endParaRPr lang="en-US" dirty="0"/>
          </a:p>
        </p:txBody>
      </p:sp>
    </p:spTree>
    <p:extLst>
      <p:ext uri="{BB962C8B-B14F-4D97-AF65-F5344CB8AC3E}">
        <p14:creationId xmlns:p14="http://schemas.microsoft.com/office/powerpoint/2010/main" val="1008663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17</a:t>
            </a:fld>
            <a:endParaRPr lang="en-US" dirty="0"/>
          </a:p>
        </p:txBody>
      </p:sp>
    </p:spTree>
    <p:extLst>
      <p:ext uri="{BB962C8B-B14F-4D97-AF65-F5344CB8AC3E}">
        <p14:creationId xmlns:p14="http://schemas.microsoft.com/office/powerpoint/2010/main" val="253808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18</a:t>
            </a:fld>
            <a:endParaRPr lang="en-US" dirty="0"/>
          </a:p>
        </p:txBody>
      </p:sp>
    </p:spTree>
    <p:extLst>
      <p:ext uri="{BB962C8B-B14F-4D97-AF65-F5344CB8AC3E}">
        <p14:creationId xmlns:p14="http://schemas.microsoft.com/office/powerpoint/2010/main" val="418514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21</a:t>
            </a:fld>
            <a:endParaRPr lang="en-US" dirty="0"/>
          </a:p>
        </p:txBody>
      </p:sp>
    </p:spTree>
    <p:extLst>
      <p:ext uri="{BB962C8B-B14F-4D97-AF65-F5344CB8AC3E}">
        <p14:creationId xmlns:p14="http://schemas.microsoft.com/office/powerpoint/2010/main" val="8636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22</a:t>
            </a:fld>
            <a:endParaRPr lang="en-US" dirty="0"/>
          </a:p>
        </p:txBody>
      </p:sp>
    </p:spTree>
    <p:extLst>
      <p:ext uri="{BB962C8B-B14F-4D97-AF65-F5344CB8AC3E}">
        <p14:creationId xmlns:p14="http://schemas.microsoft.com/office/powerpoint/2010/main" val="1666076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23</a:t>
            </a:fld>
            <a:endParaRPr lang="en-US" dirty="0"/>
          </a:p>
        </p:txBody>
      </p:sp>
    </p:spTree>
    <p:extLst>
      <p:ext uri="{BB962C8B-B14F-4D97-AF65-F5344CB8AC3E}">
        <p14:creationId xmlns:p14="http://schemas.microsoft.com/office/powerpoint/2010/main" val="2930277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25</a:t>
            </a:fld>
            <a:endParaRPr lang="en-US" dirty="0"/>
          </a:p>
        </p:txBody>
      </p:sp>
    </p:spTree>
    <p:extLst>
      <p:ext uri="{BB962C8B-B14F-4D97-AF65-F5344CB8AC3E}">
        <p14:creationId xmlns:p14="http://schemas.microsoft.com/office/powerpoint/2010/main" val="356809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27</a:t>
            </a:fld>
            <a:endParaRPr lang="en-US" dirty="0"/>
          </a:p>
        </p:txBody>
      </p:sp>
    </p:spTree>
    <p:extLst>
      <p:ext uri="{BB962C8B-B14F-4D97-AF65-F5344CB8AC3E}">
        <p14:creationId xmlns:p14="http://schemas.microsoft.com/office/powerpoint/2010/main" val="2265786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32</a:t>
            </a:fld>
            <a:endParaRPr lang="en-US" dirty="0"/>
          </a:p>
        </p:txBody>
      </p:sp>
    </p:spTree>
    <p:extLst>
      <p:ext uri="{BB962C8B-B14F-4D97-AF65-F5344CB8AC3E}">
        <p14:creationId xmlns:p14="http://schemas.microsoft.com/office/powerpoint/2010/main" val="7501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2</a:t>
            </a:fld>
            <a:endParaRPr lang="en-US" dirty="0"/>
          </a:p>
        </p:txBody>
      </p:sp>
    </p:spTree>
    <p:extLst>
      <p:ext uri="{BB962C8B-B14F-4D97-AF65-F5344CB8AC3E}">
        <p14:creationId xmlns:p14="http://schemas.microsoft.com/office/powerpoint/2010/main" val="175867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3</a:t>
            </a:fld>
            <a:endParaRPr lang="en-US" dirty="0"/>
          </a:p>
        </p:txBody>
      </p:sp>
    </p:spTree>
    <p:extLst>
      <p:ext uri="{BB962C8B-B14F-4D97-AF65-F5344CB8AC3E}">
        <p14:creationId xmlns:p14="http://schemas.microsoft.com/office/powerpoint/2010/main" val="417135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4</a:t>
            </a:fld>
            <a:endParaRPr lang="en-US" dirty="0"/>
          </a:p>
        </p:txBody>
      </p:sp>
    </p:spTree>
    <p:extLst>
      <p:ext uri="{BB962C8B-B14F-4D97-AF65-F5344CB8AC3E}">
        <p14:creationId xmlns:p14="http://schemas.microsoft.com/office/powerpoint/2010/main" val="129956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5</a:t>
            </a:fld>
            <a:endParaRPr lang="en-US" dirty="0"/>
          </a:p>
        </p:txBody>
      </p:sp>
    </p:spTree>
    <p:extLst>
      <p:ext uri="{BB962C8B-B14F-4D97-AF65-F5344CB8AC3E}">
        <p14:creationId xmlns:p14="http://schemas.microsoft.com/office/powerpoint/2010/main" val="100035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6</a:t>
            </a:fld>
            <a:endParaRPr lang="en-US" dirty="0"/>
          </a:p>
        </p:txBody>
      </p:sp>
    </p:spTree>
    <p:extLst>
      <p:ext uri="{BB962C8B-B14F-4D97-AF65-F5344CB8AC3E}">
        <p14:creationId xmlns:p14="http://schemas.microsoft.com/office/powerpoint/2010/main" val="50775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7</a:t>
            </a:fld>
            <a:endParaRPr lang="en-US" dirty="0"/>
          </a:p>
        </p:txBody>
      </p:sp>
    </p:spTree>
    <p:extLst>
      <p:ext uri="{BB962C8B-B14F-4D97-AF65-F5344CB8AC3E}">
        <p14:creationId xmlns:p14="http://schemas.microsoft.com/office/powerpoint/2010/main" val="1775390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8</a:t>
            </a:fld>
            <a:endParaRPr lang="en-US" dirty="0"/>
          </a:p>
        </p:txBody>
      </p:sp>
    </p:spTree>
    <p:extLst>
      <p:ext uri="{BB962C8B-B14F-4D97-AF65-F5344CB8AC3E}">
        <p14:creationId xmlns:p14="http://schemas.microsoft.com/office/powerpoint/2010/main" val="367694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70A596-7141-45E9-836C-E467146705EF}" type="slidenum">
              <a:rPr lang="en-US" smtClean="0"/>
              <a:t>11</a:t>
            </a:fld>
            <a:endParaRPr lang="en-US" dirty="0"/>
          </a:p>
        </p:txBody>
      </p:sp>
    </p:spTree>
    <p:extLst>
      <p:ext uri="{BB962C8B-B14F-4D97-AF65-F5344CB8AC3E}">
        <p14:creationId xmlns:p14="http://schemas.microsoft.com/office/powerpoint/2010/main" val="197493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387140723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1A5B8-4806-48AC-A615-5C5CF84B071B}"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8226061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35350881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09221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11820766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98641963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97998878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373563858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200979285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83411" y="276045"/>
            <a:ext cx="6539607" cy="6254151"/>
          </a:xfrm>
          <a:noFill/>
        </p:spPr>
        <p:txBody>
          <a:bodyPr tIns="45720" bIns="45720" anchor="ctr">
            <a:normAutofit/>
          </a:bodyPr>
          <a:lstStyle>
            <a:lvl1pPr algn="l">
              <a:lnSpc>
                <a:spcPct val="80000"/>
              </a:lnSpc>
              <a:defRPr sz="5400" b="1" spc="150" baseline="0">
                <a:solidFill>
                  <a:schemeClr val="bg1"/>
                </a:solidFill>
              </a:defRPr>
            </a:lvl1pPr>
          </a:lstStyle>
          <a:p>
            <a:r>
              <a:rPr lang="en-US" dirty="0"/>
              <a:t>Click to add 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7813675" y="0"/>
            <a:ext cx="4378325"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34212384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p:bg>
      <p:bgPr>
        <a:solidFill>
          <a:schemeClr val="tx2"/>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AEE19E19-543B-5742-0347-AB0738CF5856}"/>
              </a:ext>
            </a:extLst>
          </p:cNvPr>
          <p:cNvSpPr>
            <a:spLocks noGrp="1"/>
          </p:cNvSpPr>
          <p:nvPr>
            <p:ph type="pic" sz="quarter" idx="10"/>
          </p:nvPr>
        </p:nvSpPr>
        <p:spPr>
          <a:xfrm>
            <a:off x="6872290" y="0"/>
            <a:ext cx="5319711"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
        <p:nvSpPr>
          <p:cNvPr id="2" name="Title 1"/>
          <p:cNvSpPr>
            <a:spLocks noGrp="1"/>
          </p:cNvSpPr>
          <p:nvPr>
            <p:ph type="ctrTitle"/>
          </p:nvPr>
        </p:nvSpPr>
        <p:spPr>
          <a:xfrm>
            <a:off x="971550" y="610408"/>
            <a:ext cx="6574536" cy="1069848"/>
          </a:xfrm>
        </p:spPr>
        <p:txBody>
          <a:bodyPr tIns="45720" bIns="45720" anchor="t">
            <a:normAutofit/>
          </a:bodyPr>
          <a:lstStyle>
            <a:lvl1pPr algn="l">
              <a:lnSpc>
                <a:spcPct val="80000"/>
              </a:lnSpc>
              <a:defRPr sz="2800" b="1" spc="300" baseline="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19072"/>
            <a:ext cx="5666994" cy="4828032"/>
          </a:xfrm>
        </p:spPr>
        <p:txBody>
          <a:bodyPr lIns="45720">
            <a:normAutofit/>
          </a:bodyPr>
          <a:lstStyle>
            <a:lvl1pPr marL="347472" indent="-347472">
              <a:spcBef>
                <a:spcPts val="600"/>
              </a:spcBef>
              <a:spcAft>
                <a:spcPts val="1200"/>
              </a:spcAft>
              <a:buClr>
                <a:schemeClr val="bg1"/>
              </a:buClr>
              <a:buFont typeface="Arial" panose="020B0604020202020204" pitchFamily="34" charset="0"/>
              <a:buChar char="•"/>
              <a:defRPr sz="2000"/>
            </a:lvl1pPr>
            <a:lvl2pPr marL="411480" indent="-182880">
              <a:spcBef>
                <a:spcPts val="600"/>
              </a:spcBef>
              <a:spcAft>
                <a:spcPts val="1200"/>
              </a:spcAft>
              <a:buClr>
                <a:schemeClr val="bg1"/>
              </a:buClr>
              <a:buFont typeface="Arial" panose="020B0604020202020204" pitchFamily="34" charset="0"/>
              <a:buChar char="•"/>
              <a:defRPr sz="1800"/>
            </a:lvl2pPr>
            <a:lvl3pPr marL="640080" indent="-182880">
              <a:spcBef>
                <a:spcPts val="600"/>
              </a:spcBef>
              <a:spcAft>
                <a:spcPts val="1200"/>
              </a:spcAft>
              <a:buClr>
                <a:schemeClr val="bg1"/>
              </a:buClr>
              <a:buFont typeface="Arial" panose="020B0604020202020204" pitchFamily="34" charset="0"/>
              <a:buChar char="•"/>
              <a:defRPr sz="1600"/>
            </a:lvl3pPr>
            <a:lvl4pPr marL="868680" indent="-182880">
              <a:spcBef>
                <a:spcPts val="600"/>
              </a:spcBef>
              <a:spcAft>
                <a:spcPts val="1200"/>
              </a:spcAft>
              <a:buClr>
                <a:schemeClr val="bg1"/>
              </a:buClr>
              <a:buFont typeface="Arial" panose="020B0604020202020204" pitchFamily="34" charset="0"/>
              <a:buChar char="•"/>
              <a:defRPr sz="1400"/>
            </a:lvl4pPr>
            <a:lvl5pPr marL="1097280" indent="-182880">
              <a:spcBef>
                <a:spcPts val="600"/>
              </a:spcBef>
              <a:spcAft>
                <a:spcPts val="1200"/>
              </a:spcAft>
              <a:buClr>
                <a:schemeClr val="bg1"/>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60514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81324589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ction Title with Subtitle 1">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0495" y="182880"/>
            <a:ext cx="6431281" cy="4775662"/>
          </a:xfrm>
          <a:noFill/>
        </p:spPr>
        <p:txBody>
          <a:bodyPr tIns="45720" bIns="45720" anchor="b">
            <a:normAutofit/>
          </a:bodyPr>
          <a:lstStyle>
            <a:lvl1pPr algn="l">
              <a:lnSpc>
                <a:spcPct val="90000"/>
              </a:lnSpc>
              <a:spcBef>
                <a:spcPts val="600"/>
              </a:spcBef>
              <a:spcAft>
                <a:spcPts val="1200"/>
              </a:spcAft>
              <a:defRPr sz="5400" b="1" spc="150" baseline="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14400" y="5111496"/>
            <a:ext cx="6431281" cy="1563623"/>
          </a:xfrm>
        </p:spPr>
        <p:txBody>
          <a:bodyPr>
            <a:normAutofit/>
          </a:bodyPr>
          <a:lstStyle>
            <a:lvl1pPr marL="0" indent="0" algn="l">
              <a:buNone/>
              <a:defRPr sz="2400" b="1">
                <a:solidFill>
                  <a:schemeClr val="bg1"/>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7523017" y="0"/>
            <a:ext cx="4668983"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41805613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and Content 1">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378439"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CF373E6C-6E1B-99D9-3E64-3A21DE7758D8}"/>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10378440"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347472" indent="-347472">
              <a:spcBef>
                <a:spcPts val="600"/>
              </a:spcBef>
              <a:spcAft>
                <a:spcPts val="1200"/>
              </a:spcAft>
              <a:buClr>
                <a:schemeClr val="bg1"/>
              </a:buClr>
              <a:buFont typeface="Arial" panose="020B0604020202020204" pitchFamily="34" charset="0"/>
              <a:buChar char="•"/>
              <a:defRPr sz="2000"/>
            </a:lvl2pPr>
            <a:lvl3pPr marL="640080" indent="-182880">
              <a:spcBef>
                <a:spcPts val="600"/>
              </a:spcBef>
              <a:spcAft>
                <a:spcPts val="1200"/>
              </a:spcAft>
              <a:buClr>
                <a:schemeClr val="bg1"/>
              </a:buClr>
              <a:buFont typeface="Arial" panose="020B0604020202020204" pitchFamily="34" charset="0"/>
              <a:buChar char="•"/>
              <a:defRPr sz="2000"/>
            </a:lvl3pPr>
            <a:lvl4pPr marL="868680" indent="-182880">
              <a:spcBef>
                <a:spcPts val="600"/>
              </a:spcBef>
              <a:spcAft>
                <a:spcPts val="1200"/>
              </a:spcAft>
              <a:buClr>
                <a:schemeClr val="bg1"/>
              </a:buClr>
              <a:buFont typeface="Arial" panose="020B0604020202020204" pitchFamily="34" charset="0"/>
              <a:buChar char="•"/>
              <a:defRPr sz="2000"/>
            </a:lvl4pPr>
            <a:lvl5pPr marL="1097280" indent="-182880">
              <a:spcBef>
                <a:spcPts val="60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6921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Section Title with Subtitle 2">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0495" y="182880"/>
            <a:ext cx="6083809" cy="4775662"/>
          </a:xfrm>
          <a:noFill/>
        </p:spPr>
        <p:txBody>
          <a:bodyPr tIns="45720" bIns="45720" anchor="b">
            <a:normAutofit/>
          </a:bodyPr>
          <a:lstStyle>
            <a:lvl1pPr algn="l">
              <a:lnSpc>
                <a:spcPct val="90000"/>
              </a:lnSpc>
              <a:spcBef>
                <a:spcPts val="600"/>
              </a:spcBef>
              <a:spcAft>
                <a:spcPts val="1200"/>
              </a:spcAft>
              <a:defRPr sz="5400" b="1" spc="150" baseline="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14400" y="5111496"/>
            <a:ext cx="6083809" cy="1563623"/>
          </a:xfrm>
        </p:spPr>
        <p:txBody>
          <a:bodyPr>
            <a:normAutofit/>
          </a:bodyPr>
          <a:lstStyle>
            <a:lvl1pPr marL="0" indent="0" algn="l">
              <a:buNone/>
              <a:defRPr sz="2400" b="1">
                <a:solidFill>
                  <a:schemeClr val="bg1"/>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7162801" y="0"/>
            <a:ext cx="5029200" cy="68580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37007408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Two Content and Ima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71551" y="610409"/>
            <a:ext cx="7775634"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3" name="Footer Placeholder 4">
            <a:extLst>
              <a:ext uri="{FF2B5EF4-FFF2-40B4-BE49-F238E27FC236}">
                <a16:creationId xmlns:a16="http://schemas.microsoft.com/office/drawing/2014/main" id="{5F773C48-8B94-EF4A-AAEC-0E0BC7B80A7F}"/>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3556748"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182880" indent="-182880">
              <a:spcBef>
                <a:spcPts val="600"/>
              </a:spcBef>
              <a:spcAft>
                <a:spcPts val="1200"/>
              </a:spcAft>
              <a:buClr>
                <a:schemeClr val="bg1"/>
              </a:buClr>
              <a:buFont typeface="Wingdings" panose="05000000000000000000" pitchFamily="2" charset="2"/>
              <a:buChar char=" "/>
              <a:defRPr sz="2000"/>
            </a:lvl3pPr>
            <a:lvl4pPr marL="548640" indent="-182880">
              <a:spcBef>
                <a:spcPts val="600"/>
              </a:spcBef>
              <a:spcAft>
                <a:spcPts val="1200"/>
              </a:spcAft>
              <a:buClr>
                <a:schemeClr val="bg1"/>
              </a:buClr>
              <a:buFont typeface="Wingdings" panose="05000000000000000000" pitchFamily="2" charset="2"/>
              <a:buChar char=" "/>
              <a:defRPr sz="2000"/>
            </a:lvl4pPr>
            <a:lvl5pPr marL="731520" indent="-182880">
              <a:spcBef>
                <a:spcPts val="600"/>
              </a:spcBef>
              <a:spcAft>
                <a:spcPts val="1200"/>
              </a:spcAft>
              <a:buClr>
                <a:schemeClr val="bg1"/>
              </a:buClr>
              <a:buFont typeface="Wingdings" panose="05000000000000000000" pitchFamily="2" charset="2"/>
              <a:buChar char=" "/>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CED794E4-CAFD-57EF-562D-1B511C0B4363}"/>
              </a:ext>
            </a:extLst>
          </p:cNvPr>
          <p:cNvSpPr>
            <a:spLocks noGrp="1"/>
          </p:cNvSpPr>
          <p:nvPr>
            <p:ph sz="quarter" idx="14" hasCustomPrompt="1"/>
          </p:nvPr>
        </p:nvSpPr>
        <p:spPr>
          <a:xfrm>
            <a:off x="4969166" y="1722513"/>
            <a:ext cx="3353233"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182880" indent="-182880">
              <a:spcBef>
                <a:spcPts val="600"/>
              </a:spcBef>
              <a:spcAft>
                <a:spcPts val="1200"/>
              </a:spcAft>
              <a:buClr>
                <a:schemeClr val="bg1"/>
              </a:buClr>
              <a:buFont typeface="Wingdings" panose="05000000000000000000" pitchFamily="2" charset="2"/>
              <a:buChar char=" "/>
              <a:defRPr sz="2000"/>
            </a:lvl3pPr>
            <a:lvl4pPr marL="548640" indent="-182880">
              <a:spcBef>
                <a:spcPts val="600"/>
              </a:spcBef>
              <a:spcAft>
                <a:spcPts val="1200"/>
              </a:spcAft>
              <a:buClr>
                <a:schemeClr val="bg1"/>
              </a:buClr>
              <a:buFont typeface="Wingdings" panose="05000000000000000000" pitchFamily="2" charset="2"/>
              <a:buChar char=" "/>
              <a:defRPr sz="2000"/>
            </a:lvl4pPr>
            <a:lvl5pPr marL="731520" indent="-182880">
              <a:spcBef>
                <a:spcPts val="600"/>
              </a:spcBef>
              <a:spcAft>
                <a:spcPts val="1200"/>
              </a:spcAft>
              <a:buClr>
                <a:schemeClr val="bg1"/>
              </a:buClr>
              <a:buFont typeface="Wingdings" panose="05000000000000000000" pitchFamily="2" charset="2"/>
              <a:buChar char=" "/>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8B2B07F-7B8D-DEC3-9C46-CBE4FF49736A}"/>
              </a:ext>
            </a:extLst>
          </p:cNvPr>
          <p:cNvSpPr>
            <a:spLocks noGrp="1"/>
          </p:cNvSpPr>
          <p:nvPr>
            <p:ph type="pic" sz="quarter" idx="15"/>
          </p:nvPr>
        </p:nvSpPr>
        <p:spPr>
          <a:xfrm>
            <a:off x="8824480" y="0"/>
            <a:ext cx="3353233" cy="6858000"/>
          </a:xfrm>
        </p:spPr>
        <p:txBody>
          <a:bodyPr>
            <a:normAutofit/>
          </a:bodyPr>
          <a:lstStyle>
            <a:lvl1pPr algn="ctr">
              <a:defRPr sz="2000"/>
            </a:lvl1pPr>
          </a:lstStyle>
          <a:p>
            <a:pPr marL="182880" marR="0" lvl="0" indent="-182880" algn="ctr" defTabSz="914400" rtl="0" eaLnBrk="1" fontAlgn="auto" latinLnBrk="0" hangingPunct="1">
              <a:lnSpc>
                <a:spcPct val="90000"/>
              </a:lnSpc>
              <a:spcBef>
                <a:spcPts val="1200"/>
              </a:spcBef>
              <a:spcAft>
                <a:spcPts val="200"/>
              </a:spcAft>
              <a:buClr>
                <a:schemeClr val="tx1"/>
              </a:buClr>
              <a:buSzTx/>
              <a:buFont typeface="Wingdings" pitchFamily="2" charset="2"/>
              <a:buChar char=""/>
              <a:tabLst/>
              <a:defRPr/>
            </a:pPr>
            <a:r>
              <a:rPr lang="en-US"/>
              <a:t>Click icon to add picture</a:t>
            </a:r>
            <a:endParaRPr lang="en-US" dirty="0"/>
          </a:p>
        </p:txBody>
      </p:sp>
    </p:spTree>
    <p:extLst>
      <p:ext uri="{BB962C8B-B14F-4D97-AF65-F5344CB8AC3E}">
        <p14:creationId xmlns:p14="http://schemas.microsoft.com/office/powerpoint/2010/main" val="9155833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Two Content 2">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29783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556ED250-9E22-5375-2FCD-5F6686AD523E}"/>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6283884"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342900" indent="-342900">
              <a:spcBef>
                <a:spcPts val="600"/>
              </a:spcBef>
              <a:spcAft>
                <a:spcPts val="1200"/>
              </a:spcAft>
              <a:buClr>
                <a:schemeClr val="bg1"/>
              </a:buClr>
              <a:buFont typeface="Arial" panose="020B0604020202020204" pitchFamily="34" charset="0"/>
              <a:buChar char="•"/>
              <a:defRPr sz="2000"/>
            </a:lvl2pPr>
            <a:lvl3pPr marL="800100" indent="-342900">
              <a:spcBef>
                <a:spcPts val="0"/>
              </a:spcBef>
              <a:spcAft>
                <a:spcPts val="1200"/>
              </a:spcAft>
              <a:buClr>
                <a:schemeClr val="bg1"/>
              </a:buClr>
              <a:buFont typeface="Arial" panose="020B0604020202020204" pitchFamily="34" charset="0"/>
              <a:buChar char="•"/>
              <a:defRPr sz="2000"/>
            </a:lvl3pPr>
            <a:lvl4pPr marL="1165860" indent="-342900">
              <a:spcBef>
                <a:spcPts val="600"/>
              </a:spcBef>
              <a:spcAft>
                <a:spcPts val="1200"/>
              </a:spcAft>
              <a:buClr>
                <a:schemeClr val="bg1"/>
              </a:buClr>
              <a:buFont typeface="Arial" panose="020B0604020202020204" pitchFamily="34" charset="0"/>
              <a:buChar char="•"/>
              <a:defRPr sz="2000"/>
            </a:lvl4pPr>
            <a:lvl5pPr marL="1458468" indent="-342900">
              <a:spcBef>
                <a:spcPts val="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CED794E4-CAFD-57EF-562D-1B511C0B4363}"/>
              </a:ext>
            </a:extLst>
          </p:cNvPr>
          <p:cNvSpPr>
            <a:spLocks noGrp="1"/>
          </p:cNvSpPr>
          <p:nvPr>
            <p:ph sz="quarter" idx="14" hasCustomPrompt="1"/>
          </p:nvPr>
        </p:nvSpPr>
        <p:spPr>
          <a:xfrm>
            <a:off x="7712633" y="1722513"/>
            <a:ext cx="3556748"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347472" indent="-347472">
              <a:spcBef>
                <a:spcPts val="600"/>
              </a:spcBef>
              <a:spcAft>
                <a:spcPts val="1200"/>
              </a:spcAft>
              <a:buClr>
                <a:schemeClr val="bg1"/>
              </a:buClr>
              <a:buFont typeface="Arial" panose="020B0604020202020204" pitchFamily="34" charset="0"/>
              <a:buChar char="•"/>
              <a:defRPr sz="2000"/>
            </a:lvl3pPr>
            <a:lvl4pPr marL="548640" indent="-347472">
              <a:spcBef>
                <a:spcPts val="600"/>
              </a:spcBef>
              <a:spcAft>
                <a:spcPts val="1200"/>
              </a:spcAft>
              <a:buClr>
                <a:schemeClr val="bg1"/>
              </a:buClr>
              <a:buFont typeface="Arial" panose="020B0604020202020204" pitchFamily="34" charset="0"/>
              <a:buChar char="•"/>
              <a:defRPr sz="2000"/>
            </a:lvl4pPr>
            <a:lvl5pPr marL="731520" indent="-347472">
              <a:spcBef>
                <a:spcPts val="60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4379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Two Content 1">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29783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8" name="Footer Placeholder 4">
            <a:extLst>
              <a:ext uri="{FF2B5EF4-FFF2-40B4-BE49-F238E27FC236}">
                <a16:creationId xmlns:a16="http://schemas.microsoft.com/office/drawing/2014/main" id="{90620DC6-4855-B19C-9254-765C0A93E757}"/>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50" y="1721295"/>
            <a:ext cx="3556748"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512064" indent="-512064">
              <a:spcBef>
                <a:spcPts val="600"/>
              </a:spcBef>
              <a:spcAft>
                <a:spcPts val="1200"/>
              </a:spcAft>
              <a:buClr>
                <a:schemeClr val="bg1"/>
              </a:buClr>
              <a:buFont typeface="+mj-lt"/>
              <a:buAutoNum type="arabicPeriod"/>
              <a:defRPr sz="2000"/>
            </a:lvl2pPr>
            <a:lvl3pPr marL="640080" indent="-512064">
              <a:spcBef>
                <a:spcPts val="600"/>
              </a:spcBef>
              <a:spcAft>
                <a:spcPts val="1200"/>
              </a:spcAft>
              <a:buClr>
                <a:schemeClr val="bg1"/>
              </a:buClr>
              <a:buFont typeface="+mj-lt"/>
              <a:buAutoNum type="alphaLcPeriod"/>
              <a:defRPr sz="2000"/>
            </a:lvl3pPr>
            <a:lvl4pPr marL="822960" indent="-512064">
              <a:spcBef>
                <a:spcPts val="600"/>
              </a:spcBef>
              <a:spcAft>
                <a:spcPts val="1200"/>
              </a:spcAft>
              <a:buClr>
                <a:schemeClr val="bg1"/>
              </a:buClr>
              <a:buFont typeface="+mj-lt"/>
              <a:buAutoNum type="arabicParenR"/>
              <a:defRPr sz="2000"/>
            </a:lvl4pPr>
            <a:lvl5pPr marL="1005840" indent="-512064">
              <a:spcBef>
                <a:spcPts val="600"/>
              </a:spcBef>
              <a:spcAft>
                <a:spcPts val="1200"/>
              </a:spcAft>
              <a:buClr>
                <a:schemeClr val="bg1"/>
              </a:buClr>
              <a:buFont typeface="+mj-lt"/>
              <a:buAutoNum type="alphaLcParen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0">
            <a:extLst>
              <a:ext uri="{FF2B5EF4-FFF2-40B4-BE49-F238E27FC236}">
                <a16:creationId xmlns:a16="http://schemas.microsoft.com/office/drawing/2014/main" id="{CED794E4-CAFD-57EF-562D-1B511C0B4363}"/>
              </a:ext>
            </a:extLst>
          </p:cNvPr>
          <p:cNvSpPr>
            <a:spLocks noGrp="1"/>
          </p:cNvSpPr>
          <p:nvPr>
            <p:ph sz="quarter" idx="14" hasCustomPrompt="1"/>
          </p:nvPr>
        </p:nvSpPr>
        <p:spPr>
          <a:xfrm>
            <a:off x="4969165" y="1722513"/>
            <a:ext cx="6300216"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b="1"/>
            </a:lvl1pPr>
            <a:lvl2pPr marL="0" indent="0">
              <a:spcBef>
                <a:spcPts val="600"/>
              </a:spcBef>
              <a:spcAft>
                <a:spcPts val="1200"/>
              </a:spcAft>
              <a:buClr>
                <a:schemeClr val="bg1"/>
              </a:buClr>
              <a:buFont typeface="Arial" panose="020B0604020202020204" pitchFamily="34" charset="0"/>
              <a:buNone/>
              <a:defRPr sz="2000"/>
            </a:lvl2pPr>
            <a:lvl3pPr marL="347472" indent="-347472">
              <a:spcBef>
                <a:spcPts val="600"/>
              </a:spcBef>
              <a:spcAft>
                <a:spcPts val="1200"/>
              </a:spcAft>
              <a:buClr>
                <a:schemeClr val="bg1"/>
              </a:buClr>
              <a:buFont typeface="Arial" panose="020B0604020202020204" pitchFamily="34" charset="0"/>
              <a:buChar char="•"/>
              <a:defRPr sz="2000"/>
            </a:lvl3pPr>
            <a:lvl4pPr marL="548640" indent="-347472">
              <a:spcBef>
                <a:spcPts val="600"/>
              </a:spcBef>
              <a:spcAft>
                <a:spcPts val="1200"/>
              </a:spcAft>
              <a:buClr>
                <a:schemeClr val="bg1"/>
              </a:buClr>
              <a:buFont typeface="Arial" panose="020B0604020202020204" pitchFamily="34" charset="0"/>
              <a:buChar char="•"/>
              <a:defRPr sz="2000"/>
            </a:lvl4pPr>
            <a:lvl5pPr marL="731520" indent="-347472">
              <a:spcBef>
                <a:spcPts val="600"/>
              </a:spcBef>
              <a:spcAft>
                <a:spcPts val="1200"/>
              </a:spcAft>
              <a:buClr>
                <a:schemeClr val="bg1"/>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20672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685800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0" name="Footer Placeholder 4">
            <a:extLst>
              <a:ext uri="{FF2B5EF4-FFF2-40B4-BE49-F238E27FC236}">
                <a16:creationId xmlns:a16="http://schemas.microsoft.com/office/drawing/2014/main" id="{08E45C30-4B4B-9EE4-4F4B-0BF4CC40D985}"/>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49" y="1721295"/>
            <a:ext cx="5193792" cy="4826000"/>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a:lvl1pPr>
            <a:lvl2pPr marL="514350" indent="-285750">
              <a:spcBef>
                <a:spcPts val="600"/>
              </a:spcBef>
              <a:spcAft>
                <a:spcPts val="1200"/>
              </a:spcAft>
              <a:buClr>
                <a:schemeClr val="bg1"/>
              </a:buClr>
              <a:buFont typeface="Arial" panose="020B0604020202020204" pitchFamily="34" charset="0"/>
              <a:buChar char="•"/>
              <a:defRPr sz="1800"/>
            </a:lvl2pPr>
            <a:lvl3pPr marL="742950" indent="-285750">
              <a:spcBef>
                <a:spcPts val="600"/>
              </a:spcBef>
              <a:spcAft>
                <a:spcPts val="1200"/>
              </a:spcAft>
              <a:buClr>
                <a:schemeClr val="bg1"/>
              </a:buClr>
              <a:buFont typeface="Arial" panose="020B0604020202020204" pitchFamily="34" charset="0"/>
              <a:buChar char="•"/>
              <a:defRPr sz="1600"/>
            </a:lvl3pPr>
            <a:lvl4pPr marL="971550" indent="-285750">
              <a:spcBef>
                <a:spcPts val="600"/>
              </a:spcBef>
              <a:spcAft>
                <a:spcPts val="1200"/>
              </a:spcAft>
              <a:buClr>
                <a:schemeClr val="bg1"/>
              </a:buClr>
              <a:buFont typeface="Arial" panose="020B0604020202020204" pitchFamily="34" charset="0"/>
              <a:buChar char="•"/>
              <a:defRPr sz="1400"/>
            </a:lvl4pPr>
            <a:lvl5pPr marL="1200150" indent="-285750">
              <a:spcBef>
                <a:spcPts val="600"/>
              </a:spcBef>
              <a:spcAft>
                <a:spcPts val="1200"/>
              </a:spcAft>
              <a:buClr>
                <a:schemeClr val="bg1"/>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5">
            <a:extLst>
              <a:ext uri="{FF2B5EF4-FFF2-40B4-BE49-F238E27FC236}">
                <a16:creationId xmlns:a16="http://schemas.microsoft.com/office/drawing/2014/main" id="{AEE19E19-543B-5742-0347-AB0738CF5856}"/>
              </a:ext>
            </a:extLst>
          </p:cNvPr>
          <p:cNvSpPr>
            <a:spLocks noGrp="1"/>
          </p:cNvSpPr>
          <p:nvPr>
            <p:ph type="pic" sz="quarter" idx="10"/>
          </p:nvPr>
        </p:nvSpPr>
        <p:spPr>
          <a:xfrm>
            <a:off x="7843838" y="0"/>
            <a:ext cx="4348163" cy="6858000"/>
          </a:xfrm>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5853458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itle Content and Table">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306049"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0" name="Footer Placeholder 4">
            <a:extLst>
              <a:ext uri="{FF2B5EF4-FFF2-40B4-BE49-F238E27FC236}">
                <a16:creationId xmlns:a16="http://schemas.microsoft.com/office/drawing/2014/main" id="{53731D21-7D54-218A-9F03-63AE185A3A9A}"/>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11" name="Content Placeholder 10">
            <a:extLst>
              <a:ext uri="{FF2B5EF4-FFF2-40B4-BE49-F238E27FC236}">
                <a16:creationId xmlns:a16="http://schemas.microsoft.com/office/drawing/2014/main" id="{40710B12-97D2-6093-3A10-6A49F5B848A7}"/>
              </a:ext>
            </a:extLst>
          </p:cNvPr>
          <p:cNvSpPr>
            <a:spLocks noGrp="1"/>
          </p:cNvSpPr>
          <p:nvPr>
            <p:ph sz="quarter" idx="13" hasCustomPrompt="1"/>
          </p:nvPr>
        </p:nvSpPr>
        <p:spPr>
          <a:xfrm>
            <a:off x="971549" y="1721295"/>
            <a:ext cx="3611880" cy="4232275"/>
          </a:xfrm>
        </p:spPr>
        <p:txBody>
          <a:bodyPr lIns="45720">
            <a:normAutofit/>
          </a:bodyPr>
          <a:lstStyle>
            <a:lvl1pPr marL="0" indent="0">
              <a:spcBef>
                <a:spcPts val="600"/>
              </a:spcBef>
              <a:spcAft>
                <a:spcPts val="1200"/>
              </a:spcAft>
              <a:buClr>
                <a:schemeClr val="bg1"/>
              </a:buClr>
              <a:buFont typeface="Arial" panose="020B0604020202020204" pitchFamily="34" charset="0"/>
              <a:buNone/>
              <a:defRPr sz="2000"/>
            </a:lvl1pPr>
            <a:lvl2pPr marL="514350" indent="-285750">
              <a:spcBef>
                <a:spcPts val="600"/>
              </a:spcBef>
              <a:spcAft>
                <a:spcPts val="1200"/>
              </a:spcAft>
              <a:buClr>
                <a:schemeClr val="bg1"/>
              </a:buClr>
              <a:buFont typeface="Arial" panose="020B0604020202020204" pitchFamily="34" charset="0"/>
              <a:buChar char="•"/>
              <a:defRPr sz="1800"/>
            </a:lvl2pPr>
            <a:lvl3pPr marL="742950" indent="-285750">
              <a:spcBef>
                <a:spcPts val="600"/>
              </a:spcBef>
              <a:spcAft>
                <a:spcPts val="1200"/>
              </a:spcAft>
              <a:buClr>
                <a:schemeClr val="bg1"/>
              </a:buClr>
              <a:buFont typeface="Arial" panose="020B0604020202020204" pitchFamily="34" charset="0"/>
              <a:buChar char="•"/>
              <a:defRPr sz="1600"/>
            </a:lvl3pPr>
            <a:lvl4pPr marL="971550" indent="-285750">
              <a:spcBef>
                <a:spcPts val="600"/>
              </a:spcBef>
              <a:spcAft>
                <a:spcPts val="1200"/>
              </a:spcAft>
              <a:buClr>
                <a:schemeClr val="bg1"/>
              </a:buClr>
              <a:buFont typeface="Arial" panose="020B0604020202020204" pitchFamily="34" charset="0"/>
              <a:buChar char="•"/>
              <a:defRPr sz="1400"/>
            </a:lvl4pPr>
            <a:lvl5pPr marL="1200150" indent="-285750">
              <a:spcBef>
                <a:spcPts val="600"/>
              </a:spcBef>
              <a:spcAft>
                <a:spcPts val="1200"/>
              </a:spcAft>
              <a:buClr>
                <a:schemeClr val="bg1"/>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EB3AE1A8-5B0F-9196-C9DE-955EBB9EAB4E}"/>
              </a:ext>
            </a:extLst>
          </p:cNvPr>
          <p:cNvSpPr>
            <a:spLocks noGrp="1"/>
          </p:cNvSpPr>
          <p:nvPr>
            <p:ph type="tbl" sz="quarter" idx="14"/>
          </p:nvPr>
        </p:nvSpPr>
        <p:spPr>
          <a:xfrm>
            <a:off x="4984750" y="1722120"/>
            <a:ext cx="6292850" cy="4232275"/>
          </a:xfrm>
        </p:spPr>
        <p:txBody>
          <a:bodyPr/>
          <a:lstStyle>
            <a:lvl1pPr marL="0" indent="0">
              <a:buNone/>
              <a:defRPr/>
            </a:lvl1pPr>
          </a:lstStyle>
          <a:p>
            <a:r>
              <a:rPr lang="en-US"/>
              <a:t>Click icon to add table</a:t>
            </a:r>
            <a:endParaRPr lang="en-US" dirty="0"/>
          </a:p>
        </p:txBody>
      </p:sp>
    </p:spTree>
    <p:extLst>
      <p:ext uri="{BB962C8B-B14F-4D97-AF65-F5344CB8AC3E}">
        <p14:creationId xmlns:p14="http://schemas.microsoft.com/office/powerpoint/2010/main" val="384848864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493C70-6C32-8782-CA70-867555976AE3}"/>
              </a:ext>
              <a:ext uri="{C183D7F6-B498-43B3-948B-1728B52AA6E4}">
                <adec:decorative xmlns:adec="http://schemas.microsoft.com/office/drawing/2017/decorative" val="1"/>
              </a:ext>
            </a:extLst>
          </p:cNvPr>
          <p:cNvSpPr/>
          <p:nvPr userDrawn="1"/>
        </p:nvSpPr>
        <p:spPr>
          <a:xfrm>
            <a:off x="1" y="0"/>
            <a:ext cx="609600" cy="6858000"/>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pc="300" dirty="0"/>
          </a:p>
        </p:txBody>
      </p:sp>
      <p:sp>
        <p:nvSpPr>
          <p:cNvPr id="2" name="Title 1"/>
          <p:cNvSpPr>
            <a:spLocks noGrp="1"/>
          </p:cNvSpPr>
          <p:nvPr>
            <p:ph type="ctrTitle" hasCustomPrompt="1"/>
          </p:nvPr>
        </p:nvSpPr>
        <p:spPr>
          <a:xfrm>
            <a:off x="971551" y="610409"/>
            <a:ext cx="10297830" cy="1065994"/>
          </a:xfrm>
        </p:spPr>
        <p:txBody>
          <a:bodyPr tIns="45720" bIns="45720" anchor="t">
            <a:normAutofit/>
          </a:bodyPr>
          <a:lstStyle>
            <a:lvl1pPr algn="l">
              <a:lnSpc>
                <a:spcPct val="80000"/>
              </a:lnSpc>
              <a:defRPr sz="2800" b="1" spc="300" baseline="0">
                <a:solidFill>
                  <a:schemeClr val="bg1"/>
                </a:solidFill>
              </a:defRPr>
            </a:lvl1pPr>
          </a:lstStyle>
          <a:p>
            <a:r>
              <a:rPr lang="en-US" dirty="0"/>
              <a:t>Click to add title</a:t>
            </a:r>
          </a:p>
        </p:txBody>
      </p:sp>
      <p:sp>
        <p:nvSpPr>
          <p:cNvPr id="6" name="Slide Number Placeholder 5"/>
          <p:cNvSpPr>
            <a:spLocks noGrp="1"/>
          </p:cNvSpPr>
          <p:nvPr>
            <p:ph type="sldNum" sz="quarter" idx="12"/>
          </p:nvPr>
        </p:nvSpPr>
        <p:spPr>
          <a:xfrm>
            <a:off x="14287" y="570062"/>
            <a:ext cx="609601" cy="365125"/>
          </a:xfrm>
          <a:prstGeom prst="rect">
            <a:avLst/>
          </a:prstGeom>
        </p:spPr>
        <p:txBody>
          <a:bodyPr/>
          <a:lstStyle>
            <a:lvl1pPr algn="ctr">
              <a:defRPr sz="1800" b="1">
                <a:solidFill>
                  <a:schemeClr val="bg1"/>
                </a:solidFill>
              </a:defRPr>
            </a:lvl1pPr>
          </a:lstStyle>
          <a:p>
            <a:fld id="{4FAB73BC-B049-4115-A692-8D63A059BFB8}" type="slidenum">
              <a:rPr lang="en-US" smtClean="0"/>
              <a:pPr/>
              <a:t>‹#›</a:t>
            </a:fld>
            <a:endParaRPr lang="en-US" dirty="0"/>
          </a:p>
        </p:txBody>
      </p:sp>
      <p:sp>
        <p:nvSpPr>
          <p:cNvPr id="12" name="Footer Placeholder 4">
            <a:extLst>
              <a:ext uri="{FF2B5EF4-FFF2-40B4-BE49-F238E27FC236}">
                <a16:creationId xmlns:a16="http://schemas.microsoft.com/office/drawing/2014/main" id="{DF107D1D-FF48-5B8D-9B41-A023F6016B7F}"/>
              </a:ext>
            </a:extLst>
          </p:cNvPr>
          <p:cNvSpPr>
            <a:spLocks noGrp="1"/>
          </p:cNvSpPr>
          <p:nvPr>
            <p:ph type="ftr" sz="quarter" idx="11"/>
          </p:nvPr>
        </p:nvSpPr>
        <p:spPr>
          <a:xfrm rot="16200000">
            <a:off x="-2362197" y="3297386"/>
            <a:ext cx="5333998" cy="609600"/>
          </a:xfrm>
          <a:prstGeom prst="rect">
            <a:avLst/>
          </a:prstGeom>
        </p:spPr>
        <p:txBody>
          <a:bodyPr anchor="ctr"/>
          <a:lstStyle>
            <a:lvl1pPr algn="l">
              <a:defRPr sz="1200" b="1" cap="all" spc="300" baseline="0">
                <a:solidFill>
                  <a:schemeClr val="bg1"/>
                </a:solidFill>
              </a:defRPr>
            </a:lvl1pPr>
          </a:lstStyle>
          <a:p>
            <a:r>
              <a:rPr lang="en-US" dirty="0"/>
              <a:t>Presentation Title</a:t>
            </a:r>
          </a:p>
        </p:txBody>
      </p:sp>
      <p:sp>
        <p:nvSpPr>
          <p:cNvPr id="8" name="Table Placeholder 7">
            <a:extLst>
              <a:ext uri="{FF2B5EF4-FFF2-40B4-BE49-F238E27FC236}">
                <a16:creationId xmlns:a16="http://schemas.microsoft.com/office/drawing/2014/main" id="{8EECD4CA-C265-0CEB-41C1-D4F3EC9B6D5A}"/>
              </a:ext>
            </a:extLst>
          </p:cNvPr>
          <p:cNvSpPr>
            <a:spLocks noGrp="1"/>
          </p:cNvSpPr>
          <p:nvPr>
            <p:ph type="tbl" sz="quarter" idx="13"/>
          </p:nvPr>
        </p:nvSpPr>
        <p:spPr>
          <a:xfrm>
            <a:off x="914400" y="1708150"/>
            <a:ext cx="10363200" cy="4232275"/>
          </a:xfrm>
        </p:spPr>
        <p:txBody>
          <a:bodyPr/>
          <a:lstStyle>
            <a:lvl1pPr marL="0" indent="0">
              <a:buNone/>
              <a:defRPr/>
            </a:lvl1pPr>
          </a:lstStyle>
          <a:p>
            <a:r>
              <a:rPr lang="en-US"/>
              <a:t>Click icon to add table</a:t>
            </a:r>
            <a:endParaRPr lang="en-US" dirty="0"/>
          </a:p>
        </p:txBody>
      </p:sp>
    </p:spTree>
    <p:extLst>
      <p:ext uri="{BB962C8B-B14F-4D97-AF65-F5344CB8AC3E}">
        <p14:creationId xmlns:p14="http://schemas.microsoft.com/office/powerpoint/2010/main" val="32780709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guide id="7" orient="horz" pos="1344">
          <p15:clr>
            <a:srgbClr val="FBAE40"/>
          </p15:clr>
        </p15:guide>
        <p15:guide id="8" pos="7008">
          <p15:clr>
            <a:srgbClr val="FBAE40"/>
          </p15:clr>
        </p15:guide>
        <p15:guide id="9" pos="6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399" y="4590288"/>
            <a:ext cx="11268457" cy="2084832"/>
          </a:xfrm>
          <a:noFill/>
        </p:spPr>
        <p:txBody>
          <a:bodyPr tIns="45720" bIns="45720" anchor="t">
            <a:normAutofit/>
          </a:bodyPr>
          <a:lstStyle>
            <a:lvl1pPr algn="l">
              <a:lnSpc>
                <a:spcPct val="80000"/>
              </a:lnSpc>
              <a:defRPr sz="4900" b="1" spc="150" baseline="0">
                <a:solidFill>
                  <a:schemeClr val="bg1"/>
                </a:solidFill>
              </a:defRPr>
            </a:lvl1pPr>
          </a:lstStyle>
          <a:p>
            <a:r>
              <a:rPr lang="en-US" dirty="0"/>
              <a:t>Click to add 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905255" y="0"/>
            <a:ext cx="11277601" cy="4038600"/>
          </a:xfrm>
        </p:spPr>
        <p:txBody>
          <a:bodyPr>
            <a:normAutofit/>
          </a:bodyPr>
          <a:lstStyle>
            <a:lvl1pPr marL="0" indent="0" algn="ctr">
              <a:buNone/>
              <a:defRPr sz="1800"/>
            </a:lvl1pPr>
          </a:lstStyle>
          <a:p>
            <a:pPr marL="0" marR="0" lvl="0" indent="0" algn="ctr" defTabSz="914400" rtl="0" eaLnBrk="1" fontAlgn="auto" latinLnBrk="0" hangingPunct="1">
              <a:lnSpc>
                <a:spcPct val="90000"/>
              </a:lnSpc>
              <a:spcBef>
                <a:spcPts val="1200"/>
              </a:spcBef>
              <a:spcAft>
                <a:spcPts val="200"/>
              </a:spcAft>
              <a:buClr>
                <a:schemeClr val="tx1"/>
              </a:buClr>
              <a:buSzTx/>
              <a:buFont typeface="Wingdings" pitchFamily="2" charset="2"/>
              <a:buNone/>
              <a:tabLst/>
              <a:defRPr/>
            </a:pPr>
            <a:r>
              <a:rPr lang="en-US"/>
              <a:t>Click icon to add picture</a:t>
            </a:r>
            <a:endParaRPr lang="en-US" dirty="0"/>
          </a:p>
        </p:txBody>
      </p:sp>
    </p:spTree>
    <p:extLst>
      <p:ext uri="{BB962C8B-B14F-4D97-AF65-F5344CB8AC3E}">
        <p14:creationId xmlns:p14="http://schemas.microsoft.com/office/powerpoint/2010/main" val="22374875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296">
          <p15:clr>
            <a:srgbClr val="FBAE40"/>
          </p15:clr>
        </p15:guide>
        <p15:guide id="4" pos="384">
          <p15:clr>
            <a:srgbClr val="FBAE40"/>
          </p15:clr>
        </p15:guide>
        <p15:guide id="5" orient="horz" pos="432">
          <p15:clr>
            <a:srgbClr val="FBAE40"/>
          </p15:clr>
        </p15:guide>
        <p15:guide id="6"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2753552079"/>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75961" y="320040"/>
            <a:ext cx="5486400" cy="3685033"/>
          </a:xfrm>
          <a:noFill/>
        </p:spPr>
        <p:txBody>
          <a:bodyPr tIns="45720" bIns="45720" anchor="b">
            <a:normAutofit/>
          </a:bodyPr>
          <a:lstStyle>
            <a:lvl1pPr algn="r">
              <a:lnSpc>
                <a:spcPct val="80000"/>
              </a:lnSpc>
              <a:defRPr sz="5400" b="1" spc="150" baseline="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5775962" y="4151376"/>
            <a:ext cx="5486399" cy="1883664"/>
          </a:xfrm>
        </p:spPr>
        <p:txBody>
          <a:bodyPr anchor="ctr">
            <a:normAutofit/>
          </a:bodyPr>
          <a:lstStyle>
            <a:lvl1pPr marL="0" indent="0" algn="r">
              <a:buNone/>
              <a:defRPr sz="2400" b="1">
                <a:solidFill>
                  <a:schemeClr val="bg1"/>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add subtitle</a:t>
            </a:r>
          </a:p>
        </p:txBody>
      </p:sp>
      <p:sp>
        <p:nvSpPr>
          <p:cNvPr id="7" name="Picture Placeholder 5">
            <a:extLst>
              <a:ext uri="{FF2B5EF4-FFF2-40B4-BE49-F238E27FC236}">
                <a16:creationId xmlns:a16="http://schemas.microsoft.com/office/drawing/2014/main" id="{A5CC6334-85E9-4D27-CBDF-C57FEADEFC1D}"/>
              </a:ext>
            </a:extLst>
          </p:cNvPr>
          <p:cNvSpPr>
            <a:spLocks noGrp="1"/>
          </p:cNvSpPr>
          <p:nvPr>
            <p:ph type="pic" sz="quarter" idx="10"/>
          </p:nvPr>
        </p:nvSpPr>
        <p:spPr>
          <a:xfrm>
            <a:off x="0" y="0"/>
            <a:ext cx="4378325" cy="6858000"/>
          </a:xfrm>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28420069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296" userDrawn="1">
          <p15:clr>
            <a:srgbClr val="FBAE40"/>
          </p15:clr>
        </p15:guide>
        <p15:guide id="4" pos="384" userDrawn="1">
          <p15:clr>
            <a:srgbClr val="FBAE40"/>
          </p15:clr>
        </p15:guide>
        <p15:guide id="5" orient="horz" pos="432" userDrawn="1">
          <p15:clr>
            <a:srgbClr val="FBAE40"/>
          </p15:clr>
        </p15:guide>
        <p15:guide id="6" orient="horz" pos="38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1A5B8-4806-48AC-A615-5C5CF84B071B}"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42593933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1A5B8-4806-48AC-A615-5C5CF84B071B}"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5552704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231701140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61894591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AC1A5B8-4806-48AC-A615-5C5CF84B071B}" type="datetimeFigureOut">
              <a:rPr lang="en-IN" smtClean="0"/>
              <a:t>09-08-2024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33466796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1A5B8-4806-48AC-A615-5C5CF84B071B}"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707CDA-F825-47E4-9FB4-56E8B9CAC97C}" type="slidenum">
              <a:rPr lang="en-IN" smtClean="0"/>
              <a:t>‹#›</a:t>
            </a:fld>
            <a:endParaRPr lang="en-IN"/>
          </a:p>
        </p:txBody>
      </p:sp>
    </p:spTree>
    <p:extLst>
      <p:ext uri="{BB962C8B-B14F-4D97-AF65-F5344CB8AC3E}">
        <p14:creationId xmlns:p14="http://schemas.microsoft.com/office/powerpoint/2010/main" val="640843172"/>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5.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AC1A5B8-4806-48AC-A615-5C5CF84B071B}" type="datetimeFigureOut">
              <a:rPr lang="en-IN" smtClean="0"/>
              <a:t>09-08-2024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707CDA-F825-47E4-9FB4-56E8B9CAC97C}" type="slidenum">
              <a:rPr lang="en-IN" smtClean="0"/>
              <a:t>‹#›</a:t>
            </a:fld>
            <a:endParaRPr lang="en-IN"/>
          </a:p>
        </p:txBody>
      </p:sp>
    </p:spTree>
    <p:extLst>
      <p:ext uri="{BB962C8B-B14F-4D97-AF65-F5344CB8AC3E}">
        <p14:creationId xmlns:p14="http://schemas.microsoft.com/office/powerpoint/2010/main" val="363156405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 id="2147483773" r:id="rId27"/>
    <p:sldLayoutId id="2147483774" r:id="rId28"/>
    <p:sldLayoutId id="2147483775" r:id="rId29"/>
    <p:sldLayoutId id="2147483669" r:id="rId3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chart" Target="../charts/chart8.xm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7.svg"/></Relationships>
</file>

<file path=ppt/slides/_rels/slide2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chart" Target="../charts/chart1.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11EC-9528-4802-F5FA-B1328BA539E7}"/>
              </a:ext>
            </a:extLst>
          </p:cNvPr>
          <p:cNvSpPr>
            <a:spLocks noGrp="1"/>
          </p:cNvSpPr>
          <p:nvPr>
            <p:ph type="ctrTitle"/>
          </p:nvPr>
        </p:nvSpPr>
        <p:spPr/>
        <p:txBody>
          <a:bodyPr/>
          <a:lstStyle/>
          <a:p>
            <a:pPr>
              <a:lnSpc>
                <a:spcPct val="100000"/>
              </a:lnSpc>
            </a:pPr>
            <a:r>
              <a:rPr lang="en-US" dirty="0"/>
              <a:t>Analysis of Customer Service Data using Excel</a:t>
            </a:r>
            <a:br>
              <a:rPr lang="en-US" dirty="0"/>
            </a:br>
            <a:br>
              <a:rPr lang="en-US" dirty="0"/>
            </a:br>
            <a:r>
              <a:rPr lang="en-US" sz="3200" dirty="0"/>
              <a:t>By HARSHAD DIXIT</a:t>
            </a:r>
            <a:br>
              <a:rPr lang="en-US" sz="3200" dirty="0"/>
            </a:br>
            <a:r>
              <a:rPr lang="en-US" sz="3200" dirty="0"/>
              <a:t>ABADS Batch 14</a:t>
            </a:r>
            <a:endParaRPr lang="en-US" dirty="0"/>
          </a:p>
        </p:txBody>
      </p:sp>
      <p:sp>
        <p:nvSpPr>
          <p:cNvPr id="5" name="Picture Placeholder 4">
            <a:extLst>
              <a:ext uri="{FF2B5EF4-FFF2-40B4-BE49-F238E27FC236}">
                <a16:creationId xmlns:a16="http://schemas.microsoft.com/office/drawing/2014/main" id="{82C4EA1F-E70F-5AD2-4D45-E010818C84CD}"/>
              </a:ext>
            </a:extLst>
          </p:cNvPr>
          <p:cNvSpPr>
            <a:spLocks noGrp="1"/>
          </p:cNvSpPr>
          <p:nvPr>
            <p:ph type="pic" sz="quarter" idx="10"/>
          </p:nvPr>
        </p:nvSpPr>
        <p:spPr/>
      </p:sp>
      <p:pic>
        <p:nvPicPr>
          <p:cNvPr id="7" name="Picture Placeholder 6" descr="Illustration of a person standing next to a lightbulb">
            <a:extLst>
              <a:ext uri="{FF2B5EF4-FFF2-40B4-BE49-F238E27FC236}">
                <a16:creationId xmlns:a16="http://schemas.microsoft.com/office/drawing/2014/main" id="{0CB16882-A824-72E3-70AF-0AE820DF4A1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62801" y="0"/>
            <a:ext cx="5029200" cy="6858000"/>
          </a:xfrm>
          <a:prstGeom prst="rect">
            <a:avLst/>
          </a:prstGeom>
        </p:spPr>
      </p:pic>
    </p:spTree>
    <p:extLst>
      <p:ext uri="{BB962C8B-B14F-4D97-AF65-F5344CB8AC3E}">
        <p14:creationId xmlns:p14="http://schemas.microsoft.com/office/powerpoint/2010/main" val="1296790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DE7-792A-D6C9-2BEF-B5B0552C8702}"/>
              </a:ext>
            </a:extLst>
          </p:cNvPr>
          <p:cNvSpPr>
            <a:spLocks noGrp="1"/>
          </p:cNvSpPr>
          <p:nvPr>
            <p:ph type="ctrTitle"/>
          </p:nvPr>
        </p:nvSpPr>
        <p:spPr/>
        <p:txBody>
          <a:bodyPr/>
          <a:lstStyle/>
          <a:p>
            <a:r>
              <a:rPr lang="en-IN" dirty="0" err="1"/>
              <a:t>INference</a:t>
            </a:r>
            <a:endParaRPr lang="en-IN" dirty="0"/>
          </a:p>
        </p:txBody>
      </p:sp>
      <p:sp>
        <p:nvSpPr>
          <p:cNvPr id="3" name="Slide Number Placeholder 2">
            <a:extLst>
              <a:ext uri="{FF2B5EF4-FFF2-40B4-BE49-F238E27FC236}">
                <a16:creationId xmlns:a16="http://schemas.microsoft.com/office/drawing/2014/main" id="{95A93647-AE14-BFE2-CE12-6C467A9C977E}"/>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4" name="Content Placeholder 3">
            <a:extLst>
              <a:ext uri="{FF2B5EF4-FFF2-40B4-BE49-F238E27FC236}">
                <a16:creationId xmlns:a16="http://schemas.microsoft.com/office/drawing/2014/main" id="{9503C624-47CC-F907-A5DB-0105CDA7F888}"/>
              </a:ext>
            </a:extLst>
          </p:cNvPr>
          <p:cNvSpPr>
            <a:spLocks noGrp="1"/>
          </p:cNvSpPr>
          <p:nvPr>
            <p:ph sz="quarter" idx="13"/>
          </p:nvPr>
        </p:nvSpPr>
        <p:spPr>
          <a:xfrm>
            <a:off x="980794" y="1156109"/>
            <a:ext cx="10636250" cy="4826000"/>
          </a:xfrm>
        </p:spPr>
        <p:txBody>
          <a:bodyPr/>
          <a:lstStyle/>
          <a:p>
            <a:pPr marL="342900" indent="-342900">
              <a:buFont typeface="Arial" panose="020B0604020202020204" pitchFamily="34" charset="0"/>
              <a:buChar char="•"/>
            </a:pPr>
            <a:r>
              <a:rPr lang="en-US" dirty="0"/>
              <a:t>States like California, Texas, and Florida lead in the number of complaints. This could indicate a higher customer base in these regions or specific service issues prevalent there.</a:t>
            </a:r>
          </a:p>
          <a:p>
            <a:pPr marL="342900" indent="-342900">
              <a:buFont typeface="Arial" panose="020B0604020202020204" pitchFamily="34" charset="0"/>
              <a:buChar char="•"/>
            </a:pPr>
            <a:r>
              <a:rPr lang="en-US" dirty="0"/>
              <a:t>Cities like Washington DC, New York City, Houston, and El Paso have the highest complaints. Targeting improvements in these locations could significantly reduce overall complaint volumes.</a:t>
            </a:r>
          </a:p>
          <a:p>
            <a:pPr marL="342900" indent="-342900">
              <a:buFont typeface="Arial" panose="020B0604020202020204" pitchFamily="34" charset="0"/>
              <a:buChar char="•"/>
            </a:pPr>
            <a:r>
              <a:rPr lang="en-US" dirty="0"/>
              <a:t>Billing questions are the most frequent reason for customer complaints, followed by service outages and payment issues. Addressing billing processes could lead to a notable reduction in complaints.</a:t>
            </a:r>
          </a:p>
          <a:p>
            <a:pPr marL="342900" indent="-342900">
              <a:buFont typeface="Arial" panose="020B0604020202020204" pitchFamily="34" charset="0"/>
              <a:buChar char="•"/>
            </a:pPr>
            <a:r>
              <a:rPr lang="en-US" dirty="0"/>
              <a:t>Customers have a marked preference for specific call centers, with Los Angeles and Baltimore being the most utilized. It’s crucial to ensure these centers maintain high service standards due to their high usage.</a:t>
            </a:r>
            <a:endParaRPr lang="en-IN" dirty="0"/>
          </a:p>
        </p:txBody>
      </p:sp>
    </p:spTree>
    <p:extLst>
      <p:ext uri="{BB962C8B-B14F-4D97-AF65-F5344CB8AC3E}">
        <p14:creationId xmlns:p14="http://schemas.microsoft.com/office/powerpoint/2010/main" val="391658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449AFA-44CF-0343-1B85-CA169B939201}"/>
              </a:ext>
            </a:extLst>
          </p:cNvPr>
          <p:cNvSpPr>
            <a:spLocks noGrp="1"/>
          </p:cNvSpPr>
          <p:nvPr>
            <p:ph type="ctrTitle"/>
          </p:nvPr>
        </p:nvSpPr>
        <p:spPr/>
        <p:txBody>
          <a:bodyPr/>
          <a:lstStyle/>
          <a:p>
            <a:r>
              <a:rPr lang="en-US" dirty="0"/>
              <a:t>Customer Sentiment Analysis</a:t>
            </a:r>
          </a:p>
        </p:txBody>
      </p:sp>
      <p:sp>
        <p:nvSpPr>
          <p:cNvPr id="6" name="Subtitle 5">
            <a:extLst>
              <a:ext uri="{FF2B5EF4-FFF2-40B4-BE49-F238E27FC236}">
                <a16:creationId xmlns:a16="http://schemas.microsoft.com/office/drawing/2014/main" id="{E3E12411-7050-FF95-95AD-C0BF2F5A58FE}"/>
              </a:ext>
            </a:extLst>
          </p:cNvPr>
          <p:cNvSpPr>
            <a:spLocks noGrp="1"/>
          </p:cNvSpPr>
          <p:nvPr>
            <p:ph type="subTitle" idx="1"/>
          </p:nvPr>
        </p:nvSpPr>
        <p:spPr/>
        <p:txBody>
          <a:bodyPr/>
          <a:lstStyle/>
          <a:p>
            <a:endParaRPr lang="en-IN"/>
          </a:p>
        </p:txBody>
      </p:sp>
      <p:pic>
        <p:nvPicPr>
          <p:cNvPr id="2" name="Picture Placeholder 9" descr="Pop art">
            <a:extLst>
              <a:ext uri="{FF2B5EF4-FFF2-40B4-BE49-F238E27FC236}">
                <a16:creationId xmlns:a16="http://schemas.microsoft.com/office/drawing/2014/main" id="{D5DF8D67-7237-995D-0822-D5FCB247880D}"/>
              </a:ext>
            </a:extLst>
          </p:cNvPr>
          <p:cNvPicPr>
            <a:picLocks noChangeAspect="1"/>
          </p:cNvPicPr>
          <p:nvPr/>
        </p:nvPicPr>
        <p:blipFill>
          <a:blip r:embed="rId3">
            <a:extLst>
              <a:ext uri="{96DAC541-7B7A-43D3-8B79-37D633B846F1}">
                <asvg:svgBlip xmlns:asvg="http://schemas.microsoft.com/office/drawing/2016/SVG/main" r:embed="rId4"/>
              </a:ext>
            </a:extLst>
          </a:blip>
          <a:srcRect l="36" r="36"/>
          <a:stretch/>
        </p:blipFill>
        <p:spPr>
          <a:xfrm>
            <a:off x="7813675" y="0"/>
            <a:ext cx="4378325" cy="6858000"/>
          </a:xfrm>
          <a:prstGeom prst="rect">
            <a:avLst/>
          </a:prstGeom>
        </p:spPr>
      </p:pic>
    </p:spTree>
    <p:extLst>
      <p:ext uri="{BB962C8B-B14F-4D97-AF65-F5344CB8AC3E}">
        <p14:creationId xmlns:p14="http://schemas.microsoft.com/office/powerpoint/2010/main" val="2172072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p:txBody>
          <a:bodyPr/>
          <a:lstStyle/>
          <a:p>
            <a:r>
              <a:rPr lang="en-US" dirty="0"/>
              <a:t>Customer Sentiment based on Call duration</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p:txBody>
          <a:bodyPr/>
          <a:lstStyle/>
          <a:p>
            <a:fld id="{4FAB73BC-B049-4115-A692-8D63A059BFB8}" type="slidenum">
              <a:rPr lang="en-US" smtClean="0"/>
              <a:pPr/>
              <a:t>12</a:t>
            </a:fld>
            <a:endParaRPr lang="en-US" dirty="0"/>
          </a:p>
        </p:txBody>
      </p:sp>
      <p:graphicFrame>
        <p:nvGraphicFramePr>
          <p:cNvPr id="2" name="Chart 1">
            <a:extLst>
              <a:ext uri="{FF2B5EF4-FFF2-40B4-BE49-F238E27FC236}">
                <a16:creationId xmlns:a16="http://schemas.microsoft.com/office/drawing/2014/main" id="{2EA4E77E-3604-EF20-A30B-47E10B764976}"/>
              </a:ext>
            </a:extLst>
          </p:cNvPr>
          <p:cNvGraphicFramePr>
            <a:graphicFrameLocks/>
          </p:cNvGraphicFramePr>
          <p:nvPr/>
        </p:nvGraphicFramePr>
        <p:xfrm>
          <a:off x="922619" y="1143405"/>
          <a:ext cx="10346762" cy="5104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518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a:xfrm>
            <a:off x="789270" y="219627"/>
            <a:ext cx="10297830" cy="1065994"/>
          </a:xfrm>
        </p:spPr>
        <p:txBody>
          <a:bodyPr/>
          <a:lstStyle/>
          <a:p>
            <a:r>
              <a:rPr lang="en-US" dirty="0"/>
              <a:t>Customer Sentiment based on Issues</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p:txBody>
          <a:bodyPr/>
          <a:lstStyle/>
          <a:p>
            <a:fld id="{4FAB73BC-B049-4115-A692-8D63A059BFB8}" type="slidenum">
              <a:rPr lang="en-US" smtClean="0"/>
              <a:pPr/>
              <a:t>13</a:t>
            </a:fld>
            <a:endParaRPr lang="en-US" dirty="0"/>
          </a:p>
        </p:txBody>
      </p:sp>
      <p:graphicFrame>
        <p:nvGraphicFramePr>
          <p:cNvPr id="4" name="Chart 3">
            <a:extLst>
              <a:ext uri="{FF2B5EF4-FFF2-40B4-BE49-F238E27FC236}">
                <a16:creationId xmlns:a16="http://schemas.microsoft.com/office/drawing/2014/main" id="{9F1FAF64-DC3F-13A7-98B6-2A550FB9987B}"/>
              </a:ext>
            </a:extLst>
          </p:cNvPr>
          <p:cNvGraphicFramePr>
            <a:graphicFrameLocks/>
          </p:cNvGraphicFramePr>
          <p:nvPr>
            <p:extLst>
              <p:ext uri="{D42A27DB-BD31-4B8C-83A1-F6EECF244321}">
                <p14:modId xmlns:p14="http://schemas.microsoft.com/office/powerpoint/2010/main" val="2759701701"/>
              </p:ext>
            </p:extLst>
          </p:nvPr>
        </p:nvGraphicFramePr>
        <p:xfrm>
          <a:off x="789270" y="935186"/>
          <a:ext cx="10450230" cy="5275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664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p:txBody>
          <a:bodyPr/>
          <a:lstStyle/>
          <a:p>
            <a:r>
              <a:rPr lang="en-US" dirty="0"/>
              <a:t>Customer Sentiment based on CSAT Score</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graphicFrame>
        <p:nvGraphicFramePr>
          <p:cNvPr id="11" name="Chart 10">
            <a:extLst>
              <a:ext uri="{FF2B5EF4-FFF2-40B4-BE49-F238E27FC236}">
                <a16:creationId xmlns:a16="http://schemas.microsoft.com/office/drawing/2014/main" id="{472CD896-6DFD-6DA3-FCEE-4911C1FF640A}"/>
              </a:ext>
            </a:extLst>
          </p:cNvPr>
          <p:cNvGraphicFramePr>
            <a:graphicFrameLocks/>
          </p:cNvGraphicFramePr>
          <p:nvPr>
            <p:extLst>
              <p:ext uri="{D42A27DB-BD31-4B8C-83A1-F6EECF244321}">
                <p14:modId xmlns:p14="http://schemas.microsoft.com/office/powerpoint/2010/main" val="1968979410"/>
              </p:ext>
            </p:extLst>
          </p:nvPr>
        </p:nvGraphicFramePr>
        <p:xfrm>
          <a:off x="1079500" y="1257301"/>
          <a:ext cx="10189881" cy="4990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177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DE7-792A-D6C9-2BEF-B5B0552C8702}"/>
              </a:ext>
            </a:extLst>
          </p:cNvPr>
          <p:cNvSpPr>
            <a:spLocks noGrp="1"/>
          </p:cNvSpPr>
          <p:nvPr>
            <p:ph type="ctrTitle"/>
          </p:nvPr>
        </p:nvSpPr>
        <p:spPr/>
        <p:txBody>
          <a:bodyPr/>
          <a:lstStyle/>
          <a:p>
            <a:r>
              <a:rPr lang="en-IN" dirty="0" err="1"/>
              <a:t>INference</a:t>
            </a:r>
            <a:endParaRPr lang="en-IN" dirty="0"/>
          </a:p>
        </p:txBody>
      </p:sp>
      <p:sp>
        <p:nvSpPr>
          <p:cNvPr id="3" name="Slide Number Placeholder 2">
            <a:extLst>
              <a:ext uri="{FF2B5EF4-FFF2-40B4-BE49-F238E27FC236}">
                <a16:creationId xmlns:a16="http://schemas.microsoft.com/office/drawing/2014/main" id="{95A93647-AE14-BFE2-CE12-6C467A9C977E}"/>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
        <p:nvSpPr>
          <p:cNvPr id="4" name="Content Placeholder 3">
            <a:extLst>
              <a:ext uri="{FF2B5EF4-FFF2-40B4-BE49-F238E27FC236}">
                <a16:creationId xmlns:a16="http://schemas.microsoft.com/office/drawing/2014/main" id="{9503C624-47CC-F907-A5DB-0105CDA7F888}"/>
              </a:ext>
            </a:extLst>
          </p:cNvPr>
          <p:cNvSpPr>
            <a:spLocks noGrp="1"/>
          </p:cNvSpPr>
          <p:nvPr>
            <p:ph sz="quarter" idx="13"/>
          </p:nvPr>
        </p:nvSpPr>
        <p:spPr>
          <a:xfrm>
            <a:off x="980794" y="1156109"/>
            <a:ext cx="10636250" cy="4826000"/>
          </a:xfrm>
        </p:spPr>
        <p:txBody>
          <a:bodyPr/>
          <a:lstStyle/>
          <a:p>
            <a:pPr marL="342900" indent="-342900">
              <a:buFont typeface="Arial" panose="020B0604020202020204" pitchFamily="34" charset="0"/>
              <a:buChar char="•"/>
            </a:pPr>
            <a:r>
              <a:rPr lang="en-US" dirty="0"/>
              <a:t>Average call duration does not significantly vary with sentiment. We observe lesser the time of call is associated with Positive sentiments. Thus, quality services and prompt resolution can improve sentiments. But other factors likely influence customer sentiment more than call duration.</a:t>
            </a:r>
          </a:p>
          <a:p>
            <a:pPr marL="342900" indent="-342900">
              <a:buFont typeface="Arial" panose="020B0604020202020204" pitchFamily="34" charset="0"/>
              <a:buChar char="•"/>
            </a:pPr>
            <a:r>
              <a:rPr lang="en-US" dirty="0"/>
              <a:t>Sentiments are mostly negative across all issues, especially for billing questions. This highlights the need for improved handling of billing-related queries.</a:t>
            </a:r>
          </a:p>
          <a:p>
            <a:pPr marL="342900" indent="-342900">
              <a:buFont typeface="Arial" panose="020B0604020202020204" pitchFamily="34" charset="0"/>
              <a:buChar char="•"/>
            </a:pPr>
            <a:r>
              <a:rPr lang="en-US" dirty="0"/>
              <a:t>Higher CSAT scores correlate with more positive sentiments. Efforts to boost CSAT scores could improve overall customer sentiment.</a:t>
            </a:r>
            <a:endParaRPr lang="en-IN" b="0" dirty="0"/>
          </a:p>
        </p:txBody>
      </p:sp>
    </p:spTree>
    <p:extLst>
      <p:ext uri="{BB962C8B-B14F-4D97-AF65-F5344CB8AC3E}">
        <p14:creationId xmlns:p14="http://schemas.microsoft.com/office/powerpoint/2010/main" val="3115191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2C4EA1F-E70F-5AD2-4D45-E010818C84CD}"/>
              </a:ext>
            </a:extLst>
          </p:cNvPr>
          <p:cNvSpPr>
            <a:spLocks noGrp="1"/>
          </p:cNvSpPr>
          <p:nvPr>
            <p:ph type="pic" sz="quarter" idx="10"/>
          </p:nvPr>
        </p:nvSpPr>
        <p:spPr/>
      </p:sp>
      <p:pic>
        <p:nvPicPr>
          <p:cNvPr id="7" name="Picture Placeholder 6" descr="Illustration of a person standing next to a lightbulb">
            <a:extLst>
              <a:ext uri="{FF2B5EF4-FFF2-40B4-BE49-F238E27FC236}">
                <a16:creationId xmlns:a16="http://schemas.microsoft.com/office/drawing/2014/main" id="{0CB16882-A824-72E3-70AF-0AE820DF4A1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62801" y="0"/>
            <a:ext cx="5029200" cy="6858000"/>
          </a:xfrm>
          <a:prstGeom prst="rect">
            <a:avLst/>
          </a:prstGeom>
        </p:spPr>
      </p:pic>
      <p:sp>
        <p:nvSpPr>
          <p:cNvPr id="6" name="Title 2">
            <a:extLst>
              <a:ext uri="{FF2B5EF4-FFF2-40B4-BE49-F238E27FC236}">
                <a16:creationId xmlns:a16="http://schemas.microsoft.com/office/drawing/2014/main" id="{20FC6F17-815A-BB4E-B263-5FCA56A4551E}"/>
              </a:ext>
            </a:extLst>
          </p:cNvPr>
          <p:cNvSpPr txBox="1">
            <a:spLocks/>
          </p:cNvSpPr>
          <p:nvPr/>
        </p:nvSpPr>
        <p:spPr>
          <a:xfrm>
            <a:off x="1078992" y="1041169"/>
            <a:ext cx="6083809" cy="4775662"/>
          </a:xfrm>
          <a:prstGeom prst="rect">
            <a:avLst/>
          </a:prstGeom>
          <a:noFill/>
        </p:spPr>
        <p:txBody>
          <a:bodyPr vert="horz" lIns="91440" tIns="45720" rIns="91440" bIns="45720" rtlCol="0" anchor="ctr">
            <a:normAutofit/>
          </a:bodyPr>
          <a:lstStyle>
            <a:lvl1pPr algn="l" defTabSz="914400" rtl="0" eaLnBrk="1" latinLnBrk="0" hangingPunct="1">
              <a:lnSpc>
                <a:spcPct val="80000"/>
              </a:lnSpc>
              <a:spcBef>
                <a:spcPct val="0"/>
              </a:spcBef>
              <a:buNone/>
              <a:defRPr sz="5400" b="1" kern="1200" cap="all" spc="150" baseline="0">
                <a:solidFill>
                  <a:schemeClr val="bg1"/>
                </a:solidFill>
                <a:latin typeface="+mj-lt"/>
                <a:ea typeface="+mj-ea"/>
                <a:cs typeface="+mj-cs"/>
              </a:defRPr>
            </a:lvl1pPr>
          </a:lstStyle>
          <a:p>
            <a:r>
              <a:rPr lang="en-US" dirty="0"/>
              <a:t>Route Cause Analysis</a:t>
            </a:r>
          </a:p>
        </p:txBody>
      </p:sp>
    </p:spTree>
    <p:extLst>
      <p:ext uri="{BB962C8B-B14F-4D97-AF65-F5344CB8AC3E}">
        <p14:creationId xmlns:p14="http://schemas.microsoft.com/office/powerpoint/2010/main" val="382901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B4980-562B-884E-AD68-1A64758FFF8C}"/>
              </a:ext>
            </a:extLst>
          </p:cNvPr>
          <p:cNvSpPr>
            <a:spLocks noGrp="1"/>
          </p:cNvSpPr>
          <p:nvPr>
            <p:ph type="ctrTitle"/>
          </p:nvPr>
        </p:nvSpPr>
        <p:spPr/>
        <p:txBody>
          <a:bodyPr>
            <a:normAutofit/>
          </a:bodyPr>
          <a:lstStyle/>
          <a:p>
            <a:r>
              <a:rPr lang="en-US" dirty="0"/>
              <a:t>State wise distribution of Causes of complaints</a:t>
            </a:r>
          </a:p>
        </p:txBody>
      </p:sp>
      <p:sp>
        <p:nvSpPr>
          <p:cNvPr id="3" name="Slide Number Placeholder 2">
            <a:extLst>
              <a:ext uri="{FF2B5EF4-FFF2-40B4-BE49-F238E27FC236}">
                <a16:creationId xmlns:a16="http://schemas.microsoft.com/office/drawing/2014/main" id="{81794678-D0E1-F928-A92C-D992F4F8E0FF}"/>
              </a:ext>
            </a:extLst>
          </p:cNvPr>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17" name="Picture Placeholder 16" descr="Illustration of a person talking on a loud speaker">
            <a:extLst>
              <a:ext uri="{FF2B5EF4-FFF2-40B4-BE49-F238E27FC236}">
                <a16:creationId xmlns:a16="http://schemas.microsoft.com/office/drawing/2014/main" id="{B106AF8E-E535-0186-70D8-14EDB42C9C43}"/>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55" b="55"/>
          <a:stretch/>
        </p:blipFill>
        <p:spPr/>
      </p:pic>
      <p:graphicFrame>
        <p:nvGraphicFramePr>
          <p:cNvPr id="7" name="Chart 6">
            <a:extLst>
              <a:ext uri="{FF2B5EF4-FFF2-40B4-BE49-F238E27FC236}">
                <a16:creationId xmlns:a16="http://schemas.microsoft.com/office/drawing/2014/main" id="{511BC294-7730-472C-CA06-C9A0B7EE7615}"/>
              </a:ext>
            </a:extLst>
          </p:cNvPr>
          <p:cNvGraphicFramePr>
            <a:graphicFrameLocks/>
          </p:cNvGraphicFramePr>
          <p:nvPr>
            <p:extLst>
              <p:ext uri="{D42A27DB-BD31-4B8C-83A1-F6EECF244321}">
                <p14:modId xmlns:p14="http://schemas.microsoft.com/office/powerpoint/2010/main" val="2966817940"/>
              </p:ext>
            </p:extLst>
          </p:nvPr>
        </p:nvGraphicFramePr>
        <p:xfrm>
          <a:off x="957264" y="1676402"/>
          <a:ext cx="8580436" cy="495299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1398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3BAB3-FFF9-D15B-4131-0C980D026FB9}"/>
              </a:ext>
            </a:extLst>
          </p:cNvPr>
          <p:cNvSpPr>
            <a:spLocks noGrp="1"/>
          </p:cNvSpPr>
          <p:nvPr>
            <p:ph type="ctrTitle"/>
          </p:nvPr>
        </p:nvSpPr>
        <p:spPr/>
        <p:txBody>
          <a:bodyPr>
            <a:normAutofit/>
          </a:bodyPr>
          <a:lstStyle/>
          <a:p>
            <a:r>
              <a:rPr lang="en-US" dirty="0"/>
              <a:t>Issues as per call </a:t>
            </a:r>
            <a:r>
              <a:rPr lang="en-US" dirty="0" err="1"/>
              <a:t>Centres</a:t>
            </a:r>
            <a:endParaRPr lang="en-US" dirty="0"/>
          </a:p>
        </p:txBody>
      </p:sp>
      <p:sp>
        <p:nvSpPr>
          <p:cNvPr id="2" name="Slide Number Placeholder 1">
            <a:extLst>
              <a:ext uri="{FF2B5EF4-FFF2-40B4-BE49-F238E27FC236}">
                <a16:creationId xmlns:a16="http://schemas.microsoft.com/office/drawing/2014/main" id="{59E187E9-E4C8-1B9D-CF14-BBEDB83E665C}"/>
              </a:ext>
            </a:extLst>
          </p:cNvPr>
          <p:cNvSpPr>
            <a:spLocks noGrp="1"/>
          </p:cNvSpPr>
          <p:nvPr>
            <p:ph type="sldNum" sz="quarter" idx="12"/>
          </p:nvPr>
        </p:nvSpPr>
        <p:spPr/>
        <p:txBody>
          <a:bodyPr/>
          <a:lstStyle/>
          <a:p>
            <a:fld id="{4FAB73BC-B049-4115-A692-8D63A059BFB8}" type="slidenum">
              <a:rPr lang="en-US" smtClean="0"/>
              <a:pPr/>
              <a:t>18</a:t>
            </a:fld>
            <a:endParaRPr lang="en-US" dirty="0"/>
          </a:p>
        </p:txBody>
      </p:sp>
      <p:graphicFrame>
        <p:nvGraphicFramePr>
          <p:cNvPr id="9" name="Chart 8">
            <a:extLst>
              <a:ext uri="{FF2B5EF4-FFF2-40B4-BE49-F238E27FC236}">
                <a16:creationId xmlns:a16="http://schemas.microsoft.com/office/drawing/2014/main" id="{8FE21230-8162-353B-12DC-845E6D6ECB23}"/>
              </a:ext>
            </a:extLst>
          </p:cNvPr>
          <p:cNvGraphicFramePr>
            <a:graphicFrameLocks/>
          </p:cNvGraphicFramePr>
          <p:nvPr>
            <p:extLst>
              <p:ext uri="{D42A27DB-BD31-4B8C-83A1-F6EECF244321}">
                <p14:modId xmlns:p14="http://schemas.microsoft.com/office/powerpoint/2010/main" val="3093469505"/>
              </p:ext>
            </p:extLst>
          </p:nvPr>
        </p:nvGraphicFramePr>
        <p:xfrm>
          <a:off x="971550" y="1143406"/>
          <a:ext cx="10306049" cy="51938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95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211BEA6-0CD7-B060-3CAE-535CAA5A4C83}"/>
              </a:ext>
            </a:extLst>
          </p:cNvPr>
          <p:cNvSpPr>
            <a:spLocks noGrp="1"/>
          </p:cNvSpPr>
          <p:nvPr>
            <p:ph type="ctrTitle"/>
          </p:nvPr>
        </p:nvSpPr>
        <p:spPr>
          <a:xfrm>
            <a:off x="947085" y="219627"/>
            <a:ext cx="10297830" cy="1065994"/>
          </a:xfrm>
        </p:spPr>
        <p:txBody>
          <a:bodyPr/>
          <a:lstStyle/>
          <a:p>
            <a:r>
              <a:rPr lang="en-US" dirty="0"/>
              <a:t>Number of complaints based on Reporting channels</a:t>
            </a:r>
          </a:p>
        </p:txBody>
      </p:sp>
      <p:sp>
        <p:nvSpPr>
          <p:cNvPr id="3" name="Slide Number Placeholder 2">
            <a:extLst>
              <a:ext uri="{FF2B5EF4-FFF2-40B4-BE49-F238E27FC236}">
                <a16:creationId xmlns:a16="http://schemas.microsoft.com/office/drawing/2014/main" id="{3A742E33-C807-18DF-982D-2BFD55999D31}"/>
              </a:ext>
            </a:extLst>
          </p:cNvPr>
          <p:cNvSpPr>
            <a:spLocks noGrp="1"/>
          </p:cNvSpPr>
          <p:nvPr>
            <p:ph type="sldNum" sz="quarter" idx="12"/>
          </p:nvPr>
        </p:nvSpPr>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19</a:t>
            </a:fld>
            <a:endParaRPr lang="en-US"/>
          </a:p>
        </p:txBody>
      </p:sp>
      <p:graphicFrame>
        <p:nvGraphicFramePr>
          <p:cNvPr id="6" name="Content Placeholder 5">
            <a:extLst>
              <a:ext uri="{FF2B5EF4-FFF2-40B4-BE49-F238E27FC236}">
                <a16:creationId xmlns:a16="http://schemas.microsoft.com/office/drawing/2014/main" id="{217F9243-19A1-C53E-305C-2AA1DE29C3A2}"/>
              </a:ext>
            </a:extLst>
          </p:cNvPr>
          <p:cNvGraphicFramePr>
            <a:graphicFrameLocks noGrp="1"/>
          </p:cNvGraphicFramePr>
          <p:nvPr>
            <p:ph type="tbl" sz="quarter" idx="13"/>
            <p:extLst>
              <p:ext uri="{D42A27DB-BD31-4B8C-83A1-F6EECF244321}">
                <p14:modId xmlns:p14="http://schemas.microsoft.com/office/powerpoint/2010/main" val="2703676848"/>
              </p:ext>
            </p:extLst>
          </p:nvPr>
        </p:nvGraphicFramePr>
        <p:xfrm>
          <a:off x="914400" y="1092200"/>
          <a:ext cx="10363200" cy="535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601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Illustration of a person walking with a briefcase">
            <a:extLst>
              <a:ext uri="{FF2B5EF4-FFF2-40B4-BE49-F238E27FC236}">
                <a16:creationId xmlns:a16="http://schemas.microsoft.com/office/drawing/2014/main" id="{DDEEAA35-FAF9-A098-AEFF-E119F1E7999D}"/>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134" b="134"/>
          <a:stretch/>
        </p:blipFill>
        <p:spPr/>
      </p:pic>
      <p:sp>
        <p:nvSpPr>
          <p:cNvPr id="5" name="Title 4">
            <a:extLst>
              <a:ext uri="{FF2B5EF4-FFF2-40B4-BE49-F238E27FC236}">
                <a16:creationId xmlns:a16="http://schemas.microsoft.com/office/drawing/2014/main" id="{052727CF-00C1-B8AD-9139-A2C3BE5E08CD}"/>
              </a:ext>
            </a:extLst>
          </p:cNvPr>
          <p:cNvSpPr>
            <a:spLocks noGrp="1"/>
          </p:cNvSpPr>
          <p:nvPr>
            <p:ph type="ctrTitle"/>
          </p:nvPr>
        </p:nvSpPr>
        <p:spPr/>
        <p:txBody>
          <a:bodyPr>
            <a:noAutofit/>
          </a:bodyPr>
          <a:lstStyle/>
          <a:p>
            <a:r>
              <a:rPr lang="en-US" sz="3600" dirty="0"/>
              <a:t>AGENDA</a:t>
            </a:r>
          </a:p>
        </p:txBody>
      </p:sp>
      <p:sp>
        <p:nvSpPr>
          <p:cNvPr id="4" name="Slide Number Placeholder 3">
            <a:extLst>
              <a:ext uri="{FF2B5EF4-FFF2-40B4-BE49-F238E27FC236}">
                <a16:creationId xmlns:a16="http://schemas.microsoft.com/office/drawing/2014/main" id="{089FF71C-C438-550C-56B5-9324D60C918B}"/>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
        <p:nvSpPr>
          <p:cNvPr id="8" name="Subtitle 7">
            <a:extLst>
              <a:ext uri="{FF2B5EF4-FFF2-40B4-BE49-F238E27FC236}">
                <a16:creationId xmlns:a16="http://schemas.microsoft.com/office/drawing/2014/main" id="{A769D7E6-F69E-C72C-E58A-BF8B541C9E43}"/>
              </a:ext>
            </a:extLst>
          </p:cNvPr>
          <p:cNvSpPr>
            <a:spLocks noGrp="1"/>
          </p:cNvSpPr>
          <p:nvPr>
            <p:ph sz="quarter" idx="13"/>
          </p:nvPr>
        </p:nvSpPr>
        <p:spPr/>
        <p:txBody>
          <a:bodyPr>
            <a:normAutofit/>
          </a:bodyPr>
          <a:lstStyle/>
          <a:p>
            <a:r>
              <a:rPr lang="en-US" sz="2800" dirty="0"/>
              <a:t>Introduction</a:t>
            </a:r>
          </a:p>
          <a:p>
            <a:r>
              <a:rPr lang="en-US" sz="2800" dirty="0"/>
              <a:t>Customer Segmentation</a:t>
            </a:r>
          </a:p>
          <a:p>
            <a:r>
              <a:rPr lang="en-US" sz="2800" dirty="0"/>
              <a:t>Customer Sentiment Analysis</a:t>
            </a:r>
          </a:p>
          <a:p>
            <a:r>
              <a:rPr lang="en-US" sz="2800" dirty="0"/>
              <a:t>Root Cause Analysis</a:t>
            </a:r>
          </a:p>
          <a:p>
            <a:r>
              <a:rPr lang="en-US" sz="2800" dirty="0"/>
              <a:t>Service Response Time Analysis</a:t>
            </a:r>
          </a:p>
          <a:p>
            <a:r>
              <a:rPr lang="en-US" sz="2800" dirty="0"/>
              <a:t>Trend and Pattern Identification</a:t>
            </a:r>
          </a:p>
        </p:txBody>
      </p:sp>
    </p:spTree>
    <p:extLst>
      <p:ext uri="{BB962C8B-B14F-4D97-AF65-F5344CB8AC3E}">
        <p14:creationId xmlns:p14="http://schemas.microsoft.com/office/powerpoint/2010/main" val="69710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9DE7-792A-D6C9-2BEF-B5B0552C8702}"/>
              </a:ext>
            </a:extLst>
          </p:cNvPr>
          <p:cNvSpPr>
            <a:spLocks noGrp="1"/>
          </p:cNvSpPr>
          <p:nvPr>
            <p:ph type="ctrTitle"/>
          </p:nvPr>
        </p:nvSpPr>
        <p:spPr/>
        <p:txBody>
          <a:bodyPr/>
          <a:lstStyle/>
          <a:p>
            <a:r>
              <a:rPr lang="en-IN" dirty="0" err="1"/>
              <a:t>INference</a:t>
            </a:r>
            <a:endParaRPr lang="en-IN" dirty="0"/>
          </a:p>
        </p:txBody>
      </p:sp>
      <p:sp>
        <p:nvSpPr>
          <p:cNvPr id="3" name="Slide Number Placeholder 2">
            <a:extLst>
              <a:ext uri="{FF2B5EF4-FFF2-40B4-BE49-F238E27FC236}">
                <a16:creationId xmlns:a16="http://schemas.microsoft.com/office/drawing/2014/main" id="{95A93647-AE14-BFE2-CE12-6C467A9C977E}"/>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4" name="Content Placeholder 3">
            <a:extLst>
              <a:ext uri="{FF2B5EF4-FFF2-40B4-BE49-F238E27FC236}">
                <a16:creationId xmlns:a16="http://schemas.microsoft.com/office/drawing/2014/main" id="{9503C624-47CC-F907-A5DB-0105CDA7F888}"/>
              </a:ext>
            </a:extLst>
          </p:cNvPr>
          <p:cNvSpPr>
            <a:spLocks noGrp="1"/>
          </p:cNvSpPr>
          <p:nvPr>
            <p:ph sz="quarter" idx="13"/>
          </p:nvPr>
        </p:nvSpPr>
        <p:spPr>
          <a:xfrm>
            <a:off x="980794" y="1156109"/>
            <a:ext cx="10636250" cy="4826000"/>
          </a:xfrm>
        </p:spPr>
        <p:txBody>
          <a:bodyPr/>
          <a:lstStyle/>
          <a:p>
            <a:pPr marL="342900" indent="-342900">
              <a:buFont typeface="Arial" panose="020B0604020202020204" pitchFamily="34" charset="0"/>
              <a:buChar char="•"/>
            </a:pPr>
            <a:r>
              <a:rPr lang="en-US" dirty="0"/>
              <a:t>Complaints related to billing questions are more frequent across most states, indicating a widespread issue that needs addressing at a policy or procedural level.</a:t>
            </a:r>
          </a:p>
          <a:p>
            <a:pPr marL="342900" indent="-342900">
              <a:buFont typeface="Arial" panose="020B0604020202020204" pitchFamily="34" charset="0"/>
              <a:buChar char="•"/>
            </a:pPr>
            <a:r>
              <a:rPr lang="en-US" dirty="0"/>
              <a:t>Specific call centers might have higher issues with particular problems. For example, Los Angeles has a significant number of billing complaints, suggesting potential training or procedural adjustments are needed there.</a:t>
            </a:r>
            <a:endParaRPr lang="en-IN" b="0" dirty="0"/>
          </a:p>
        </p:txBody>
      </p:sp>
    </p:spTree>
    <p:extLst>
      <p:ext uri="{BB962C8B-B14F-4D97-AF65-F5344CB8AC3E}">
        <p14:creationId xmlns:p14="http://schemas.microsoft.com/office/powerpoint/2010/main" val="204927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C8E419-6609-FB00-A6FB-CF2FE4C009FE}"/>
              </a:ext>
            </a:extLst>
          </p:cNvPr>
          <p:cNvSpPr>
            <a:spLocks noGrp="1"/>
          </p:cNvSpPr>
          <p:nvPr>
            <p:ph type="ctrTitle"/>
          </p:nvPr>
        </p:nvSpPr>
        <p:spPr>
          <a:xfrm>
            <a:off x="798253" y="2617268"/>
            <a:ext cx="6431281" cy="811731"/>
          </a:xfrm>
        </p:spPr>
        <p:txBody>
          <a:bodyPr anchor="t">
            <a:normAutofit fontScale="90000"/>
          </a:bodyPr>
          <a:lstStyle/>
          <a:p>
            <a:r>
              <a:rPr lang="en-US" dirty="0"/>
              <a:t>Service Response time Analysis</a:t>
            </a:r>
          </a:p>
        </p:txBody>
      </p:sp>
      <p:pic>
        <p:nvPicPr>
          <p:cNvPr id="15" name="Picture Placeholder 14" descr="Illustration of a person walking with a laptop open and on the phone">
            <a:extLst>
              <a:ext uri="{FF2B5EF4-FFF2-40B4-BE49-F238E27FC236}">
                <a16:creationId xmlns:a16="http://schemas.microsoft.com/office/drawing/2014/main" id="{6C314C3C-26EB-2DAC-9879-D3B519EA379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17" b="17"/>
          <a:stretch/>
        </p:blipFill>
        <p:spPr/>
      </p:pic>
    </p:spTree>
    <p:extLst>
      <p:ext uri="{BB962C8B-B14F-4D97-AF65-F5344CB8AC3E}">
        <p14:creationId xmlns:p14="http://schemas.microsoft.com/office/powerpoint/2010/main" val="415575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44730-B754-40CD-87D5-B358E5194267}"/>
              </a:ext>
            </a:extLst>
          </p:cNvPr>
          <p:cNvSpPr>
            <a:spLocks noGrp="1"/>
          </p:cNvSpPr>
          <p:nvPr>
            <p:ph type="ctrTitle"/>
          </p:nvPr>
        </p:nvSpPr>
        <p:spPr>
          <a:xfrm>
            <a:off x="906780" y="219627"/>
            <a:ext cx="10378439" cy="1065994"/>
          </a:xfrm>
        </p:spPr>
        <p:txBody>
          <a:bodyPr anchor="t">
            <a:normAutofit/>
          </a:bodyPr>
          <a:lstStyle/>
          <a:p>
            <a:r>
              <a:rPr lang="en-US" dirty="0"/>
              <a:t>Customer Satisfaction based on Response time as per Service Level Agreement</a:t>
            </a:r>
          </a:p>
        </p:txBody>
      </p:sp>
      <p:sp>
        <p:nvSpPr>
          <p:cNvPr id="3" name="Slide Number Placeholder 2">
            <a:extLst>
              <a:ext uri="{FF2B5EF4-FFF2-40B4-BE49-F238E27FC236}">
                <a16:creationId xmlns:a16="http://schemas.microsoft.com/office/drawing/2014/main" id="{D71EA33E-980C-CDB8-3BCC-3B0CC4271818}"/>
              </a:ext>
            </a:extLst>
          </p:cNvPr>
          <p:cNvSpPr>
            <a:spLocks noGrp="1"/>
          </p:cNvSpPr>
          <p:nvPr>
            <p:ph type="sldNum" sz="quarter" idx="12"/>
          </p:nvPr>
        </p:nvSpPr>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22</a:t>
            </a:fld>
            <a:endParaRPr lang="en-US"/>
          </a:p>
        </p:txBody>
      </p:sp>
      <p:graphicFrame>
        <p:nvGraphicFramePr>
          <p:cNvPr id="12" name="Chart 11">
            <a:extLst>
              <a:ext uri="{FF2B5EF4-FFF2-40B4-BE49-F238E27FC236}">
                <a16:creationId xmlns:a16="http://schemas.microsoft.com/office/drawing/2014/main" id="{19C90803-3E7C-FF10-EF30-2440389DD8E1}"/>
              </a:ext>
            </a:extLst>
          </p:cNvPr>
          <p:cNvGraphicFramePr>
            <a:graphicFrameLocks/>
          </p:cNvGraphicFramePr>
          <p:nvPr>
            <p:extLst>
              <p:ext uri="{D42A27DB-BD31-4B8C-83A1-F6EECF244321}">
                <p14:modId xmlns:p14="http://schemas.microsoft.com/office/powerpoint/2010/main" val="2063822750"/>
              </p:ext>
            </p:extLst>
          </p:nvPr>
        </p:nvGraphicFramePr>
        <p:xfrm>
          <a:off x="906780" y="1285621"/>
          <a:ext cx="10726420" cy="5352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615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A44730-B754-40CD-87D5-B358E5194267}"/>
              </a:ext>
            </a:extLst>
          </p:cNvPr>
          <p:cNvSpPr>
            <a:spLocks noGrp="1"/>
          </p:cNvSpPr>
          <p:nvPr>
            <p:ph type="ctrTitle"/>
          </p:nvPr>
        </p:nvSpPr>
        <p:spPr/>
        <p:txBody>
          <a:bodyPr anchor="t">
            <a:normAutofit/>
          </a:bodyPr>
          <a:lstStyle/>
          <a:p>
            <a:r>
              <a:rPr lang="en-US" dirty="0"/>
              <a:t>Average call time based on call </a:t>
            </a:r>
            <a:r>
              <a:rPr lang="en-US" dirty="0" err="1"/>
              <a:t>centre</a:t>
            </a:r>
            <a:endParaRPr lang="en-US" dirty="0"/>
          </a:p>
        </p:txBody>
      </p:sp>
      <p:sp>
        <p:nvSpPr>
          <p:cNvPr id="3" name="Slide Number Placeholder 2">
            <a:extLst>
              <a:ext uri="{FF2B5EF4-FFF2-40B4-BE49-F238E27FC236}">
                <a16:creationId xmlns:a16="http://schemas.microsoft.com/office/drawing/2014/main" id="{D71EA33E-980C-CDB8-3BCC-3B0CC4271818}"/>
              </a:ext>
            </a:extLst>
          </p:cNvPr>
          <p:cNvSpPr>
            <a:spLocks noGrp="1"/>
          </p:cNvSpPr>
          <p:nvPr>
            <p:ph type="sldNum" sz="quarter" idx="12"/>
          </p:nvPr>
        </p:nvSpPr>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23</a:t>
            </a:fld>
            <a:endParaRPr lang="en-US"/>
          </a:p>
        </p:txBody>
      </p:sp>
      <p:graphicFrame>
        <p:nvGraphicFramePr>
          <p:cNvPr id="2" name="Chart 1">
            <a:extLst>
              <a:ext uri="{FF2B5EF4-FFF2-40B4-BE49-F238E27FC236}">
                <a16:creationId xmlns:a16="http://schemas.microsoft.com/office/drawing/2014/main" id="{49EA8C79-EAC0-809F-92C4-826898BAE8FB}"/>
              </a:ext>
            </a:extLst>
          </p:cNvPr>
          <p:cNvGraphicFramePr>
            <a:graphicFrameLocks/>
          </p:cNvGraphicFramePr>
          <p:nvPr>
            <p:extLst>
              <p:ext uri="{D42A27DB-BD31-4B8C-83A1-F6EECF244321}">
                <p14:modId xmlns:p14="http://schemas.microsoft.com/office/powerpoint/2010/main" val="1636474337"/>
              </p:ext>
            </p:extLst>
          </p:nvPr>
        </p:nvGraphicFramePr>
        <p:xfrm>
          <a:off x="971551" y="1143406"/>
          <a:ext cx="10378440" cy="5295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6392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524-AA82-42A6-11A2-BBDDCAE5A2A3}"/>
              </a:ext>
            </a:extLst>
          </p:cNvPr>
          <p:cNvSpPr>
            <a:spLocks noGrp="1"/>
          </p:cNvSpPr>
          <p:nvPr>
            <p:ph type="ctrTitle"/>
          </p:nvPr>
        </p:nvSpPr>
        <p:spPr/>
        <p:txBody>
          <a:bodyPr/>
          <a:lstStyle/>
          <a:p>
            <a:r>
              <a:rPr lang="en-IN" dirty="0"/>
              <a:t>Inference</a:t>
            </a:r>
          </a:p>
        </p:txBody>
      </p:sp>
      <p:sp>
        <p:nvSpPr>
          <p:cNvPr id="3" name="Slide Number Placeholder 2">
            <a:extLst>
              <a:ext uri="{FF2B5EF4-FFF2-40B4-BE49-F238E27FC236}">
                <a16:creationId xmlns:a16="http://schemas.microsoft.com/office/drawing/2014/main" id="{E052EDB2-946C-CD44-F685-9EAD0C23BC90}"/>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4" name="Content Placeholder 3">
            <a:extLst>
              <a:ext uri="{FF2B5EF4-FFF2-40B4-BE49-F238E27FC236}">
                <a16:creationId xmlns:a16="http://schemas.microsoft.com/office/drawing/2014/main" id="{44D482E9-0573-2C64-0738-85863F876199}"/>
              </a:ext>
            </a:extLst>
          </p:cNvPr>
          <p:cNvSpPr>
            <a:spLocks noGrp="1"/>
          </p:cNvSpPr>
          <p:nvPr>
            <p:ph sz="quarter" idx="13"/>
          </p:nvPr>
        </p:nvSpPr>
        <p:spPr/>
        <p:txBody>
          <a:bodyPr/>
          <a:lstStyle/>
          <a:p>
            <a:pPr marL="342900" indent="-342900">
              <a:buFont typeface="Arial" panose="020B0604020202020204" pitchFamily="34" charset="0"/>
              <a:buChar char="•"/>
            </a:pPr>
            <a:r>
              <a:rPr lang="en-US" dirty="0"/>
              <a:t>Customer satisfaction tends to be higher when response times are within SLA, demonstrating the importance of meeting SLA targets for enhancing customer satisfaction.</a:t>
            </a:r>
          </a:p>
          <a:p>
            <a:pPr marL="342900" indent="-342900">
              <a:buFont typeface="Arial" panose="020B0604020202020204" pitchFamily="34" charset="0"/>
              <a:buChar char="•"/>
            </a:pPr>
            <a:r>
              <a:rPr lang="en-US" dirty="0"/>
              <a:t>Call durations are relatively consistent across call centers, indicating that duration alone is not a primary factor in customer satisfaction.</a:t>
            </a:r>
            <a:endParaRPr lang="en-IN" dirty="0"/>
          </a:p>
        </p:txBody>
      </p:sp>
    </p:spTree>
    <p:extLst>
      <p:ext uri="{BB962C8B-B14F-4D97-AF65-F5344CB8AC3E}">
        <p14:creationId xmlns:p14="http://schemas.microsoft.com/office/powerpoint/2010/main" val="1919233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2C4EA1F-E70F-5AD2-4D45-E010818C84CD}"/>
              </a:ext>
            </a:extLst>
          </p:cNvPr>
          <p:cNvSpPr>
            <a:spLocks noGrp="1"/>
          </p:cNvSpPr>
          <p:nvPr>
            <p:ph type="pic" sz="quarter" idx="10"/>
          </p:nvPr>
        </p:nvSpPr>
        <p:spPr/>
      </p:sp>
      <p:pic>
        <p:nvPicPr>
          <p:cNvPr id="7" name="Picture Placeholder 6" descr="Illustration of a person standing next to a lightbulb">
            <a:extLst>
              <a:ext uri="{FF2B5EF4-FFF2-40B4-BE49-F238E27FC236}">
                <a16:creationId xmlns:a16="http://schemas.microsoft.com/office/drawing/2014/main" id="{0CB16882-A824-72E3-70AF-0AE820DF4A1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162801" y="0"/>
            <a:ext cx="5029200" cy="6858000"/>
          </a:xfrm>
          <a:prstGeom prst="rect">
            <a:avLst/>
          </a:prstGeom>
        </p:spPr>
      </p:pic>
      <p:sp>
        <p:nvSpPr>
          <p:cNvPr id="6" name="Title 2">
            <a:extLst>
              <a:ext uri="{FF2B5EF4-FFF2-40B4-BE49-F238E27FC236}">
                <a16:creationId xmlns:a16="http://schemas.microsoft.com/office/drawing/2014/main" id="{20FC6F17-815A-BB4E-B263-5FCA56A4551E}"/>
              </a:ext>
            </a:extLst>
          </p:cNvPr>
          <p:cNvSpPr txBox="1">
            <a:spLocks/>
          </p:cNvSpPr>
          <p:nvPr/>
        </p:nvSpPr>
        <p:spPr>
          <a:xfrm>
            <a:off x="1078992" y="1041169"/>
            <a:ext cx="6083809" cy="4775662"/>
          </a:xfrm>
          <a:prstGeom prst="rect">
            <a:avLst/>
          </a:prstGeom>
          <a:noFill/>
        </p:spPr>
        <p:txBody>
          <a:bodyPr vert="horz" lIns="91440" tIns="45720" rIns="91440" bIns="45720" rtlCol="0" anchor="ctr">
            <a:normAutofit/>
          </a:bodyPr>
          <a:lstStyle>
            <a:lvl1pPr algn="l" defTabSz="914400" rtl="0" eaLnBrk="1" latinLnBrk="0" hangingPunct="1">
              <a:lnSpc>
                <a:spcPct val="80000"/>
              </a:lnSpc>
              <a:spcBef>
                <a:spcPct val="0"/>
              </a:spcBef>
              <a:buNone/>
              <a:defRPr sz="5400" b="1" kern="1200" cap="all" spc="150" baseline="0">
                <a:solidFill>
                  <a:schemeClr val="bg1"/>
                </a:solidFill>
                <a:latin typeface="+mj-lt"/>
                <a:ea typeface="+mj-ea"/>
                <a:cs typeface="+mj-cs"/>
              </a:defRPr>
            </a:lvl1pPr>
          </a:lstStyle>
          <a:p>
            <a:r>
              <a:rPr lang="en-US" dirty="0"/>
              <a:t>Trends and Pattern</a:t>
            </a:r>
          </a:p>
        </p:txBody>
      </p:sp>
    </p:spTree>
    <p:extLst>
      <p:ext uri="{BB962C8B-B14F-4D97-AF65-F5344CB8AC3E}">
        <p14:creationId xmlns:p14="http://schemas.microsoft.com/office/powerpoint/2010/main" val="3130849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E0E6AC2-ECCA-D3AB-06B0-B45E476B98EA}"/>
              </a:ext>
            </a:extLst>
          </p:cNvPr>
          <p:cNvSpPr>
            <a:spLocks noGrp="1"/>
          </p:cNvSpPr>
          <p:nvPr>
            <p:ph type="ctrTitle"/>
          </p:nvPr>
        </p:nvSpPr>
        <p:spPr>
          <a:xfrm>
            <a:off x="947085" y="219627"/>
            <a:ext cx="10297830" cy="1065994"/>
          </a:xfrm>
        </p:spPr>
        <p:txBody>
          <a:bodyPr/>
          <a:lstStyle/>
          <a:p>
            <a:r>
              <a:rPr lang="en-US" dirty="0"/>
              <a:t>Total Complaints based on Months</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p:txBody>
          <a:bodyPr/>
          <a:lstStyle/>
          <a:p>
            <a:fld id="{4FAB73BC-B049-4115-A692-8D63A059BFB8}" type="slidenum">
              <a:rPr lang="en-US" smtClean="0"/>
              <a:pPr/>
              <a:t>26</a:t>
            </a:fld>
            <a:endParaRPr lang="en-US" dirty="0"/>
          </a:p>
        </p:txBody>
      </p:sp>
      <p:graphicFrame>
        <p:nvGraphicFramePr>
          <p:cNvPr id="10" name="Chart 9">
            <a:extLst>
              <a:ext uri="{FF2B5EF4-FFF2-40B4-BE49-F238E27FC236}">
                <a16:creationId xmlns:a16="http://schemas.microsoft.com/office/drawing/2014/main" id="{BF46E801-72C5-7527-B072-0AFF2295B8E4}"/>
              </a:ext>
            </a:extLst>
          </p:cNvPr>
          <p:cNvGraphicFramePr>
            <a:graphicFrameLocks/>
          </p:cNvGraphicFramePr>
          <p:nvPr/>
        </p:nvGraphicFramePr>
        <p:xfrm>
          <a:off x="947084" y="925408"/>
          <a:ext cx="10297829" cy="54118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658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E88243-B9D5-CB89-2A0F-9B3CF14689EC}"/>
              </a:ext>
            </a:extLst>
          </p:cNvPr>
          <p:cNvSpPr>
            <a:spLocks noGrp="1"/>
          </p:cNvSpPr>
          <p:nvPr>
            <p:ph type="ctrTitle"/>
          </p:nvPr>
        </p:nvSpPr>
        <p:spPr/>
        <p:txBody>
          <a:bodyPr anchor="t">
            <a:normAutofit/>
          </a:bodyPr>
          <a:lstStyle/>
          <a:p>
            <a:r>
              <a:rPr lang="en-US" dirty="0"/>
              <a:t>Complaints Registered in October – Reason Wise</a:t>
            </a:r>
          </a:p>
        </p:txBody>
      </p:sp>
      <p:sp>
        <p:nvSpPr>
          <p:cNvPr id="2" name="Slide Number Placeholder 1">
            <a:extLst>
              <a:ext uri="{FF2B5EF4-FFF2-40B4-BE49-F238E27FC236}">
                <a16:creationId xmlns:a16="http://schemas.microsoft.com/office/drawing/2014/main" id="{1BB59EA2-2475-BA6A-DE9D-CD35E7B6393F}"/>
              </a:ext>
            </a:extLst>
          </p:cNvPr>
          <p:cNvSpPr>
            <a:spLocks noGrp="1"/>
          </p:cNvSpPr>
          <p:nvPr>
            <p:ph type="sldNum" sz="quarter" idx="12"/>
          </p:nvPr>
        </p:nvSpPr>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27</a:t>
            </a:fld>
            <a:endParaRPr lang="en-US"/>
          </a:p>
        </p:txBody>
      </p:sp>
      <p:graphicFrame>
        <p:nvGraphicFramePr>
          <p:cNvPr id="6" name="Chart 5">
            <a:extLst>
              <a:ext uri="{FF2B5EF4-FFF2-40B4-BE49-F238E27FC236}">
                <a16:creationId xmlns:a16="http://schemas.microsoft.com/office/drawing/2014/main" id="{A92F98A7-16B6-0012-0653-159A97DB1D41}"/>
              </a:ext>
            </a:extLst>
          </p:cNvPr>
          <p:cNvGraphicFramePr>
            <a:graphicFrameLocks/>
          </p:cNvGraphicFramePr>
          <p:nvPr>
            <p:extLst>
              <p:ext uri="{D42A27DB-BD31-4B8C-83A1-F6EECF244321}">
                <p14:modId xmlns:p14="http://schemas.microsoft.com/office/powerpoint/2010/main" val="3893080283"/>
              </p:ext>
            </p:extLst>
          </p:nvPr>
        </p:nvGraphicFramePr>
        <p:xfrm>
          <a:off x="971550" y="1721295"/>
          <a:ext cx="10378440" cy="4826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3662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524-AA82-42A6-11A2-BBDDCAE5A2A3}"/>
              </a:ext>
            </a:extLst>
          </p:cNvPr>
          <p:cNvSpPr>
            <a:spLocks noGrp="1"/>
          </p:cNvSpPr>
          <p:nvPr>
            <p:ph type="ctrTitle"/>
          </p:nvPr>
        </p:nvSpPr>
        <p:spPr/>
        <p:txBody>
          <a:bodyPr/>
          <a:lstStyle/>
          <a:p>
            <a:r>
              <a:rPr lang="en-IN" dirty="0"/>
              <a:t>Inference</a:t>
            </a:r>
          </a:p>
        </p:txBody>
      </p:sp>
      <p:sp>
        <p:nvSpPr>
          <p:cNvPr id="3" name="Slide Number Placeholder 2">
            <a:extLst>
              <a:ext uri="{FF2B5EF4-FFF2-40B4-BE49-F238E27FC236}">
                <a16:creationId xmlns:a16="http://schemas.microsoft.com/office/drawing/2014/main" id="{E052EDB2-946C-CD44-F685-9EAD0C23BC90}"/>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
        <p:nvSpPr>
          <p:cNvPr id="4" name="Content Placeholder 3">
            <a:extLst>
              <a:ext uri="{FF2B5EF4-FFF2-40B4-BE49-F238E27FC236}">
                <a16:creationId xmlns:a16="http://schemas.microsoft.com/office/drawing/2014/main" id="{44D482E9-0573-2C64-0738-85863F876199}"/>
              </a:ext>
            </a:extLst>
          </p:cNvPr>
          <p:cNvSpPr>
            <a:spLocks noGrp="1"/>
          </p:cNvSpPr>
          <p:nvPr>
            <p:ph sz="quarter" idx="13"/>
          </p:nvPr>
        </p:nvSpPr>
        <p:spPr/>
        <p:txBody>
          <a:bodyPr/>
          <a:lstStyle/>
          <a:p>
            <a:pPr marL="342900" indent="-342900">
              <a:buFont typeface="Arial" panose="020B0604020202020204" pitchFamily="34" charset="0"/>
              <a:buChar char="•"/>
            </a:pPr>
            <a:r>
              <a:rPr lang="en-US" dirty="0"/>
              <a:t>October shows a significant spike in complaints, likely due to seasonal issues or specific events affecting service. This trend should be investigated further to prevent recurrence.</a:t>
            </a:r>
          </a:p>
          <a:p>
            <a:pPr marL="342900" indent="-342900">
              <a:buFont typeface="Arial" panose="020B0604020202020204" pitchFamily="34" charset="0"/>
              <a:buChar char="•"/>
            </a:pPr>
            <a:r>
              <a:rPr lang="en-US" dirty="0"/>
              <a:t>The spike in October complaints is predominantly due to billing questions, suggesting possible seasonal billing issues or service changes around that time.</a:t>
            </a:r>
            <a:endParaRPr lang="en-IN" dirty="0"/>
          </a:p>
        </p:txBody>
      </p:sp>
    </p:spTree>
    <p:extLst>
      <p:ext uri="{BB962C8B-B14F-4D97-AF65-F5344CB8AC3E}">
        <p14:creationId xmlns:p14="http://schemas.microsoft.com/office/powerpoint/2010/main" val="132304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12F2-9BF5-F0F1-1796-8ED74BA63522}"/>
              </a:ext>
            </a:extLst>
          </p:cNvPr>
          <p:cNvSpPr>
            <a:spLocks noGrp="1"/>
          </p:cNvSpPr>
          <p:nvPr>
            <p:ph type="ctrTitle"/>
          </p:nvPr>
        </p:nvSpPr>
        <p:spPr>
          <a:xfrm>
            <a:off x="761239" y="116633"/>
            <a:ext cx="10378439" cy="1065994"/>
          </a:xfrm>
        </p:spPr>
        <p:txBody>
          <a:bodyPr/>
          <a:lstStyle/>
          <a:p>
            <a:r>
              <a:rPr lang="en-IN" dirty="0"/>
              <a:t>Actionable recommendations</a:t>
            </a:r>
          </a:p>
        </p:txBody>
      </p:sp>
      <p:sp>
        <p:nvSpPr>
          <p:cNvPr id="3" name="Slide Number Placeholder 2">
            <a:extLst>
              <a:ext uri="{FF2B5EF4-FFF2-40B4-BE49-F238E27FC236}">
                <a16:creationId xmlns:a16="http://schemas.microsoft.com/office/drawing/2014/main" id="{00FAA184-87D1-3A45-E2DD-C332591F1438}"/>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4" name="Content Placeholder 3">
            <a:extLst>
              <a:ext uri="{FF2B5EF4-FFF2-40B4-BE49-F238E27FC236}">
                <a16:creationId xmlns:a16="http://schemas.microsoft.com/office/drawing/2014/main" id="{210B4E74-7A58-A734-7F13-B39896A48A68}"/>
              </a:ext>
            </a:extLst>
          </p:cNvPr>
          <p:cNvSpPr>
            <a:spLocks noGrp="1"/>
          </p:cNvSpPr>
          <p:nvPr>
            <p:ph sz="quarter" idx="13"/>
          </p:nvPr>
        </p:nvSpPr>
        <p:spPr>
          <a:xfrm>
            <a:off x="761238" y="752624"/>
            <a:ext cx="10952226" cy="5849344"/>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lang="en-IN" sz="1800" b="1" dirty="0"/>
              <a:t>Based on Sentiment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Optimize Call Handling Efficiency</a:t>
            </a:r>
            <a:r>
              <a:rPr kumimoji="0" lang="en-US" altLang="en-US" sz="1600" b="0" i="0" u="none" strike="noStrike" cap="none" normalizeH="0" baseline="0" dirty="0">
                <a:ln>
                  <a:noFill/>
                </a:ln>
                <a:effectLst/>
              </a:rPr>
              <a:t>:</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Train Agents for Quick Resolution</a:t>
            </a:r>
            <a:r>
              <a:rPr kumimoji="0" lang="en-US" altLang="en-US" sz="1600" b="0" i="0" u="none" strike="noStrike" cap="none" normalizeH="0" baseline="0" dirty="0">
                <a:ln>
                  <a:noFill/>
                </a:ln>
                <a:effectLst/>
              </a:rPr>
              <a:t>: Focus on reducing call durations by providing agents with better tools and training to handle common queries efficiently.</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Implement Call Routing Improvements</a:t>
            </a:r>
            <a:r>
              <a:rPr kumimoji="0" lang="en-US" altLang="en-US" sz="1600" b="0" i="0" u="none" strike="noStrike" cap="none" normalizeH="0" baseline="0" dirty="0">
                <a:ln>
                  <a:noFill/>
                </a:ln>
                <a:effectLst/>
              </a:rPr>
              <a:t>: Route calls more effectively to the right departments or specialists to minimize call handling time.</a:t>
            </a:r>
          </a:p>
          <a:p>
            <a:pPr lvl="1" indent="0" eaLnBrk="0" fontAlgn="base" hangingPunct="0">
              <a:lnSpc>
                <a:spcPct val="100000"/>
              </a:lnSpc>
              <a:spcBef>
                <a:spcPct val="0"/>
              </a:spcBef>
              <a:spcAft>
                <a:spcPct val="0"/>
              </a:spcAft>
              <a:buClrTx/>
              <a:buNone/>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Address High-Impact Issues Proactively</a:t>
            </a:r>
            <a:r>
              <a:rPr kumimoji="0" lang="en-US" altLang="en-US" sz="1600" b="0" i="0" u="none" strike="noStrike" cap="none" normalizeH="0" baseline="0" dirty="0">
                <a:ln>
                  <a:noFill/>
                </a:ln>
                <a:effectLst/>
              </a:rPr>
              <a:t>:</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Billing Transparency</a:t>
            </a:r>
            <a:r>
              <a:rPr kumimoji="0" lang="en-US" altLang="en-US" sz="1600" b="0" i="0" u="none" strike="noStrike" cap="none" normalizeH="0" baseline="0" dirty="0">
                <a:ln>
                  <a:noFill/>
                </a:ln>
                <a:effectLst/>
              </a:rPr>
              <a:t>: Enhance clarity in billing statements and provide more accessible resources for billing-related queries to preemptively address confusion.</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Service Outage Communication</a:t>
            </a:r>
            <a:r>
              <a:rPr kumimoji="0" lang="en-US" altLang="en-US" sz="1600" b="0" i="0" u="none" strike="noStrike" cap="none" normalizeH="0" baseline="0" dirty="0">
                <a:ln>
                  <a:noFill/>
                </a:ln>
                <a:effectLst/>
              </a:rPr>
              <a:t>: Improve communication about service outages, including expected resolution times, to manage customer expectations better.</a:t>
            </a:r>
          </a:p>
          <a:p>
            <a:pPr lvl="1" indent="0" eaLnBrk="0" fontAlgn="base" hangingPunct="0">
              <a:lnSpc>
                <a:spcPct val="100000"/>
              </a:lnSpc>
              <a:spcBef>
                <a:spcPct val="0"/>
              </a:spcBef>
              <a:spcAft>
                <a:spcPct val="0"/>
              </a:spcAft>
              <a:buClrTx/>
              <a:buNone/>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Focus on Continuous Improvement of CSAT</a:t>
            </a:r>
            <a:r>
              <a:rPr kumimoji="0" lang="en-US" altLang="en-US" sz="1600" b="0" i="0" u="none" strike="noStrike" cap="none" normalizeH="0" baseline="0" dirty="0">
                <a:ln>
                  <a:noFill/>
                </a:ln>
                <a:effectLst/>
              </a:rPr>
              <a:t>:</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Follow-Up on Low Scores</a:t>
            </a:r>
            <a:r>
              <a:rPr kumimoji="0" lang="en-US" altLang="en-US" sz="1600" b="0" i="0" u="none" strike="noStrike" cap="none" normalizeH="0" baseline="0" dirty="0">
                <a:ln>
                  <a:noFill/>
                </a:ln>
                <a:effectLst/>
              </a:rPr>
              <a:t>: Implement a follow-up protocol for low CSAT scores to understand underlying issues and take corrective action.</a:t>
            </a:r>
          </a:p>
          <a:p>
            <a:pPr marL="690372" lvl="1" indent="-34290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Reward High Performance</a:t>
            </a:r>
            <a:r>
              <a:rPr kumimoji="0" lang="en-US" altLang="en-US" sz="1600" b="0" i="0" u="none" strike="noStrike" cap="none" normalizeH="0" baseline="0" dirty="0">
                <a:ln>
                  <a:noFill/>
                </a:ln>
                <a:effectLst/>
              </a:rPr>
              <a:t>: Recognize and reward agents and teams that consistently receive high CSAT scores to promote best practices.</a:t>
            </a:r>
          </a:p>
          <a:p>
            <a:pPr marL="690372" lvl="1" indent="-342900" eaLnBrk="0" fontAlgn="base" hangingPunct="0">
              <a:lnSpc>
                <a:spcPct val="100000"/>
              </a:lnSpc>
              <a:spcBef>
                <a:spcPct val="0"/>
              </a:spcBef>
              <a:spcAft>
                <a:spcPct val="0"/>
              </a:spcAft>
              <a:buClrTx/>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Monitor Sentiment Trends</a:t>
            </a:r>
            <a:r>
              <a:rPr kumimoji="0" lang="en-US" altLang="en-US" sz="1600" b="0" i="0" u="none" strike="noStrike" cap="none" normalizeH="0" baseline="0" dirty="0">
                <a:ln>
                  <a:noFill/>
                </a:ln>
                <a:effectLs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Analyze Monthly Trends</a:t>
            </a:r>
            <a:r>
              <a:rPr kumimoji="0" lang="en-US" altLang="en-US" sz="1600" b="0" i="0" u="none" strike="noStrike" cap="none" normalizeH="0" baseline="0" dirty="0">
                <a:ln>
                  <a:noFill/>
                </a:ln>
                <a:effectLst/>
              </a:rPr>
              <a:t>: Conduct monthly reviews of sentiment trends to identify any systemic issues or improvements.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effectLst/>
              </a:rPr>
              <a:t>Adapt Strategies Based on Trends</a:t>
            </a:r>
            <a:r>
              <a:rPr kumimoji="0" lang="en-US" altLang="en-US" sz="1600" b="0" i="0" u="none" strike="noStrike" cap="none" normalizeH="0" baseline="0" dirty="0">
                <a:ln>
                  <a:noFill/>
                </a:ln>
                <a:effectLst/>
              </a:rPr>
              <a:t>: Adjust customer service strategies and training based on observed sentiment trends to maintain or improve satisfaction levels.</a:t>
            </a:r>
          </a:p>
        </p:txBody>
      </p:sp>
    </p:spTree>
    <p:extLst>
      <p:ext uri="{BB962C8B-B14F-4D97-AF65-F5344CB8AC3E}">
        <p14:creationId xmlns:p14="http://schemas.microsoft.com/office/powerpoint/2010/main" val="112420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C8E419-6609-FB00-A6FB-CF2FE4C009FE}"/>
              </a:ext>
            </a:extLst>
          </p:cNvPr>
          <p:cNvSpPr>
            <a:spLocks noGrp="1"/>
          </p:cNvSpPr>
          <p:nvPr>
            <p:ph type="ctrTitle"/>
          </p:nvPr>
        </p:nvSpPr>
        <p:spPr>
          <a:xfrm>
            <a:off x="487358" y="182881"/>
            <a:ext cx="6431281" cy="811731"/>
          </a:xfrm>
        </p:spPr>
        <p:txBody>
          <a:bodyPr anchor="t">
            <a:normAutofit fontScale="90000"/>
          </a:bodyPr>
          <a:lstStyle/>
          <a:p>
            <a:r>
              <a:rPr lang="en-US" dirty="0"/>
              <a:t>Introduction</a:t>
            </a:r>
          </a:p>
        </p:txBody>
      </p:sp>
      <p:pic>
        <p:nvPicPr>
          <p:cNvPr id="15" name="Picture Placeholder 14" descr="Illustration of a person walking with a laptop open and on the phone">
            <a:extLst>
              <a:ext uri="{FF2B5EF4-FFF2-40B4-BE49-F238E27FC236}">
                <a16:creationId xmlns:a16="http://schemas.microsoft.com/office/drawing/2014/main" id="{6C314C3C-26EB-2DAC-9879-D3B519EA379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t="17" b="17"/>
          <a:stretch/>
        </p:blipFill>
        <p:spPr/>
      </p:pic>
      <p:sp>
        <p:nvSpPr>
          <p:cNvPr id="8" name="Rectangle 4">
            <a:extLst>
              <a:ext uri="{FF2B5EF4-FFF2-40B4-BE49-F238E27FC236}">
                <a16:creationId xmlns:a16="http://schemas.microsoft.com/office/drawing/2014/main" id="{70F051BE-F30A-B1DA-FA2B-8F03CAF6DC2B}"/>
              </a:ext>
            </a:extLst>
          </p:cNvPr>
          <p:cNvSpPr>
            <a:spLocks noChangeArrowheads="1"/>
          </p:cNvSpPr>
          <p:nvPr/>
        </p:nvSpPr>
        <p:spPr bwMode="auto">
          <a:xfrm>
            <a:off x="487358" y="1166842"/>
            <a:ext cx="674217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lumMod val="90000"/>
                    <a:lumOff val="10000"/>
                  </a:schemeClr>
                </a:solidFill>
                <a:effectLst/>
              </a:rPr>
              <a:t>In the ever-evolving landscape of customer service,</a:t>
            </a:r>
            <a:r>
              <a:rPr lang="en-US" altLang="en-US" sz="2400" dirty="0">
                <a:solidFill>
                  <a:schemeClr val="bg1">
                    <a:lumMod val="90000"/>
                    <a:lumOff val="10000"/>
                  </a:schemeClr>
                </a:solidFill>
              </a:rPr>
              <a:t> </a:t>
            </a:r>
            <a:r>
              <a:rPr kumimoji="0" lang="en-US" altLang="en-US" sz="2400" b="0" i="0" u="none" strike="noStrike" cap="none" normalizeH="0" baseline="0" dirty="0">
                <a:ln>
                  <a:noFill/>
                </a:ln>
                <a:solidFill>
                  <a:schemeClr val="bg1">
                    <a:lumMod val="90000"/>
                    <a:lumOff val="10000"/>
                  </a:schemeClr>
                </a:solidFill>
                <a:effectLst/>
              </a:rPr>
              <a:t>understanding customer behavior, satisfaction levels, and service efficiency is paramount. This project aims to provide a comprehensive analysis of customer service interactions, identifying key patterns, trends, and areas for improvement. The analysis is based on data collected from various customer interactions at a call center, captured in the “</a:t>
            </a:r>
            <a:r>
              <a:rPr kumimoji="0" lang="en-US" altLang="en-US" sz="2400" b="0" i="0" u="none" strike="noStrike" cap="none" normalizeH="0" baseline="0" dirty="0" err="1">
                <a:ln>
                  <a:noFill/>
                </a:ln>
                <a:solidFill>
                  <a:schemeClr val="bg1">
                    <a:lumMod val="90000"/>
                    <a:lumOff val="10000"/>
                  </a:schemeClr>
                </a:solidFill>
                <a:effectLst/>
              </a:rPr>
              <a:t>Call_Center_data</a:t>
            </a:r>
            <a:r>
              <a:rPr kumimoji="0" lang="en-US" altLang="en-US" sz="2400" b="0" i="0" u="none" strike="noStrike" cap="none" normalizeH="0" baseline="0" dirty="0">
                <a:ln>
                  <a:noFill/>
                </a:ln>
                <a:solidFill>
                  <a:schemeClr val="bg1">
                    <a:lumMod val="90000"/>
                    <a:lumOff val="10000"/>
                  </a:schemeClr>
                </a:solidFill>
                <a:effectLst/>
              </a:rPr>
              <a:t>” worksheet. By leveraging this data, we aim to enhance customer satisfaction, streamline service processes, and address recurring issues effectively.</a:t>
            </a:r>
          </a:p>
        </p:txBody>
      </p:sp>
    </p:spTree>
    <p:extLst>
      <p:ext uri="{BB962C8B-B14F-4D97-AF65-F5344CB8AC3E}">
        <p14:creationId xmlns:p14="http://schemas.microsoft.com/office/powerpoint/2010/main" val="2668990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12F2-9BF5-F0F1-1796-8ED74BA63522}"/>
              </a:ext>
            </a:extLst>
          </p:cNvPr>
          <p:cNvSpPr>
            <a:spLocks noGrp="1"/>
          </p:cNvSpPr>
          <p:nvPr>
            <p:ph type="ctrTitle"/>
          </p:nvPr>
        </p:nvSpPr>
        <p:spPr>
          <a:xfrm>
            <a:off x="761239" y="116633"/>
            <a:ext cx="10378439" cy="453429"/>
          </a:xfrm>
        </p:spPr>
        <p:txBody>
          <a:bodyPr/>
          <a:lstStyle/>
          <a:p>
            <a:r>
              <a:rPr lang="en-IN" dirty="0"/>
              <a:t>Actionable recommendations</a:t>
            </a:r>
          </a:p>
        </p:txBody>
      </p:sp>
      <p:sp>
        <p:nvSpPr>
          <p:cNvPr id="3" name="Slide Number Placeholder 2">
            <a:extLst>
              <a:ext uri="{FF2B5EF4-FFF2-40B4-BE49-F238E27FC236}">
                <a16:creationId xmlns:a16="http://schemas.microsoft.com/office/drawing/2014/main" id="{00FAA184-87D1-3A45-E2DD-C332591F1438}"/>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4" name="Content Placeholder 3">
            <a:extLst>
              <a:ext uri="{FF2B5EF4-FFF2-40B4-BE49-F238E27FC236}">
                <a16:creationId xmlns:a16="http://schemas.microsoft.com/office/drawing/2014/main" id="{210B4E74-7A58-A734-7F13-B39896A48A68}"/>
              </a:ext>
            </a:extLst>
          </p:cNvPr>
          <p:cNvSpPr>
            <a:spLocks noGrp="1"/>
          </p:cNvSpPr>
          <p:nvPr>
            <p:ph sz="quarter" idx="13"/>
          </p:nvPr>
        </p:nvSpPr>
        <p:spPr>
          <a:xfrm>
            <a:off x="761239" y="570062"/>
            <a:ext cx="10952226" cy="5849344"/>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rPr>
              <a:t>Based on Root Cause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Regional Customization of Services</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Tailor Solutions by State</a:t>
            </a:r>
            <a:r>
              <a:rPr kumimoji="0" lang="en-US" altLang="en-US" sz="1600" b="0" i="0" u="none" strike="noStrike" cap="none" normalizeH="0" baseline="0" dirty="0">
                <a:ln>
                  <a:noFill/>
                </a:ln>
                <a:effectLst/>
              </a:rPr>
              <a:t>: Develop state-specific action plans to address prevalent issues. For example, if billing complaints are higher in a particular state, focus on improving billing systems and support in that region.</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Localize Communication Strategies</a:t>
            </a:r>
            <a:r>
              <a:rPr kumimoji="0" lang="en-US" altLang="en-US" sz="1600" b="0" i="0" u="none" strike="noStrike" cap="none" normalizeH="0" baseline="0" dirty="0">
                <a:ln>
                  <a:noFill/>
                </a:ln>
                <a:effectLst/>
              </a:rPr>
              <a:t>: Adjust communication and support strategies to align with the needs and expectations of customers in different states.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Improve Call Center Processes</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Standardize Best Practices</a:t>
            </a:r>
            <a:r>
              <a:rPr kumimoji="0" lang="en-US" altLang="en-US" sz="1600" b="0" i="0" u="none" strike="noStrike" cap="none" normalizeH="0" baseline="0" dirty="0">
                <a:ln>
                  <a:noFill/>
                </a:ln>
                <a:effectLst/>
              </a:rPr>
              <a:t>: Identify and implement best practices from high-performing call centers across all locations to reduce the frequency of recurring issues.</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Invest in Training and Resources</a:t>
            </a:r>
            <a:r>
              <a:rPr kumimoji="0" lang="en-US" altLang="en-US" sz="1600" b="0" i="0" u="none" strike="noStrike" cap="none" normalizeH="0" baseline="0" dirty="0">
                <a:ln>
                  <a:noFill/>
                </a:ln>
                <a:effectLst/>
              </a:rPr>
              <a:t>: Provide targeted training and additional resources to call centers struggling with specific issues to enhance their problem-solving capabilities.</a:t>
            </a:r>
          </a:p>
          <a:p>
            <a:pPr marL="633222" lvl="1" indent="-285750" eaLnBrk="0" fontAlgn="base" hangingPunct="0">
              <a:lnSpc>
                <a:spcPct val="100000"/>
              </a:lnSpc>
              <a:spcBef>
                <a:spcPct val="0"/>
              </a:spcBef>
              <a:spcAft>
                <a:spcPct val="0"/>
              </a:spcAft>
              <a:buClrTx/>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Proactive Issue Resolution</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Develop Preemptive Measures</a:t>
            </a:r>
            <a:r>
              <a:rPr kumimoji="0" lang="en-US" altLang="en-US" sz="1600" b="0" i="0" u="none" strike="noStrike" cap="none" normalizeH="0" baseline="0" dirty="0">
                <a:ln>
                  <a:noFill/>
                </a:ln>
                <a:effectLst/>
              </a:rPr>
              <a:t>: Use historical data to anticipate issues that are likely to recur and develop preemptive measures to address them before they impact customers.</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Monitor and React</a:t>
            </a:r>
            <a:r>
              <a:rPr kumimoji="0" lang="en-US" altLang="en-US" sz="1600" b="0" i="0" u="none" strike="noStrike" cap="none" normalizeH="0" baseline="0" dirty="0">
                <a:ln>
                  <a:noFill/>
                </a:ln>
                <a:effectLst/>
              </a:rPr>
              <a:t>: Set up real-time monitoring of common issues and establish quick-response teams to handle emerging problems promptly.</a:t>
            </a:r>
          </a:p>
          <a:p>
            <a:pPr marL="633222" lvl="1" indent="-285750" eaLnBrk="0" fontAlgn="base" hangingPunct="0">
              <a:lnSpc>
                <a:spcPct val="100000"/>
              </a:lnSpc>
              <a:spcBef>
                <a:spcPct val="0"/>
              </a:spcBef>
              <a:spcAft>
                <a:spcPct val="0"/>
              </a:spcAft>
              <a:buClrTx/>
            </a:pPr>
            <a:endParaRPr kumimoji="0" lang="en-US" altLang="en-US" sz="1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effectLst/>
              </a:rPr>
              <a:t>Enhance Problem Resolution Processes</a:t>
            </a:r>
            <a:r>
              <a:rPr kumimoji="0" lang="en-US" altLang="en-US" sz="1600" b="0" i="0" u="none" strike="noStrike" cap="none" normalizeH="0" baseline="0" dirty="0">
                <a:ln>
                  <a:noFill/>
                </a:ln>
                <a:effectLst/>
              </a:rPr>
              <a:t>:</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Accelerate Resolution Times</a:t>
            </a:r>
            <a:r>
              <a:rPr kumimoji="0" lang="en-US" altLang="en-US" sz="1600" b="0" i="0" u="none" strike="noStrike" cap="none" normalizeH="0" baseline="0" dirty="0">
                <a:ln>
                  <a:noFill/>
                </a:ln>
                <a:effectLst/>
              </a:rPr>
              <a:t>: Focus on reducing the time taken to resolve frequent issues by streamlining processes and empowering agents with decision-making authority.</a:t>
            </a:r>
          </a:p>
          <a:p>
            <a:pPr marL="633222" lvl="1" indent="-285750" eaLnBrk="0" fontAlgn="base" hangingPunct="0">
              <a:lnSpc>
                <a:spcPct val="100000"/>
              </a:lnSpc>
              <a:spcBef>
                <a:spcPct val="0"/>
              </a:spcBef>
              <a:spcAft>
                <a:spcPct val="0"/>
              </a:spcAft>
              <a:buClrTx/>
            </a:pPr>
            <a:r>
              <a:rPr kumimoji="0" lang="en-US" altLang="en-US" sz="1600" b="1" i="0" u="none" strike="noStrike" cap="none" normalizeH="0" baseline="0" dirty="0">
                <a:ln>
                  <a:noFill/>
                </a:ln>
                <a:effectLst/>
              </a:rPr>
              <a:t>Implement Feedback Loops</a:t>
            </a:r>
            <a:r>
              <a:rPr kumimoji="0" lang="en-US" altLang="en-US" sz="1600" b="0" i="0" u="none" strike="noStrike" cap="none" normalizeH="0" baseline="0" dirty="0">
                <a:ln>
                  <a:noFill/>
                </a:ln>
                <a:effectLst/>
              </a:rPr>
              <a:t>: Create feedback loops where resolved issues are reviewed and analyzed to prevent recurrence and improve overall handling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1280867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12F2-9BF5-F0F1-1796-8ED74BA63522}"/>
              </a:ext>
            </a:extLst>
          </p:cNvPr>
          <p:cNvSpPr>
            <a:spLocks noGrp="1"/>
          </p:cNvSpPr>
          <p:nvPr>
            <p:ph type="ctrTitle"/>
          </p:nvPr>
        </p:nvSpPr>
        <p:spPr>
          <a:xfrm>
            <a:off x="761239" y="116633"/>
            <a:ext cx="10378439" cy="453429"/>
          </a:xfrm>
        </p:spPr>
        <p:txBody>
          <a:bodyPr/>
          <a:lstStyle/>
          <a:p>
            <a:r>
              <a:rPr lang="en-IN" dirty="0"/>
              <a:t>Implementation Strategy</a:t>
            </a:r>
          </a:p>
        </p:txBody>
      </p:sp>
      <p:sp>
        <p:nvSpPr>
          <p:cNvPr id="3" name="Slide Number Placeholder 2">
            <a:extLst>
              <a:ext uri="{FF2B5EF4-FFF2-40B4-BE49-F238E27FC236}">
                <a16:creationId xmlns:a16="http://schemas.microsoft.com/office/drawing/2014/main" id="{00FAA184-87D1-3A45-E2DD-C332591F1438}"/>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
        <p:nvSpPr>
          <p:cNvPr id="8" name="TextBox 7">
            <a:extLst>
              <a:ext uri="{FF2B5EF4-FFF2-40B4-BE49-F238E27FC236}">
                <a16:creationId xmlns:a16="http://schemas.microsoft.com/office/drawing/2014/main" id="{799B437F-99B8-BCB2-709D-182EF951A2B8}"/>
              </a:ext>
            </a:extLst>
          </p:cNvPr>
          <p:cNvSpPr txBox="1"/>
          <p:nvPr/>
        </p:nvSpPr>
        <p:spPr>
          <a:xfrm>
            <a:off x="761239" y="739724"/>
            <a:ext cx="10961369" cy="6001643"/>
          </a:xfrm>
          <a:prstGeom prst="rect">
            <a:avLst/>
          </a:prstGeom>
          <a:noFill/>
        </p:spPr>
        <p:txBody>
          <a:bodyPr wrap="square">
            <a:spAutoFit/>
          </a:bodyPr>
          <a:lstStyle/>
          <a:p>
            <a:r>
              <a:rPr lang="en-US" sz="1600" b="1" dirty="0">
                <a:solidFill>
                  <a:schemeClr val="bg1"/>
                </a:solidFill>
              </a:rPr>
              <a:t>Implementation Strategy</a:t>
            </a:r>
          </a:p>
          <a:p>
            <a:r>
              <a:rPr lang="en-US" sz="1600" dirty="0">
                <a:solidFill>
                  <a:schemeClr val="bg1"/>
                </a:solidFill>
              </a:rPr>
              <a:t>To implement these recommendations effectively, follow these steps:</a:t>
            </a:r>
          </a:p>
          <a:p>
            <a:endParaRPr lang="en-US" sz="1600" dirty="0">
              <a:solidFill>
                <a:schemeClr val="bg1"/>
              </a:solidFill>
            </a:endParaRPr>
          </a:p>
          <a:p>
            <a:r>
              <a:rPr lang="en-US" sz="1600" b="1" dirty="0">
                <a:solidFill>
                  <a:schemeClr val="bg1"/>
                </a:solidFill>
              </a:rPr>
              <a:t>Training and Development</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Conduct regular training sessions for agents focused on efficient call handling, problem-solving, and customer communication skills.</a:t>
            </a:r>
          </a:p>
          <a:p>
            <a:pPr marL="742950" lvl="1" indent="-285750">
              <a:buFont typeface="Arial" panose="020B0604020202020204" pitchFamily="34" charset="0"/>
              <a:buChar char="•"/>
            </a:pPr>
            <a:r>
              <a:rPr lang="en-US" sz="1600" dirty="0">
                <a:solidFill>
                  <a:schemeClr val="bg1"/>
                </a:solidFill>
              </a:rPr>
              <a:t>Develop state-specific training modules to address the unique needs of customers in different regions.</a:t>
            </a:r>
          </a:p>
          <a:p>
            <a:pPr marL="742950" lvl="1" indent="-285750">
              <a:buFont typeface="Arial" panose="020B0604020202020204" pitchFamily="34" charset="0"/>
              <a:buChar char="•"/>
            </a:pPr>
            <a:endParaRPr lang="en-US" sz="1600" dirty="0">
              <a:solidFill>
                <a:schemeClr val="bg1"/>
              </a:solidFill>
            </a:endParaRPr>
          </a:p>
          <a:p>
            <a:r>
              <a:rPr lang="en-US" sz="1600" b="1" dirty="0">
                <a:solidFill>
                  <a:schemeClr val="bg1"/>
                </a:solidFill>
              </a:rPr>
              <a:t>Process Improvements</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Review and revise existing call routing and resolution processes to ensure they align with best practices and are optimized for quick issue resolution.</a:t>
            </a:r>
          </a:p>
          <a:p>
            <a:pPr marL="742950" lvl="1" indent="-285750">
              <a:buFont typeface="Arial" panose="020B0604020202020204" pitchFamily="34" charset="0"/>
              <a:buChar char="•"/>
            </a:pPr>
            <a:r>
              <a:rPr lang="en-US" sz="1600" dirty="0">
                <a:solidFill>
                  <a:schemeClr val="bg1"/>
                </a:solidFill>
              </a:rPr>
              <a:t>Implement new tools and technologies where needed to support agents in providing faster and more accurate responses.</a:t>
            </a:r>
          </a:p>
          <a:p>
            <a:pPr marL="742950" lvl="1" indent="-285750">
              <a:buFont typeface="Arial" panose="020B0604020202020204" pitchFamily="34" charset="0"/>
              <a:buChar char="•"/>
            </a:pPr>
            <a:endParaRPr lang="en-US" sz="1600" dirty="0">
              <a:solidFill>
                <a:schemeClr val="bg1"/>
              </a:solidFill>
            </a:endParaRPr>
          </a:p>
          <a:p>
            <a:r>
              <a:rPr lang="en-US" sz="1600" b="1" dirty="0">
                <a:solidFill>
                  <a:schemeClr val="bg1"/>
                </a:solidFill>
              </a:rPr>
              <a:t>Monitoring and Feedback</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Establish a continuous monitoring system for key metrics such as call duration, sentiment scores, and issue resolution times.</a:t>
            </a:r>
          </a:p>
          <a:p>
            <a:pPr marL="742950" lvl="1" indent="-285750">
              <a:buFont typeface="Arial" panose="020B0604020202020204" pitchFamily="34" charset="0"/>
              <a:buChar char="•"/>
            </a:pPr>
            <a:r>
              <a:rPr lang="en-US" sz="1600" dirty="0">
                <a:solidFill>
                  <a:schemeClr val="bg1"/>
                </a:solidFill>
              </a:rPr>
              <a:t>Regularly gather feedback from customers and agents to identify areas for improvement and make necessary adjustments.</a:t>
            </a:r>
          </a:p>
          <a:p>
            <a:pPr marL="742950" lvl="1" indent="-285750">
              <a:buFont typeface="Arial" panose="020B0604020202020204" pitchFamily="34" charset="0"/>
              <a:buChar char="•"/>
            </a:pPr>
            <a:endParaRPr lang="en-US" sz="1600" dirty="0">
              <a:solidFill>
                <a:schemeClr val="bg1"/>
              </a:solidFill>
            </a:endParaRPr>
          </a:p>
          <a:p>
            <a:r>
              <a:rPr lang="en-US" sz="1600" b="1" dirty="0">
                <a:solidFill>
                  <a:schemeClr val="bg1"/>
                </a:solidFill>
              </a:rPr>
              <a:t>Reporting and Review</a:t>
            </a:r>
            <a:r>
              <a:rPr lang="en-US" sz="1600" dirty="0">
                <a:solidFill>
                  <a:schemeClr val="bg1"/>
                </a:solidFill>
              </a:rPr>
              <a:t>:</a:t>
            </a:r>
          </a:p>
          <a:p>
            <a:pPr marL="742950" lvl="1" indent="-285750">
              <a:buFont typeface="Arial" panose="020B0604020202020204" pitchFamily="34" charset="0"/>
              <a:buChar char="•"/>
            </a:pPr>
            <a:r>
              <a:rPr lang="en-US" sz="1600" dirty="0">
                <a:solidFill>
                  <a:schemeClr val="bg1"/>
                </a:solidFill>
              </a:rPr>
              <a:t>Create regular reports on sentiment analysis and root cause trends to inform decision-making and strategy adjustments.</a:t>
            </a:r>
          </a:p>
          <a:p>
            <a:pPr marL="742950" lvl="1" indent="-285750">
              <a:buFont typeface="Arial" panose="020B0604020202020204" pitchFamily="34" charset="0"/>
              <a:buChar char="•"/>
            </a:pPr>
            <a:r>
              <a:rPr lang="en-US" sz="1600" dirty="0">
                <a:solidFill>
                  <a:schemeClr val="bg1"/>
                </a:solidFill>
              </a:rPr>
              <a:t>Hold monthly review meetings to discuss findings and refine approaches based on recent data and feedback.</a:t>
            </a:r>
          </a:p>
        </p:txBody>
      </p:sp>
    </p:spTree>
    <p:extLst>
      <p:ext uri="{BB962C8B-B14F-4D97-AF65-F5344CB8AC3E}">
        <p14:creationId xmlns:p14="http://schemas.microsoft.com/office/powerpoint/2010/main" val="152163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6D4B34CE-331A-F821-6081-41395524456B}"/>
              </a:ext>
            </a:extLst>
          </p:cNvPr>
          <p:cNvSpPr>
            <a:spLocks noGrp="1"/>
          </p:cNvSpPr>
          <p:nvPr>
            <p:ph type="ctrTitle"/>
          </p:nvPr>
        </p:nvSpPr>
        <p:spPr/>
        <p:txBody>
          <a:bodyPr/>
          <a:lstStyle/>
          <a:p>
            <a:r>
              <a:rPr lang="en-US" dirty="0"/>
              <a:t>The power of communication</a:t>
            </a:r>
          </a:p>
        </p:txBody>
      </p:sp>
      <p:pic>
        <p:nvPicPr>
          <p:cNvPr id="11" name="Picture Placeholder 10" descr="Graphic art of people">
            <a:extLst>
              <a:ext uri="{FF2B5EF4-FFF2-40B4-BE49-F238E27FC236}">
                <a16:creationId xmlns:a16="http://schemas.microsoft.com/office/drawing/2014/main" id="{37096BAD-01DF-08B0-E1C9-BFCCD7FFC7E9}"/>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44875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A8890-F6A6-0F42-1EE2-14C49F7E84FF}"/>
              </a:ext>
            </a:extLst>
          </p:cNvPr>
          <p:cNvSpPr>
            <a:spLocks noGrp="1"/>
          </p:cNvSpPr>
          <p:nvPr>
            <p:ph type="ctrTitle"/>
          </p:nvPr>
        </p:nvSpPr>
        <p:spPr>
          <a:xfrm>
            <a:off x="971551" y="610409"/>
            <a:ext cx="10378439" cy="512538"/>
          </a:xfrm>
        </p:spPr>
        <p:txBody>
          <a:bodyPr>
            <a:normAutofit/>
          </a:bodyPr>
          <a:lstStyle/>
          <a:p>
            <a:r>
              <a:rPr lang="en-US" sz="2800" dirty="0"/>
              <a:t>Goals</a:t>
            </a:r>
          </a:p>
        </p:txBody>
      </p:sp>
      <p:sp>
        <p:nvSpPr>
          <p:cNvPr id="2" name="Slide Number Placeholder 1">
            <a:extLst>
              <a:ext uri="{FF2B5EF4-FFF2-40B4-BE49-F238E27FC236}">
                <a16:creationId xmlns:a16="http://schemas.microsoft.com/office/drawing/2014/main" id="{DD6ECBBA-31C1-C6FD-C991-A4A8EECBEBB1}"/>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Content Placeholder 6">
            <a:extLst>
              <a:ext uri="{FF2B5EF4-FFF2-40B4-BE49-F238E27FC236}">
                <a16:creationId xmlns:a16="http://schemas.microsoft.com/office/drawing/2014/main" id="{E4E6FE59-A099-B168-1A66-3493D23340B4}"/>
              </a:ext>
            </a:extLst>
          </p:cNvPr>
          <p:cNvSpPr>
            <a:spLocks noGrp="1"/>
          </p:cNvSpPr>
          <p:nvPr>
            <p:ph sz="quarter" idx="13"/>
          </p:nvPr>
        </p:nvSpPr>
        <p:spPr>
          <a:xfrm>
            <a:off x="971550" y="1421591"/>
            <a:ext cx="10378440" cy="4826000"/>
          </a:xfrm>
        </p:spPr>
        <p:txBody>
          <a:bodyPr>
            <a:norm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Customer Sentiment Analysis</a:t>
            </a:r>
            <a:r>
              <a:rPr kumimoji="0" lang="en-US" altLang="en-US" b="0" i="0" u="none" strike="noStrike" cap="none" normalizeH="0" baseline="0" dirty="0">
                <a:ln>
                  <a:noFill/>
                </a:ln>
                <a:solidFill>
                  <a:schemeClr val="bg1">
                    <a:lumMod val="90000"/>
                    <a:lumOff val="10000"/>
                  </a:schemeClr>
                </a:solidFill>
                <a:effectLst/>
              </a:rPr>
              <a:t>: To gauge overall customer satisfaction by analyzing sentiments expressed in interactions. This helps in identifying the general mood and satisfaction levels of customers and linking these sentiments to Customer Satisfaction Scores (CSAT).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Root Cause Analysis</a:t>
            </a:r>
            <a:r>
              <a:rPr kumimoji="0" lang="en-US" altLang="en-US" b="0" i="0" u="none" strike="noStrike" cap="none" normalizeH="0" baseline="0" dirty="0">
                <a:ln>
                  <a:noFill/>
                </a:ln>
                <a:solidFill>
                  <a:schemeClr val="bg1">
                    <a:lumMod val="90000"/>
                    <a:lumOff val="10000"/>
                  </a:schemeClr>
                </a:solidFill>
                <a:effectLst/>
              </a:rPr>
              <a:t>: To pinpoint and understand common customer complaints. By identifying recurring issues, we aim to address them proactively and reduce the frequency of such complaints in the future.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Service Response Time Analysis</a:t>
            </a:r>
            <a:r>
              <a:rPr kumimoji="0" lang="en-US" altLang="en-US" b="0" i="0" u="none" strike="noStrike" cap="none" normalizeH="0" baseline="0" dirty="0">
                <a:ln>
                  <a:noFill/>
                </a:ln>
                <a:solidFill>
                  <a:schemeClr val="bg1">
                    <a:lumMod val="90000"/>
                    <a:lumOff val="10000"/>
                  </a:schemeClr>
                </a:solidFill>
                <a:effectLst/>
              </a:rPr>
              <a:t>: To evaluate the efficiency of the customer service team. Analyzing response times helps in assessing how quickly customer queries and support requests are handled, with an aim to optimize these response times for better customer satisfaction.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bg1">
                    <a:lumMod val="90000"/>
                    <a:lumOff val="10000"/>
                  </a:schemeClr>
                </a:solidFill>
                <a:effectLst/>
              </a:rPr>
              <a:t>Trends and Patterns Identification</a:t>
            </a:r>
            <a:r>
              <a:rPr kumimoji="0" lang="en-US" altLang="en-US" b="0" i="0" u="none" strike="noStrike" cap="none" normalizeH="0" baseline="0" dirty="0">
                <a:ln>
                  <a:noFill/>
                </a:ln>
                <a:solidFill>
                  <a:schemeClr val="bg1">
                    <a:lumMod val="90000"/>
                    <a:lumOff val="10000"/>
                  </a:schemeClr>
                </a:solidFill>
                <a:effectLst/>
              </a:rPr>
              <a:t>: To uncover temporal and regional trends in customer interactions. This involves analyzing data to identify patterns that can inform process improvements and innovative service offerings.</a:t>
            </a:r>
          </a:p>
          <a:p>
            <a:pPr lvl="1"/>
            <a:endParaRPr lang="en-US" dirty="0"/>
          </a:p>
        </p:txBody>
      </p:sp>
    </p:spTree>
    <p:extLst>
      <p:ext uri="{BB962C8B-B14F-4D97-AF65-F5344CB8AC3E}">
        <p14:creationId xmlns:p14="http://schemas.microsoft.com/office/powerpoint/2010/main" val="374382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A8890-F6A6-0F42-1EE2-14C49F7E84FF}"/>
              </a:ext>
            </a:extLst>
          </p:cNvPr>
          <p:cNvSpPr>
            <a:spLocks noGrp="1"/>
          </p:cNvSpPr>
          <p:nvPr>
            <p:ph type="ctrTitle"/>
          </p:nvPr>
        </p:nvSpPr>
        <p:spPr>
          <a:xfrm>
            <a:off x="906780" y="149748"/>
            <a:ext cx="10378439" cy="512538"/>
          </a:xfrm>
        </p:spPr>
        <p:txBody>
          <a:bodyPr>
            <a:normAutofit/>
          </a:bodyPr>
          <a:lstStyle/>
          <a:p>
            <a:r>
              <a:rPr lang="en-US" sz="2800" dirty="0"/>
              <a:t>Methods Used</a:t>
            </a:r>
          </a:p>
        </p:txBody>
      </p:sp>
      <p:sp>
        <p:nvSpPr>
          <p:cNvPr id="4" name="Rectangle 1">
            <a:extLst>
              <a:ext uri="{FF2B5EF4-FFF2-40B4-BE49-F238E27FC236}">
                <a16:creationId xmlns:a16="http://schemas.microsoft.com/office/drawing/2014/main" id="{59C10424-1BAA-808D-5BCF-A7ED57C27D29}"/>
              </a:ext>
            </a:extLst>
          </p:cNvPr>
          <p:cNvSpPr>
            <a:spLocks noChangeArrowheads="1"/>
          </p:cNvSpPr>
          <p:nvPr/>
        </p:nvSpPr>
        <p:spPr bwMode="auto">
          <a:xfrm>
            <a:off x="906779" y="800785"/>
            <a:ext cx="1085342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bg1">
                    <a:lumMod val="90000"/>
                    <a:lumOff val="10000"/>
                  </a:schemeClr>
                </a:solidFill>
                <a:effectLst/>
              </a:rPr>
              <a:t>Data Collection and Preparation</a:t>
            </a:r>
            <a:r>
              <a:rPr kumimoji="0" lang="en-US" altLang="en-US" sz="2000" b="0" i="0" u="none" strike="noStrike" cap="none" normalizeH="0" baseline="0" dirty="0">
                <a:ln>
                  <a:noFill/>
                </a:ln>
                <a:solidFill>
                  <a:schemeClr val="bg1">
                    <a:lumMod val="90000"/>
                    <a:lumOff val="10000"/>
                  </a:schemeClr>
                </a:solidFill>
                <a:effectLst/>
              </a:rPr>
              <a:t>:</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Source</a:t>
            </a:r>
            <a:r>
              <a:rPr kumimoji="0" lang="en-US" altLang="en-US" sz="2000" b="0" i="0" u="none" strike="noStrike" cap="none" normalizeH="0" baseline="0" dirty="0">
                <a:ln>
                  <a:noFill/>
                </a:ln>
                <a:solidFill>
                  <a:schemeClr val="bg1">
                    <a:lumMod val="90000"/>
                    <a:lumOff val="10000"/>
                  </a:schemeClr>
                </a:solidFill>
                <a:effectLst/>
              </a:rPr>
              <a:t>: Data was collected from the </a:t>
            </a:r>
            <a:r>
              <a:rPr kumimoji="0" lang="en-US" altLang="en-US" sz="2000" b="0" i="0" u="none" strike="noStrike" cap="none" normalizeH="0" baseline="0" dirty="0" err="1">
                <a:ln>
                  <a:noFill/>
                </a:ln>
                <a:solidFill>
                  <a:schemeClr val="bg1">
                    <a:lumMod val="90000"/>
                    <a:lumOff val="10000"/>
                  </a:schemeClr>
                </a:solidFill>
                <a:effectLst/>
              </a:rPr>
              <a:t>Call_Center_data</a:t>
            </a:r>
            <a:r>
              <a:rPr kumimoji="0" lang="en-US" altLang="en-US" sz="2000" b="0" i="0" u="none" strike="noStrike" cap="none" normalizeH="0" baseline="0" dirty="0">
                <a:ln>
                  <a:noFill/>
                </a:ln>
                <a:solidFill>
                  <a:schemeClr val="bg1">
                    <a:lumMod val="90000"/>
                    <a:lumOff val="10000"/>
                  </a:schemeClr>
                </a:solidFill>
                <a:effectLst/>
              </a:rPr>
              <a:t> worksheet, which includes details such as customer sentiment, satisfaction scores, reasons for calls, response times, and call details.</a:t>
            </a:r>
            <a:endParaRPr lang="en-US" altLang="en-US" sz="2000" dirty="0">
              <a:solidFill>
                <a:schemeClr val="bg1">
                  <a:lumMod val="90000"/>
                  <a:lumOff val="10000"/>
                </a:schemeClr>
              </a:solidFill>
            </a:endParaRP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Preparation</a:t>
            </a:r>
            <a:r>
              <a:rPr kumimoji="0" lang="en-US" altLang="en-US" sz="2000" b="0" i="0" u="none" strike="noStrike" cap="none" normalizeH="0" baseline="0" dirty="0">
                <a:ln>
                  <a:noFill/>
                </a:ln>
                <a:solidFill>
                  <a:schemeClr val="bg1">
                    <a:lumMod val="90000"/>
                    <a:lumOff val="10000"/>
                  </a:schemeClr>
                </a:solidFill>
                <a:effectLst/>
              </a:rPr>
              <a:t>: Data was cleaned to address missing values, particularly in the CSAT scores, using methods like mean imputation to ensure accurate analysis.</a:t>
            </a:r>
          </a:p>
          <a:p>
            <a:pPr marL="228600" indent="-228600" defTabSz="914400" eaLnBrk="0" fontAlgn="base" hangingPunct="0">
              <a:spcBef>
                <a:spcPct val="0"/>
              </a:spcBef>
              <a:spcAft>
                <a:spcPct val="0"/>
              </a:spcAft>
              <a:buFont typeface="+mj-lt"/>
              <a:buAutoNum type="arabicPeriod"/>
            </a:pPr>
            <a:endParaRPr kumimoji="0" lang="en-US" altLang="en-US" sz="2000" b="1" i="0" u="none" strike="noStrike" cap="none" normalizeH="0" baseline="0" dirty="0">
              <a:ln>
                <a:noFill/>
              </a:ln>
              <a:solidFill>
                <a:schemeClr val="bg1">
                  <a:lumMod val="90000"/>
                  <a:lumOff val="10000"/>
                </a:schemeClr>
              </a:solidFill>
              <a:effectLst/>
            </a:endParaRPr>
          </a:p>
          <a:p>
            <a:pPr marL="228600" indent="-228600" defTabSz="914400" eaLnBrk="0" fontAlgn="base" hangingPunct="0">
              <a:spcBef>
                <a:spcPct val="0"/>
              </a:spcBef>
              <a:spcAft>
                <a:spcPct val="0"/>
              </a:spcAft>
              <a:buFont typeface="+mj-lt"/>
              <a:buAutoNum type="arabicPeriod"/>
            </a:pPr>
            <a:r>
              <a:rPr kumimoji="0" lang="en-US" altLang="en-US" sz="2000" b="1" i="0" u="none" strike="noStrike" cap="none" normalizeH="0" baseline="0" dirty="0">
                <a:ln>
                  <a:noFill/>
                </a:ln>
                <a:solidFill>
                  <a:schemeClr val="bg1">
                    <a:lumMod val="90000"/>
                    <a:lumOff val="10000"/>
                  </a:schemeClr>
                </a:solidFill>
                <a:effectLst/>
              </a:rPr>
              <a:t>Reporting and Recommendations</a:t>
            </a:r>
            <a:r>
              <a:rPr kumimoji="0" lang="en-US" altLang="en-US" sz="2000" b="0" i="0" u="none" strike="noStrike" cap="none" normalizeH="0" baseline="0" dirty="0">
                <a:ln>
                  <a:noFill/>
                </a:ln>
                <a:solidFill>
                  <a:schemeClr val="bg1">
                    <a:lumMod val="90000"/>
                    <a:lumOff val="10000"/>
                  </a:schemeClr>
                </a:solidFill>
                <a:effectLst/>
              </a:rPr>
              <a:t>:</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Findings Presentation</a:t>
            </a:r>
            <a:r>
              <a:rPr kumimoji="0" lang="en-US" altLang="en-US" sz="2000" b="0" i="0" u="none" strike="noStrike" cap="none" normalizeH="0" baseline="0" dirty="0">
                <a:ln>
                  <a:noFill/>
                </a:ln>
                <a:solidFill>
                  <a:schemeClr val="bg1">
                    <a:lumMod val="90000"/>
                    <a:lumOff val="10000"/>
                  </a:schemeClr>
                </a:solidFill>
                <a:effectLst/>
              </a:rPr>
              <a:t>: Summarized findings in a structured PowerPoint presentation, including actionable insights and recommendations.</a:t>
            </a:r>
          </a:p>
          <a:p>
            <a:pPr marL="628650" lvl="1" indent="-17145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bg1">
                    <a:lumMod val="90000"/>
                    <a:lumOff val="10000"/>
                  </a:schemeClr>
                </a:solidFill>
                <a:effectLst/>
              </a:rPr>
              <a:t>Recommendations</a:t>
            </a:r>
            <a:r>
              <a:rPr kumimoji="0" lang="en-US" altLang="en-US" sz="2000" b="0" i="0" u="none" strike="noStrike" cap="none" normalizeH="0" baseline="0" dirty="0">
                <a:ln>
                  <a:noFill/>
                </a:ln>
                <a:solidFill>
                  <a:schemeClr val="bg1">
                    <a:lumMod val="90000"/>
                    <a:lumOff val="10000"/>
                  </a:schemeClr>
                </a:solidFill>
                <a:effectLst/>
              </a:rPr>
              <a:t>: Provided specific recommendations based on the analysis to improve customer satisfaction and service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lumMod val="90000"/>
                  <a:lumOff val="10000"/>
                </a:schemeClr>
              </a:solidFill>
              <a:effectLst/>
            </a:endParaRPr>
          </a:p>
        </p:txBody>
      </p:sp>
      <p:sp>
        <p:nvSpPr>
          <p:cNvPr id="8" name="Title 2">
            <a:extLst>
              <a:ext uri="{FF2B5EF4-FFF2-40B4-BE49-F238E27FC236}">
                <a16:creationId xmlns:a16="http://schemas.microsoft.com/office/drawing/2014/main" id="{CB735AD4-B7D6-D342-8A99-9A2401A46735}"/>
              </a:ext>
            </a:extLst>
          </p:cNvPr>
          <p:cNvSpPr txBox="1">
            <a:spLocks/>
          </p:cNvSpPr>
          <p:nvPr/>
        </p:nvSpPr>
        <p:spPr>
          <a:xfrm>
            <a:off x="906780" y="4596868"/>
            <a:ext cx="10378439" cy="512538"/>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2800" b="1" kern="1200" cap="all" spc="300" baseline="0">
                <a:solidFill>
                  <a:schemeClr val="bg1"/>
                </a:solidFill>
                <a:latin typeface="+mj-lt"/>
                <a:ea typeface="+mj-ea"/>
                <a:cs typeface="+mj-cs"/>
              </a:defRPr>
            </a:lvl1pPr>
          </a:lstStyle>
          <a:p>
            <a:r>
              <a:rPr lang="en-US" dirty="0"/>
              <a:t>Conclusion</a:t>
            </a:r>
          </a:p>
        </p:txBody>
      </p:sp>
      <p:sp>
        <p:nvSpPr>
          <p:cNvPr id="10" name="TextBox 9">
            <a:extLst>
              <a:ext uri="{FF2B5EF4-FFF2-40B4-BE49-F238E27FC236}">
                <a16:creationId xmlns:a16="http://schemas.microsoft.com/office/drawing/2014/main" id="{75863E3B-C668-490F-2FD9-223DF9BAC46D}"/>
              </a:ext>
            </a:extLst>
          </p:cNvPr>
          <p:cNvSpPr txBox="1"/>
          <p:nvPr/>
        </p:nvSpPr>
        <p:spPr>
          <a:xfrm>
            <a:off x="906780" y="5109406"/>
            <a:ext cx="10853420" cy="1323439"/>
          </a:xfrm>
          <a:prstGeom prst="rect">
            <a:avLst/>
          </a:prstGeom>
          <a:noFill/>
        </p:spPr>
        <p:txBody>
          <a:bodyPr wrap="square">
            <a:spAutoFit/>
          </a:bodyPr>
          <a:lstStyle/>
          <a:p>
            <a:r>
              <a:rPr lang="en-US" sz="2000" dirty="0">
                <a:solidFill>
                  <a:schemeClr val="bg1">
                    <a:lumMod val="90000"/>
                    <a:lumOff val="10000"/>
                  </a:schemeClr>
                </a:solidFill>
              </a:rPr>
              <a:t>By systematically analyzing customer service data, this project aims to provide actionable insights that enhance customer satisfaction, streamline service processes, and address key areas of concern. The integration of data analysis with interactive visualization ensures that findings are easily accessible and interpretable, aiding in informed decision-making and strategic improvements.</a:t>
            </a:r>
            <a:endParaRPr lang="en-IN" sz="2000" dirty="0">
              <a:solidFill>
                <a:schemeClr val="bg1">
                  <a:lumMod val="90000"/>
                  <a:lumOff val="10000"/>
                </a:schemeClr>
              </a:solidFill>
            </a:endParaRPr>
          </a:p>
        </p:txBody>
      </p:sp>
    </p:spTree>
    <p:extLst>
      <p:ext uri="{BB962C8B-B14F-4D97-AF65-F5344CB8AC3E}">
        <p14:creationId xmlns:p14="http://schemas.microsoft.com/office/powerpoint/2010/main" val="20281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449AFA-44CF-0343-1B85-CA169B939201}"/>
              </a:ext>
            </a:extLst>
          </p:cNvPr>
          <p:cNvSpPr>
            <a:spLocks noGrp="1"/>
          </p:cNvSpPr>
          <p:nvPr>
            <p:ph type="ctrTitle"/>
          </p:nvPr>
        </p:nvSpPr>
        <p:spPr>
          <a:xfrm>
            <a:off x="704595" y="1746504"/>
            <a:ext cx="6083809" cy="2469342"/>
          </a:xfrm>
        </p:spPr>
        <p:txBody>
          <a:bodyPr/>
          <a:lstStyle/>
          <a:p>
            <a:r>
              <a:rPr lang="en-US" dirty="0"/>
              <a:t>Customer Segmentation</a:t>
            </a:r>
          </a:p>
        </p:txBody>
      </p:sp>
      <p:sp>
        <p:nvSpPr>
          <p:cNvPr id="9" name="Subtitle 8">
            <a:extLst>
              <a:ext uri="{FF2B5EF4-FFF2-40B4-BE49-F238E27FC236}">
                <a16:creationId xmlns:a16="http://schemas.microsoft.com/office/drawing/2014/main" id="{3B34C2EA-A282-75BC-C272-152214B3E0C3}"/>
              </a:ext>
            </a:extLst>
          </p:cNvPr>
          <p:cNvSpPr>
            <a:spLocks noGrp="1"/>
          </p:cNvSpPr>
          <p:nvPr>
            <p:ph type="subTitle" idx="1"/>
          </p:nvPr>
        </p:nvSpPr>
        <p:spPr/>
        <p:txBody>
          <a:bodyPr/>
          <a:lstStyle/>
          <a:p>
            <a:endParaRPr lang="en-IN"/>
          </a:p>
        </p:txBody>
      </p:sp>
      <p:pic>
        <p:nvPicPr>
          <p:cNvPr id="2" name="Picture Placeholder 9" descr="Pop art">
            <a:extLst>
              <a:ext uri="{FF2B5EF4-FFF2-40B4-BE49-F238E27FC236}">
                <a16:creationId xmlns:a16="http://schemas.microsoft.com/office/drawing/2014/main" id="{D5DF8D67-7237-995D-0822-D5FCB247880D}"/>
              </a:ext>
            </a:extLst>
          </p:cNvPr>
          <p:cNvPicPr>
            <a:picLocks noChangeAspect="1"/>
          </p:cNvPicPr>
          <p:nvPr/>
        </p:nvPicPr>
        <p:blipFill>
          <a:blip r:embed="rId3">
            <a:extLst>
              <a:ext uri="{96DAC541-7B7A-43D3-8B79-37D633B846F1}">
                <asvg:svgBlip xmlns:asvg="http://schemas.microsoft.com/office/drawing/2016/SVG/main" r:embed="rId4"/>
              </a:ext>
            </a:extLst>
          </a:blip>
          <a:srcRect l="36" r="36"/>
          <a:stretch/>
        </p:blipFill>
        <p:spPr>
          <a:xfrm>
            <a:off x="7813675" y="0"/>
            <a:ext cx="4378325" cy="6858000"/>
          </a:xfrm>
          <a:prstGeom prst="rect">
            <a:avLst/>
          </a:prstGeom>
        </p:spPr>
      </p:pic>
    </p:spTree>
    <p:extLst>
      <p:ext uri="{BB962C8B-B14F-4D97-AF65-F5344CB8AC3E}">
        <p14:creationId xmlns:p14="http://schemas.microsoft.com/office/powerpoint/2010/main" val="208129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329E3-B2EA-93D7-04BB-437B80923726}"/>
              </a:ext>
            </a:extLst>
          </p:cNvPr>
          <p:cNvSpPr>
            <a:spLocks noGrp="1"/>
          </p:cNvSpPr>
          <p:nvPr>
            <p:ph type="ctrTitle"/>
          </p:nvPr>
        </p:nvSpPr>
        <p:spPr>
          <a:xfrm>
            <a:off x="971549" y="402190"/>
            <a:ext cx="7852929" cy="1065994"/>
          </a:xfrm>
        </p:spPr>
        <p:txBody>
          <a:bodyPr>
            <a:normAutofit/>
          </a:bodyPr>
          <a:lstStyle/>
          <a:p>
            <a:r>
              <a:rPr lang="en-US" dirty="0"/>
              <a:t>Top 10 States with Max. Customer Complaints</a:t>
            </a:r>
          </a:p>
        </p:txBody>
      </p:sp>
      <p:sp>
        <p:nvSpPr>
          <p:cNvPr id="3" name="Slide Number Placeholder 2">
            <a:extLst>
              <a:ext uri="{FF2B5EF4-FFF2-40B4-BE49-F238E27FC236}">
                <a16:creationId xmlns:a16="http://schemas.microsoft.com/office/drawing/2014/main" id="{A4A88754-8FAB-B9DB-1FCB-0736002CA12B}"/>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9" name="Picture Placeholder 8" descr="Illustration of a person standing with a paper and pen">
            <a:extLst>
              <a:ext uri="{FF2B5EF4-FFF2-40B4-BE49-F238E27FC236}">
                <a16:creationId xmlns:a16="http://schemas.microsoft.com/office/drawing/2014/main" id="{3358D031-ED23-DACA-8893-E26FC674EDB4}"/>
              </a:ext>
            </a:extLst>
          </p:cNvPr>
          <p:cNvPicPr>
            <a:picLocks noGrp="1" noChangeAspect="1"/>
          </p:cNvPicPr>
          <p:nvPr>
            <p:ph type="pic" sz="quarter" idx="15"/>
          </p:nvPr>
        </p:nvPicPr>
        <p:blipFill>
          <a:blip r:embed="rId3">
            <a:extLst>
              <a:ext uri="{96DAC541-7B7A-43D3-8B79-37D633B846F1}">
                <asvg:svgBlip xmlns:asvg="http://schemas.microsoft.com/office/drawing/2016/SVG/main" r:embed="rId4"/>
              </a:ext>
            </a:extLst>
          </a:blip>
          <a:srcRect t="142" b="142"/>
          <a:stretch/>
        </p:blipFill>
        <p:spPr/>
      </p:pic>
      <p:graphicFrame>
        <p:nvGraphicFramePr>
          <p:cNvPr id="2" name="Chart 1">
            <a:extLst>
              <a:ext uri="{FF2B5EF4-FFF2-40B4-BE49-F238E27FC236}">
                <a16:creationId xmlns:a16="http://schemas.microsoft.com/office/drawing/2014/main" id="{AC9B3227-8E26-8814-358C-E2B6B5C4B96A}"/>
              </a:ext>
            </a:extLst>
          </p:cNvPr>
          <p:cNvGraphicFramePr>
            <a:graphicFrameLocks/>
          </p:cNvGraphicFramePr>
          <p:nvPr>
            <p:extLst>
              <p:ext uri="{D42A27DB-BD31-4B8C-83A1-F6EECF244321}">
                <p14:modId xmlns:p14="http://schemas.microsoft.com/office/powerpoint/2010/main" val="3880786005"/>
              </p:ext>
            </p:extLst>
          </p:nvPr>
        </p:nvGraphicFramePr>
        <p:xfrm>
          <a:off x="971549" y="1320799"/>
          <a:ext cx="7852928" cy="52324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6158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4329E3-B2EA-93D7-04BB-437B80923726}"/>
              </a:ext>
            </a:extLst>
          </p:cNvPr>
          <p:cNvSpPr>
            <a:spLocks noGrp="1"/>
          </p:cNvSpPr>
          <p:nvPr>
            <p:ph type="ctrTitle"/>
          </p:nvPr>
        </p:nvSpPr>
        <p:spPr>
          <a:xfrm>
            <a:off x="1081519" y="219627"/>
            <a:ext cx="10284979" cy="1065994"/>
          </a:xfrm>
        </p:spPr>
        <p:txBody>
          <a:bodyPr>
            <a:normAutofit/>
          </a:bodyPr>
          <a:lstStyle/>
          <a:p>
            <a:r>
              <a:rPr lang="en-US" dirty="0"/>
              <a:t>Top 10 Cities with Max. Customer complaints</a:t>
            </a:r>
          </a:p>
        </p:txBody>
      </p:sp>
      <p:sp>
        <p:nvSpPr>
          <p:cNvPr id="3" name="Slide Number Placeholder 2">
            <a:extLst>
              <a:ext uri="{FF2B5EF4-FFF2-40B4-BE49-F238E27FC236}">
                <a16:creationId xmlns:a16="http://schemas.microsoft.com/office/drawing/2014/main" id="{A4A88754-8FAB-B9DB-1FCB-0736002CA12B}"/>
              </a:ext>
            </a:extLst>
          </p:cNvPr>
          <p:cNvSpPr>
            <a:spLocks noGrp="1"/>
          </p:cNvSpPr>
          <p:nvPr>
            <p:ph type="sldNum" sz="quarter" idx="12"/>
          </p:nvPr>
        </p:nvSpPr>
        <p:spPr/>
        <p:txBody>
          <a:bodyPr/>
          <a:lstStyle/>
          <a:p>
            <a:fld id="{4FAB73BC-B049-4115-A692-8D63A059BFB8}" type="slidenum">
              <a:rPr lang="en-US" smtClean="0"/>
              <a:pPr/>
              <a:t>8</a:t>
            </a:fld>
            <a:endParaRPr lang="en-US" dirty="0"/>
          </a:p>
        </p:txBody>
      </p:sp>
      <p:graphicFrame>
        <p:nvGraphicFramePr>
          <p:cNvPr id="5" name="Chart 4">
            <a:extLst>
              <a:ext uri="{FF2B5EF4-FFF2-40B4-BE49-F238E27FC236}">
                <a16:creationId xmlns:a16="http://schemas.microsoft.com/office/drawing/2014/main" id="{231065C0-CEBA-DC6B-E12E-FE840A487D5D}"/>
              </a:ext>
            </a:extLst>
          </p:cNvPr>
          <p:cNvGraphicFramePr>
            <a:graphicFrameLocks/>
          </p:cNvGraphicFramePr>
          <p:nvPr>
            <p:extLst>
              <p:ext uri="{D42A27DB-BD31-4B8C-83A1-F6EECF244321}">
                <p14:modId xmlns:p14="http://schemas.microsoft.com/office/powerpoint/2010/main" val="1263148859"/>
              </p:ext>
            </p:extLst>
          </p:nvPr>
        </p:nvGraphicFramePr>
        <p:xfrm>
          <a:off x="1081520" y="935187"/>
          <a:ext cx="10284979" cy="53124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924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AE7F03-C503-9650-ABE7-4B25A3CEF4D0}"/>
              </a:ext>
            </a:extLst>
          </p:cNvPr>
          <p:cNvSpPr>
            <a:spLocks noGrp="1"/>
          </p:cNvSpPr>
          <p:nvPr>
            <p:ph type="ctrTitle"/>
          </p:nvPr>
        </p:nvSpPr>
        <p:spPr>
          <a:xfrm>
            <a:off x="819151" y="271167"/>
            <a:ext cx="5276849" cy="1065994"/>
          </a:xfrm>
        </p:spPr>
        <p:txBody>
          <a:bodyPr anchor="t">
            <a:normAutofit/>
          </a:bodyPr>
          <a:lstStyle/>
          <a:p>
            <a:pPr algn="ctr">
              <a:lnSpc>
                <a:spcPct val="100000"/>
              </a:lnSpc>
            </a:pPr>
            <a:r>
              <a:rPr lang="en-IN" dirty="0"/>
              <a:t>Total Customer based on Reason of complaint</a:t>
            </a:r>
          </a:p>
        </p:txBody>
      </p:sp>
      <p:sp>
        <p:nvSpPr>
          <p:cNvPr id="3" name="Slide Number Placeholder 2">
            <a:extLst>
              <a:ext uri="{FF2B5EF4-FFF2-40B4-BE49-F238E27FC236}">
                <a16:creationId xmlns:a16="http://schemas.microsoft.com/office/drawing/2014/main" id="{C7C80D83-7EC8-9B2E-ECC5-C170EC1C5640}"/>
              </a:ext>
            </a:extLst>
          </p:cNvPr>
          <p:cNvSpPr>
            <a:spLocks noGrp="1"/>
          </p:cNvSpPr>
          <p:nvPr>
            <p:ph type="sldNum" sz="quarter" idx="12"/>
          </p:nvPr>
        </p:nvSpPr>
        <p:spPr/>
        <p:txBody>
          <a:bodyPr>
            <a:normAutofit/>
          </a:bodyPr>
          <a:lstStyle/>
          <a:p>
            <a:pPr>
              <a:lnSpc>
                <a:spcPct val="90000"/>
              </a:lnSpc>
              <a:spcAft>
                <a:spcPts val="600"/>
              </a:spcAft>
            </a:pPr>
            <a:fld id="{4FAB73BC-B049-4115-A692-8D63A059BFB8}" type="slidenum">
              <a:rPr lang="en-US" smtClean="0"/>
              <a:pPr>
                <a:lnSpc>
                  <a:spcPct val="90000"/>
                </a:lnSpc>
                <a:spcAft>
                  <a:spcPts val="600"/>
                </a:spcAft>
              </a:pPr>
              <a:t>9</a:t>
            </a:fld>
            <a:endParaRPr lang="en-US"/>
          </a:p>
        </p:txBody>
      </p:sp>
      <p:graphicFrame>
        <p:nvGraphicFramePr>
          <p:cNvPr id="13" name="Content Placeholder 12">
            <a:extLst>
              <a:ext uri="{FF2B5EF4-FFF2-40B4-BE49-F238E27FC236}">
                <a16:creationId xmlns:a16="http://schemas.microsoft.com/office/drawing/2014/main" id="{633797A0-CDBA-4C94-C1F1-FE7F17172932}"/>
              </a:ext>
            </a:extLst>
          </p:cNvPr>
          <p:cNvGraphicFramePr>
            <a:graphicFrameLocks noGrp="1"/>
          </p:cNvGraphicFramePr>
          <p:nvPr>
            <p:ph sz="quarter" idx="13"/>
            <p:extLst>
              <p:ext uri="{D42A27DB-BD31-4B8C-83A1-F6EECF244321}">
                <p14:modId xmlns:p14="http://schemas.microsoft.com/office/powerpoint/2010/main" val="914027263"/>
              </p:ext>
            </p:extLst>
          </p:nvPr>
        </p:nvGraphicFramePr>
        <p:xfrm>
          <a:off x="6577013" y="1721295"/>
          <a:ext cx="5124450" cy="4826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C48F9098-F0C3-FBD5-1BA2-77EA65A8EFF7}"/>
              </a:ext>
            </a:extLst>
          </p:cNvPr>
          <p:cNvGraphicFramePr>
            <a:graphicFrameLocks/>
          </p:cNvGraphicFramePr>
          <p:nvPr>
            <p:extLst>
              <p:ext uri="{D42A27DB-BD31-4B8C-83A1-F6EECF244321}">
                <p14:modId xmlns:p14="http://schemas.microsoft.com/office/powerpoint/2010/main" val="1528467229"/>
              </p:ext>
            </p:extLst>
          </p:nvPr>
        </p:nvGraphicFramePr>
        <p:xfrm>
          <a:off x="971550" y="1721295"/>
          <a:ext cx="5124450" cy="4826000"/>
        </p:xfrm>
        <a:graphic>
          <a:graphicData uri="http://schemas.openxmlformats.org/drawingml/2006/chart">
            <c:chart xmlns:c="http://schemas.openxmlformats.org/drawingml/2006/chart" xmlns:r="http://schemas.openxmlformats.org/officeDocument/2006/relationships" r:id="rId3"/>
          </a:graphicData>
        </a:graphic>
      </p:graphicFrame>
      <p:sp>
        <p:nvSpPr>
          <p:cNvPr id="14" name="Title 5">
            <a:extLst>
              <a:ext uri="{FF2B5EF4-FFF2-40B4-BE49-F238E27FC236}">
                <a16:creationId xmlns:a16="http://schemas.microsoft.com/office/drawing/2014/main" id="{C0226A55-68CC-88AD-0757-52268239D23D}"/>
              </a:ext>
            </a:extLst>
          </p:cNvPr>
          <p:cNvSpPr txBox="1">
            <a:spLocks/>
          </p:cNvSpPr>
          <p:nvPr/>
        </p:nvSpPr>
        <p:spPr>
          <a:xfrm>
            <a:off x="6500813" y="264372"/>
            <a:ext cx="5276849" cy="1065994"/>
          </a:xfrm>
          <a:prstGeom prst="rect">
            <a:avLst/>
          </a:prstGeom>
        </p:spPr>
        <p:txBody>
          <a:bodyPr vert="horz" lIns="91440" tIns="45720" rIns="91440" bIns="45720" rtlCol="0" anchor="t">
            <a:normAutofit fontScale="97500"/>
          </a:bodyPr>
          <a:lstStyle>
            <a:lvl1pPr algn="l" defTabSz="914400" rtl="0" eaLnBrk="1" latinLnBrk="0" hangingPunct="1">
              <a:lnSpc>
                <a:spcPct val="80000"/>
              </a:lnSpc>
              <a:spcBef>
                <a:spcPct val="0"/>
              </a:spcBef>
              <a:buNone/>
              <a:defRPr sz="2800" b="1" kern="1200" cap="all" spc="300" baseline="0">
                <a:solidFill>
                  <a:schemeClr val="bg1"/>
                </a:solidFill>
                <a:latin typeface="+mj-lt"/>
                <a:ea typeface="+mj-ea"/>
                <a:cs typeface="+mj-cs"/>
              </a:defRPr>
            </a:lvl1pPr>
          </a:lstStyle>
          <a:p>
            <a:pPr algn="ctr">
              <a:lnSpc>
                <a:spcPct val="100000"/>
              </a:lnSpc>
            </a:pPr>
            <a:r>
              <a:rPr lang="en-IN" sz="2500" dirty="0"/>
              <a:t>Total Customer based on Preferred call centre</a:t>
            </a:r>
          </a:p>
        </p:txBody>
      </p:sp>
    </p:spTree>
    <p:extLst>
      <p:ext uri="{BB962C8B-B14F-4D97-AF65-F5344CB8AC3E}">
        <p14:creationId xmlns:p14="http://schemas.microsoft.com/office/powerpoint/2010/main" val="2962203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4401DB-1BF8-45E1-B754-4B28691CFDD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98149E0-B689-4311-816B-AE5BF5B860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D43940-FD1E-4F30-91F9-78B652C8389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267</TotalTime>
  <Words>1603</Words>
  <Application>Microsoft Office PowerPoint</Application>
  <PresentationFormat>Widescreen</PresentationFormat>
  <Paragraphs>165</Paragraphs>
  <Slides>32</Slides>
  <Notes>18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Calibri</vt:lpstr>
      <vt:lpstr>Century Gothic</vt:lpstr>
      <vt:lpstr>Wingdings</vt:lpstr>
      <vt:lpstr>Wingdings 3</vt:lpstr>
      <vt:lpstr>Ion</vt:lpstr>
      <vt:lpstr>Analysis of Customer Service Data using Excel  By HARSHAD DIXIT ABADS Batch 14</vt:lpstr>
      <vt:lpstr>AGENDA</vt:lpstr>
      <vt:lpstr>Introduction</vt:lpstr>
      <vt:lpstr>Goals</vt:lpstr>
      <vt:lpstr>Methods Used</vt:lpstr>
      <vt:lpstr>Customer Segmentation</vt:lpstr>
      <vt:lpstr>Top 10 States with Max. Customer Complaints</vt:lpstr>
      <vt:lpstr>Top 10 Cities with Max. Customer complaints</vt:lpstr>
      <vt:lpstr>Total Customer based on Reason of complaint</vt:lpstr>
      <vt:lpstr>INference</vt:lpstr>
      <vt:lpstr>Customer Sentiment Analysis</vt:lpstr>
      <vt:lpstr>Customer Sentiment based on Call duration</vt:lpstr>
      <vt:lpstr>Customer Sentiment based on Issues</vt:lpstr>
      <vt:lpstr>Customer Sentiment based on CSAT Score</vt:lpstr>
      <vt:lpstr>INference</vt:lpstr>
      <vt:lpstr>PowerPoint Presentation</vt:lpstr>
      <vt:lpstr>State wise distribution of Causes of complaints</vt:lpstr>
      <vt:lpstr>Issues as per call Centres</vt:lpstr>
      <vt:lpstr>Number of complaints based on Reporting channels</vt:lpstr>
      <vt:lpstr>INference</vt:lpstr>
      <vt:lpstr>Service Response time Analysis</vt:lpstr>
      <vt:lpstr>Customer Satisfaction based on Response time as per Service Level Agreement</vt:lpstr>
      <vt:lpstr>Average call time based on call centre</vt:lpstr>
      <vt:lpstr>Inference</vt:lpstr>
      <vt:lpstr>PowerPoint Presentation</vt:lpstr>
      <vt:lpstr>Total Complaints based on Months</vt:lpstr>
      <vt:lpstr>Complaints Registered in October – Reason Wise</vt:lpstr>
      <vt:lpstr>Inference</vt:lpstr>
      <vt:lpstr>Actionable recommendations</vt:lpstr>
      <vt:lpstr>Actionable recommendations</vt:lpstr>
      <vt:lpstr>Implementation Strategy</vt:lpstr>
      <vt:lpstr>The power of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DEL22N-TB136</dc:creator>
  <cp:lastModifiedBy>1689 Pranali ghogale</cp:lastModifiedBy>
  <cp:revision>6</cp:revision>
  <dcterms:created xsi:type="dcterms:W3CDTF">2024-07-03T08:52:21Z</dcterms:created>
  <dcterms:modified xsi:type="dcterms:W3CDTF">2024-08-09T06:35:39Z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