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87" d="100"/>
          <a:sy n="87" d="100"/>
        </p:scale>
        <p:origin x="-36" y="4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2/24/2025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2/24/2025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2/24/2025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2/24/2025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2/24/2025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harshadzalaniya/STEGANOGRAPHY-Data-Hiding-In-Imag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 using </a:t>
            </a:r>
            <a:r>
              <a:rPr lang="en-US" b="1" dirty="0" err="1" smtClean="0">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err="1" smtClean="0">
                <a:solidFill>
                  <a:schemeClr val="accent1">
                    <a:lumMod val="75000"/>
                  </a:schemeClr>
                </a:solidFill>
                <a:latin typeface="Arial" pitchFamily="34" charset="0"/>
                <a:cs typeface="Arial" pitchFamily="34" charset="0"/>
              </a:rPr>
              <a:t>Harshad</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Zalaniya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Harshad</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Zalaniya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B.H </a:t>
            </a:r>
            <a:r>
              <a:rPr lang="en-US" sz="2000" b="1" dirty="0" err="1" smtClean="0">
                <a:solidFill>
                  <a:schemeClr val="accent1">
                    <a:lumMod val="75000"/>
                  </a:schemeClr>
                </a:solidFill>
                <a:latin typeface="Arial"/>
                <a:cs typeface="Arial"/>
              </a:rPr>
              <a:t>Gardi</a:t>
            </a:r>
            <a:r>
              <a:rPr lang="en-US" sz="2000" b="1" dirty="0" smtClean="0">
                <a:solidFill>
                  <a:schemeClr val="accent1">
                    <a:lumMod val="75000"/>
                  </a:schemeClr>
                </a:solidFill>
                <a:latin typeface="Arial"/>
                <a:cs typeface="Arial"/>
              </a:rPr>
              <a:t> College Of Engineering </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And Technology(Rajkot) </a:t>
            </a:r>
            <a:r>
              <a:rPr lang="en-US" sz="2000" b="1" dirty="0" err="1" smtClean="0">
                <a:solidFill>
                  <a:schemeClr val="accent1">
                    <a:lumMod val="75000"/>
                  </a:schemeClr>
                </a:solidFill>
                <a:latin typeface="Arial"/>
                <a:cs typeface="Arial"/>
              </a:rPr>
              <a:t>Com.Eng</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dirty="0" smtClean="0"/>
              <a:t>Future work could explore the integration of machine learning algorithms to improve the robustness of </a:t>
            </a:r>
            <a:r>
              <a:rPr lang="en-US" dirty="0" err="1" smtClean="0"/>
              <a:t>steganography</a:t>
            </a:r>
            <a:r>
              <a:rPr lang="en-US" dirty="0" smtClean="0"/>
              <a:t> techniques against sophisticated attacks. Additionally, expanding the research to include other media types, such as audio and video, could further enhance the versatility of data hiding methods. Investigating the use of </a:t>
            </a:r>
            <a:r>
              <a:rPr lang="en-US" dirty="0" err="1" smtClean="0"/>
              <a:t>blockchain</a:t>
            </a:r>
            <a:r>
              <a:rPr lang="en-US" dirty="0" smtClean="0"/>
              <a:t> technology for secure data transmission could also be a promising avenue for future research.</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0086"/>
            <a:ext cx="11029615" cy="4680870"/>
          </a:xfrm>
        </p:spPr>
        <p:txBody>
          <a:bodyPr/>
          <a:lstStyle/>
          <a:p>
            <a:pPr marL="0" indent="0">
              <a:buFont typeface="Wingdings" pitchFamily="2" charset="2"/>
              <a:buChar char="q"/>
            </a:pPr>
            <a:r>
              <a:rPr lang="en-US" dirty="0" smtClean="0"/>
              <a:t>In an era where data breaches and unauthorized access to sensitive information are rampant, traditional methods of data transmission are increasingly vulnerable.</a:t>
            </a:r>
          </a:p>
          <a:p>
            <a:pPr marL="0" indent="0">
              <a:buFont typeface="Wingdings" pitchFamily="2" charset="2"/>
              <a:buChar char="q"/>
            </a:pPr>
            <a:r>
              <a:rPr lang="en-US" dirty="0" smtClean="0"/>
              <a:t> This project addresses the challenge of securely hiding data within images using </a:t>
            </a:r>
            <a:r>
              <a:rPr lang="en-US" dirty="0" err="1" smtClean="0"/>
              <a:t>steganography</a:t>
            </a:r>
            <a:r>
              <a:rPr lang="en-US" dirty="0" smtClean="0"/>
              <a:t>, ensuring that confidential information remains concealed from prying eyes while maintaining the integrity of the cover image.</a:t>
            </a:r>
            <a:endParaRPr lang="en-IN"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Font typeface="Wingdings" pitchFamily="2" charset="2"/>
              <a:buChar char="q"/>
            </a:pPr>
            <a:r>
              <a:rPr lang="en-US" dirty="0" smtClean="0"/>
              <a:t>The project utilizes advanced </a:t>
            </a:r>
            <a:r>
              <a:rPr lang="en-US" dirty="0" err="1" smtClean="0"/>
              <a:t>steganography</a:t>
            </a:r>
            <a:r>
              <a:rPr lang="en-US" dirty="0" smtClean="0"/>
              <a:t>  techniques, primarily the Least Significant Bit (LSB) method for embedding data within images.</a:t>
            </a:r>
          </a:p>
          <a:p>
            <a:pPr marL="0" indent="0">
              <a:buFont typeface="Wingdings" pitchFamily="2" charset="2"/>
              <a:buChar char="q"/>
            </a:pPr>
            <a:r>
              <a:rPr lang="en-US" dirty="0" smtClean="0"/>
              <a:t> Additionally, image processing libraries such as “</a:t>
            </a:r>
            <a:r>
              <a:rPr lang="en-US" dirty="0" err="1" smtClean="0"/>
              <a:t>OpenCV</a:t>
            </a:r>
            <a:r>
              <a:rPr lang="en-US" dirty="0" smtClean="0"/>
              <a:t>”  and “PIL” in Python are employed for image manipulation and data extraction. </a:t>
            </a:r>
          </a:p>
          <a:p>
            <a:pPr marL="0" indent="0">
              <a:buFont typeface="Wingdings" pitchFamily="2" charset="2"/>
              <a:buChar char="q"/>
            </a:pPr>
            <a:r>
              <a:rPr lang="en-US" dirty="0" smtClean="0"/>
              <a:t>Encryption algorithms may also be integrated to enhance data security before embedding..</a:t>
            </a: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b="1" dirty="0" smtClean="0"/>
              <a:t>Dual Security:</a:t>
            </a:r>
            <a:r>
              <a:rPr lang="en-US" sz="1800" dirty="0" smtClean="0"/>
              <a:t> Combines </a:t>
            </a:r>
            <a:r>
              <a:rPr lang="en-US" sz="1800" dirty="0" err="1" smtClean="0"/>
              <a:t>steganography</a:t>
            </a:r>
            <a:r>
              <a:rPr lang="en-US" sz="1800" dirty="0" smtClean="0"/>
              <a:t> with encryption for enhanced data protection.</a:t>
            </a:r>
          </a:p>
          <a:p>
            <a:r>
              <a:rPr lang="en-US" sz="1800" b="1" dirty="0" smtClean="0"/>
              <a:t>Robustness:</a:t>
            </a:r>
            <a:r>
              <a:rPr lang="en-US" sz="1800" dirty="0" smtClean="0"/>
              <a:t> Utilizes advanced techniques that withstand common image manipulations.</a:t>
            </a:r>
          </a:p>
          <a:p>
            <a:r>
              <a:rPr lang="en-US" sz="1800" b="1" dirty="0" smtClean="0"/>
              <a:t>User -Friendly Interface:</a:t>
            </a:r>
            <a:r>
              <a:rPr lang="en-US" sz="1800" dirty="0" smtClean="0"/>
              <a:t> Provides an intuitive application for users to easily hide and retrieve data.</a:t>
            </a:r>
          </a:p>
          <a:p>
            <a:r>
              <a:rPr lang="en-US" sz="1800" b="1" dirty="0" smtClean="0"/>
              <a:t>Real-Time Processing:</a:t>
            </a:r>
            <a:r>
              <a:rPr lang="en-US" sz="1800" dirty="0" smtClean="0"/>
              <a:t> Capable of processing images quickly without noticeable degradation in quality.</a:t>
            </a:r>
            <a:endParaRPr lang="en-US" sz="1800"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u="sng" dirty="0" smtClean="0"/>
              <a:t>The primary end users of this technology include</a:t>
            </a:r>
            <a:r>
              <a:rPr lang="en-US" dirty="0" smtClean="0"/>
              <a:t>:</a:t>
            </a:r>
          </a:p>
          <a:p>
            <a:pPr>
              <a:buFont typeface="Arial" pitchFamily="34" charset="0"/>
              <a:buChar char="•"/>
            </a:pPr>
            <a:r>
              <a:rPr lang="en-US" b="1" dirty="0" smtClean="0"/>
              <a:t>Individuals:</a:t>
            </a:r>
            <a:r>
              <a:rPr lang="en-US" dirty="0" smtClean="0"/>
              <a:t> For personal data protection and secure communication.</a:t>
            </a:r>
          </a:p>
          <a:p>
            <a:pPr>
              <a:buFont typeface="Arial" pitchFamily="34" charset="0"/>
              <a:buChar char="•"/>
            </a:pPr>
            <a:r>
              <a:rPr lang="en-US" b="1" dirty="0" smtClean="0"/>
              <a:t>Businesses:</a:t>
            </a:r>
            <a:r>
              <a:rPr lang="en-US" dirty="0" smtClean="0"/>
              <a:t> To safeguard sensitive corporate information and intellectual property.</a:t>
            </a:r>
          </a:p>
          <a:p>
            <a:pPr>
              <a:buFont typeface="Arial" pitchFamily="34" charset="0"/>
              <a:buChar char="•"/>
            </a:pPr>
            <a:r>
              <a:rPr lang="en-US" b="1" dirty="0" smtClean="0"/>
              <a:t>Government Agencies:</a:t>
            </a:r>
            <a:r>
              <a:rPr lang="en-US" dirty="0" smtClean="0"/>
              <a:t> For secure transmission of classified information.</a:t>
            </a:r>
          </a:p>
          <a:p>
            <a:pPr>
              <a:buFont typeface="Arial" pitchFamily="34" charset="0"/>
              <a:buChar char="•"/>
            </a:pPr>
            <a:r>
              <a:rPr lang="en-US" b="1" dirty="0" smtClean="0"/>
              <a:t>IT Firms: </a:t>
            </a:r>
            <a:r>
              <a:rPr lang="en-US" dirty="0" smtClean="0"/>
              <a:t>Big MNCs mostly prefer secure information sharing and storing. </a:t>
            </a:r>
            <a:endParaRPr lang="en-US" b="1" dirty="0" smtClean="0"/>
          </a:p>
          <a:p>
            <a:pPr>
              <a:buFont typeface="Arial" pitchFamily="34" charset="0"/>
              <a:buChar char="•"/>
            </a:pPr>
            <a:r>
              <a:rPr lang="en-US" b="1" dirty="0" smtClean="0"/>
              <a:t>Digital Artists:</a:t>
            </a:r>
            <a:r>
              <a:rPr lang="en-US" dirty="0" smtClean="0"/>
              <a:t> To embed copyright information within their works.</a:t>
            </a:r>
            <a:endParaRPr lang="en-US" dirty="0"/>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1.png"/>
          <p:cNvPicPr>
            <a:picLocks noGrp="1" noChangeAspect="1"/>
          </p:cNvPicPr>
          <p:nvPr>
            <p:ph idx="1"/>
          </p:nvPr>
        </p:nvPicPr>
        <p:blipFill>
          <a:blip r:embed="rId2"/>
          <a:stretch>
            <a:fillRect/>
          </a:stretch>
        </p:blipFill>
        <p:spPr>
          <a:xfrm>
            <a:off x="2692647" y="1192498"/>
            <a:ext cx="2953162" cy="2410162"/>
          </a:xfrm>
        </p:spPr>
      </p:pic>
      <p:pic>
        <p:nvPicPr>
          <p:cNvPr id="5" name="Picture 4" descr="2.png"/>
          <p:cNvPicPr>
            <a:picLocks noChangeAspect="1"/>
          </p:cNvPicPr>
          <p:nvPr/>
        </p:nvPicPr>
        <p:blipFill>
          <a:blip r:embed="rId3"/>
          <a:stretch>
            <a:fillRect/>
          </a:stretch>
        </p:blipFill>
        <p:spPr>
          <a:xfrm>
            <a:off x="5813389" y="2077705"/>
            <a:ext cx="3743848" cy="1505160"/>
          </a:xfrm>
          <a:prstGeom prst="rect">
            <a:avLst/>
          </a:prstGeom>
        </p:spPr>
      </p:pic>
      <p:pic>
        <p:nvPicPr>
          <p:cNvPr id="6" name="Picture 5" descr="3.png"/>
          <p:cNvPicPr>
            <a:picLocks noChangeAspect="1"/>
          </p:cNvPicPr>
          <p:nvPr/>
        </p:nvPicPr>
        <p:blipFill>
          <a:blip r:embed="rId4"/>
          <a:stretch>
            <a:fillRect/>
          </a:stretch>
        </p:blipFill>
        <p:spPr>
          <a:xfrm>
            <a:off x="2657946" y="3836395"/>
            <a:ext cx="3000794" cy="1971950"/>
          </a:xfrm>
          <a:prstGeom prst="rect">
            <a:avLst/>
          </a:prstGeom>
        </p:spPr>
      </p:pic>
      <p:pic>
        <p:nvPicPr>
          <p:cNvPr id="7" name="Picture 6" descr="4.png"/>
          <p:cNvPicPr>
            <a:picLocks noChangeAspect="1"/>
          </p:cNvPicPr>
          <p:nvPr/>
        </p:nvPicPr>
        <p:blipFill>
          <a:blip r:embed="rId5"/>
          <a:stretch>
            <a:fillRect/>
          </a:stretch>
        </p:blipFill>
        <p:spPr>
          <a:xfrm>
            <a:off x="5790921" y="3818039"/>
            <a:ext cx="3962953" cy="1790950"/>
          </a:xfrm>
          <a:prstGeom prst="rect">
            <a:avLst/>
          </a:prstGeom>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US" dirty="0" smtClean="0"/>
              <a:t>The project successfully showcases the effectiveness of </a:t>
            </a:r>
            <a:r>
              <a:rPr lang="en-US" dirty="0" err="1" smtClean="0"/>
              <a:t>steganography</a:t>
            </a:r>
            <a:r>
              <a:rPr lang="en-US" dirty="0" smtClean="0"/>
              <a:t> as a means of secure data hiding within images. By leveraging advanced techniques and encryption, it provides a reliable solution for protecting sensitive information. The results affirm the potential of </a:t>
            </a:r>
            <a:r>
              <a:rPr lang="en-US" dirty="0" err="1" smtClean="0"/>
              <a:t>steganography</a:t>
            </a:r>
            <a:r>
              <a:rPr lang="en-US" dirty="0" smtClean="0"/>
              <a:t> in enhancing data security in various applications.</a:t>
            </a:r>
            <a:endParaRPr lang="en-IN" dirty="0"/>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smtClean="0">
                <a:hlinkClick r:id="rId2"/>
              </a:rPr>
              <a:t>https://github.com/harshadzalaniya/STEGANOGRAPHY-Data-Hiding-In-Image-</a:t>
            </a:r>
            <a:endParaRPr lang="en-IN" dirty="0" smtClean="0"/>
          </a:p>
          <a:p>
            <a:endParaRPr lang="en-IN" dirty="0"/>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168</TotalTime>
  <Words>304</Words>
  <Application>Microsoft Office PowerPoint</Application>
  <PresentationFormat>Custom</PresentationFormat>
  <Paragraphs>44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35</cp:revision>
  <dcterms:created xsi:type="dcterms:W3CDTF">2021-05-26T16:50:10Z</dcterms:created>
  <dcterms:modified xsi:type="dcterms:W3CDTF">2025-02-24T18:20:58Z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