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71" r:id="rId10"/>
    <p:sldId id="272" r:id="rId11"/>
    <p:sldId id="273" r:id="rId12"/>
    <p:sldId id="274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78127" y="706221"/>
            <a:ext cx="8371840" cy="6360160"/>
          </a:xfrm>
          <a:custGeom>
            <a:avLst/>
            <a:gdLst/>
            <a:ahLst/>
            <a:cxnLst/>
            <a:rect l="l" t="t" r="r" b="b"/>
            <a:pathLst>
              <a:path w="8371840" h="6360159">
                <a:moveTo>
                  <a:pt x="4185716" y="0"/>
                </a:moveTo>
                <a:lnTo>
                  <a:pt x="7998104" y="0"/>
                </a:lnTo>
                <a:lnTo>
                  <a:pt x="8044934" y="2908"/>
                </a:lnTo>
                <a:lnTo>
                  <a:pt x="8090027" y="11401"/>
                </a:lnTo>
                <a:lnTo>
                  <a:pt x="8133036" y="25129"/>
                </a:lnTo>
                <a:lnTo>
                  <a:pt x="8173608" y="43740"/>
                </a:lnTo>
                <a:lnTo>
                  <a:pt x="8211395" y="66887"/>
                </a:lnTo>
                <a:lnTo>
                  <a:pt x="8246047" y="94218"/>
                </a:lnTo>
                <a:lnTo>
                  <a:pt x="8277213" y="125384"/>
                </a:lnTo>
                <a:lnTo>
                  <a:pt x="8304545" y="160035"/>
                </a:lnTo>
                <a:lnTo>
                  <a:pt x="8327692" y="197820"/>
                </a:lnTo>
                <a:lnTo>
                  <a:pt x="8346304" y="238391"/>
                </a:lnTo>
                <a:lnTo>
                  <a:pt x="8360031" y="281397"/>
                </a:lnTo>
                <a:lnTo>
                  <a:pt x="8368524" y="326489"/>
                </a:lnTo>
                <a:lnTo>
                  <a:pt x="8371433" y="373316"/>
                </a:lnTo>
                <a:lnTo>
                  <a:pt x="8371433" y="5986487"/>
                </a:lnTo>
                <a:lnTo>
                  <a:pt x="8368524" y="6033314"/>
                </a:lnTo>
                <a:lnTo>
                  <a:pt x="8360031" y="6078406"/>
                </a:lnTo>
                <a:lnTo>
                  <a:pt x="8346304" y="6121412"/>
                </a:lnTo>
                <a:lnTo>
                  <a:pt x="8327692" y="6161983"/>
                </a:lnTo>
                <a:lnTo>
                  <a:pt x="8304545" y="6199769"/>
                </a:lnTo>
                <a:lnTo>
                  <a:pt x="8277213" y="6234420"/>
                </a:lnTo>
                <a:lnTo>
                  <a:pt x="8246047" y="6265586"/>
                </a:lnTo>
                <a:lnTo>
                  <a:pt x="8211395" y="6292917"/>
                </a:lnTo>
                <a:lnTo>
                  <a:pt x="8173608" y="6316063"/>
                </a:lnTo>
                <a:lnTo>
                  <a:pt x="8133036" y="6334675"/>
                </a:lnTo>
                <a:lnTo>
                  <a:pt x="8090027" y="6348402"/>
                </a:lnTo>
                <a:lnTo>
                  <a:pt x="8044934" y="6356895"/>
                </a:lnTo>
                <a:lnTo>
                  <a:pt x="7998104" y="6359804"/>
                </a:lnTo>
                <a:lnTo>
                  <a:pt x="373316" y="6359804"/>
                </a:lnTo>
                <a:lnTo>
                  <a:pt x="326489" y="6356895"/>
                </a:lnTo>
                <a:lnTo>
                  <a:pt x="281397" y="6348402"/>
                </a:lnTo>
                <a:lnTo>
                  <a:pt x="238391" y="6334675"/>
                </a:lnTo>
                <a:lnTo>
                  <a:pt x="197820" y="6316063"/>
                </a:lnTo>
                <a:lnTo>
                  <a:pt x="160035" y="6292917"/>
                </a:lnTo>
                <a:lnTo>
                  <a:pt x="125384" y="6265586"/>
                </a:lnTo>
                <a:lnTo>
                  <a:pt x="94218" y="6234420"/>
                </a:lnTo>
                <a:lnTo>
                  <a:pt x="66887" y="6199769"/>
                </a:lnTo>
                <a:lnTo>
                  <a:pt x="43740" y="6161983"/>
                </a:lnTo>
                <a:lnTo>
                  <a:pt x="25129" y="6121412"/>
                </a:lnTo>
                <a:lnTo>
                  <a:pt x="11401" y="6078406"/>
                </a:lnTo>
                <a:lnTo>
                  <a:pt x="2908" y="6033314"/>
                </a:lnTo>
                <a:lnTo>
                  <a:pt x="0" y="5986487"/>
                </a:lnTo>
                <a:lnTo>
                  <a:pt x="0" y="373316"/>
                </a:lnTo>
                <a:lnTo>
                  <a:pt x="2908" y="326489"/>
                </a:lnTo>
                <a:lnTo>
                  <a:pt x="11401" y="281397"/>
                </a:lnTo>
                <a:lnTo>
                  <a:pt x="25129" y="238391"/>
                </a:lnTo>
                <a:lnTo>
                  <a:pt x="43740" y="197820"/>
                </a:lnTo>
                <a:lnTo>
                  <a:pt x="66887" y="160035"/>
                </a:lnTo>
                <a:lnTo>
                  <a:pt x="94218" y="125384"/>
                </a:lnTo>
                <a:lnTo>
                  <a:pt x="125384" y="94218"/>
                </a:lnTo>
                <a:lnTo>
                  <a:pt x="160035" y="66887"/>
                </a:lnTo>
                <a:lnTo>
                  <a:pt x="197820" y="43740"/>
                </a:lnTo>
                <a:lnTo>
                  <a:pt x="238391" y="25129"/>
                </a:lnTo>
                <a:lnTo>
                  <a:pt x="281397" y="11401"/>
                </a:lnTo>
                <a:lnTo>
                  <a:pt x="326489" y="2908"/>
                </a:lnTo>
                <a:lnTo>
                  <a:pt x="373316" y="0"/>
                </a:lnTo>
                <a:lnTo>
                  <a:pt x="4185716" y="0"/>
                </a:lnTo>
                <a:close/>
              </a:path>
            </a:pathLst>
          </a:custGeom>
          <a:ln w="50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5045" y="1131900"/>
            <a:ext cx="6325234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9548" y="1671980"/>
            <a:ext cx="7797800" cy="441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2145360"/>
            <a:ext cx="60877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9120" algn="l"/>
              </a:tabLst>
            </a:pPr>
            <a:r>
              <a:rPr spc="10" dirty="0"/>
              <a:t>1	Support</a:t>
            </a:r>
            <a:r>
              <a:rPr spc="-15" dirty="0"/>
              <a:t> </a:t>
            </a:r>
            <a:r>
              <a:rPr spc="-40" dirty="0"/>
              <a:t>Vector</a:t>
            </a:r>
            <a:r>
              <a:rPr spc="-10" dirty="0"/>
              <a:t> </a:t>
            </a:r>
            <a:r>
              <a:rPr spc="10" dirty="0"/>
              <a:t>Machines:</a:t>
            </a:r>
            <a:r>
              <a:rPr spc="175" dirty="0"/>
              <a:t> </a:t>
            </a:r>
            <a:r>
              <a:rPr spc="10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357" y="2906408"/>
            <a:ext cx="7375525" cy="256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5080" indent="-262255">
              <a:lnSpc>
                <a:spcPct val="119000"/>
              </a:lnSpc>
              <a:spcBef>
                <a:spcPts val="95"/>
              </a:spcBef>
              <a:buFont typeface="DejaVu Sans Condensed"/>
              <a:buChar char="•"/>
              <a:tabLst>
                <a:tab pos="274320" algn="l"/>
                <a:tab pos="274955" algn="l"/>
              </a:tabLst>
            </a:pP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SVMs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introduced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Times New Roman"/>
                <a:cs typeface="Times New Roman"/>
              </a:rPr>
              <a:t>COLT-92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Boser,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Guyon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&amp;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Times New Roman"/>
                <a:cs typeface="Times New Roman"/>
              </a:rPr>
              <a:t>Vapnik.</a:t>
            </a:r>
            <a:r>
              <a:rPr sz="2050" spc="1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Became </a:t>
            </a:r>
            <a:r>
              <a:rPr sz="2050" spc="-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rather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popular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since.</a:t>
            </a:r>
            <a:endParaRPr sz="2050">
              <a:latin typeface="Times New Roman"/>
              <a:cs typeface="Times New Roman"/>
            </a:endParaRPr>
          </a:p>
          <a:p>
            <a:pPr marL="274320" marR="95250" indent="-262255">
              <a:lnSpc>
                <a:spcPct val="118500"/>
              </a:lnSpc>
              <a:spcBef>
                <a:spcPts val="1225"/>
              </a:spcBef>
              <a:buFont typeface="DejaVu Sans Condensed"/>
              <a:buChar char="•"/>
              <a:tabLst>
                <a:tab pos="274320" algn="l"/>
                <a:tab pos="274955" algn="l"/>
              </a:tabLst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Theoretically</a:t>
            </a:r>
            <a:r>
              <a:rPr sz="2050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well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motivated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algorithm:</a:t>
            </a:r>
            <a:r>
              <a:rPr sz="2050" spc="1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developed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Statistical </a:t>
            </a:r>
            <a:r>
              <a:rPr sz="2050" spc="-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Theory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imes New Roman"/>
                <a:cs typeface="Times New Roman"/>
              </a:rPr>
              <a:t>(Vapnik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&amp;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Chervonenkis)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since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60s.</a:t>
            </a:r>
            <a:endParaRPr sz="2050">
              <a:latin typeface="Times New Roman"/>
              <a:cs typeface="Times New Roman"/>
            </a:endParaRPr>
          </a:p>
          <a:p>
            <a:pPr marL="274320" marR="393065" indent="-262255">
              <a:lnSpc>
                <a:spcPct val="119000"/>
              </a:lnSpc>
              <a:spcBef>
                <a:spcPts val="1215"/>
              </a:spcBef>
              <a:buFont typeface="DejaVu Sans Condensed"/>
              <a:buChar char="•"/>
              <a:tabLst>
                <a:tab pos="274320" algn="l"/>
                <a:tab pos="274955" algn="l"/>
              </a:tabLst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Empirically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good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performance:</a:t>
            </a:r>
            <a:r>
              <a:rPr sz="2050" spc="1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successful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applications</a:t>
            </a:r>
            <a:r>
              <a:rPr sz="2050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many </a:t>
            </a:r>
            <a:r>
              <a:rPr sz="2050" spc="-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fields (bioinformatics,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text,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image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recognition,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235" dirty="0">
                <a:solidFill>
                  <a:srgbClr val="231F20"/>
                </a:solidFill>
                <a:latin typeface="Times New Roman"/>
                <a:cs typeface="Times New Roman"/>
              </a:rPr>
              <a:t>...)</a:t>
            </a:r>
            <a:r>
              <a:rPr sz="2050" spc="-20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9776" y="1408188"/>
            <a:ext cx="5579745" cy="4913630"/>
            <a:chOff x="2729776" y="1408188"/>
            <a:chExt cx="5579745" cy="4913630"/>
          </a:xfrm>
        </p:grpSpPr>
        <p:sp>
          <p:nvSpPr>
            <p:cNvPr id="3" name="object 3"/>
            <p:cNvSpPr/>
            <p:nvPr/>
          </p:nvSpPr>
          <p:spPr>
            <a:xfrm>
              <a:off x="8086128" y="4683670"/>
              <a:ext cx="223520" cy="111760"/>
            </a:xfrm>
            <a:custGeom>
              <a:avLst/>
              <a:gdLst/>
              <a:ahLst/>
              <a:cxnLst/>
              <a:rect l="l" t="t" r="r" b="b"/>
              <a:pathLst>
                <a:path w="223520" h="111760">
                  <a:moveTo>
                    <a:pt x="223227" y="55803"/>
                  </a:moveTo>
                  <a:lnTo>
                    <a:pt x="0" y="0"/>
                  </a:lnTo>
                  <a:lnTo>
                    <a:pt x="0" y="111620"/>
                  </a:lnTo>
                  <a:lnTo>
                    <a:pt x="223227" y="558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9776" y="4739474"/>
              <a:ext cx="5403215" cy="0"/>
            </a:xfrm>
            <a:custGeom>
              <a:avLst/>
              <a:gdLst/>
              <a:ahLst/>
              <a:cxnLst/>
              <a:rect l="l" t="t" r="r" b="b"/>
              <a:pathLst>
                <a:path w="5403215">
                  <a:moveTo>
                    <a:pt x="0" y="0"/>
                  </a:moveTo>
                  <a:lnTo>
                    <a:pt x="5402859" y="0"/>
                  </a:lnTo>
                </a:path>
              </a:pathLst>
            </a:custGeom>
            <a:ln w="186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9624" y="1432280"/>
              <a:ext cx="2988945" cy="4796790"/>
            </a:xfrm>
            <a:custGeom>
              <a:avLst/>
              <a:gdLst/>
              <a:ahLst/>
              <a:cxnLst/>
              <a:rect l="l" t="t" r="r" b="b"/>
              <a:pathLst>
                <a:path w="2988945" h="4796790">
                  <a:moveTo>
                    <a:pt x="0" y="0"/>
                  </a:moveTo>
                  <a:lnTo>
                    <a:pt x="2988551" y="4796599"/>
                  </a:lnTo>
                </a:path>
              </a:pathLst>
            </a:custGeom>
            <a:ln w="27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7679" y="1408188"/>
              <a:ext cx="111760" cy="223520"/>
            </a:xfrm>
            <a:custGeom>
              <a:avLst/>
              <a:gdLst/>
              <a:ahLst/>
              <a:cxnLst/>
              <a:rect l="l" t="t" r="r" b="b"/>
              <a:pathLst>
                <a:path w="111760" h="223519">
                  <a:moveTo>
                    <a:pt x="111620" y="223215"/>
                  </a:moveTo>
                  <a:lnTo>
                    <a:pt x="55803" y="0"/>
                  </a:lnTo>
                  <a:lnTo>
                    <a:pt x="0" y="223215"/>
                  </a:lnTo>
                  <a:lnTo>
                    <a:pt x="111620" y="223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3483" y="1584896"/>
              <a:ext cx="0" cy="4737100"/>
            </a:xfrm>
            <a:custGeom>
              <a:avLst/>
              <a:gdLst/>
              <a:ahLst/>
              <a:cxnLst/>
              <a:rect l="l" t="t" r="r" b="b"/>
              <a:pathLst>
                <a:path h="4737100">
                  <a:moveTo>
                    <a:pt x="0" y="0"/>
                  </a:moveTo>
                  <a:lnTo>
                    <a:pt x="0" y="4736477"/>
                  </a:lnTo>
                </a:path>
              </a:pathLst>
            </a:custGeom>
            <a:ln w="186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4594" y="3939603"/>
              <a:ext cx="208279" cy="185420"/>
            </a:xfrm>
            <a:custGeom>
              <a:avLst/>
              <a:gdLst/>
              <a:ahLst/>
              <a:cxnLst/>
              <a:rect l="l" t="t" r="r" b="b"/>
              <a:pathLst>
                <a:path w="208279" h="185420">
                  <a:moveTo>
                    <a:pt x="207657" y="0"/>
                  </a:moveTo>
                  <a:lnTo>
                    <a:pt x="0" y="99085"/>
                  </a:lnTo>
                  <a:lnTo>
                    <a:pt x="71056" y="185153"/>
                  </a:lnTo>
                  <a:lnTo>
                    <a:pt x="2076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3483" y="4052112"/>
              <a:ext cx="832485" cy="687705"/>
            </a:xfrm>
            <a:custGeom>
              <a:avLst/>
              <a:gdLst/>
              <a:ahLst/>
              <a:cxnLst/>
              <a:rect l="l" t="t" r="r" b="b"/>
              <a:pathLst>
                <a:path w="832485" h="687704">
                  <a:moveTo>
                    <a:pt x="0" y="687362"/>
                  </a:moveTo>
                  <a:lnTo>
                    <a:pt x="832484" y="0"/>
                  </a:lnTo>
                </a:path>
              </a:pathLst>
            </a:custGeom>
            <a:ln w="186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3483" y="3478504"/>
              <a:ext cx="1522095" cy="1261110"/>
            </a:xfrm>
            <a:custGeom>
              <a:avLst/>
              <a:gdLst/>
              <a:ahLst/>
              <a:cxnLst/>
              <a:rect l="l" t="t" r="r" b="b"/>
              <a:pathLst>
                <a:path w="1522095" h="1261110">
                  <a:moveTo>
                    <a:pt x="0" y="1260970"/>
                  </a:moveTo>
                  <a:lnTo>
                    <a:pt x="1521777" y="0"/>
                  </a:lnTo>
                </a:path>
              </a:pathLst>
            </a:custGeom>
            <a:ln w="929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29022" y="4012145"/>
            <a:ext cx="24066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spc="-5" dirty="0">
                <a:latin typeface="Times New Roman"/>
                <a:cs typeface="Times New Roman"/>
              </a:rPr>
              <a:t>w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8868" y="2548686"/>
            <a:ext cx="2489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MS UI Gothic"/>
                <a:cs typeface="MS UI Gothic"/>
              </a:rPr>
              <a:t>◆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6911" y="3101443"/>
            <a:ext cx="2489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MS UI Gothic"/>
                <a:cs typeface="MS UI Gothic"/>
              </a:rPr>
              <a:t>◆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0953" y="3696725"/>
            <a:ext cx="2489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MS UI Gothic"/>
                <a:cs typeface="MS UI Gothic"/>
              </a:rPr>
              <a:t>◆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47286" y="4226891"/>
            <a:ext cx="2489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MS UI Gothic"/>
                <a:cs typeface="MS UI Gothic"/>
              </a:rPr>
              <a:t>◆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6979" y="3047244"/>
            <a:ext cx="2489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MS UI Gothic"/>
                <a:cs typeface="MS UI Gothic"/>
              </a:rPr>
              <a:t>●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98717" y="3166559"/>
            <a:ext cx="2489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MS UI Gothic"/>
                <a:cs typeface="MS UI Gothic"/>
              </a:rPr>
              <a:t>●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7543" y="4989594"/>
            <a:ext cx="2489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MS UI Gothic"/>
                <a:cs typeface="MS UI Gothic"/>
              </a:rPr>
              <a:t>●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16608" y="5511992"/>
            <a:ext cx="2489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MS UI Gothic"/>
                <a:cs typeface="MS UI Gothic"/>
              </a:rPr>
              <a:t>●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6728" y="5250012"/>
            <a:ext cx="2489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MS UI Gothic"/>
                <a:cs typeface="MS UI Gothic"/>
              </a:rPr>
              <a:t>●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6443" y="5328805"/>
            <a:ext cx="2346960" cy="422275"/>
          </a:xfrm>
          <a:prstGeom prst="rect">
            <a:avLst/>
          </a:prstGeom>
          <a:solidFill>
            <a:srgbClr val="DFDFDF"/>
          </a:solidFill>
          <a:ln w="92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2745"/>
              </a:lnSpc>
            </a:pPr>
            <a:r>
              <a:rPr sz="2350" b="1" spc="-5" dirty="0">
                <a:latin typeface="Times New Roman"/>
                <a:cs typeface="Times New Roman"/>
              </a:rPr>
              <a:t>{x </a:t>
            </a:r>
            <a:r>
              <a:rPr sz="2350" spc="-5" dirty="0">
                <a:latin typeface="Symbol"/>
                <a:cs typeface="Symbol"/>
              </a:rPr>
              <a:t>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b="1" spc="-130" dirty="0">
                <a:latin typeface="Times New Roman"/>
                <a:cs typeface="Times New Roman"/>
              </a:rPr>
              <a:t>&lt;</a:t>
            </a:r>
            <a:r>
              <a:rPr sz="2350" b="1" spc="-200" dirty="0">
                <a:latin typeface="Times New Roman"/>
                <a:cs typeface="Times New Roman"/>
              </a:rPr>
              <a:t>w</a:t>
            </a:r>
            <a:r>
              <a:rPr sz="3525" b="1" spc="-7" baseline="1182" dirty="0">
                <a:latin typeface="Times New Roman"/>
                <a:cs typeface="Times New Roman"/>
              </a:rPr>
              <a:t>,</a:t>
            </a:r>
            <a:r>
              <a:rPr sz="3525" b="1" spc="-270" baseline="1182" dirty="0">
                <a:latin typeface="Times New Roman"/>
                <a:cs typeface="Times New Roman"/>
              </a:rPr>
              <a:t> </a:t>
            </a:r>
            <a:r>
              <a:rPr sz="2350" b="1" spc="-130" dirty="0">
                <a:latin typeface="Times New Roman"/>
                <a:cs typeface="Times New Roman"/>
              </a:rPr>
              <a:t>x</a:t>
            </a:r>
            <a:r>
              <a:rPr sz="2350" b="1" spc="-5" dirty="0">
                <a:latin typeface="Times New Roman"/>
                <a:cs typeface="Times New Roman"/>
              </a:rPr>
              <a:t>&gt;</a:t>
            </a:r>
            <a:r>
              <a:rPr sz="2350" b="1" spc="-250" dirty="0">
                <a:latin typeface="Times New Roman"/>
                <a:cs typeface="Times New Roman"/>
              </a:rPr>
              <a:t> </a:t>
            </a:r>
            <a:r>
              <a:rPr sz="2350" b="1" spc="-5" dirty="0">
                <a:latin typeface="Times New Roman"/>
                <a:cs typeface="Times New Roman"/>
              </a:rPr>
              <a:t>+</a:t>
            </a:r>
            <a:r>
              <a:rPr sz="2350" b="1" spc="-245" dirty="0">
                <a:latin typeface="Times New Roman"/>
                <a:cs typeface="Times New Roman"/>
              </a:rPr>
              <a:t> </a:t>
            </a:r>
            <a:r>
              <a:rPr sz="2350" i="1" spc="-5" dirty="0">
                <a:latin typeface="Times New Roman"/>
                <a:cs typeface="Times New Roman"/>
              </a:rPr>
              <a:t>b </a:t>
            </a:r>
            <a:r>
              <a:rPr sz="2350" spc="-5" dirty="0">
                <a:latin typeface="Times New Roman"/>
                <a:cs typeface="Times New Roman"/>
              </a:rPr>
              <a:t>= 0</a:t>
            </a:r>
            <a:r>
              <a:rPr sz="2350" spc="-5" dirty="0">
                <a:latin typeface="Symbol"/>
                <a:cs typeface="Symbol"/>
              </a:rPr>
              <a:t>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891644" y="1825104"/>
            <a:ext cx="1669414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30" dirty="0"/>
              <a:t>&lt;w</a:t>
            </a:r>
            <a:r>
              <a:rPr sz="3525" spc="-7" baseline="1182" dirty="0"/>
              <a:t>,</a:t>
            </a:r>
            <a:r>
              <a:rPr sz="3525" spc="-382" baseline="1182" dirty="0"/>
              <a:t> </a:t>
            </a:r>
            <a:r>
              <a:rPr sz="2350" spc="-130" dirty="0"/>
              <a:t>x</a:t>
            </a:r>
            <a:r>
              <a:rPr sz="2350" spc="-5" dirty="0"/>
              <a:t>&gt;</a:t>
            </a:r>
            <a:r>
              <a:rPr sz="2350" spc="-250" dirty="0"/>
              <a:t> </a:t>
            </a:r>
            <a:r>
              <a:rPr sz="2350" spc="-5" dirty="0"/>
              <a:t>+</a:t>
            </a:r>
            <a:r>
              <a:rPr sz="2350" spc="-245" dirty="0"/>
              <a:t> </a:t>
            </a:r>
            <a:r>
              <a:rPr sz="2350" b="0" i="1" spc="-5" dirty="0">
                <a:latin typeface="Times New Roman"/>
                <a:cs typeface="Times New Roman"/>
              </a:rPr>
              <a:t>b </a:t>
            </a:r>
            <a:r>
              <a:rPr sz="2350" b="0" spc="-5" dirty="0">
                <a:latin typeface="Times New Roman"/>
                <a:cs typeface="Times New Roman"/>
              </a:rPr>
              <a:t>&gt; 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4205" y="3982923"/>
            <a:ext cx="1669414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spc="-130" dirty="0">
                <a:latin typeface="Times New Roman"/>
                <a:cs typeface="Times New Roman"/>
              </a:rPr>
              <a:t>&lt;w</a:t>
            </a:r>
            <a:r>
              <a:rPr sz="3525" b="1" spc="-7" baseline="1182" dirty="0">
                <a:latin typeface="Times New Roman"/>
                <a:cs typeface="Times New Roman"/>
              </a:rPr>
              <a:t>,</a:t>
            </a:r>
            <a:r>
              <a:rPr sz="3525" b="1" spc="-382" baseline="1182" dirty="0">
                <a:latin typeface="Times New Roman"/>
                <a:cs typeface="Times New Roman"/>
              </a:rPr>
              <a:t> </a:t>
            </a:r>
            <a:r>
              <a:rPr sz="2350" b="1" spc="-130" dirty="0">
                <a:latin typeface="Times New Roman"/>
                <a:cs typeface="Times New Roman"/>
              </a:rPr>
              <a:t>x</a:t>
            </a:r>
            <a:r>
              <a:rPr sz="2350" b="1" spc="-5" dirty="0">
                <a:latin typeface="Times New Roman"/>
                <a:cs typeface="Times New Roman"/>
              </a:rPr>
              <a:t>&gt;</a:t>
            </a:r>
            <a:r>
              <a:rPr sz="2350" b="1" spc="-250" dirty="0">
                <a:latin typeface="Times New Roman"/>
                <a:cs typeface="Times New Roman"/>
              </a:rPr>
              <a:t> </a:t>
            </a:r>
            <a:r>
              <a:rPr sz="2350" b="1" spc="-5" dirty="0">
                <a:latin typeface="Times New Roman"/>
                <a:cs typeface="Times New Roman"/>
              </a:rPr>
              <a:t>+</a:t>
            </a:r>
            <a:r>
              <a:rPr sz="2350" b="1" spc="-245" dirty="0">
                <a:latin typeface="Times New Roman"/>
                <a:cs typeface="Times New Roman"/>
              </a:rPr>
              <a:t> </a:t>
            </a:r>
            <a:r>
              <a:rPr sz="2350" i="1" spc="-5" dirty="0">
                <a:latin typeface="Times New Roman"/>
                <a:cs typeface="Times New Roman"/>
              </a:rPr>
              <a:t>b </a:t>
            </a:r>
            <a:r>
              <a:rPr sz="2350" spc="-5" dirty="0">
                <a:latin typeface="Times New Roman"/>
                <a:cs typeface="Times New Roman"/>
              </a:rPr>
              <a:t>&lt; 0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585" y="1942566"/>
            <a:ext cx="1486535" cy="3796665"/>
          </a:xfrm>
          <a:custGeom>
            <a:avLst/>
            <a:gdLst/>
            <a:ahLst/>
            <a:cxnLst/>
            <a:rect l="l" t="t" r="r" b="b"/>
            <a:pathLst>
              <a:path w="1486535" h="3796665">
                <a:moveTo>
                  <a:pt x="0" y="0"/>
                </a:moveTo>
                <a:lnTo>
                  <a:pt x="1486446" y="3796322"/>
                </a:lnTo>
              </a:path>
            </a:pathLst>
          </a:custGeom>
          <a:ln w="1469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22306" y="2443575"/>
            <a:ext cx="2674620" cy="2112010"/>
            <a:chOff x="6722306" y="2443575"/>
            <a:chExt cx="2674620" cy="2112010"/>
          </a:xfrm>
        </p:grpSpPr>
        <p:sp>
          <p:nvSpPr>
            <p:cNvPr id="4" name="object 4"/>
            <p:cNvSpPr/>
            <p:nvPr/>
          </p:nvSpPr>
          <p:spPr>
            <a:xfrm>
              <a:off x="6725983" y="2447251"/>
              <a:ext cx="2667635" cy="2104390"/>
            </a:xfrm>
            <a:custGeom>
              <a:avLst/>
              <a:gdLst/>
              <a:ahLst/>
              <a:cxnLst/>
              <a:rect l="l" t="t" r="r" b="b"/>
              <a:pathLst>
                <a:path w="2667634" h="2104390">
                  <a:moveTo>
                    <a:pt x="2667012" y="2104123"/>
                  </a:moveTo>
                  <a:lnTo>
                    <a:pt x="2667012" y="0"/>
                  </a:lnTo>
                  <a:lnTo>
                    <a:pt x="0" y="0"/>
                  </a:lnTo>
                  <a:lnTo>
                    <a:pt x="0" y="2104123"/>
                  </a:lnTo>
                  <a:lnTo>
                    <a:pt x="2667012" y="2104123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25983" y="2447251"/>
              <a:ext cx="2667635" cy="2104390"/>
            </a:xfrm>
            <a:custGeom>
              <a:avLst/>
              <a:gdLst/>
              <a:ahLst/>
              <a:cxnLst/>
              <a:rect l="l" t="t" r="r" b="b"/>
              <a:pathLst>
                <a:path w="2667634" h="2104390">
                  <a:moveTo>
                    <a:pt x="0" y="0"/>
                  </a:moveTo>
                  <a:lnTo>
                    <a:pt x="0" y="2104123"/>
                  </a:lnTo>
                  <a:lnTo>
                    <a:pt x="2667012" y="2104123"/>
                  </a:lnTo>
                  <a:lnTo>
                    <a:pt x="2667012" y="0"/>
                  </a:lnTo>
                  <a:lnTo>
                    <a:pt x="0" y="0"/>
                  </a:lnTo>
                  <a:close/>
                </a:path>
              </a:pathLst>
            </a:custGeom>
            <a:ln w="7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480877" y="1942566"/>
            <a:ext cx="1486535" cy="3796665"/>
          </a:xfrm>
          <a:custGeom>
            <a:avLst/>
            <a:gdLst/>
            <a:ahLst/>
            <a:cxnLst/>
            <a:rect l="l" t="t" r="r" b="b"/>
            <a:pathLst>
              <a:path w="1486535" h="3796665">
                <a:moveTo>
                  <a:pt x="0" y="0"/>
                </a:moveTo>
                <a:lnTo>
                  <a:pt x="1486433" y="3796322"/>
                </a:lnTo>
              </a:path>
            </a:pathLst>
          </a:custGeom>
          <a:ln w="1469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03234" y="1924685"/>
            <a:ext cx="4415155" cy="3888740"/>
            <a:chOff x="2003234" y="1924685"/>
            <a:chExt cx="4415155" cy="3888740"/>
          </a:xfrm>
        </p:grpSpPr>
        <p:sp>
          <p:nvSpPr>
            <p:cNvPr id="8" name="object 8"/>
            <p:cNvSpPr/>
            <p:nvPr/>
          </p:nvSpPr>
          <p:spPr>
            <a:xfrm>
              <a:off x="6241999" y="4512094"/>
              <a:ext cx="176530" cy="88265"/>
            </a:xfrm>
            <a:custGeom>
              <a:avLst/>
              <a:gdLst/>
              <a:ahLst/>
              <a:cxnLst/>
              <a:rect l="l" t="t" r="r" b="b"/>
              <a:pathLst>
                <a:path w="176529" h="88264">
                  <a:moveTo>
                    <a:pt x="176326" y="44081"/>
                  </a:moveTo>
                  <a:lnTo>
                    <a:pt x="0" y="0"/>
                  </a:lnTo>
                  <a:lnTo>
                    <a:pt x="0" y="88163"/>
                  </a:lnTo>
                  <a:lnTo>
                    <a:pt x="176326" y="440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0854" y="4556175"/>
              <a:ext cx="4268470" cy="0"/>
            </a:xfrm>
            <a:custGeom>
              <a:avLst/>
              <a:gdLst/>
              <a:ahLst/>
              <a:cxnLst/>
              <a:rect l="l" t="t" r="r" b="b"/>
              <a:pathLst>
                <a:path w="4268470">
                  <a:moveTo>
                    <a:pt x="0" y="0"/>
                  </a:moveTo>
                  <a:lnTo>
                    <a:pt x="4267873" y="0"/>
                  </a:lnTo>
                </a:path>
              </a:pathLst>
            </a:custGeom>
            <a:ln w="14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376" y="1936369"/>
              <a:ext cx="1486535" cy="3796665"/>
            </a:xfrm>
            <a:custGeom>
              <a:avLst/>
              <a:gdLst/>
              <a:ahLst/>
              <a:cxnLst/>
              <a:rect l="l" t="t" r="r" b="b"/>
              <a:pathLst>
                <a:path w="1486535" h="3796665">
                  <a:moveTo>
                    <a:pt x="0" y="0"/>
                  </a:moveTo>
                  <a:lnTo>
                    <a:pt x="1486433" y="3796334"/>
                  </a:lnTo>
                </a:path>
              </a:pathLst>
            </a:custGeom>
            <a:ln w="22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7874" y="1924685"/>
              <a:ext cx="88265" cy="176530"/>
            </a:xfrm>
            <a:custGeom>
              <a:avLst/>
              <a:gdLst/>
              <a:ahLst/>
              <a:cxnLst/>
              <a:rect l="l" t="t" r="r" b="b"/>
              <a:pathLst>
                <a:path w="88264" h="176530">
                  <a:moveTo>
                    <a:pt x="88163" y="176326"/>
                  </a:moveTo>
                  <a:lnTo>
                    <a:pt x="44081" y="0"/>
                  </a:lnTo>
                  <a:lnTo>
                    <a:pt x="0" y="176326"/>
                  </a:lnTo>
                  <a:lnTo>
                    <a:pt x="88163" y="1763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1956" y="2064283"/>
              <a:ext cx="0" cy="3742054"/>
            </a:xfrm>
            <a:custGeom>
              <a:avLst/>
              <a:gdLst/>
              <a:ahLst/>
              <a:cxnLst/>
              <a:rect l="l" t="t" r="r" b="b"/>
              <a:pathLst>
                <a:path h="3742054">
                  <a:moveTo>
                    <a:pt x="0" y="785507"/>
                  </a:moveTo>
                  <a:lnTo>
                    <a:pt x="0" y="3741483"/>
                  </a:lnTo>
                </a:path>
                <a:path h="3742054">
                  <a:moveTo>
                    <a:pt x="0" y="0"/>
                  </a:moveTo>
                  <a:lnTo>
                    <a:pt x="0" y="452285"/>
                  </a:lnTo>
                </a:path>
              </a:pathLst>
            </a:custGeom>
            <a:ln w="14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9285" y="4116666"/>
              <a:ext cx="177165" cy="120014"/>
            </a:xfrm>
            <a:custGeom>
              <a:avLst/>
              <a:gdLst/>
              <a:ahLst/>
              <a:cxnLst/>
              <a:rect l="l" t="t" r="r" b="b"/>
              <a:pathLst>
                <a:path w="177164" h="120014">
                  <a:moveTo>
                    <a:pt x="176961" y="0"/>
                  </a:moveTo>
                  <a:lnTo>
                    <a:pt x="0" y="41465"/>
                  </a:lnTo>
                  <a:lnTo>
                    <a:pt x="40322" y="119862"/>
                  </a:lnTo>
                  <a:lnTo>
                    <a:pt x="176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11956" y="4180535"/>
              <a:ext cx="730250" cy="375920"/>
            </a:xfrm>
            <a:custGeom>
              <a:avLst/>
              <a:gdLst/>
              <a:ahLst/>
              <a:cxnLst/>
              <a:rect l="l" t="t" r="r" b="b"/>
              <a:pathLst>
                <a:path w="730250" h="375920">
                  <a:moveTo>
                    <a:pt x="0" y="375640"/>
                  </a:moveTo>
                  <a:lnTo>
                    <a:pt x="730161" y="0"/>
                  </a:lnTo>
                </a:path>
              </a:pathLst>
            </a:custGeom>
            <a:ln w="14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1956" y="3905402"/>
              <a:ext cx="1261110" cy="650875"/>
            </a:xfrm>
            <a:custGeom>
              <a:avLst/>
              <a:gdLst/>
              <a:ahLst/>
              <a:cxnLst/>
              <a:rect l="l" t="t" r="r" b="b"/>
              <a:pathLst>
                <a:path w="1261110" h="650875">
                  <a:moveTo>
                    <a:pt x="0" y="650773"/>
                  </a:moveTo>
                  <a:lnTo>
                    <a:pt x="1260868" y="0"/>
                  </a:lnTo>
                </a:path>
              </a:pathLst>
            </a:custGeom>
            <a:ln w="735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2320" y="4001985"/>
              <a:ext cx="262255" cy="123189"/>
            </a:xfrm>
            <a:custGeom>
              <a:avLst/>
              <a:gdLst/>
              <a:ahLst/>
              <a:cxnLst/>
              <a:rect l="l" t="t" r="r" b="b"/>
              <a:pathLst>
                <a:path w="262254" h="123189">
                  <a:moveTo>
                    <a:pt x="0" y="0"/>
                  </a:moveTo>
                  <a:lnTo>
                    <a:pt x="24215" y="41491"/>
                  </a:lnTo>
                  <a:lnTo>
                    <a:pt x="56715" y="75591"/>
                  </a:lnTo>
                  <a:lnTo>
                    <a:pt x="95893" y="101249"/>
                  </a:lnTo>
                  <a:lnTo>
                    <a:pt x="140142" y="117415"/>
                  </a:lnTo>
                  <a:lnTo>
                    <a:pt x="187858" y="123037"/>
                  </a:lnTo>
                  <a:lnTo>
                    <a:pt x="206800" y="122160"/>
                  </a:lnTo>
                  <a:lnTo>
                    <a:pt x="225540" y="119543"/>
                  </a:lnTo>
                  <a:lnTo>
                    <a:pt x="243960" y="115209"/>
                  </a:lnTo>
                  <a:lnTo>
                    <a:pt x="261937" y="109181"/>
                  </a:lnTo>
                </a:path>
              </a:pathLst>
            </a:custGeom>
            <a:ln w="14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01349" y="3885387"/>
            <a:ext cx="749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0" dirty="0">
                <a:latin typeface="Arial"/>
                <a:cs typeface="Arial"/>
              </a:rPr>
              <a:t>,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8880" y="4001008"/>
            <a:ext cx="19558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dirty="0">
                <a:latin typeface="Times New Roman"/>
                <a:cs typeface="Times New Roman"/>
              </a:rPr>
              <a:t>w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8159" y="5035181"/>
            <a:ext cx="1853564" cy="333375"/>
          </a:xfrm>
          <a:prstGeom prst="rect">
            <a:avLst/>
          </a:prstGeom>
          <a:solidFill>
            <a:srgbClr val="DFDFDF"/>
          </a:solidFill>
          <a:ln w="73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165"/>
              </a:lnSpc>
            </a:pPr>
            <a:r>
              <a:rPr sz="1850" b="1" dirty="0">
                <a:latin typeface="Times New Roman"/>
                <a:cs typeface="Times New Roman"/>
              </a:rPr>
              <a:t>{x </a:t>
            </a:r>
            <a:r>
              <a:rPr sz="1850" dirty="0">
                <a:latin typeface="Symbol"/>
                <a:cs typeface="Symbol"/>
              </a:rPr>
              <a:t>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b="1" spc="-100" dirty="0">
                <a:latin typeface="Times New Roman"/>
                <a:cs typeface="Times New Roman"/>
              </a:rPr>
              <a:t>&lt;</a:t>
            </a:r>
            <a:r>
              <a:rPr sz="1850" b="1" spc="-110" dirty="0">
                <a:latin typeface="Times New Roman"/>
                <a:cs typeface="Times New Roman"/>
              </a:rPr>
              <a:t>w</a:t>
            </a:r>
            <a:r>
              <a:rPr sz="2775" b="1" baseline="1501" dirty="0">
                <a:latin typeface="Times New Roman"/>
                <a:cs typeface="Times New Roman"/>
              </a:rPr>
              <a:t>,</a:t>
            </a:r>
            <a:r>
              <a:rPr sz="2775" b="1" spc="-284" baseline="1501" dirty="0">
                <a:latin typeface="Times New Roman"/>
                <a:cs typeface="Times New Roman"/>
              </a:rPr>
              <a:t> </a:t>
            </a:r>
            <a:r>
              <a:rPr sz="1850" b="1" spc="-100" dirty="0">
                <a:latin typeface="Times New Roman"/>
                <a:cs typeface="Times New Roman"/>
              </a:rPr>
              <a:t>x</a:t>
            </a:r>
            <a:r>
              <a:rPr sz="1850" b="1" dirty="0">
                <a:latin typeface="Times New Roman"/>
                <a:cs typeface="Times New Roman"/>
              </a:rPr>
              <a:t>&gt;</a:t>
            </a:r>
            <a:r>
              <a:rPr sz="1850" b="1" spc="-20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+</a:t>
            </a:r>
            <a:r>
              <a:rPr sz="1850" b="1" spc="-19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b </a:t>
            </a:r>
            <a:r>
              <a:rPr sz="1850" dirty="0">
                <a:latin typeface="Times New Roman"/>
                <a:cs typeface="Times New Roman"/>
              </a:rPr>
              <a:t>= 0</a:t>
            </a:r>
            <a:r>
              <a:rPr sz="1850" dirty="0">
                <a:latin typeface="Symbol"/>
                <a:cs typeface="Symbol"/>
              </a:rPr>
              <a:t>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7372" y="2516568"/>
            <a:ext cx="1853564" cy="333375"/>
          </a:xfrm>
          <a:prstGeom prst="rect">
            <a:avLst/>
          </a:prstGeom>
          <a:solidFill>
            <a:srgbClr val="DFDFDF"/>
          </a:solidFill>
          <a:ln w="73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165"/>
              </a:lnSpc>
            </a:pPr>
            <a:r>
              <a:rPr sz="1850" b="1" spc="-55" dirty="0">
                <a:latin typeface="Times New Roman"/>
                <a:cs typeface="Times New Roman"/>
              </a:rPr>
              <a:t>{x</a:t>
            </a:r>
            <a:r>
              <a:rPr sz="1850" b="1" spc="-3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Symbol"/>
                <a:cs typeface="Symbol"/>
              </a:rPr>
              <a:t>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b="1" spc="-170" dirty="0">
                <a:latin typeface="Times New Roman"/>
                <a:cs typeface="Times New Roman"/>
              </a:rPr>
              <a:t>&lt;</a:t>
            </a:r>
            <a:r>
              <a:rPr sz="1850" b="1" spc="-175" dirty="0">
                <a:latin typeface="Times New Roman"/>
                <a:cs typeface="Times New Roman"/>
              </a:rPr>
              <a:t>w</a:t>
            </a:r>
            <a:r>
              <a:rPr sz="2775" b="1" baseline="1501" dirty="0">
                <a:latin typeface="Times New Roman"/>
                <a:cs typeface="Times New Roman"/>
              </a:rPr>
              <a:t>,</a:t>
            </a:r>
            <a:r>
              <a:rPr sz="2775" b="1" spc="-390" baseline="1501" dirty="0">
                <a:latin typeface="Times New Roman"/>
                <a:cs typeface="Times New Roman"/>
              </a:rPr>
              <a:t> </a:t>
            </a:r>
            <a:r>
              <a:rPr sz="1850" b="1" spc="-160" dirty="0">
                <a:latin typeface="Times New Roman"/>
                <a:cs typeface="Times New Roman"/>
              </a:rPr>
              <a:t>x</a:t>
            </a:r>
            <a:r>
              <a:rPr sz="1850" b="1" spc="-75" dirty="0">
                <a:latin typeface="Times New Roman"/>
                <a:cs typeface="Times New Roman"/>
              </a:rPr>
              <a:t>&gt;</a:t>
            </a:r>
            <a:r>
              <a:rPr sz="1850" b="1" spc="-215" dirty="0">
                <a:latin typeface="Times New Roman"/>
                <a:cs typeface="Times New Roman"/>
              </a:rPr>
              <a:t> </a:t>
            </a:r>
            <a:r>
              <a:rPr sz="1850" b="1" spc="-75" dirty="0">
                <a:latin typeface="Times New Roman"/>
                <a:cs typeface="Times New Roman"/>
              </a:rPr>
              <a:t>+</a:t>
            </a:r>
            <a:r>
              <a:rPr sz="1850" b="1" spc="-210" dirty="0">
                <a:latin typeface="Times New Roman"/>
                <a:cs typeface="Times New Roman"/>
              </a:rPr>
              <a:t> </a:t>
            </a:r>
            <a:r>
              <a:rPr sz="1850" i="1" spc="-65" dirty="0">
                <a:latin typeface="Times New Roman"/>
                <a:cs typeface="Times New Roman"/>
              </a:rPr>
              <a:t>b</a:t>
            </a:r>
            <a:r>
              <a:rPr sz="1850" i="1" spc="-35" dirty="0">
                <a:latin typeface="Times New Roman"/>
                <a:cs typeface="Times New Roman"/>
              </a:rPr>
              <a:t> </a:t>
            </a:r>
            <a:r>
              <a:rPr sz="1850" spc="-70" dirty="0">
                <a:latin typeface="Times New Roman"/>
                <a:cs typeface="Times New Roman"/>
              </a:rPr>
              <a:t>=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b="1" spc="-75" dirty="0">
                <a:latin typeface="Times New Roman"/>
                <a:cs typeface="Times New Roman"/>
              </a:rPr>
              <a:t>−</a:t>
            </a:r>
            <a:r>
              <a:rPr sz="1850" spc="-65" dirty="0">
                <a:latin typeface="Times New Roman"/>
                <a:cs typeface="Times New Roman"/>
              </a:rPr>
              <a:t>1</a:t>
            </a:r>
            <a:r>
              <a:rPr sz="1850" spc="-60" dirty="0">
                <a:latin typeface="Symbol"/>
                <a:cs typeface="Symbol"/>
              </a:rPr>
              <a:t>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424527" y="2303500"/>
            <a:ext cx="1853564" cy="333375"/>
          </a:xfrm>
          <a:prstGeom prst="rect">
            <a:avLst/>
          </a:prstGeom>
          <a:solidFill>
            <a:srgbClr val="DFDFDF"/>
          </a:solidFill>
          <a:ln w="73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165"/>
              </a:lnSpc>
            </a:pPr>
            <a:r>
              <a:rPr sz="1850" spc="-60" dirty="0"/>
              <a:t>{x</a:t>
            </a:r>
            <a:r>
              <a:rPr sz="1850" spc="-35" dirty="0"/>
              <a:t> </a:t>
            </a:r>
            <a:r>
              <a:rPr sz="1850" b="0" spc="-30" dirty="0">
                <a:latin typeface="Symbol"/>
                <a:cs typeface="Symbol"/>
              </a:rPr>
              <a:t></a:t>
            </a:r>
            <a:r>
              <a:rPr sz="1850" b="0" spc="-35" dirty="0">
                <a:latin typeface="Times New Roman"/>
                <a:cs typeface="Times New Roman"/>
              </a:rPr>
              <a:t> </a:t>
            </a:r>
            <a:r>
              <a:rPr sz="1850" spc="-170" dirty="0"/>
              <a:t>&lt;</a:t>
            </a:r>
            <a:r>
              <a:rPr sz="1850" spc="-275" dirty="0"/>
              <a:t>w</a:t>
            </a:r>
            <a:r>
              <a:rPr sz="1850" dirty="0"/>
              <a:t>,</a:t>
            </a:r>
            <a:r>
              <a:rPr sz="1850" spc="-165" dirty="0"/>
              <a:t> x</a:t>
            </a:r>
            <a:r>
              <a:rPr sz="1850" spc="-75" dirty="0"/>
              <a:t>&gt;</a:t>
            </a:r>
            <a:r>
              <a:rPr sz="1850" spc="-215" dirty="0"/>
              <a:t> </a:t>
            </a:r>
            <a:r>
              <a:rPr sz="1850" spc="-75" dirty="0"/>
              <a:t>+</a:t>
            </a:r>
            <a:r>
              <a:rPr sz="1850" spc="-210" dirty="0"/>
              <a:t> </a:t>
            </a:r>
            <a:r>
              <a:rPr sz="1850" b="0" i="1" spc="-70" dirty="0">
                <a:latin typeface="Times New Roman"/>
                <a:cs typeface="Times New Roman"/>
              </a:rPr>
              <a:t>b</a:t>
            </a:r>
            <a:r>
              <a:rPr sz="1850" b="0" i="1" spc="-35" dirty="0">
                <a:latin typeface="Times New Roman"/>
                <a:cs typeface="Times New Roman"/>
              </a:rPr>
              <a:t> </a:t>
            </a:r>
            <a:r>
              <a:rPr sz="1850" b="0" spc="-75" dirty="0">
                <a:latin typeface="Times New Roman"/>
                <a:cs typeface="Times New Roman"/>
              </a:rPr>
              <a:t>=</a:t>
            </a:r>
            <a:r>
              <a:rPr sz="1850" b="0" spc="-35" dirty="0">
                <a:latin typeface="Times New Roman"/>
                <a:cs typeface="Times New Roman"/>
              </a:rPr>
              <a:t> </a:t>
            </a:r>
            <a:r>
              <a:rPr sz="1850" spc="-75" dirty="0"/>
              <a:t>+</a:t>
            </a:r>
            <a:r>
              <a:rPr sz="1850" b="0" spc="-70" dirty="0">
                <a:latin typeface="Times New Roman"/>
                <a:cs typeface="Times New Roman"/>
              </a:rPr>
              <a:t>1</a:t>
            </a:r>
            <a:r>
              <a:rPr sz="1850" b="0" spc="-65" dirty="0">
                <a:latin typeface="Symbol"/>
                <a:cs typeface="Symbol"/>
              </a:rPr>
              <a:t>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32072" y="3497249"/>
            <a:ext cx="113664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4598" y="2521394"/>
            <a:ext cx="53530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latin typeface="Times New Roman"/>
                <a:cs typeface="Times New Roman"/>
              </a:rPr>
              <a:t>Note: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77466" y="4133113"/>
            <a:ext cx="44069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39090" algn="l"/>
              </a:tabLst>
            </a:pPr>
            <a:r>
              <a:rPr sz="1350" spc="15" dirty="0">
                <a:latin typeface="Times New Roman"/>
                <a:cs typeface="Times New Roman"/>
              </a:rPr>
              <a:t>1	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81661" y="4003777"/>
            <a:ext cx="1023619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78205" algn="l"/>
              </a:tabLst>
            </a:pPr>
            <a:r>
              <a:rPr sz="1850" b="1" dirty="0">
                <a:latin typeface="Times New Roman"/>
                <a:cs typeface="Times New Roman"/>
              </a:rPr>
              <a:t>(x </a:t>
            </a:r>
            <a:r>
              <a:rPr sz="1850" b="1" spc="-23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−x </a:t>
            </a:r>
            <a:r>
              <a:rPr sz="1850" b="1" spc="-23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)	</a:t>
            </a:r>
            <a:r>
              <a:rPr sz="1850" dirty="0">
                <a:latin typeface="Times New Roman"/>
                <a:cs typeface="Times New Roman"/>
              </a:rPr>
              <a:t>=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94521" y="3851867"/>
            <a:ext cx="18288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50" b="1" dirty="0">
                <a:latin typeface="Times New Roman"/>
                <a:cs typeface="Times New Roman"/>
              </a:rPr>
              <a:t>w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89172" y="4111068"/>
            <a:ext cx="38989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50" b="1" dirty="0">
                <a:latin typeface="Times New Roman"/>
                <a:cs typeface="Times New Roman"/>
              </a:rPr>
              <a:t>||w||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08748" y="4156011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3222" y="0"/>
                </a:lnTo>
              </a:path>
            </a:pathLst>
          </a:custGeom>
          <a:ln w="14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15175" y="3834422"/>
            <a:ext cx="27813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Times New Roman"/>
                <a:cs typeface="Times New Roman"/>
              </a:rPr>
              <a:t>&lt;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9229" y="2886531"/>
            <a:ext cx="240919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ts val="2080"/>
              </a:lnSpc>
              <a:spcBef>
                <a:spcPts val="100"/>
              </a:spcBef>
            </a:pPr>
            <a:r>
              <a:rPr sz="1850" b="1" spc="-90" dirty="0">
                <a:latin typeface="Times New Roman"/>
                <a:cs typeface="Times New Roman"/>
              </a:rPr>
              <a:t>&lt;</a:t>
            </a:r>
            <a:r>
              <a:rPr sz="1850" b="1" spc="-150" dirty="0">
                <a:latin typeface="Times New Roman"/>
                <a:cs typeface="Times New Roman"/>
              </a:rPr>
              <a:t>w</a:t>
            </a:r>
            <a:r>
              <a:rPr sz="2775" b="1" baseline="9009" dirty="0">
                <a:latin typeface="Times New Roman"/>
                <a:cs typeface="Times New Roman"/>
              </a:rPr>
              <a:t>,</a:t>
            </a:r>
            <a:r>
              <a:rPr sz="2775" b="1" spc="-172" baseline="9009" dirty="0">
                <a:latin typeface="Times New Roman"/>
                <a:cs typeface="Times New Roman"/>
              </a:rPr>
              <a:t> </a:t>
            </a:r>
            <a:r>
              <a:rPr sz="1850" b="1" spc="-95" dirty="0">
                <a:latin typeface="Times New Roman"/>
                <a:cs typeface="Times New Roman"/>
              </a:rPr>
              <a:t>x</a:t>
            </a:r>
            <a:r>
              <a:rPr sz="2025" spc="22" baseline="-22633" dirty="0">
                <a:latin typeface="Times New Roman"/>
                <a:cs typeface="Times New Roman"/>
              </a:rPr>
              <a:t>1</a:t>
            </a:r>
            <a:r>
              <a:rPr sz="1850" b="1" dirty="0">
                <a:latin typeface="Times New Roman"/>
                <a:cs typeface="Times New Roman"/>
              </a:rPr>
              <a:t>&gt;</a:t>
            </a:r>
            <a:r>
              <a:rPr sz="1850" b="1" spc="-22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+</a:t>
            </a:r>
            <a:r>
              <a:rPr sz="1850" b="1" spc="-22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b </a:t>
            </a:r>
            <a:r>
              <a:rPr sz="1850" dirty="0">
                <a:latin typeface="Times New Roman"/>
                <a:cs typeface="Times New Roman"/>
              </a:rPr>
              <a:t>= +1</a:t>
            </a:r>
            <a:endParaRPr sz="1850">
              <a:latin typeface="Times New Roman"/>
              <a:cs typeface="Times New Roman"/>
            </a:endParaRPr>
          </a:p>
          <a:p>
            <a:pPr marR="43180" algn="r">
              <a:lnSpc>
                <a:spcPts val="2080"/>
              </a:lnSpc>
            </a:pPr>
            <a:r>
              <a:rPr sz="1850" b="1" spc="-90" dirty="0">
                <a:latin typeface="Times New Roman"/>
                <a:cs typeface="Times New Roman"/>
              </a:rPr>
              <a:t>&lt;</a:t>
            </a:r>
            <a:r>
              <a:rPr sz="1850" b="1" spc="-210" dirty="0">
                <a:latin typeface="Times New Roman"/>
                <a:cs typeface="Times New Roman"/>
              </a:rPr>
              <a:t>w</a:t>
            </a:r>
            <a:r>
              <a:rPr sz="2775" b="1" baseline="7507" dirty="0">
                <a:latin typeface="Times New Roman"/>
                <a:cs typeface="Times New Roman"/>
              </a:rPr>
              <a:t>,</a:t>
            </a:r>
            <a:r>
              <a:rPr sz="2775" b="1" spc="-82" baseline="7507" dirty="0">
                <a:latin typeface="Times New Roman"/>
                <a:cs typeface="Times New Roman"/>
              </a:rPr>
              <a:t> </a:t>
            </a:r>
            <a:r>
              <a:rPr sz="1850" b="1" spc="-95" dirty="0">
                <a:latin typeface="Times New Roman"/>
                <a:cs typeface="Times New Roman"/>
              </a:rPr>
              <a:t>x</a:t>
            </a:r>
            <a:r>
              <a:rPr sz="2025" spc="22" baseline="-22633" dirty="0">
                <a:latin typeface="Times New Roman"/>
                <a:cs typeface="Times New Roman"/>
              </a:rPr>
              <a:t>2</a:t>
            </a:r>
            <a:r>
              <a:rPr sz="1850" b="1" dirty="0">
                <a:latin typeface="Times New Roman"/>
                <a:cs typeface="Times New Roman"/>
              </a:rPr>
              <a:t>&gt;</a:t>
            </a:r>
            <a:r>
              <a:rPr sz="1850" b="1" spc="-22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+</a:t>
            </a:r>
            <a:r>
              <a:rPr sz="1850" b="1" spc="-22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b </a:t>
            </a:r>
            <a:r>
              <a:rPr sz="1850" dirty="0">
                <a:latin typeface="Times New Roman"/>
                <a:cs typeface="Times New Roman"/>
              </a:rPr>
              <a:t>= −1</a:t>
            </a:r>
            <a:endParaRPr sz="1850">
              <a:latin typeface="Times New Roman"/>
              <a:cs typeface="Times New Roman"/>
            </a:endParaRPr>
          </a:p>
          <a:p>
            <a:pPr marR="97790" algn="r">
              <a:lnSpc>
                <a:spcPct val="100000"/>
              </a:lnSpc>
              <a:spcBef>
                <a:spcPts val="1025"/>
              </a:spcBef>
              <a:tabLst>
                <a:tab pos="645160" algn="l"/>
                <a:tab pos="2159635" algn="l"/>
              </a:tabLst>
            </a:pPr>
            <a:r>
              <a:rPr sz="1850" b="1" spc="-15" dirty="0">
                <a:latin typeface="Times New Roman"/>
                <a:cs typeface="Times New Roman"/>
              </a:rPr>
              <a:t>=&gt;	</a:t>
            </a:r>
            <a:r>
              <a:rPr sz="1850" b="1" spc="15" dirty="0">
                <a:latin typeface="Times New Roman"/>
                <a:cs typeface="Times New Roman"/>
              </a:rPr>
              <a:t>&lt;w</a:t>
            </a:r>
            <a:r>
              <a:rPr sz="2775" b="1" spc="22" baseline="12012" dirty="0">
                <a:latin typeface="Times New Roman"/>
                <a:cs typeface="Times New Roman"/>
              </a:rPr>
              <a:t>,</a:t>
            </a:r>
            <a:r>
              <a:rPr sz="2775" b="1" spc="-254" baseline="12012" dirty="0">
                <a:latin typeface="Times New Roman"/>
                <a:cs typeface="Times New Roman"/>
              </a:rPr>
              <a:t> </a:t>
            </a:r>
            <a:r>
              <a:rPr sz="1850" b="1" spc="-30" dirty="0">
                <a:latin typeface="Times New Roman"/>
                <a:cs typeface="Times New Roman"/>
              </a:rPr>
              <a:t>(x</a:t>
            </a:r>
            <a:r>
              <a:rPr sz="2025" spc="-44" baseline="-22633" dirty="0">
                <a:latin typeface="Times New Roman"/>
                <a:cs typeface="Times New Roman"/>
              </a:rPr>
              <a:t>1</a:t>
            </a:r>
            <a:r>
              <a:rPr sz="1850" b="1" spc="-30" dirty="0">
                <a:latin typeface="Times New Roman"/>
                <a:cs typeface="Times New Roman"/>
              </a:rPr>
              <a:t>−x</a:t>
            </a:r>
            <a:r>
              <a:rPr sz="2025" spc="-44" baseline="-22633" dirty="0">
                <a:latin typeface="Times New Roman"/>
                <a:cs typeface="Times New Roman"/>
              </a:rPr>
              <a:t>2</a:t>
            </a:r>
            <a:r>
              <a:rPr sz="1850" b="1" spc="-30" dirty="0">
                <a:latin typeface="Times New Roman"/>
                <a:cs typeface="Times New Roman"/>
              </a:rPr>
              <a:t>)&gt;</a:t>
            </a:r>
            <a:r>
              <a:rPr sz="1850" b="1" spc="-2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=	2</a:t>
            </a:r>
            <a:endParaRPr sz="185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390"/>
              </a:spcBef>
            </a:pPr>
            <a:r>
              <a:rPr sz="1850" dirty="0">
                <a:latin typeface="Times New Roman"/>
                <a:cs typeface="Times New Roman"/>
              </a:rPr>
              <a:t>=&gt;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93164" y="3982161"/>
            <a:ext cx="7175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50" b="1" dirty="0">
                <a:latin typeface="Times New Roman"/>
                <a:cs typeface="Times New Roman"/>
              </a:rPr>
              <a:t>,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22678" y="3631438"/>
            <a:ext cx="83058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65"/>
              </a:lnSpc>
              <a:spcBef>
                <a:spcPts val="100"/>
              </a:spcBef>
              <a:tabLst>
                <a:tab pos="767715" algn="l"/>
              </a:tabLst>
            </a:pPr>
            <a:r>
              <a:rPr sz="5550" baseline="-21021" dirty="0">
                <a:latin typeface="Times New Roman"/>
                <a:cs typeface="Times New Roman"/>
              </a:rPr>
              <a:t>&gt;</a:t>
            </a:r>
            <a:r>
              <a:rPr sz="3700" u="heavy" spc="7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1850">
              <a:latin typeface="Times New Roman"/>
              <a:cs typeface="Times New Roman"/>
            </a:endParaRPr>
          </a:p>
          <a:p>
            <a:pPr marL="414655">
              <a:lnSpc>
                <a:spcPts val="1945"/>
              </a:lnSpc>
            </a:pPr>
            <a:r>
              <a:rPr sz="1850" b="1" dirty="0">
                <a:latin typeface="Times New Roman"/>
                <a:cs typeface="Times New Roman"/>
              </a:rPr>
              <a:t>||w||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3847" y="2948139"/>
            <a:ext cx="2915920" cy="2332990"/>
          </a:xfrm>
          <a:custGeom>
            <a:avLst/>
            <a:gdLst/>
            <a:ahLst/>
            <a:cxnLst/>
            <a:rect l="l" t="t" r="r" b="b"/>
            <a:pathLst>
              <a:path w="2915920" h="2332990">
                <a:moveTo>
                  <a:pt x="20827" y="374865"/>
                </a:moveTo>
                <a:lnTo>
                  <a:pt x="833069" y="479005"/>
                </a:lnTo>
                <a:lnTo>
                  <a:pt x="1561985" y="2332570"/>
                </a:lnTo>
                <a:lnTo>
                  <a:pt x="229095" y="2145131"/>
                </a:lnTo>
                <a:lnTo>
                  <a:pt x="0" y="416521"/>
                </a:lnTo>
              </a:path>
              <a:path w="2915920" h="2332990">
                <a:moveTo>
                  <a:pt x="2207615" y="0"/>
                </a:moveTo>
                <a:lnTo>
                  <a:pt x="2915716" y="916355"/>
                </a:lnTo>
                <a:lnTo>
                  <a:pt x="2540838" y="1312075"/>
                </a:lnTo>
                <a:lnTo>
                  <a:pt x="1999348" y="437349"/>
                </a:lnTo>
                <a:lnTo>
                  <a:pt x="2207615" y="0"/>
                </a:lnTo>
                <a:close/>
              </a:path>
              <a:path w="2915920" h="2332990">
                <a:moveTo>
                  <a:pt x="2001494" y="439839"/>
                </a:moveTo>
                <a:lnTo>
                  <a:pt x="1009624" y="917397"/>
                </a:lnTo>
              </a:path>
            </a:pathLst>
          </a:custGeom>
          <a:ln w="7353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354910" y="3955706"/>
            <a:ext cx="73025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50" i="1" spc="5" dirty="0">
                <a:latin typeface="Times New Roman"/>
                <a:cs typeface="Times New Roman"/>
              </a:rPr>
              <a:t>y</a:t>
            </a:r>
            <a:r>
              <a:rPr sz="2025" i="1" spc="7" baseline="-22633" dirty="0">
                <a:latin typeface="Times New Roman"/>
                <a:cs typeface="Times New Roman"/>
              </a:rPr>
              <a:t>i</a:t>
            </a:r>
            <a:r>
              <a:rPr sz="2025" i="1" spc="127" baseline="-22633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=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−1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06804" y="3162236"/>
            <a:ext cx="70485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50" i="1" spc="5" dirty="0">
                <a:latin typeface="Times New Roman"/>
                <a:cs typeface="Times New Roman"/>
              </a:rPr>
              <a:t>y</a:t>
            </a:r>
            <a:r>
              <a:rPr sz="2025" i="1" spc="7" baseline="-22633" dirty="0">
                <a:latin typeface="Times New Roman"/>
                <a:cs typeface="Times New Roman"/>
              </a:rPr>
              <a:t>i</a:t>
            </a:r>
            <a:r>
              <a:rPr sz="2025" i="1" spc="127" baseline="-22633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=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+1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7629" y="3216732"/>
            <a:ext cx="2019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❍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89121" y="3252203"/>
            <a:ext cx="438784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75" b="1" baseline="-27027" dirty="0">
                <a:latin typeface="Times New Roman"/>
                <a:cs typeface="Times New Roman"/>
              </a:rPr>
              <a:t>x</a:t>
            </a:r>
            <a:r>
              <a:rPr sz="2775" b="1" spc="15" baseline="-27027" dirty="0">
                <a:latin typeface="Times New Roman"/>
                <a:cs typeface="Times New Roman"/>
              </a:rPr>
              <a:t> </a:t>
            </a:r>
            <a:r>
              <a:rPr sz="1350" spc="35" dirty="0">
                <a:latin typeface="MS UI Gothic"/>
                <a:cs typeface="MS UI Gothic"/>
              </a:rPr>
              <a:t>❍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8050" y="4750987"/>
            <a:ext cx="2019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❍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25531" y="5163679"/>
            <a:ext cx="2019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❍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90702" y="4956707"/>
            <a:ext cx="2019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❍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82948" y="2822959"/>
            <a:ext cx="2019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◆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50611" y="3200804"/>
            <a:ext cx="48577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03835">
              <a:lnSpc>
                <a:spcPct val="100000"/>
              </a:lnSpc>
              <a:spcBef>
                <a:spcPts val="100"/>
              </a:spcBef>
              <a:buSzPct val="72972"/>
              <a:buFont typeface="MS UI Gothic"/>
              <a:buChar char="◆"/>
              <a:tabLst>
                <a:tab pos="241935" algn="l"/>
              </a:tabLst>
            </a:pPr>
            <a:r>
              <a:rPr sz="2775" b="1" spc="7" baseline="-3003" dirty="0">
                <a:latin typeface="Times New Roman"/>
                <a:cs typeface="Times New Roman"/>
              </a:rPr>
              <a:t>x</a:t>
            </a:r>
            <a:r>
              <a:rPr sz="2025" spc="7" baseline="-28806" dirty="0">
                <a:latin typeface="Times New Roman"/>
                <a:cs typeface="Times New Roman"/>
              </a:rPr>
              <a:t>1</a:t>
            </a:r>
            <a:endParaRPr sz="2025" baseline="-28806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92386" y="3729790"/>
            <a:ext cx="1765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◆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97638" y="4148566"/>
            <a:ext cx="2019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◆</a:t>
            </a:r>
            <a:endParaRPr sz="13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1046556"/>
            <a:ext cx="75330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68350" algn="l"/>
              </a:tabLst>
            </a:pPr>
            <a:r>
              <a:rPr spc="10" dirty="0"/>
              <a:t>1</a:t>
            </a:r>
            <a:r>
              <a:rPr lang="en-US" spc="10" dirty="0"/>
              <a:t>1</a:t>
            </a:r>
            <a:r>
              <a:rPr spc="10" dirty="0"/>
              <a:t>	Linear</a:t>
            </a:r>
            <a:r>
              <a:rPr spc="5" dirty="0"/>
              <a:t> </a:t>
            </a:r>
            <a:r>
              <a:rPr spc="10" dirty="0"/>
              <a:t>Support</a:t>
            </a:r>
            <a:r>
              <a:rPr dirty="0"/>
              <a:t> </a:t>
            </a:r>
            <a:r>
              <a:rPr spc="-40" dirty="0"/>
              <a:t>Vector</a:t>
            </a:r>
            <a:r>
              <a:rPr spc="5" dirty="0"/>
              <a:t> </a:t>
            </a:r>
            <a:r>
              <a:rPr spc="10" dirty="0"/>
              <a:t>Machines</a:t>
            </a:r>
            <a:r>
              <a:rPr dirty="0"/>
              <a:t> </a:t>
            </a:r>
            <a:r>
              <a:rPr spc="5" dirty="0"/>
              <a:t>(at</a:t>
            </a:r>
            <a:r>
              <a:rPr spc="10" dirty="0"/>
              <a:t> </a:t>
            </a:r>
            <a:r>
              <a:rPr spc="5" dirty="0"/>
              <a:t>last!)</a:t>
            </a:r>
          </a:p>
        </p:txBody>
      </p:sp>
      <p:sp>
        <p:nvSpPr>
          <p:cNvPr id="3" name="object 3"/>
          <p:cNvSpPr/>
          <p:nvPr/>
        </p:nvSpPr>
        <p:spPr>
          <a:xfrm>
            <a:off x="3499713" y="3798722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7" y="0"/>
                </a:lnTo>
              </a:path>
            </a:pathLst>
          </a:custGeom>
          <a:ln w="10667">
            <a:solidFill>
              <a:srgbClr val="00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87165" y="3769576"/>
            <a:ext cx="25590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0" dirty="0">
                <a:solidFill>
                  <a:srgbClr val="0000FF"/>
                </a:solidFill>
                <a:latin typeface="Bookman Old Style"/>
                <a:cs typeface="Bookman Old Style"/>
              </a:rPr>
              <a:t>m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345" y="1749712"/>
            <a:ext cx="7743825" cy="185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7780" indent="-262255">
              <a:lnSpc>
                <a:spcPct val="156600"/>
              </a:lnSpc>
              <a:spcBef>
                <a:spcPts val="95"/>
              </a:spcBef>
            </a:pPr>
            <a:r>
              <a:rPr sz="2050" dirty="0">
                <a:latin typeface="Times New Roman"/>
                <a:cs typeface="Times New Roman"/>
              </a:rPr>
              <a:t>So,</a:t>
            </a:r>
            <a:r>
              <a:rPr sz="2050" spc="5" dirty="0">
                <a:latin typeface="Times New Roman"/>
                <a:cs typeface="Times New Roman"/>
              </a:rPr>
              <a:t> we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would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like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to find </a:t>
            </a:r>
            <a:r>
              <a:rPr sz="2050" dirty="0">
                <a:latin typeface="Times New Roman"/>
                <a:cs typeface="Times New Roman"/>
              </a:rPr>
              <a:t>the function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which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minimizes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an </a:t>
            </a:r>
            <a:r>
              <a:rPr sz="2050" spc="-10" dirty="0">
                <a:latin typeface="Times New Roman"/>
                <a:cs typeface="Times New Roman"/>
              </a:rPr>
              <a:t>objective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like: </a:t>
            </a:r>
            <a:r>
              <a:rPr sz="2050" spc="-495" dirty="0"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Times New Roman"/>
                <a:cs typeface="Times New Roman"/>
              </a:rPr>
              <a:t>Training</a:t>
            </a:r>
            <a:r>
              <a:rPr sz="20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Error</a:t>
            </a:r>
            <a:r>
              <a:rPr sz="20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+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Complexity 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term</a:t>
            </a:r>
            <a:endParaRPr sz="20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90"/>
              </a:spcBef>
            </a:pPr>
            <a:r>
              <a:rPr sz="2050" spc="-75" dirty="0">
                <a:solidFill>
                  <a:srgbClr val="231F20"/>
                </a:solidFill>
                <a:latin typeface="Times New Roman"/>
                <a:cs typeface="Times New Roman"/>
              </a:rPr>
              <a:t>We</a:t>
            </a:r>
            <a:r>
              <a:rPr sz="205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write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as:</a:t>
            </a:r>
            <a:endParaRPr sz="2050">
              <a:latin typeface="Times New Roman"/>
              <a:cs typeface="Times New Roman"/>
            </a:endParaRPr>
          </a:p>
          <a:p>
            <a:pPr marL="1795780">
              <a:lnSpc>
                <a:spcPct val="100000"/>
              </a:lnSpc>
              <a:spcBef>
                <a:spcPts val="360"/>
              </a:spcBef>
            </a:pPr>
            <a:r>
              <a:rPr sz="3075" spc="-165" baseline="-32520" dirty="0">
                <a:solidFill>
                  <a:srgbClr val="0000FF"/>
                </a:solidFill>
                <a:latin typeface="Century"/>
                <a:cs typeface="Century"/>
              </a:rPr>
              <a:t>1</a:t>
            </a:r>
            <a:r>
              <a:rPr sz="3075" spc="-150" baseline="-32520" dirty="0">
                <a:solidFill>
                  <a:srgbClr val="0000FF"/>
                </a:solidFill>
                <a:latin typeface="Century"/>
                <a:cs typeface="Century"/>
              </a:rPr>
              <a:t> </a:t>
            </a:r>
            <a:r>
              <a:rPr sz="3075" spc="-142" baseline="-16260" dirty="0">
                <a:solidFill>
                  <a:srgbClr val="0000FF"/>
                </a:solidFill>
                <a:latin typeface="Sitka Display"/>
                <a:cs typeface="Sitka Display"/>
              </a:rPr>
              <a:t>Σ</a:t>
            </a:r>
            <a:r>
              <a:rPr sz="1450" b="0" i="1" spc="-95" dirty="0">
                <a:solidFill>
                  <a:srgbClr val="0000FF"/>
                </a:solidFill>
                <a:latin typeface="Bookman Old Style"/>
                <a:cs typeface="Bookman Old Style"/>
              </a:rPr>
              <a:t>m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1778" y="3977843"/>
            <a:ext cx="36703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0" i="1" spc="175" dirty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sz="1450" spc="320" dirty="0">
                <a:solidFill>
                  <a:srgbClr val="0000FF"/>
                </a:solidFill>
                <a:latin typeface="PMingLiU"/>
                <a:cs typeface="PMingLiU"/>
              </a:rPr>
              <a:t>=1</a:t>
            </a:r>
            <a:endParaRPr sz="145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8714" y="3588220"/>
            <a:ext cx="37084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285" dirty="0">
                <a:solidFill>
                  <a:srgbClr val="0000FF"/>
                </a:solidFill>
                <a:latin typeface="Bookman Old Style"/>
                <a:cs typeface="Bookman Old Style"/>
              </a:rPr>
              <a:t>l</a:t>
            </a:r>
            <a:r>
              <a:rPr sz="2050" spc="120" dirty="0">
                <a:solidFill>
                  <a:srgbClr val="0000FF"/>
                </a:solidFill>
                <a:latin typeface="Century"/>
                <a:cs typeface="Century"/>
              </a:rPr>
              <a:t>(</a:t>
            </a:r>
            <a:r>
              <a:rPr sz="2050" b="0" i="1" spc="-260" dirty="0">
                <a:solidFill>
                  <a:srgbClr val="0000FF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0000FF"/>
                </a:solidFill>
                <a:latin typeface="Century"/>
                <a:cs typeface="Century"/>
              </a:rPr>
              <a:t>(</a:t>
            </a:r>
            <a:r>
              <a:rPr sz="2050" b="0" i="1" spc="60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2175" b="0" i="1" spc="427" baseline="-11494" dirty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45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0" dirty="0">
                <a:solidFill>
                  <a:srgbClr val="0000FF"/>
                </a:solidFill>
                <a:latin typeface="Bookman Old Style"/>
                <a:cs typeface="Bookman Old Style"/>
              </a:rPr>
              <a:t>α</a:t>
            </a:r>
            <a:r>
              <a:rPr sz="2050" spc="120" dirty="0">
                <a:solidFill>
                  <a:srgbClr val="0000FF"/>
                </a:solidFill>
                <a:latin typeface="Century"/>
                <a:cs typeface="Century"/>
              </a:rPr>
              <a:t>)</a:t>
            </a:r>
            <a:r>
              <a:rPr sz="2050" b="0" i="1" spc="-45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5" dirty="0">
                <a:solidFill>
                  <a:srgbClr val="0000FF"/>
                </a:solidFill>
                <a:latin typeface="Bookman Old Style"/>
                <a:cs typeface="Bookman Old Style"/>
              </a:rPr>
              <a:t>y</a:t>
            </a:r>
            <a:r>
              <a:rPr sz="2175" b="0" i="1" spc="390" baseline="-11494" dirty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sz="2050" spc="120" dirty="0">
                <a:solidFill>
                  <a:srgbClr val="0000FF"/>
                </a:solidFill>
                <a:latin typeface="Century"/>
                <a:cs typeface="Century"/>
              </a:rPr>
              <a:t>)</a:t>
            </a:r>
            <a:r>
              <a:rPr sz="2050" spc="-114" dirty="0">
                <a:solidFill>
                  <a:srgbClr val="0000FF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+</a:t>
            </a:r>
            <a:r>
              <a:rPr sz="2050" spc="-10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Compl</a:t>
            </a:r>
            <a:r>
              <a:rPr sz="2050" spc="-4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xity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term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2633" y="5682386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7" y="0"/>
                </a:lnTo>
              </a:path>
            </a:pathLst>
          </a:custGeom>
          <a:ln w="10667">
            <a:solidFill>
              <a:srgbClr val="00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0085" y="5653239"/>
            <a:ext cx="25590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0" dirty="0">
                <a:solidFill>
                  <a:srgbClr val="0000FF"/>
                </a:solidFill>
                <a:latin typeface="Bookman Old Style"/>
                <a:cs typeface="Bookman Old Style"/>
              </a:rPr>
              <a:t>m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9550" y="4296307"/>
            <a:ext cx="7767955" cy="118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9000"/>
              </a:lnSpc>
              <a:spcBef>
                <a:spcPts val="95"/>
              </a:spcBef>
            </a:pP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now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we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will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choose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hyperplanes</a:t>
            </a:r>
            <a:r>
              <a:rPr sz="2050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(we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will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extend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this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later), </a:t>
            </a:r>
            <a:r>
              <a:rPr sz="2050" spc="-5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so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-325" dirty="0">
                <a:solidFill>
                  <a:srgbClr val="231F20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0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15" dirty="0">
                <a:solidFill>
                  <a:srgbClr val="231F20"/>
                </a:solidFill>
                <a:latin typeface="DejaVu Sans Condensed"/>
                <a:cs typeface="DejaVu Sans Condensed"/>
              </a:rPr>
              <a:t>·</a:t>
            </a:r>
            <a:r>
              <a:rPr sz="2050" i="1" spc="-13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spc="635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310" dirty="0">
                <a:solidFill>
                  <a:srgbClr val="231F20"/>
                </a:solidFill>
                <a:latin typeface="Century"/>
                <a:cs typeface="Century"/>
              </a:rPr>
              <a:t>+</a:t>
            </a:r>
            <a:r>
              <a:rPr sz="2050" spc="-114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b="0" i="1" spc="-345" dirty="0">
                <a:solidFill>
                  <a:srgbClr val="231F20"/>
                </a:solidFill>
                <a:latin typeface="Bookman Old Style"/>
                <a:cs typeface="Bookman Old Style"/>
              </a:rPr>
              <a:t>b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endParaRPr sz="2050">
              <a:latin typeface="Times New Roman"/>
              <a:cs typeface="Times New Roman"/>
            </a:endParaRPr>
          </a:p>
          <a:p>
            <a:pPr marL="2311400">
              <a:lnSpc>
                <a:spcPct val="100000"/>
              </a:lnSpc>
              <a:spcBef>
                <a:spcPts val="840"/>
              </a:spcBef>
            </a:pPr>
            <a:r>
              <a:rPr sz="3075" spc="-165" baseline="-32520" dirty="0">
                <a:solidFill>
                  <a:srgbClr val="0000FF"/>
                </a:solidFill>
                <a:latin typeface="Century"/>
                <a:cs typeface="Century"/>
              </a:rPr>
              <a:t>1</a:t>
            </a:r>
            <a:r>
              <a:rPr sz="3075" spc="-150" baseline="-32520" dirty="0">
                <a:solidFill>
                  <a:srgbClr val="0000FF"/>
                </a:solidFill>
                <a:latin typeface="Century"/>
                <a:cs typeface="Century"/>
              </a:rPr>
              <a:t> </a:t>
            </a:r>
            <a:r>
              <a:rPr sz="3075" spc="-142" baseline="-16260" dirty="0">
                <a:solidFill>
                  <a:srgbClr val="0000FF"/>
                </a:solidFill>
                <a:latin typeface="Sitka Display"/>
                <a:cs typeface="Sitka Display"/>
              </a:rPr>
              <a:t>Σ</a:t>
            </a:r>
            <a:r>
              <a:rPr sz="1450" b="0" i="1" spc="-95" dirty="0">
                <a:solidFill>
                  <a:srgbClr val="0000FF"/>
                </a:solidFill>
                <a:latin typeface="Bookman Old Style"/>
                <a:cs typeface="Bookman Old Style"/>
              </a:rPr>
              <a:t>m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4697" y="5861507"/>
            <a:ext cx="36703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0" i="1" spc="175" dirty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sz="1450" spc="320" dirty="0">
                <a:solidFill>
                  <a:srgbClr val="0000FF"/>
                </a:solidFill>
                <a:latin typeface="PMingLiU"/>
                <a:cs typeface="PMingLiU"/>
              </a:rPr>
              <a:t>=1</a:t>
            </a:r>
            <a:endParaRPr sz="145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3158" y="5471883"/>
            <a:ext cx="26892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285" dirty="0">
                <a:solidFill>
                  <a:srgbClr val="0000FF"/>
                </a:solidFill>
                <a:latin typeface="Bookman Old Style"/>
                <a:cs typeface="Bookman Old Style"/>
              </a:rPr>
              <a:t>l</a:t>
            </a:r>
            <a:r>
              <a:rPr sz="2050" spc="120" dirty="0">
                <a:solidFill>
                  <a:srgbClr val="0000FF"/>
                </a:solidFill>
                <a:latin typeface="Century"/>
                <a:cs typeface="Century"/>
              </a:rPr>
              <a:t>(</a:t>
            </a:r>
            <a:r>
              <a:rPr sz="2050" b="0" i="1" spc="-325" dirty="0">
                <a:solidFill>
                  <a:srgbClr val="0000FF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14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i="1" spc="-15" dirty="0">
                <a:solidFill>
                  <a:srgbClr val="0000FF"/>
                </a:solidFill>
                <a:latin typeface="DejaVu Sans Condensed"/>
                <a:cs typeface="DejaVu Sans Condensed"/>
              </a:rPr>
              <a:t>·</a:t>
            </a:r>
            <a:r>
              <a:rPr sz="2050" i="1" spc="-120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2050" b="0" i="1" spc="60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2175" b="0" i="1" spc="262" baseline="-11494" dirty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sz="2175" b="0" i="1" spc="195" baseline="-11494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spc="365" dirty="0">
                <a:solidFill>
                  <a:srgbClr val="0000FF"/>
                </a:solidFill>
                <a:latin typeface="Century"/>
                <a:cs typeface="Century"/>
              </a:rPr>
              <a:t>+</a:t>
            </a:r>
            <a:r>
              <a:rPr sz="2050" spc="-114" dirty="0">
                <a:solidFill>
                  <a:srgbClr val="0000FF"/>
                </a:solidFill>
                <a:latin typeface="Century"/>
                <a:cs typeface="Century"/>
              </a:rPr>
              <a:t> </a:t>
            </a:r>
            <a:r>
              <a:rPr sz="2050" b="0" i="1" spc="-195" dirty="0">
                <a:solidFill>
                  <a:srgbClr val="0000FF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7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5" dirty="0">
                <a:solidFill>
                  <a:srgbClr val="0000FF"/>
                </a:solidFill>
                <a:latin typeface="Bookman Old Style"/>
                <a:cs typeface="Bookman Old Style"/>
              </a:rPr>
              <a:t>y</a:t>
            </a:r>
            <a:r>
              <a:rPr sz="2175" b="0" i="1" spc="405" baseline="-11494" dirty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sz="2050" spc="120" dirty="0">
                <a:solidFill>
                  <a:srgbClr val="0000FF"/>
                </a:solidFill>
                <a:latin typeface="Century"/>
                <a:cs typeface="Century"/>
              </a:rPr>
              <a:t>)</a:t>
            </a:r>
            <a:r>
              <a:rPr sz="2050" spc="-114" dirty="0">
                <a:solidFill>
                  <a:srgbClr val="0000FF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+</a:t>
            </a:r>
            <a:r>
              <a:rPr sz="2050" spc="-114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i="1" spc="-50" dirty="0">
                <a:solidFill>
                  <a:srgbClr val="FF0000"/>
                </a:solidFill>
                <a:latin typeface="DejaVu Sans Condensed"/>
                <a:cs typeface="DejaVu Sans Condensed"/>
              </a:rPr>
              <a:t>||</a:t>
            </a:r>
            <a:r>
              <a:rPr sz="2050" b="0" i="1" spc="-270" dirty="0">
                <a:solidFill>
                  <a:srgbClr val="FF0000"/>
                </a:solidFill>
                <a:latin typeface="Bookman Old Style"/>
                <a:cs typeface="Bookman Old Style"/>
              </a:rPr>
              <a:t>w</a:t>
            </a:r>
            <a:r>
              <a:rPr sz="2050" i="1" spc="-50" dirty="0">
                <a:solidFill>
                  <a:srgbClr val="FF0000"/>
                </a:solidFill>
                <a:latin typeface="DejaVu Sans Condensed"/>
                <a:cs typeface="DejaVu Sans Condensed"/>
              </a:rPr>
              <a:t>||</a:t>
            </a:r>
            <a:r>
              <a:rPr sz="2175" spc="209" baseline="32567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  <a:endParaRPr sz="2175" baseline="32567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9645" y="6253695"/>
            <a:ext cx="30448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subject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o </a:t>
            </a:r>
            <a:r>
              <a:rPr sz="2050" spc="-100" dirty="0">
                <a:solidFill>
                  <a:srgbClr val="231F20"/>
                </a:solidFill>
                <a:latin typeface="Century"/>
                <a:cs typeface="Century"/>
              </a:rPr>
              <a:t>mi</a:t>
            </a:r>
            <a:r>
              <a:rPr sz="2050" spc="-95" dirty="0">
                <a:solidFill>
                  <a:srgbClr val="231F20"/>
                </a:solidFill>
                <a:latin typeface="Century"/>
                <a:cs typeface="Century"/>
              </a:rPr>
              <a:t>n</a:t>
            </a:r>
            <a:r>
              <a:rPr sz="2175" b="0" i="1" spc="262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i</a:t>
            </a:r>
            <a:r>
              <a:rPr sz="2175" b="0" i="1" spc="15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50" dirty="0">
                <a:solidFill>
                  <a:srgbClr val="231F20"/>
                </a:solidFill>
                <a:latin typeface="DejaVu Sans Condensed"/>
                <a:cs typeface="DejaVu Sans Condensed"/>
              </a:rPr>
              <a:t>|</a:t>
            </a:r>
            <a:r>
              <a:rPr sz="2050" b="0" i="1" spc="-325" dirty="0">
                <a:solidFill>
                  <a:srgbClr val="231F20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0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15" dirty="0">
                <a:solidFill>
                  <a:srgbClr val="231F20"/>
                </a:solidFill>
                <a:latin typeface="DejaVu Sans Condensed"/>
                <a:cs typeface="DejaVu Sans Condensed"/>
              </a:rPr>
              <a:t>·</a:t>
            </a:r>
            <a:r>
              <a:rPr sz="2050" i="1" spc="-13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175" b="0" i="1" spc="427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i</a:t>
            </a:r>
            <a:r>
              <a:rPr sz="2050" i="1" spc="-50" dirty="0">
                <a:solidFill>
                  <a:srgbClr val="231F20"/>
                </a:solidFill>
                <a:latin typeface="DejaVu Sans Condensed"/>
                <a:cs typeface="DejaVu Sans Condensed"/>
              </a:rPr>
              <a:t>|</a:t>
            </a:r>
            <a:r>
              <a:rPr sz="2050" i="1" spc="-2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-114" dirty="0">
                <a:solidFill>
                  <a:srgbClr val="231F20"/>
                </a:solidFill>
                <a:latin typeface="Century"/>
                <a:cs typeface="Century"/>
              </a:rPr>
              <a:t>1</a:t>
            </a:r>
            <a:r>
              <a:rPr sz="2050" b="0" i="1" spc="-45" dirty="0">
                <a:solidFill>
                  <a:srgbClr val="231F20"/>
                </a:solidFill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875867"/>
            <a:ext cx="59201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9120" algn="l"/>
              </a:tabLst>
            </a:pPr>
            <a:r>
              <a:rPr spc="10" dirty="0"/>
              <a:t>3	Support</a:t>
            </a:r>
            <a:r>
              <a:rPr spc="-15" dirty="0"/>
              <a:t> </a:t>
            </a:r>
            <a:r>
              <a:rPr spc="-40" dirty="0"/>
              <a:t>Vector</a:t>
            </a:r>
            <a:r>
              <a:rPr spc="-10" dirty="0"/>
              <a:t> </a:t>
            </a:r>
            <a:r>
              <a:rPr spc="10" dirty="0"/>
              <a:t>Machines:</a:t>
            </a:r>
            <a:r>
              <a:rPr spc="175" dirty="0"/>
              <a:t> </a:t>
            </a:r>
            <a:r>
              <a:rPr spc="1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045" y="1439379"/>
            <a:ext cx="53555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FF0000"/>
                </a:solidFill>
                <a:latin typeface="Times New Roman"/>
                <a:cs typeface="Times New Roman"/>
              </a:rPr>
              <a:t>[Boser,</a:t>
            </a:r>
            <a:r>
              <a:rPr sz="205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Guyon,</a:t>
            </a:r>
            <a:r>
              <a:rPr sz="20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spc="-40" dirty="0">
                <a:solidFill>
                  <a:srgbClr val="FF0000"/>
                </a:solidFill>
                <a:latin typeface="Times New Roman"/>
                <a:cs typeface="Times New Roman"/>
              </a:rPr>
              <a:t>Vapnik</a:t>
            </a:r>
            <a:r>
              <a:rPr sz="20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’92]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[Cortes</a:t>
            </a:r>
            <a:r>
              <a:rPr sz="205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spc="-40" dirty="0">
                <a:solidFill>
                  <a:srgbClr val="FF0000"/>
                </a:solidFill>
                <a:latin typeface="Times New Roman"/>
                <a:cs typeface="Times New Roman"/>
              </a:rPr>
              <a:t>Vapnik</a:t>
            </a:r>
            <a:r>
              <a:rPr sz="20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’95]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2636" y="584871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019" y="166509"/>
                </a:moveTo>
                <a:lnTo>
                  <a:pt x="327067" y="210756"/>
                </a:lnTo>
                <a:lnTo>
                  <a:pt x="310274" y="250527"/>
                </a:lnTo>
                <a:lnTo>
                  <a:pt x="284230" y="284230"/>
                </a:lnTo>
                <a:lnTo>
                  <a:pt x="250527" y="310274"/>
                </a:lnTo>
                <a:lnTo>
                  <a:pt x="210756" y="327067"/>
                </a:lnTo>
                <a:lnTo>
                  <a:pt x="166509" y="333019"/>
                </a:lnTo>
                <a:lnTo>
                  <a:pt x="122262" y="327067"/>
                </a:lnTo>
                <a:lnTo>
                  <a:pt x="82491" y="310274"/>
                </a:lnTo>
                <a:lnTo>
                  <a:pt x="48788" y="284230"/>
                </a:lnTo>
                <a:lnTo>
                  <a:pt x="22744" y="250527"/>
                </a:lnTo>
                <a:lnTo>
                  <a:pt x="5951" y="210756"/>
                </a:lnTo>
                <a:lnTo>
                  <a:pt x="0" y="166509"/>
                </a:lnTo>
                <a:lnTo>
                  <a:pt x="5951" y="122262"/>
                </a:lnTo>
                <a:lnTo>
                  <a:pt x="22744" y="82491"/>
                </a:lnTo>
                <a:lnTo>
                  <a:pt x="48788" y="48788"/>
                </a:lnTo>
                <a:lnTo>
                  <a:pt x="82491" y="22744"/>
                </a:lnTo>
                <a:lnTo>
                  <a:pt x="122262" y="5951"/>
                </a:lnTo>
                <a:lnTo>
                  <a:pt x="166509" y="0"/>
                </a:lnTo>
                <a:lnTo>
                  <a:pt x="210756" y="5951"/>
                </a:lnTo>
                <a:lnTo>
                  <a:pt x="250527" y="22744"/>
                </a:lnTo>
                <a:lnTo>
                  <a:pt x="284230" y="48788"/>
                </a:lnTo>
                <a:lnTo>
                  <a:pt x="310274" y="82491"/>
                </a:lnTo>
                <a:lnTo>
                  <a:pt x="327067" y="122262"/>
                </a:lnTo>
                <a:lnTo>
                  <a:pt x="333019" y="166509"/>
                </a:lnTo>
              </a:path>
            </a:pathLst>
          </a:custGeom>
          <a:ln w="16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0472" y="568260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019" y="166509"/>
                </a:moveTo>
                <a:lnTo>
                  <a:pt x="327067" y="210756"/>
                </a:lnTo>
                <a:lnTo>
                  <a:pt x="310274" y="250527"/>
                </a:lnTo>
                <a:lnTo>
                  <a:pt x="284230" y="284230"/>
                </a:lnTo>
                <a:lnTo>
                  <a:pt x="250527" y="310274"/>
                </a:lnTo>
                <a:lnTo>
                  <a:pt x="210756" y="327067"/>
                </a:lnTo>
                <a:lnTo>
                  <a:pt x="166509" y="333019"/>
                </a:lnTo>
                <a:lnTo>
                  <a:pt x="122262" y="327067"/>
                </a:lnTo>
                <a:lnTo>
                  <a:pt x="82491" y="310274"/>
                </a:lnTo>
                <a:lnTo>
                  <a:pt x="48788" y="284230"/>
                </a:lnTo>
                <a:lnTo>
                  <a:pt x="22744" y="250527"/>
                </a:lnTo>
                <a:lnTo>
                  <a:pt x="5951" y="210756"/>
                </a:lnTo>
                <a:lnTo>
                  <a:pt x="0" y="166509"/>
                </a:lnTo>
                <a:lnTo>
                  <a:pt x="5951" y="122262"/>
                </a:lnTo>
                <a:lnTo>
                  <a:pt x="22744" y="82491"/>
                </a:lnTo>
                <a:lnTo>
                  <a:pt x="48788" y="48788"/>
                </a:lnTo>
                <a:lnTo>
                  <a:pt x="82491" y="22744"/>
                </a:lnTo>
                <a:lnTo>
                  <a:pt x="122262" y="5951"/>
                </a:lnTo>
                <a:lnTo>
                  <a:pt x="166509" y="0"/>
                </a:lnTo>
                <a:lnTo>
                  <a:pt x="210756" y="5951"/>
                </a:lnTo>
                <a:lnTo>
                  <a:pt x="250527" y="22744"/>
                </a:lnTo>
                <a:lnTo>
                  <a:pt x="284230" y="48788"/>
                </a:lnTo>
                <a:lnTo>
                  <a:pt x="310274" y="82491"/>
                </a:lnTo>
                <a:lnTo>
                  <a:pt x="327067" y="122262"/>
                </a:lnTo>
                <a:lnTo>
                  <a:pt x="333019" y="166509"/>
                </a:lnTo>
              </a:path>
            </a:pathLst>
          </a:custGeom>
          <a:ln w="16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54625" y="1944452"/>
            <a:ext cx="7675880" cy="3746500"/>
            <a:chOff x="1754625" y="1944452"/>
            <a:chExt cx="7675880" cy="3746500"/>
          </a:xfrm>
        </p:grpSpPr>
        <p:sp>
          <p:nvSpPr>
            <p:cNvPr id="7" name="object 7"/>
            <p:cNvSpPr/>
            <p:nvPr/>
          </p:nvSpPr>
          <p:spPr>
            <a:xfrm>
              <a:off x="2861678" y="5349608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333019" y="166509"/>
                  </a:moveTo>
                  <a:lnTo>
                    <a:pt x="327067" y="210756"/>
                  </a:lnTo>
                  <a:lnTo>
                    <a:pt x="310274" y="250527"/>
                  </a:lnTo>
                  <a:lnTo>
                    <a:pt x="284230" y="284230"/>
                  </a:lnTo>
                  <a:lnTo>
                    <a:pt x="250527" y="310274"/>
                  </a:lnTo>
                  <a:lnTo>
                    <a:pt x="210756" y="327067"/>
                  </a:lnTo>
                  <a:lnTo>
                    <a:pt x="166509" y="333019"/>
                  </a:lnTo>
                  <a:lnTo>
                    <a:pt x="122262" y="327067"/>
                  </a:lnTo>
                  <a:lnTo>
                    <a:pt x="82491" y="310274"/>
                  </a:lnTo>
                  <a:lnTo>
                    <a:pt x="48788" y="284230"/>
                  </a:lnTo>
                  <a:lnTo>
                    <a:pt x="22744" y="250527"/>
                  </a:lnTo>
                  <a:lnTo>
                    <a:pt x="5951" y="210756"/>
                  </a:lnTo>
                  <a:lnTo>
                    <a:pt x="0" y="166509"/>
                  </a:lnTo>
                  <a:lnTo>
                    <a:pt x="5951" y="122262"/>
                  </a:lnTo>
                  <a:lnTo>
                    <a:pt x="22744" y="82491"/>
                  </a:lnTo>
                  <a:lnTo>
                    <a:pt x="48788" y="48788"/>
                  </a:lnTo>
                  <a:lnTo>
                    <a:pt x="82491" y="22744"/>
                  </a:lnTo>
                  <a:lnTo>
                    <a:pt x="122262" y="5951"/>
                  </a:lnTo>
                  <a:lnTo>
                    <a:pt x="166509" y="0"/>
                  </a:lnTo>
                  <a:lnTo>
                    <a:pt x="210756" y="5951"/>
                  </a:lnTo>
                  <a:lnTo>
                    <a:pt x="250527" y="22744"/>
                  </a:lnTo>
                  <a:lnTo>
                    <a:pt x="284230" y="48788"/>
                  </a:lnTo>
                  <a:lnTo>
                    <a:pt x="310274" y="82491"/>
                  </a:lnTo>
                  <a:lnTo>
                    <a:pt x="327067" y="122262"/>
                  </a:lnTo>
                  <a:lnTo>
                    <a:pt x="333019" y="166509"/>
                  </a:lnTo>
                </a:path>
              </a:pathLst>
            </a:custGeom>
            <a:ln w="1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188" y="4650092"/>
              <a:ext cx="2797810" cy="333375"/>
            </a:xfrm>
            <a:custGeom>
              <a:avLst/>
              <a:gdLst/>
              <a:ahLst/>
              <a:cxnLst/>
              <a:rect l="l" t="t" r="r" b="b"/>
              <a:pathLst>
                <a:path w="2797809" h="333375">
                  <a:moveTo>
                    <a:pt x="2797327" y="166509"/>
                  </a:moveTo>
                  <a:lnTo>
                    <a:pt x="2791375" y="210756"/>
                  </a:lnTo>
                  <a:lnTo>
                    <a:pt x="2774582" y="250527"/>
                  </a:lnTo>
                  <a:lnTo>
                    <a:pt x="2748538" y="284230"/>
                  </a:lnTo>
                  <a:lnTo>
                    <a:pt x="2714835" y="310274"/>
                  </a:lnTo>
                  <a:lnTo>
                    <a:pt x="2675064" y="327067"/>
                  </a:lnTo>
                  <a:lnTo>
                    <a:pt x="2630817" y="333019"/>
                  </a:lnTo>
                  <a:lnTo>
                    <a:pt x="2586570" y="327067"/>
                  </a:lnTo>
                  <a:lnTo>
                    <a:pt x="2546799" y="310274"/>
                  </a:lnTo>
                  <a:lnTo>
                    <a:pt x="2513096" y="284230"/>
                  </a:lnTo>
                  <a:lnTo>
                    <a:pt x="2487052" y="250527"/>
                  </a:lnTo>
                  <a:lnTo>
                    <a:pt x="2470259" y="210756"/>
                  </a:lnTo>
                  <a:lnTo>
                    <a:pt x="2464307" y="166509"/>
                  </a:lnTo>
                  <a:lnTo>
                    <a:pt x="2470259" y="122262"/>
                  </a:lnTo>
                  <a:lnTo>
                    <a:pt x="2487052" y="82491"/>
                  </a:lnTo>
                  <a:lnTo>
                    <a:pt x="2513096" y="48788"/>
                  </a:lnTo>
                  <a:lnTo>
                    <a:pt x="2546799" y="22744"/>
                  </a:lnTo>
                  <a:lnTo>
                    <a:pt x="2586570" y="5951"/>
                  </a:lnTo>
                  <a:lnTo>
                    <a:pt x="2630817" y="0"/>
                  </a:lnTo>
                  <a:lnTo>
                    <a:pt x="2675064" y="5951"/>
                  </a:lnTo>
                  <a:lnTo>
                    <a:pt x="2714835" y="22744"/>
                  </a:lnTo>
                  <a:lnTo>
                    <a:pt x="2748538" y="48788"/>
                  </a:lnTo>
                  <a:lnTo>
                    <a:pt x="2774582" y="82491"/>
                  </a:lnTo>
                  <a:lnTo>
                    <a:pt x="2791375" y="122262"/>
                  </a:lnTo>
                  <a:lnTo>
                    <a:pt x="2797327" y="166509"/>
                  </a:lnTo>
                </a:path>
                <a:path w="2797809" h="333375">
                  <a:moveTo>
                    <a:pt x="333019" y="166509"/>
                  </a:moveTo>
                  <a:lnTo>
                    <a:pt x="327067" y="210756"/>
                  </a:lnTo>
                  <a:lnTo>
                    <a:pt x="310274" y="250527"/>
                  </a:lnTo>
                  <a:lnTo>
                    <a:pt x="284230" y="284230"/>
                  </a:lnTo>
                  <a:lnTo>
                    <a:pt x="250527" y="310274"/>
                  </a:lnTo>
                  <a:lnTo>
                    <a:pt x="210756" y="327067"/>
                  </a:lnTo>
                  <a:lnTo>
                    <a:pt x="166509" y="333019"/>
                  </a:lnTo>
                  <a:lnTo>
                    <a:pt x="122262" y="327067"/>
                  </a:lnTo>
                  <a:lnTo>
                    <a:pt x="82491" y="310274"/>
                  </a:lnTo>
                  <a:lnTo>
                    <a:pt x="48788" y="284230"/>
                  </a:lnTo>
                  <a:lnTo>
                    <a:pt x="22744" y="250527"/>
                  </a:lnTo>
                  <a:lnTo>
                    <a:pt x="5951" y="210756"/>
                  </a:lnTo>
                  <a:lnTo>
                    <a:pt x="0" y="166509"/>
                  </a:lnTo>
                  <a:lnTo>
                    <a:pt x="5951" y="122262"/>
                  </a:lnTo>
                  <a:lnTo>
                    <a:pt x="22744" y="82491"/>
                  </a:lnTo>
                  <a:lnTo>
                    <a:pt x="48788" y="48788"/>
                  </a:lnTo>
                  <a:lnTo>
                    <a:pt x="82491" y="22744"/>
                  </a:lnTo>
                  <a:lnTo>
                    <a:pt x="122262" y="5951"/>
                  </a:lnTo>
                  <a:lnTo>
                    <a:pt x="166509" y="0"/>
                  </a:lnTo>
                  <a:lnTo>
                    <a:pt x="210756" y="5951"/>
                  </a:lnTo>
                  <a:lnTo>
                    <a:pt x="250527" y="22744"/>
                  </a:lnTo>
                  <a:lnTo>
                    <a:pt x="284230" y="48788"/>
                  </a:lnTo>
                  <a:lnTo>
                    <a:pt x="310274" y="82491"/>
                  </a:lnTo>
                  <a:lnTo>
                    <a:pt x="327067" y="122262"/>
                  </a:lnTo>
                  <a:lnTo>
                    <a:pt x="333019" y="166509"/>
                  </a:lnTo>
                </a:path>
              </a:pathLst>
            </a:custGeom>
            <a:ln w="66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2466" y="4616856"/>
              <a:ext cx="6660515" cy="0"/>
            </a:xfrm>
            <a:custGeom>
              <a:avLst/>
              <a:gdLst/>
              <a:ahLst/>
              <a:cxnLst/>
              <a:rect l="l" t="t" r="r" b="b"/>
              <a:pathLst>
                <a:path w="6660515">
                  <a:moveTo>
                    <a:pt x="0" y="0"/>
                  </a:moveTo>
                  <a:lnTo>
                    <a:pt x="6660197" y="0"/>
                  </a:lnTo>
                </a:path>
              </a:pathLst>
            </a:custGeom>
            <a:ln w="1664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8556" y="2185784"/>
              <a:ext cx="1831339" cy="500380"/>
            </a:xfrm>
            <a:custGeom>
              <a:avLst/>
              <a:gdLst/>
              <a:ahLst/>
              <a:cxnLst/>
              <a:rect l="l" t="t" r="r" b="b"/>
              <a:pathLst>
                <a:path w="1831339" h="500380">
                  <a:moveTo>
                    <a:pt x="333019" y="333387"/>
                  </a:moveTo>
                  <a:lnTo>
                    <a:pt x="327067" y="377634"/>
                  </a:lnTo>
                  <a:lnTo>
                    <a:pt x="310274" y="417405"/>
                  </a:lnTo>
                  <a:lnTo>
                    <a:pt x="284230" y="451108"/>
                  </a:lnTo>
                  <a:lnTo>
                    <a:pt x="250527" y="477152"/>
                  </a:lnTo>
                  <a:lnTo>
                    <a:pt x="210756" y="493945"/>
                  </a:lnTo>
                  <a:lnTo>
                    <a:pt x="166509" y="499897"/>
                  </a:lnTo>
                  <a:lnTo>
                    <a:pt x="122262" y="493945"/>
                  </a:lnTo>
                  <a:lnTo>
                    <a:pt x="82491" y="477152"/>
                  </a:lnTo>
                  <a:lnTo>
                    <a:pt x="48788" y="451108"/>
                  </a:lnTo>
                  <a:lnTo>
                    <a:pt x="22744" y="417405"/>
                  </a:lnTo>
                  <a:lnTo>
                    <a:pt x="5951" y="377634"/>
                  </a:lnTo>
                  <a:lnTo>
                    <a:pt x="0" y="333387"/>
                  </a:lnTo>
                  <a:lnTo>
                    <a:pt x="5951" y="289140"/>
                  </a:lnTo>
                  <a:lnTo>
                    <a:pt x="22744" y="249369"/>
                  </a:lnTo>
                  <a:lnTo>
                    <a:pt x="48788" y="215666"/>
                  </a:lnTo>
                  <a:lnTo>
                    <a:pt x="82491" y="189622"/>
                  </a:lnTo>
                  <a:lnTo>
                    <a:pt x="122262" y="172829"/>
                  </a:lnTo>
                  <a:lnTo>
                    <a:pt x="166509" y="166877"/>
                  </a:lnTo>
                  <a:lnTo>
                    <a:pt x="210756" y="172829"/>
                  </a:lnTo>
                  <a:lnTo>
                    <a:pt x="250527" y="189622"/>
                  </a:lnTo>
                  <a:lnTo>
                    <a:pt x="284230" y="215666"/>
                  </a:lnTo>
                  <a:lnTo>
                    <a:pt x="310274" y="249369"/>
                  </a:lnTo>
                  <a:lnTo>
                    <a:pt x="327067" y="289140"/>
                  </a:lnTo>
                  <a:lnTo>
                    <a:pt x="333019" y="333387"/>
                  </a:lnTo>
                </a:path>
                <a:path w="1831339" h="500380">
                  <a:moveTo>
                    <a:pt x="1831111" y="166509"/>
                  </a:moveTo>
                  <a:lnTo>
                    <a:pt x="1825159" y="210756"/>
                  </a:lnTo>
                  <a:lnTo>
                    <a:pt x="1808366" y="250527"/>
                  </a:lnTo>
                  <a:lnTo>
                    <a:pt x="1782322" y="284230"/>
                  </a:lnTo>
                  <a:lnTo>
                    <a:pt x="1748619" y="310274"/>
                  </a:lnTo>
                  <a:lnTo>
                    <a:pt x="1708848" y="327067"/>
                  </a:lnTo>
                  <a:lnTo>
                    <a:pt x="1664601" y="333019"/>
                  </a:lnTo>
                  <a:lnTo>
                    <a:pt x="1620354" y="327067"/>
                  </a:lnTo>
                  <a:lnTo>
                    <a:pt x="1580583" y="310274"/>
                  </a:lnTo>
                  <a:lnTo>
                    <a:pt x="1546880" y="284230"/>
                  </a:lnTo>
                  <a:lnTo>
                    <a:pt x="1520836" y="250527"/>
                  </a:lnTo>
                  <a:lnTo>
                    <a:pt x="1504043" y="210756"/>
                  </a:lnTo>
                  <a:lnTo>
                    <a:pt x="1498091" y="166509"/>
                  </a:lnTo>
                  <a:lnTo>
                    <a:pt x="1504043" y="122262"/>
                  </a:lnTo>
                  <a:lnTo>
                    <a:pt x="1520836" y="82491"/>
                  </a:lnTo>
                  <a:lnTo>
                    <a:pt x="1546880" y="48788"/>
                  </a:lnTo>
                  <a:lnTo>
                    <a:pt x="1580583" y="22744"/>
                  </a:lnTo>
                  <a:lnTo>
                    <a:pt x="1620354" y="5951"/>
                  </a:lnTo>
                  <a:lnTo>
                    <a:pt x="1664601" y="0"/>
                  </a:lnTo>
                  <a:lnTo>
                    <a:pt x="1708848" y="5951"/>
                  </a:lnTo>
                  <a:lnTo>
                    <a:pt x="1748619" y="22744"/>
                  </a:lnTo>
                  <a:lnTo>
                    <a:pt x="1782322" y="48788"/>
                  </a:lnTo>
                  <a:lnTo>
                    <a:pt x="1808366" y="82491"/>
                  </a:lnTo>
                  <a:lnTo>
                    <a:pt x="1825159" y="122262"/>
                  </a:lnTo>
                  <a:lnTo>
                    <a:pt x="1831111" y="166509"/>
                  </a:lnTo>
                </a:path>
              </a:pathLst>
            </a:custGeom>
            <a:ln w="16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6520" y="2985122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333019" y="166509"/>
                  </a:moveTo>
                  <a:lnTo>
                    <a:pt x="327067" y="210756"/>
                  </a:lnTo>
                  <a:lnTo>
                    <a:pt x="310274" y="250527"/>
                  </a:lnTo>
                  <a:lnTo>
                    <a:pt x="284230" y="284230"/>
                  </a:lnTo>
                  <a:lnTo>
                    <a:pt x="250527" y="310274"/>
                  </a:lnTo>
                  <a:lnTo>
                    <a:pt x="210756" y="327067"/>
                  </a:lnTo>
                  <a:lnTo>
                    <a:pt x="166509" y="333019"/>
                  </a:lnTo>
                  <a:lnTo>
                    <a:pt x="122262" y="327067"/>
                  </a:lnTo>
                  <a:lnTo>
                    <a:pt x="82491" y="310274"/>
                  </a:lnTo>
                  <a:lnTo>
                    <a:pt x="48788" y="284230"/>
                  </a:lnTo>
                  <a:lnTo>
                    <a:pt x="22744" y="250527"/>
                  </a:lnTo>
                  <a:lnTo>
                    <a:pt x="5951" y="210756"/>
                  </a:lnTo>
                  <a:lnTo>
                    <a:pt x="0" y="166509"/>
                  </a:lnTo>
                  <a:lnTo>
                    <a:pt x="5951" y="122262"/>
                  </a:lnTo>
                  <a:lnTo>
                    <a:pt x="22744" y="82491"/>
                  </a:lnTo>
                  <a:lnTo>
                    <a:pt x="48788" y="48788"/>
                  </a:lnTo>
                  <a:lnTo>
                    <a:pt x="82491" y="22744"/>
                  </a:lnTo>
                  <a:lnTo>
                    <a:pt x="122262" y="5951"/>
                  </a:lnTo>
                  <a:lnTo>
                    <a:pt x="166509" y="0"/>
                  </a:lnTo>
                  <a:lnTo>
                    <a:pt x="210756" y="5951"/>
                  </a:lnTo>
                  <a:lnTo>
                    <a:pt x="250527" y="22744"/>
                  </a:lnTo>
                  <a:lnTo>
                    <a:pt x="284230" y="48788"/>
                  </a:lnTo>
                  <a:lnTo>
                    <a:pt x="310274" y="82491"/>
                  </a:lnTo>
                  <a:lnTo>
                    <a:pt x="327067" y="122262"/>
                  </a:lnTo>
                  <a:lnTo>
                    <a:pt x="333019" y="166509"/>
                  </a:lnTo>
                </a:path>
              </a:pathLst>
            </a:custGeom>
            <a:ln w="665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62466" y="3284816"/>
              <a:ext cx="6660515" cy="0"/>
            </a:xfrm>
            <a:custGeom>
              <a:avLst/>
              <a:gdLst/>
              <a:ahLst/>
              <a:cxnLst/>
              <a:rect l="l" t="t" r="r" b="b"/>
              <a:pathLst>
                <a:path w="6660515">
                  <a:moveTo>
                    <a:pt x="0" y="0"/>
                  </a:moveTo>
                  <a:lnTo>
                    <a:pt x="6660197" y="0"/>
                  </a:lnTo>
                </a:path>
              </a:pathLst>
            </a:custGeom>
            <a:ln w="1664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5502" y="2352662"/>
              <a:ext cx="1831975" cy="333375"/>
            </a:xfrm>
            <a:custGeom>
              <a:avLst/>
              <a:gdLst/>
              <a:ahLst/>
              <a:cxnLst/>
              <a:rect l="l" t="t" r="r" b="b"/>
              <a:pathLst>
                <a:path w="1831975" h="333375">
                  <a:moveTo>
                    <a:pt x="333019" y="166509"/>
                  </a:moveTo>
                  <a:lnTo>
                    <a:pt x="327067" y="210756"/>
                  </a:lnTo>
                  <a:lnTo>
                    <a:pt x="310274" y="250527"/>
                  </a:lnTo>
                  <a:lnTo>
                    <a:pt x="284230" y="284230"/>
                  </a:lnTo>
                  <a:lnTo>
                    <a:pt x="250527" y="310274"/>
                  </a:lnTo>
                  <a:lnTo>
                    <a:pt x="210756" y="327067"/>
                  </a:lnTo>
                  <a:lnTo>
                    <a:pt x="166509" y="333019"/>
                  </a:lnTo>
                  <a:lnTo>
                    <a:pt x="122262" y="327067"/>
                  </a:lnTo>
                  <a:lnTo>
                    <a:pt x="82491" y="310274"/>
                  </a:lnTo>
                  <a:lnTo>
                    <a:pt x="48788" y="284230"/>
                  </a:lnTo>
                  <a:lnTo>
                    <a:pt x="22744" y="250527"/>
                  </a:lnTo>
                  <a:lnTo>
                    <a:pt x="5951" y="210756"/>
                  </a:lnTo>
                  <a:lnTo>
                    <a:pt x="0" y="166509"/>
                  </a:lnTo>
                  <a:lnTo>
                    <a:pt x="5951" y="122262"/>
                  </a:lnTo>
                  <a:lnTo>
                    <a:pt x="22744" y="82491"/>
                  </a:lnTo>
                  <a:lnTo>
                    <a:pt x="48788" y="48788"/>
                  </a:lnTo>
                  <a:lnTo>
                    <a:pt x="82491" y="22744"/>
                  </a:lnTo>
                  <a:lnTo>
                    <a:pt x="122262" y="5951"/>
                  </a:lnTo>
                  <a:lnTo>
                    <a:pt x="166509" y="0"/>
                  </a:lnTo>
                  <a:lnTo>
                    <a:pt x="210756" y="5951"/>
                  </a:lnTo>
                  <a:lnTo>
                    <a:pt x="250527" y="22744"/>
                  </a:lnTo>
                  <a:lnTo>
                    <a:pt x="284230" y="48788"/>
                  </a:lnTo>
                  <a:lnTo>
                    <a:pt x="310274" y="82491"/>
                  </a:lnTo>
                  <a:lnTo>
                    <a:pt x="327067" y="122262"/>
                  </a:lnTo>
                  <a:lnTo>
                    <a:pt x="333019" y="166509"/>
                  </a:lnTo>
                </a:path>
                <a:path w="1831975" h="333375">
                  <a:moveTo>
                    <a:pt x="1831873" y="166509"/>
                  </a:moveTo>
                  <a:lnTo>
                    <a:pt x="1825921" y="210756"/>
                  </a:lnTo>
                  <a:lnTo>
                    <a:pt x="1809128" y="250527"/>
                  </a:lnTo>
                  <a:lnTo>
                    <a:pt x="1783084" y="284230"/>
                  </a:lnTo>
                  <a:lnTo>
                    <a:pt x="1749381" y="310274"/>
                  </a:lnTo>
                  <a:lnTo>
                    <a:pt x="1709610" y="327067"/>
                  </a:lnTo>
                  <a:lnTo>
                    <a:pt x="1665363" y="333019"/>
                  </a:lnTo>
                  <a:lnTo>
                    <a:pt x="1621116" y="327067"/>
                  </a:lnTo>
                  <a:lnTo>
                    <a:pt x="1581345" y="310274"/>
                  </a:lnTo>
                  <a:lnTo>
                    <a:pt x="1547642" y="284230"/>
                  </a:lnTo>
                  <a:lnTo>
                    <a:pt x="1521598" y="250527"/>
                  </a:lnTo>
                  <a:lnTo>
                    <a:pt x="1504805" y="210756"/>
                  </a:lnTo>
                  <a:lnTo>
                    <a:pt x="1498854" y="166509"/>
                  </a:lnTo>
                  <a:lnTo>
                    <a:pt x="1504805" y="122262"/>
                  </a:lnTo>
                  <a:lnTo>
                    <a:pt x="1521598" y="82491"/>
                  </a:lnTo>
                  <a:lnTo>
                    <a:pt x="1547642" y="48788"/>
                  </a:lnTo>
                  <a:lnTo>
                    <a:pt x="1581345" y="22744"/>
                  </a:lnTo>
                  <a:lnTo>
                    <a:pt x="1621116" y="5951"/>
                  </a:lnTo>
                  <a:lnTo>
                    <a:pt x="1665363" y="0"/>
                  </a:lnTo>
                  <a:lnTo>
                    <a:pt x="1709610" y="5951"/>
                  </a:lnTo>
                  <a:lnTo>
                    <a:pt x="1749381" y="22744"/>
                  </a:lnTo>
                  <a:lnTo>
                    <a:pt x="1783084" y="48788"/>
                  </a:lnTo>
                  <a:lnTo>
                    <a:pt x="1809128" y="82491"/>
                  </a:lnTo>
                  <a:lnTo>
                    <a:pt x="1825921" y="122262"/>
                  </a:lnTo>
                  <a:lnTo>
                    <a:pt x="1831873" y="166509"/>
                  </a:lnTo>
                </a:path>
              </a:pathLst>
            </a:custGeom>
            <a:ln w="16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2466" y="3950830"/>
              <a:ext cx="6660515" cy="0"/>
            </a:xfrm>
            <a:custGeom>
              <a:avLst/>
              <a:gdLst/>
              <a:ahLst/>
              <a:cxnLst/>
              <a:rect l="l" t="t" r="r" b="b"/>
              <a:pathLst>
                <a:path w="6660515">
                  <a:moveTo>
                    <a:pt x="0" y="0"/>
                  </a:moveTo>
                  <a:lnTo>
                    <a:pt x="6660197" y="0"/>
                  </a:lnTo>
                </a:path>
              </a:pathLst>
            </a:custGeom>
            <a:ln w="1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9447" y="2285784"/>
              <a:ext cx="7326630" cy="2830830"/>
            </a:xfrm>
            <a:custGeom>
              <a:avLst/>
              <a:gdLst/>
              <a:ahLst/>
              <a:cxnLst/>
              <a:rect l="l" t="t" r="r" b="b"/>
              <a:pathLst>
                <a:path w="7326630" h="2830829">
                  <a:moveTo>
                    <a:pt x="0" y="2830588"/>
                  </a:moveTo>
                  <a:lnTo>
                    <a:pt x="7326223" y="0"/>
                  </a:lnTo>
                </a:path>
              </a:pathLst>
            </a:custGeom>
            <a:ln w="1664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56549" y="3284816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133350" h="266700">
                  <a:moveTo>
                    <a:pt x="0" y="266407"/>
                  </a:moveTo>
                  <a:lnTo>
                    <a:pt x="66598" y="0"/>
                  </a:lnTo>
                  <a:lnTo>
                    <a:pt x="133210" y="266407"/>
                  </a:lnTo>
                </a:path>
              </a:pathLst>
            </a:custGeom>
            <a:ln w="1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23148" y="3284816"/>
              <a:ext cx="0" cy="666115"/>
            </a:xfrm>
            <a:custGeom>
              <a:avLst/>
              <a:gdLst/>
              <a:ahLst/>
              <a:cxnLst/>
              <a:rect l="l" t="t" r="r" b="b"/>
              <a:pathLst>
                <a:path h="666114">
                  <a:moveTo>
                    <a:pt x="0" y="0"/>
                  </a:moveTo>
                  <a:lnTo>
                    <a:pt x="0" y="666013"/>
                  </a:lnTo>
                </a:path>
              </a:pathLst>
            </a:custGeom>
            <a:ln w="1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56549" y="3684422"/>
              <a:ext cx="133350" cy="533400"/>
            </a:xfrm>
            <a:custGeom>
              <a:avLst/>
              <a:gdLst/>
              <a:ahLst/>
              <a:cxnLst/>
              <a:rect l="l" t="t" r="r" b="b"/>
              <a:pathLst>
                <a:path w="133350" h="533400">
                  <a:moveTo>
                    <a:pt x="133210" y="0"/>
                  </a:moveTo>
                  <a:lnTo>
                    <a:pt x="66598" y="266407"/>
                  </a:lnTo>
                  <a:lnTo>
                    <a:pt x="0" y="0"/>
                  </a:lnTo>
                </a:path>
                <a:path w="133350" h="533400">
                  <a:moveTo>
                    <a:pt x="0" y="532815"/>
                  </a:moveTo>
                  <a:lnTo>
                    <a:pt x="66598" y="266407"/>
                  </a:lnTo>
                  <a:lnTo>
                    <a:pt x="133210" y="532815"/>
                  </a:lnTo>
                </a:path>
              </a:pathLst>
            </a:custGeom>
            <a:ln w="1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23148" y="3950830"/>
              <a:ext cx="0" cy="666115"/>
            </a:xfrm>
            <a:custGeom>
              <a:avLst/>
              <a:gdLst/>
              <a:ahLst/>
              <a:cxnLst/>
              <a:rect l="l" t="t" r="r" b="b"/>
              <a:pathLst>
                <a:path h="666114">
                  <a:moveTo>
                    <a:pt x="0" y="0"/>
                  </a:moveTo>
                  <a:lnTo>
                    <a:pt x="0" y="666026"/>
                  </a:lnTo>
                </a:path>
              </a:pathLst>
            </a:custGeom>
            <a:ln w="1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56549" y="4350448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133350" h="266700">
                  <a:moveTo>
                    <a:pt x="133210" y="0"/>
                  </a:moveTo>
                  <a:lnTo>
                    <a:pt x="66598" y="266407"/>
                  </a:lnTo>
                  <a:lnTo>
                    <a:pt x="0" y="0"/>
                  </a:lnTo>
                </a:path>
              </a:pathLst>
            </a:custGeom>
            <a:ln w="1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94302" y="4417047"/>
              <a:ext cx="119380" cy="149225"/>
            </a:xfrm>
            <a:custGeom>
              <a:avLst/>
              <a:gdLst/>
              <a:ahLst/>
              <a:cxnLst/>
              <a:rect l="l" t="t" r="r" b="b"/>
              <a:pathLst>
                <a:path w="119379" h="149225">
                  <a:moveTo>
                    <a:pt x="0" y="148920"/>
                  </a:moveTo>
                  <a:lnTo>
                    <a:pt x="0" y="0"/>
                  </a:lnTo>
                  <a:lnTo>
                    <a:pt x="119151" y="89344"/>
                  </a:lnTo>
                </a:path>
              </a:pathLst>
            </a:custGeom>
            <a:ln w="1664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4302" y="4417047"/>
              <a:ext cx="167005" cy="333375"/>
            </a:xfrm>
            <a:custGeom>
              <a:avLst/>
              <a:gdLst/>
              <a:ahLst/>
              <a:cxnLst/>
              <a:rect l="l" t="t" r="r" b="b"/>
              <a:pathLst>
                <a:path w="167004" h="333375">
                  <a:moveTo>
                    <a:pt x="0" y="0"/>
                  </a:moveTo>
                  <a:lnTo>
                    <a:pt x="166509" y="333006"/>
                  </a:lnTo>
                </a:path>
              </a:pathLst>
            </a:custGeom>
            <a:ln w="1664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41661" y="2669908"/>
              <a:ext cx="4015740" cy="2080260"/>
            </a:xfrm>
            <a:custGeom>
              <a:avLst/>
              <a:gdLst/>
              <a:ahLst/>
              <a:cxnLst/>
              <a:rect l="l" t="t" r="r" b="b"/>
              <a:pathLst>
                <a:path w="4015740" h="2080260">
                  <a:moveTo>
                    <a:pt x="119151" y="1931225"/>
                  </a:moveTo>
                  <a:lnTo>
                    <a:pt x="119151" y="2080145"/>
                  </a:lnTo>
                  <a:lnTo>
                    <a:pt x="0" y="1990801"/>
                  </a:lnTo>
                </a:path>
                <a:path w="4015740" h="2080260">
                  <a:moveTo>
                    <a:pt x="4007116" y="0"/>
                  </a:moveTo>
                  <a:lnTo>
                    <a:pt x="4015371" y="148691"/>
                  </a:lnTo>
                  <a:lnTo>
                    <a:pt x="3891457" y="66065"/>
                  </a:lnTo>
                </a:path>
              </a:pathLst>
            </a:custGeom>
            <a:ln w="1664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23835" y="2585491"/>
              <a:ext cx="133350" cy="233679"/>
            </a:xfrm>
            <a:custGeom>
              <a:avLst/>
              <a:gdLst/>
              <a:ahLst/>
              <a:cxnLst/>
              <a:rect l="l" t="t" r="r" b="b"/>
              <a:pathLst>
                <a:path w="133350" h="233680">
                  <a:moveTo>
                    <a:pt x="133197" y="233108"/>
                  </a:moveTo>
                  <a:lnTo>
                    <a:pt x="0" y="0"/>
                  </a:lnTo>
                </a:path>
              </a:pathLst>
            </a:custGeom>
            <a:ln w="1664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3835" y="2585491"/>
              <a:ext cx="124460" cy="149225"/>
            </a:xfrm>
            <a:custGeom>
              <a:avLst/>
              <a:gdLst/>
              <a:ahLst/>
              <a:cxnLst/>
              <a:rect l="l" t="t" r="r" b="b"/>
              <a:pathLst>
                <a:path w="124459" h="149225">
                  <a:moveTo>
                    <a:pt x="8254" y="148691"/>
                  </a:moveTo>
                  <a:lnTo>
                    <a:pt x="0" y="0"/>
                  </a:lnTo>
                  <a:lnTo>
                    <a:pt x="123913" y="82626"/>
                  </a:lnTo>
                </a:path>
              </a:pathLst>
            </a:custGeom>
            <a:ln w="1664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2950" y="1952777"/>
              <a:ext cx="7659370" cy="3496945"/>
            </a:xfrm>
            <a:custGeom>
              <a:avLst/>
              <a:gdLst/>
              <a:ahLst/>
              <a:cxnLst/>
              <a:rect l="l" t="t" r="r" b="b"/>
              <a:pathLst>
                <a:path w="7659370" h="3496945">
                  <a:moveTo>
                    <a:pt x="333006" y="3496602"/>
                  </a:moveTo>
                  <a:lnTo>
                    <a:pt x="7659230" y="666013"/>
                  </a:lnTo>
                </a:path>
                <a:path w="7659370" h="3496945">
                  <a:moveTo>
                    <a:pt x="0" y="2830588"/>
                  </a:moveTo>
                  <a:lnTo>
                    <a:pt x="7326223" y="0"/>
                  </a:lnTo>
                </a:path>
              </a:pathLst>
            </a:custGeom>
            <a:ln w="16649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80343" y="2872498"/>
            <a:ext cx="15875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>
                <a:latin typeface="Times New Roman"/>
                <a:cs typeface="Times New Roman"/>
              </a:rPr>
              <a:t>-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12390" y="4537587"/>
            <a:ext cx="25082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>
                <a:latin typeface="Times New Roman"/>
                <a:cs typeface="Times New Roman"/>
              </a:rPr>
              <a:t>+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4776" y="4537587"/>
            <a:ext cx="25082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>
                <a:latin typeface="Times New Roman"/>
                <a:cs typeface="Times New Roman"/>
              </a:rPr>
              <a:t>+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6823" y="5703154"/>
            <a:ext cx="25082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>
                <a:latin typeface="Times New Roman"/>
                <a:cs typeface="Times New Roman"/>
              </a:rPr>
              <a:t>+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44437" y="5536633"/>
            <a:ext cx="25082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>
                <a:latin typeface="Times New Roman"/>
                <a:cs typeface="Times New Roman"/>
              </a:rPr>
              <a:t>+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15730" y="5203631"/>
            <a:ext cx="25082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>
                <a:latin typeface="Times New Roman"/>
                <a:cs typeface="Times New Roman"/>
              </a:rPr>
              <a:t>+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82251" y="2206494"/>
            <a:ext cx="315595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9265" algn="l"/>
              </a:tabLst>
            </a:pPr>
            <a:r>
              <a:rPr sz="3150" spc="-5" dirty="0">
                <a:latin typeface="Times New Roman"/>
                <a:cs typeface="Times New Roman"/>
              </a:rPr>
              <a:t>-	-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51981" y="4104639"/>
            <a:ext cx="90170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-315" dirty="0">
                <a:latin typeface="Arial"/>
                <a:cs typeface="Arial"/>
              </a:rPr>
              <a:t>m</a:t>
            </a:r>
            <a:r>
              <a:rPr sz="2600" spc="-204" dirty="0">
                <a:latin typeface="Arial"/>
                <a:cs typeface="Arial"/>
              </a:rPr>
              <a:t>ar</a:t>
            </a:r>
            <a:r>
              <a:rPr sz="2600" spc="-180" dirty="0">
                <a:latin typeface="Arial"/>
                <a:cs typeface="Arial"/>
              </a:rPr>
              <a:t>gi</a:t>
            </a:r>
            <a:r>
              <a:rPr sz="2600" spc="10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55420" y="2039973"/>
            <a:ext cx="427037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034665" algn="l"/>
                <a:tab pos="3342640" algn="l"/>
              </a:tabLst>
            </a:pPr>
            <a:r>
              <a:rPr sz="3150" spc="-5" dirty="0">
                <a:latin typeface="Times New Roman"/>
                <a:cs typeface="Times New Roman"/>
              </a:rPr>
              <a:t>-	</a:t>
            </a:r>
            <a:r>
              <a:rPr sz="4725" spc="-7" baseline="-22927" dirty="0">
                <a:latin typeface="Times New Roman"/>
                <a:cs typeface="Times New Roman"/>
              </a:rPr>
              <a:t>-	</a:t>
            </a:r>
            <a:r>
              <a:rPr sz="2600" spc="-180" dirty="0">
                <a:latin typeface="Arial"/>
                <a:cs typeface="Arial"/>
              </a:rPr>
              <a:t>margin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5045" y="6435051"/>
            <a:ext cx="76752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7F00"/>
                </a:solidFill>
                <a:latin typeface="Times New Roman"/>
                <a:cs typeface="Times New Roman"/>
              </a:rPr>
              <a:t>Nice</a:t>
            </a:r>
            <a:r>
              <a:rPr sz="2050" spc="1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7F00"/>
                </a:solidFill>
                <a:latin typeface="Times New Roman"/>
                <a:cs typeface="Times New Roman"/>
              </a:rPr>
              <a:t>properties:</a:t>
            </a:r>
            <a:r>
              <a:rPr sz="2050" spc="16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050" spc="-20" dirty="0">
                <a:solidFill>
                  <a:srgbClr val="0000FF"/>
                </a:solidFill>
                <a:latin typeface="Times New Roman"/>
                <a:cs typeface="Times New Roman"/>
              </a:rPr>
              <a:t>convex,</a:t>
            </a:r>
            <a:r>
              <a:rPr sz="205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theoretically</a:t>
            </a:r>
            <a:r>
              <a:rPr sz="205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Times New Roman"/>
                <a:cs typeface="Times New Roman"/>
              </a:rPr>
              <a:t>motivated,</a:t>
            </a:r>
            <a:r>
              <a:rPr sz="20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nonlinear</a:t>
            </a:r>
            <a:r>
              <a:rPr sz="205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sz="20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0000FF"/>
                </a:solidFill>
                <a:latin typeface="Times New Roman"/>
                <a:cs typeface="Times New Roman"/>
              </a:rPr>
              <a:t>kernels..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1878660"/>
            <a:ext cx="289433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9120" algn="l"/>
              </a:tabLst>
            </a:pPr>
            <a:r>
              <a:rPr spc="10" dirty="0"/>
              <a:t>4	</a:t>
            </a:r>
            <a:r>
              <a:rPr spc="5" dirty="0"/>
              <a:t>Preliminaries: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7231" y="2696679"/>
            <a:ext cx="7564755" cy="3030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2420" indent="-262255">
              <a:lnSpc>
                <a:spcPct val="100000"/>
              </a:lnSpc>
              <a:spcBef>
                <a:spcPts val="114"/>
              </a:spcBef>
              <a:buFont typeface="DejaVu Sans Condensed"/>
              <a:buChar char="•"/>
              <a:tabLst>
                <a:tab pos="312420" algn="l"/>
                <a:tab pos="313055" algn="l"/>
              </a:tabLst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sz="2050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about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structure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data.</a:t>
            </a:r>
            <a:endParaRPr sz="2050">
              <a:latin typeface="Times New Roman"/>
              <a:cs typeface="Times New Roman"/>
            </a:endParaRPr>
          </a:p>
          <a:p>
            <a:pPr marL="312420" marR="17780" indent="-262255">
              <a:lnSpc>
                <a:spcPct val="118500"/>
              </a:lnSpc>
              <a:spcBef>
                <a:spcPts val="1225"/>
              </a:spcBef>
              <a:buFont typeface="DejaVu Sans Condensed"/>
              <a:buChar char="•"/>
              <a:tabLst>
                <a:tab pos="312420" algn="l"/>
                <a:tab pos="313055" algn="l"/>
              </a:tabLst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Although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class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of algorithms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called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”SVM”s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do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more,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sz="2050" spc="-5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talk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we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focus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pattern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recognition.</a:t>
            </a:r>
            <a:endParaRPr sz="2050">
              <a:latin typeface="Times New Roman"/>
              <a:cs typeface="Times New Roman"/>
            </a:endParaRPr>
          </a:p>
          <a:p>
            <a:pPr marL="312420" marR="412115" indent="-262255">
              <a:lnSpc>
                <a:spcPct val="119000"/>
              </a:lnSpc>
              <a:spcBef>
                <a:spcPts val="1210"/>
              </a:spcBef>
              <a:buFont typeface="DejaVu Sans Condensed"/>
              <a:buChar char="•"/>
              <a:tabLst>
                <a:tab pos="312420" algn="l"/>
                <a:tab pos="313055" algn="l"/>
              </a:tabLst>
            </a:pP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So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we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want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learn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mapping:</a:t>
            </a:r>
            <a:r>
              <a:rPr sz="2050" spc="1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i="1" spc="210" dirty="0">
                <a:solidFill>
                  <a:srgbClr val="231F20"/>
                </a:solidFill>
                <a:latin typeface="DejaVu Sans Condensed"/>
                <a:cs typeface="DejaVu Sans Condensed"/>
              </a:rPr>
              <a:t>X</a:t>
            </a:r>
            <a:r>
              <a:rPr sz="2050" i="1" spc="295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260" dirty="0">
                <a:solidFill>
                  <a:srgbClr val="231F20"/>
                </a:solidFill>
                <a:latin typeface="DejaVu Sans Condensed"/>
                <a:cs typeface="DejaVu Sans Condensed"/>
              </a:rPr>
              <a:t>'→</a:t>
            </a:r>
            <a:r>
              <a:rPr sz="2050" i="1" spc="-15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210" dirty="0">
                <a:solidFill>
                  <a:srgbClr val="231F20"/>
                </a:solidFill>
                <a:latin typeface="DejaVu Sans Condensed"/>
                <a:cs typeface="DejaVu Sans Condensed"/>
              </a:rPr>
              <a:t>Y</a:t>
            </a:r>
            <a:r>
              <a:rPr sz="2050" spc="2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where</a:t>
            </a:r>
            <a:r>
              <a:rPr sz="2050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4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229" dirty="0">
                <a:solidFill>
                  <a:srgbClr val="231F20"/>
                </a:solidFill>
                <a:latin typeface="DejaVu Sans Condensed"/>
                <a:cs typeface="DejaVu Sans Condensed"/>
              </a:rPr>
              <a:t>∈</a:t>
            </a:r>
            <a:r>
              <a:rPr sz="2050" i="1" spc="-1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210" dirty="0">
                <a:solidFill>
                  <a:srgbClr val="231F20"/>
                </a:solidFill>
                <a:latin typeface="DejaVu Sans Condensed"/>
                <a:cs typeface="DejaVu Sans Condensed"/>
              </a:rPr>
              <a:t>X</a:t>
            </a:r>
            <a:r>
              <a:rPr sz="2050" i="1" spc="235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Times New Roman"/>
                <a:cs typeface="Times New Roman"/>
              </a:rPr>
              <a:t>some </a:t>
            </a:r>
            <a:r>
              <a:rPr sz="2050" spc="-5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object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-22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4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229" dirty="0">
                <a:solidFill>
                  <a:srgbClr val="231F20"/>
                </a:solidFill>
                <a:latin typeface="DejaVu Sans Condensed"/>
                <a:cs typeface="DejaVu Sans Condensed"/>
              </a:rPr>
              <a:t>∈</a:t>
            </a:r>
            <a:r>
              <a:rPr sz="2050" i="1" spc="-2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250" dirty="0">
                <a:solidFill>
                  <a:srgbClr val="231F20"/>
                </a:solidFill>
                <a:latin typeface="DejaVu Sans Condensed"/>
                <a:cs typeface="DejaVu Sans Condensed"/>
              </a:rPr>
              <a:t>Y</a:t>
            </a:r>
            <a:r>
              <a:rPr sz="2050" i="1" spc="105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c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lass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label.</a:t>
            </a:r>
            <a:endParaRPr sz="2050">
              <a:latin typeface="Times New Roman"/>
              <a:cs typeface="Times New Roman"/>
            </a:endParaRPr>
          </a:p>
          <a:p>
            <a:pPr marL="312420" marR="597535" indent="-262255">
              <a:lnSpc>
                <a:spcPct val="119000"/>
              </a:lnSpc>
              <a:spcBef>
                <a:spcPts val="1205"/>
              </a:spcBef>
              <a:buFont typeface="DejaVu Sans Condensed"/>
              <a:buChar char="•"/>
              <a:tabLst>
                <a:tab pos="312420" algn="l"/>
                <a:tab pos="313055" algn="l"/>
              </a:tabLst>
            </a:pPr>
            <a:r>
              <a:rPr sz="2050" spc="-20" dirty="0">
                <a:solidFill>
                  <a:srgbClr val="231F20"/>
                </a:solidFill>
                <a:latin typeface="Times New Roman"/>
                <a:cs typeface="Times New Roman"/>
              </a:rPr>
              <a:t>Let’s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simplest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case:</a:t>
            </a:r>
            <a:r>
              <a:rPr sz="2050" spc="1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2-class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classification.</a:t>
            </a:r>
            <a:r>
              <a:rPr sz="2050" spc="1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So:</a:t>
            </a:r>
            <a:r>
              <a:rPr sz="2050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3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229" dirty="0">
                <a:solidFill>
                  <a:srgbClr val="231F20"/>
                </a:solidFill>
                <a:latin typeface="DejaVu Sans Condensed"/>
                <a:cs typeface="DejaVu Sans Condensed"/>
              </a:rPr>
              <a:t>∈</a:t>
            </a:r>
            <a:r>
              <a:rPr sz="2050" i="1" spc="-2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b="0" i="1" spc="120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2175" b="0" i="1" spc="179" baseline="28735" dirty="0">
                <a:solidFill>
                  <a:srgbClr val="231F20"/>
                </a:solidFill>
                <a:latin typeface="Bookman Old Style"/>
                <a:cs typeface="Bookman Old Style"/>
              </a:rPr>
              <a:t>n</a:t>
            </a:r>
            <a:r>
              <a:rPr sz="2050" spc="12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2050" spc="-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-22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2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229" dirty="0">
                <a:solidFill>
                  <a:srgbClr val="231F20"/>
                </a:solidFill>
                <a:latin typeface="DejaVu Sans Condensed"/>
                <a:cs typeface="DejaVu Sans Condensed"/>
              </a:rPr>
              <a:t>∈</a:t>
            </a:r>
            <a:r>
              <a:rPr sz="2050" i="1" spc="-1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-145" dirty="0">
                <a:solidFill>
                  <a:srgbClr val="231F20"/>
                </a:solidFill>
                <a:latin typeface="DejaVu Sans Condensed"/>
                <a:cs typeface="DejaVu Sans Condensed"/>
              </a:rPr>
              <a:t>{</a:t>
            </a:r>
            <a:r>
              <a:rPr sz="2050" i="1" spc="60" dirty="0">
                <a:solidFill>
                  <a:srgbClr val="231F20"/>
                </a:solidFill>
                <a:latin typeface="DejaVu Sans Condensed"/>
                <a:cs typeface="DejaVu Sans Condensed"/>
              </a:rPr>
              <a:t>±</a:t>
            </a:r>
            <a:r>
              <a:rPr sz="2050" spc="-114" dirty="0">
                <a:solidFill>
                  <a:srgbClr val="231F20"/>
                </a:solidFill>
                <a:latin typeface="Century"/>
                <a:cs typeface="Century"/>
              </a:rPr>
              <a:t>1</a:t>
            </a:r>
            <a:r>
              <a:rPr sz="2050" i="1" spc="-145" dirty="0">
                <a:solidFill>
                  <a:srgbClr val="231F20"/>
                </a:solidFill>
                <a:latin typeface="DejaVu Sans Condensed"/>
                <a:cs typeface="DejaVu Sans Condensed"/>
              </a:rPr>
              <a:t>}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1270584"/>
            <a:ext cx="63582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9120" algn="l"/>
              </a:tabLst>
            </a:pPr>
            <a:r>
              <a:rPr lang="en-US" spc="10" dirty="0"/>
              <a:t>5</a:t>
            </a:r>
            <a:r>
              <a:rPr spc="10" dirty="0"/>
              <a:t>	</a:t>
            </a:r>
            <a:r>
              <a:rPr spc="-20" dirty="0"/>
              <a:t>Training</a:t>
            </a:r>
            <a:r>
              <a:rPr spc="-15" dirty="0"/>
              <a:t> </a:t>
            </a:r>
            <a:r>
              <a:rPr spc="5" dirty="0"/>
              <a:t>sets </a:t>
            </a:r>
            <a:r>
              <a:rPr spc="10" dirty="0"/>
              <a:t>and</a:t>
            </a:r>
            <a:r>
              <a:rPr dirty="0"/>
              <a:t> </a:t>
            </a:r>
            <a:r>
              <a:rPr spc="5" dirty="0"/>
              <a:t>prediction</a:t>
            </a:r>
            <a:r>
              <a:rPr spc="-20" dirty="0"/>
              <a:t> </a:t>
            </a:r>
            <a:r>
              <a:rPr spc="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6386" y="2088603"/>
            <a:ext cx="7171055" cy="4133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3220" indent="-262255">
              <a:lnSpc>
                <a:spcPct val="100000"/>
              </a:lnSpc>
              <a:spcBef>
                <a:spcPts val="114"/>
              </a:spcBef>
              <a:buFont typeface="DejaVu Sans Condensed"/>
              <a:buChar char="•"/>
              <a:tabLst>
                <a:tab pos="363220" algn="l"/>
                <a:tab pos="363855" algn="l"/>
              </a:tabLst>
            </a:pP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input/output sets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i="1" spc="210" dirty="0">
                <a:solidFill>
                  <a:srgbClr val="231F20"/>
                </a:solidFill>
                <a:latin typeface="DejaVu Sans Condensed"/>
                <a:cs typeface="DejaVu Sans Condensed"/>
              </a:rPr>
              <a:t>X</a:t>
            </a:r>
            <a:r>
              <a:rPr sz="2050" i="1" spc="-285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2050" i="1" spc="250" dirty="0">
                <a:solidFill>
                  <a:srgbClr val="231F20"/>
                </a:solidFill>
                <a:latin typeface="DejaVu Sans Condensed"/>
                <a:cs typeface="DejaVu Sans Condensed"/>
              </a:rPr>
              <a:t>Y</a:t>
            </a:r>
            <a:endParaRPr sz="2050">
              <a:latin typeface="DejaVu Sans Condensed"/>
              <a:cs typeface="DejaVu Sans Condensed"/>
            </a:endParaRPr>
          </a:p>
          <a:p>
            <a:pPr marL="363220" indent="-262255">
              <a:lnSpc>
                <a:spcPct val="100000"/>
              </a:lnSpc>
              <a:spcBef>
                <a:spcPts val="1680"/>
              </a:spcBef>
              <a:buFont typeface="DejaVu Sans Condensed"/>
              <a:buChar char="•"/>
              <a:tabLst>
                <a:tab pos="363220" algn="l"/>
                <a:tab pos="363855" algn="l"/>
              </a:tabLst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95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9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175" spc="142" baseline="-11494" dirty="0">
                <a:solidFill>
                  <a:srgbClr val="231F20"/>
                </a:solidFill>
                <a:latin typeface="PMingLiU"/>
                <a:cs typeface="PMingLiU"/>
              </a:rPr>
              <a:t>1</a:t>
            </a:r>
            <a:r>
              <a:rPr sz="2050" b="0" i="1" spc="9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175" spc="209" baseline="-11494" dirty="0">
                <a:solidFill>
                  <a:srgbClr val="231F20"/>
                </a:solidFill>
                <a:latin typeface="PMingLiU"/>
                <a:cs typeface="PMingLiU"/>
              </a:rPr>
              <a:t>1</a:t>
            </a:r>
            <a:r>
              <a:rPr sz="2050" spc="14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b="0" i="1" spc="140" dirty="0">
                <a:solidFill>
                  <a:srgbClr val="231F20"/>
                </a:solidFill>
                <a:latin typeface="Bookman Old Style"/>
                <a:cs typeface="Bookman Old Style"/>
              </a:rPr>
              <a:t>,...</a:t>
            </a:r>
            <a:r>
              <a:rPr sz="2050" b="0" i="1" spc="-29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105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10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175" b="0" i="1" spc="157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m</a:t>
            </a:r>
            <a:r>
              <a:rPr sz="2050" b="0" i="1" spc="10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175" b="0" i="1" spc="89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m</a:t>
            </a:r>
            <a:r>
              <a:rPr sz="2050" spc="6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endParaRPr sz="2050">
              <a:latin typeface="Century"/>
              <a:cs typeface="Century"/>
            </a:endParaRPr>
          </a:p>
          <a:p>
            <a:pPr marL="363220" indent="-262255">
              <a:lnSpc>
                <a:spcPct val="100000"/>
              </a:lnSpc>
              <a:spcBef>
                <a:spcPts val="1670"/>
              </a:spcBef>
              <a:buFont typeface="DejaVu Sans Condensed"/>
              <a:buChar char="•"/>
              <a:tabLst>
                <a:tab pos="363220" algn="l"/>
                <a:tab pos="363855" algn="l"/>
              </a:tabLst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”generalization”:</a:t>
            </a:r>
            <a:r>
              <a:rPr sz="2050" spc="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given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previously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seen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3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229" dirty="0">
                <a:solidFill>
                  <a:srgbClr val="231F20"/>
                </a:solidFill>
                <a:latin typeface="DejaVu Sans Condensed"/>
                <a:cs typeface="DejaVu Sans Condensed"/>
              </a:rPr>
              <a:t>∈</a:t>
            </a:r>
            <a:r>
              <a:rPr sz="2050" i="1" spc="-2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210" dirty="0">
                <a:solidFill>
                  <a:srgbClr val="231F20"/>
                </a:solidFill>
                <a:latin typeface="DejaVu Sans Condensed"/>
                <a:cs typeface="DejaVu Sans Condensed"/>
              </a:rPr>
              <a:t>X</a:t>
            </a:r>
            <a:r>
              <a:rPr sz="2050" i="1" spc="-285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find a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suitable</a:t>
            </a:r>
            <a:endParaRPr sz="205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  <a:spcBef>
                <a:spcPts val="465"/>
              </a:spcBef>
            </a:pPr>
            <a:r>
              <a:rPr sz="2050" b="0" i="1" spc="-22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2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229" dirty="0">
                <a:solidFill>
                  <a:srgbClr val="231F20"/>
                </a:solidFill>
                <a:latin typeface="DejaVu Sans Condensed"/>
                <a:cs typeface="DejaVu Sans Condensed"/>
              </a:rPr>
              <a:t>∈</a:t>
            </a:r>
            <a:r>
              <a:rPr sz="2050" i="1" spc="-1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415" dirty="0">
                <a:solidFill>
                  <a:srgbClr val="231F20"/>
                </a:solidFill>
                <a:latin typeface="DejaVu Sans Condensed"/>
                <a:cs typeface="DejaVu Sans Condensed"/>
              </a:rPr>
              <a:t>Y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  <a:p>
            <a:pPr marL="363220" marR="582295" indent="-262255">
              <a:lnSpc>
                <a:spcPct val="119000"/>
              </a:lnSpc>
              <a:spcBef>
                <a:spcPts val="1215"/>
              </a:spcBef>
              <a:buFont typeface="DejaVu Sans Condensed"/>
              <a:buChar char="•"/>
              <a:tabLst>
                <a:tab pos="363220" algn="l"/>
                <a:tab pos="363855" algn="l"/>
              </a:tabLst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i.e., </a:t>
            </a:r>
            <a:r>
              <a:rPr sz="2050" spc="-2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ant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lear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classifier:</a:t>
            </a:r>
            <a:r>
              <a:rPr sz="2050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-22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2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b="0" i="1" spc="-145" dirty="0">
                <a:solidFill>
                  <a:srgbClr val="231F20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1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0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wh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10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9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ar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the  parameters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function.</a:t>
            </a:r>
            <a:endParaRPr sz="2050">
              <a:latin typeface="Times New Roman"/>
              <a:cs typeface="Times New Roman"/>
            </a:endParaRPr>
          </a:p>
          <a:p>
            <a:pPr marL="363220" marR="687070" indent="-262255">
              <a:lnSpc>
                <a:spcPct val="119000"/>
              </a:lnSpc>
              <a:spcBef>
                <a:spcPts val="1200"/>
              </a:spcBef>
              <a:buFont typeface="DejaVu Sans Condensed"/>
              <a:buChar char="•"/>
              <a:tabLst>
                <a:tab pos="363220" algn="l"/>
                <a:tab pos="363855" algn="l"/>
              </a:tabLst>
            </a:pP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example,</a:t>
            </a:r>
            <a:r>
              <a:rPr sz="2050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we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are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choosing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our model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050" spc="-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hyperplanes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050" b="0" i="1" spc="12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2175" b="0" i="1" spc="187" baseline="28735" dirty="0">
                <a:solidFill>
                  <a:srgbClr val="231F20"/>
                </a:solidFill>
                <a:latin typeface="Bookman Old Style"/>
                <a:cs typeface="Bookman Old Style"/>
              </a:rPr>
              <a:t>n</a:t>
            </a:r>
            <a:r>
              <a:rPr sz="2050" spc="12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then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we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have: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856615" algn="ctr">
              <a:lnSpc>
                <a:spcPct val="100000"/>
              </a:lnSpc>
            </a:pPr>
            <a:r>
              <a:rPr sz="2050" b="0" i="1" spc="-145" dirty="0">
                <a:solidFill>
                  <a:srgbClr val="231F20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1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0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145" dirty="0">
                <a:solidFill>
                  <a:srgbClr val="231F20"/>
                </a:solidFill>
                <a:latin typeface="DejaVu Sans Condensed"/>
                <a:cs typeface="DejaVu Sans Condensed"/>
              </a:rPr>
              <a:t>{</a:t>
            </a:r>
            <a:r>
              <a:rPr sz="2050" b="0" i="1" spc="-220" dirty="0">
                <a:solidFill>
                  <a:srgbClr val="231F20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9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45" dirty="0">
                <a:solidFill>
                  <a:srgbClr val="231F20"/>
                </a:solidFill>
                <a:latin typeface="Bookman Old Style"/>
                <a:cs typeface="Bookman Old Style"/>
              </a:rPr>
              <a:t>b</a:t>
            </a:r>
            <a:r>
              <a:rPr sz="2050" i="1" spc="-145" dirty="0">
                <a:solidFill>
                  <a:srgbClr val="231F20"/>
                </a:solidFill>
                <a:latin typeface="DejaVu Sans Condensed"/>
                <a:cs typeface="DejaVu Sans Condensed"/>
              </a:rPr>
              <a:t>}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-10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sig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-325" dirty="0">
                <a:solidFill>
                  <a:srgbClr val="231F20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0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-15" dirty="0">
                <a:solidFill>
                  <a:srgbClr val="231F20"/>
                </a:solidFill>
                <a:latin typeface="DejaVu Sans Condensed"/>
                <a:cs typeface="DejaVu Sans Condensed"/>
              </a:rPr>
              <a:t>·</a:t>
            </a:r>
            <a:r>
              <a:rPr sz="2050" i="1" spc="-13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5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+</a:t>
            </a:r>
            <a:r>
              <a:rPr sz="2050" spc="-114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b="0" i="1" spc="-345" dirty="0">
                <a:solidFill>
                  <a:srgbClr val="231F20"/>
                </a:solidFill>
                <a:latin typeface="Bookman Old Style"/>
                <a:cs typeface="Bookman Old Style"/>
              </a:rPr>
              <a:t>b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b="0" i="1" spc="-45" dirty="0">
                <a:solidFill>
                  <a:srgbClr val="231F20"/>
                </a:solidFill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2822" y="680916"/>
            <a:ext cx="8422043" cy="64104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5045" y="1174572"/>
            <a:ext cx="59347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9120" algn="l"/>
              </a:tabLst>
            </a:pPr>
            <a:r>
              <a:rPr lang="en-US" spc="10" dirty="0"/>
              <a:t>6</a:t>
            </a:r>
            <a:r>
              <a:rPr spc="10" dirty="0"/>
              <a:t>	Empirical</a:t>
            </a:r>
            <a:r>
              <a:rPr spc="-5" dirty="0"/>
              <a:t> </a:t>
            </a:r>
            <a:r>
              <a:rPr spc="10" dirty="0"/>
              <a:t>Risk</a:t>
            </a:r>
            <a:r>
              <a:rPr spc="-5" dirty="0"/>
              <a:t> </a:t>
            </a:r>
            <a:r>
              <a:rPr spc="10" dirty="0"/>
              <a:t>and</a:t>
            </a:r>
            <a:r>
              <a:rPr spc="-15" dirty="0"/>
              <a:t> </a:t>
            </a:r>
            <a:r>
              <a:rPr spc="10" dirty="0"/>
              <a:t>the</a:t>
            </a:r>
            <a:r>
              <a:rPr spc="-5" dirty="0"/>
              <a:t> </a:t>
            </a:r>
            <a:r>
              <a:rPr spc="10" dirty="0"/>
              <a:t>true</a:t>
            </a:r>
            <a:r>
              <a:rPr spc="-5" dirty="0"/>
              <a:t> </a:t>
            </a:r>
            <a:r>
              <a:rPr spc="10" dirty="0"/>
              <a:t>Risk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9770" y="3283420"/>
            <a:ext cx="25590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0" dirty="0">
                <a:solidFill>
                  <a:srgbClr val="231F20"/>
                </a:solidFill>
                <a:latin typeface="Bookman Old Style"/>
                <a:cs typeface="Bookman Old Style"/>
              </a:rPr>
              <a:t>m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2657" y="1935620"/>
            <a:ext cx="7610475" cy="1181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7780" indent="-262255">
              <a:lnSpc>
                <a:spcPct val="119000"/>
              </a:lnSpc>
              <a:spcBef>
                <a:spcPts val="95"/>
              </a:spcBef>
              <a:buFont typeface="DejaVu Sans Condensed"/>
              <a:buChar char="•"/>
              <a:tabLst>
                <a:tab pos="287020" algn="l"/>
                <a:tab pos="287655" algn="l"/>
              </a:tabLst>
            </a:pPr>
            <a:r>
              <a:rPr sz="2050" spc="-75" dirty="0">
                <a:solidFill>
                  <a:srgbClr val="231F20"/>
                </a:solidFill>
                <a:latin typeface="Times New Roman"/>
                <a:cs typeface="Times New Roman"/>
              </a:rPr>
              <a:t>We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try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to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learn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50" dirty="0">
                <a:solidFill>
                  <a:srgbClr val="231F20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65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2050" spc="65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-50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choosing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function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performs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well </a:t>
            </a:r>
            <a:r>
              <a:rPr sz="2050" spc="-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data:</a:t>
            </a:r>
            <a:endParaRPr sz="2050">
              <a:latin typeface="Times New Roman"/>
              <a:cs typeface="Times New Roman"/>
            </a:endParaRPr>
          </a:p>
          <a:p>
            <a:pPr marR="1844039" algn="ctr">
              <a:lnSpc>
                <a:spcPct val="100000"/>
              </a:lnSpc>
              <a:spcBef>
                <a:spcPts val="780"/>
              </a:spcBef>
            </a:pPr>
            <a:r>
              <a:rPr sz="3075" spc="-165" baseline="-32520" dirty="0">
                <a:solidFill>
                  <a:srgbClr val="231F20"/>
                </a:solidFill>
                <a:latin typeface="Century"/>
                <a:cs typeface="Century"/>
              </a:rPr>
              <a:t>1</a:t>
            </a:r>
            <a:r>
              <a:rPr sz="3075" spc="-150" baseline="-32520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3075" spc="-142" baseline="-16260" dirty="0">
                <a:solidFill>
                  <a:srgbClr val="231F20"/>
                </a:solidFill>
                <a:latin typeface="Sitka Display"/>
                <a:cs typeface="Sitka Display"/>
              </a:rPr>
              <a:t>Σ</a:t>
            </a:r>
            <a:r>
              <a:rPr sz="1450" b="0" i="1" spc="-95" dirty="0">
                <a:solidFill>
                  <a:srgbClr val="231F20"/>
                </a:solidFill>
                <a:latin typeface="Bookman Old Style"/>
                <a:cs typeface="Bookman Old Style"/>
              </a:rPr>
              <a:t>m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5905" y="3491687"/>
            <a:ext cx="36703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0" i="1" spc="175" dirty="0">
                <a:solidFill>
                  <a:srgbClr val="231F20"/>
                </a:solidFill>
                <a:latin typeface="Bookman Old Style"/>
                <a:cs typeface="Bookman Old Style"/>
              </a:rPr>
              <a:t>i</a:t>
            </a:r>
            <a:r>
              <a:rPr sz="1450" spc="320" dirty="0">
                <a:solidFill>
                  <a:srgbClr val="231F20"/>
                </a:solidFill>
                <a:latin typeface="PMingLiU"/>
                <a:cs typeface="PMingLiU"/>
              </a:rPr>
              <a:t>=1</a:t>
            </a:r>
            <a:endParaRPr sz="145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0721" y="3103626"/>
            <a:ext cx="55759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2139950" algn="l"/>
              </a:tabLst>
            </a:pPr>
            <a:r>
              <a:rPr sz="2050" b="0" i="1" spc="130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2175" b="0" i="1" spc="82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em</a:t>
            </a:r>
            <a:r>
              <a:rPr sz="2175" b="0" i="1" spc="240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p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15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dirty="0">
                <a:solidFill>
                  <a:srgbClr val="231F20"/>
                </a:solidFill>
                <a:latin typeface="Century"/>
                <a:cs typeface="Century"/>
              </a:rPr>
              <a:t>	</a:t>
            </a:r>
            <a:r>
              <a:rPr sz="2050" b="0" i="1" spc="285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175" b="0" i="1" spc="405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4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0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b="0" i="1" spc="-4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175" b="0" i="1" spc="405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i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-5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00FF00"/>
                </a:solidFill>
                <a:latin typeface="Century"/>
                <a:cs typeface="Century"/>
              </a:rPr>
              <a:t>=</a:t>
            </a:r>
            <a:r>
              <a:rPr sz="2050" spc="5" dirty="0">
                <a:solidFill>
                  <a:srgbClr val="00FF00"/>
                </a:solidFill>
                <a:latin typeface="Century"/>
                <a:cs typeface="Century"/>
              </a:rPr>
              <a:t> </a:t>
            </a:r>
            <a:r>
              <a:rPr sz="2050" spc="-65" dirty="0">
                <a:solidFill>
                  <a:srgbClr val="00FF00"/>
                </a:solidFill>
                <a:latin typeface="Times New Roman"/>
                <a:cs typeface="Times New Roman"/>
              </a:rPr>
              <a:t>T</a:t>
            </a:r>
            <a:r>
              <a:rPr sz="2050" dirty="0">
                <a:solidFill>
                  <a:srgbClr val="00FF00"/>
                </a:solidFill>
                <a:latin typeface="Times New Roman"/>
                <a:cs typeface="Times New Roman"/>
              </a:rPr>
              <a:t>rainin</a:t>
            </a:r>
            <a:r>
              <a:rPr sz="2050" spc="5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r>
              <a:rPr sz="2050" spc="1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FF00"/>
                </a:solidFill>
                <a:latin typeface="Times New Roman"/>
                <a:cs typeface="Times New Roman"/>
              </a:rPr>
              <a:t>Error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7210" y="3828444"/>
            <a:ext cx="7501890" cy="2611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347345">
              <a:lnSpc>
                <a:spcPct val="119000"/>
              </a:lnSpc>
              <a:spcBef>
                <a:spcPts val="95"/>
              </a:spcBef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where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285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1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is the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zero-one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Times New Roman"/>
                <a:cs typeface="Times New Roman"/>
              </a:rPr>
              <a:t>loss</a:t>
            </a:r>
            <a:r>
              <a:rPr sz="2050" i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Times New Roman"/>
                <a:cs typeface="Times New Roman"/>
              </a:rPr>
              <a:t>function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50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2050" spc="5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50" dirty="0">
                <a:solidFill>
                  <a:srgbClr val="231F20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spc="-245" dirty="0">
                <a:solidFill>
                  <a:srgbClr val="231F20"/>
                </a:solidFill>
                <a:latin typeface="Century"/>
                <a:cs typeface="Century"/>
              </a:rPr>
              <a:t>ˆ)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spc="-10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entury"/>
                <a:cs typeface="Century"/>
              </a:rPr>
              <a:t>1</a:t>
            </a:r>
            <a:r>
              <a:rPr sz="2050" spc="-5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-22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2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i="1" spc="185" dirty="0">
                <a:solidFill>
                  <a:srgbClr val="231F20"/>
                </a:solidFill>
                <a:latin typeface="DejaVu Sans Condensed"/>
                <a:cs typeface="DejaVu Sans Condensed"/>
              </a:rPr>
              <a:t>/</a:t>
            </a:r>
            <a:r>
              <a:rPr sz="2050" spc="18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spc="10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b="0" i="1" spc="-27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spc="-275" dirty="0">
                <a:solidFill>
                  <a:srgbClr val="231F20"/>
                </a:solidFill>
                <a:latin typeface="Century"/>
                <a:cs typeface="Century"/>
              </a:rPr>
              <a:t>ˆ</a:t>
            </a:r>
            <a:r>
              <a:rPr sz="2050" spc="-27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50" spc="-229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050" spc="-545" dirty="0">
                <a:solidFill>
                  <a:srgbClr val="231F20"/>
                </a:solidFill>
                <a:latin typeface="Times New Roman"/>
                <a:cs typeface="Times New Roman"/>
              </a:rPr>
              <a:t>0 </a:t>
            </a:r>
            <a:r>
              <a:rPr sz="2050" spc="-5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otherwise.</a:t>
            </a:r>
            <a:r>
              <a:rPr sz="2050" spc="1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2175" b="0" i="1" spc="104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emp</a:t>
            </a:r>
            <a:r>
              <a:rPr sz="2175" b="0" i="1" spc="284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is called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231F20"/>
                </a:solidFill>
                <a:latin typeface="Times New Roman"/>
                <a:cs typeface="Times New Roman"/>
              </a:rPr>
              <a:t>empirical</a:t>
            </a:r>
            <a:r>
              <a:rPr sz="2050" i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231F20"/>
                </a:solidFill>
                <a:latin typeface="Times New Roman"/>
                <a:cs typeface="Times New Roman"/>
              </a:rPr>
              <a:t>risk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  <a:p>
            <a:pPr marL="312420" indent="-262255">
              <a:lnSpc>
                <a:spcPts val="2435"/>
              </a:lnSpc>
              <a:spcBef>
                <a:spcPts val="1670"/>
              </a:spcBef>
              <a:buFont typeface="DejaVu Sans Condensed"/>
              <a:buChar char="•"/>
              <a:tabLst>
                <a:tab pos="312420" algn="l"/>
                <a:tab pos="313055" algn="l"/>
              </a:tabLst>
            </a:pP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doing this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we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trying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to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minimize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overall</a:t>
            </a:r>
            <a:r>
              <a:rPr sz="2050" spc="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risk:</a:t>
            </a:r>
            <a:endParaRPr sz="2050">
              <a:latin typeface="Times New Roman"/>
              <a:cs typeface="Times New Roman"/>
            </a:endParaRPr>
          </a:p>
          <a:p>
            <a:pPr marL="2415540">
              <a:lnSpc>
                <a:spcPts val="2435"/>
              </a:lnSpc>
            </a:pPr>
            <a:r>
              <a:rPr sz="2050" spc="405" dirty="0">
                <a:solidFill>
                  <a:srgbClr val="231F20"/>
                </a:solidFill>
                <a:latin typeface="Sitka Display"/>
                <a:cs typeface="Sitka Display"/>
              </a:rPr>
              <a:t>∫</a:t>
            </a:r>
            <a:endParaRPr sz="2050">
              <a:latin typeface="Sitka Display"/>
              <a:cs typeface="Sitka Display"/>
            </a:endParaRPr>
          </a:p>
          <a:p>
            <a:pPr marL="421640" algn="ctr">
              <a:lnSpc>
                <a:spcPct val="100000"/>
              </a:lnSpc>
              <a:spcBef>
                <a:spcPts val="360"/>
              </a:spcBef>
              <a:tabLst>
                <a:tab pos="1651000" algn="l"/>
              </a:tabLst>
            </a:pPr>
            <a:r>
              <a:rPr sz="2050" b="0" i="1" spc="14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15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dirty="0">
                <a:solidFill>
                  <a:srgbClr val="231F20"/>
                </a:solidFill>
                <a:latin typeface="Century"/>
                <a:cs typeface="Century"/>
              </a:rPr>
              <a:t>	</a:t>
            </a:r>
            <a:r>
              <a:rPr sz="2050" b="0" i="1" spc="285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1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0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b="0" i="1" spc="-4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b="0" i="1" spc="-75" dirty="0">
                <a:solidFill>
                  <a:srgbClr val="231F20"/>
                </a:solidFill>
                <a:latin typeface="Bookman Old Style"/>
                <a:cs typeface="Bookman Old Style"/>
              </a:rPr>
              <a:t>dP</a:t>
            </a:r>
            <a:r>
              <a:rPr sz="2050" b="0" i="1" spc="-32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1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0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-70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0000FF"/>
                </a:solidFill>
                <a:latin typeface="Century"/>
                <a:cs typeface="Century"/>
              </a:rPr>
              <a:t>=</a:t>
            </a:r>
            <a:r>
              <a:rPr sz="2050" spc="5" dirty="0">
                <a:solidFill>
                  <a:srgbClr val="0000FF"/>
                </a:solidFill>
                <a:latin typeface="Century"/>
                <a:cs typeface="Century"/>
              </a:rPr>
              <a:t> </a:t>
            </a:r>
            <a:r>
              <a:rPr sz="2050" spc="-14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50" spc="-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st</a:t>
            </a:r>
            <a:r>
              <a:rPr sz="20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Error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312420">
              <a:lnSpc>
                <a:spcPct val="100000"/>
              </a:lnSpc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where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P(x,y)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(unknown)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joint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distribution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function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050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0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-7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2050" spc="-7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875867"/>
            <a:ext cx="52336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9120" algn="l"/>
              </a:tabLst>
            </a:pPr>
            <a:r>
              <a:rPr lang="en-US" spc="10" dirty="0"/>
              <a:t>7</a:t>
            </a:r>
            <a:r>
              <a:rPr spc="10" dirty="0"/>
              <a:t>	Choosing</a:t>
            </a:r>
            <a:r>
              <a:rPr spc="-5" dirty="0"/>
              <a:t> </a:t>
            </a:r>
            <a:r>
              <a:rPr spc="10" dirty="0"/>
              <a:t>the</a:t>
            </a:r>
            <a:r>
              <a:rPr spc="-20" dirty="0"/>
              <a:t> </a:t>
            </a:r>
            <a:r>
              <a:rPr spc="5" dirty="0"/>
              <a:t>set</a:t>
            </a:r>
            <a:r>
              <a:rPr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275" y="1577490"/>
            <a:ext cx="7564755" cy="519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173480">
              <a:lnSpc>
                <a:spcPct val="154100"/>
              </a:lnSpc>
              <a:spcBef>
                <a:spcPts val="95"/>
              </a:spcBef>
            </a:pPr>
            <a:r>
              <a:rPr sz="2050" spc="5" dirty="0">
                <a:latin typeface="Times New Roman"/>
                <a:cs typeface="Times New Roman"/>
              </a:rPr>
              <a:t>Wha</a:t>
            </a:r>
            <a:r>
              <a:rPr sz="2050" dirty="0">
                <a:latin typeface="Times New Roman"/>
                <a:cs typeface="Times New Roman"/>
              </a:rPr>
              <a:t>t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about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b="0" i="1" spc="-260" dirty="0"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latin typeface="Bookman Old Style"/>
                <a:cs typeface="Bookman Old Style"/>
              </a:rPr>
              <a:t> </a:t>
            </a:r>
            <a:r>
              <a:rPr sz="2050" spc="120" dirty="0">
                <a:latin typeface="Century"/>
                <a:cs typeface="Century"/>
              </a:rPr>
              <a:t>(</a:t>
            </a:r>
            <a:r>
              <a:rPr sz="2050" b="0" i="1" spc="15" dirty="0">
                <a:latin typeface="Bookman Old Style"/>
                <a:cs typeface="Bookman Old Style"/>
              </a:rPr>
              <a:t>x</a:t>
            </a:r>
            <a:r>
              <a:rPr sz="2050" b="0" i="1" spc="1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15" dirty="0">
                <a:latin typeface="Bookman Old Style"/>
                <a:cs typeface="Bookman Old Style"/>
              </a:rPr>
              <a:t>α</a:t>
            </a:r>
            <a:r>
              <a:rPr sz="2050" spc="120" dirty="0">
                <a:latin typeface="Century"/>
                <a:cs typeface="Century"/>
              </a:rPr>
              <a:t>)</a:t>
            </a:r>
            <a:r>
              <a:rPr sz="2050" spc="-70" dirty="0">
                <a:latin typeface="Century"/>
                <a:cs typeface="Century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all</a:t>
            </a:r>
            <a:r>
              <a:rPr sz="2050" spc="-45" dirty="0">
                <a:latin typeface="Times New Roman"/>
                <a:cs typeface="Times New Roman"/>
              </a:rPr>
              <a:t>o</a:t>
            </a:r>
            <a:r>
              <a:rPr sz="2050" spc="5" dirty="0">
                <a:latin typeface="Times New Roman"/>
                <a:cs typeface="Times New Roman"/>
              </a:rPr>
              <a:t>wing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all </a:t>
            </a:r>
            <a:r>
              <a:rPr sz="2050" dirty="0">
                <a:latin typeface="Times New Roman"/>
                <a:cs typeface="Times New Roman"/>
              </a:rPr>
              <a:t>function</a:t>
            </a:r>
            <a:r>
              <a:rPr sz="2050" spc="5" dirty="0">
                <a:latin typeface="Times New Roman"/>
                <a:cs typeface="Times New Roman"/>
              </a:rPr>
              <a:t>s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fro</a:t>
            </a:r>
            <a:r>
              <a:rPr sz="2050" spc="10" dirty="0">
                <a:latin typeface="Times New Roman"/>
                <a:cs typeface="Times New Roman"/>
              </a:rPr>
              <a:t>m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i="1" spc="210" dirty="0">
                <a:latin typeface="DejaVu Sans Condensed"/>
                <a:cs typeface="DejaVu Sans Condensed"/>
              </a:rPr>
              <a:t>X</a:t>
            </a:r>
            <a:r>
              <a:rPr sz="2050" i="1" spc="229" dirty="0">
                <a:latin typeface="DejaVu Sans Condensed"/>
                <a:cs typeface="DejaVu Sans Condensed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to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i="1" spc="-40" dirty="0">
                <a:latin typeface="DejaVu Sans Condensed"/>
                <a:cs typeface="DejaVu Sans Condensed"/>
              </a:rPr>
              <a:t>{</a:t>
            </a:r>
            <a:r>
              <a:rPr sz="2050" i="1" spc="-45" dirty="0">
                <a:latin typeface="DejaVu Sans Condensed"/>
                <a:cs typeface="DejaVu Sans Condensed"/>
              </a:rPr>
              <a:t>±</a:t>
            </a:r>
            <a:r>
              <a:rPr sz="2050" spc="-114" dirty="0">
                <a:latin typeface="Century"/>
                <a:cs typeface="Century"/>
              </a:rPr>
              <a:t>1</a:t>
            </a:r>
            <a:r>
              <a:rPr sz="2050" i="1" spc="-145" dirty="0">
                <a:latin typeface="DejaVu Sans Condensed"/>
                <a:cs typeface="DejaVu Sans Condensed"/>
              </a:rPr>
              <a:t>}</a:t>
            </a:r>
            <a:r>
              <a:rPr sz="2050" spc="5" dirty="0">
                <a:latin typeface="Times New Roman"/>
                <a:cs typeface="Times New Roman"/>
              </a:rPr>
              <a:t>?  </a:t>
            </a:r>
            <a:r>
              <a:rPr sz="2050" spc="-10" dirty="0">
                <a:solidFill>
                  <a:srgbClr val="0000FF"/>
                </a:solidFill>
                <a:latin typeface="Times New Roman"/>
                <a:cs typeface="Times New Roman"/>
              </a:rPr>
              <a:t>Training</a:t>
            </a:r>
            <a:r>
              <a:rPr sz="20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r>
              <a:rPr sz="20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spc="95" dirty="0">
                <a:solidFill>
                  <a:srgbClr val="0000FF"/>
                </a:solidFill>
                <a:latin typeface="Century"/>
                <a:cs typeface="Century"/>
              </a:rPr>
              <a:t>(</a:t>
            </a:r>
            <a:r>
              <a:rPr sz="2050" b="0" i="1" spc="95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2175" spc="142" baseline="-11494" dirty="0">
                <a:solidFill>
                  <a:srgbClr val="0000FF"/>
                </a:solidFill>
                <a:latin typeface="PMingLiU"/>
                <a:cs typeface="PMingLiU"/>
              </a:rPr>
              <a:t>1</a:t>
            </a:r>
            <a:r>
              <a:rPr sz="2050" b="0" i="1" spc="95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0000FF"/>
                </a:solidFill>
                <a:latin typeface="Bookman Old Style"/>
                <a:cs typeface="Bookman Old Style"/>
              </a:rPr>
              <a:t>y</a:t>
            </a:r>
            <a:r>
              <a:rPr sz="2175" spc="209" baseline="-11494" dirty="0">
                <a:solidFill>
                  <a:srgbClr val="0000FF"/>
                </a:solidFill>
                <a:latin typeface="PMingLiU"/>
                <a:cs typeface="PMingLiU"/>
              </a:rPr>
              <a:t>1</a:t>
            </a:r>
            <a:r>
              <a:rPr sz="2050" spc="140" dirty="0">
                <a:solidFill>
                  <a:srgbClr val="0000FF"/>
                </a:solidFill>
                <a:latin typeface="Century"/>
                <a:cs typeface="Century"/>
              </a:rPr>
              <a:t>)</a:t>
            </a:r>
            <a:r>
              <a:rPr sz="2050" b="0" i="1" spc="140" dirty="0">
                <a:solidFill>
                  <a:srgbClr val="0000FF"/>
                </a:solidFill>
                <a:latin typeface="Bookman Old Style"/>
                <a:cs typeface="Bookman Old Style"/>
              </a:rPr>
              <a:t>,...</a:t>
            </a:r>
            <a:r>
              <a:rPr sz="2050" b="0" i="1" spc="-29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spc="110" dirty="0">
                <a:solidFill>
                  <a:srgbClr val="0000FF"/>
                </a:solidFill>
                <a:latin typeface="Century"/>
                <a:cs typeface="Century"/>
              </a:rPr>
              <a:t>(</a:t>
            </a:r>
            <a:r>
              <a:rPr sz="2050" b="0" i="1" spc="110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2175" b="0" i="1" spc="165" baseline="-11494" dirty="0">
                <a:solidFill>
                  <a:srgbClr val="0000FF"/>
                </a:solidFill>
                <a:latin typeface="Bookman Old Style"/>
                <a:cs typeface="Bookman Old Style"/>
              </a:rPr>
              <a:t>m</a:t>
            </a:r>
            <a:r>
              <a:rPr sz="2050" b="0" i="1" spc="11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2050" b="0" i="1" spc="60" dirty="0">
                <a:solidFill>
                  <a:srgbClr val="0000FF"/>
                </a:solidFill>
                <a:latin typeface="Bookman Old Style"/>
                <a:cs typeface="Bookman Old Style"/>
              </a:rPr>
              <a:t>y</a:t>
            </a:r>
            <a:r>
              <a:rPr sz="2175" b="0" i="1" spc="89" baseline="-11494" dirty="0">
                <a:solidFill>
                  <a:srgbClr val="0000FF"/>
                </a:solidFill>
                <a:latin typeface="Bookman Old Style"/>
                <a:cs typeface="Bookman Old Style"/>
              </a:rPr>
              <a:t>m</a:t>
            </a:r>
            <a:r>
              <a:rPr sz="2050" spc="60" dirty="0">
                <a:solidFill>
                  <a:srgbClr val="0000FF"/>
                </a:solidFill>
                <a:latin typeface="Century"/>
                <a:cs typeface="Century"/>
              </a:rPr>
              <a:t>)</a:t>
            </a:r>
            <a:r>
              <a:rPr sz="2050" spc="-10" dirty="0">
                <a:solidFill>
                  <a:srgbClr val="0000FF"/>
                </a:solidFill>
                <a:latin typeface="Century"/>
                <a:cs typeface="Century"/>
              </a:rPr>
              <a:t> </a:t>
            </a:r>
            <a:r>
              <a:rPr sz="2050" i="1" spc="-229" dirty="0">
                <a:solidFill>
                  <a:srgbClr val="0000FF"/>
                </a:solidFill>
                <a:latin typeface="DejaVu Sans Condensed"/>
                <a:cs typeface="DejaVu Sans Condensed"/>
              </a:rPr>
              <a:t>∈</a:t>
            </a:r>
            <a:r>
              <a:rPr sz="2050" i="1" spc="-5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210" dirty="0">
                <a:solidFill>
                  <a:srgbClr val="0000FF"/>
                </a:solidFill>
                <a:latin typeface="DejaVu Sans Condensed"/>
                <a:cs typeface="DejaVu Sans Condensed"/>
              </a:rPr>
              <a:t>X</a:t>
            </a:r>
            <a:r>
              <a:rPr sz="2050" i="1" spc="170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60" dirty="0">
                <a:solidFill>
                  <a:srgbClr val="0000FF"/>
                </a:solidFill>
                <a:latin typeface="DejaVu Sans Condensed"/>
                <a:cs typeface="DejaVu Sans Condensed"/>
              </a:rPr>
              <a:t>×</a:t>
            </a:r>
            <a:r>
              <a:rPr sz="2050" i="1" spc="-130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-85" dirty="0">
                <a:solidFill>
                  <a:srgbClr val="0000FF"/>
                </a:solidFill>
                <a:latin typeface="DejaVu Sans Condensed"/>
                <a:cs typeface="DejaVu Sans Condensed"/>
              </a:rPr>
              <a:t>{±</a:t>
            </a:r>
            <a:r>
              <a:rPr sz="2050" spc="-85" dirty="0">
                <a:solidFill>
                  <a:srgbClr val="0000FF"/>
                </a:solidFill>
                <a:latin typeface="Century"/>
                <a:cs typeface="Century"/>
              </a:rPr>
              <a:t>1</a:t>
            </a:r>
            <a:r>
              <a:rPr sz="2050" i="1" spc="-85" dirty="0">
                <a:solidFill>
                  <a:srgbClr val="0000FF"/>
                </a:solidFill>
                <a:latin typeface="DejaVu Sans Condensed"/>
                <a:cs typeface="DejaVu Sans Condensed"/>
              </a:rPr>
              <a:t>}</a:t>
            </a:r>
            <a:endParaRPr sz="2050">
              <a:latin typeface="DejaVu Sans Condensed"/>
              <a:cs typeface="DejaVu Sans Condensed"/>
            </a:endParaRPr>
          </a:p>
          <a:p>
            <a:pPr marL="25400">
              <a:lnSpc>
                <a:spcPct val="100000"/>
              </a:lnSpc>
              <a:spcBef>
                <a:spcPts val="1335"/>
              </a:spcBef>
              <a:tabLst>
                <a:tab pos="2212340" algn="l"/>
              </a:tabLst>
            </a:pPr>
            <a:r>
              <a:rPr sz="2050" spc="-1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20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b="0" i="1" spc="-575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050" spc="-395" dirty="0">
                <a:solidFill>
                  <a:srgbClr val="FF0000"/>
                </a:solidFill>
                <a:latin typeface="Century"/>
                <a:cs typeface="Century"/>
              </a:rPr>
              <a:t>¯</a:t>
            </a:r>
            <a:r>
              <a:rPr sz="2175" spc="359" baseline="-11494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  <a:r>
              <a:rPr sz="2050" b="0" i="1" spc="300" dirty="0">
                <a:solidFill>
                  <a:srgbClr val="FF0000"/>
                </a:solidFill>
                <a:latin typeface="Bookman Old Style"/>
                <a:cs typeface="Bookman Old Style"/>
              </a:rPr>
              <a:t>,...</a:t>
            </a:r>
            <a:r>
              <a:rPr sz="2050" b="0" i="1" spc="-45" dirty="0">
                <a:solidFill>
                  <a:srgbClr val="FF00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94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050" spc="25" dirty="0">
                <a:solidFill>
                  <a:srgbClr val="FF0000"/>
                </a:solidFill>
                <a:latin typeface="Century"/>
                <a:cs typeface="Century"/>
              </a:rPr>
              <a:t>¯</a:t>
            </a:r>
            <a:r>
              <a:rPr sz="2175" b="0" i="1" spc="-1432" baseline="-11494" dirty="0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sz="2175" spc="592" baseline="-11494" dirty="0">
                <a:solidFill>
                  <a:srgbClr val="FF0000"/>
                </a:solidFill>
                <a:latin typeface="PMingLiU"/>
                <a:cs typeface="PMingLiU"/>
              </a:rPr>
              <a:t>¯</a:t>
            </a:r>
            <a:r>
              <a:rPr sz="2175" baseline="-11494" dirty="0">
                <a:solidFill>
                  <a:srgbClr val="FF0000"/>
                </a:solidFill>
                <a:latin typeface="PMingLiU"/>
                <a:cs typeface="PMingLiU"/>
              </a:rPr>
              <a:t>	</a:t>
            </a:r>
            <a:r>
              <a:rPr sz="2050" i="1" spc="-229" dirty="0">
                <a:solidFill>
                  <a:srgbClr val="231F20"/>
                </a:solidFill>
                <a:latin typeface="DejaVu Sans Condensed"/>
                <a:cs typeface="DejaVu Sans Condensed"/>
              </a:rPr>
              <a:t>∈</a:t>
            </a:r>
            <a:r>
              <a:rPr sz="2050" i="1" spc="-1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i="1" spc="210" dirty="0">
                <a:solidFill>
                  <a:srgbClr val="231F20"/>
                </a:solidFill>
                <a:latin typeface="DejaVu Sans Condensed"/>
                <a:cs typeface="DejaVu Sans Condensed"/>
              </a:rPr>
              <a:t>X</a:t>
            </a:r>
            <a:r>
              <a:rPr sz="2050" i="1" spc="-285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endParaRPr sz="2050">
              <a:latin typeface="Times New Roman"/>
              <a:cs typeface="Times New Roman"/>
            </a:endParaRPr>
          </a:p>
          <a:p>
            <a:pPr marL="25400" marR="3543300">
              <a:lnSpc>
                <a:spcPct val="154100"/>
              </a:lnSpc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such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that the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two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sets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do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intersect. </a:t>
            </a:r>
            <a:r>
              <a:rPr sz="2050" spc="-5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spc="-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12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ther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xist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175" i="1" spc="-405" baseline="28735" dirty="0">
                <a:solidFill>
                  <a:srgbClr val="231F20"/>
                </a:solidFill>
                <a:latin typeface="DejaVu Sans"/>
                <a:cs typeface="DejaVu Sans"/>
              </a:rPr>
              <a:t>∗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endParaRPr sz="2050">
              <a:latin typeface="Times New Roman"/>
              <a:cs typeface="Times New Roman"/>
            </a:endParaRPr>
          </a:p>
          <a:p>
            <a:pPr marL="497840" indent="-328295">
              <a:lnSpc>
                <a:spcPct val="100000"/>
              </a:lnSpc>
              <a:spcBef>
                <a:spcPts val="1595"/>
              </a:spcBef>
              <a:buFont typeface="Times New Roman"/>
              <a:buAutoNum type="arabicPeriod"/>
              <a:tabLst>
                <a:tab pos="497205" algn="l"/>
                <a:tab pos="498475" algn="l"/>
              </a:tabLst>
            </a:pP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175" i="1" spc="-405" baseline="28735" dirty="0">
                <a:solidFill>
                  <a:srgbClr val="231F20"/>
                </a:solidFill>
                <a:latin typeface="DejaVu Sans"/>
                <a:cs typeface="DejaVu Sans"/>
              </a:rPr>
              <a:t>∗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60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2175" b="0" i="1" spc="427" baseline="-11494" dirty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-10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60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2175" b="0" i="1" spc="427" baseline="-11494" dirty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-5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b="0" i="1" spc="135" dirty="0">
                <a:solidFill>
                  <a:srgbClr val="231F20"/>
                </a:solidFill>
                <a:latin typeface="Bookman Old Style"/>
                <a:cs typeface="Bookman Old Style"/>
              </a:rPr>
              <a:t>i</a:t>
            </a:r>
            <a:endParaRPr sz="2050">
              <a:latin typeface="Bookman Old Style"/>
              <a:cs typeface="Bookman Old Style"/>
            </a:endParaRPr>
          </a:p>
          <a:p>
            <a:pPr marL="497840" indent="-328295">
              <a:lnSpc>
                <a:spcPct val="100000"/>
              </a:lnSpc>
              <a:spcBef>
                <a:spcPts val="1595"/>
              </a:spcBef>
              <a:buFont typeface="Times New Roman"/>
              <a:buAutoNum type="arabicPeriod"/>
              <a:tabLst>
                <a:tab pos="497840" algn="l"/>
                <a:tab pos="498475" algn="l"/>
              </a:tabLst>
            </a:pP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175" i="1" spc="-405" baseline="28735" dirty="0">
                <a:solidFill>
                  <a:srgbClr val="231F20"/>
                </a:solidFill>
                <a:latin typeface="DejaVu Sans"/>
                <a:cs typeface="DejaVu Sans"/>
              </a:rPr>
              <a:t>∗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6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175" b="0" i="1" spc="412" baseline="-11494" dirty="0">
                <a:solidFill>
                  <a:srgbClr val="FF0000"/>
                </a:solidFill>
                <a:latin typeface="Bookman Old Style"/>
                <a:cs typeface="Bookman Old Style"/>
              </a:rPr>
              <a:t>j</a:t>
            </a:r>
            <a:r>
              <a:rPr sz="2175" b="0" i="1" spc="-367" baseline="-11494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i="1" dirty="0">
                <a:solidFill>
                  <a:srgbClr val="231F20"/>
                </a:solidFill>
                <a:latin typeface="DejaVu Sans Condensed"/>
                <a:cs typeface="DejaVu Sans Condensed"/>
              </a:rPr>
              <a:t>/</a:t>
            </a:r>
            <a:r>
              <a:rPr sz="2050" spc="3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spc="-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b="0" i="1" spc="-260" dirty="0">
                <a:solidFill>
                  <a:srgbClr val="231F20"/>
                </a:solidFill>
                <a:latin typeface="Bookman Old Style"/>
                <a:cs typeface="Bookman Old Style"/>
              </a:rPr>
              <a:t>ƒ</a:t>
            </a:r>
            <a:r>
              <a:rPr sz="2050" b="0" i="1" spc="-3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(</a:t>
            </a:r>
            <a:r>
              <a:rPr sz="2050" b="0" i="1" spc="6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175" b="0" i="1" spc="412" baseline="-11494" dirty="0">
                <a:solidFill>
                  <a:srgbClr val="FF0000"/>
                </a:solidFill>
                <a:latin typeface="Bookman Old Style"/>
                <a:cs typeface="Bookman Old Style"/>
              </a:rPr>
              <a:t>j</a:t>
            </a:r>
            <a:r>
              <a:rPr sz="2175" b="0" i="1" spc="-367" baseline="-11494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231F20"/>
                </a:solidFill>
                <a:latin typeface="Century"/>
                <a:cs typeface="Century"/>
              </a:rPr>
              <a:t>)</a:t>
            </a:r>
            <a:r>
              <a:rPr sz="2050" spc="-5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ll </a:t>
            </a:r>
            <a:r>
              <a:rPr sz="2050" b="0" i="1" spc="275" dirty="0">
                <a:solidFill>
                  <a:srgbClr val="231F20"/>
                </a:solidFill>
                <a:latin typeface="Bookman Old Style"/>
                <a:cs typeface="Bookman Old Style"/>
              </a:rPr>
              <a:t>j</a:t>
            </a:r>
            <a:endParaRPr sz="2050">
              <a:latin typeface="Bookman Old Style"/>
              <a:cs typeface="Bookman Old Style"/>
            </a:endParaRPr>
          </a:p>
          <a:p>
            <a:pPr marL="25400" marR="17780">
              <a:lnSpc>
                <a:spcPct val="118000"/>
              </a:lnSpc>
              <a:spcBef>
                <a:spcPts val="1145"/>
              </a:spcBef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Based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on the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training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alone,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no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means of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choosing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function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better.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the test set </a:t>
            </a:r>
            <a:r>
              <a:rPr sz="2050" spc="-20" dirty="0">
                <a:solidFill>
                  <a:srgbClr val="231F20"/>
                </a:solidFill>
                <a:latin typeface="Times New Roman"/>
                <a:cs typeface="Times New Roman"/>
              </a:rPr>
              <a:t>however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sz="2050" spc="-20" dirty="0">
                <a:solidFill>
                  <a:srgbClr val="231F20"/>
                </a:solidFill>
                <a:latin typeface="Times New Roman"/>
                <a:cs typeface="Times New Roman"/>
              </a:rPr>
              <a:t>give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different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results.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So </a:t>
            </a:r>
            <a:r>
              <a:rPr sz="2050" spc="-5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generalization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not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guaranteed.</a:t>
            </a:r>
            <a:endParaRPr sz="20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1340"/>
              </a:spcBef>
              <a:tabLst>
                <a:tab pos="659130" algn="l"/>
              </a:tabLst>
            </a:pPr>
            <a:r>
              <a:rPr sz="2050" spc="265" dirty="0">
                <a:solidFill>
                  <a:srgbClr val="231F20"/>
                </a:solidFill>
                <a:latin typeface="Century"/>
                <a:cs typeface="Century"/>
              </a:rPr>
              <a:t>=</a:t>
            </a:r>
            <a:r>
              <a:rPr sz="2050" i="1" spc="265" dirty="0">
                <a:solidFill>
                  <a:srgbClr val="231F20"/>
                </a:solidFill>
                <a:latin typeface="DejaVu Sans Condensed"/>
                <a:cs typeface="DejaVu Sans Condensed"/>
              </a:rPr>
              <a:t>⇒	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restriction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must be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placed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functions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we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Times New Roman"/>
                <a:cs typeface="Times New Roman"/>
              </a:rPr>
              <a:t>allow.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1159332"/>
            <a:ext cx="32067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68350" algn="l"/>
              </a:tabLst>
            </a:pPr>
            <a:r>
              <a:rPr lang="en-US" spc="10" dirty="0"/>
              <a:t>8</a:t>
            </a:r>
            <a:r>
              <a:rPr spc="10" dirty="0"/>
              <a:t>	</a:t>
            </a:r>
            <a:r>
              <a:rPr spc="15" dirty="0"/>
              <a:t>VC</a:t>
            </a:r>
            <a:r>
              <a:rPr spc="-60" dirty="0"/>
              <a:t> </a:t>
            </a:r>
            <a:r>
              <a:rPr spc="10" dirty="0"/>
              <a:t>dimension: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345" y="1979816"/>
            <a:ext cx="7807959" cy="1141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19000"/>
              </a:lnSpc>
              <a:spcBef>
                <a:spcPts val="95"/>
              </a:spcBef>
            </a:pPr>
            <a:r>
              <a:rPr sz="2050" spc="5" dirty="0">
                <a:latin typeface="Times New Roman"/>
                <a:cs typeface="Times New Roman"/>
              </a:rPr>
              <a:t>The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VC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dimension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of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a</a:t>
            </a:r>
            <a:r>
              <a:rPr sz="2050" dirty="0">
                <a:latin typeface="Times New Roman"/>
                <a:cs typeface="Times New Roman"/>
              </a:rPr>
              <a:t> set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of functions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is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the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maximum </a:t>
            </a:r>
            <a:r>
              <a:rPr sz="2050" dirty="0">
                <a:latin typeface="Times New Roman"/>
                <a:cs typeface="Times New Roman"/>
              </a:rPr>
              <a:t>number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of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points </a:t>
            </a:r>
            <a:r>
              <a:rPr sz="2050" spc="-4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that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can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be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separated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in </a:t>
            </a:r>
            <a:r>
              <a:rPr sz="2050" dirty="0">
                <a:latin typeface="Times New Roman"/>
                <a:cs typeface="Times New Roman"/>
              </a:rPr>
              <a:t>all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possible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ways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by</a:t>
            </a:r>
            <a:r>
              <a:rPr sz="2050" dirty="0">
                <a:latin typeface="Times New Roman"/>
                <a:cs typeface="Times New Roman"/>
              </a:rPr>
              <a:t> that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set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of functions.</a:t>
            </a:r>
            <a:r>
              <a:rPr sz="2050" spc="14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For 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hyperplane</a:t>
            </a:r>
            <a:r>
              <a:rPr sz="2050" spc="5" dirty="0">
                <a:latin typeface="Times New Roman"/>
                <a:cs typeface="Times New Roman"/>
              </a:rPr>
              <a:t>s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in </a:t>
            </a:r>
            <a:r>
              <a:rPr sz="2050" b="0" i="1" spc="145" dirty="0">
                <a:latin typeface="Bookman Old Style"/>
                <a:cs typeface="Bookman Old Style"/>
              </a:rPr>
              <a:t>R</a:t>
            </a:r>
            <a:r>
              <a:rPr sz="2175" b="0" i="1" spc="337" baseline="28735" dirty="0">
                <a:latin typeface="Bookman Old Style"/>
                <a:cs typeface="Bookman Old Style"/>
              </a:rPr>
              <a:t>n</a:t>
            </a:r>
            <a:r>
              <a:rPr sz="2050" dirty="0">
                <a:latin typeface="Times New Roman"/>
                <a:cs typeface="Times New Roman"/>
              </a:rPr>
              <a:t>, th</a:t>
            </a:r>
            <a:r>
              <a:rPr sz="2050" spc="5" dirty="0">
                <a:latin typeface="Times New Roman"/>
                <a:cs typeface="Times New Roman"/>
              </a:rPr>
              <a:t>e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V</a:t>
            </a:r>
            <a:r>
              <a:rPr sz="2050" spc="10" dirty="0">
                <a:latin typeface="Times New Roman"/>
                <a:cs typeface="Times New Roman"/>
              </a:rPr>
              <a:t>C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dimensio</a:t>
            </a:r>
            <a:r>
              <a:rPr sz="2050" spc="5" dirty="0">
                <a:latin typeface="Times New Roman"/>
                <a:cs typeface="Times New Roman"/>
              </a:rPr>
              <a:t>n</a:t>
            </a:r>
            <a:r>
              <a:rPr sz="2050" dirty="0">
                <a:latin typeface="Times New Roman"/>
                <a:cs typeface="Times New Roman"/>
              </a:rPr>
              <a:t> ca</a:t>
            </a:r>
            <a:r>
              <a:rPr sz="2050" spc="5" dirty="0">
                <a:latin typeface="Times New Roman"/>
                <a:cs typeface="Times New Roman"/>
              </a:rPr>
              <a:t>n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</a:t>
            </a:r>
            <a:r>
              <a:rPr sz="2050" spc="5" dirty="0">
                <a:latin typeface="Times New Roman"/>
                <a:cs typeface="Times New Roman"/>
              </a:rPr>
              <a:t>e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sh</a:t>
            </a:r>
            <a:r>
              <a:rPr sz="2050" spc="-45" dirty="0">
                <a:latin typeface="Times New Roman"/>
                <a:cs typeface="Times New Roman"/>
              </a:rPr>
              <a:t>o</a:t>
            </a:r>
            <a:r>
              <a:rPr sz="2050" spc="5" dirty="0">
                <a:latin typeface="Times New Roman"/>
                <a:cs typeface="Times New Roman"/>
              </a:rPr>
              <a:t>wn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to</a:t>
            </a:r>
            <a:r>
              <a:rPr sz="2050" dirty="0">
                <a:latin typeface="Times New Roman"/>
                <a:cs typeface="Times New Roman"/>
              </a:rPr>
              <a:t> b</a:t>
            </a:r>
            <a:r>
              <a:rPr sz="2050" spc="5" dirty="0">
                <a:latin typeface="Times New Roman"/>
                <a:cs typeface="Times New Roman"/>
              </a:rPr>
              <a:t>e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b="0" i="1" spc="-35" dirty="0">
                <a:latin typeface="Bookman Old Style"/>
                <a:cs typeface="Bookman Old Style"/>
              </a:rPr>
              <a:t>n</a:t>
            </a:r>
            <a:r>
              <a:rPr sz="2050" b="0" i="1" spc="-165" dirty="0">
                <a:latin typeface="Bookman Old Style"/>
                <a:cs typeface="Bookman Old Style"/>
              </a:rPr>
              <a:t> </a:t>
            </a:r>
            <a:r>
              <a:rPr sz="2050" spc="365" dirty="0">
                <a:latin typeface="Century"/>
                <a:cs typeface="Century"/>
              </a:rPr>
              <a:t>+</a:t>
            </a:r>
            <a:r>
              <a:rPr sz="2050" spc="-105" dirty="0">
                <a:latin typeface="Century"/>
                <a:cs typeface="Century"/>
              </a:rPr>
              <a:t> </a:t>
            </a:r>
            <a:r>
              <a:rPr sz="2050" spc="-114" dirty="0">
                <a:latin typeface="Century"/>
                <a:cs typeface="Century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29520" y="5154155"/>
            <a:ext cx="1376680" cy="1157605"/>
          </a:xfrm>
          <a:custGeom>
            <a:avLst/>
            <a:gdLst/>
            <a:ahLst/>
            <a:cxnLst/>
            <a:rect l="l" t="t" r="r" b="b"/>
            <a:pathLst>
              <a:path w="1376679" h="1157604">
                <a:moveTo>
                  <a:pt x="1376172" y="1157236"/>
                </a:moveTo>
                <a:lnTo>
                  <a:pt x="1376172" y="719366"/>
                </a:lnTo>
                <a:lnTo>
                  <a:pt x="0" y="0"/>
                </a:lnTo>
                <a:lnTo>
                  <a:pt x="0" y="1157236"/>
                </a:lnTo>
                <a:lnTo>
                  <a:pt x="1376172" y="1157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3309" y="6045306"/>
            <a:ext cx="1384300" cy="2997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algn="just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  xxxxxxxxxxxxxxxxxxxxxxxxxxxxxxxxxxxx  xxxxxxxxxxxxxxxxxxxxxxxxxxxxxxxxxxxx  xxxxxxxxxxxxxxxxxxxxxxxxxxxxxxxxxxxx  xxxxxxxxxxxxxxxxxxxxxxxxxxxxxxxxxxxx  xxxxxxxxxxxxxxxxxxxxxxxxxxxxxxxxxxxx  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3309" y="5664458"/>
            <a:ext cx="1384300" cy="261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>
              <a:lnSpc>
                <a:spcPts val="300"/>
              </a:lnSpc>
              <a:spcBef>
                <a:spcPts val="16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  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309" y="5474035"/>
            <a:ext cx="1003300" cy="2235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>
              <a:lnSpc>
                <a:spcPts val="300"/>
              </a:lnSpc>
              <a:spcBef>
                <a:spcPts val="16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3309" y="5131272"/>
            <a:ext cx="622300" cy="3759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99745">
              <a:lnSpc>
                <a:spcPts val="300"/>
              </a:lnSpc>
              <a:spcBef>
                <a:spcPts val="16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</a:t>
            </a:r>
            <a:endParaRPr sz="300">
              <a:latin typeface="Times New Roman"/>
              <a:cs typeface="Times New Roman"/>
            </a:endParaRPr>
          </a:p>
          <a:p>
            <a:pPr marR="194945">
              <a:lnSpc>
                <a:spcPts val="300"/>
              </a:lnSpc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</a:t>
            </a:r>
            <a:endParaRPr sz="300">
              <a:latin typeface="Times New Roman"/>
              <a:cs typeface="Times New Roman"/>
            </a:endParaRPr>
          </a:p>
          <a:p>
            <a:pPr marR="5080">
              <a:lnSpc>
                <a:spcPts val="300"/>
              </a:lnSpc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1272" y="3402253"/>
            <a:ext cx="938530" cy="1376680"/>
          </a:xfrm>
          <a:custGeom>
            <a:avLst/>
            <a:gdLst/>
            <a:ahLst/>
            <a:cxnLst/>
            <a:rect l="l" t="t" r="r" b="b"/>
            <a:pathLst>
              <a:path w="938529" h="1376679">
                <a:moveTo>
                  <a:pt x="938288" y="1376172"/>
                </a:moveTo>
                <a:lnTo>
                  <a:pt x="938288" y="0"/>
                </a:lnTo>
                <a:lnTo>
                  <a:pt x="250202" y="0"/>
                </a:lnTo>
                <a:lnTo>
                  <a:pt x="0" y="1376172"/>
                </a:lnTo>
                <a:lnTo>
                  <a:pt x="938288" y="1376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8394" y="4521306"/>
            <a:ext cx="927100" cy="261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indent="37465" algn="r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  xxxxxxxxxxxxxxxxxxxxxxxx  xxxxxxxxxxxxxxxxxxxxxxxx  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6479" y="4330882"/>
            <a:ext cx="889000" cy="2235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indent="37465" algn="r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  xxxxxxxxxxxxxxxxxxxxxxx  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4564" y="3797696"/>
            <a:ext cx="850900" cy="5664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indent="75565" algn="r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  xxxxxxxxxxxxxxxxxxxxxx  xxxxxxxxxxxxxxxxxxxxxx  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8818" y="3416848"/>
            <a:ext cx="736600" cy="2235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indent="37465" algn="r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4203" y="3378763"/>
            <a:ext cx="7112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41905" y="3409353"/>
            <a:ext cx="1398905" cy="1369695"/>
          </a:xfrm>
          <a:custGeom>
            <a:avLst/>
            <a:gdLst/>
            <a:ahLst/>
            <a:cxnLst/>
            <a:rect l="l" t="t" r="r" b="b"/>
            <a:pathLst>
              <a:path w="1398904" h="1369695">
                <a:moveTo>
                  <a:pt x="0" y="0"/>
                </a:moveTo>
                <a:lnTo>
                  <a:pt x="0" y="1369085"/>
                </a:lnTo>
                <a:lnTo>
                  <a:pt x="1398384" y="1369085"/>
                </a:lnTo>
                <a:lnTo>
                  <a:pt x="1398384" y="0"/>
                </a:lnTo>
                <a:lnTo>
                  <a:pt x="0" y="0"/>
                </a:lnTo>
                <a:close/>
              </a:path>
            </a:pathLst>
          </a:custGeom>
          <a:ln w="10426">
            <a:solidFill>
              <a:srgbClr val="363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08390" y="3607272"/>
            <a:ext cx="1137285" cy="5473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61950" marR="5080" indent="37465" algn="r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</a:t>
            </a: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9272" y="3615777"/>
            <a:ext cx="838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-41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1389" y="4335164"/>
            <a:ext cx="838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-434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0002" y="3402253"/>
            <a:ext cx="1376680" cy="907415"/>
          </a:xfrm>
          <a:custGeom>
            <a:avLst/>
            <a:gdLst/>
            <a:ahLst/>
            <a:cxnLst/>
            <a:rect l="l" t="t" r="r" b="b"/>
            <a:pathLst>
              <a:path w="1376679" h="907414">
                <a:moveTo>
                  <a:pt x="1376172" y="907021"/>
                </a:moveTo>
                <a:lnTo>
                  <a:pt x="1376172" y="0"/>
                </a:lnTo>
                <a:lnTo>
                  <a:pt x="0" y="0"/>
                </a:lnTo>
                <a:lnTo>
                  <a:pt x="0" y="187667"/>
                </a:lnTo>
                <a:lnTo>
                  <a:pt x="1376172" y="907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627" y="3797513"/>
            <a:ext cx="939800" cy="5283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 marR="5080" indent="-76200" algn="r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  xxxxxxxxxxxxxxxxxxxxxx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</a:t>
            </a:r>
            <a:endParaRPr sz="300">
              <a:latin typeface="Times New Roman"/>
              <a:cs typeface="Times New Roman"/>
            </a:endParaRPr>
          </a:p>
          <a:p>
            <a:pPr marL="659765" marR="5080" indent="-76200" algn="r">
              <a:lnSpc>
                <a:spcPts val="300"/>
              </a:lnSpc>
            </a:pPr>
            <a:r>
              <a:rPr sz="300" spc="135" dirty="0">
                <a:solidFill>
                  <a:srgbClr val="231F20"/>
                </a:solidFill>
                <a:latin typeface="Times New Roman"/>
                <a:cs typeface="Times New Roman"/>
              </a:rPr>
              <a:t>xxxxxxxxx  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</a:t>
            </a:r>
            <a:endParaRPr sz="300">
              <a:latin typeface="Times New Roman"/>
              <a:cs typeface="Times New Roman"/>
            </a:endParaRPr>
          </a:p>
          <a:p>
            <a:pPr marR="5080" algn="r">
              <a:lnSpc>
                <a:spcPts val="300"/>
              </a:lnSpc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91457" y="3759428"/>
            <a:ext cx="10160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5288" y="3721343"/>
            <a:ext cx="10922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9118" y="3683258"/>
            <a:ext cx="11684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62948" y="3645174"/>
            <a:ext cx="12446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86779" y="3607089"/>
            <a:ext cx="13208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0609" y="3416665"/>
            <a:ext cx="1397000" cy="2235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  xxxxxxxxxxxxxxxxxxxxxxxxxxxxxxxxxxxx  xxxxxxxxxxxxxxxxxxxxxxxxxxxxxxxxxxxx  xxxxxxxxxxxxxxxxxxxxxxxxxxxxxxxxxxxx  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0609" y="3378580"/>
            <a:ext cx="13970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19081" y="3405695"/>
            <a:ext cx="1398905" cy="1369695"/>
          </a:xfrm>
          <a:custGeom>
            <a:avLst/>
            <a:gdLst/>
            <a:ahLst/>
            <a:cxnLst/>
            <a:rect l="l" t="t" r="r" b="b"/>
            <a:pathLst>
              <a:path w="1398904" h="1369695">
                <a:moveTo>
                  <a:pt x="0" y="0"/>
                </a:moveTo>
                <a:lnTo>
                  <a:pt x="0" y="1369085"/>
                </a:lnTo>
                <a:lnTo>
                  <a:pt x="1398384" y="1369085"/>
                </a:lnTo>
                <a:lnTo>
                  <a:pt x="1398384" y="0"/>
                </a:lnTo>
                <a:lnTo>
                  <a:pt x="0" y="0"/>
                </a:lnTo>
                <a:close/>
              </a:path>
            </a:pathLst>
          </a:custGeom>
          <a:ln w="10426">
            <a:solidFill>
              <a:srgbClr val="363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73284" y="3924388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23949" y="3611611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36283" y="4330999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93512" y="4184180"/>
            <a:ext cx="1411605" cy="594360"/>
          </a:xfrm>
          <a:custGeom>
            <a:avLst/>
            <a:gdLst/>
            <a:ahLst/>
            <a:cxnLst/>
            <a:rect l="l" t="t" r="r" b="b"/>
            <a:pathLst>
              <a:path w="1411604" h="594360">
                <a:moveTo>
                  <a:pt x="1411452" y="593839"/>
                </a:moveTo>
                <a:lnTo>
                  <a:pt x="1407452" y="0"/>
                </a:lnTo>
                <a:lnTo>
                  <a:pt x="0" y="93827"/>
                </a:lnTo>
                <a:lnTo>
                  <a:pt x="0" y="594258"/>
                </a:lnTo>
                <a:lnTo>
                  <a:pt x="1411452" y="593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72709" y="4521306"/>
            <a:ext cx="1435100" cy="261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  xxxxxxxxxxxxxxxxxxxxxxxxxxxxxxxxxxxxx  xxxxxxxxxxxxxxxxxxxxxxxxxxxxxxxxxxxxx  xxxxxxxxxxxxxxxxxxxxxxxxxxxxxxxxxxxxx  xxxxxxxxxxxxxxxxxxxxxxxxxxxxxxxxxxxxx  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72709" y="4483222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72709" y="4445137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72709" y="4407052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72709" y="4368967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72709" y="4330882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72709" y="4254713"/>
            <a:ext cx="1435100" cy="1092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  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91642" y="4178543"/>
            <a:ext cx="1016000" cy="1092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570865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  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97512" y="3408934"/>
            <a:ext cx="1398905" cy="1369695"/>
          </a:xfrm>
          <a:custGeom>
            <a:avLst/>
            <a:gdLst/>
            <a:ahLst/>
            <a:cxnLst/>
            <a:rect l="l" t="t" r="r" b="b"/>
            <a:pathLst>
              <a:path w="1398904" h="1369695">
                <a:moveTo>
                  <a:pt x="0" y="0"/>
                </a:moveTo>
                <a:lnTo>
                  <a:pt x="0" y="1369085"/>
                </a:lnTo>
                <a:lnTo>
                  <a:pt x="1398384" y="1369085"/>
                </a:lnTo>
                <a:lnTo>
                  <a:pt x="1398384" y="0"/>
                </a:lnTo>
                <a:lnTo>
                  <a:pt x="0" y="0"/>
                </a:lnTo>
                <a:close/>
              </a:path>
            </a:pathLst>
          </a:custGeom>
          <a:ln w="10426">
            <a:solidFill>
              <a:srgbClr val="363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50662" y="3928554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01327" y="3615777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13661" y="4335164"/>
            <a:ext cx="965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80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63854" y="3398189"/>
            <a:ext cx="1432560" cy="1380490"/>
          </a:xfrm>
          <a:custGeom>
            <a:avLst/>
            <a:gdLst/>
            <a:ahLst/>
            <a:cxnLst/>
            <a:rect l="l" t="t" r="r" b="b"/>
            <a:pathLst>
              <a:path w="1432559" h="1380489">
                <a:moveTo>
                  <a:pt x="1432052" y="0"/>
                </a:moveTo>
                <a:lnTo>
                  <a:pt x="0" y="4076"/>
                </a:lnTo>
                <a:lnTo>
                  <a:pt x="0" y="1380248"/>
                </a:lnTo>
                <a:lnTo>
                  <a:pt x="962672" y="1380248"/>
                </a:lnTo>
                <a:lnTo>
                  <a:pt x="1432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734809" y="4521306"/>
            <a:ext cx="1092200" cy="261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  xxxxxxxxxxxxxxxxxxxxxxxxxxxx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34809" y="4483222"/>
            <a:ext cx="10922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34809" y="4445137"/>
            <a:ext cx="11303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34809" y="4407052"/>
            <a:ext cx="11303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34809" y="4368967"/>
            <a:ext cx="11303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34809" y="4330882"/>
            <a:ext cx="11684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34809" y="4102374"/>
            <a:ext cx="1244600" cy="261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34809" y="4064289"/>
            <a:ext cx="12446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34809" y="4026204"/>
            <a:ext cx="12446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34809" y="3988119"/>
            <a:ext cx="12827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34809" y="3950035"/>
            <a:ext cx="12827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34809" y="3911950"/>
            <a:ext cx="12827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34809" y="3797696"/>
            <a:ext cx="1320800" cy="1473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  xxxxxxxxxxxxxxxxxxxxxxxxxxxxxxxxxx  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34809" y="3759611"/>
            <a:ext cx="13589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34809" y="3721526"/>
            <a:ext cx="13589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34809" y="3683441"/>
            <a:ext cx="13589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4809" y="3645356"/>
            <a:ext cx="13970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34809" y="3607272"/>
            <a:ext cx="13970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34809" y="3454933"/>
            <a:ext cx="1435100" cy="1854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  xxxxxxxxxxxxxxxxxxxxxxxxxxxxxxxxxxxxx  xxxxxxxxxxxxxxxxxxxxxxxxxxxxxxxxxxxxx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34809" y="3416848"/>
            <a:ext cx="14732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72895" y="3378763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781151" y="3405276"/>
            <a:ext cx="1398905" cy="1369695"/>
          </a:xfrm>
          <a:custGeom>
            <a:avLst/>
            <a:gdLst/>
            <a:ahLst/>
            <a:cxnLst/>
            <a:rect l="l" t="t" r="r" b="b"/>
            <a:pathLst>
              <a:path w="1398904" h="1369695">
                <a:moveTo>
                  <a:pt x="0" y="0"/>
                </a:moveTo>
                <a:lnTo>
                  <a:pt x="0" y="1369085"/>
                </a:lnTo>
                <a:lnTo>
                  <a:pt x="1398384" y="1369085"/>
                </a:lnTo>
                <a:lnTo>
                  <a:pt x="1398384" y="0"/>
                </a:lnTo>
                <a:lnTo>
                  <a:pt x="0" y="0"/>
                </a:lnTo>
                <a:close/>
              </a:path>
            </a:pathLst>
          </a:custGeom>
          <a:ln w="10426">
            <a:solidFill>
              <a:srgbClr val="363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035355" y="3924388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86020" y="3611611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98354" y="4330999"/>
            <a:ext cx="965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5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34349" y="4965903"/>
            <a:ext cx="719455" cy="1376680"/>
          </a:xfrm>
          <a:custGeom>
            <a:avLst/>
            <a:gdLst/>
            <a:ahLst/>
            <a:cxnLst/>
            <a:rect l="l" t="t" r="r" b="b"/>
            <a:pathLst>
              <a:path w="719455" h="1376679">
                <a:moveTo>
                  <a:pt x="719366" y="0"/>
                </a:moveTo>
                <a:lnTo>
                  <a:pt x="0" y="0"/>
                </a:lnTo>
                <a:lnTo>
                  <a:pt x="0" y="1376171"/>
                </a:lnTo>
                <a:lnTo>
                  <a:pt x="469150" y="1376171"/>
                </a:lnTo>
                <a:lnTo>
                  <a:pt x="7193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010410" y="5664474"/>
            <a:ext cx="635000" cy="6807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  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10410" y="5626389"/>
            <a:ext cx="6350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10410" y="5588304"/>
            <a:ext cx="6350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010410" y="5550220"/>
            <a:ext cx="6350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10410" y="5512135"/>
            <a:ext cx="673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10410" y="5474050"/>
            <a:ext cx="673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10410" y="4978948"/>
            <a:ext cx="749300" cy="5283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  xxxxxxxxxxxxxxxxxxx  xxxxxxxxxxxxxxxxxxx  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48494" y="4940863"/>
            <a:ext cx="7112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042642" y="4966106"/>
            <a:ext cx="1399540" cy="1369060"/>
          </a:xfrm>
          <a:custGeom>
            <a:avLst/>
            <a:gdLst/>
            <a:ahLst/>
            <a:cxnLst/>
            <a:rect l="l" t="t" r="r" b="b"/>
            <a:pathLst>
              <a:path w="1399539" h="1369060">
                <a:moveTo>
                  <a:pt x="0" y="0"/>
                </a:moveTo>
                <a:lnTo>
                  <a:pt x="0" y="1369060"/>
                </a:lnTo>
                <a:lnTo>
                  <a:pt x="1399197" y="1369060"/>
                </a:lnTo>
                <a:lnTo>
                  <a:pt x="1399197" y="0"/>
                </a:lnTo>
                <a:lnTo>
                  <a:pt x="0" y="0"/>
                </a:lnTo>
                <a:close/>
              </a:path>
            </a:pathLst>
          </a:custGeom>
          <a:ln w="10426">
            <a:solidFill>
              <a:srgbClr val="363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296414" y="5485091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47596" y="5172314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59412" y="5891702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20134" y="4961915"/>
            <a:ext cx="1398905" cy="1369695"/>
          </a:xfrm>
          <a:custGeom>
            <a:avLst/>
            <a:gdLst/>
            <a:ahLst/>
            <a:cxnLst/>
            <a:rect l="l" t="t" r="r" b="b"/>
            <a:pathLst>
              <a:path w="1398904" h="1369695">
                <a:moveTo>
                  <a:pt x="0" y="0"/>
                </a:moveTo>
                <a:lnTo>
                  <a:pt x="0" y="1369085"/>
                </a:lnTo>
                <a:lnTo>
                  <a:pt x="1398384" y="1369085"/>
                </a:lnTo>
                <a:lnTo>
                  <a:pt x="1398384" y="0"/>
                </a:lnTo>
                <a:lnTo>
                  <a:pt x="0" y="0"/>
                </a:lnTo>
                <a:close/>
              </a:path>
            </a:pathLst>
          </a:custGeom>
          <a:ln w="10426">
            <a:solidFill>
              <a:srgbClr val="363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887025" y="5481967"/>
            <a:ext cx="838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-630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637690" y="5169190"/>
            <a:ext cx="965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597909" y="5888578"/>
            <a:ext cx="1494155" cy="226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ts val="170"/>
              </a:lnSpc>
              <a:spcBef>
                <a:spcPts val="135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</a:t>
            </a:r>
            <a:endParaRPr sz="300">
              <a:latin typeface="Times New Roman"/>
              <a:cs typeface="Times New Roman"/>
            </a:endParaRPr>
          </a:p>
          <a:p>
            <a:pPr marL="25400">
              <a:lnSpc>
                <a:spcPts val="280"/>
              </a:lnSpc>
            </a:pPr>
            <a:r>
              <a:rPr sz="450" spc="225" baseline="18518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</a:t>
            </a:r>
            <a:r>
              <a:rPr sz="450" spc="-6209" baseline="18518" dirty="0">
                <a:solidFill>
                  <a:srgbClr val="231F20"/>
                </a:solidFill>
                <a:latin typeface="Times New Roman"/>
                <a:cs typeface="Times New Roman"/>
              </a:rPr>
              <a:t>x</a:t>
            </a:r>
            <a:r>
              <a:rPr sz="1300" spc="-56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  <a:p>
            <a:pPr marL="25400">
              <a:lnSpc>
                <a:spcPts val="180"/>
              </a:lnSpc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</a:t>
            </a:r>
            <a:endParaRPr sz="300">
              <a:latin typeface="Times New Roman"/>
              <a:cs typeface="Times New Roman"/>
            </a:endParaRPr>
          </a:p>
          <a:p>
            <a:pPr marL="25400">
              <a:lnSpc>
                <a:spcPts val="330"/>
              </a:lnSpc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189613" y="4958791"/>
            <a:ext cx="1412240" cy="883285"/>
          </a:xfrm>
          <a:custGeom>
            <a:avLst/>
            <a:gdLst/>
            <a:ahLst/>
            <a:cxnLst/>
            <a:rect l="l" t="t" r="r" b="b"/>
            <a:pathLst>
              <a:path w="1412240" h="883285">
                <a:moveTo>
                  <a:pt x="1412227" y="0"/>
                </a:moveTo>
                <a:lnTo>
                  <a:pt x="0" y="7531"/>
                </a:lnTo>
                <a:lnTo>
                  <a:pt x="3670" y="883272"/>
                </a:lnTo>
                <a:lnTo>
                  <a:pt x="1407464" y="726897"/>
                </a:lnTo>
                <a:lnTo>
                  <a:pt x="14122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172709" y="5664276"/>
            <a:ext cx="1358900" cy="1854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</a:t>
            </a: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ts val="300"/>
              </a:lnSpc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172709" y="5626191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172709" y="5588106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172709" y="5550022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72709" y="5511937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72709" y="5473852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172709" y="5359598"/>
            <a:ext cx="1435100" cy="1473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  xxxxxxxxxxxxxxxxxxxxxxxxxxxxxxxxxxxxx  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72709" y="5321513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172709" y="5283428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172709" y="5245343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172709" y="5207258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172709" y="5169174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172709" y="4978750"/>
            <a:ext cx="1435100" cy="2235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300"/>
              </a:lnSpc>
              <a:spcBef>
                <a:spcPts val="160"/>
              </a:spcBef>
            </a:pPr>
            <a:r>
              <a:rPr sz="300" spc="145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  xxxxxxxxxxxxxxxxxxxxxxxxxxxxxxxxxxxxx  xxxxxxxxxxxxxxxxxxxxxxxxxxxxxxxxxxxxx  xxxxxxxxxxxxxxxxxxxxxxxxxxxxxxxxxxxxx  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172709" y="4940665"/>
            <a:ext cx="14351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xxxxxxxxxxxxxxxxxxxxxxxxxxxxxxxxxxxxx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197512" y="4966093"/>
            <a:ext cx="1398905" cy="1369695"/>
          </a:xfrm>
          <a:custGeom>
            <a:avLst/>
            <a:gdLst/>
            <a:ahLst/>
            <a:cxnLst/>
            <a:rect l="l" t="t" r="r" b="b"/>
            <a:pathLst>
              <a:path w="1398904" h="1369695">
                <a:moveTo>
                  <a:pt x="0" y="0"/>
                </a:moveTo>
                <a:lnTo>
                  <a:pt x="0" y="1369085"/>
                </a:lnTo>
                <a:lnTo>
                  <a:pt x="1398384" y="1369085"/>
                </a:lnTo>
                <a:lnTo>
                  <a:pt x="1398384" y="0"/>
                </a:lnTo>
                <a:lnTo>
                  <a:pt x="0" y="0"/>
                </a:lnTo>
                <a:close/>
              </a:path>
            </a:pathLst>
          </a:custGeom>
          <a:ln w="10426">
            <a:solidFill>
              <a:srgbClr val="363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451703" y="5485091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202368" y="5172314"/>
            <a:ext cx="965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6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014702" y="5891702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751432" y="4961915"/>
            <a:ext cx="432434" cy="1376680"/>
          </a:xfrm>
          <a:custGeom>
            <a:avLst/>
            <a:gdLst/>
            <a:ahLst/>
            <a:cxnLst/>
            <a:rect l="l" t="t" r="r" b="b"/>
            <a:pathLst>
              <a:path w="432434" h="1376679">
                <a:moveTo>
                  <a:pt x="431965" y="1376184"/>
                </a:moveTo>
                <a:lnTo>
                  <a:pt x="431965" y="0"/>
                </a:lnTo>
                <a:lnTo>
                  <a:pt x="406603" y="11188"/>
                </a:lnTo>
                <a:lnTo>
                  <a:pt x="0" y="1356093"/>
                </a:lnTo>
                <a:lnTo>
                  <a:pt x="431965" y="1376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7725409" y="6273830"/>
            <a:ext cx="4826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763495" y="6159576"/>
            <a:ext cx="444500" cy="1473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xxxxxxxxxxx  xxxxxxxxxxx  xxxxxxxxxxx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839664" y="5892982"/>
            <a:ext cx="368300" cy="1473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300"/>
              </a:lnSpc>
              <a:spcBef>
                <a:spcPts val="160"/>
              </a:spcBef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  xxxxxxxxx  xxxxxxxxx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77749" y="4978948"/>
            <a:ext cx="330200" cy="94741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4465" marR="5080" indent="113664" algn="r">
              <a:lnSpc>
                <a:spcPts val="300"/>
              </a:lnSpc>
              <a:spcBef>
                <a:spcPts val="160"/>
              </a:spcBef>
            </a:pPr>
            <a:r>
              <a:rPr sz="300" spc="100" dirty="0">
                <a:solidFill>
                  <a:srgbClr val="231F20"/>
                </a:solidFill>
                <a:latin typeface="Times New Roman"/>
                <a:cs typeface="Times New Roman"/>
              </a:rPr>
              <a:t>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25" dirty="0">
                <a:solidFill>
                  <a:srgbClr val="231F20"/>
                </a:solidFill>
                <a:latin typeface="Times New Roman"/>
                <a:cs typeface="Times New Roman"/>
              </a:rPr>
              <a:t>xxxx  xxxx  xxxx  xxxx</a:t>
            </a:r>
            <a:endParaRPr sz="300">
              <a:latin typeface="Times New Roman"/>
              <a:cs typeface="Times New Roman"/>
            </a:endParaRPr>
          </a:p>
          <a:p>
            <a:pPr marR="5080" algn="r">
              <a:lnSpc>
                <a:spcPts val="270"/>
              </a:lnSpc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</a:t>
            </a:r>
            <a:endParaRPr sz="300">
              <a:latin typeface="Times New Roman"/>
              <a:cs typeface="Times New Roman"/>
            </a:endParaRPr>
          </a:p>
          <a:p>
            <a:pPr marL="12700" marR="5080" indent="113664" algn="r">
              <a:lnSpc>
                <a:spcPts val="300"/>
              </a:lnSpc>
              <a:spcBef>
                <a:spcPts val="30"/>
              </a:spcBef>
            </a:pPr>
            <a:r>
              <a:rPr sz="300" spc="125" dirty="0">
                <a:solidFill>
                  <a:srgbClr val="231F20"/>
                </a:solidFill>
                <a:latin typeface="Times New Roman"/>
                <a:cs typeface="Times New Roman"/>
              </a:rPr>
              <a:t>xxxxx 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 </a:t>
            </a:r>
            <a:r>
              <a:rPr sz="3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 </a:t>
            </a:r>
            <a:r>
              <a:rPr sz="3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35" dirty="0">
                <a:solidFill>
                  <a:srgbClr val="231F20"/>
                </a:solidFill>
                <a:latin typeface="Times New Roman"/>
                <a:cs typeface="Times New Roman"/>
              </a:rPr>
              <a:t>xxxxxxxx  xxxxxxxx  xxxxxxxx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144342" y="4940863"/>
            <a:ext cx="6350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782193" y="4961915"/>
            <a:ext cx="1398905" cy="1369695"/>
          </a:xfrm>
          <a:custGeom>
            <a:avLst/>
            <a:gdLst/>
            <a:ahLst/>
            <a:cxnLst/>
            <a:rect l="l" t="t" r="r" b="b"/>
            <a:pathLst>
              <a:path w="1398904" h="1369695">
                <a:moveTo>
                  <a:pt x="0" y="0"/>
                </a:moveTo>
                <a:lnTo>
                  <a:pt x="0" y="1369085"/>
                </a:lnTo>
                <a:lnTo>
                  <a:pt x="1398384" y="1369085"/>
                </a:lnTo>
                <a:lnTo>
                  <a:pt x="1398384" y="0"/>
                </a:lnTo>
                <a:lnTo>
                  <a:pt x="0" y="0"/>
                </a:lnTo>
                <a:close/>
              </a:path>
            </a:pathLst>
          </a:custGeom>
          <a:ln w="10426">
            <a:solidFill>
              <a:srgbClr val="363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7036396" y="5480913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87061" y="5168136"/>
            <a:ext cx="10922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573995" y="5887523"/>
            <a:ext cx="659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40029" marR="30480" indent="-202565">
              <a:lnSpc>
                <a:spcPct val="40900"/>
              </a:lnSpc>
            </a:pPr>
            <a:r>
              <a:rPr sz="1300" spc="5" dirty="0">
                <a:solidFill>
                  <a:srgbClr val="363639"/>
                </a:solidFill>
                <a:latin typeface="Arial"/>
                <a:cs typeface="Arial"/>
              </a:rPr>
              <a:t>x</a:t>
            </a:r>
            <a:r>
              <a:rPr sz="1300" spc="114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450" spc="225" baseline="9259" dirty="0">
                <a:solidFill>
                  <a:srgbClr val="231F20"/>
                </a:solidFill>
                <a:latin typeface="Times New Roman"/>
                <a:cs typeface="Times New Roman"/>
              </a:rPr>
              <a:t>xxxxxxxxxx </a:t>
            </a:r>
            <a:r>
              <a:rPr sz="450" spc="-89" baseline="9259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0" spc="150" dirty="0">
                <a:solidFill>
                  <a:srgbClr val="231F20"/>
                </a:solidFill>
                <a:latin typeface="Times New Roman"/>
                <a:cs typeface="Times New Roman"/>
              </a:rPr>
              <a:t>xxxxxxxxxx</a:t>
            </a:r>
            <a:endParaRPr sz="300">
              <a:latin typeface="Times New Roman"/>
              <a:cs typeface="Times New Roman"/>
            </a:endParaRPr>
          </a:p>
          <a:p>
            <a:pPr marL="240029" marR="30480">
              <a:lnSpc>
                <a:spcPts val="300"/>
              </a:lnSpc>
            </a:pPr>
            <a:r>
              <a:rPr sz="300" spc="140" dirty="0">
                <a:solidFill>
                  <a:srgbClr val="231F20"/>
                </a:solidFill>
                <a:latin typeface="Times New Roman"/>
                <a:cs typeface="Times New Roman"/>
              </a:rPr>
              <a:t>xxxxxxxxxx  xxxxxxxxxx</a:t>
            </a:r>
            <a:endParaRPr sz="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1087704"/>
            <a:ext cx="721614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68350" algn="l"/>
              </a:tabLst>
            </a:pPr>
            <a:r>
              <a:rPr lang="en-US" spc="10" dirty="0"/>
              <a:t>9</a:t>
            </a:r>
            <a:r>
              <a:rPr spc="10" dirty="0"/>
              <a:t>	</a:t>
            </a:r>
            <a:r>
              <a:rPr spc="15" dirty="0"/>
              <a:t>VC</a:t>
            </a:r>
            <a:r>
              <a:rPr spc="-5" dirty="0"/>
              <a:t> </a:t>
            </a:r>
            <a:r>
              <a:rPr spc="10" dirty="0"/>
              <a:t>dimension</a:t>
            </a:r>
            <a:r>
              <a:rPr spc="-10" dirty="0"/>
              <a:t> </a:t>
            </a:r>
            <a:r>
              <a:rPr spc="10" dirty="0"/>
              <a:t>and</a:t>
            </a:r>
            <a:r>
              <a:rPr dirty="0"/>
              <a:t> </a:t>
            </a:r>
            <a:r>
              <a:rPr spc="10" dirty="0"/>
              <a:t>capacity</a:t>
            </a:r>
            <a:r>
              <a:rPr spc="-20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045" y="1787814"/>
            <a:ext cx="7795895" cy="47396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50" spc="5" dirty="0">
                <a:latin typeface="Times New Roman"/>
                <a:cs typeface="Times New Roman"/>
              </a:rPr>
              <a:t>Simplification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of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bound:</a:t>
            </a:r>
            <a:endParaRPr sz="205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  <a:spcBef>
                <a:spcPts val="1405"/>
              </a:spcBef>
            </a:pPr>
            <a:r>
              <a:rPr sz="2050" spc="-35" dirty="0">
                <a:solidFill>
                  <a:srgbClr val="0000FF"/>
                </a:solidFill>
                <a:latin typeface="Times New Roman"/>
                <a:cs typeface="Times New Roman"/>
              </a:rPr>
              <a:t>Test</a:t>
            </a:r>
            <a:r>
              <a:rPr sz="20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Error</a:t>
            </a:r>
            <a:r>
              <a:rPr sz="20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i="1" spc="60" dirty="0">
                <a:solidFill>
                  <a:srgbClr val="231F20"/>
                </a:solidFill>
                <a:latin typeface="DejaVu Sans Condensed"/>
                <a:cs typeface="DejaVu Sans Condensed"/>
              </a:rPr>
              <a:t>≤</a:t>
            </a:r>
            <a:r>
              <a:rPr sz="2050" i="1" spc="-70" dirty="0">
                <a:solidFill>
                  <a:srgbClr val="231F20"/>
                </a:solidFill>
                <a:latin typeface="DejaVu Sans Condensed"/>
                <a:cs typeface="DejaVu Sans Condensed"/>
              </a:rPr>
              <a:t> </a:t>
            </a:r>
            <a:r>
              <a:rPr sz="2050" spc="-10" dirty="0">
                <a:solidFill>
                  <a:srgbClr val="00FF00"/>
                </a:solidFill>
                <a:latin typeface="Times New Roman"/>
                <a:cs typeface="Times New Roman"/>
              </a:rPr>
              <a:t>Training</a:t>
            </a:r>
            <a:r>
              <a:rPr sz="2050" spc="15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FF00"/>
                </a:solidFill>
                <a:latin typeface="Times New Roman"/>
                <a:cs typeface="Times New Roman"/>
              </a:rPr>
              <a:t>Error</a:t>
            </a:r>
            <a:r>
              <a:rPr sz="2050" spc="2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+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Complexity</a:t>
            </a:r>
            <a:r>
              <a:rPr sz="20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set 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Models</a:t>
            </a:r>
            <a:endParaRPr sz="2050">
              <a:latin typeface="Times New Roman"/>
              <a:cs typeface="Times New Roman"/>
            </a:endParaRPr>
          </a:p>
          <a:p>
            <a:pPr marL="484505" marR="469265" indent="-262255">
              <a:lnSpc>
                <a:spcPct val="119000"/>
              </a:lnSpc>
              <a:spcBef>
                <a:spcPts val="2965"/>
              </a:spcBef>
              <a:buFont typeface="DejaVu Sans Condensed"/>
              <a:buChar char="•"/>
              <a:tabLst>
                <a:tab pos="484505" algn="l"/>
                <a:tab pos="485140" algn="l"/>
              </a:tabLst>
            </a:pP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Actually,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lot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bounds of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this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form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been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proved</a:t>
            </a:r>
            <a:r>
              <a:rPr sz="2050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(different </a:t>
            </a:r>
            <a:r>
              <a:rPr sz="2050" spc="-5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measures of capacity).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complexity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function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often called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regularizer.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DejaVu Sans Condensed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484505" marR="5080" indent="-262255">
              <a:lnSpc>
                <a:spcPct val="119000"/>
              </a:lnSpc>
              <a:buFont typeface="DejaVu Sans Condensed"/>
              <a:buChar char="•"/>
              <a:tabLst>
                <a:tab pos="484505" algn="l"/>
                <a:tab pos="485140" algn="l"/>
              </a:tabLst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you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high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capacity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functions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(explain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lot) you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low </a:t>
            </a:r>
            <a:r>
              <a:rPr sz="2050" spc="-5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Times New Roman"/>
                <a:cs typeface="Times New Roman"/>
              </a:rPr>
              <a:t>error.</a:t>
            </a:r>
            <a:r>
              <a:rPr sz="2050" spc="1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But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you might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”overfit”.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31F20"/>
              </a:buClr>
              <a:buFont typeface="DejaVu Sans Condensed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84505" marR="17145" indent="-262255">
              <a:lnSpc>
                <a:spcPct val="118500"/>
              </a:lnSpc>
              <a:buFont typeface="DejaVu Sans Condensed"/>
              <a:buChar char="•"/>
              <a:tabLst>
                <a:tab pos="484505" algn="l"/>
                <a:tab pos="485140" algn="l"/>
              </a:tabLst>
            </a:pP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you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very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simple set</a:t>
            </a:r>
            <a:r>
              <a:rPr sz="2050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of models,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you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low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complexity,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but </a:t>
            </a:r>
            <a:r>
              <a:rPr sz="2050" spc="-5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imes New Roman"/>
                <a:cs typeface="Times New Roman"/>
              </a:rPr>
              <a:t>won’t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low</a:t>
            </a:r>
            <a:r>
              <a:rPr sz="205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Times New Roman"/>
                <a:cs typeface="Times New Roman"/>
              </a:rPr>
              <a:t>error.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1156284"/>
            <a:ext cx="469773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68350" algn="l"/>
              </a:tabLst>
            </a:pPr>
            <a:r>
              <a:rPr spc="10" dirty="0"/>
              <a:t>1</a:t>
            </a:r>
            <a:r>
              <a:rPr lang="en-US" spc="10" dirty="0"/>
              <a:t>0</a:t>
            </a:r>
            <a:r>
              <a:rPr spc="10" dirty="0"/>
              <a:t>	Capacity</a:t>
            </a:r>
            <a:r>
              <a:rPr spc="-50" dirty="0"/>
              <a:t> </a:t>
            </a:r>
            <a:r>
              <a:rPr spc="10" dirty="0"/>
              <a:t>of</a:t>
            </a:r>
            <a:r>
              <a:rPr spc="-25" dirty="0"/>
              <a:t> </a:t>
            </a:r>
            <a:r>
              <a:rPr spc="5" dirty="0"/>
              <a:t>hyperplanes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200" y="1859439"/>
            <a:ext cx="7740650" cy="462661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85"/>
              </a:spcBef>
            </a:pPr>
            <a:r>
              <a:rPr sz="2050" spc="-40" dirty="0">
                <a:latin typeface="Times New Roman"/>
                <a:cs typeface="Times New Roman"/>
              </a:rPr>
              <a:t>Vapnik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&amp;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Chervonenkis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also </a:t>
            </a:r>
            <a:r>
              <a:rPr sz="2050" spc="-5" dirty="0">
                <a:latin typeface="Times New Roman"/>
                <a:cs typeface="Times New Roman"/>
              </a:rPr>
              <a:t>showed</a:t>
            </a:r>
            <a:r>
              <a:rPr sz="2050" spc="5" dirty="0">
                <a:latin typeface="Times New Roman"/>
                <a:cs typeface="Times New Roman"/>
              </a:rPr>
              <a:t> the </a:t>
            </a:r>
            <a:r>
              <a:rPr sz="2050" spc="-5" dirty="0">
                <a:latin typeface="Times New Roman"/>
                <a:cs typeface="Times New Roman"/>
              </a:rPr>
              <a:t>following:</a:t>
            </a:r>
            <a:endParaRPr sz="2050">
              <a:latin typeface="Times New Roman"/>
              <a:cs typeface="Times New Roman"/>
            </a:endParaRPr>
          </a:p>
          <a:p>
            <a:pPr marL="25400" marR="345440">
              <a:lnSpc>
                <a:spcPct val="119000"/>
              </a:lnSpc>
              <a:spcBef>
                <a:spcPts val="925"/>
              </a:spcBef>
            </a:pPr>
            <a:r>
              <a:rPr sz="2050" i="1" dirty="0">
                <a:latin typeface="Times New Roman"/>
                <a:cs typeface="Times New Roman"/>
              </a:rPr>
              <a:t>Consider hyperplanes</a:t>
            </a:r>
            <a:r>
              <a:rPr sz="2050" i="1" spc="40" dirty="0">
                <a:latin typeface="Times New Roman"/>
                <a:cs typeface="Times New Roman"/>
              </a:rPr>
              <a:t> </a:t>
            </a:r>
            <a:r>
              <a:rPr sz="2050" spc="-105" dirty="0">
                <a:latin typeface="Century"/>
                <a:cs typeface="Century"/>
              </a:rPr>
              <a:t>(</a:t>
            </a:r>
            <a:r>
              <a:rPr sz="2050" b="0" i="1" spc="-105" dirty="0">
                <a:latin typeface="Bookman Old Style"/>
                <a:cs typeface="Bookman Old Style"/>
              </a:rPr>
              <a:t>w</a:t>
            </a:r>
            <a:r>
              <a:rPr sz="2050" b="0" i="1" spc="-100" dirty="0">
                <a:latin typeface="Bookman Old Style"/>
                <a:cs typeface="Bookman Old Style"/>
              </a:rPr>
              <a:t> </a:t>
            </a:r>
            <a:r>
              <a:rPr sz="2050" i="1" spc="-15" dirty="0">
                <a:latin typeface="DejaVu Sans Condensed"/>
                <a:cs typeface="DejaVu Sans Condensed"/>
              </a:rPr>
              <a:t>·</a:t>
            </a:r>
            <a:r>
              <a:rPr sz="2050" i="1" spc="-130" dirty="0">
                <a:latin typeface="DejaVu Sans Condensed"/>
                <a:cs typeface="DejaVu Sans Condensed"/>
              </a:rPr>
              <a:t> </a:t>
            </a:r>
            <a:r>
              <a:rPr sz="2050" b="0" i="1" spc="90" dirty="0">
                <a:latin typeface="Bookman Old Style"/>
                <a:cs typeface="Bookman Old Style"/>
              </a:rPr>
              <a:t>x</a:t>
            </a:r>
            <a:r>
              <a:rPr sz="2050" spc="90" dirty="0">
                <a:latin typeface="Century"/>
                <a:cs typeface="Century"/>
              </a:rPr>
              <a:t>)</a:t>
            </a:r>
            <a:r>
              <a:rPr sz="2050" spc="10" dirty="0">
                <a:latin typeface="Century"/>
                <a:cs typeface="Century"/>
              </a:rPr>
              <a:t> </a:t>
            </a:r>
            <a:r>
              <a:rPr sz="2050" spc="365" dirty="0">
                <a:latin typeface="Century"/>
                <a:cs typeface="Century"/>
              </a:rPr>
              <a:t>=</a:t>
            </a:r>
            <a:r>
              <a:rPr sz="2050" spc="10" dirty="0">
                <a:latin typeface="Century"/>
                <a:cs typeface="Century"/>
              </a:rPr>
              <a:t> </a:t>
            </a:r>
            <a:r>
              <a:rPr sz="2050" spc="-110" dirty="0">
                <a:latin typeface="Century"/>
                <a:cs typeface="Century"/>
              </a:rPr>
              <a:t>0</a:t>
            </a:r>
            <a:r>
              <a:rPr sz="2050" spc="-55" dirty="0">
                <a:latin typeface="Century"/>
                <a:cs typeface="Century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where</a:t>
            </a:r>
            <a:r>
              <a:rPr sz="2050" i="1" spc="20" dirty="0">
                <a:latin typeface="Times New Roman"/>
                <a:cs typeface="Times New Roman"/>
              </a:rPr>
              <a:t> </a:t>
            </a:r>
            <a:r>
              <a:rPr sz="2050" b="0" i="1" spc="-325" dirty="0">
                <a:latin typeface="Bookman Old Style"/>
                <a:cs typeface="Bookman Old Style"/>
              </a:rPr>
              <a:t>w</a:t>
            </a:r>
            <a:r>
              <a:rPr sz="2050" b="0" i="1" spc="-40" dirty="0">
                <a:latin typeface="Bookman Old Style"/>
                <a:cs typeface="Bookman Old Style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is normalized</a:t>
            </a:r>
            <a:r>
              <a:rPr sz="2050" i="1" spc="15" dirty="0">
                <a:latin typeface="Times New Roman"/>
                <a:cs typeface="Times New Roman"/>
              </a:rPr>
              <a:t> </a:t>
            </a:r>
            <a:r>
              <a:rPr sz="2050" i="1" spc="-75" dirty="0">
                <a:latin typeface="Times New Roman"/>
                <a:cs typeface="Times New Roman"/>
              </a:rPr>
              <a:t>w.r.t</a:t>
            </a:r>
            <a:r>
              <a:rPr sz="2050" i="1" spc="1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a</a:t>
            </a:r>
            <a:r>
              <a:rPr sz="2050" i="1" dirty="0">
                <a:latin typeface="Times New Roman"/>
                <a:cs typeface="Times New Roman"/>
              </a:rPr>
              <a:t> set</a:t>
            </a:r>
            <a:r>
              <a:rPr sz="2050" i="1" spc="1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of </a:t>
            </a:r>
            <a:r>
              <a:rPr sz="2050" i="1" spc="-50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points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b="0" i="1" spc="445" dirty="0">
                <a:latin typeface="Bookman Old Style"/>
                <a:cs typeface="Bookman Old Style"/>
              </a:rPr>
              <a:t>X</a:t>
            </a:r>
            <a:r>
              <a:rPr sz="2175" i="1" spc="-555" baseline="28735" dirty="0">
                <a:latin typeface="DejaVu Sans"/>
                <a:cs typeface="DejaVu Sans"/>
              </a:rPr>
              <a:t>∗</a:t>
            </a:r>
            <a:r>
              <a:rPr sz="2175" i="1" spc="209" baseline="28735" dirty="0">
                <a:latin typeface="DejaVu Sans"/>
                <a:cs typeface="DejaVu Sans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su</a:t>
            </a:r>
            <a:r>
              <a:rPr sz="2050" i="1" spc="-40" dirty="0">
                <a:latin typeface="Times New Roman"/>
                <a:cs typeface="Times New Roman"/>
              </a:rPr>
              <a:t>c</a:t>
            </a:r>
            <a:r>
              <a:rPr sz="2050" i="1" spc="5" dirty="0">
                <a:latin typeface="Times New Roman"/>
                <a:cs typeface="Times New Roman"/>
              </a:rPr>
              <a:t>h</a:t>
            </a:r>
            <a:r>
              <a:rPr sz="2050" i="1" spc="1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that:</a:t>
            </a:r>
            <a:r>
              <a:rPr sz="2050" i="1" spc="130" dirty="0">
                <a:latin typeface="Times New Roman"/>
                <a:cs typeface="Times New Roman"/>
              </a:rPr>
              <a:t> </a:t>
            </a:r>
            <a:r>
              <a:rPr sz="2050" spc="-100" dirty="0">
                <a:latin typeface="Century"/>
                <a:cs typeface="Century"/>
              </a:rPr>
              <a:t>mi</a:t>
            </a:r>
            <a:r>
              <a:rPr sz="2050" spc="-95" dirty="0">
                <a:latin typeface="Century"/>
                <a:cs typeface="Century"/>
              </a:rPr>
              <a:t>n</a:t>
            </a:r>
            <a:r>
              <a:rPr sz="2175" b="0" i="1" spc="262" baseline="-11494" dirty="0">
                <a:latin typeface="Bookman Old Style"/>
                <a:cs typeface="Bookman Old Style"/>
              </a:rPr>
              <a:t>i</a:t>
            </a:r>
            <a:r>
              <a:rPr sz="2175" b="0" i="1" spc="15" baseline="-11494" dirty="0">
                <a:latin typeface="Bookman Old Style"/>
                <a:cs typeface="Bookman Old Style"/>
              </a:rPr>
              <a:t> </a:t>
            </a:r>
            <a:r>
              <a:rPr sz="2050" i="1" spc="-50" dirty="0">
                <a:latin typeface="DejaVu Sans Condensed"/>
                <a:cs typeface="DejaVu Sans Condensed"/>
              </a:rPr>
              <a:t>|</a:t>
            </a:r>
            <a:r>
              <a:rPr sz="2050" b="0" i="1" spc="-325" dirty="0">
                <a:latin typeface="Bookman Old Style"/>
                <a:cs typeface="Bookman Old Style"/>
              </a:rPr>
              <a:t>w</a:t>
            </a:r>
            <a:r>
              <a:rPr sz="2050" b="0" i="1" spc="-105" dirty="0">
                <a:latin typeface="Bookman Old Style"/>
                <a:cs typeface="Bookman Old Style"/>
              </a:rPr>
              <a:t> </a:t>
            </a:r>
            <a:r>
              <a:rPr sz="2050" i="1" spc="-15" dirty="0">
                <a:latin typeface="DejaVu Sans Condensed"/>
                <a:cs typeface="DejaVu Sans Condensed"/>
              </a:rPr>
              <a:t>·</a:t>
            </a:r>
            <a:r>
              <a:rPr sz="2050" i="1" spc="-130" dirty="0">
                <a:latin typeface="DejaVu Sans Condensed"/>
                <a:cs typeface="DejaVu Sans Condensed"/>
              </a:rPr>
              <a:t> </a:t>
            </a:r>
            <a:r>
              <a:rPr sz="2050" b="0" i="1" spc="60" dirty="0">
                <a:latin typeface="Bookman Old Style"/>
                <a:cs typeface="Bookman Old Style"/>
              </a:rPr>
              <a:t>x</a:t>
            </a:r>
            <a:r>
              <a:rPr sz="2175" b="0" i="1" spc="427" baseline="-11494" dirty="0">
                <a:latin typeface="Bookman Old Style"/>
                <a:cs typeface="Bookman Old Style"/>
              </a:rPr>
              <a:t>i</a:t>
            </a:r>
            <a:r>
              <a:rPr sz="2050" i="1" spc="-50" dirty="0">
                <a:latin typeface="DejaVu Sans Condensed"/>
                <a:cs typeface="DejaVu Sans Condensed"/>
              </a:rPr>
              <a:t>|</a:t>
            </a:r>
            <a:r>
              <a:rPr sz="2050" i="1" spc="-10" dirty="0">
                <a:latin typeface="DejaVu Sans Condensed"/>
                <a:cs typeface="DejaVu Sans Condensed"/>
              </a:rPr>
              <a:t> </a:t>
            </a:r>
            <a:r>
              <a:rPr sz="2050" spc="365" dirty="0">
                <a:latin typeface="Century"/>
                <a:cs typeface="Century"/>
              </a:rPr>
              <a:t>=</a:t>
            </a:r>
            <a:r>
              <a:rPr sz="2050" spc="-10" dirty="0">
                <a:latin typeface="Century"/>
                <a:cs typeface="Century"/>
              </a:rPr>
              <a:t> </a:t>
            </a:r>
            <a:r>
              <a:rPr sz="2050" spc="-114" dirty="0">
                <a:latin typeface="Century"/>
                <a:cs typeface="Century"/>
              </a:rPr>
              <a:t>1</a:t>
            </a:r>
            <a:r>
              <a:rPr sz="2050" b="0" i="1" spc="-4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25400" marR="358140">
              <a:lnSpc>
                <a:spcPct val="119000"/>
              </a:lnSpc>
              <a:spcBef>
                <a:spcPts val="925"/>
              </a:spcBef>
            </a:pPr>
            <a:r>
              <a:rPr sz="2050" i="1" dirty="0">
                <a:latin typeface="Times New Roman"/>
                <a:cs typeface="Times New Roman"/>
              </a:rPr>
              <a:t>The</a:t>
            </a:r>
            <a:r>
              <a:rPr sz="2050" i="1" spc="-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set</a:t>
            </a:r>
            <a:r>
              <a:rPr sz="2050" i="1" spc="2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of</a:t>
            </a:r>
            <a:r>
              <a:rPr sz="2050" i="1" spc="1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decision</a:t>
            </a:r>
            <a:r>
              <a:rPr sz="2050" i="1" spc="1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functions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2050" b="0" i="1" spc="-175" dirty="0">
                <a:latin typeface="Bookman Old Style"/>
                <a:cs typeface="Bookman Old Style"/>
              </a:rPr>
              <a:t>ƒ</a:t>
            </a:r>
            <a:r>
              <a:rPr sz="2175" b="0" i="1" spc="-262" baseline="-11494" dirty="0">
                <a:latin typeface="Bookman Old Style"/>
                <a:cs typeface="Bookman Old Style"/>
              </a:rPr>
              <a:t>w</a:t>
            </a:r>
            <a:r>
              <a:rPr sz="2175" b="0" i="1" spc="-434" baseline="-11494" dirty="0">
                <a:latin typeface="Bookman Old Style"/>
                <a:cs typeface="Bookman Old Style"/>
              </a:rPr>
              <a:t> </a:t>
            </a:r>
            <a:r>
              <a:rPr sz="2050" spc="100" dirty="0">
                <a:latin typeface="Century"/>
                <a:cs typeface="Century"/>
              </a:rPr>
              <a:t>(</a:t>
            </a:r>
            <a:r>
              <a:rPr sz="2050" b="0" i="1" spc="100" dirty="0">
                <a:latin typeface="Bookman Old Style"/>
                <a:cs typeface="Bookman Old Style"/>
              </a:rPr>
              <a:t>x</a:t>
            </a:r>
            <a:r>
              <a:rPr sz="2050" spc="100" dirty="0">
                <a:latin typeface="Century"/>
                <a:cs typeface="Century"/>
              </a:rPr>
              <a:t>)</a:t>
            </a:r>
            <a:r>
              <a:rPr sz="2050" spc="10" dirty="0">
                <a:latin typeface="Century"/>
                <a:cs typeface="Century"/>
              </a:rPr>
              <a:t> </a:t>
            </a:r>
            <a:r>
              <a:rPr sz="2050" spc="365" dirty="0">
                <a:latin typeface="Century"/>
                <a:cs typeface="Century"/>
              </a:rPr>
              <a:t>=</a:t>
            </a:r>
            <a:r>
              <a:rPr sz="2050" spc="10" dirty="0">
                <a:latin typeface="Century"/>
                <a:cs typeface="Century"/>
              </a:rPr>
              <a:t> </a:t>
            </a:r>
            <a:r>
              <a:rPr sz="2050" i="1" spc="-35" dirty="0">
                <a:latin typeface="Times New Roman"/>
                <a:cs typeface="Times New Roman"/>
              </a:rPr>
              <a:t>sign</a:t>
            </a:r>
            <a:r>
              <a:rPr sz="2050" spc="-35" dirty="0">
                <a:latin typeface="Century"/>
                <a:cs typeface="Century"/>
              </a:rPr>
              <a:t>(</a:t>
            </a:r>
            <a:r>
              <a:rPr sz="2050" b="0" i="1" spc="-35" dirty="0">
                <a:latin typeface="Bookman Old Style"/>
                <a:cs typeface="Bookman Old Style"/>
              </a:rPr>
              <a:t>w</a:t>
            </a:r>
            <a:r>
              <a:rPr sz="2050" b="0" i="1" spc="-100" dirty="0">
                <a:latin typeface="Bookman Old Style"/>
                <a:cs typeface="Bookman Old Style"/>
              </a:rPr>
              <a:t> </a:t>
            </a:r>
            <a:r>
              <a:rPr sz="2050" i="1" spc="-15" dirty="0">
                <a:latin typeface="DejaVu Sans Condensed"/>
                <a:cs typeface="DejaVu Sans Condensed"/>
              </a:rPr>
              <a:t>·</a:t>
            </a:r>
            <a:r>
              <a:rPr sz="2050" i="1" spc="-125" dirty="0">
                <a:latin typeface="DejaVu Sans Condensed"/>
                <a:cs typeface="DejaVu Sans Condensed"/>
              </a:rPr>
              <a:t> </a:t>
            </a:r>
            <a:r>
              <a:rPr sz="2050" b="0" i="1" spc="90" dirty="0">
                <a:latin typeface="Bookman Old Style"/>
                <a:cs typeface="Bookman Old Style"/>
              </a:rPr>
              <a:t>x</a:t>
            </a:r>
            <a:r>
              <a:rPr sz="2050" spc="90" dirty="0">
                <a:latin typeface="Century"/>
                <a:cs typeface="Century"/>
              </a:rPr>
              <a:t>)</a:t>
            </a:r>
            <a:r>
              <a:rPr sz="2050" spc="-50" dirty="0">
                <a:latin typeface="Century"/>
                <a:cs typeface="Century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defined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on</a:t>
            </a:r>
            <a:r>
              <a:rPr sz="2050" i="1" spc="-100" dirty="0">
                <a:latin typeface="Times New Roman"/>
                <a:cs typeface="Times New Roman"/>
              </a:rPr>
              <a:t> </a:t>
            </a:r>
            <a:r>
              <a:rPr sz="2050" b="0" i="1" spc="35" dirty="0">
                <a:latin typeface="Bookman Old Style"/>
                <a:cs typeface="Bookman Old Style"/>
              </a:rPr>
              <a:t>X</a:t>
            </a:r>
            <a:r>
              <a:rPr sz="2175" i="1" spc="52" baseline="28735" dirty="0">
                <a:latin typeface="DejaVu Sans"/>
                <a:cs typeface="DejaVu Sans"/>
              </a:rPr>
              <a:t>∗</a:t>
            </a:r>
            <a:r>
              <a:rPr sz="2175" i="1" spc="217" baseline="28735" dirty="0">
                <a:latin typeface="DejaVu Sans"/>
                <a:cs typeface="DejaVu Sans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such </a:t>
            </a:r>
            <a:r>
              <a:rPr sz="2050" i="1" spc="-50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that</a:t>
            </a:r>
            <a:r>
              <a:rPr sz="2050" i="1" spc="5" dirty="0">
                <a:latin typeface="Times New Roman"/>
                <a:cs typeface="Times New Roman"/>
              </a:rPr>
              <a:t> </a:t>
            </a:r>
            <a:r>
              <a:rPr sz="2050" i="1" spc="-95" dirty="0">
                <a:latin typeface="DejaVu Sans Condensed"/>
                <a:cs typeface="DejaVu Sans Condensed"/>
              </a:rPr>
              <a:t>||</a:t>
            </a:r>
            <a:r>
              <a:rPr sz="2050" b="0" i="1" spc="-95" dirty="0">
                <a:latin typeface="Bookman Old Style"/>
                <a:cs typeface="Bookman Old Style"/>
              </a:rPr>
              <a:t>w</a:t>
            </a:r>
            <a:r>
              <a:rPr sz="2050" i="1" spc="-95" dirty="0">
                <a:latin typeface="DejaVu Sans Condensed"/>
                <a:cs typeface="DejaVu Sans Condensed"/>
              </a:rPr>
              <a:t>||</a:t>
            </a:r>
            <a:r>
              <a:rPr sz="2050" i="1" spc="-20" dirty="0">
                <a:latin typeface="DejaVu Sans Condensed"/>
                <a:cs typeface="DejaVu Sans Condensed"/>
              </a:rPr>
              <a:t> </a:t>
            </a:r>
            <a:r>
              <a:rPr sz="2050" i="1" spc="60" dirty="0">
                <a:latin typeface="DejaVu Sans Condensed"/>
                <a:cs typeface="DejaVu Sans Condensed"/>
              </a:rPr>
              <a:t>≤</a:t>
            </a:r>
            <a:r>
              <a:rPr sz="2050" i="1" spc="-15" dirty="0">
                <a:latin typeface="DejaVu Sans Condensed"/>
                <a:cs typeface="DejaVu Sans Condensed"/>
              </a:rPr>
              <a:t> </a:t>
            </a:r>
            <a:r>
              <a:rPr sz="2050" b="0" i="1" spc="110" dirty="0">
                <a:latin typeface="Bookman Old Style"/>
                <a:cs typeface="Bookman Old Style"/>
              </a:rPr>
              <a:t>A</a:t>
            </a:r>
            <a:r>
              <a:rPr sz="2050" b="0" i="1" spc="-105" dirty="0">
                <a:latin typeface="Bookman Old Style"/>
                <a:cs typeface="Bookman Old Style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has </a:t>
            </a:r>
            <a:r>
              <a:rPr sz="2050" i="1" spc="5" dirty="0">
                <a:latin typeface="Times New Roman"/>
                <a:cs typeface="Times New Roman"/>
              </a:rPr>
              <a:t>a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VC </a:t>
            </a:r>
            <a:r>
              <a:rPr sz="2050" i="1" dirty="0">
                <a:latin typeface="Times New Roman"/>
                <a:cs typeface="Times New Roman"/>
              </a:rPr>
              <a:t>dimension</a:t>
            </a:r>
            <a:r>
              <a:rPr sz="2050" i="1" spc="1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satisfying</a:t>
            </a:r>
            <a:endParaRPr sz="2050">
              <a:latin typeface="Times New Roman"/>
              <a:cs typeface="Times New Roman"/>
            </a:endParaRPr>
          </a:p>
          <a:p>
            <a:pPr marL="82550" algn="ctr">
              <a:lnSpc>
                <a:spcPct val="100000"/>
              </a:lnSpc>
              <a:spcBef>
                <a:spcPts val="2090"/>
              </a:spcBef>
            </a:pPr>
            <a:r>
              <a:rPr sz="2050" b="0" i="1" spc="-85" dirty="0">
                <a:latin typeface="Bookman Old Style"/>
                <a:cs typeface="Bookman Old Style"/>
              </a:rPr>
              <a:t>h</a:t>
            </a:r>
            <a:r>
              <a:rPr sz="2050" b="0" i="1" spc="-45" dirty="0">
                <a:latin typeface="Bookman Old Style"/>
                <a:cs typeface="Bookman Old Style"/>
              </a:rPr>
              <a:t> </a:t>
            </a:r>
            <a:r>
              <a:rPr sz="2050" i="1" spc="60" dirty="0">
                <a:latin typeface="DejaVu Sans Condensed"/>
                <a:cs typeface="DejaVu Sans Condensed"/>
              </a:rPr>
              <a:t>≤</a:t>
            </a:r>
            <a:r>
              <a:rPr sz="2050" i="1" spc="-25" dirty="0">
                <a:latin typeface="DejaVu Sans Condensed"/>
                <a:cs typeface="DejaVu Sans Condensed"/>
              </a:rPr>
              <a:t> </a:t>
            </a:r>
            <a:r>
              <a:rPr sz="2050" b="0" i="1" spc="145" dirty="0">
                <a:latin typeface="Bookman Old Style"/>
                <a:cs typeface="Bookman Old Style"/>
              </a:rPr>
              <a:t>R</a:t>
            </a:r>
            <a:r>
              <a:rPr sz="2175" spc="375" baseline="32567" dirty="0">
                <a:latin typeface="PMingLiU"/>
                <a:cs typeface="PMingLiU"/>
              </a:rPr>
              <a:t>2</a:t>
            </a:r>
            <a:r>
              <a:rPr sz="2050" b="0" i="1" spc="105" dirty="0">
                <a:latin typeface="Bookman Old Style"/>
                <a:cs typeface="Bookman Old Style"/>
              </a:rPr>
              <a:t>A</a:t>
            </a:r>
            <a:r>
              <a:rPr sz="2175" spc="359" baseline="32567" dirty="0">
                <a:latin typeface="PMingLiU"/>
                <a:cs typeface="PMingLiU"/>
              </a:rPr>
              <a:t>2</a:t>
            </a:r>
            <a:r>
              <a:rPr sz="2050" b="0" i="1" spc="-4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25400">
              <a:lnSpc>
                <a:spcPct val="100000"/>
              </a:lnSpc>
              <a:spcBef>
                <a:spcPts val="2100"/>
              </a:spcBef>
            </a:pPr>
            <a:r>
              <a:rPr sz="2050" i="1" spc="-10" dirty="0">
                <a:latin typeface="Times New Roman"/>
                <a:cs typeface="Times New Roman"/>
              </a:rPr>
              <a:t>where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b="0" i="1" spc="130" dirty="0">
                <a:latin typeface="Bookman Old Style"/>
                <a:cs typeface="Bookman Old Style"/>
              </a:rPr>
              <a:t>R</a:t>
            </a:r>
            <a:r>
              <a:rPr sz="2050" b="0" i="1" spc="-75" dirty="0">
                <a:latin typeface="Bookman Old Style"/>
                <a:cs typeface="Bookman Old Style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is</a:t>
            </a:r>
            <a:r>
              <a:rPr sz="2050" i="1" spc="-1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the</a:t>
            </a:r>
            <a:r>
              <a:rPr sz="2050" i="1" spc="1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radius </a:t>
            </a:r>
            <a:r>
              <a:rPr sz="2050" i="1" spc="5" dirty="0">
                <a:latin typeface="Times New Roman"/>
                <a:cs typeface="Times New Roman"/>
              </a:rPr>
              <a:t>of the</a:t>
            </a:r>
            <a:r>
              <a:rPr sz="2050" i="1" spc="1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smallest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sphere</a:t>
            </a:r>
            <a:r>
              <a:rPr sz="2050" i="1" spc="10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around</a:t>
            </a:r>
            <a:r>
              <a:rPr sz="2050" i="1" spc="1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the</a:t>
            </a:r>
            <a:r>
              <a:rPr sz="2050" i="1" spc="-5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origin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containing</a:t>
            </a:r>
            <a:endParaRPr sz="20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sz="2050" b="0" i="1" spc="55" dirty="0">
                <a:latin typeface="Bookman Old Style"/>
                <a:cs typeface="Bookman Old Style"/>
              </a:rPr>
              <a:t>X</a:t>
            </a:r>
            <a:r>
              <a:rPr sz="2175" i="1" spc="82" baseline="28735" dirty="0">
                <a:latin typeface="DejaVu Sans"/>
                <a:cs typeface="DejaVu Sans"/>
              </a:rPr>
              <a:t>∗</a:t>
            </a:r>
            <a:r>
              <a:rPr sz="2050" i="1" spc="55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1405"/>
              </a:spcBef>
              <a:tabLst>
                <a:tab pos="659130" algn="l"/>
              </a:tabLst>
            </a:pPr>
            <a:r>
              <a:rPr sz="2050" spc="265" dirty="0">
                <a:solidFill>
                  <a:srgbClr val="0000FF"/>
                </a:solidFill>
                <a:latin typeface="Century"/>
                <a:cs typeface="Century"/>
              </a:rPr>
              <a:t>=</a:t>
            </a:r>
            <a:r>
              <a:rPr sz="2050" i="1" spc="265" dirty="0">
                <a:solidFill>
                  <a:srgbClr val="0000FF"/>
                </a:solidFill>
                <a:latin typeface="DejaVu Sans Condensed"/>
                <a:cs typeface="DejaVu Sans Condensed"/>
              </a:rPr>
              <a:t>⇒	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minimize</a:t>
            </a:r>
            <a:r>
              <a:rPr sz="205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i="1" spc="-55" dirty="0">
                <a:solidFill>
                  <a:srgbClr val="0000FF"/>
                </a:solidFill>
                <a:latin typeface="DejaVu Sans Condensed"/>
                <a:cs typeface="DejaVu Sans Condensed"/>
              </a:rPr>
              <a:t>||</a:t>
            </a:r>
            <a:r>
              <a:rPr sz="2050" b="0" i="1" spc="-55" dirty="0">
                <a:solidFill>
                  <a:srgbClr val="0000FF"/>
                </a:solidFill>
                <a:latin typeface="Bookman Old Style"/>
                <a:cs typeface="Bookman Old Style"/>
              </a:rPr>
              <a:t>w</a:t>
            </a:r>
            <a:r>
              <a:rPr sz="2050" i="1" spc="-55" dirty="0">
                <a:solidFill>
                  <a:srgbClr val="0000FF"/>
                </a:solidFill>
                <a:latin typeface="DejaVu Sans Condensed"/>
                <a:cs typeface="DejaVu Sans Condensed"/>
              </a:rPr>
              <a:t>||</a:t>
            </a:r>
            <a:r>
              <a:rPr sz="2175" spc="-82" baseline="28735" dirty="0">
                <a:solidFill>
                  <a:srgbClr val="0000FF"/>
                </a:solidFill>
                <a:latin typeface="PMingLiU"/>
                <a:cs typeface="PMingLiU"/>
              </a:rPr>
              <a:t>2</a:t>
            </a:r>
            <a:r>
              <a:rPr sz="2175" spc="330" baseline="2873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0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spc="-15" dirty="0">
                <a:solidFill>
                  <a:srgbClr val="0000FF"/>
                </a:solidFill>
                <a:latin typeface="Times New Roman"/>
                <a:cs typeface="Times New Roman"/>
              </a:rPr>
              <a:t>have</a:t>
            </a:r>
            <a:r>
              <a:rPr sz="20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Times New Roman"/>
                <a:cs typeface="Times New Roman"/>
              </a:rPr>
              <a:t>low</a:t>
            </a:r>
            <a:r>
              <a:rPr sz="205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FF"/>
                </a:solidFill>
                <a:latin typeface="Times New Roman"/>
                <a:cs typeface="Times New Roman"/>
              </a:rPr>
              <a:t>capacity</a:t>
            </a:r>
            <a:endParaRPr sz="20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465"/>
              </a:spcBef>
              <a:tabLst>
                <a:tab pos="659130" algn="l"/>
              </a:tabLst>
            </a:pPr>
            <a:r>
              <a:rPr sz="2050" spc="265" dirty="0">
                <a:solidFill>
                  <a:srgbClr val="FF0000"/>
                </a:solidFill>
                <a:latin typeface="Century"/>
                <a:cs typeface="Century"/>
              </a:rPr>
              <a:t>=</a:t>
            </a:r>
            <a:r>
              <a:rPr sz="2050" i="1" spc="265" dirty="0">
                <a:solidFill>
                  <a:srgbClr val="FF0000"/>
                </a:solidFill>
                <a:latin typeface="DejaVu Sans Condensed"/>
                <a:cs typeface="DejaVu Sans Condensed"/>
              </a:rPr>
              <a:t>⇒	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minimizing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i="1" spc="-55" dirty="0">
                <a:solidFill>
                  <a:srgbClr val="FF0000"/>
                </a:solidFill>
                <a:latin typeface="DejaVu Sans Condensed"/>
                <a:cs typeface="DejaVu Sans Condensed"/>
              </a:rPr>
              <a:t>||</a:t>
            </a:r>
            <a:r>
              <a:rPr sz="2050" b="0" i="1" spc="-55" dirty="0">
                <a:solidFill>
                  <a:srgbClr val="FF0000"/>
                </a:solidFill>
                <a:latin typeface="Bookman Old Style"/>
                <a:cs typeface="Bookman Old Style"/>
              </a:rPr>
              <a:t>w</a:t>
            </a:r>
            <a:r>
              <a:rPr sz="2050" i="1" spc="-55" dirty="0">
                <a:solidFill>
                  <a:srgbClr val="FF0000"/>
                </a:solidFill>
                <a:latin typeface="DejaVu Sans Condensed"/>
                <a:cs typeface="DejaVu Sans Condensed"/>
              </a:rPr>
              <a:t>||</a:t>
            </a:r>
            <a:r>
              <a:rPr sz="2175" spc="-82" baseline="28735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  <a:r>
              <a:rPr sz="2175" spc="359" baseline="28735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Times New Roman"/>
                <a:cs typeface="Times New Roman"/>
              </a:rPr>
              <a:t>equivalent</a:t>
            </a:r>
            <a:r>
              <a:rPr sz="205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obtaining</a:t>
            </a:r>
            <a:r>
              <a:rPr sz="205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large</a:t>
            </a:r>
            <a:r>
              <a:rPr sz="20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margin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 classifier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1414</Words>
  <Application>Microsoft Office PowerPoint</Application>
  <PresentationFormat>Custom</PresentationFormat>
  <Paragraphs>240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MS UI Gothic</vt:lpstr>
      <vt:lpstr>PMingLiU</vt:lpstr>
      <vt:lpstr>Arial</vt:lpstr>
      <vt:lpstr>Bookman Old Style</vt:lpstr>
      <vt:lpstr>Calibri</vt:lpstr>
      <vt:lpstr>Century</vt:lpstr>
      <vt:lpstr>DejaVu Sans</vt:lpstr>
      <vt:lpstr>DejaVu Sans Condensed</vt:lpstr>
      <vt:lpstr>Sitka Display</vt:lpstr>
      <vt:lpstr>Symbol</vt:lpstr>
      <vt:lpstr>Times New Roman</vt:lpstr>
      <vt:lpstr>Office Theme</vt:lpstr>
      <vt:lpstr>1 Support Vector Machines: history</vt:lpstr>
      <vt:lpstr>3 Support Vector Machines: basics</vt:lpstr>
      <vt:lpstr>4 Preliminaries:</vt:lpstr>
      <vt:lpstr>5 Training sets and prediction models</vt:lpstr>
      <vt:lpstr>6 Empirical Risk and the true Risk</vt:lpstr>
      <vt:lpstr>7 Choosing the set of functions</vt:lpstr>
      <vt:lpstr>8 VC dimension:</vt:lpstr>
      <vt:lpstr>9 VC dimension and capacity of functions</vt:lpstr>
      <vt:lpstr>10 Capacity of hyperplanes</vt:lpstr>
      <vt:lpstr>&lt;w, x&gt; + b &gt; 0</vt:lpstr>
      <vt:lpstr>{x  &lt;w, x&gt; + b = +1</vt:lpstr>
      <vt:lpstr>11 Linear Support Vector Machines (at last!)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talk.dvi</dc:title>
  <cp:lastModifiedBy>harsh agarwal</cp:lastModifiedBy>
  <cp:revision>1</cp:revision>
  <dcterms:created xsi:type="dcterms:W3CDTF">2021-12-29T05:18:00Z</dcterms:created>
  <dcterms:modified xsi:type="dcterms:W3CDTF">2021-12-29T05:29:03Z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2021-12-29T00:00:00Z</vt:filetime>
  </property>
  <property fmtid="{D5CDD505-2E9C-101B-9397-08002B2CF9AE}" pid="3" name="Creator">
    <vt:lpwstr>dvips(k) 5.95b Copyright 2005 Radical Eye Software</vt:lpwstr>
  </property>
  <property fmtid="{D5CDD505-2E9C-101B-9397-08002B2CF9AE}" pid="4" name="LastSaved">
    <vt:filetime>2021-12-29T00:00:00Z</vt:filetime>
  </property>
</Properties>
</file>