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04" r:id="rId2"/>
    <p:sldId id="258" r:id="rId3"/>
    <p:sldId id="288" r:id="rId4"/>
    <p:sldId id="305" r:id="rId5"/>
    <p:sldId id="323" r:id="rId6"/>
    <p:sldId id="324" r:id="rId7"/>
    <p:sldId id="320" r:id="rId8"/>
    <p:sldId id="298" r:id="rId9"/>
    <p:sldId id="321" r:id="rId10"/>
    <p:sldId id="300" r:id="rId11"/>
    <p:sldId id="301" r:id="rId12"/>
    <p:sldId id="32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57" autoAdjust="0"/>
  </p:normalViewPr>
  <p:slideViewPr>
    <p:cSldViewPr>
      <p:cViewPr>
        <p:scale>
          <a:sx n="80" d="100"/>
          <a:sy n="80" d="100"/>
        </p:scale>
        <p:origin x="-1086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8AF89-1891-4A12-B62F-10748F4BF4B5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15D37-851E-4237-83C8-79340CF5D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21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AB01-4123-4340-AE52-0B21D76770A0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8380-CB4D-4091-A9B5-029DCA252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4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AB01-4123-4340-AE52-0B21D76770A0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8380-CB4D-4091-A9B5-029DCA252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2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AB01-4123-4340-AE52-0B21D76770A0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8380-CB4D-4091-A9B5-029DCA252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7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AB01-4123-4340-AE52-0B21D76770A0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8380-CB4D-4091-A9B5-029DCA252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9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AB01-4123-4340-AE52-0B21D76770A0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8380-CB4D-4091-A9B5-029DCA252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0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AB01-4123-4340-AE52-0B21D76770A0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8380-CB4D-4091-A9B5-029DCA252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4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AB01-4123-4340-AE52-0B21D76770A0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8380-CB4D-4091-A9B5-029DCA252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0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AB01-4123-4340-AE52-0B21D76770A0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8380-CB4D-4091-A9B5-029DCA252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3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AB01-4123-4340-AE52-0B21D76770A0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8380-CB4D-4091-A9B5-029DCA252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8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AB01-4123-4340-AE52-0B21D76770A0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8380-CB4D-4091-A9B5-029DCA252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9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AB01-4123-4340-AE52-0B21D76770A0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298380-CB4D-4091-A9B5-029DCA252F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F9AB01-4123-4340-AE52-0B21D76770A0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298380-CB4D-4091-A9B5-029DCA252F8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22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pJyJlCnR3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707105" y="537219"/>
            <a:ext cx="7829066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MAT2003-APPLIED NUMERICAL METHODS</a:t>
            </a:r>
          </a:p>
        </p:txBody>
      </p:sp>
      <p:sp>
        <p:nvSpPr>
          <p:cNvPr id="9" name="text 1"/>
          <p:cNvSpPr txBox="1"/>
          <p:nvPr/>
        </p:nvSpPr>
        <p:spPr>
          <a:xfrm>
            <a:off x="2849911" y="1765416"/>
            <a:ext cx="256967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0BD0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Presented by</a:t>
            </a:r>
            <a:r>
              <a:rPr 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/>
            </a:r>
            <a:br>
              <a:rPr 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Dr. </a:t>
            </a:r>
            <a:r>
              <a:rPr lang="en-US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Mamta</a:t>
            </a: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Agrawal</a:t>
            </a:r>
          </a:p>
        </p:txBody>
      </p:sp>
      <p:sp>
        <p:nvSpPr>
          <p:cNvPr id="13" name="text 1"/>
          <p:cNvSpPr txBox="1"/>
          <p:nvPr/>
        </p:nvSpPr>
        <p:spPr>
          <a:xfrm>
            <a:off x="548640" y="4104715"/>
            <a:ext cx="234680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•  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477402" y="4258603"/>
            <a:ext cx="6189195" cy="18466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839332">
              <a:lnSpc>
                <a:spcPct val="100000"/>
              </a:lnSpc>
            </a:pPr>
            <a:r>
              <a:rPr sz="2000" spc="10" dirty="0">
                <a:solidFill>
                  <a:srgbClr val="FF0000"/>
                </a:solidFill>
                <a:latin typeface="Comic Sans MS"/>
                <a:cs typeface="Comic Sans MS"/>
              </a:rPr>
              <a:t>:</a:t>
            </a:r>
            <a:endParaRPr sz="2000" dirty="0">
              <a:latin typeface="Comic Sans MS"/>
              <a:cs typeface="Comic Sans MS"/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School of Advanced Sciences and Languages,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VIT Bhopal University, 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Sehore-466114, M.P., INDIA.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Mamta.agrawal@vitbhopal.ac.in</a:t>
            </a:r>
          </a:p>
          <a:p>
            <a:pPr marL="38100">
              <a:lnSpc>
                <a:spcPct val="100000"/>
              </a:lnSpc>
            </a:pPr>
            <a:endParaRPr sz="2000" dirty="0">
              <a:latin typeface="Comic Sans MS"/>
              <a:cs typeface="Comic Sans M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11" y="3009899"/>
            <a:ext cx="2438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79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411237"/>
            <a:ext cx="2047035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00B050"/>
                </a:solidFill>
                <a:latin typeface="Gabriola"/>
                <a:cs typeface="Gabriola"/>
              </a:rPr>
              <a:t>EXAMPLE</a:t>
            </a:r>
            <a:r>
              <a:rPr sz="4000" spc="10" dirty="0" smtClean="0">
                <a:solidFill>
                  <a:srgbClr val="00B050"/>
                </a:solidFill>
                <a:latin typeface="Gabriola"/>
                <a:cs typeface="Gabriola"/>
              </a:rPr>
              <a:t>:</a:t>
            </a:r>
            <a:r>
              <a:rPr lang="en-IN" sz="4000" spc="10" dirty="0" smtClean="0">
                <a:solidFill>
                  <a:srgbClr val="00B050"/>
                </a:solidFill>
                <a:latin typeface="Gabriola"/>
                <a:cs typeface="Gabriola"/>
              </a:rPr>
              <a:t> 5</a:t>
            </a:r>
            <a:endParaRPr sz="4000" dirty="0">
              <a:latin typeface="Gabriola"/>
              <a:cs typeface="Gabriol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19988" y="883108"/>
            <a:ext cx="3497098" cy="4944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Arial"/>
                <a:cs typeface="Arial"/>
              </a:rPr>
              <a:t>•  </a:t>
            </a:r>
            <a:r>
              <a:rPr sz="1750" spc="10" dirty="0">
                <a:latin typeface="Comic Sans MS"/>
                <a:cs typeface="Comic Sans MS"/>
              </a:rPr>
              <a:t>Find a positive value of (17)</a:t>
            </a:r>
            <a:endParaRPr sz="1700" dirty="0">
              <a:latin typeface="Comic Sans MS"/>
              <a:cs typeface="Comic Sans MS"/>
            </a:endParaRPr>
          </a:p>
          <a:p>
            <a:pPr marL="343204">
              <a:lnSpc>
                <a:spcPct val="100000"/>
              </a:lnSpc>
            </a:pPr>
            <a:r>
              <a:rPr sz="1900" spc="10" dirty="0">
                <a:latin typeface="Comic Sans MS"/>
                <a:cs typeface="Comic Sans MS"/>
              </a:rPr>
              <a:t>Newton Raphson method.</a:t>
            </a:r>
            <a:endParaRPr sz="1900" dirty="0">
              <a:latin typeface="Comic Sans MS"/>
              <a:cs typeface="Comic Sans MS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591433" y="794968"/>
            <a:ext cx="302249" cy="1762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50" spc="10" dirty="0">
                <a:latin typeface="Comic Sans MS"/>
                <a:cs typeface="Comic Sans MS"/>
              </a:rPr>
              <a:t>1/3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274185" y="883108"/>
            <a:ext cx="3654021" cy="2627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Comic Sans MS"/>
                <a:cs typeface="Comic Sans MS"/>
              </a:rPr>
              <a:t>correct to six decimal places by</a:t>
            </a:r>
            <a:endParaRPr sz="1900" dirty="0">
              <a:latin typeface="Comic Sans MS"/>
              <a:cs typeface="Comic Sans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19988" y="1693876"/>
            <a:ext cx="1565870" cy="2588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b="1" spc="10" dirty="0">
                <a:solidFill>
                  <a:srgbClr val="0070C0"/>
                </a:solidFill>
                <a:latin typeface="Comic Sans MS"/>
                <a:cs typeface="Comic Sans MS"/>
              </a:rPr>
              <a:t>SOLUTION: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20039" y="1990852"/>
            <a:ext cx="1459992" cy="21336"/>
          </a:xfrm>
          <a:custGeom>
            <a:avLst/>
            <a:gdLst/>
            <a:ahLst/>
            <a:cxnLst/>
            <a:rect l="l" t="t" r="r" b="b"/>
            <a:pathLst>
              <a:path w="1459992" h="21336">
                <a:moveTo>
                  <a:pt x="0" y="21336"/>
                </a:moveTo>
                <a:lnTo>
                  <a:pt x="0" y="0"/>
                </a:lnTo>
                <a:lnTo>
                  <a:pt x="1459992" y="0"/>
                </a:lnTo>
                <a:lnTo>
                  <a:pt x="1459992" y="21336"/>
                </a:lnTo>
                <a:lnTo>
                  <a:pt x="0" y="21336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9988" y="2272660"/>
            <a:ext cx="7634635" cy="1421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984807"/>
                </a:solidFill>
                <a:latin typeface="Comic Sans MS"/>
                <a:cs typeface="Comic Sans MS"/>
              </a:rPr>
              <a:t>The root lies between 2.5 and 2.6.</a:t>
            </a:r>
            <a:endParaRPr sz="1900">
              <a:latin typeface="Comic Sans MS"/>
              <a:cs typeface="Comic Sans MS"/>
            </a:endParaRPr>
          </a:p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984807"/>
                </a:solidFill>
                <a:latin typeface="Comic Sans MS"/>
                <a:cs typeface="Comic Sans MS"/>
              </a:rPr>
              <a:t>Since,   |f (2.6)| &lt; |f (2.5)|</a:t>
            </a:r>
            <a:endParaRPr sz="1900">
              <a:latin typeface="Comic Sans MS"/>
              <a:cs typeface="Comic Sans MS"/>
            </a:endParaRPr>
          </a:p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984807"/>
                </a:solidFill>
                <a:latin typeface="Comic Sans MS"/>
                <a:cs typeface="Comic Sans MS"/>
              </a:rPr>
              <a:t>Therefore, the root is nearer to 2.6. Let us take x  = 2.58.</a:t>
            </a:r>
            <a:endParaRPr sz="1900">
              <a:latin typeface="Comic Sans MS"/>
              <a:cs typeface="Comic Sans MS"/>
            </a:endParaRPr>
          </a:p>
          <a:p>
            <a:pPr marL="71627">
              <a:lnSpc>
                <a:spcPct val="100000"/>
              </a:lnSpc>
            </a:pPr>
            <a:r>
              <a:rPr sz="1840" spc="10" dirty="0">
                <a:solidFill>
                  <a:srgbClr val="984807"/>
                </a:solidFill>
                <a:latin typeface="Comic Sans MS"/>
                <a:cs typeface="Comic Sans MS"/>
              </a:rPr>
              <a:t>Putting n = 0, 1, 2, ..., successively in Newton Raphson’s formula, we</a:t>
            </a:r>
            <a:endParaRPr sz="1800">
              <a:latin typeface="Comic Sans MS"/>
              <a:cs typeface="Comic Sans MS"/>
            </a:endParaRPr>
          </a:p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984807"/>
                </a:solidFill>
                <a:latin typeface="Comic Sans MS"/>
                <a:cs typeface="Comic Sans MS"/>
              </a:rPr>
              <a:t>get-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203950" y="2999264"/>
            <a:ext cx="146843" cy="1762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50" spc="10" dirty="0">
                <a:solidFill>
                  <a:srgbClr val="984807"/>
                </a:solidFill>
                <a:latin typeface="Comic Sans MS"/>
                <a:cs typeface="Comic Sans MS"/>
              </a:rPr>
              <a:t>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449701" y="3720841"/>
            <a:ext cx="1735020" cy="842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7030A0"/>
                </a:solidFill>
                <a:latin typeface="Comic Sans MS"/>
                <a:cs typeface="Comic Sans MS"/>
              </a:rPr>
              <a:t>x = 2.571311</a:t>
            </a:r>
            <a:endParaRPr sz="1900">
              <a:latin typeface="Comic Sans MS"/>
              <a:cs typeface="Comic Sans MS"/>
            </a:endParaRPr>
          </a:p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7030A0"/>
                </a:solidFill>
                <a:latin typeface="Comic Sans MS"/>
                <a:cs typeface="Comic Sans MS"/>
              </a:rPr>
              <a:t>x  = 2.571281</a:t>
            </a:r>
            <a:endParaRPr sz="1900">
              <a:latin typeface="Comic Sans MS"/>
              <a:cs typeface="Comic Sans MS"/>
            </a:endParaRPr>
          </a:p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7030A0"/>
                </a:solidFill>
                <a:latin typeface="Comic Sans MS"/>
                <a:cs typeface="Comic Sans MS"/>
              </a:rPr>
              <a:t>x  = 2.5712815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591433" y="3867608"/>
            <a:ext cx="121225" cy="1766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50" spc="10" dirty="0">
                <a:solidFill>
                  <a:srgbClr val="7030A0"/>
                </a:solidFill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591433" y="4157758"/>
            <a:ext cx="146843" cy="1762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50" spc="10" dirty="0">
                <a:solidFill>
                  <a:srgbClr val="7030A0"/>
                </a:solidFill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591433" y="4447318"/>
            <a:ext cx="146843" cy="1762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50" spc="10" dirty="0">
                <a:solidFill>
                  <a:srgbClr val="7030A0"/>
                </a:solidFill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19988" y="4879671"/>
            <a:ext cx="7728567" cy="5523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984807"/>
                </a:solidFill>
                <a:latin typeface="Comic Sans MS"/>
                <a:cs typeface="Comic Sans MS"/>
              </a:rPr>
              <a:t>Since x  and x  are same up to 6 decimal places, hence, the required</a:t>
            </a:r>
            <a:endParaRPr sz="1900">
              <a:latin typeface="Comic Sans MS"/>
              <a:cs typeface="Comic Sans MS"/>
            </a:endParaRPr>
          </a:p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984807"/>
                </a:solidFill>
                <a:latin typeface="Comic Sans MS"/>
                <a:cs typeface="Comic Sans MS"/>
              </a:rPr>
              <a:t>Positive root is 2.571281.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350899" y="5026438"/>
            <a:ext cx="146843" cy="1762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50" spc="10" dirty="0">
                <a:solidFill>
                  <a:srgbClr val="984807"/>
                </a:solidFill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126615" y="5026438"/>
            <a:ext cx="146843" cy="1762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50" spc="10" dirty="0">
                <a:solidFill>
                  <a:srgbClr val="984807"/>
                </a:solidFill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261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57200" y="533400"/>
            <a:ext cx="8534399" cy="6547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IN" sz="4950" spc="10" dirty="0" smtClean="0">
                <a:solidFill>
                  <a:srgbClr val="953735"/>
                </a:solidFill>
                <a:latin typeface="Gabriola"/>
                <a:cs typeface="Gabriola"/>
              </a:rPr>
              <a:t>Activity – 1</a:t>
            </a:r>
            <a:endParaRPr lang="en-IN" sz="4900" dirty="0">
              <a:latin typeface="Gabriola"/>
              <a:cs typeface="Gabriola"/>
            </a:endParaRPr>
          </a:p>
          <a:p>
            <a:pPr>
              <a:lnSpc>
                <a:spcPct val="100000"/>
              </a:lnSpc>
            </a:pPr>
            <a:r>
              <a:rPr lang="en-IN" sz="4800" spc="10" dirty="0" smtClean="0">
                <a:solidFill>
                  <a:srgbClr val="953735"/>
                </a:solidFill>
                <a:latin typeface="Gabriola"/>
                <a:cs typeface="Gabriola"/>
              </a:rPr>
              <a:t>Solve two quadratic equation</a:t>
            </a:r>
          </a:p>
          <a:p>
            <a:pPr marL="914400" indent="-914400">
              <a:lnSpc>
                <a:spcPct val="100000"/>
              </a:lnSpc>
              <a:buAutoNum type="arabicPeriod"/>
            </a:pPr>
            <a:r>
              <a:rPr lang="en-IN" sz="4000" dirty="0" smtClean="0">
                <a:solidFill>
                  <a:srgbClr val="FF0000"/>
                </a:solidFill>
                <a:latin typeface="Gabriola"/>
                <a:cs typeface="Gabriola"/>
              </a:rPr>
              <a:t>For exact root</a:t>
            </a:r>
          </a:p>
          <a:p>
            <a:pPr marL="914400" indent="-914400">
              <a:lnSpc>
                <a:spcPct val="100000"/>
              </a:lnSpc>
              <a:buAutoNum type="arabicPeriod"/>
            </a:pPr>
            <a:r>
              <a:rPr lang="en-IN" sz="4000" dirty="0" smtClean="0">
                <a:solidFill>
                  <a:srgbClr val="FF0000"/>
                </a:solidFill>
                <a:latin typeface="Gabriola"/>
                <a:cs typeface="Gabriola"/>
              </a:rPr>
              <a:t>For approximate root</a:t>
            </a:r>
          </a:p>
          <a:p>
            <a:pPr marL="914400" indent="-914400">
              <a:lnSpc>
                <a:spcPct val="100000"/>
              </a:lnSpc>
              <a:buAutoNum type="arabicPeriod"/>
            </a:pPr>
            <a:r>
              <a:rPr lang="en-IN" sz="4000" dirty="0" smtClean="0">
                <a:solidFill>
                  <a:srgbClr val="FF0000"/>
                </a:solidFill>
                <a:latin typeface="Gabriola"/>
                <a:cs typeface="Gabriola"/>
              </a:rPr>
              <a:t>Click on the following link for doing this.</a:t>
            </a:r>
          </a:p>
          <a:p>
            <a:pPr marL="914400" indent="-914400">
              <a:lnSpc>
                <a:spcPct val="100000"/>
              </a:lnSpc>
              <a:buAutoNum type="arabicPeriod"/>
            </a:pPr>
            <a:r>
              <a:rPr lang="en-IN" sz="4000" dirty="0" smtClean="0">
                <a:solidFill>
                  <a:srgbClr val="FF0000"/>
                </a:solidFill>
                <a:latin typeface="Gabriola"/>
                <a:cs typeface="Gabriola"/>
              </a:rPr>
              <a:t>You have to submit it in the same PPT.</a:t>
            </a:r>
          </a:p>
          <a:p>
            <a:pPr marL="914400" indent="-914400">
              <a:lnSpc>
                <a:spcPct val="100000"/>
              </a:lnSpc>
              <a:buAutoNum type="arabicPeriod"/>
            </a:pPr>
            <a:r>
              <a:rPr lang="en-IN" sz="4000" dirty="0" smtClean="0">
                <a:solidFill>
                  <a:srgbClr val="FF0000"/>
                </a:solidFill>
                <a:latin typeface="Gabriola"/>
                <a:cs typeface="Gabriola"/>
              </a:rPr>
              <a:t>Please mention your name.</a:t>
            </a:r>
          </a:p>
          <a:p>
            <a:pPr marL="914400" indent="-914400">
              <a:lnSpc>
                <a:spcPct val="100000"/>
              </a:lnSpc>
              <a:buAutoNum type="arabicPeriod"/>
            </a:pPr>
            <a:r>
              <a:rPr lang="en-IN" sz="4000" dirty="0" smtClean="0">
                <a:solidFill>
                  <a:srgbClr val="FF0000"/>
                </a:solidFill>
                <a:latin typeface="Gabriola"/>
                <a:cs typeface="Gabriola"/>
              </a:rPr>
              <a:t>Also solve all above </a:t>
            </a:r>
            <a:r>
              <a:rPr lang="en-IN" sz="4000" dirty="0" err="1" smtClean="0">
                <a:solidFill>
                  <a:srgbClr val="FF0000"/>
                </a:solidFill>
                <a:latin typeface="Gabriola"/>
                <a:cs typeface="Gabriola"/>
              </a:rPr>
              <a:t>qus</a:t>
            </a:r>
            <a:r>
              <a:rPr lang="en-IN" sz="4000" dirty="0" smtClean="0">
                <a:solidFill>
                  <a:srgbClr val="FF0000"/>
                </a:solidFill>
                <a:latin typeface="Gabriola"/>
                <a:cs typeface="Gabriola"/>
              </a:rPr>
              <a:t> 1 to 5 and quiz 1 and 2 in the same ppt.</a:t>
            </a:r>
          </a:p>
          <a:p>
            <a:pPr marL="914400" indent="-914400">
              <a:lnSpc>
                <a:spcPct val="100000"/>
              </a:lnSpc>
              <a:buAutoNum type="arabicPeriod"/>
            </a:pPr>
            <a:endParaRPr sz="4800" dirty="0">
              <a:latin typeface="Gabriola"/>
              <a:cs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17028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hlinkClick r:id="rId2"/>
              </a:rPr>
              <a:t>https://www.youtube.com/watch?v=bpJyJlCnR3g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6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0032" y="3048000"/>
            <a:ext cx="6211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MODULE-1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: 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Home Work and Activity-1</a:t>
            </a:r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Algebraic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, </a:t>
            </a:r>
            <a:endParaRPr lang="en-US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&amp; 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Transcendental equations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4648200"/>
            <a:ext cx="5909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Name: </a:t>
            </a:r>
          </a:p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Registration number: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397" y="3276600"/>
            <a:ext cx="757290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Algebraic and Transcendental Equations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Methods to solve the equations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Direct </a:t>
            </a:r>
            <a:r>
              <a:rPr 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and Iterative </a:t>
            </a:r>
            <a:r>
              <a:rPr 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methods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8"/>
            <a:ext cx="9144000" cy="68579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761867" y="660749"/>
            <a:ext cx="121975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IN" sz="4400" spc="10" dirty="0" smtClean="0">
                <a:solidFill>
                  <a:srgbClr val="7030A0"/>
                </a:solidFill>
                <a:latin typeface="Gabriola"/>
                <a:cs typeface="Gabriola"/>
              </a:rPr>
              <a:t>Quiz 1</a:t>
            </a:r>
            <a:endParaRPr sz="4400" dirty="0">
              <a:latin typeface="Gabriola"/>
              <a:cs typeface="Gabriol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1"/>
              <p:cNvSpPr txBox="1"/>
              <p:nvPr/>
            </p:nvSpPr>
            <p:spPr>
              <a:xfrm>
                <a:off x="548640" y="1599844"/>
                <a:ext cx="4347087" cy="369332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spAutoFit/>
              </a:bodyPr>
              <a:lstStyle/>
              <a:p>
                <a:r>
                  <a:rPr sz="2340" spc="10" dirty="0">
                    <a:solidFill>
                      <a:srgbClr val="FF0000"/>
                    </a:solidFill>
                    <a:latin typeface="Arial"/>
                    <a:cs typeface="Arial"/>
                  </a:rPr>
                  <a:t>•  </a:t>
                </a:r>
                <a:r>
                  <a:rPr sz="2340" spc="1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This </a:t>
                </a:r>
                <a:r>
                  <a:rPr lang="en-IN" sz="2340" spc="1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dirty="0" smtClean="0">
                    <a:latin typeface="Comic Sans MS"/>
                    <a:cs typeface="Comic Sans MS"/>
                  </a:rPr>
                  <a:t> is a </a:t>
                </a:r>
                <a:endParaRPr sz="2400" dirty="0"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3" name="tex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99844"/>
                <a:ext cx="434708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067" t="-22951" r="-3366" b="-508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1"/>
          <p:cNvSpPr txBox="1"/>
          <p:nvPr/>
        </p:nvSpPr>
        <p:spPr>
          <a:xfrm>
            <a:off x="548640" y="2843809"/>
            <a:ext cx="2965555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 smtClean="0">
                <a:latin typeface="Wingdings"/>
                <a:cs typeface="Wingdings"/>
              </a:rPr>
              <a:t></a:t>
            </a:r>
            <a:r>
              <a:rPr lang="en-IN" sz="2340" spc="10" dirty="0" smtClean="0">
                <a:latin typeface="Comic Sans MS"/>
                <a:cs typeface="Comic Sans MS"/>
              </a:rPr>
              <a:t>Algebraic equation</a:t>
            </a:r>
            <a:r>
              <a:rPr sz="2340" spc="10" dirty="0" smtClean="0">
                <a:latin typeface="Comic Sans MS"/>
                <a:cs typeface="Comic Sans MS"/>
              </a:rPr>
              <a:t>.</a:t>
            </a:r>
            <a:endParaRPr sz="2300" dirty="0">
              <a:latin typeface="Comic Sans MS"/>
              <a:cs typeface="Comic Sans M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3282385"/>
            <a:ext cx="3712876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 smtClean="0">
                <a:latin typeface="Wingdings"/>
                <a:cs typeface="Wingdings"/>
              </a:rPr>
              <a:t></a:t>
            </a:r>
            <a:r>
              <a:rPr lang="en-IN" sz="2340" spc="10" dirty="0" smtClean="0">
                <a:latin typeface="Comic Sans MS"/>
                <a:cs typeface="Comic Sans MS"/>
              </a:rPr>
              <a:t>Transcendental equation</a:t>
            </a:r>
            <a:endParaRPr sz="2300" dirty="0">
              <a:latin typeface="Comic Sans MS"/>
              <a:cs typeface="Comic Sans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3721887"/>
            <a:ext cx="2868093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 smtClean="0">
                <a:latin typeface="Wingdings"/>
                <a:cs typeface="Wingdings"/>
              </a:rPr>
              <a:t></a:t>
            </a:r>
            <a:r>
              <a:rPr lang="en-IN" sz="2340" spc="10" dirty="0" smtClean="0">
                <a:latin typeface="Comic Sans MS"/>
                <a:cs typeface="Comic Sans MS"/>
              </a:rPr>
              <a:t>quadratic equation</a:t>
            </a:r>
            <a:endParaRPr sz="2300" dirty="0">
              <a:latin typeface="Comic Sans MS"/>
              <a:cs typeface="Comic Sans M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4160799"/>
            <a:ext cx="2297104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 smtClean="0">
                <a:latin typeface="Wingdings"/>
                <a:cs typeface="Wingdings"/>
              </a:rPr>
              <a:t></a:t>
            </a:r>
            <a:r>
              <a:rPr lang="en-IN" sz="2340" spc="10" dirty="0" smtClean="0">
                <a:latin typeface="Comic Sans MS"/>
                <a:cs typeface="Comic Sans MS"/>
              </a:rPr>
              <a:t>Cubic equation</a:t>
            </a:r>
            <a:endParaRPr sz="23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63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8"/>
            <a:ext cx="9144000" cy="68579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761867" y="660749"/>
            <a:ext cx="121975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IN" sz="4400" spc="10" dirty="0" smtClean="0">
                <a:solidFill>
                  <a:srgbClr val="7030A0"/>
                </a:solidFill>
                <a:latin typeface="Gabriola"/>
                <a:cs typeface="Gabriola"/>
              </a:rPr>
              <a:t>Quiz 2</a:t>
            </a:r>
            <a:endParaRPr sz="4400" dirty="0">
              <a:latin typeface="Gabriola"/>
              <a:cs typeface="Gabriol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1"/>
              <p:cNvSpPr txBox="1"/>
              <p:nvPr/>
            </p:nvSpPr>
            <p:spPr>
              <a:xfrm>
                <a:off x="548640" y="1599844"/>
                <a:ext cx="4290277" cy="369332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spAutoFit/>
              </a:bodyPr>
              <a:lstStyle/>
              <a:p>
                <a:r>
                  <a:rPr sz="2340" spc="10" dirty="0">
                    <a:solidFill>
                      <a:srgbClr val="FF0000"/>
                    </a:solidFill>
                    <a:latin typeface="Arial"/>
                    <a:cs typeface="Arial"/>
                  </a:rPr>
                  <a:t>•  </a:t>
                </a:r>
                <a:r>
                  <a:rPr sz="2340" spc="1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This </a:t>
                </a:r>
                <a:r>
                  <a:rPr lang="en-IN" sz="2340" spc="1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equation</a:t>
                </a:r>
                <a14:m>
                  <m:oMath xmlns:m="http://schemas.openxmlformats.org/officeDocument/2006/math">
                    <m:r>
                      <a:rPr lang="en-US" sz="2000" b="1" i="1" spc="-5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𝒍𝒐</m:t>
                    </m:r>
                    <m:sSub>
                      <m:sSubPr>
                        <m:ctrlPr>
                          <a:rPr lang="en-US" sz="2000" b="1" i="1" spc="-5">
                            <a:solidFill>
                              <a:prstClr val="black"/>
                            </a:solidFill>
                            <a:latin typeface="Cambria Math"/>
                            <a:cs typeface="Cambria"/>
                          </a:rPr>
                        </m:ctrlPr>
                      </m:sSubPr>
                      <m:e>
                        <m:r>
                          <a:rPr lang="en-US" sz="2000" b="1" i="1" spc="-5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𝒈</m:t>
                        </m:r>
                      </m:e>
                      <m:sub>
                        <m:r>
                          <a:rPr lang="en-US" sz="2000" b="1" i="1" spc="-5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2000" b="1" i="1" spc="-5">
                            <a:solidFill>
                              <a:prstClr val="black"/>
                            </a:solidFill>
                            <a:latin typeface="Cambria Math"/>
                            <a:cs typeface="Cambria"/>
                          </a:rPr>
                        </m:ctrlPr>
                      </m:dPr>
                      <m:e>
                        <m:r>
                          <a:rPr lang="en-US" sz="2000" b="1" i="1" spc="-5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𝒙</m:t>
                        </m:r>
                        <m:r>
                          <a:rPr lang="en-US" sz="2000" b="1" i="1" spc="-5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−</m:t>
                        </m:r>
                        <m:r>
                          <a:rPr lang="en-US" sz="2000" b="1" i="1" spc="-5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𝟏</m:t>
                        </m:r>
                      </m:e>
                    </m:d>
                  </m:oMath>
                </a14:m>
                <a:r>
                  <a:rPr lang="en-IN" sz="2400" dirty="0" smtClean="0">
                    <a:latin typeface="Comic Sans MS"/>
                    <a:cs typeface="Comic Sans MS"/>
                  </a:rPr>
                  <a:t> is a </a:t>
                </a:r>
                <a:endParaRPr sz="2400" dirty="0"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3" name="tex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99844"/>
                <a:ext cx="429027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119" t="-24590" r="-3267" b="-49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1"/>
          <p:cNvSpPr txBox="1"/>
          <p:nvPr/>
        </p:nvSpPr>
        <p:spPr>
          <a:xfrm>
            <a:off x="548640" y="2843809"/>
            <a:ext cx="2965555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 smtClean="0">
                <a:latin typeface="Wingdings"/>
                <a:cs typeface="Wingdings"/>
              </a:rPr>
              <a:t></a:t>
            </a:r>
            <a:r>
              <a:rPr lang="en-IN" sz="2340" spc="10" dirty="0" smtClean="0">
                <a:latin typeface="Comic Sans MS"/>
                <a:cs typeface="Comic Sans MS"/>
              </a:rPr>
              <a:t>Algebraic equation</a:t>
            </a:r>
            <a:r>
              <a:rPr sz="2340" spc="10" dirty="0" smtClean="0">
                <a:latin typeface="Comic Sans MS"/>
                <a:cs typeface="Comic Sans MS"/>
              </a:rPr>
              <a:t>.</a:t>
            </a:r>
            <a:endParaRPr sz="2300" dirty="0">
              <a:latin typeface="Comic Sans MS"/>
              <a:cs typeface="Comic Sans M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3282385"/>
            <a:ext cx="3712876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 smtClean="0">
                <a:latin typeface="Wingdings"/>
                <a:cs typeface="Wingdings"/>
              </a:rPr>
              <a:t></a:t>
            </a:r>
            <a:r>
              <a:rPr lang="en-IN" sz="2340" spc="10" dirty="0" smtClean="0">
                <a:latin typeface="Comic Sans MS"/>
                <a:cs typeface="Comic Sans MS"/>
              </a:rPr>
              <a:t>Transcendental equation</a:t>
            </a:r>
            <a:endParaRPr sz="2300" dirty="0">
              <a:latin typeface="Comic Sans MS"/>
              <a:cs typeface="Comic Sans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3721887"/>
            <a:ext cx="2868093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 smtClean="0">
                <a:latin typeface="Wingdings"/>
                <a:cs typeface="Wingdings"/>
              </a:rPr>
              <a:t></a:t>
            </a:r>
            <a:r>
              <a:rPr lang="en-IN" sz="2340" spc="10" dirty="0" smtClean="0">
                <a:latin typeface="Comic Sans MS"/>
                <a:cs typeface="Comic Sans MS"/>
              </a:rPr>
              <a:t>quadratic equation</a:t>
            </a:r>
            <a:endParaRPr sz="2300" dirty="0">
              <a:latin typeface="Comic Sans MS"/>
              <a:cs typeface="Comic Sans M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4160799"/>
            <a:ext cx="2297104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 smtClean="0">
                <a:latin typeface="Wingdings"/>
                <a:cs typeface="Wingdings"/>
              </a:rPr>
              <a:t></a:t>
            </a:r>
            <a:r>
              <a:rPr lang="en-IN" sz="2340" spc="10" dirty="0" smtClean="0">
                <a:latin typeface="Comic Sans MS"/>
                <a:cs typeface="Comic Sans MS"/>
              </a:rPr>
              <a:t>Cubic equation</a:t>
            </a:r>
            <a:endParaRPr sz="23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535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8200" y="1295400"/>
                <a:ext cx="6223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b="1" dirty="0" smtClean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itchFamily="66" charset="0"/>
                  </a:rPr>
                  <a:t>EXAMPLE-1: </a:t>
                </a:r>
                <a:r>
                  <a:rPr lang="en-US" dirty="0" smtClean="0"/>
                  <a:t>Find the real root of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dirty="0" smtClean="0"/>
                  <a:t> </a:t>
                </a:r>
                <a:endParaRPr 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95400"/>
                <a:ext cx="6223691" cy="369332"/>
              </a:xfrm>
              <a:prstGeom prst="rect">
                <a:avLst/>
              </a:prstGeom>
              <a:blipFill>
                <a:blip r:embed="rId2"/>
                <a:stretch>
                  <a:fillRect l="-980" t="-1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2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59426"/>
            <a:ext cx="8001000" cy="1774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flipH="1">
                <a:off x="1524000" y="2851551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24000" y="2851551"/>
                <a:ext cx="18288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flipH="1">
                <a:off x="1524000" y="3346851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24000" y="3346851"/>
                <a:ext cx="1828800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flipH="1">
                <a:off x="1659193" y="393659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=0.625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59193" y="3936590"/>
                <a:ext cx="182880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flipH="1">
                <a:off x="1693606" y="4526329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=0.5625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93606" y="4526329"/>
                <a:ext cx="182880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flipH="1">
                <a:off x="1219199" y="5116068"/>
                <a:ext cx="27776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=0.53125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19199" y="5116068"/>
                <a:ext cx="2777613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64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411237"/>
            <a:ext cx="23469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 smtClean="0">
                <a:solidFill>
                  <a:srgbClr val="00B050"/>
                </a:solidFill>
                <a:latin typeface="Gabriola"/>
                <a:cs typeface="Gabriola"/>
              </a:rPr>
              <a:t>EXAMPLE:</a:t>
            </a:r>
            <a:r>
              <a:rPr lang="en-IN" sz="4000" spc="10" dirty="0" smtClean="0">
                <a:solidFill>
                  <a:srgbClr val="00B050"/>
                </a:solidFill>
                <a:latin typeface="Gabriola"/>
                <a:cs typeface="Gabriola"/>
              </a:rPr>
              <a:t>3</a:t>
            </a:r>
            <a:endParaRPr sz="4000" dirty="0">
              <a:latin typeface="Gabriola"/>
              <a:cs typeface="Gabriol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19988" y="935049"/>
            <a:ext cx="5520241" cy="2888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•  </a:t>
            </a:r>
            <a:r>
              <a:rPr sz="2000" spc="10" dirty="0" smtClean="0">
                <a:latin typeface="Comic Sans MS"/>
                <a:cs typeface="Comic Sans MS"/>
              </a:rPr>
              <a:t>Find </a:t>
            </a:r>
            <a:r>
              <a:rPr sz="2000" spc="10" dirty="0">
                <a:latin typeface="Comic Sans MS"/>
                <a:cs typeface="Comic Sans MS"/>
              </a:rPr>
              <a:t>the real positive root of the equation-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263773" y="1300809"/>
            <a:ext cx="1465204" cy="2777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2060"/>
                </a:solidFill>
                <a:latin typeface="Comic Sans MS"/>
                <a:cs typeface="Comic Sans MS"/>
              </a:rPr>
              <a:t>f (x) = x log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53661" y="1457342"/>
            <a:ext cx="230122" cy="1845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solidFill>
                  <a:srgbClr val="002060"/>
                </a:solidFill>
                <a:latin typeface="Comic Sans MS"/>
                <a:cs typeface="Comic Sans MS"/>
              </a:rPr>
              <a:t>10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833874" y="1300809"/>
            <a:ext cx="820729" cy="2777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2060"/>
                </a:solidFill>
                <a:latin typeface="Comic Sans MS"/>
                <a:cs typeface="Comic Sans MS"/>
              </a:rPr>
              <a:t>x – 1.2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25093" y="1666569"/>
            <a:ext cx="3655393" cy="2777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mic Sans MS"/>
                <a:cs typeface="Comic Sans MS"/>
              </a:rPr>
              <a:t>Correct upto 3 decimal places.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8" name="text 1"/>
          <p:cNvSpPr txBox="1"/>
          <p:nvPr/>
        </p:nvSpPr>
        <p:spPr>
          <a:xfrm>
            <a:off x="519988" y="2398470"/>
            <a:ext cx="1655065" cy="2735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31859C"/>
                </a:solidFill>
                <a:latin typeface="Comic Sans MS"/>
                <a:cs typeface="Comic Sans MS"/>
              </a:rPr>
              <a:t>SOLUTION: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0039" y="2711704"/>
            <a:ext cx="1542288" cy="21336"/>
          </a:xfrm>
          <a:custGeom>
            <a:avLst/>
            <a:gdLst/>
            <a:ahLst/>
            <a:cxnLst/>
            <a:rect l="l" t="t" r="r" b="b"/>
            <a:pathLst>
              <a:path w="1542288" h="21336">
                <a:moveTo>
                  <a:pt x="0" y="21336"/>
                </a:moveTo>
                <a:lnTo>
                  <a:pt x="0" y="0"/>
                </a:lnTo>
                <a:lnTo>
                  <a:pt x="1542288" y="0"/>
                </a:lnTo>
                <a:lnTo>
                  <a:pt x="1542288" y="21336"/>
                </a:lnTo>
                <a:lnTo>
                  <a:pt x="0" y="21336"/>
                </a:lnTo>
                <a:close/>
              </a:path>
            </a:pathLst>
          </a:custGeom>
          <a:solidFill>
            <a:srgbClr val="3185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224" y="2857449"/>
            <a:ext cx="845540" cy="410768"/>
          </a:xfrm>
          <a:custGeom>
            <a:avLst/>
            <a:gdLst/>
            <a:ahLst/>
            <a:cxnLst/>
            <a:rect l="l" t="t" r="r" b="b"/>
            <a:pathLst>
              <a:path w="845540" h="410768">
                <a:moveTo>
                  <a:pt x="0" y="410769"/>
                </a:moveTo>
                <a:lnTo>
                  <a:pt x="0" y="0"/>
                </a:lnTo>
                <a:lnTo>
                  <a:pt x="845541" y="0"/>
                </a:lnTo>
                <a:lnTo>
                  <a:pt x="845541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10"/>
          <p:cNvSpPr/>
          <p:nvPr/>
        </p:nvSpPr>
        <p:spPr>
          <a:xfrm>
            <a:off x="1702816" y="2857449"/>
            <a:ext cx="1099210" cy="410768"/>
          </a:xfrm>
          <a:custGeom>
            <a:avLst/>
            <a:gdLst/>
            <a:ahLst/>
            <a:cxnLst/>
            <a:rect l="l" t="t" r="r" b="b"/>
            <a:pathLst>
              <a:path w="1099210" h="410768">
                <a:moveTo>
                  <a:pt x="0" y="410769"/>
                </a:moveTo>
                <a:lnTo>
                  <a:pt x="0" y="0"/>
                </a:lnTo>
                <a:lnTo>
                  <a:pt x="1099210" y="0"/>
                </a:lnTo>
                <a:lnTo>
                  <a:pt x="1099210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02001" y="2857449"/>
            <a:ext cx="1115301" cy="410768"/>
          </a:xfrm>
          <a:custGeom>
            <a:avLst/>
            <a:gdLst/>
            <a:ahLst/>
            <a:cxnLst/>
            <a:rect l="l" t="t" r="r" b="b"/>
            <a:pathLst>
              <a:path w="1115301" h="410768">
                <a:moveTo>
                  <a:pt x="0" y="410769"/>
                </a:moveTo>
                <a:lnTo>
                  <a:pt x="0" y="0"/>
                </a:lnTo>
                <a:lnTo>
                  <a:pt x="1115301" y="0"/>
                </a:lnTo>
                <a:lnTo>
                  <a:pt x="1115301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7315" y="2857449"/>
            <a:ext cx="1062938" cy="410768"/>
          </a:xfrm>
          <a:custGeom>
            <a:avLst/>
            <a:gdLst/>
            <a:ahLst/>
            <a:cxnLst/>
            <a:rect l="l" t="t" r="r" b="b"/>
            <a:pathLst>
              <a:path w="1062938" h="410768">
                <a:moveTo>
                  <a:pt x="0" y="410769"/>
                </a:moveTo>
                <a:lnTo>
                  <a:pt x="0" y="0"/>
                </a:lnTo>
                <a:lnTo>
                  <a:pt x="1062939" y="0"/>
                </a:lnTo>
                <a:lnTo>
                  <a:pt x="1062939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80178" y="2857449"/>
            <a:ext cx="966356" cy="410768"/>
          </a:xfrm>
          <a:custGeom>
            <a:avLst/>
            <a:gdLst/>
            <a:ahLst/>
            <a:cxnLst/>
            <a:rect l="l" t="t" r="r" b="b"/>
            <a:pathLst>
              <a:path w="966356" h="410768">
                <a:moveTo>
                  <a:pt x="0" y="410769"/>
                </a:moveTo>
                <a:lnTo>
                  <a:pt x="0" y="0"/>
                </a:lnTo>
                <a:lnTo>
                  <a:pt x="966356" y="0"/>
                </a:lnTo>
                <a:lnTo>
                  <a:pt x="966356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46521" y="2857449"/>
            <a:ext cx="1095147" cy="410768"/>
          </a:xfrm>
          <a:custGeom>
            <a:avLst/>
            <a:gdLst/>
            <a:ahLst/>
            <a:cxnLst/>
            <a:rect l="l" t="t" r="r" b="b"/>
            <a:pathLst>
              <a:path w="1095147" h="410768">
                <a:moveTo>
                  <a:pt x="0" y="410769"/>
                </a:moveTo>
                <a:lnTo>
                  <a:pt x="0" y="0"/>
                </a:lnTo>
                <a:lnTo>
                  <a:pt x="1095147" y="0"/>
                </a:lnTo>
                <a:lnTo>
                  <a:pt x="1095147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41768" y="2857449"/>
            <a:ext cx="1030745" cy="410768"/>
          </a:xfrm>
          <a:custGeom>
            <a:avLst/>
            <a:gdLst/>
            <a:ahLst/>
            <a:cxnLst/>
            <a:rect l="l" t="t" r="r" b="b"/>
            <a:pathLst>
              <a:path w="1030745" h="410768">
                <a:moveTo>
                  <a:pt x="0" y="410769"/>
                </a:moveTo>
                <a:lnTo>
                  <a:pt x="0" y="0"/>
                </a:lnTo>
                <a:lnTo>
                  <a:pt x="1030745" y="0"/>
                </a:lnTo>
                <a:lnTo>
                  <a:pt x="1030745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7224" y="3268294"/>
            <a:ext cx="845540" cy="410768"/>
          </a:xfrm>
          <a:custGeom>
            <a:avLst/>
            <a:gdLst/>
            <a:ahLst/>
            <a:cxnLst/>
            <a:rect l="l" t="t" r="r" b="b"/>
            <a:pathLst>
              <a:path w="845540" h="410768">
                <a:moveTo>
                  <a:pt x="0" y="410769"/>
                </a:moveTo>
                <a:lnTo>
                  <a:pt x="0" y="0"/>
                </a:lnTo>
                <a:lnTo>
                  <a:pt x="845541" y="0"/>
                </a:lnTo>
                <a:lnTo>
                  <a:pt x="845541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2816" y="3268294"/>
            <a:ext cx="1099210" cy="410768"/>
          </a:xfrm>
          <a:custGeom>
            <a:avLst/>
            <a:gdLst/>
            <a:ahLst/>
            <a:cxnLst/>
            <a:rect l="l" t="t" r="r" b="b"/>
            <a:pathLst>
              <a:path w="1099210" h="410768">
                <a:moveTo>
                  <a:pt x="0" y="410769"/>
                </a:moveTo>
                <a:lnTo>
                  <a:pt x="0" y="0"/>
                </a:lnTo>
                <a:lnTo>
                  <a:pt x="1099210" y="0"/>
                </a:lnTo>
                <a:lnTo>
                  <a:pt x="1099210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02001" y="3268294"/>
            <a:ext cx="1115301" cy="410768"/>
          </a:xfrm>
          <a:custGeom>
            <a:avLst/>
            <a:gdLst/>
            <a:ahLst/>
            <a:cxnLst/>
            <a:rect l="l" t="t" r="r" b="b"/>
            <a:pathLst>
              <a:path w="1115301" h="410768">
                <a:moveTo>
                  <a:pt x="0" y="410769"/>
                </a:moveTo>
                <a:lnTo>
                  <a:pt x="0" y="0"/>
                </a:lnTo>
                <a:lnTo>
                  <a:pt x="1115301" y="0"/>
                </a:lnTo>
                <a:lnTo>
                  <a:pt x="1115301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17315" y="3268294"/>
            <a:ext cx="1062938" cy="410768"/>
          </a:xfrm>
          <a:custGeom>
            <a:avLst/>
            <a:gdLst/>
            <a:ahLst/>
            <a:cxnLst/>
            <a:rect l="l" t="t" r="r" b="b"/>
            <a:pathLst>
              <a:path w="1062938" h="410768">
                <a:moveTo>
                  <a:pt x="0" y="410769"/>
                </a:moveTo>
                <a:lnTo>
                  <a:pt x="0" y="0"/>
                </a:lnTo>
                <a:lnTo>
                  <a:pt x="1062939" y="0"/>
                </a:lnTo>
                <a:lnTo>
                  <a:pt x="1062939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80178" y="3268294"/>
            <a:ext cx="966356" cy="410768"/>
          </a:xfrm>
          <a:custGeom>
            <a:avLst/>
            <a:gdLst/>
            <a:ahLst/>
            <a:cxnLst/>
            <a:rect l="l" t="t" r="r" b="b"/>
            <a:pathLst>
              <a:path w="966356" h="410768">
                <a:moveTo>
                  <a:pt x="0" y="410769"/>
                </a:moveTo>
                <a:lnTo>
                  <a:pt x="0" y="0"/>
                </a:lnTo>
                <a:lnTo>
                  <a:pt x="966356" y="0"/>
                </a:lnTo>
                <a:lnTo>
                  <a:pt x="966356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46521" y="3268294"/>
            <a:ext cx="1095147" cy="410768"/>
          </a:xfrm>
          <a:custGeom>
            <a:avLst/>
            <a:gdLst/>
            <a:ahLst/>
            <a:cxnLst/>
            <a:rect l="l" t="t" r="r" b="b"/>
            <a:pathLst>
              <a:path w="1095147" h="410768">
                <a:moveTo>
                  <a:pt x="0" y="410769"/>
                </a:moveTo>
                <a:lnTo>
                  <a:pt x="0" y="0"/>
                </a:lnTo>
                <a:lnTo>
                  <a:pt x="1095147" y="0"/>
                </a:lnTo>
                <a:lnTo>
                  <a:pt x="1095147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41768" y="3268294"/>
            <a:ext cx="1030745" cy="410768"/>
          </a:xfrm>
          <a:custGeom>
            <a:avLst/>
            <a:gdLst/>
            <a:ahLst/>
            <a:cxnLst/>
            <a:rect l="l" t="t" r="r" b="b"/>
            <a:pathLst>
              <a:path w="1030745" h="410768">
                <a:moveTo>
                  <a:pt x="0" y="410769"/>
                </a:moveTo>
                <a:lnTo>
                  <a:pt x="0" y="0"/>
                </a:lnTo>
                <a:lnTo>
                  <a:pt x="1030745" y="0"/>
                </a:lnTo>
                <a:lnTo>
                  <a:pt x="1030745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7224" y="3679012"/>
            <a:ext cx="845540" cy="410768"/>
          </a:xfrm>
          <a:custGeom>
            <a:avLst/>
            <a:gdLst/>
            <a:ahLst/>
            <a:cxnLst/>
            <a:rect l="l" t="t" r="r" b="b"/>
            <a:pathLst>
              <a:path w="845540" h="410768">
                <a:moveTo>
                  <a:pt x="0" y="410769"/>
                </a:moveTo>
                <a:lnTo>
                  <a:pt x="0" y="0"/>
                </a:lnTo>
                <a:lnTo>
                  <a:pt x="845541" y="0"/>
                </a:lnTo>
                <a:lnTo>
                  <a:pt x="845541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2816" y="3679012"/>
            <a:ext cx="1099210" cy="410768"/>
          </a:xfrm>
          <a:custGeom>
            <a:avLst/>
            <a:gdLst/>
            <a:ahLst/>
            <a:cxnLst/>
            <a:rect l="l" t="t" r="r" b="b"/>
            <a:pathLst>
              <a:path w="1099210" h="410768">
                <a:moveTo>
                  <a:pt x="0" y="410769"/>
                </a:moveTo>
                <a:lnTo>
                  <a:pt x="0" y="0"/>
                </a:lnTo>
                <a:lnTo>
                  <a:pt x="1099210" y="0"/>
                </a:lnTo>
                <a:lnTo>
                  <a:pt x="1099210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02001" y="3679012"/>
            <a:ext cx="1115301" cy="410768"/>
          </a:xfrm>
          <a:custGeom>
            <a:avLst/>
            <a:gdLst/>
            <a:ahLst/>
            <a:cxnLst/>
            <a:rect l="l" t="t" r="r" b="b"/>
            <a:pathLst>
              <a:path w="1115301" h="410768">
                <a:moveTo>
                  <a:pt x="0" y="410769"/>
                </a:moveTo>
                <a:lnTo>
                  <a:pt x="0" y="0"/>
                </a:lnTo>
                <a:lnTo>
                  <a:pt x="1115301" y="0"/>
                </a:lnTo>
                <a:lnTo>
                  <a:pt x="1115301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17315" y="3679012"/>
            <a:ext cx="1062938" cy="410768"/>
          </a:xfrm>
          <a:custGeom>
            <a:avLst/>
            <a:gdLst/>
            <a:ahLst/>
            <a:cxnLst/>
            <a:rect l="l" t="t" r="r" b="b"/>
            <a:pathLst>
              <a:path w="1062938" h="410768">
                <a:moveTo>
                  <a:pt x="0" y="410769"/>
                </a:moveTo>
                <a:lnTo>
                  <a:pt x="0" y="0"/>
                </a:lnTo>
                <a:lnTo>
                  <a:pt x="1062939" y="0"/>
                </a:lnTo>
                <a:lnTo>
                  <a:pt x="1062939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80178" y="3679012"/>
            <a:ext cx="966356" cy="410768"/>
          </a:xfrm>
          <a:custGeom>
            <a:avLst/>
            <a:gdLst/>
            <a:ahLst/>
            <a:cxnLst/>
            <a:rect l="l" t="t" r="r" b="b"/>
            <a:pathLst>
              <a:path w="966356" h="410768">
                <a:moveTo>
                  <a:pt x="0" y="410769"/>
                </a:moveTo>
                <a:lnTo>
                  <a:pt x="0" y="0"/>
                </a:lnTo>
                <a:lnTo>
                  <a:pt x="966356" y="0"/>
                </a:lnTo>
                <a:lnTo>
                  <a:pt x="966356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46521" y="3679012"/>
            <a:ext cx="1095147" cy="410768"/>
          </a:xfrm>
          <a:custGeom>
            <a:avLst/>
            <a:gdLst/>
            <a:ahLst/>
            <a:cxnLst/>
            <a:rect l="l" t="t" r="r" b="b"/>
            <a:pathLst>
              <a:path w="1095147" h="410768">
                <a:moveTo>
                  <a:pt x="0" y="410769"/>
                </a:moveTo>
                <a:lnTo>
                  <a:pt x="0" y="0"/>
                </a:lnTo>
                <a:lnTo>
                  <a:pt x="1095147" y="0"/>
                </a:lnTo>
                <a:lnTo>
                  <a:pt x="1095147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41768" y="3679012"/>
            <a:ext cx="1030745" cy="410768"/>
          </a:xfrm>
          <a:custGeom>
            <a:avLst/>
            <a:gdLst/>
            <a:ahLst/>
            <a:cxnLst/>
            <a:rect l="l" t="t" r="r" b="b"/>
            <a:pathLst>
              <a:path w="1030745" h="410768">
                <a:moveTo>
                  <a:pt x="0" y="410769"/>
                </a:moveTo>
                <a:lnTo>
                  <a:pt x="0" y="0"/>
                </a:lnTo>
                <a:lnTo>
                  <a:pt x="1030745" y="0"/>
                </a:lnTo>
                <a:lnTo>
                  <a:pt x="1030745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7224" y="4089857"/>
            <a:ext cx="845540" cy="410768"/>
          </a:xfrm>
          <a:custGeom>
            <a:avLst/>
            <a:gdLst/>
            <a:ahLst/>
            <a:cxnLst/>
            <a:rect l="l" t="t" r="r" b="b"/>
            <a:pathLst>
              <a:path w="845540" h="410768">
                <a:moveTo>
                  <a:pt x="0" y="410769"/>
                </a:moveTo>
                <a:lnTo>
                  <a:pt x="0" y="0"/>
                </a:lnTo>
                <a:lnTo>
                  <a:pt x="845541" y="0"/>
                </a:lnTo>
                <a:lnTo>
                  <a:pt x="845541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02816" y="4089857"/>
            <a:ext cx="1099210" cy="410768"/>
          </a:xfrm>
          <a:custGeom>
            <a:avLst/>
            <a:gdLst/>
            <a:ahLst/>
            <a:cxnLst/>
            <a:rect l="l" t="t" r="r" b="b"/>
            <a:pathLst>
              <a:path w="1099210" h="410768">
                <a:moveTo>
                  <a:pt x="0" y="410769"/>
                </a:moveTo>
                <a:lnTo>
                  <a:pt x="0" y="0"/>
                </a:lnTo>
                <a:lnTo>
                  <a:pt x="1099210" y="0"/>
                </a:lnTo>
                <a:lnTo>
                  <a:pt x="1099210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02001" y="4089857"/>
            <a:ext cx="1115301" cy="410768"/>
          </a:xfrm>
          <a:custGeom>
            <a:avLst/>
            <a:gdLst/>
            <a:ahLst/>
            <a:cxnLst/>
            <a:rect l="l" t="t" r="r" b="b"/>
            <a:pathLst>
              <a:path w="1115301" h="410768">
                <a:moveTo>
                  <a:pt x="0" y="410769"/>
                </a:moveTo>
                <a:lnTo>
                  <a:pt x="0" y="0"/>
                </a:lnTo>
                <a:lnTo>
                  <a:pt x="1115301" y="0"/>
                </a:lnTo>
                <a:lnTo>
                  <a:pt x="1115301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17315" y="4089857"/>
            <a:ext cx="1062938" cy="410768"/>
          </a:xfrm>
          <a:custGeom>
            <a:avLst/>
            <a:gdLst/>
            <a:ahLst/>
            <a:cxnLst/>
            <a:rect l="l" t="t" r="r" b="b"/>
            <a:pathLst>
              <a:path w="1062938" h="410768">
                <a:moveTo>
                  <a:pt x="0" y="410769"/>
                </a:moveTo>
                <a:lnTo>
                  <a:pt x="0" y="0"/>
                </a:lnTo>
                <a:lnTo>
                  <a:pt x="1062939" y="0"/>
                </a:lnTo>
                <a:lnTo>
                  <a:pt x="1062939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80178" y="4089857"/>
            <a:ext cx="966356" cy="410768"/>
          </a:xfrm>
          <a:custGeom>
            <a:avLst/>
            <a:gdLst/>
            <a:ahLst/>
            <a:cxnLst/>
            <a:rect l="l" t="t" r="r" b="b"/>
            <a:pathLst>
              <a:path w="966356" h="410768">
                <a:moveTo>
                  <a:pt x="0" y="410769"/>
                </a:moveTo>
                <a:lnTo>
                  <a:pt x="0" y="0"/>
                </a:lnTo>
                <a:lnTo>
                  <a:pt x="966356" y="0"/>
                </a:lnTo>
                <a:lnTo>
                  <a:pt x="966356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46521" y="4089857"/>
            <a:ext cx="1095147" cy="410768"/>
          </a:xfrm>
          <a:custGeom>
            <a:avLst/>
            <a:gdLst/>
            <a:ahLst/>
            <a:cxnLst/>
            <a:rect l="l" t="t" r="r" b="b"/>
            <a:pathLst>
              <a:path w="1095147" h="410768">
                <a:moveTo>
                  <a:pt x="0" y="410769"/>
                </a:moveTo>
                <a:lnTo>
                  <a:pt x="0" y="0"/>
                </a:lnTo>
                <a:lnTo>
                  <a:pt x="1095147" y="0"/>
                </a:lnTo>
                <a:lnTo>
                  <a:pt x="1095147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41768" y="4089857"/>
            <a:ext cx="1030745" cy="410768"/>
          </a:xfrm>
          <a:custGeom>
            <a:avLst/>
            <a:gdLst/>
            <a:ahLst/>
            <a:cxnLst/>
            <a:rect l="l" t="t" r="r" b="b"/>
            <a:pathLst>
              <a:path w="1030745" h="410768">
                <a:moveTo>
                  <a:pt x="0" y="410769"/>
                </a:moveTo>
                <a:lnTo>
                  <a:pt x="0" y="0"/>
                </a:lnTo>
                <a:lnTo>
                  <a:pt x="1030745" y="0"/>
                </a:lnTo>
                <a:lnTo>
                  <a:pt x="1030745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7224" y="4500575"/>
            <a:ext cx="845540" cy="410769"/>
          </a:xfrm>
          <a:custGeom>
            <a:avLst/>
            <a:gdLst/>
            <a:ahLst/>
            <a:cxnLst/>
            <a:rect l="l" t="t" r="r" b="b"/>
            <a:pathLst>
              <a:path w="845540" h="410769">
                <a:moveTo>
                  <a:pt x="0" y="410769"/>
                </a:moveTo>
                <a:lnTo>
                  <a:pt x="0" y="0"/>
                </a:lnTo>
                <a:lnTo>
                  <a:pt x="845541" y="0"/>
                </a:lnTo>
                <a:lnTo>
                  <a:pt x="845541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02816" y="4500575"/>
            <a:ext cx="1099210" cy="410769"/>
          </a:xfrm>
          <a:custGeom>
            <a:avLst/>
            <a:gdLst/>
            <a:ahLst/>
            <a:cxnLst/>
            <a:rect l="l" t="t" r="r" b="b"/>
            <a:pathLst>
              <a:path w="1099210" h="410769">
                <a:moveTo>
                  <a:pt x="0" y="410769"/>
                </a:moveTo>
                <a:lnTo>
                  <a:pt x="0" y="0"/>
                </a:lnTo>
                <a:lnTo>
                  <a:pt x="1099210" y="0"/>
                </a:lnTo>
                <a:lnTo>
                  <a:pt x="1099210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02001" y="4500575"/>
            <a:ext cx="1115301" cy="410769"/>
          </a:xfrm>
          <a:custGeom>
            <a:avLst/>
            <a:gdLst/>
            <a:ahLst/>
            <a:cxnLst/>
            <a:rect l="l" t="t" r="r" b="b"/>
            <a:pathLst>
              <a:path w="1115301" h="410769">
                <a:moveTo>
                  <a:pt x="0" y="410769"/>
                </a:moveTo>
                <a:lnTo>
                  <a:pt x="0" y="0"/>
                </a:lnTo>
                <a:lnTo>
                  <a:pt x="1115301" y="0"/>
                </a:lnTo>
                <a:lnTo>
                  <a:pt x="1115301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17315" y="4500575"/>
            <a:ext cx="1062938" cy="410769"/>
          </a:xfrm>
          <a:custGeom>
            <a:avLst/>
            <a:gdLst/>
            <a:ahLst/>
            <a:cxnLst/>
            <a:rect l="l" t="t" r="r" b="b"/>
            <a:pathLst>
              <a:path w="1062938" h="410769">
                <a:moveTo>
                  <a:pt x="0" y="410769"/>
                </a:moveTo>
                <a:lnTo>
                  <a:pt x="0" y="0"/>
                </a:lnTo>
                <a:lnTo>
                  <a:pt x="1062939" y="0"/>
                </a:lnTo>
                <a:lnTo>
                  <a:pt x="1062939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80178" y="4500575"/>
            <a:ext cx="966356" cy="410769"/>
          </a:xfrm>
          <a:custGeom>
            <a:avLst/>
            <a:gdLst/>
            <a:ahLst/>
            <a:cxnLst/>
            <a:rect l="l" t="t" r="r" b="b"/>
            <a:pathLst>
              <a:path w="966356" h="410769">
                <a:moveTo>
                  <a:pt x="0" y="410769"/>
                </a:moveTo>
                <a:lnTo>
                  <a:pt x="0" y="0"/>
                </a:lnTo>
                <a:lnTo>
                  <a:pt x="966356" y="0"/>
                </a:lnTo>
                <a:lnTo>
                  <a:pt x="966356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46521" y="4500575"/>
            <a:ext cx="1095147" cy="410769"/>
          </a:xfrm>
          <a:custGeom>
            <a:avLst/>
            <a:gdLst/>
            <a:ahLst/>
            <a:cxnLst/>
            <a:rect l="l" t="t" r="r" b="b"/>
            <a:pathLst>
              <a:path w="1095147" h="410769">
                <a:moveTo>
                  <a:pt x="0" y="410769"/>
                </a:moveTo>
                <a:lnTo>
                  <a:pt x="0" y="0"/>
                </a:lnTo>
                <a:lnTo>
                  <a:pt x="1095147" y="0"/>
                </a:lnTo>
                <a:lnTo>
                  <a:pt x="1095147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41768" y="4500575"/>
            <a:ext cx="1030745" cy="410769"/>
          </a:xfrm>
          <a:custGeom>
            <a:avLst/>
            <a:gdLst/>
            <a:ahLst/>
            <a:cxnLst/>
            <a:rect l="l" t="t" r="r" b="b"/>
            <a:pathLst>
              <a:path w="1030745" h="410769">
                <a:moveTo>
                  <a:pt x="0" y="410769"/>
                </a:moveTo>
                <a:lnTo>
                  <a:pt x="0" y="0"/>
                </a:lnTo>
                <a:lnTo>
                  <a:pt x="1030745" y="0"/>
                </a:lnTo>
                <a:lnTo>
                  <a:pt x="1030745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7224" y="4911293"/>
            <a:ext cx="845540" cy="410769"/>
          </a:xfrm>
          <a:custGeom>
            <a:avLst/>
            <a:gdLst/>
            <a:ahLst/>
            <a:cxnLst/>
            <a:rect l="l" t="t" r="r" b="b"/>
            <a:pathLst>
              <a:path w="845540" h="410769">
                <a:moveTo>
                  <a:pt x="0" y="410769"/>
                </a:moveTo>
                <a:lnTo>
                  <a:pt x="0" y="0"/>
                </a:lnTo>
                <a:lnTo>
                  <a:pt x="845541" y="0"/>
                </a:lnTo>
                <a:lnTo>
                  <a:pt x="845541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02816" y="4911293"/>
            <a:ext cx="1099210" cy="410769"/>
          </a:xfrm>
          <a:custGeom>
            <a:avLst/>
            <a:gdLst/>
            <a:ahLst/>
            <a:cxnLst/>
            <a:rect l="l" t="t" r="r" b="b"/>
            <a:pathLst>
              <a:path w="1099210" h="410769">
                <a:moveTo>
                  <a:pt x="0" y="410769"/>
                </a:moveTo>
                <a:lnTo>
                  <a:pt x="0" y="0"/>
                </a:lnTo>
                <a:lnTo>
                  <a:pt x="1099210" y="0"/>
                </a:lnTo>
                <a:lnTo>
                  <a:pt x="1099210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2001" y="4911293"/>
            <a:ext cx="1115301" cy="410769"/>
          </a:xfrm>
          <a:custGeom>
            <a:avLst/>
            <a:gdLst/>
            <a:ahLst/>
            <a:cxnLst/>
            <a:rect l="l" t="t" r="r" b="b"/>
            <a:pathLst>
              <a:path w="1115301" h="410769">
                <a:moveTo>
                  <a:pt x="0" y="410769"/>
                </a:moveTo>
                <a:lnTo>
                  <a:pt x="0" y="0"/>
                </a:lnTo>
                <a:lnTo>
                  <a:pt x="1115301" y="0"/>
                </a:lnTo>
                <a:lnTo>
                  <a:pt x="1115301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17315" y="4911293"/>
            <a:ext cx="1062938" cy="410769"/>
          </a:xfrm>
          <a:custGeom>
            <a:avLst/>
            <a:gdLst/>
            <a:ahLst/>
            <a:cxnLst/>
            <a:rect l="l" t="t" r="r" b="b"/>
            <a:pathLst>
              <a:path w="1062938" h="410769">
                <a:moveTo>
                  <a:pt x="0" y="410769"/>
                </a:moveTo>
                <a:lnTo>
                  <a:pt x="0" y="0"/>
                </a:lnTo>
                <a:lnTo>
                  <a:pt x="1062939" y="0"/>
                </a:lnTo>
                <a:lnTo>
                  <a:pt x="1062939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80178" y="4911293"/>
            <a:ext cx="966356" cy="410769"/>
          </a:xfrm>
          <a:custGeom>
            <a:avLst/>
            <a:gdLst/>
            <a:ahLst/>
            <a:cxnLst/>
            <a:rect l="l" t="t" r="r" b="b"/>
            <a:pathLst>
              <a:path w="966356" h="410769">
                <a:moveTo>
                  <a:pt x="0" y="410769"/>
                </a:moveTo>
                <a:lnTo>
                  <a:pt x="0" y="0"/>
                </a:lnTo>
                <a:lnTo>
                  <a:pt x="966356" y="0"/>
                </a:lnTo>
                <a:lnTo>
                  <a:pt x="966356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46521" y="4911293"/>
            <a:ext cx="1095147" cy="410769"/>
          </a:xfrm>
          <a:custGeom>
            <a:avLst/>
            <a:gdLst/>
            <a:ahLst/>
            <a:cxnLst/>
            <a:rect l="l" t="t" r="r" b="b"/>
            <a:pathLst>
              <a:path w="1095147" h="410769">
                <a:moveTo>
                  <a:pt x="0" y="410769"/>
                </a:moveTo>
                <a:lnTo>
                  <a:pt x="0" y="0"/>
                </a:lnTo>
                <a:lnTo>
                  <a:pt x="1095147" y="0"/>
                </a:lnTo>
                <a:lnTo>
                  <a:pt x="1095147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41768" y="4911293"/>
            <a:ext cx="1030745" cy="410769"/>
          </a:xfrm>
          <a:custGeom>
            <a:avLst/>
            <a:gdLst/>
            <a:ahLst/>
            <a:cxnLst/>
            <a:rect l="l" t="t" r="r" b="b"/>
            <a:pathLst>
              <a:path w="1030745" h="410769">
                <a:moveTo>
                  <a:pt x="0" y="410769"/>
                </a:moveTo>
                <a:lnTo>
                  <a:pt x="0" y="0"/>
                </a:lnTo>
                <a:lnTo>
                  <a:pt x="1030745" y="0"/>
                </a:lnTo>
                <a:lnTo>
                  <a:pt x="1030745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7224" y="5322113"/>
            <a:ext cx="845540" cy="410768"/>
          </a:xfrm>
          <a:custGeom>
            <a:avLst/>
            <a:gdLst/>
            <a:ahLst/>
            <a:cxnLst/>
            <a:rect l="l" t="t" r="r" b="b"/>
            <a:pathLst>
              <a:path w="845540" h="410768">
                <a:moveTo>
                  <a:pt x="0" y="410768"/>
                </a:moveTo>
                <a:lnTo>
                  <a:pt x="0" y="0"/>
                </a:lnTo>
                <a:lnTo>
                  <a:pt x="845541" y="0"/>
                </a:lnTo>
                <a:lnTo>
                  <a:pt x="845541" y="410768"/>
                </a:lnTo>
                <a:lnTo>
                  <a:pt x="0" y="410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02816" y="5322113"/>
            <a:ext cx="1099210" cy="410768"/>
          </a:xfrm>
          <a:custGeom>
            <a:avLst/>
            <a:gdLst/>
            <a:ahLst/>
            <a:cxnLst/>
            <a:rect l="l" t="t" r="r" b="b"/>
            <a:pathLst>
              <a:path w="1099210" h="410768">
                <a:moveTo>
                  <a:pt x="0" y="410768"/>
                </a:moveTo>
                <a:lnTo>
                  <a:pt x="0" y="0"/>
                </a:lnTo>
                <a:lnTo>
                  <a:pt x="1099210" y="0"/>
                </a:lnTo>
                <a:lnTo>
                  <a:pt x="1099210" y="410768"/>
                </a:lnTo>
                <a:lnTo>
                  <a:pt x="0" y="410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02001" y="5322113"/>
            <a:ext cx="1115301" cy="410768"/>
          </a:xfrm>
          <a:custGeom>
            <a:avLst/>
            <a:gdLst/>
            <a:ahLst/>
            <a:cxnLst/>
            <a:rect l="l" t="t" r="r" b="b"/>
            <a:pathLst>
              <a:path w="1115301" h="410768">
                <a:moveTo>
                  <a:pt x="0" y="410768"/>
                </a:moveTo>
                <a:lnTo>
                  <a:pt x="0" y="0"/>
                </a:lnTo>
                <a:lnTo>
                  <a:pt x="1115301" y="0"/>
                </a:lnTo>
                <a:lnTo>
                  <a:pt x="1115301" y="410768"/>
                </a:lnTo>
                <a:lnTo>
                  <a:pt x="0" y="410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17315" y="5322113"/>
            <a:ext cx="1062938" cy="410768"/>
          </a:xfrm>
          <a:custGeom>
            <a:avLst/>
            <a:gdLst/>
            <a:ahLst/>
            <a:cxnLst/>
            <a:rect l="l" t="t" r="r" b="b"/>
            <a:pathLst>
              <a:path w="1062938" h="410768">
                <a:moveTo>
                  <a:pt x="0" y="410768"/>
                </a:moveTo>
                <a:lnTo>
                  <a:pt x="0" y="0"/>
                </a:lnTo>
                <a:lnTo>
                  <a:pt x="1062939" y="0"/>
                </a:lnTo>
                <a:lnTo>
                  <a:pt x="1062939" y="410768"/>
                </a:lnTo>
                <a:lnTo>
                  <a:pt x="0" y="410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80178" y="5322113"/>
            <a:ext cx="966356" cy="410768"/>
          </a:xfrm>
          <a:custGeom>
            <a:avLst/>
            <a:gdLst/>
            <a:ahLst/>
            <a:cxnLst/>
            <a:rect l="l" t="t" r="r" b="b"/>
            <a:pathLst>
              <a:path w="966356" h="410768">
                <a:moveTo>
                  <a:pt x="0" y="410768"/>
                </a:moveTo>
                <a:lnTo>
                  <a:pt x="0" y="0"/>
                </a:lnTo>
                <a:lnTo>
                  <a:pt x="966356" y="0"/>
                </a:lnTo>
                <a:lnTo>
                  <a:pt x="966356" y="410768"/>
                </a:lnTo>
                <a:lnTo>
                  <a:pt x="0" y="410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46521" y="5322113"/>
            <a:ext cx="1095147" cy="410768"/>
          </a:xfrm>
          <a:custGeom>
            <a:avLst/>
            <a:gdLst/>
            <a:ahLst/>
            <a:cxnLst/>
            <a:rect l="l" t="t" r="r" b="b"/>
            <a:pathLst>
              <a:path w="1095147" h="410768">
                <a:moveTo>
                  <a:pt x="0" y="410768"/>
                </a:moveTo>
                <a:lnTo>
                  <a:pt x="0" y="0"/>
                </a:lnTo>
                <a:lnTo>
                  <a:pt x="1095147" y="0"/>
                </a:lnTo>
                <a:lnTo>
                  <a:pt x="1095147" y="410768"/>
                </a:lnTo>
                <a:lnTo>
                  <a:pt x="0" y="410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41768" y="5322113"/>
            <a:ext cx="1030745" cy="410768"/>
          </a:xfrm>
          <a:custGeom>
            <a:avLst/>
            <a:gdLst/>
            <a:ahLst/>
            <a:cxnLst/>
            <a:rect l="l" t="t" r="r" b="b"/>
            <a:pathLst>
              <a:path w="1030745" h="410768">
                <a:moveTo>
                  <a:pt x="0" y="410768"/>
                </a:moveTo>
                <a:lnTo>
                  <a:pt x="0" y="0"/>
                </a:lnTo>
                <a:lnTo>
                  <a:pt x="1030745" y="0"/>
                </a:lnTo>
                <a:lnTo>
                  <a:pt x="1030745" y="410768"/>
                </a:lnTo>
                <a:lnTo>
                  <a:pt x="0" y="410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7224" y="5732881"/>
            <a:ext cx="845540" cy="410769"/>
          </a:xfrm>
          <a:custGeom>
            <a:avLst/>
            <a:gdLst/>
            <a:ahLst/>
            <a:cxnLst/>
            <a:rect l="l" t="t" r="r" b="b"/>
            <a:pathLst>
              <a:path w="845540" h="410769">
                <a:moveTo>
                  <a:pt x="0" y="410769"/>
                </a:moveTo>
                <a:lnTo>
                  <a:pt x="0" y="0"/>
                </a:lnTo>
                <a:lnTo>
                  <a:pt x="845541" y="0"/>
                </a:lnTo>
                <a:lnTo>
                  <a:pt x="845541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02816" y="5732881"/>
            <a:ext cx="1099210" cy="410769"/>
          </a:xfrm>
          <a:custGeom>
            <a:avLst/>
            <a:gdLst/>
            <a:ahLst/>
            <a:cxnLst/>
            <a:rect l="l" t="t" r="r" b="b"/>
            <a:pathLst>
              <a:path w="1099210" h="410769">
                <a:moveTo>
                  <a:pt x="0" y="410769"/>
                </a:moveTo>
                <a:lnTo>
                  <a:pt x="0" y="0"/>
                </a:lnTo>
                <a:lnTo>
                  <a:pt x="1099210" y="0"/>
                </a:lnTo>
                <a:lnTo>
                  <a:pt x="1099210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02001" y="5732881"/>
            <a:ext cx="1115301" cy="410769"/>
          </a:xfrm>
          <a:custGeom>
            <a:avLst/>
            <a:gdLst/>
            <a:ahLst/>
            <a:cxnLst/>
            <a:rect l="l" t="t" r="r" b="b"/>
            <a:pathLst>
              <a:path w="1115301" h="410769">
                <a:moveTo>
                  <a:pt x="0" y="410769"/>
                </a:moveTo>
                <a:lnTo>
                  <a:pt x="0" y="0"/>
                </a:lnTo>
                <a:lnTo>
                  <a:pt x="1115301" y="0"/>
                </a:lnTo>
                <a:lnTo>
                  <a:pt x="1115301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17315" y="5732881"/>
            <a:ext cx="1062938" cy="410769"/>
          </a:xfrm>
          <a:custGeom>
            <a:avLst/>
            <a:gdLst/>
            <a:ahLst/>
            <a:cxnLst/>
            <a:rect l="l" t="t" r="r" b="b"/>
            <a:pathLst>
              <a:path w="1062938" h="410769">
                <a:moveTo>
                  <a:pt x="0" y="410769"/>
                </a:moveTo>
                <a:lnTo>
                  <a:pt x="0" y="0"/>
                </a:lnTo>
                <a:lnTo>
                  <a:pt x="1062939" y="0"/>
                </a:lnTo>
                <a:lnTo>
                  <a:pt x="1062939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80178" y="5732881"/>
            <a:ext cx="966356" cy="410769"/>
          </a:xfrm>
          <a:custGeom>
            <a:avLst/>
            <a:gdLst/>
            <a:ahLst/>
            <a:cxnLst/>
            <a:rect l="l" t="t" r="r" b="b"/>
            <a:pathLst>
              <a:path w="966356" h="410769">
                <a:moveTo>
                  <a:pt x="0" y="410769"/>
                </a:moveTo>
                <a:lnTo>
                  <a:pt x="0" y="0"/>
                </a:lnTo>
                <a:lnTo>
                  <a:pt x="966356" y="0"/>
                </a:lnTo>
                <a:lnTo>
                  <a:pt x="966356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46521" y="5732881"/>
            <a:ext cx="1095147" cy="410769"/>
          </a:xfrm>
          <a:custGeom>
            <a:avLst/>
            <a:gdLst/>
            <a:ahLst/>
            <a:cxnLst/>
            <a:rect l="l" t="t" r="r" b="b"/>
            <a:pathLst>
              <a:path w="1095147" h="410769">
                <a:moveTo>
                  <a:pt x="0" y="410769"/>
                </a:moveTo>
                <a:lnTo>
                  <a:pt x="0" y="0"/>
                </a:lnTo>
                <a:lnTo>
                  <a:pt x="1095147" y="0"/>
                </a:lnTo>
                <a:lnTo>
                  <a:pt x="1095147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41768" y="5732881"/>
            <a:ext cx="1030745" cy="410769"/>
          </a:xfrm>
          <a:custGeom>
            <a:avLst/>
            <a:gdLst/>
            <a:ahLst/>
            <a:cxnLst/>
            <a:rect l="l" t="t" r="r" b="b"/>
            <a:pathLst>
              <a:path w="1030745" h="410769">
                <a:moveTo>
                  <a:pt x="0" y="410769"/>
                </a:moveTo>
                <a:lnTo>
                  <a:pt x="0" y="0"/>
                </a:lnTo>
                <a:lnTo>
                  <a:pt x="1030745" y="0"/>
                </a:lnTo>
                <a:lnTo>
                  <a:pt x="1030745" y="410769"/>
                </a:lnTo>
                <a:lnTo>
                  <a:pt x="0" y="41076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4524" y="3255518"/>
            <a:ext cx="7240676" cy="25400"/>
          </a:xfrm>
          <a:custGeom>
            <a:avLst/>
            <a:gdLst/>
            <a:ahLst/>
            <a:cxnLst/>
            <a:rect l="l" t="t" r="r" b="b"/>
            <a:pathLst>
              <a:path w="7240676" h="25400">
                <a:moveTo>
                  <a:pt x="12700" y="12700"/>
                </a:moveTo>
                <a:lnTo>
                  <a:pt x="7227977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4524" y="2844800"/>
            <a:ext cx="7240676" cy="25400"/>
          </a:xfrm>
          <a:custGeom>
            <a:avLst/>
            <a:gdLst/>
            <a:ahLst/>
            <a:cxnLst/>
            <a:rect l="l" t="t" r="r" b="b"/>
            <a:pathLst>
              <a:path w="7240676" h="25400">
                <a:moveTo>
                  <a:pt x="12700" y="12700"/>
                </a:moveTo>
                <a:lnTo>
                  <a:pt x="7227977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4524" y="6130950"/>
            <a:ext cx="7240676" cy="25400"/>
          </a:xfrm>
          <a:custGeom>
            <a:avLst/>
            <a:gdLst/>
            <a:ahLst/>
            <a:cxnLst/>
            <a:rect l="l" t="t" r="r" b="b"/>
            <a:pathLst>
              <a:path w="7240676" h="25400">
                <a:moveTo>
                  <a:pt x="12700" y="12700"/>
                </a:moveTo>
                <a:lnTo>
                  <a:pt x="7227977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text 1"/>
          <p:cNvSpPr txBox="1"/>
          <p:nvPr/>
        </p:nvSpPr>
        <p:spPr>
          <a:xfrm>
            <a:off x="1026871" y="2945765"/>
            <a:ext cx="50457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S.No.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text 1"/>
          <p:cNvSpPr txBox="1"/>
          <p:nvPr/>
        </p:nvSpPr>
        <p:spPr>
          <a:xfrm>
            <a:off x="2195449" y="2945765"/>
            <a:ext cx="11292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50" b="1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2" name="text 1"/>
          <p:cNvSpPr txBox="1"/>
          <p:nvPr/>
        </p:nvSpPr>
        <p:spPr>
          <a:xfrm>
            <a:off x="3168396" y="2945765"/>
            <a:ext cx="38054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b="1" spc="10" dirty="0">
                <a:solidFill>
                  <a:srgbClr val="FFFFFF"/>
                </a:solidFill>
                <a:latin typeface="Calibri"/>
                <a:cs typeface="Calibri"/>
              </a:rPr>
              <a:t>f (a)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3" name="text 1"/>
          <p:cNvSpPr txBox="1"/>
          <p:nvPr/>
        </p:nvSpPr>
        <p:spPr>
          <a:xfrm>
            <a:off x="4387596" y="2945765"/>
            <a:ext cx="12275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50" b="1" spc="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4" name="text 1"/>
          <p:cNvSpPr txBox="1"/>
          <p:nvPr/>
        </p:nvSpPr>
        <p:spPr>
          <a:xfrm>
            <a:off x="5267833" y="2945765"/>
            <a:ext cx="39105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b="1" spc="10" dirty="0">
                <a:solidFill>
                  <a:srgbClr val="FFFFFF"/>
                </a:solidFill>
                <a:latin typeface="Calibri"/>
                <a:cs typeface="Calibri"/>
              </a:rPr>
              <a:t>f (b)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5" name="text 1"/>
          <p:cNvSpPr txBox="1"/>
          <p:nvPr/>
        </p:nvSpPr>
        <p:spPr>
          <a:xfrm>
            <a:off x="6423660" y="2945765"/>
            <a:ext cx="10492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b="1" spc="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6" name="text 1"/>
          <p:cNvSpPr txBox="1"/>
          <p:nvPr/>
        </p:nvSpPr>
        <p:spPr>
          <a:xfrm>
            <a:off x="6528816" y="3059303"/>
            <a:ext cx="37491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69" b="1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7" name="text 1"/>
          <p:cNvSpPr txBox="1"/>
          <p:nvPr/>
        </p:nvSpPr>
        <p:spPr>
          <a:xfrm>
            <a:off x="7352411" y="2945765"/>
            <a:ext cx="4111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b="1" spc="10" dirty="0">
                <a:solidFill>
                  <a:srgbClr val="FFFFFF"/>
                </a:solidFill>
                <a:latin typeface="Calibri"/>
                <a:cs typeface="Calibri"/>
              </a:rPr>
              <a:t>f (x 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8" name="text 1"/>
          <p:cNvSpPr txBox="1"/>
          <p:nvPr/>
        </p:nvSpPr>
        <p:spPr>
          <a:xfrm>
            <a:off x="7654163" y="3059303"/>
            <a:ext cx="37491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69" b="1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9" name="text 1"/>
          <p:cNvSpPr txBox="1"/>
          <p:nvPr/>
        </p:nvSpPr>
        <p:spPr>
          <a:xfrm>
            <a:off x="1221943" y="3356609"/>
            <a:ext cx="11590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0" name="text 1"/>
          <p:cNvSpPr txBox="1"/>
          <p:nvPr/>
        </p:nvSpPr>
        <p:spPr>
          <a:xfrm>
            <a:off x="2107057" y="3356609"/>
            <a:ext cx="28940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text 1"/>
          <p:cNvSpPr txBox="1"/>
          <p:nvPr/>
        </p:nvSpPr>
        <p:spPr>
          <a:xfrm>
            <a:off x="3215640" y="3356609"/>
            <a:ext cx="28605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-ve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2" name="text 1"/>
          <p:cNvSpPr txBox="1"/>
          <p:nvPr/>
        </p:nvSpPr>
        <p:spPr>
          <a:xfrm>
            <a:off x="4303776" y="3356609"/>
            <a:ext cx="28940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3" name="text 1"/>
          <p:cNvSpPr txBox="1"/>
          <p:nvPr/>
        </p:nvSpPr>
        <p:spPr>
          <a:xfrm>
            <a:off x="5298313" y="3356609"/>
            <a:ext cx="33025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latin typeface="Calibri"/>
                <a:cs typeface="Calibri"/>
              </a:rPr>
              <a:t>+ve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4" name="text 1"/>
          <p:cNvSpPr txBox="1"/>
          <p:nvPr/>
        </p:nvSpPr>
        <p:spPr>
          <a:xfrm>
            <a:off x="6350508" y="3356609"/>
            <a:ext cx="28940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5" name="text 1"/>
          <p:cNvSpPr txBox="1"/>
          <p:nvPr/>
        </p:nvSpPr>
        <p:spPr>
          <a:xfrm>
            <a:off x="7414894" y="3356609"/>
            <a:ext cx="28605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-ve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6" name="text 1"/>
          <p:cNvSpPr txBox="1"/>
          <p:nvPr/>
        </p:nvSpPr>
        <p:spPr>
          <a:xfrm>
            <a:off x="1221943" y="3767455"/>
            <a:ext cx="11590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7" name="text 1"/>
          <p:cNvSpPr txBox="1"/>
          <p:nvPr/>
        </p:nvSpPr>
        <p:spPr>
          <a:xfrm>
            <a:off x="2107057" y="3767455"/>
            <a:ext cx="28940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8" name="text 1"/>
          <p:cNvSpPr txBox="1"/>
          <p:nvPr/>
        </p:nvSpPr>
        <p:spPr>
          <a:xfrm>
            <a:off x="3215640" y="3767455"/>
            <a:ext cx="28605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-ve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9" name="text 1"/>
          <p:cNvSpPr txBox="1"/>
          <p:nvPr/>
        </p:nvSpPr>
        <p:spPr>
          <a:xfrm>
            <a:off x="4303776" y="3767455"/>
            <a:ext cx="28940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0" name="text 1"/>
          <p:cNvSpPr txBox="1"/>
          <p:nvPr/>
        </p:nvSpPr>
        <p:spPr>
          <a:xfrm>
            <a:off x="5298313" y="3767455"/>
            <a:ext cx="33025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latin typeface="Calibri"/>
                <a:cs typeface="Calibri"/>
              </a:rPr>
              <a:t>+ve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1" name="text 1"/>
          <p:cNvSpPr txBox="1"/>
          <p:nvPr/>
        </p:nvSpPr>
        <p:spPr>
          <a:xfrm>
            <a:off x="6350508" y="3767455"/>
            <a:ext cx="28940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2" name="text 1"/>
          <p:cNvSpPr txBox="1"/>
          <p:nvPr/>
        </p:nvSpPr>
        <p:spPr>
          <a:xfrm>
            <a:off x="7414894" y="3767455"/>
            <a:ext cx="28605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-ve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3" name="text 1"/>
          <p:cNvSpPr txBox="1"/>
          <p:nvPr/>
        </p:nvSpPr>
        <p:spPr>
          <a:xfrm>
            <a:off x="1221943" y="4178300"/>
            <a:ext cx="11590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4" name="text 1"/>
          <p:cNvSpPr txBox="1"/>
          <p:nvPr/>
        </p:nvSpPr>
        <p:spPr>
          <a:xfrm>
            <a:off x="2107057" y="4178300"/>
            <a:ext cx="28940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5" name="text 1"/>
          <p:cNvSpPr txBox="1"/>
          <p:nvPr/>
        </p:nvSpPr>
        <p:spPr>
          <a:xfrm>
            <a:off x="3215640" y="4178300"/>
            <a:ext cx="28605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-ve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6" name="text 1"/>
          <p:cNvSpPr txBox="1"/>
          <p:nvPr/>
        </p:nvSpPr>
        <p:spPr>
          <a:xfrm>
            <a:off x="4303776" y="4178300"/>
            <a:ext cx="28940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7" name="text 1"/>
          <p:cNvSpPr txBox="1"/>
          <p:nvPr/>
        </p:nvSpPr>
        <p:spPr>
          <a:xfrm>
            <a:off x="5298313" y="4178300"/>
            <a:ext cx="33025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latin typeface="Calibri"/>
                <a:cs typeface="Calibri"/>
              </a:rPr>
              <a:t>+ve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8" name="text 1"/>
          <p:cNvSpPr txBox="1"/>
          <p:nvPr/>
        </p:nvSpPr>
        <p:spPr>
          <a:xfrm>
            <a:off x="6292596" y="4178300"/>
            <a:ext cx="40530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2.75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text 1"/>
          <p:cNvSpPr txBox="1"/>
          <p:nvPr/>
        </p:nvSpPr>
        <p:spPr>
          <a:xfrm>
            <a:off x="7392035" y="4178300"/>
            <a:ext cx="33025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latin typeface="Calibri"/>
                <a:cs typeface="Calibri"/>
              </a:rPr>
              <a:t>+ve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0" name="text 1"/>
          <p:cNvSpPr txBox="1"/>
          <p:nvPr/>
        </p:nvSpPr>
        <p:spPr>
          <a:xfrm>
            <a:off x="1221943" y="4589272"/>
            <a:ext cx="11590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1" name="text 1"/>
          <p:cNvSpPr txBox="1"/>
          <p:nvPr/>
        </p:nvSpPr>
        <p:spPr>
          <a:xfrm>
            <a:off x="2107057" y="4589272"/>
            <a:ext cx="28940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2" name="text 1"/>
          <p:cNvSpPr txBox="1"/>
          <p:nvPr/>
        </p:nvSpPr>
        <p:spPr>
          <a:xfrm>
            <a:off x="3215640" y="4589272"/>
            <a:ext cx="28605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-ve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3" name="text 1"/>
          <p:cNvSpPr txBox="1"/>
          <p:nvPr/>
        </p:nvSpPr>
        <p:spPr>
          <a:xfrm>
            <a:off x="4245864" y="4589272"/>
            <a:ext cx="40530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2.75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" name="text 1"/>
          <p:cNvSpPr txBox="1"/>
          <p:nvPr/>
        </p:nvSpPr>
        <p:spPr>
          <a:xfrm>
            <a:off x="5298313" y="4589272"/>
            <a:ext cx="33025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latin typeface="Calibri"/>
                <a:cs typeface="Calibri"/>
              </a:rPr>
              <a:t>+ve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5" name="text 1"/>
          <p:cNvSpPr txBox="1"/>
          <p:nvPr/>
        </p:nvSpPr>
        <p:spPr>
          <a:xfrm>
            <a:off x="6234684" y="4589272"/>
            <a:ext cx="52120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2.725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6" name="text 1"/>
          <p:cNvSpPr txBox="1"/>
          <p:nvPr/>
        </p:nvSpPr>
        <p:spPr>
          <a:xfrm>
            <a:off x="7414894" y="4589272"/>
            <a:ext cx="28605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-ve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7" name="text 1"/>
          <p:cNvSpPr txBox="1"/>
          <p:nvPr/>
        </p:nvSpPr>
        <p:spPr>
          <a:xfrm>
            <a:off x="1221943" y="5000117"/>
            <a:ext cx="11590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8" name="text 1"/>
          <p:cNvSpPr txBox="1"/>
          <p:nvPr/>
        </p:nvSpPr>
        <p:spPr>
          <a:xfrm>
            <a:off x="1991232" y="5000117"/>
            <a:ext cx="52120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2.725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9" name="text 1"/>
          <p:cNvSpPr txBox="1"/>
          <p:nvPr/>
        </p:nvSpPr>
        <p:spPr>
          <a:xfrm>
            <a:off x="3215640" y="5000117"/>
            <a:ext cx="28605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-ve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0" name="text 1"/>
          <p:cNvSpPr txBox="1"/>
          <p:nvPr/>
        </p:nvSpPr>
        <p:spPr>
          <a:xfrm>
            <a:off x="4245864" y="5000117"/>
            <a:ext cx="40530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2.75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1" name="text 1"/>
          <p:cNvSpPr txBox="1"/>
          <p:nvPr/>
        </p:nvSpPr>
        <p:spPr>
          <a:xfrm>
            <a:off x="5298313" y="5000117"/>
            <a:ext cx="33025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latin typeface="Calibri"/>
                <a:cs typeface="Calibri"/>
              </a:rPr>
              <a:t>+ve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2" name="text 1"/>
          <p:cNvSpPr txBox="1"/>
          <p:nvPr/>
        </p:nvSpPr>
        <p:spPr>
          <a:xfrm>
            <a:off x="6176772" y="5000117"/>
            <a:ext cx="63710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2.7375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3" name="text 1"/>
          <p:cNvSpPr txBox="1"/>
          <p:nvPr/>
        </p:nvSpPr>
        <p:spPr>
          <a:xfrm>
            <a:off x="7414894" y="5000117"/>
            <a:ext cx="28605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-ve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4" name="text 1"/>
          <p:cNvSpPr txBox="1"/>
          <p:nvPr/>
        </p:nvSpPr>
        <p:spPr>
          <a:xfrm>
            <a:off x="1221943" y="5410962"/>
            <a:ext cx="11590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latin typeface="Calibri"/>
                <a:cs typeface="Calibri"/>
              </a:rPr>
              <a:t>6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5" name="text 1"/>
          <p:cNvSpPr txBox="1"/>
          <p:nvPr/>
        </p:nvSpPr>
        <p:spPr>
          <a:xfrm>
            <a:off x="1933321" y="5410962"/>
            <a:ext cx="63710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2.7375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6" name="text 1"/>
          <p:cNvSpPr txBox="1"/>
          <p:nvPr/>
        </p:nvSpPr>
        <p:spPr>
          <a:xfrm>
            <a:off x="3215640" y="5410962"/>
            <a:ext cx="28605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-ve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7" name="text 1"/>
          <p:cNvSpPr txBox="1"/>
          <p:nvPr/>
        </p:nvSpPr>
        <p:spPr>
          <a:xfrm>
            <a:off x="4245864" y="5410962"/>
            <a:ext cx="40530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2.75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8" name="text 1"/>
          <p:cNvSpPr txBox="1"/>
          <p:nvPr/>
        </p:nvSpPr>
        <p:spPr>
          <a:xfrm>
            <a:off x="5298313" y="5410962"/>
            <a:ext cx="33025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latin typeface="Calibri"/>
                <a:cs typeface="Calibri"/>
              </a:rPr>
              <a:t>+ve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9" name="text 1"/>
          <p:cNvSpPr txBox="1"/>
          <p:nvPr/>
        </p:nvSpPr>
        <p:spPr>
          <a:xfrm>
            <a:off x="6118606" y="5410962"/>
            <a:ext cx="75300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2.74375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0" name="text 1"/>
          <p:cNvSpPr txBox="1"/>
          <p:nvPr/>
        </p:nvSpPr>
        <p:spPr>
          <a:xfrm>
            <a:off x="7392035" y="5410962"/>
            <a:ext cx="33025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latin typeface="Calibri"/>
                <a:cs typeface="Calibri"/>
              </a:rPr>
              <a:t>+ve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1" name="text 1"/>
          <p:cNvSpPr txBox="1"/>
          <p:nvPr/>
        </p:nvSpPr>
        <p:spPr>
          <a:xfrm>
            <a:off x="1221943" y="5821832"/>
            <a:ext cx="11590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2" name="text 1"/>
          <p:cNvSpPr txBox="1"/>
          <p:nvPr/>
        </p:nvSpPr>
        <p:spPr>
          <a:xfrm>
            <a:off x="1933321" y="5821832"/>
            <a:ext cx="63710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2.7375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3" name="text 1"/>
          <p:cNvSpPr txBox="1"/>
          <p:nvPr/>
        </p:nvSpPr>
        <p:spPr>
          <a:xfrm>
            <a:off x="3215640" y="5821832"/>
            <a:ext cx="28605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-ve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4" name="text 1"/>
          <p:cNvSpPr txBox="1"/>
          <p:nvPr/>
        </p:nvSpPr>
        <p:spPr>
          <a:xfrm>
            <a:off x="4072128" y="5821832"/>
            <a:ext cx="75300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2.74375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5" name="text 1"/>
          <p:cNvSpPr txBox="1"/>
          <p:nvPr/>
        </p:nvSpPr>
        <p:spPr>
          <a:xfrm>
            <a:off x="5298313" y="5821832"/>
            <a:ext cx="33025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latin typeface="Calibri"/>
                <a:cs typeface="Calibri"/>
              </a:rPr>
              <a:t>+ve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6" name="text 1"/>
          <p:cNvSpPr txBox="1"/>
          <p:nvPr/>
        </p:nvSpPr>
        <p:spPr>
          <a:xfrm>
            <a:off x="6060948" y="5821832"/>
            <a:ext cx="86890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2.743625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7" name="text 1"/>
          <p:cNvSpPr txBox="1"/>
          <p:nvPr/>
        </p:nvSpPr>
        <p:spPr>
          <a:xfrm>
            <a:off x="7414894" y="5821832"/>
            <a:ext cx="28605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-ve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53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47800" y="1981200"/>
                <a:ext cx="146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1" i="1" spc="-5" smtClean="0">
                        <a:solidFill>
                          <a:prstClr val="black"/>
                        </a:solidFill>
                        <a:latin typeface="Cambria Math"/>
                        <a:cs typeface="Cambria"/>
                      </a:rPr>
                      <m:t>𝒙</m:t>
                    </m:r>
                    <m:r>
                      <a:rPr lang="en-US" b="1" i="1" spc="-5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𝒔𝒊𝒏𝒙</m:t>
                    </m:r>
                    <m:r>
                      <a:rPr lang="en-IN" b="1" i="1" spc="-5" smtClean="0">
                        <a:solidFill>
                          <a:prstClr val="black"/>
                        </a:solidFill>
                        <a:latin typeface="Cambria Math"/>
                        <a:cs typeface="Cambria"/>
                      </a:rPr>
                      <m:t>−</m:t>
                    </m:r>
                    <m:r>
                      <a:rPr lang="en-US" b="1" i="1" spc="-5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𝟏</m:t>
                    </m:r>
                  </m:oMath>
                </a14:m>
                <a:r>
                  <a:rPr lang="en-IN" dirty="0" smtClean="0"/>
                  <a:t>=0</a:t>
                </a:r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81200"/>
                <a:ext cx="146097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51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371600"/>
                <a:ext cx="71628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pc="10" dirty="0" smtClean="0">
                    <a:latin typeface="Comic Sans MS"/>
                    <a:cs typeface="Comic Sans MS"/>
                  </a:rPr>
                  <a:t>Q.4 Solve the following equation for the root by N-R Method.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371600"/>
                <a:ext cx="71628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81" t="-3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flipH="1">
                <a:off x="1474940" y="2616335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74940" y="2616335"/>
                <a:ext cx="182880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flipH="1">
                <a:off x="1524000" y="3313216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0" i="1" smtClean="0"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IN" sz="2400" b="0" i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24000" y="3313216"/>
                <a:ext cx="220980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flipH="1">
                <a:off x="1637580" y="3935713"/>
                <a:ext cx="232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0" i="1" smtClean="0">
                          <a:latin typeface="Cambria Math"/>
                        </a:rPr>
                        <m:t>11</m:t>
                      </m:r>
                      <m:r>
                        <a:rPr lang="en-IN" sz="2400" b="0" i="0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37580" y="3935713"/>
                <a:ext cx="2324819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flipH="1">
                <a:off x="1661391" y="4549778"/>
                <a:ext cx="232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0" i="1" smtClean="0">
                          <a:latin typeface="Cambria Math"/>
                        </a:rPr>
                        <m:t>11</m:t>
                      </m:r>
                      <m:r>
                        <a:rPr lang="en-IN" sz="2400" b="0" i="0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61391" y="4549778"/>
                <a:ext cx="2324819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40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</TotalTime>
  <Words>467</Words>
  <Application>Microsoft Office PowerPoint</Application>
  <PresentationFormat>On-screen Show (4:3)</PresentationFormat>
  <Paragraphs>136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on the behavior of the Longitudinal Dispersion Phenomenon by Sumudu Transform Homotopy Perturbation Method</dc:title>
  <dc:creator>Ph. D. Students</dc:creator>
  <cp:lastModifiedBy>Admin</cp:lastModifiedBy>
  <cp:revision>202</cp:revision>
  <dcterms:created xsi:type="dcterms:W3CDTF">2015-11-19T04:45:40Z</dcterms:created>
  <dcterms:modified xsi:type="dcterms:W3CDTF">2020-07-14T10:31:58Z</dcterms:modified>
</cp:coreProperties>
</file>