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2" r:id="rId7"/>
    <p:sldId id="263" r:id="rId8"/>
    <p:sldId id="264"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8" r:id="rId24"/>
    <p:sldId id="282" r:id="rId25"/>
    <p:sldId id="283" r:id="rId26"/>
    <p:sldId id="284" r:id="rId27"/>
    <p:sldId id="285" r:id="rId28"/>
    <p:sldId id="286" r:id="rId29"/>
    <p:sldId id="287" r:id="rId30"/>
    <p:sldId id="312" r:id="rId31"/>
    <p:sldId id="290" r:id="rId32"/>
    <p:sldId id="289" r:id="rId33"/>
    <p:sldId id="291" r:id="rId34"/>
    <p:sldId id="292" r:id="rId35"/>
    <p:sldId id="293" r:id="rId36"/>
    <p:sldId id="294" r:id="rId37"/>
    <p:sldId id="295" r:id="rId38"/>
    <p:sldId id="296" r:id="rId39"/>
    <p:sldId id="297" r:id="rId40"/>
    <p:sldId id="313" r:id="rId41"/>
    <p:sldId id="314" r:id="rId42"/>
    <p:sldId id="298" r:id="rId43"/>
    <p:sldId id="299" r:id="rId44"/>
    <p:sldId id="300" r:id="rId45"/>
    <p:sldId id="301" r:id="rId46"/>
    <p:sldId id="302" r:id="rId47"/>
    <p:sldId id="303" r:id="rId48"/>
    <p:sldId id="305" r:id="rId49"/>
    <p:sldId id="315" r:id="rId50"/>
    <p:sldId id="306" r:id="rId51"/>
    <p:sldId id="307" r:id="rId52"/>
    <p:sldId id="308" r:id="rId53"/>
    <p:sldId id="309" r:id="rId54"/>
    <p:sldId id="310" r:id="rId55"/>
    <p:sldId id="311"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30" r:id="rId70"/>
    <p:sldId id="331" r:id="rId71"/>
    <p:sldId id="333" r:id="rId72"/>
    <p:sldId id="334" r:id="rId73"/>
    <p:sldId id="335" r:id="rId74"/>
    <p:sldId id="332"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1D8C79-5C54-4914-BDEE-732F62F47E70}" type="datetimeFigureOut">
              <a:rPr lang="en-US" smtClean="0"/>
              <a:pPr/>
              <a:t>3/12/2020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BC8565-65DD-4E0E-9849-11F843DCE0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4882" y="609600"/>
            <a:ext cx="3522118"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Class &amp; Object</a:t>
            </a:r>
            <a:endParaRPr lang="en-US" sz="4000" b="1" dirty="0">
              <a:latin typeface="Times New Roman" pitchFamily="18" charset="0"/>
              <a:cs typeface="Times New Roman" pitchFamily="18" charset="0"/>
            </a:endParaRPr>
          </a:p>
        </p:txBody>
      </p:sp>
      <p:sp>
        <p:nvSpPr>
          <p:cNvPr id="6" name="TextBox 5"/>
          <p:cNvSpPr txBox="1"/>
          <p:nvPr/>
        </p:nvSpPr>
        <p:spPr>
          <a:xfrm>
            <a:off x="2057400" y="2286000"/>
            <a:ext cx="3966983"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It is extension of C Structure</a:t>
            </a:r>
            <a:endParaRPr lang="en-US" sz="2400" b="1" dirty="0">
              <a:latin typeface="Times New Roman" pitchFamily="18" charset="0"/>
              <a:cs typeface="Times New Roman" pitchFamily="18" charset="0"/>
            </a:endParaRPr>
          </a:p>
        </p:txBody>
      </p:sp>
      <p:sp>
        <p:nvSpPr>
          <p:cNvPr id="7" name="TextBox 6"/>
          <p:cNvSpPr txBox="1"/>
          <p:nvPr/>
        </p:nvSpPr>
        <p:spPr>
          <a:xfrm>
            <a:off x="2057400" y="3124200"/>
            <a:ext cx="5010218"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Structure is user Defined Data Types</a:t>
            </a:r>
            <a:endParaRPr lang="en-US" sz="2400" b="1" dirty="0">
              <a:latin typeface="Times New Roman" pitchFamily="18" charset="0"/>
              <a:cs typeface="Times New Roman" pitchFamily="18" charset="0"/>
            </a:endParaRPr>
          </a:p>
        </p:txBody>
      </p:sp>
      <p:sp>
        <p:nvSpPr>
          <p:cNvPr id="8" name="TextBox 7"/>
          <p:cNvSpPr txBox="1"/>
          <p:nvPr/>
        </p:nvSpPr>
        <p:spPr>
          <a:xfrm>
            <a:off x="3276600" y="4267200"/>
            <a:ext cx="4621393" cy="1754326"/>
          </a:xfrm>
          <a:prstGeom prst="rect">
            <a:avLst/>
          </a:prstGeom>
          <a:noFill/>
        </p:spPr>
        <p:txBody>
          <a:bodyPr wrap="none" rtlCol="0">
            <a:spAutoFit/>
          </a:bodyPr>
          <a:lstStyle/>
          <a:p>
            <a:r>
              <a:rPr lang="en-US" dirty="0" smtClean="0">
                <a:solidFill>
                  <a:srgbClr val="002060"/>
                </a:solidFill>
              </a:rPr>
              <a:t>Discussion:</a:t>
            </a:r>
          </a:p>
          <a:p>
            <a:r>
              <a:rPr lang="en-US" dirty="0" smtClean="0"/>
              <a:t>	</a:t>
            </a:r>
            <a:r>
              <a:rPr lang="en-US" dirty="0" smtClean="0">
                <a:solidFill>
                  <a:srgbClr val="FF0000"/>
                </a:solidFill>
              </a:rPr>
              <a:t>What is C Structure?</a:t>
            </a:r>
          </a:p>
          <a:p>
            <a:r>
              <a:rPr lang="en-US" dirty="0" smtClean="0">
                <a:solidFill>
                  <a:srgbClr val="FF0000"/>
                </a:solidFill>
              </a:rPr>
              <a:t>	C Structure Disadvantage?</a:t>
            </a:r>
          </a:p>
          <a:p>
            <a:r>
              <a:rPr lang="en-US" dirty="0" smtClean="0">
                <a:solidFill>
                  <a:srgbClr val="FF0000"/>
                </a:solidFill>
              </a:rPr>
              <a:t>	How to C++ </a:t>
            </a:r>
            <a:r>
              <a:rPr lang="en-US" dirty="0" err="1" smtClean="0">
                <a:solidFill>
                  <a:srgbClr val="FF0000"/>
                </a:solidFill>
              </a:rPr>
              <a:t>Struc</a:t>
            </a:r>
            <a:r>
              <a:rPr lang="en-US" dirty="0" smtClean="0">
                <a:solidFill>
                  <a:srgbClr val="FF0000"/>
                </a:solidFill>
              </a:rPr>
              <a:t>. differ from C </a:t>
            </a:r>
            <a:r>
              <a:rPr lang="en-US" dirty="0" err="1" smtClean="0">
                <a:solidFill>
                  <a:srgbClr val="FF0000"/>
                </a:solidFill>
              </a:rPr>
              <a:t>Struc</a:t>
            </a:r>
            <a:r>
              <a:rPr lang="en-US" dirty="0" smtClean="0">
                <a:solidFill>
                  <a:srgbClr val="FF0000"/>
                </a:solidFill>
              </a:rPr>
              <a:t>.</a:t>
            </a:r>
          </a:p>
          <a:p>
            <a:r>
              <a:rPr lang="en-US" dirty="0" smtClean="0">
                <a:solidFill>
                  <a:srgbClr val="FF0000"/>
                </a:solidFill>
              </a:rPr>
              <a:t>	C++ Structure Disadvantage?</a:t>
            </a:r>
          </a:p>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352800"/>
            <a:ext cx="4572000" cy="2308324"/>
          </a:xfrm>
          <a:prstGeom prst="rect">
            <a:avLst/>
          </a:prstGeom>
        </p:spPr>
        <p:txBody>
          <a:bodyPr>
            <a:spAutoFit/>
          </a:bodyPr>
          <a:lstStyle/>
          <a:p>
            <a:r>
              <a:rPr lang="en-US" dirty="0" smtClean="0">
                <a:solidFill>
                  <a:srgbClr val="FF0000"/>
                </a:solidFill>
              </a:rPr>
              <a:t>Try</a:t>
            </a:r>
          </a:p>
          <a:p>
            <a:r>
              <a:rPr lang="en-US" dirty="0" smtClean="0">
                <a:solidFill>
                  <a:srgbClr val="FF0000"/>
                </a:solidFill>
              </a:rPr>
              <a:t>{ </a:t>
            </a:r>
          </a:p>
          <a:p>
            <a:r>
              <a:rPr lang="en-US" dirty="0" smtClean="0">
                <a:solidFill>
                  <a:srgbClr val="FF0000"/>
                </a:solidFill>
              </a:rPr>
              <a:t>     throw exception; </a:t>
            </a:r>
          </a:p>
          <a:p>
            <a:r>
              <a:rPr lang="en-US" dirty="0" smtClean="0">
                <a:solidFill>
                  <a:srgbClr val="FF0000"/>
                </a:solidFill>
              </a:rPr>
              <a:t>} </a:t>
            </a:r>
          </a:p>
          <a:p>
            <a:r>
              <a:rPr lang="en-US" dirty="0" smtClean="0">
                <a:solidFill>
                  <a:srgbClr val="FF0000"/>
                </a:solidFill>
              </a:rPr>
              <a:t>catch(type </a:t>
            </a:r>
            <a:r>
              <a:rPr lang="en-US" dirty="0" err="1" smtClean="0">
                <a:solidFill>
                  <a:srgbClr val="FF0000"/>
                </a:solidFill>
              </a:rPr>
              <a:t>arg</a:t>
            </a:r>
            <a:r>
              <a:rPr lang="en-US" dirty="0" smtClean="0">
                <a:solidFill>
                  <a:srgbClr val="FF0000"/>
                </a:solidFill>
              </a:rPr>
              <a:t>) </a:t>
            </a:r>
          </a:p>
          <a:p>
            <a:r>
              <a:rPr lang="en-US" dirty="0" smtClean="0">
                <a:solidFill>
                  <a:srgbClr val="FF0000"/>
                </a:solidFill>
              </a:rPr>
              <a:t>{ </a:t>
            </a:r>
          </a:p>
          <a:p>
            <a:r>
              <a:rPr lang="en-US" dirty="0" smtClean="0">
                <a:solidFill>
                  <a:srgbClr val="FF0000"/>
                </a:solidFill>
              </a:rPr>
              <a:t>   //some code </a:t>
            </a:r>
          </a:p>
          <a:p>
            <a:r>
              <a:rPr lang="en-US" dirty="0" smtClean="0">
                <a:solidFill>
                  <a:srgbClr val="FF0000"/>
                </a:solidFill>
              </a:rPr>
              <a:t>}</a:t>
            </a:r>
            <a:endParaRPr lang="en-US" dirty="0">
              <a:solidFill>
                <a:srgbClr val="FF0000"/>
              </a:solidFill>
            </a:endParaRPr>
          </a:p>
        </p:txBody>
      </p:sp>
      <p:sp>
        <p:nvSpPr>
          <p:cNvPr id="3" name="TextBox 2"/>
          <p:cNvSpPr txBox="1"/>
          <p:nvPr/>
        </p:nvSpPr>
        <p:spPr>
          <a:xfrm>
            <a:off x="1447800" y="2819400"/>
            <a:ext cx="96693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Syntax:</a:t>
            </a:r>
            <a:endParaRPr lang="en-US" sz="2000" dirty="0">
              <a:latin typeface="Times New Roman" pitchFamily="18" charset="0"/>
              <a:cs typeface="Times New Roman" pitchFamily="18" charset="0"/>
            </a:endParaRPr>
          </a:p>
        </p:txBody>
      </p:sp>
      <p:sp>
        <p:nvSpPr>
          <p:cNvPr id="4" name="Rectangle 3"/>
          <p:cNvSpPr/>
          <p:nvPr/>
        </p:nvSpPr>
        <p:spPr>
          <a:xfrm>
            <a:off x="609600" y="914400"/>
            <a:ext cx="7848600" cy="1295868"/>
          </a:xfrm>
          <a:prstGeom prst="rect">
            <a:avLst/>
          </a:prstGeom>
        </p:spPr>
        <p:txBody>
          <a:bodyPr wrap="square">
            <a:spAutoFit/>
          </a:bodyPr>
          <a:lstStyle/>
          <a:p>
            <a:pPr>
              <a:lnSpc>
                <a:spcPct val="150000"/>
              </a:lnSpc>
              <a:buFont typeface="Wingdings" pitchFamily="2" charset="2"/>
              <a:buChar char="v"/>
            </a:pPr>
            <a:r>
              <a:rPr lang="en-US" dirty="0" smtClean="0"/>
              <a:t>   The error handling mechanism basically consists of two parts. These are:</a:t>
            </a:r>
          </a:p>
          <a:p>
            <a:pPr>
              <a:lnSpc>
                <a:spcPct val="150000"/>
              </a:lnSpc>
            </a:pPr>
            <a:r>
              <a:rPr lang="en-US" dirty="0" smtClean="0"/>
              <a:t>                 To detect errors</a:t>
            </a:r>
          </a:p>
          <a:p>
            <a:pPr>
              <a:lnSpc>
                <a:spcPct val="150000"/>
              </a:lnSpc>
            </a:pPr>
            <a:r>
              <a:rPr lang="en-US" dirty="0" smtClean="0"/>
              <a:t>                 To throw exceptions and then take appropriate actions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914400"/>
            <a:ext cx="6096000" cy="5324535"/>
          </a:xfrm>
          <a:prstGeom prst="rect">
            <a:avLst/>
          </a:prstGeom>
        </p:spPr>
        <p:txBody>
          <a:bodyPr wrap="square">
            <a:spAutoFit/>
          </a:bodyPr>
          <a:lstStyle/>
          <a:p>
            <a:r>
              <a:rPr lang="en-US" sz="2000" dirty="0" smtClean="0">
                <a:solidFill>
                  <a:srgbClr val="C00000"/>
                </a:solidFill>
                <a:latin typeface="+mj-lt"/>
              </a:rPr>
              <a:t>#include&lt;</a:t>
            </a:r>
            <a:r>
              <a:rPr lang="en-US" sz="2000" dirty="0" err="1" smtClean="0">
                <a:solidFill>
                  <a:srgbClr val="C00000"/>
                </a:solidFill>
                <a:latin typeface="+mj-lt"/>
              </a:rPr>
              <a:t>iostream</a:t>
            </a:r>
            <a:r>
              <a:rPr lang="en-US" sz="2000" dirty="0" smtClean="0">
                <a:solidFill>
                  <a:srgbClr val="C00000"/>
                </a:solidFill>
                <a:latin typeface="+mj-lt"/>
              </a:rPr>
              <a:t>&gt; </a:t>
            </a:r>
          </a:p>
          <a:p>
            <a:r>
              <a:rPr lang="en-US" sz="2000" dirty="0" smtClean="0">
                <a:solidFill>
                  <a:srgbClr val="C00000"/>
                </a:solidFill>
                <a:latin typeface="+mj-lt"/>
              </a:rPr>
              <a:t>using namespace std; </a:t>
            </a:r>
          </a:p>
          <a:p>
            <a:endParaRPr lang="en-US" sz="900" dirty="0" smtClean="0">
              <a:solidFill>
                <a:srgbClr val="C00000"/>
              </a:solidFill>
              <a:latin typeface="+mj-lt"/>
            </a:endParaRPr>
          </a:p>
          <a:p>
            <a:r>
              <a:rPr lang="en-US" sz="2000" dirty="0" err="1" smtClean="0">
                <a:solidFill>
                  <a:srgbClr val="C00000"/>
                </a:solidFill>
                <a:latin typeface="+mj-lt"/>
              </a:rPr>
              <a:t>int</a:t>
            </a:r>
            <a:r>
              <a:rPr lang="en-US" sz="2000" dirty="0" smtClean="0">
                <a:solidFill>
                  <a:srgbClr val="C00000"/>
                </a:solidFill>
                <a:latin typeface="+mj-lt"/>
              </a:rPr>
              <a:t> main() </a:t>
            </a:r>
          </a:p>
          <a:p>
            <a:r>
              <a:rPr lang="en-US" sz="2000" dirty="0" smtClean="0">
                <a:solidFill>
                  <a:srgbClr val="C00000"/>
                </a:solidFill>
                <a:latin typeface="+mj-lt"/>
              </a:rPr>
              <a:t>{</a:t>
            </a:r>
          </a:p>
          <a:p>
            <a:endParaRPr lang="en-US" sz="2000" dirty="0" smtClean="0">
              <a:solidFill>
                <a:srgbClr val="C00000"/>
              </a:solidFill>
              <a:latin typeface="+mj-lt"/>
            </a:endParaRPr>
          </a:p>
          <a:p>
            <a:pPr lvl="1"/>
            <a:r>
              <a:rPr lang="en-US" sz="2000" dirty="0" smtClean="0">
                <a:solidFill>
                  <a:srgbClr val="C00000"/>
                </a:solidFill>
                <a:latin typeface="+mj-lt"/>
              </a:rPr>
              <a:t> try </a:t>
            </a:r>
          </a:p>
          <a:p>
            <a:pPr lvl="1"/>
            <a:r>
              <a:rPr lang="en-US" sz="2000" dirty="0" smtClean="0">
                <a:solidFill>
                  <a:srgbClr val="C00000"/>
                </a:solidFill>
                <a:latin typeface="+mj-lt"/>
              </a:rPr>
              <a:t>{ </a:t>
            </a:r>
          </a:p>
          <a:p>
            <a:pPr lvl="1"/>
            <a:r>
              <a:rPr lang="en-US" sz="2000" dirty="0" smtClean="0">
                <a:solidFill>
                  <a:srgbClr val="C00000"/>
                </a:solidFill>
                <a:latin typeface="+mj-lt"/>
              </a:rPr>
              <a:t>    throw 6; </a:t>
            </a:r>
          </a:p>
          <a:p>
            <a:pPr lvl="1"/>
            <a:r>
              <a:rPr lang="en-US" sz="2000" dirty="0" smtClean="0">
                <a:solidFill>
                  <a:srgbClr val="C00000"/>
                </a:solidFill>
                <a:latin typeface="+mj-lt"/>
              </a:rPr>
              <a:t>} </a:t>
            </a:r>
          </a:p>
          <a:p>
            <a:pPr lvl="1"/>
            <a:r>
              <a:rPr lang="en-US" sz="2000" dirty="0" smtClean="0">
                <a:solidFill>
                  <a:srgbClr val="C00000"/>
                </a:solidFill>
                <a:latin typeface="+mj-lt"/>
              </a:rPr>
              <a:t>    catch (</a:t>
            </a:r>
            <a:r>
              <a:rPr lang="en-US" sz="2000" dirty="0" err="1" smtClean="0">
                <a:solidFill>
                  <a:srgbClr val="C00000"/>
                </a:solidFill>
                <a:latin typeface="+mj-lt"/>
              </a:rPr>
              <a:t>int</a:t>
            </a:r>
            <a:r>
              <a:rPr lang="en-US" sz="2000" dirty="0" smtClean="0">
                <a:solidFill>
                  <a:srgbClr val="C00000"/>
                </a:solidFill>
                <a:latin typeface="+mj-lt"/>
              </a:rPr>
              <a:t> a) </a:t>
            </a:r>
          </a:p>
          <a:p>
            <a:pPr lvl="1"/>
            <a:r>
              <a:rPr lang="en-US" sz="2000" dirty="0" smtClean="0">
                <a:solidFill>
                  <a:srgbClr val="C00000"/>
                </a:solidFill>
                <a:latin typeface="+mj-lt"/>
              </a:rPr>
              <a:t>{ </a:t>
            </a:r>
          </a:p>
          <a:p>
            <a:pPr lvl="1"/>
            <a:r>
              <a:rPr lang="en-US" sz="2000" dirty="0" err="1" smtClean="0">
                <a:solidFill>
                  <a:srgbClr val="C00000"/>
                </a:solidFill>
                <a:latin typeface="+mj-lt"/>
              </a:rPr>
              <a:t>cout</a:t>
            </a:r>
            <a:r>
              <a:rPr lang="en-US" sz="2000" dirty="0" smtClean="0">
                <a:solidFill>
                  <a:srgbClr val="C00000"/>
                </a:solidFill>
                <a:latin typeface="+mj-lt"/>
              </a:rPr>
              <a:t> &lt;&lt; "An exception occurred!" &lt;&lt; </a:t>
            </a:r>
            <a:r>
              <a:rPr lang="en-US" sz="2000" dirty="0" err="1" smtClean="0">
                <a:solidFill>
                  <a:srgbClr val="C00000"/>
                </a:solidFill>
                <a:latin typeface="+mj-lt"/>
              </a:rPr>
              <a:t>endl</a:t>
            </a:r>
            <a:r>
              <a:rPr lang="en-US" sz="2000" dirty="0" smtClean="0">
                <a:solidFill>
                  <a:srgbClr val="C00000"/>
                </a:solidFill>
                <a:latin typeface="+mj-lt"/>
              </a:rPr>
              <a:t>; </a:t>
            </a:r>
          </a:p>
          <a:p>
            <a:pPr lvl="1"/>
            <a:r>
              <a:rPr lang="en-US" sz="2000" dirty="0" err="1" smtClean="0">
                <a:solidFill>
                  <a:srgbClr val="C00000"/>
                </a:solidFill>
                <a:latin typeface="+mj-lt"/>
              </a:rPr>
              <a:t>cout</a:t>
            </a:r>
            <a:r>
              <a:rPr lang="en-US" sz="2000" dirty="0" smtClean="0">
                <a:solidFill>
                  <a:srgbClr val="C00000"/>
                </a:solidFill>
                <a:latin typeface="+mj-lt"/>
              </a:rPr>
              <a:t> &lt;&lt; "Exception number is: " &lt;&lt; a &lt;&lt; </a:t>
            </a:r>
            <a:r>
              <a:rPr lang="en-US" sz="2000" dirty="0" err="1" smtClean="0">
                <a:solidFill>
                  <a:srgbClr val="C00000"/>
                </a:solidFill>
                <a:latin typeface="+mj-lt"/>
              </a:rPr>
              <a:t>endl</a:t>
            </a:r>
            <a:r>
              <a:rPr lang="en-US" sz="2000" dirty="0" smtClean="0">
                <a:solidFill>
                  <a:srgbClr val="C00000"/>
                </a:solidFill>
                <a:latin typeface="+mj-lt"/>
              </a:rPr>
              <a:t>;</a:t>
            </a:r>
          </a:p>
          <a:p>
            <a:pPr lvl="1"/>
            <a:r>
              <a:rPr lang="en-US" sz="2000" dirty="0" smtClean="0">
                <a:solidFill>
                  <a:srgbClr val="C00000"/>
                </a:solidFill>
                <a:latin typeface="+mj-lt"/>
              </a:rPr>
              <a:t> }</a:t>
            </a:r>
          </a:p>
          <a:p>
            <a:endParaRPr lang="en-US" sz="2000" dirty="0" smtClean="0">
              <a:solidFill>
                <a:srgbClr val="C00000"/>
              </a:solidFill>
              <a:latin typeface="+mj-lt"/>
            </a:endParaRPr>
          </a:p>
          <a:p>
            <a:r>
              <a:rPr lang="en-US" sz="2000" dirty="0" smtClean="0">
                <a:solidFill>
                  <a:srgbClr val="C00000"/>
                </a:solidFill>
                <a:latin typeface="+mj-lt"/>
              </a:rPr>
              <a:t> }</a:t>
            </a:r>
            <a:endParaRPr lang="en-US" sz="2000" dirty="0">
              <a:solidFill>
                <a:srgbClr val="C00000"/>
              </a:solidFill>
              <a:latin typeface="+mj-lt"/>
            </a:endParaRPr>
          </a:p>
        </p:txBody>
      </p:sp>
      <p:sp>
        <p:nvSpPr>
          <p:cNvPr id="4" name="TextBox 3"/>
          <p:cNvSpPr txBox="1"/>
          <p:nvPr/>
        </p:nvSpPr>
        <p:spPr>
          <a:xfrm>
            <a:off x="838200" y="381000"/>
            <a:ext cx="109517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Example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0"/>
            <a:ext cx="4572000" cy="4154984"/>
          </a:xfrm>
          <a:prstGeom prst="rect">
            <a:avLst/>
          </a:prstGeom>
        </p:spPr>
        <p:txBody>
          <a:bodyPr>
            <a:spAutoFit/>
          </a:bodyPr>
          <a:lstStyle/>
          <a:p>
            <a:r>
              <a:rPr lang="en-US" sz="2400" b="1" dirty="0" smtClean="0">
                <a:solidFill>
                  <a:srgbClr val="C00000"/>
                </a:solidFill>
                <a:latin typeface="+mj-lt"/>
              </a:rPr>
              <a:t>#include&lt;</a:t>
            </a:r>
            <a:r>
              <a:rPr lang="en-US" sz="2400" b="1" dirty="0" err="1" smtClean="0">
                <a:solidFill>
                  <a:srgbClr val="C00000"/>
                </a:solidFill>
                <a:latin typeface="+mj-lt"/>
              </a:rPr>
              <a:t>iostream</a:t>
            </a:r>
            <a:r>
              <a:rPr lang="en-US" sz="2400" b="1" dirty="0" smtClean="0">
                <a:solidFill>
                  <a:srgbClr val="C00000"/>
                </a:solidFill>
                <a:latin typeface="+mj-lt"/>
              </a:rPr>
              <a:t>&gt; </a:t>
            </a:r>
          </a:p>
          <a:p>
            <a:r>
              <a:rPr lang="en-US" sz="2400" b="1" dirty="0" smtClean="0">
                <a:solidFill>
                  <a:srgbClr val="C00000"/>
                </a:solidFill>
                <a:latin typeface="+mj-lt"/>
              </a:rPr>
              <a:t>using namespace std; </a:t>
            </a:r>
          </a:p>
          <a:p>
            <a:r>
              <a:rPr lang="en-US" sz="2400" b="1" dirty="0" smtClean="0">
                <a:solidFill>
                  <a:srgbClr val="C00000"/>
                </a:solidFill>
                <a:latin typeface="+mj-lt"/>
              </a:rPr>
              <a:t>double division(</a:t>
            </a:r>
            <a:r>
              <a:rPr lang="en-US" sz="2400" b="1" dirty="0" err="1" smtClean="0">
                <a:solidFill>
                  <a:srgbClr val="C00000"/>
                </a:solidFill>
                <a:latin typeface="+mj-lt"/>
              </a:rPr>
              <a:t>int</a:t>
            </a:r>
            <a:r>
              <a:rPr lang="en-US" sz="2400" b="1" dirty="0" smtClean="0">
                <a:solidFill>
                  <a:srgbClr val="C00000"/>
                </a:solidFill>
                <a:latin typeface="+mj-lt"/>
              </a:rPr>
              <a:t> var1, </a:t>
            </a:r>
            <a:r>
              <a:rPr lang="en-US" sz="2400" b="1" dirty="0" err="1" smtClean="0">
                <a:solidFill>
                  <a:srgbClr val="C00000"/>
                </a:solidFill>
                <a:latin typeface="+mj-lt"/>
              </a:rPr>
              <a:t>int</a:t>
            </a:r>
            <a:r>
              <a:rPr lang="en-US" sz="2400" b="1" dirty="0" smtClean="0">
                <a:solidFill>
                  <a:srgbClr val="C00000"/>
                </a:solidFill>
                <a:latin typeface="+mj-lt"/>
              </a:rPr>
              <a:t> var2) </a:t>
            </a:r>
          </a:p>
          <a:p>
            <a:r>
              <a:rPr lang="en-US" sz="2400" b="1" dirty="0" smtClean="0">
                <a:solidFill>
                  <a:srgbClr val="C00000"/>
                </a:solidFill>
                <a:latin typeface="+mj-lt"/>
              </a:rPr>
              <a:t>{ </a:t>
            </a:r>
          </a:p>
          <a:p>
            <a:r>
              <a:rPr lang="en-US" sz="2400" b="1" dirty="0" smtClean="0">
                <a:solidFill>
                  <a:srgbClr val="C00000"/>
                </a:solidFill>
                <a:latin typeface="+mj-lt"/>
              </a:rPr>
              <a:t>if (var2 == 0) </a:t>
            </a:r>
          </a:p>
          <a:p>
            <a:r>
              <a:rPr lang="en-US" sz="2400" b="1" dirty="0" smtClean="0">
                <a:solidFill>
                  <a:srgbClr val="C00000"/>
                </a:solidFill>
                <a:latin typeface="+mj-lt"/>
              </a:rPr>
              <a:t>       { </a:t>
            </a:r>
          </a:p>
          <a:p>
            <a:r>
              <a:rPr lang="en-US" sz="2400" b="1" dirty="0" smtClean="0">
                <a:solidFill>
                  <a:srgbClr val="C00000"/>
                </a:solidFill>
                <a:latin typeface="+mj-lt"/>
              </a:rPr>
              <a:t>           throw "Division by Zero."; </a:t>
            </a:r>
          </a:p>
          <a:p>
            <a:r>
              <a:rPr lang="en-US" sz="2400" b="1" dirty="0" smtClean="0">
                <a:solidFill>
                  <a:srgbClr val="C00000"/>
                </a:solidFill>
                <a:latin typeface="+mj-lt"/>
              </a:rPr>
              <a:t>        } </a:t>
            </a:r>
          </a:p>
          <a:p>
            <a:r>
              <a:rPr lang="en-US" sz="2400" b="1" dirty="0" smtClean="0">
                <a:solidFill>
                  <a:srgbClr val="C00000"/>
                </a:solidFill>
                <a:latin typeface="+mj-lt"/>
              </a:rPr>
              <a:t> return (var1 / var2); </a:t>
            </a:r>
          </a:p>
          <a:p>
            <a:r>
              <a:rPr lang="en-US" sz="2400" b="1" dirty="0" smtClean="0">
                <a:solidFill>
                  <a:srgbClr val="C00000"/>
                </a:solidFill>
                <a:latin typeface="+mj-lt"/>
              </a:rPr>
              <a:t>} </a:t>
            </a:r>
          </a:p>
          <a:p>
            <a:r>
              <a:rPr lang="en-US" sz="2400" b="1" dirty="0" smtClean="0">
                <a:solidFill>
                  <a:srgbClr val="C00000"/>
                </a:solidFill>
                <a:latin typeface="+mj-lt"/>
              </a:rPr>
              <a:t>}</a:t>
            </a:r>
            <a:endParaRPr lang="en-US" sz="2400" b="1" dirty="0">
              <a:solidFill>
                <a:srgbClr val="C00000"/>
              </a:solidFill>
              <a:latin typeface="+mj-lt"/>
            </a:endParaRPr>
          </a:p>
        </p:txBody>
      </p:sp>
      <p:sp>
        <p:nvSpPr>
          <p:cNvPr id="3" name="Rectangle 2"/>
          <p:cNvSpPr/>
          <p:nvPr/>
        </p:nvSpPr>
        <p:spPr>
          <a:xfrm>
            <a:off x="5257800" y="838200"/>
            <a:ext cx="4572000" cy="5632311"/>
          </a:xfrm>
          <a:prstGeom prst="rect">
            <a:avLst/>
          </a:prstGeom>
        </p:spPr>
        <p:txBody>
          <a:bodyPr>
            <a:spAutoFit/>
          </a:bodyPr>
          <a:lstStyle/>
          <a:p>
            <a:r>
              <a:rPr lang="en-US" sz="2400" b="1" dirty="0" err="1" smtClean="0">
                <a:solidFill>
                  <a:srgbClr val="C00000"/>
                </a:solidFill>
              </a:rPr>
              <a:t>int</a:t>
            </a:r>
            <a:r>
              <a:rPr lang="en-US" sz="2400" b="1" dirty="0" smtClean="0">
                <a:solidFill>
                  <a:srgbClr val="C00000"/>
                </a:solidFill>
              </a:rPr>
              <a:t> main() </a:t>
            </a:r>
          </a:p>
          <a:p>
            <a:r>
              <a:rPr lang="en-US" sz="2400" b="1" dirty="0" smtClean="0">
                <a:solidFill>
                  <a:srgbClr val="C00000"/>
                </a:solidFill>
              </a:rPr>
              <a:t>{ </a:t>
            </a:r>
          </a:p>
          <a:p>
            <a:r>
              <a:rPr lang="en-US" sz="2400" b="1" dirty="0" err="1" smtClean="0">
                <a:solidFill>
                  <a:srgbClr val="C00000"/>
                </a:solidFill>
              </a:rPr>
              <a:t>int</a:t>
            </a:r>
            <a:r>
              <a:rPr lang="en-US" sz="2400" b="1" dirty="0" smtClean="0">
                <a:solidFill>
                  <a:srgbClr val="C00000"/>
                </a:solidFill>
              </a:rPr>
              <a:t> a = 30; </a:t>
            </a:r>
          </a:p>
          <a:p>
            <a:r>
              <a:rPr lang="en-US" sz="2400" b="1" dirty="0" err="1" smtClean="0">
                <a:solidFill>
                  <a:srgbClr val="C00000"/>
                </a:solidFill>
              </a:rPr>
              <a:t>int</a:t>
            </a:r>
            <a:r>
              <a:rPr lang="en-US" sz="2400" b="1" dirty="0" smtClean="0">
                <a:solidFill>
                  <a:srgbClr val="C00000"/>
                </a:solidFill>
              </a:rPr>
              <a:t> b = 0; </a:t>
            </a:r>
          </a:p>
          <a:p>
            <a:r>
              <a:rPr lang="en-US" sz="2400" b="1" dirty="0" smtClean="0">
                <a:solidFill>
                  <a:srgbClr val="C00000"/>
                </a:solidFill>
              </a:rPr>
              <a:t>double d = 0; </a:t>
            </a:r>
          </a:p>
          <a:p>
            <a:r>
              <a:rPr lang="en-US" sz="2400" b="1" dirty="0" smtClean="0">
                <a:solidFill>
                  <a:srgbClr val="C00000"/>
                </a:solidFill>
              </a:rPr>
              <a:t>try </a:t>
            </a:r>
          </a:p>
          <a:p>
            <a:r>
              <a:rPr lang="en-US" sz="2400" b="1" dirty="0" smtClean="0">
                <a:solidFill>
                  <a:srgbClr val="C00000"/>
                </a:solidFill>
              </a:rPr>
              <a:t>{ </a:t>
            </a:r>
          </a:p>
          <a:p>
            <a:r>
              <a:rPr lang="en-US" sz="2400" b="1" dirty="0" smtClean="0">
                <a:solidFill>
                  <a:srgbClr val="C00000"/>
                </a:solidFill>
              </a:rPr>
              <a:t>    d = division(a, b); </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d &lt;&lt; </a:t>
            </a:r>
            <a:r>
              <a:rPr lang="en-US" sz="2400" b="1" dirty="0" err="1" smtClean="0">
                <a:solidFill>
                  <a:srgbClr val="C00000"/>
                </a:solidFill>
              </a:rPr>
              <a:t>endl</a:t>
            </a:r>
            <a:r>
              <a:rPr lang="en-US" sz="2400" b="1" dirty="0" smtClean="0">
                <a:solidFill>
                  <a:srgbClr val="C00000"/>
                </a:solidFill>
              </a:rPr>
              <a:t>; </a:t>
            </a:r>
          </a:p>
          <a:p>
            <a:r>
              <a:rPr lang="en-US" sz="2400" b="1" dirty="0" smtClean="0">
                <a:solidFill>
                  <a:srgbClr val="C00000"/>
                </a:solidFill>
              </a:rPr>
              <a:t>} </a:t>
            </a:r>
          </a:p>
          <a:p>
            <a:r>
              <a:rPr lang="en-US" sz="2400" b="1" dirty="0" smtClean="0">
                <a:solidFill>
                  <a:srgbClr val="C00000"/>
                </a:solidFill>
              </a:rPr>
              <a:t>catch (const char* error) </a:t>
            </a:r>
          </a:p>
          <a:p>
            <a:r>
              <a:rPr lang="en-US" sz="2400" b="1" dirty="0" smtClean="0">
                <a:solidFill>
                  <a:srgbClr val="C00000"/>
                </a:solidFill>
              </a:rPr>
              <a:t>{ </a:t>
            </a:r>
          </a:p>
          <a:p>
            <a:r>
              <a:rPr lang="en-US" sz="2400" b="1" dirty="0" err="1" smtClean="0">
                <a:solidFill>
                  <a:srgbClr val="C00000"/>
                </a:solidFill>
              </a:rPr>
              <a:t>cout</a:t>
            </a:r>
            <a:r>
              <a:rPr lang="en-US" sz="2400" b="1" dirty="0" smtClean="0">
                <a:solidFill>
                  <a:srgbClr val="C00000"/>
                </a:solidFill>
              </a:rPr>
              <a:t> &lt;&lt; error &lt;&lt; </a:t>
            </a:r>
            <a:r>
              <a:rPr lang="en-US" sz="2400" b="1" dirty="0" err="1" smtClean="0">
                <a:solidFill>
                  <a:srgbClr val="C00000"/>
                </a:solidFill>
              </a:rPr>
              <a:t>endl</a:t>
            </a:r>
            <a:r>
              <a:rPr lang="en-US" sz="2400" b="1" dirty="0" smtClean="0">
                <a:solidFill>
                  <a:srgbClr val="C00000"/>
                </a:solidFill>
              </a:rPr>
              <a:t>; </a:t>
            </a:r>
          </a:p>
          <a:p>
            <a:r>
              <a:rPr lang="en-US" sz="2400" b="1" dirty="0" smtClean="0">
                <a:solidFill>
                  <a:srgbClr val="C00000"/>
                </a:solidFill>
              </a:rPr>
              <a:t>} </a:t>
            </a:r>
          </a:p>
          <a:p>
            <a:r>
              <a:rPr lang="en-US" sz="2400" b="1" dirty="0" smtClean="0">
                <a:solidFill>
                  <a:srgbClr val="C00000"/>
                </a:solidFill>
              </a:rPr>
              <a:t>return 0; </a:t>
            </a:r>
          </a:p>
        </p:txBody>
      </p:sp>
      <p:sp>
        <p:nvSpPr>
          <p:cNvPr id="4" name="TextBox 3"/>
          <p:cNvSpPr txBox="1"/>
          <p:nvPr/>
        </p:nvSpPr>
        <p:spPr>
          <a:xfrm>
            <a:off x="3657600" y="152400"/>
            <a:ext cx="127631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381000"/>
            <a:ext cx="3082895"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Polymorphism</a:t>
            </a:r>
            <a:endParaRPr lang="en-IN" sz="3600" b="1" dirty="0">
              <a:latin typeface="Times New Roman" pitchFamily="18" charset="0"/>
              <a:cs typeface="Times New Roman" pitchFamily="18" charset="0"/>
            </a:endParaRPr>
          </a:p>
        </p:txBody>
      </p:sp>
      <p:sp>
        <p:nvSpPr>
          <p:cNvPr id="5" name="Content Placeholder 2"/>
          <p:cNvSpPr>
            <a:spLocks noGrp="1"/>
          </p:cNvSpPr>
          <p:nvPr>
            <p:ph idx="1"/>
          </p:nvPr>
        </p:nvSpPr>
        <p:spPr>
          <a:xfrm>
            <a:off x="990600" y="1752600"/>
            <a:ext cx="7520940" cy="3579849"/>
          </a:xfrm>
        </p:spPr>
        <p:txBody>
          <a:bodyPr>
            <a:noAutofit/>
          </a:bodyPr>
          <a:lstStyle/>
          <a:p>
            <a:r>
              <a:rPr lang="en-US" sz="2400" dirty="0" smtClean="0">
                <a:latin typeface="Times New Roman" pitchFamily="18" charset="0"/>
                <a:cs typeface="Times New Roman" pitchFamily="18" charset="0"/>
              </a:rPr>
              <a:t>Polymorphism </a:t>
            </a:r>
            <a:r>
              <a:rPr lang="en-US" sz="2400" dirty="0">
                <a:latin typeface="Times New Roman" pitchFamily="18" charset="0"/>
                <a:cs typeface="Times New Roman" pitchFamily="18" charset="0"/>
              </a:rPr>
              <a:t>- poly (</a:t>
            </a:r>
            <a:r>
              <a:rPr lang="en-US" sz="2400" i="1" dirty="0">
                <a:latin typeface="Times New Roman" pitchFamily="18" charset="0"/>
                <a:cs typeface="Times New Roman" pitchFamily="18" charset="0"/>
              </a:rPr>
              <a:t>many</a:t>
            </a:r>
            <a:r>
              <a:rPr lang="en-US" sz="2400" dirty="0">
                <a:latin typeface="Times New Roman" pitchFamily="18" charset="0"/>
                <a:cs typeface="Times New Roman" pitchFamily="18" charset="0"/>
              </a:rPr>
              <a:t>) morph (</a:t>
            </a:r>
            <a:r>
              <a:rPr lang="en-US" sz="2400" i="1" dirty="0">
                <a:latin typeface="Times New Roman" pitchFamily="18" charset="0"/>
                <a:cs typeface="Times New Roman" pitchFamily="18" charset="0"/>
              </a:rPr>
              <a:t>form</a:t>
            </a:r>
            <a:r>
              <a:rPr lang="en-US" sz="2400" dirty="0">
                <a:latin typeface="Times New Roman" pitchFamily="18" charset="0"/>
                <a:cs typeface="Times New Roman" pitchFamily="18" charset="0"/>
              </a:rPr>
              <a:t>) - if two (or more) objects have the same </a:t>
            </a:r>
            <a:r>
              <a:rPr lang="en-US" sz="2400" dirty="0" smtClean="0">
                <a:latin typeface="Times New Roman" pitchFamily="18" charset="0"/>
                <a:cs typeface="Times New Roman" pitchFamily="18" charset="0"/>
              </a:rPr>
              <a:t>interface.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But it show </a:t>
            </a:r>
            <a:r>
              <a:rPr lang="en-US" sz="2400" dirty="0">
                <a:latin typeface="Times New Roman" pitchFamily="18" charset="0"/>
                <a:cs typeface="Times New Roman" pitchFamily="18" charset="0"/>
              </a:rPr>
              <a:t>different behaviors, they are said to be polymorphic.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Similar </a:t>
            </a:r>
            <a:r>
              <a:rPr lang="en-US" sz="2400" dirty="0">
                <a:latin typeface="Times New Roman" pitchFamily="18" charset="0"/>
                <a:cs typeface="Times New Roman" pitchFamily="18" charset="0"/>
              </a:rPr>
              <a:t>to function / operator overloading</a:t>
            </a:r>
            <a:r>
              <a:rPr lang="en-US" sz="24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4121641" cy="646331"/>
          </a:xfrm>
          <a:prstGeom prst="rect">
            <a:avLst/>
          </a:prstGeom>
          <a:noFill/>
        </p:spPr>
        <p:txBody>
          <a:bodyPr wrap="none" rtlCol="0">
            <a:spAutoFit/>
          </a:bodyPr>
          <a:lstStyle/>
          <a:p>
            <a:r>
              <a:rPr lang="en-IN" sz="3600" dirty="0" smtClean="0">
                <a:solidFill>
                  <a:srgbClr val="FF0000"/>
                </a:solidFill>
                <a:latin typeface="Times New Roman" pitchFamily="18" charset="0"/>
                <a:cs typeface="Times New Roman" pitchFamily="18" charset="0"/>
              </a:rPr>
              <a:t>What is Many Form?</a:t>
            </a:r>
            <a:endParaRPr lang="en-IN" sz="3600" dirty="0">
              <a:solidFill>
                <a:srgbClr val="FF0000"/>
              </a:solidFill>
              <a:latin typeface="Times New Roman" pitchFamily="18" charset="0"/>
              <a:cs typeface="Times New Roman" pitchFamily="18" charset="0"/>
            </a:endParaRPr>
          </a:p>
        </p:txBody>
      </p:sp>
      <p:sp>
        <p:nvSpPr>
          <p:cNvPr id="5" name="TextBox 4"/>
          <p:cNvSpPr txBox="1"/>
          <p:nvPr/>
        </p:nvSpPr>
        <p:spPr>
          <a:xfrm>
            <a:off x="2743200" y="1143000"/>
            <a:ext cx="2839239" cy="2062103"/>
          </a:xfrm>
          <a:prstGeom prst="rect">
            <a:avLst/>
          </a:prstGeom>
          <a:noFill/>
        </p:spPr>
        <p:txBody>
          <a:bodyPr wrap="none" rtlCol="0">
            <a:spAutoFit/>
          </a:bodyPr>
          <a:lstStyle/>
          <a:p>
            <a:r>
              <a:rPr lang="en-IN" sz="3200" dirty="0" smtClean="0">
                <a:latin typeface="Times New Roman" pitchFamily="18" charset="0"/>
                <a:cs typeface="Times New Roman" pitchFamily="18" charset="0"/>
              </a:rPr>
              <a:t>Ex:</a:t>
            </a:r>
          </a:p>
          <a:p>
            <a:pPr lvl="2"/>
            <a:r>
              <a:rPr lang="en-IN" sz="3200" dirty="0" smtClean="0">
                <a:latin typeface="Times New Roman" pitchFamily="18" charset="0"/>
                <a:cs typeface="Times New Roman" pitchFamily="18" charset="0"/>
              </a:rPr>
              <a:t>Fun(</a:t>
            </a:r>
            <a:r>
              <a:rPr lang="en-IN" sz="3200" dirty="0" err="1" smtClean="0">
                <a:latin typeface="Times New Roman" pitchFamily="18" charset="0"/>
                <a:cs typeface="Times New Roman" pitchFamily="18" charset="0"/>
              </a:rPr>
              <a:t>int</a:t>
            </a:r>
            <a:r>
              <a:rPr lang="en-IN" sz="3200" dirty="0" smtClean="0">
                <a:latin typeface="Times New Roman" pitchFamily="18" charset="0"/>
                <a:cs typeface="Times New Roman" pitchFamily="18" charset="0"/>
              </a:rPr>
              <a:t>);</a:t>
            </a:r>
          </a:p>
          <a:p>
            <a:pPr lvl="2"/>
            <a:r>
              <a:rPr lang="en-IN" sz="3200" dirty="0" smtClean="0">
                <a:latin typeface="Times New Roman" pitchFamily="18" charset="0"/>
                <a:cs typeface="Times New Roman" pitchFamily="18" charset="0"/>
              </a:rPr>
              <a:t>Fun(char);</a:t>
            </a:r>
          </a:p>
          <a:p>
            <a:pPr lvl="2"/>
            <a:r>
              <a:rPr lang="en-IN" sz="3200" dirty="0" smtClean="0">
                <a:latin typeface="Times New Roman" pitchFamily="18" charset="0"/>
                <a:cs typeface="Times New Roman" pitchFamily="18" charset="0"/>
              </a:rPr>
              <a:t>Fun( );</a:t>
            </a:r>
            <a:endParaRPr lang="en-IN" sz="3200" dirty="0">
              <a:latin typeface="Times New Roman" pitchFamily="18" charset="0"/>
              <a:cs typeface="Times New Roman" pitchFamily="18" charset="0"/>
            </a:endParaRPr>
          </a:p>
        </p:txBody>
      </p:sp>
      <p:sp>
        <p:nvSpPr>
          <p:cNvPr id="6" name="Rectangle 5"/>
          <p:cNvSpPr/>
          <p:nvPr/>
        </p:nvSpPr>
        <p:spPr>
          <a:xfrm>
            <a:off x="381000" y="3773269"/>
            <a:ext cx="5968301" cy="646331"/>
          </a:xfrm>
          <a:prstGeom prst="rect">
            <a:avLst/>
          </a:prstGeom>
        </p:spPr>
        <p:txBody>
          <a:bodyPr wrap="none">
            <a:spAutoFit/>
          </a:bodyPr>
          <a:lstStyle/>
          <a:p>
            <a:r>
              <a:rPr lang="en-IN" sz="3600" dirty="0" smtClean="0">
                <a:solidFill>
                  <a:srgbClr val="FF0000"/>
                </a:solidFill>
                <a:latin typeface="Times New Roman" pitchFamily="18" charset="0"/>
                <a:cs typeface="Times New Roman" pitchFamily="18" charset="0"/>
              </a:rPr>
              <a:t>How Distinguish this function?</a:t>
            </a:r>
          </a:p>
        </p:txBody>
      </p:sp>
      <p:sp>
        <p:nvSpPr>
          <p:cNvPr id="7" name="TextBox 6"/>
          <p:cNvSpPr txBox="1"/>
          <p:nvPr/>
        </p:nvSpPr>
        <p:spPr>
          <a:xfrm>
            <a:off x="2133600" y="4800600"/>
            <a:ext cx="4301177" cy="584775"/>
          </a:xfrm>
          <a:prstGeom prst="rect">
            <a:avLst/>
          </a:prstGeom>
          <a:noFill/>
        </p:spPr>
        <p:txBody>
          <a:bodyPr wrap="none" rtlCol="0">
            <a:spAutoFit/>
          </a:bodyPr>
          <a:lstStyle/>
          <a:p>
            <a:r>
              <a:rPr lang="en-IN" sz="3200" dirty="0" smtClean="0">
                <a:latin typeface="Times New Roman" pitchFamily="18" charset="0"/>
                <a:cs typeface="Times New Roman" pitchFamily="18" charset="0"/>
              </a:rPr>
              <a:t>Based on the </a:t>
            </a:r>
            <a:r>
              <a:rPr lang="en-IN" sz="3200" dirty="0" smtClean="0">
                <a:solidFill>
                  <a:srgbClr val="FF0000"/>
                </a:solidFill>
                <a:latin typeface="Times New Roman" pitchFamily="18" charset="0"/>
                <a:cs typeface="Times New Roman" pitchFamily="18" charset="0"/>
              </a:rPr>
              <a:t>return type</a:t>
            </a:r>
            <a:r>
              <a:rPr lang="en-IN" sz="32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1400" y="381000"/>
            <a:ext cx="1330236" cy="646331"/>
          </a:xfrm>
          <a:prstGeom prst="rect">
            <a:avLst/>
          </a:prstGeom>
          <a:noFill/>
        </p:spPr>
        <p:txBody>
          <a:bodyPr wrap="none" rtlCol="0">
            <a:spAutoFit/>
          </a:bodyPr>
          <a:lstStyle/>
          <a:p>
            <a:r>
              <a:rPr lang="en-IN" sz="3600" b="1" dirty="0" smtClean="0">
                <a:solidFill>
                  <a:srgbClr val="FF0000"/>
                </a:solidFill>
                <a:latin typeface="Times New Roman" pitchFamily="18" charset="0"/>
                <a:cs typeface="Times New Roman" pitchFamily="18" charset="0"/>
              </a:rPr>
              <a:t>Types</a:t>
            </a:r>
            <a:endParaRPr lang="en-IN" sz="3600" b="1" dirty="0">
              <a:solidFill>
                <a:srgbClr val="FF0000"/>
              </a:solidFill>
              <a:latin typeface="Times New Roman" pitchFamily="18" charset="0"/>
              <a:cs typeface="Times New Roman" pitchFamily="18" charset="0"/>
            </a:endParaRPr>
          </a:p>
        </p:txBody>
      </p:sp>
      <p:sp>
        <p:nvSpPr>
          <p:cNvPr id="5" name="TextBox 4"/>
          <p:cNvSpPr txBox="1"/>
          <p:nvPr/>
        </p:nvSpPr>
        <p:spPr>
          <a:xfrm>
            <a:off x="1219200" y="1371600"/>
            <a:ext cx="7188186" cy="1569660"/>
          </a:xfrm>
          <a:prstGeom prst="rect">
            <a:avLst/>
          </a:prstGeom>
          <a:noFill/>
        </p:spPr>
        <p:txBody>
          <a:bodyPr wrap="none" rtlCol="0">
            <a:spAutoFit/>
          </a:bodyPr>
          <a:lstStyle/>
          <a:p>
            <a:pPr>
              <a:lnSpc>
                <a:spcPct val="150000"/>
              </a:lnSpc>
              <a:buFont typeface="Wingdings" pitchFamily="2" charset="2"/>
              <a:buChar char="Ø"/>
            </a:pPr>
            <a:r>
              <a:rPr lang="en-IN" sz="3200" dirty="0" smtClean="0">
                <a:latin typeface="Times New Roman" pitchFamily="18" charset="0"/>
                <a:cs typeface="Times New Roman" pitchFamily="18" charset="0"/>
              </a:rPr>
              <a:t> </a:t>
            </a:r>
            <a:r>
              <a:rPr lang="en-IN" sz="3200" dirty="0" smtClean="0">
                <a:solidFill>
                  <a:srgbClr val="C00000"/>
                </a:solidFill>
                <a:latin typeface="Times New Roman" pitchFamily="18" charset="0"/>
                <a:cs typeface="Times New Roman" pitchFamily="18" charset="0"/>
              </a:rPr>
              <a:t>Compile time // Static or Early Binding </a:t>
            </a:r>
          </a:p>
          <a:p>
            <a:pPr lvl="1">
              <a:lnSpc>
                <a:spcPct val="150000"/>
              </a:lnSpc>
              <a:buFont typeface="Wingdings" pitchFamily="2" charset="2"/>
              <a:buChar char="q"/>
            </a:pPr>
            <a:r>
              <a:rPr lang="en-IN" sz="3200" dirty="0" smtClean="0">
                <a:solidFill>
                  <a:srgbClr val="002060"/>
                </a:solidFill>
                <a:latin typeface="Times New Roman" pitchFamily="18" charset="0"/>
                <a:cs typeface="Times New Roman" pitchFamily="18" charset="0"/>
              </a:rPr>
              <a:t> Function Overloading</a:t>
            </a:r>
          </a:p>
        </p:txBody>
      </p:sp>
      <p:sp>
        <p:nvSpPr>
          <p:cNvPr id="6" name="Rectangle 5"/>
          <p:cNvSpPr/>
          <p:nvPr/>
        </p:nvSpPr>
        <p:spPr>
          <a:xfrm>
            <a:off x="304800" y="3124200"/>
            <a:ext cx="8229600" cy="1985159"/>
          </a:xfrm>
          <a:prstGeom prst="rect">
            <a:avLst/>
          </a:prstGeom>
        </p:spPr>
        <p:txBody>
          <a:bodyPr wrap="square">
            <a:spAutoFit/>
          </a:bodyPr>
          <a:lstStyle/>
          <a:p>
            <a:pPr>
              <a:lnSpc>
                <a:spcPct val="150000"/>
              </a:lnSpc>
              <a:buFont typeface="Wingdings" pitchFamily="2" charset="2"/>
              <a:buChar char="Ø"/>
            </a:pPr>
            <a:endParaRPr lang="en-IN" dirty="0" smtClean="0">
              <a:latin typeface="Times New Roman" pitchFamily="18" charset="0"/>
              <a:cs typeface="Times New Roman" pitchFamily="18" charset="0"/>
            </a:endParaRPr>
          </a:p>
          <a:p>
            <a:pPr lvl="2">
              <a:lnSpc>
                <a:spcPct val="150000"/>
              </a:lnSpc>
              <a:buFont typeface="Wingdings" pitchFamily="2" charset="2"/>
              <a:buChar char="Ø"/>
            </a:pPr>
            <a:r>
              <a:rPr lang="en-IN" sz="3200" dirty="0" smtClean="0">
                <a:latin typeface="Times New Roman" pitchFamily="18" charset="0"/>
                <a:cs typeface="Times New Roman" pitchFamily="18" charset="0"/>
              </a:rPr>
              <a:t> </a:t>
            </a:r>
            <a:r>
              <a:rPr lang="en-IN" sz="3200" dirty="0" smtClean="0">
                <a:solidFill>
                  <a:srgbClr val="C00000"/>
                </a:solidFill>
                <a:latin typeface="Times New Roman" pitchFamily="18" charset="0"/>
                <a:cs typeface="Times New Roman" pitchFamily="18" charset="0"/>
              </a:rPr>
              <a:t>Runtime // Dynamic or Lazy Binding</a:t>
            </a:r>
          </a:p>
          <a:p>
            <a:pPr lvl="3">
              <a:lnSpc>
                <a:spcPct val="150000"/>
              </a:lnSpc>
              <a:buFont typeface="Wingdings" pitchFamily="2" charset="2"/>
              <a:buChar char="q"/>
            </a:pPr>
            <a:r>
              <a:rPr lang="en-IN" sz="3200" dirty="0" smtClean="0">
                <a:solidFill>
                  <a:srgbClr val="002060"/>
                </a:solidFill>
                <a:latin typeface="Times New Roman" pitchFamily="18" charset="0"/>
                <a:cs typeface="Times New Roman" pitchFamily="18" charset="0"/>
              </a:rPr>
              <a:t> Function Overloading  (</a:t>
            </a:r>
            <a:r>
              <a:rPr lang="en-IN" sz="2400" dirty="0" smtClean="0">
                <a:solidFill>
                  <a:srgbClr val="002060"/>
                </a:solidFill>
                <a:latin typeface="Times New Roman" pitchFamily="18" charset="0"/>
                <a:cs typeface="Times New Roman" pitchFamily="18" charset="0"/>
              </a:rPr>
              <a:t>Virtual Function</a:t>
            </a:r>
            <a:r>
              <a:rPr lang="en-IN" sz="3200" dirty="0" smtClean="0">
                <a:solidFill>
                  <a:srgbClr val="00206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381000"/>
            <a:ext cx="7315200" cy="1569660"/>
          </a:xfrm>
          <a:prstGeom prst="rect">
            <a:avLst/>
          </a:prstGeom>
          <a:noFill/>
        </p:spPr>
        <p:txBody>
          <a:bodyPr wrap="square" rtlCol="0">
            <a:spAutoFit/>
          </a:bodyPr>
          <a:lstStyle/>
          <a:p>
            <a:pPr>
              <a:lnSpc>
                <a:spcPct val="150000"/>
              </a:lnSpc>
            </a:pPr>
            <a:r>
              <a:rPr lang="en-IN" sz="3200" dirty="0" smtClean="0">
                <a:latin typeface="Times New Roman" pitchFamily="18" charset="0"/>
                <a:cs typeface="Times New Roman" pitchFamily="18" charset="0"/>
              </a:rPr>
              <a:t> </a:t>
            </a:r>
            <a:r>
              <a:rPr lang="en-IN" sz="3200" dirty="0" smtClean="0">
                <a:solidFill>
                  <a:srgbClr val="C00000"/>
                </a:solidFill>
                <a:latin typeface="Times New Roman" pitchFamily="18" charset="0"/>
                <a:cs typeface="Times New Roman" pitchFamily="18" charset="0"/>
              </a:rPr>
              <a:t>Compile time // Static or Early Binding</a:t>
            </a:r>
          </a:p>
          <a:p>
            <a:pPr lvl="1">
              <a:lnSpc>
                <a:spcPct val="150000"/>
              </a:lnSpc>
            </a:pPr>
            <a:endParaRPr lang="en-IN" sz="3200" dirty="0">
              <a:solidFill>
                <a:srgbClr val="002060"/>
              </a:solidFill>
              <a:latin typeface="Times New Roman" pitchFamily="18" charset="0"/>
              <a:cs typeface="Times New Roman" pitchFamily="18" charset="0"/>
            </a:endParaRPr>
          </a:p>
        </p:txBody>
      </p:sp>
      <p:sp>
        <p:nvSpPr>
          <p:cNvPr id="5" name="TextBox 4"/>
          <p:cNvSpPr txBox="1"/>
          <p:nvPr/>
        </p:nvSpPr>
        <p:spPr>
          <a:xfrm>
            <a:off x="1905000" y="1676400"/>
            <a:ext cx="5080237" cy="4247317"/>
          </a:xfrm>
          <a:prstGeom prst="rect">
            <a:avLst/>
          </a:prstGeom>
          <a:noFill/>
        </p:spPr>
        <p:txBody>
          <a:bodyPr wrap="none" rtlCol="0">
            <a:spAutoFit/>
          </a:bodyPr>
          <a:lstStyle/>
          <a:p>
            <a:r>
              <a:rPr lang="en-IN" b="1" dirty="0" smtClean="0">
                <a:latin typeface="Times New Roman" pitchFamily="18" charset="0"/>
                <a:cs typeface="Times New Roman" pitchFamily="18" charset="0"/>
              </a:rPr>
              <a:t>Ex:</a:t>
            </a:r>
          </a:p>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Class  test</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Public:    </a:t>
            </a:r>
          </a:p>
          <a:p>
            <a:r>
              <a:rPr lang="en-IN" b="1" dirty="0" smtClean="0">
                <a:latin typeface="Times New Roman" pitchFamily="18" charset="0"/>
                <a:cs typeface="Times New Roman" pitchFamily="18" charset="0"/>
              </a:rPr>
              <a:t>    void fun(</a:t>
            </a:r>
            <a:r>
              <a:rPr lang="en-IN" b="1" dirty="0" err="1" smtClean="0">
                <a:latin typeface="Times New Roman" pitchFamily="18" charset="0"/>
                <a:cs typeface="Times New Roman" pitchFamily="18" charset="0"/>
              </a:rPr>
              <a:t>int</a:t>
            </a:r>
            <a:r>
              <a:rPr lang="en-IN" b="1" dirty="0" smtClean="0">
                <a:latin typeface="Times New Roman" pitchFamily="18" charset="0"/>
                <a:cs typeface="Times New Roman" pitchFamily="18" charset="0"/>
              </a:rPr>
              <a:t> x)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&lt;&lt;“Integer”&lt;&lt;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    void fun(double x)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&lt;&lt;“Double”&lt;&lt;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a:t>
            </a:r>
          </a:p>
          <a:p>
            <a:r>
              <a:rPr lang="en-IN" b="1" dirty="0" err="1" smtClean="0">
                <a:latin typeface="Times New Roman" pitchFamily="18" charset="0"/>
                <a:cs typeface="Times New Roman" pitchFamily="18" charset="0"/>
              </a:rPr>
              <a:t>int</a:t>
            </a:r>
            <a:r>
              <a:rPr lang="en-IN" b="1" dirty="0" smtClean="0">
                <a:latin typeface="Times New Roman" pitchFamily="18" charset="0"/>
                <a:cs typeface="Times New Roman" pitchFamily="18" charset="0"/>
              </a:rPr>
              <a:t> main()</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test t1;</a:t>
            </a:r>
          </a:p>
          <a:p>
            <a:r>
              <a:rPr lang="en-IN" b="1" dirty="0" smtClean="0">
                <a:latin typeface="Times New Roman" pitchFamily="18" charset="0"/>
                <a:cs typeface="Times New Roman" pitchFamily="18" charset="0"/>
              </a:rPr>
              <a:t>	t1.fun(10);</a:t>
            </a:r>
          </a:p>
          <a:p>
            <a:r>
              <a:rPr lang="en-IN" b="1" dirty="0" smtClean="0">
                <a:latin typeface="Times New Roman" pitchFamily="18" charset="0"/>
                <a:cs typeface="Times New Roman" pitchFamily="18" charset="0"/>
              </a:rPr>
              <a:t>	t1.fun(10.5);</a:t>
            </a:r>
          </a:p>
          <a:p>
            <a:r>
              <a:rPr lang="en-IN" b="1" dirty="0" smtClean="0">
                <a:latin typeface="Times New Roman" pitchFamily="18" charset="0"/>
                <a:cs typeface="Times New Roman" pitchFamily="18" charset="0"/>
              </a:rPr>
              <a:t>return  0;</a:t>
            </a:r>
          </a:p>
          <a:p>
            <a:r>
              <a:rPr lang="en-IN"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534400" cy="742511"/>
          </a:xfrm>
          <a:prstGeom prst="rect">
            <a:avLst/>
          </a:prstGeom>
        </p:spPr>
        <p:txBody>
          <a:bodyPr wrap="square">
            <a:spAutoFit/>
          </a:bodyPr>
          <a:lstStyle/>
          <a:p>
            <a:pPr lvl="2">
              <a:lnSpc>
                <a:spcPct val="150000"/>
              </a:lnSpc>
            </a:pPr>
            <a:r>
              <a:rPr lang="en-IN" sz="3200" dirty="0" smtClean="0">
                <a:solidFill>
                  <a:srgbClr val="C00000"/>
                </a:solidFill>
                <a:latin typeface="Times New Roman" pitchFamily="18" charset="0"/>
                <a:cs typeface="Times New Roman" pitchFamily="18" charset="0"/>
              </a:rPr>
              <a:t>Runtime // Dynamic or Lazy Binding</a:t>
            </a:r>
          </a:p>
        </p:txBody>
      </p:sp>
      <p:sp>
        <p:nvSpPr>
          <p:cNvPr id="5" name="TextBox 4"/>
          <p:cNvSpPr txBox="1"/>
          <p:nvPr/>
        </p:nvSpPr>
        <p:spPr>
          <a:xfrm>
            <a:off x="1447800" y="1219200"/>
            <a:ext cx="6705600" cy="5078313"/>
          </a:xfrm>
          <a:prstGeom prst="rect">
            <a:avLst/>
          </a:prstGeom>
          <a:noFill/>
        </p:spPr>
        <p:txBody>
          <a:bodyPr wrap="square" rtlCol="0">
            <a:spAutoFit/>
          </a:bodyPr>
          <a:lstStyle/>
          <a:p>
            <a:r>
              <a:rPr lang="en-IN" b="1" dirty="0" smtClean="0">
                <a:latin typeface="Times New Roman" pitchFamily="18" charset="0"/>
                <a:cs typeface="Times New Roman" pitchFamily="18" charset="0"/>
              </a:rPr>
              <a:t>Ex:</a:t>
            </a:r>
          </a:p>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Class  base</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Public:    </a:t>
            </a:r>
          </a:p>
          <a:p>
            <a:r>
              <a:rPr lang="en-IN" b="1" dirty="0" smtClean="0">
                <a:latin typeface="Times New Roman" pitchFamily="18" charset="0"/>
                <a:cs typeface="Times New Roman" pitchFamily="18" charset="0"/>
              </a:rPr>
              <a:t>   virtual void fun( )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&lt;&lt;“Base Class”&lt;&lt;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Class derived : Public base </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Public:</a:t>
            </a:r>
          </a:p>
          <a:p>
            <a:r>
              <a:rPr lang="en-IN" b="1" dirty="0" smtClean="0">
                <a:latin typeface="Times New Roman" pitchFamily="18" charset="0"/>
                <a:cs typeface="Times New Roman" pitchFamily="18" charset="0"/>
              </a:rPr>
              <a:t>   void fun( )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&lt;&lt;“Derived Class”&lt;&lt;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a:t>
            </a:r>
          </a:p>
          <a:p>
            <a:r>
              <a:rPr lang="en-IN" b="1" dirty="0" err="1" smtClean="0">
                <a:latin typeface="Times New Roman" pitchFamily="18" charset="0"/>
                <a:cs typeface="Times New Roman" pitchFamily="18" charset="0"/>
              </a:rPr>
              <a:t>int</a:t>
            </a:r>
            <a:r>
              <a:rPr lang="en-IN" b="1" dirty="0" smtClean="0">
                <a:latin typeface="Times New Roman" pitchFamily="18" charset="0"/>
                <a:cs typeface="Times New Roman" pitchFamily="18" charset="0"/>
              </a:rPr>
              <a:t> main()</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base *b = new derived;</a:t>
            </a:r>
          </a:p>
          <a:p>
            <a:r>
              <a:rPr lang="en-IN" b="1" dirty="0" smtClean="0">
                <a:latin typeface="Times New Roman" pitchFamily="18" charset="0"/>
                <a:cs typeface="Times New Roman" pitchFamily="18" charset="0"/>
              </a:rPr>
              <a:t>   b -&gt; fun();</a:t>
            </a:r>
          </a:p>
          <a:p>
            <a:r>
              <a:rPr lang="en-IN" b="1" dirty="0" smtClean="0">
                <a:latin typeface="Times New Roman" pitchFamily="18" charset="0"/>
                <a:cs typeface="Times New Roman" pitchFamily="18" charset="0"/>
              </a:rPr>
              <a:t>return  0;</a:t>
            </a:r>
          </a:p>
          <a:p>
            <a:r>
              <a:rPr lang="en-IN"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534400" cy="742511"/>
          </a:xfrm>
          <a:prstGeom prst="rect">
            <a:avLst/>
          </a:prstGeom>
        </p:spPr>
        <p:txBody>
          <a:bodyPr wrap="square">
            <a:spAutoFit/>
          </a:bodyPr>
          <a:lstStyle/>
          <a:p>
            <a:pPr lvl="2" algn="ctr">
              <a:lnSpc>
                <a:spcPct val="150000"/>
              </a:lnSpc>
            </a:pPr>
            <a:r>
              <a:rPr lang="en-IN" sz="3200" dirty="0" smtClean="0">
                <a:solidFill>
                  <a:srgbClr val="C00000"/>
                </a:solidFill>
                <a:latin typeface="Times New Roman" pitchFamily="18" charset="0"/>
                <a:cs typeface="Times New Roman" pitchFamily="18" charset="0"/>
              </a:rPr>
              <a:t>Challenge1</a:t>
            </a:r>
          </a:p>
        </p:txBody>
      </p:sp>
      <p:sp>
        <p:nvSpPr>
          <p:cNvPr id="5" name="TextBox 4"/>
          <p:cNvSpPr txBox="1"/>
          <p:nvPr/>
        </p:nvSpPr>
        <p:spPr>
          <a:xfrm>
            <a:off x="1447800" y="893088"/>
            <a:ext cx="6705600" cy="5355312"/>
          </a:xfrm>
          <a:prstGeom prst="rect">
            <a:avLst/>
          </a:prstGeom>
          <a:noFill/>
        </p:spPr>
        <p:txBody>
          <a:bodyPr wrap="square" rtlCol="0">
            <a:spAutoFit/>
          </a:bodyPr>
          <a:lstStyle/>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Class  base</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Public:    </a:t>
            </a:r>
          </a:p>
          <a:p>
            <a:r>
              <a:rPr lang="en-IN" b="1" dirty="0" smtClean="0">
                <a:latin typeface="Times New Roman" pitchFamily="18" charset="0"/>
                <a:cs typeface="Times New Roman" pitchFamily="18" charset="0"/>
              </a:rPr>
              <a:t>   void fun( )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&lt;&lt;“Base Class”&lt;&lt;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Class derived : Public base </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Public:</a:t>
            </a:r>
          </a:p>
          <a:p>
            <a:r>
              <a:rPr lang="en-IN" b="1" dirty="0" smtClean="0">
                <a:latin typeface="Times New Roman" pitchFamily="18" charset="0"/>
                <a:cs typeface="Times New Roman" pitchFamily="18" charset="0"/>
              </a:rPr>
              <a:t>   void fun( )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&lt;&lt;“Derived Class”&lt;&lt;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a:t>
            </a:r>
          </a:p>
          <a:p>
            <a:r>
              <a:rPr lang="en-IN" b="1" dirty="0" err="1" smtClean="0">
                <a:latin typeface="Times New Roman" pitchFamily="18" charset="0"/>
                <a:cs typeface="Times New Roman" pitchFamily="18" charset="0"/>
              </a:rPr>
              <a:t>int</a:t>
            </a:r>
            <a:r>
              <a:rPr lang="en-IN" b="1" dirty="0" smtClean="0">
                <a:latin typeface="Times New Roman" pitchFamily="18" charset="0"/>
                <a:cs typeface="Times New Roman" pitchFamily="18" charset="0"/>
              </a:rPr>
              <a:t> main()</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base x;</a:t>
            </a:r>
          </a:p>
          <a:p>
            <a:r>
              <a:rPr lang="en-IN" b="1" dirty="0" smtClean="0">
                <a:latin typeface="Times New Roman" pitchFamily="18" charset="0"/>
                <a:cs typeface="Times New Roman" pitchFamily="18" charset="0"/>
              </a:rPr>
              <a:t>    derived y;</a:t>
            </a:r>
          </a:p>
          <a:p>
            <a:r>
              <a:rPr lang="en-IN" b="1" dirty="0" smtClean="0">
                <a:latin typeface="Times New Roman" pitchFamily="18" charset="0"/>
                <a:cs typeface="Times New Roman" pitchFamily="18" charset="0"/>
              </a:rPr>
              <a:t>    x.fun();</a:t>
            </a:r>
          </a:p>
          <a:p>
            <a:r>
              <a:rPr lang="en-IN" b="1" dirty="0" smtClean="0">
                <a:latin typeface="Times New Roman" pitchFamily="18" charset="0"/>
                <a:cs typeface="Times New Roman" pitchFamily="18" charset="0"/>
              </a:rPr>
              <a:t>    y.fun();</a:t>
            </a:r>
          </a:p>
          <a:p>
            <a:r>
              <a:rPr lang="en-IN" b="1" dirty="0" smtClean="0">
                <a:latin typeface="Times New Roman" pitchFamily="18" charset="0"/>
                <a:cs typeface="Times New Roman" pitchFamily="18" charset="0"/>
              </a:rPr>
              <a:t>return  0;</a:t>
            </a:r>
          </a:p>
          <a:p>
            <a:r>
              <a:rPr lang="en-IN"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534400" cy="742511"/>
          </a:xfrm>
          <a:prstGeom prst="rect">
            <a:avLst/>
          </a:prstGeom>
        </p:spPr>
        <p:txBody>
          <a:bodyPr wrap="square">
            <a:spAutoFit/>
          </a:bodyPr>
          <a:lstStyle/>
          <a:p>
            <a:pPr lvl="2" algn="ctr">
              <a:lnSpc>
                <a:spcPct val="150000"/>
              </a:lnSpc>
            </a:pPr>
            <a:r>
              <a:rPr lang="en-IN" sz="3200" dirty="0" smtClean="0">
                <a:solidFill>
                  <a:srgbClr val="C00000"/>
                </a:solidFill>
                <a:latin typeface="Times New Roman" pitchFamily="18" charset="0"/>
                <a:cs typeface="Times New Roman" pitchFamily="18" charset="0"/>
              </a:rPr>
              <a:t>Challenge 2</a:t>
            </a:r>
          </a:p>
        </p:txBody>
      </p:sp>
      <p:sp>
        <p:nvSpPr>
          <p:cNvPr id="5" name="TextBox 4"/>
          <p:cNvSpPr txBox="1"/>
          <p:nvPr/>
        </p:nvSpPr>
        <p:spPr>
          <a:xfrm>
            <a:off x="1447800" y="893088"/>
            <a:ext cx="6705600" cy="5355312"/>
          </a:xfrm>
          <a:prstGeom prst="rect">
            <a:avLst/>
          </a:prstGeom>
          <a:noFill/>
        </p:spPr>
        <p:txBody>
          <a:bodyPr wrap="square" rtlCol="0">
            <a:spAutoFit/>
          </a:bodyPr>
          <a:lstStyle/>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Class  base</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Public:    </a:t>
            </a:r>
          </a:p>
          <a:p>
            <a:r>
              <a:rPr lang="en-IN" b="1" dirty="0" smtClean="0">
                <a:latin typeface="Times New Roman" pitchFamily="18" charset="0"/>
                <a:cs typeface="Times New Roman" pitchFamily="18" charset="0"/>
              </a:rPr>
              <a:t>   void fun( )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&lt;&lt;“Base Class”&lt;&lt;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Class derived : Public base </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Public:</a:t>
            </a:r>
          </a:p>
          <a:p>
            <a:r>
              <a:rPr lang="en-IN" b="1" dirty="0" smtClean="0">
                <a:latin typeface="Times New Roman" pitchFamily="18" charset="0"/>
                <a:cs typeface="Times New Roman" pitchFamily="18" charset="0"/>
              </a:rPr>
              <a:t>   void fun( ) {  </a:t>
            </a:r>
            <a:r>
              <a:rPr lang="en-IN" b="1" dirty="0" err="1" smtClean="0">
                <a:latin typeface="Times New Roman" pitchFamily="18" charset="0"/>
                <a:cs typeface="Times New Roman" pitchFamily="18" charset="0"/>
              </a:rPr>
              <a:t>cout</a:t>
            </a:r>
            <a:r>
              <a:rPr lang="en-IN" b="1" dirty="0" smtClean="0">
                <a:latin typeface="Times New Roman" pitchFamily="18" charset="0"/>
                <a:cs typeface="Times New Roman" pitchFamily="18" charset="0"/>
              </a:rPr>
              <a:t>&lt;&lt;“Derived Class”&lt;&lt; </a:t>
            </a:r>
            <a:r>
              <a:rPr lang="en-IN" b="1" dirty="0" err="1" smtClean="0">
                <a:latin typeface="Times New Roman" pitchFamily="18" charset="0"/>
                <a:cs typeface="Times New Roman" pitchFamily="18" charset="0"/>
              </a:rPr>
              <a:t>endl</a:t>
            </a:r>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a:t>
            </a:r>
          </a:p>
          <a:p>
            <a:r>
              <a:rPr lang="en-IN" b="1" dirty="0" err="1" smtClean="0">
                <a:latin typeface="Times New Roman" pitchFamily="18" charset="0"/>
                <a:cs typeface="Times New Roman" pitchFamily="18" charset="0"/>
              </a:rPr>
              <a:t>int</a:t>
            </a:r>
            <a:r>
              <a:rPr lang="en-IN" b="1" dirty="0" smtClean="0">
                <a:latin typeface="Times New Roman" pitchFamily="18" charset="0"/>
                <a:cs typeface="Times New Roman" pitchFamily="18" charset="0"/>
              </a:rPr>
              <a:t> main()</a:t>
            </a:r>
          </a:p>
          <a:p>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    base x;</a:t>
            </a:r>
          </a:p>
          <a:p>
            <a:r>
              <a:rPr lang="en-IN" b="1" dirty="0" smtClean="0">
                <a:latin typeface="Times New Roman" pitchFamily="18" charset="0"/>
                <a:cs typeface="Times New Roman" pitchFamily="18" charset="0"/>
              </a:rPr>
              <a:t>    derived y;</a:t>
            </a:r>
          </a:p>
          <a:p>
            <a:r>
              <a:rPr lang="en-IN" b="1" dirty="0" smtClean="0">
                <a:latin typeface="Times New Roman" pitchFamily="18" charset="0"/>
                <a:cs typeface="Times New Roman" pitchFamily="18" charset="0"/>
              </a:rPr>
              <a:t>    derived *h = new base;</a:t>
            </a:r>
          </a:p>
          <a:p>
            <a:r>
              <a:rPr lang="en-IN" b="1" dirty="0" smtClean="0">
                <a:latin typeface="Times New Roman" pitchFamily="18" charset="0"/>
                <a:cs typeface="Times New Roman" pitchFamily="18" charset="0"/>
              </a:rPr>
              <a:t>    h - &gt;  fun();</a:t>
            </a:r>
          </a:p>
          <a:p>
            <a:r>
              <a:rPr lang="en-IN" b="1" dirty="0" smtClean="0">
                <a:latin typeface="Times New Roman" pitchFamily="18" charset="0"/>
                <a:cs typeface="Times New Roman" pitchFamily="18" charset="0"/>
              </a:rPr>
              <a:t>return  0;</a:t>
            </a:r>
          </a:p>
          <a:p>
            <a:r>
              <a:rPr lang="en-IN"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304800"/>
            <a:ext cx="1354858"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Class</a:t>
            </a:r>
            <a:endParaRPr lang="en-US" sz="4000" b="1" dirty="0">
              <a:latin typeface="Times New Roman" pitchFamily="18" charset="0"/>
              <a:cs typeface="Times New Roman" pitchFamily="18" charset="0"/>
            </a:endParaRPr>
          </a:p>
        </p:txBody>
      </p:sp>
      <p:sp>
        <p:nvSpPr>
          <p:cNvPr id="5" name="TextBox 4"/>
          <p:cNvSpPr txBox="1"/>
          <p:nvPr/>
        </p:nvSpPr>
        <p:spPr>
          <a:xfrm>
            <a:off x="990600" y="990600"/>
            <a:ext cx="6647974" cy="1415772"/>
          </a:xfrm>
          <a:prstGeom prst="rect">
            <a:avLst/>
          </a:prstGeom>
          <a:noFill/>
        </p:spPr>
        <p:txBody>
          <a:bodyPr wrap="none" rtlCol="0">
            <a:spAutoFit/>
          </a:bodyPr>
          <a:lstStyle/>
          <a:p>
            <a:r>
              <a:rPr lang="en-US" sz="2000" dirty="0" smtClean="0">
                <a:solidFill>
                  <a:srgbClr val="FF0000"/>
                </a:solidFill>
                <a:latin typeface="Times New Roman" pitchFamily="18" charset="0"/>
                <a:cs typeface="Times New Roman" pitchFamily="18" charset="0"/>
              </a:rPr>
              <a:t>          Rule:</a:t>
            </a:r>
          </a:p>
          <a:p>
            <a:pPr>
              <a:lnSpc>
                <a:spcPct val="150000"/>
              </a:lnSpc>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 At least one data member and member function	</a:t>
            </a:r>
          </a:p>
          <a:p>
            <a:pPr>
              <a:lnSpc>
                <a:spcPct val="150000"/>
              </a:lnSpc>
            </a:pPr>
            <a:r>
              <a:rPr lang="en-US" sz="2000" dirty="0" smtClean="0">
                <a:latin typeface="Times New Roman" pitchFamily="18" charset="0"/>
                <a:cs typeface="Times New Roman" pitchFamily="18" charset="0"/>
              </a:rPr>
              <a:t>	2. Access by only member functions of class</a:t>
            </a:r>
            <a:endParaRPr lang="en-US" sz="2000" dirty="0">
              <a:latin typeface="Times New Roman" pitchFamily="18" charset="0"/>
              <a:cs typeface="Times New Roman" pitchFamily="18" charset="0"/>
            </a:endParaRPr>
          </a:p>
        </p:txBody>
      </p:sp>
      <p:sp>
        <p:nvSpPr>
          <p:cNvPr id="6" name="TextBox 5"/>
          <p:cNvSpPr txBox="1"/>
          <p:nvPr/>
        </p:nvSpPr>
        <p:spPr>
          <a:xfrm>
            <a:off x="1371600" y="2895600"/>
            <a:ext cx="1281120"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Syntax:</a:t>
            </a:r>
            <a:endParaRPr lang="en-US" sz="2800" dirty="0">
              <a:latin typeface="Times New Roman" pitchFamily="18" charset="0"/>
              <a:cs typeface="Times New Roman" pitchFamily="18" charset="0"/>
            </a:endParaRPr>
          </a:p>
        </p:txBody>
      </p:sp>
      <p:sp>
        <p:nvSpPr>
          <p:cNvPr id="7" name="TextBox 6"/>
          <p:cNvSpPr txBox="1"/>
          <p:nvPr/>
        </p:nvSpPr>
        <p:spPr>
          <a:xfrm>
            <a:off x="2735270" y="3559076"/>
            <a:ext cx="4937570" cy="2308324"/>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Class </a:t>
            </a:r>
            <a:r>
              <a:rPr lang="en-US" sz="2400" dirty="0" err="1" smtClean="0">
                <a:solidFill>
                  <a:srgbClr val="C00000"/>
                </a:solidFill>
                <a:latin typeface="Times New Roman" pitchFamily="18" charset="0"/>
                <a:cs typeface="Times New Roman" pitchFamily="18" charset="0"/>
              </a:rPr>
              <a:t>Class_name</a:t>
            </a:r>
            <a:endParaRPr lang="en-US" sz="2400" dirty="0" smtClean="0">
              <a:solidFill>
                <a:srgbClr val="C00000"/>
              </a:solidFill>
              <a:latin typeface="Times New Roman" pitchFamily="18" charset="0"/>
              <a:cs typeface="Times New Roman" pitchFamily="18" charset="0"/>
            </a:endParaRPr>
          </a:p>
          <a:p>
            <a:r>
              <a:rPr lang="en-US" sz="2400" dirty="0" smtClean="0">
                <a:solidFill>
                  <a:srgbClr val="C00000"/>
                </a:solidFill>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       visibility label or access </a:t>
            </a:r>
            <a:r>
              <a:rPr lang="en-US" sz="2400" dirty="0" err="1" smtClean="0">
                <a:solidFill>
                  <a:srgbClr val="C00000"/>
                </a:solidFill>
                <a:latin typeface="Times New Roman" pitchFamily="18" charset="0"/>
                <a:cs typeface="Times New Roman" pitchFamily="18" charset="0"/>
              </a:rPr>
              <a:t>specifier</a:t>
            </a:r>
            <a:r>
              <a:rPr lang="en-US" sz="2400" dirty="0" smtClean="0">
                <a:solidFill>
                  <a:srgbClr val="C00000"/>
                </a:solidFill>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       data member;</a:t>
            </a:r>
          </a:p>
          <a:p>
            <a:r>
              <a:rPr lang="en-US" sz="2400" dirty="0" smtClean="0">
                <a:solidFill>
                  <a:srgbClr val="C00000"/>
                </a:solidFill>
                <a:latin typeface="Times New Roman" pitchFamily="18" charset="0"/>
                <a:cs typeface="Times New Roman" pitchFamily="18" charset="0"/>
              </a:rPr>
              <a:t>       member function;</a:t>
            </a:r>
          </a:p>
          <a:p>
            <a:r>
              <a:rPr lang="en-US" sz="2400" dirty="0" smtClean="0">
                <a:solidFill>
                  <a:srgbClr val="C00000"/>
                </a:solidFill>
                <a:latin typeface="Times New Roman" pitchFamily="18" charset="0"/>
                <a:cs typeface="Times New Roman" pitchFamily="18" charset="0"/>
              </a:rPr>
              <a:t>};	</a:t>
            </a:r>
            <a:endParaRPr lang="en-US" sz="24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381000"/>
            <a:ext cx="3459024" cy="646331"/>
          </a:xfrm>
          <a:prstGeom prst="rect">
            <a:avLst/>
          </a:prstGeom>
          <a:noFill/>
        </p:spPr>
        <p:txBody>
          <a:bodyPr wrap="none" rtlCol="0">
            <a:spAutoFit/>
          </a:bodyPr>
          <a:lstStyle/>
          <a:p>
            <a:r>
              <a:rPr lang="en-US" sz="3600" b="1" dirty="0" smtClean="0">
                <a:solidFill>
                  <a:srgbClr val="C00000"/>
                </a:solidFill>
                <a:latin typeface="Times New Roman" pitchFamily="18" charset="0"/>
                <a:cs typeface="Times New Roman" pitchFamily="18" charset="0"/>
              </a:rPr>
              <a:t>INHERITANCE</a:t>
            </a:r>
            <a:endParaRPr lang="en-IN" sz="3600" b="1" dirty="0">
              <a:solidFill>
                <a:srgbClr val="C00000"/>
              </a:solidFill>
              <a:latin typeface="Times New Roman" pitchFamily="18" charset="0"/>
              <a:cs typeface="Times New Roman" pitchFamily="18" charset="0"/>
            </a:endParaRPr>
          </a:p>
        </p:txBody>
      </p:sp>
      <p:sp>
        <p:nvSpPr>
          <p:cNvPr id="5" name="TextBox 4"/>
          <p:cNvSpPr txBox="1"/>
          <p:nvPr/>
        </p:nvSpPr>
        <p:spPr>
          <a:xfrm>
            <a:off x="457200" y="2209800"/>
            <a:ext cx="7441461" cy="2862322"/>
          </a:xfrm>
          <a:prstGeom prst="rect">
            <a:avLst/>
          </a:prstGeom>
          <a:noFill/>
        </p:spPr>
        <p:txBody>
          <a:bodyPr wrap="none" rtlCol="0">
            <a:spAutoFit/>
          </a:bodyPr>
          <a:lstStyle/>
          <a:p>
            <a:pPr>
              <a:buFont typeface="Wingdings" pitchFamily="2" charset="2"/>
              <a:buChar char="Ø"/>
            </a:pPr>
            <a:r>
              <a:rPr lang="en-IN" sz="2000" dirty="0" smtClean="0">
                <a:latin typeface="Times New Roman" pitchFamily="18" charset="0"/>
                <a:cs typeface="Times New Roman" pitchFamily="18" charset="0"/>
              </a:rPr>
              <a:t>  Inheritance is the process by which objects of one class </a:t>
            </a:r>
            <a:r>
              <a:rPr lang="en-IN" sz="2000" dirty="0" smtClean="0">
                <a:solidFill>
                  <a:srgbClr val="FF0000"/>
                </a:solidFill>
                <a:latin typeface="Times New Roman" pitchFamily="18" charset="0"/>
                <a:cs typeface="Times New Roman" pitchFamily="18" charset="0"/>
              </a:rPr>
              <a:t>acquire the </a:t>
            </a:r>
          </a:p>
          <a:p>
            <a:r>
              <a:rPr lang="en-IN" sz="2000" dirty="0" smtClean="0">
                <a:solidFill>
                  <a:srgbClr val="FF0000"/>
                </a:solidFill>
                <a:latin typeface="Times New Roman" pitchFamily="18" charset="0"/>
                <a:cs typeface="Times New Roman" pitchFamily="18" charset="0"/>
              </a:rPr>
              <a:t>     properties</a:t>
            </a:r>
            <a:r>
              <a:rPr lang="en-IN" sz="2000" dirty="0" smtClean="0">
                <a:latin typeface="Times New Roman" pitchFamily="18" charset="0"/>
                <a:cs typeface="Times New Roman" pitchFamily="18" charset="0"/>
              </a:rPr>
              <a:t> of another class.</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In the concept of inheritance provides the idea of </a:t>
            </a:r>
            <a:r>
              <a:rPr lang="en-IN" sz="2000" dirty="0" err="1" smtClean="0">
                <a:solidFill>
                  <a:srgbClr val="FF0000"/>
                </a:solidFill>
                <a:latin typeface="Times New Roman" pitchFamily="18" charset="0"/>
                <a:cs typeface="Times New Roman" pitchFamily="18" charset="0"/>
              </a:rPr>
              <a:t>Reusablity</a:t>
            </a:r>
            <a:r>
              <a:rPr lang="en-IN" sz="2000" dirty="0" smtClean="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The mechanism of deriving a new class from an old one is called </a:t>
            </a:r>
          </a:p>
          <a:p>
            <a:r>
              <a:rPr lang="en-IN" sz="2000" dirty="0" smtClean="0">
                <a:latin typeface="Times New Roman" pitchFamily="18" charset="0"/>
                <a:cs typeface="Times New Roman" pitchFamily="18" charset="0"/>
              </a:rPr>
              <a:t>       '</a:t>
            </a:r>
            <a:r>
              <a:rPr lang="en-IN" sz="2000" dirty="0" smtClean="0">
                <a:solidFill>
                  <a:srgbClr val="FF0000"/>
                </a:solidFill>
                <a:latin typeface="Times New Roman" pitchFamily="18" charset="0"/>
                <a:cs typeface="Times New Roman" pitchFamily="18" charset="0"/>
              </a:rPr>
              <a:t>INHERTTENCE</a:t>
            </a:r>
            <a:r>
              <a:rPr lang="en-IN" sz="2000" dirty="0" smtClean="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1400" y="381000"/>
            <a:ext cx="1330236" cy="646331"/>
          </a:xfrm>
          <a:prstGeom prst="rect">
            <a:avLst/>
          </a:prstGeom>
          <a:noFill/>
        </p:spPr>
        <p:txBody>
          <a:bodyPr wrap="none" rtlCol="0">
            <a:spAutoFit/>
          </a:bodyPr>
          <a:lstStyle/>
          <a:p>
            <a:r>
              <a:rPr lang="en-IN" sz="3600" b="1" dirty="0" smtClean="0">
                <a:solidFill>
                  <a:srgbClr val="FF0000"/>
                </a:solidFill>
                <a:latin typeface="Times New Roman" pitchFamily="18" charset="0"/>
                <a:cs typeface="Times New Roman" pitchFamily="18" charset="0"/>
              </a:rPr>
              <a:t>Types</a:t>
            </a:r>
            <a:endParaRPr lang="en-IN" sz="3600" b="1" dirty="0">
              <a:solidFill>
                <a:srgbClr val="FF0000"/>
              </a:solidFill>
              <a:latin typeface="Times New Roman" pitchFamily="18" charset="0"/>
              <a:cs typeface="Times New Roman" pitchFamily="18" charset="0"/>
            </a:endParaRPr>
          </a:p>
        </p:txBody>
      </p:sp>
      <p:sp>
        <p:nvSpPr>
          <p:cNvPr id="5" name="TextBox 4"/>
          <p:cNvSpPr txBox="1"/>
          <p:nvPr/>
        </p:nvSpPr>
        <p:spPr>
          <a:xfrm>
            <a:off x="2514600" y="1371600"/>
            <a:ext cx="4123245" cy="3600986"/>
          </a:xfrm>
          <a:prstGeom prst="rect">
            <a:avLst/>
          </a:prstGeom>
          <a:noFill/>
        </p:spPr>
        <p:txBody>
          <a:bodyPr wrap="none" rtlCol="0">
            <a:spAutoFit/>
          </a:bodyPr>
          <a:lstStyle/>
          <a:p>
            <a:pPr>
              <a:lnSpc>
                <a:spcPct val="150000"/>
              </a:lnSpc>
              <a:buFont typeface="Wingdings" pitchFamily="2" charset="2"/>
              <a:buChar char="Ø"/>
            </a:pPr>
            <a:r>
              <a:rPr lang="en-IN" sz="2800" dirty="0" smtClean="0">
                <a:latin typeface="Times New Roman" pitchFamily="18" charset="0"/>
                <a:cs typeface="Times New Roman" pitchFamily="18" charset="0"/>
              </a:rPr>
              <a:t>  Single Inheritance</a:t>
            </a:r>
          </a:p>
          <a:p>
            <a:pPr>
              <a:lnSpc>
                <a:spcPct val="150000"/>
              </a:lnSpc>
              <a:buFont typeface="Wingdings" pitchFamily="2" charset="2"/>
              <a:buChar char="Ø"/>
            </a:pPr>
            <a:r>
              <a:rPr lang="en-IN" sz="2800" dirty="0" smtClean="0">
                <a:latin typeface="Times New Roman" pitchFamily="18" charset="0"/>
                <a:cs typeface="Times New Roman" pitchFamily="18" charset="0"/>
              </a:rPr>
              <a:t>  Multilevel Inheritance</a:t>
            </a:r>
          </a:p>
          <a:p>
            <a:pPr>
              <a:lnSpc>
                <a:spcPct val="150000"/>
              </a:lnSpc>
              <a:buFont typeface="Wingdings" pitchFamily="2" charset="2"/>
              <a:buChar char="Ø"/>
            </a:pPr>
            <a:r>
              <a:rPr lang="en-IN" sz="2800" dirty="0" smtClean="0">
                <a:latin typeface="Times New Roman" pitchFamily="18" charset="0"/>
                <a:cs typeface="Times New Roman" pitchFamily="18" charset="0"/>
              </a:rPr>
              <a:t>  Multiple Inheritance</a:t>
            </a:r>
          </a:p>
          <a:p>
            <a:pPr>
              <a:lnSpc>
                <a:spcPct val="150000"/>
              </a:lnSpc>
              <a:buFont typeface="Wingdings" pitchFamily="2" charset="2"/>
              <a:buChar char="Ø"/>
            </a:pPr>
            <a:r>
              <a:rPr lang="en-IN" sz="2800" dirty="0" smtClean="0">
                <a:latin typeface="Times New Roman" pitchFamily="18" charset="0"/>
                <a:cs typeface="Times New Roman" pitchFamily="18" charset="0"/>
              </a:rPr>
              <a:t>  Hierarchical Inheritance</a:t>
            </a:r>
          </a:p>
          <a:p>
            <a:pPr>
              <a:lnSpc>
                <a:spcPct val="150000"/>
              </a:lnSpc>
              <a:buFont typeface="Wingdings" pitchFamily="2" charset="2"/>
              <a:buChar char="Ø"/>
            </a:pPr>
            <a:r>
              <a:rPr lang="en-IN" sz="2800" dirty="0" smtClean="0">
                <a:latin typeface="Times New Roman" pitchFamily="18" charset="0"/>
                <a:cs typeface="Times New Roman" pitchFamily="18" charset="0"/>
              </a:rPr>
              <a:t>  Hybrid Inheritance</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800" y="0"/>
            <a:ext cx="3845925" cy="646331"/>
          </a:xfrm>
          <a:prstGeom prst="rect">
            <a:avLst/>
          </a:prstGeom>
        </p:spPr>
        <p:txBody>
          <a:bodyPr wrap="none">
            <a:spAutoFit/>
          </a:bodyPr>
          <a:lstStyle/>
          <a:p>
            <a:r>
              <a:rPr lang="en-IN" dirty="0" smtClean="0">
                <a:latin typeface="Times New Roman" pitchFamily="18" charset="0"/>
                <a:cs typeface="Times New Roman" pitchFamily="18" charset="0"/>
              </a:rPr>
              <a:t> </a:t>
            </a:r>
            <a:r>
              <a:rPr lang="en-IN" sz="3600" b="1" dirty="0" smtClean="0">
                <a:solidFill>
                  <a:srgbClr val="FF0000"/>
                </a:solidFill>
                <a:latin typeface="Times New Roman" pitchFamily="18" charset="0"/>
                <a:cs typeface="Times New Roman" pitchFamily="18" charset="0"/>
              </a:rPr>
              <a:t>Single Inheritance</a:t>
            </a:r>
          </a:p>
        </p:txBody>
      </p:sp>
      <p:sp>
        <p:nvSpPr>
          <p:cNvPr id="6" name="Rectangle 5"/>
          <p:cNvSpPr/>
          <p:nvPr/>
        </p:nvSpPr>
        <p:spPr>
          <a:xfrm>
            <a:off x="1905000" y="2667000"/>
            <a:ext cx="4572000" cy="2308324"/>
          </a:xfrm>
          <a:prstGeom prst="rect">
            <a:avLst/>
          </a:prstGeom>
        </p:spPr>
        <p:txBody>
          <a:bodyPr>
            <a:spAutoFit/>
          </a:bodyPr>
          <a:lstStyle/>
          <a:p>
            <a:r>
              <a:rPr lang="en-IN" b="1" dirty="0" smtClean="0">
                <a:latin typeface="Times New Roman" pitchFamily="18" charset="0"/>
                <a:cs typeface="Times New Roman" pitchFamily="18" charset="0"/>
              </a:rPr>
              <a:t>class Base</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BASE CLASS</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Derived : </a:t>
            </a:r>
            <a:r>
              <a:rPr lang="en-IN" b="1" dirty="0" err="1" smtClean="0">
                <a:latin typeface="Times New Roman" pitchFamily="18" charset="0"/>
                <a:cs typeface="Times New Roman" pitchFamily="18" charset="0"/>
              </a:rPr>
              <a:t>acess_specifier</a:t>
            </a:r>
            <a:r>
              <a:rPr lang="en-IN" b="1" dirty="0" smtClean="0">
                <a:latin typeface="Times New Roman" pitchFamily="18" charset="0"/>
                <a:cs typeface="Times New Roman" pitchFamily="18" charset="0"/>
              </a:rPr>
              <a:t> Base</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DERIVED CLASS</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7" name="Rectangle 6"/>
          <p:cNvSpPr/>
          <p:nvPr/>
        </p:nvSpPr>
        <p:spPr>
          <a:xfrm>
            <a:off x="762000" y="2133600"/>
            <a:ext cx="941283" cy="369332"/>
          </a:xfrm>
          <a:prstGeom prst="rect">
            <a:avLst/>
          </a:prstGeom>
        </p:spPr>
        <p:txBody>
          <a:bodyPr wrap="none">
            <a:spAutoFit/>
          </a:bodyPr>
          <a:lstStyle/>
          <a:p>
            <a:r>
              <a:rPr lang="en-IN" b="1" dirty="0" smtClean="0">
                <a:solidFill>
                  <a:srgbClr val="C00000"/>
                </a:solidFill>
                <a:latin typeface="Times New Roman" pitchFamily="18" charset="0"/>
                <a:cs typeface="Times New Roman" pitchFamily="18" charset="0"/>
              </a:rPr>
              <a:t>Syntax-</a:t>
            </a:r>
            <a:endParaRPr lang="en-IN" dirty="0">
              <a:solidFill>
                <a:srgbClr val="C0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477000" y="1066800"/>
            <a:ext cx="1748790" cy="3886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4583306" cy="646331"/>
          </a:xfrm>
          <a:prstGeom prst="rect">
            <a:avLst/>
          </a:prstGeom>
        </p:spPr>
        <p:txBody>
          <a:bodyPr wrap="none">
            <a:spAutoFit/>
          </a:bodyPr>
          <a:lstStyle/>
          <a:p>
            <a:r>
              <a:rPr lang="en-IN" sz="3600" b="1" dirty="0" smtClean="0">
                <a:solidFill>
                  <a:srgbClr val="FF0000"/>
                </a:solidFill>
                <a:latin typeface="Times New Roman" pitchFamily="18" charset="0"/>
                <a:cs typeface="Times New Roman" pitchFamily="18" charset="0"/>
              </a:rPr>
              <a:t>Multilevel Inheritance</a:t>
            </a:r>
          </a:p>
        </p:txBody>
      </p:sp>
      <p:sp>
        <p:nvSpPr>
          <p:cNvPr id="6" name="Rectangle 5"/>
          <p:cNvSpPr/>
          <p:nvPr/>
        </p:nvSpPr>
        <p:spPr>
          <a:xfrm>
            <a:off x="1143000" y="2209800"/>
            <a:ext cx="4572000" cy="3970318"/>
          </a:xfrm>
          <a:prstGeom prst="rect">
            <a:avLst/>
          </a:prstGeom>
        </p:spPr>
        <p:txBody>
          <a:bodyPr>
            <a:spAutoFit/>
          </a:bodyPr>
          <a:lstStyle/>
          <a:p>
            <a:pPr fontAlgn="base"/>
            <a:r>
              <a:rPr lang="en-IN" b="1" dirty="0" smtClean="0">
                <a:latin typeface="Times New Roman" pitchFamily="18" charset="0"/>
                <a:cs typeface="Times New Roman" pitchFamily="18" charset="0"/>
              </a:rPr>
              <a:t>class A // Base class</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CLASS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B : </a:t>
            </a:r>
            <a:r>
              <a:rPr lang="en-IN" b="1" dirty="0" err="1" smtClean="0">
                <a:latin typeface="Times New Roman" pitchFamily="18" charset="0"/>
                <a:cs typeface="Times New Roman" pitchFamily="18" charset="0"/>
              </a:rPr>
              <a:t>acess_specifier</a:t>
            </a:r>
            <a:r>
              <a:rPr lang="en-IN" b="1" dirty="0" smtClean="0">
                <a:latin typeface="Times New Roman" pitchFamily="18" charset="0"/>
                <a:cs typeface="Times New Roman" pitchFamily="18" charset="0"/>
              </a:rPr>
              <a:t> A // Derived class of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CLASS B</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C : </a:t>
            </a:r>
            <a:r>
              <a:rPr lang="en-IN" b="1" dirty="0" err="1" smtClean="0">
                <a:latin typeface="Times New Roman" pitchFamily="18" charset="0"/>
                <a:cs typeface="Times New Roman" pitchFamily="18" charset="0"/>
              </a:rPr>
              <a:t>access_specifier</a:t>
            </a:r>
            <a:r>
              <a:rPr lang="en-IN" b="1" dirty="0" smtClean="0">
                <a:latin typeface="Times New Roman" pitchFamily="18" charset="0"/>
                <a:cs typeface="Times New Roman" pitchFamily="18" charset="0"/>
              </a:rPr>
              <a:t> B // Derived from derived class B</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CLASS C</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p>
        </p:txBody>
      </p:sp>
      <p:sp>
        <p:nvSpPr>
          <p:cNvPr id="7" name="Rectangle 6"/>
          <p:cNvSpPr/>
          <p:nvPr/>
        </p:nvSpPr>
        <p:spPr>
          <a:xfrm>
            <a:off x="609600" y="1752600"/>
            <a:ext cx="864339" cy="369332"/>
          </a:xfrm>
          <a:prstGeom prst="rect">
            <a:avLst/>
          </a:prstGeom>
        </p:spPr>
        <p:txBody>
          <a:bodyPr wrap="none">
            <a:spAutoFit/>
          </a:bodyPr>
          <a:lstStyle/>
          <a:p>
            <a:pPr fontAlgn="base"/>
            <a:r>
              <a:rPr lang="en-IN" b="1" dirty="0" smtClean="0">
                <a:solidFill>
                  <a:srgbClr val="C00000"/>
                </a:solidFill>
                <a:latin typeface="Times New Roman" pitchFamily="18" charset="0"/>
                <a:cs typeface="Times New Roman" pitchFamily="18" charset="0"/>
              </a:rPr>
              <a:t>Syntax</a:t>
            </a:r>
          </a:p>
        </p:txBody>
      </p:sp>
      <p:pic>
        <p:nvPicPr>
          <p:cNvPr id="8194" name="Picture 2" descr="http://www.tutorialdost.com/Cpp-Programming-Tutorial/Images/Multilevel-Inheritance.png"/>
          <p:cNvPicPr>
            <a:picLocks noChangeAspect="1" noChangeArrowheads="1"/>
          </p:cNvPicPr>
          <p:nvPr/>
        </p:nvPicPr>
        <p:blipFill>
          <a:blip r:embed="rId2"/>
          <a:srcRect/>
          <a:stretch>
            <a:fillRect/>
          </a:stretch>
        </p:blipFill>
        <p:spPr bwMode="auto">
          <a:xfrm>
            <a:off x="6629400" y="1066800"/>
            <a:ext cx="1447800" cy="466010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800" y="0"/>
            <a:ext cx="4275529" cy="646331"/>
          </a:xfrm>
          <a:prstGeom prst="rect">
            <a:avLst/>
          </a:prstGeom>
        </p:spPr>
        <p:txBody>
          <a:bodyPr wrap="none">
            <a:spAutoFit/>
          </a:bodyPr>
          <a:lstStyle/>
          <a:p>
            <a:r>
              <a:rPr lang="en-IN" sz="3600" b="1" dirty="0" smtClean="0">
                <a:solidFill>
                  <a:srgbClr val="FF0000"/>
                </a:solidFill>
                <a:latin typeface="Times New Roman" pitchFamily="18" charset="0"/>
                <a:cs typeface="Times New Roman" pitchFamily="18" charset="0"/>
              </a:rPr>
              <a:t>Multiple Inheritance</a:t>
            </a:r>
          </a:p>
        </p:txBody>
      </p:sp>
      <p:sp>
        <p:nvSpPr>
          <p:cNvPr id="5" name="Rectangle 4"/>
          <p:cNvSpPr/>
          <p:nvPr/>
        </p:nvSpPr>
        <p:spPr>
          <a:xfrm>
            <a:off x="838200" y="2222480"/>
            <a:ext cx="8001000" cy="3416320"/>
          </a:xfrm>
          <a:prstGeom prst="rect">
            <a:avLst/>
          </a:prstGeom>
        </p:spPr>
        <p:txBody>
          <a:bodyPr wrap="square">
            <a:spAutoFit/>
          </a:bodyPr>
          <a:lstStyle/>
          <a:p>
            <a:pPr fontAlgn="base"/>
            <a:r>
              <a:rPr lang="en-IN" b="1" dirty="0" smtClean="0">
                <a:latin typeface="Times New Roman" pitchFamily="18" charset="0"/>
                <a:cs typeface="Times New Roman" pitchFamily="18" charset="0"/>
              </a:rPr>
              <a:t>class A         // Base class of B</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CLASS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B        // Derived class of A and Base class</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CLASS B</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C : </a:t>
            </a:r>
            <a:r>
              <a:rPr lang="en-IN" b="1" dirty="0" err="1" smtClean="0">
                <a:latin typeface="Times New Roman" pitchFamily="18" charset="0"/>
                <a:cs typeface="Times New Roman" pitchFamily="18" charset="0"/>
              </a:rPr>
              <a:t>acess_specifier</a:t>
            </a:r>
            <a:r>
              <a:rPr lang="en-IN" b="1" dirty="0" smtClean="0">
                <a:latin typeface="Times New Roman" pitchFamily="18" charset="0"/>
                <a:cs typeface="Times New Roman" pitchFamily="18" charset="0"/>
              </a:rPr>
              <a:t> A, </a:t>
            </a:r>
            <a:r>
              <a:rPr lang="en-IN" b="1" dirty="0" err="1" smtClean="0">
                <a:latin typeface="Times New Roman" pitchFamily="18" charset="0"/>
                <a:cs typeface="Times New Roman" pitchFamily="18" charset="0"/>
              </a:rPr>
              <a:t>access_specifier</a:t>
            </a:r>
            <a:r>
              <a:rPr lang="en-IN" b="1" dirty="0" smtClean="0">
                <a:latin typeface="Times New Roman" pitchFamily="18" charset="0"/>
                <a:cs typeface="Times New Roman" pitchFamily="18" charset="0"/>
              </a:rPr>
              <a:t> B        // Derived class of A and B</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CLASS C</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p>
        </p:txBody>
      </p:sp>
      <p:sp>
        <p:nvSpPr>
          <p:cNvPr id="6" name="Rectangle 5"/>
          <p:cNvSpPr/>
          <p:nvPr/>
        </p:nvSpPr>
        <p:spPr>
          <a:xfrm>
            <a:off x="228600" y="1611868"/>
            <a:ext cx="864339" cy="369332"/>
          </a:xfrm>
          <a:prstGeom prst="rect">
            <a:avLst/>
          </a:prstGeom>
        </p:spPr>
        <p:txBody>
          <a:bodyPr wrap="none">
            <a:spAutoFit/>
          </a:bodyPr>
          <a:lstStyle/>
          <a:p>
            <a:pPr fontAlgn="base"/>
            <a:r>
              <a:rPr lang="en-IN" b="1" dirty="0" smtClean="0">
                <a:solidFill>
                  <a:srgbClr val="C00000"/>
                </a:solidFill>
                <a:latin typeface="Times New Roman" pitchFamily="18" charset="0"/>
                <a:cs typeface="Times New Roman" pitchFamily="18" charset="0"/>
              </a:rPr>
              <a:t>Syntax</a:t>
            </a:r>
          </a:p>
        </p:txBody>
      </p:sp>
      <p:pic>
        <p:nvPicPr>
          <p:cNvPr id="7170" name="Picture 2" descr="http://www.tutorialdost.com/Cpp-Programming-Tutorial/Images/Multiple-Inheritance.png"/>
          <p:cNvPicPr>
            <a:picLocks noChangeAspect="1" noChangeArrowheads="1"/>
          </p:cNvPicPr>
          <p:nvPr/>
        </p:nvPicPr>
        <p:blipFill>
          <a:blip r:embed="rId2"/>
          <a:srcRect/>
          <a:stretch>
            <a:fillRect/>
          </a:stretch>
        </p:blipFill>
        <p:spPr bwMode="auto">
          <a:xfrm>
            <a:off x="5334000" y="914400"/>
            <a:ext cx="3165795" cy="304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800" y="0"/>
            <a:ext cx="5062283" cy="646331"/>
          </a:xfrm>
          <a:prstGeom prst="rect">
            <a:avLst/>
          </a:prstGeom>
        </p:spPr>
        <p:txBody>
          <a:bodyPr wrap="none">
            <a:spAutoFit/>
          </a:bodyPr>
          <a:lstStyle/>
          <a:p>
            <a:r>
              <a:rPr lang="en-IN" sz="3600" b="1" dirty="0" smtClean="0">
                <a:solidFill>
                  <a:srgbClr val="FF0000"/>
                </a:solidFill>
                <a:latin typeface="Times New Roman" pitchFamily="18" charset="0"/>
                <a:cs typeface="Times New Roman" pitchFamily="18" charset="0"/>
              </a:rPr>
              <a:t>Hierarchical Inheritance</a:t>
            </a:r>
          </a:p>
        </p:txBody>
      </p:sp>
      <p:sp>
        <p:nvSpPr>
          <p:cNvPr id="5" name="Rectangle 4"/>
          <p:cNvSpPr/>
          <p:nvPr/>
        </p:nvSpPr>
        <p:spPr>
          <a:xfrm>
            <a:off x="533400" y="1426488"/>
            <a:ext cx="4572000" cy="5355312"/>
          </a:xfrm>
          <a:prstGeom prst="rect">
            <a:avLst/>
          </a:prstGeom>
        </p:spPr>
        <p:txBody>
          <a:bodyPr>
            <a:spAutoFit/>
          </a:bodyPr>
          <a:lstStyle/>
          <a:p>
            <a:r>
              <a:rPr lang="en-IN" b="1" dirty="0" smtClean="0">
                <a:latin typeface="Times New Roman" pitchFamily="18" charset="0"/>
                <a:cs typeface="Times New Roman" pitchFamily="18" charset="0"/>
              </a:rPr>
              <a:t>class A // Base class of B</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PROGRAM</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B : </a:t>
            </a:r>
            <a:r>
              <a:rPr lang="en-IN" b="1" dirty="0" err="1" smtClean="0">
                <a:latin typeface="Times New Roman" pitchFamily="18" charset="0"/>
                <a:cs typeface="Times New Roman" pitchFamily="18" charset="0"/>
              </a:rPr>
              <a:t>access_specifier</a:t>
            </a:r>
            <a:r>
              <a:rPr lang="en-IN" b="1" dirty="0" smtClean="0">
                <a:latin typeface="Times New Roman" pitchFamily="18" charset="0"/>
                <a:cs typeface="Times New Roman" pitchFamily="18" charset="0"/>
              </a:rPr>
              <a:t> A // Derived class of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PROGRAM</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C : </a:t>
            </a:r>
            <a:r>
              <a:rPr lang="en-IN" b="1" dirty="0" err="1" smtClean="0">
                <a:latin typeface="Times New Roman" pitchFamily="18" charset="0"/>
                <a:cs typeface="Times New Roman" pitchFamily="18" charset="0"/>
              </a:rPr>
              <a:t>access_specifier</a:t>
            </a:r>
            <a:r>
              <a:rPr lang="en-IN" b="1" dirty="0" smtClean="0">
                <a:latin typeface="Times New Roman" pitchFamily="18" charset="0"/>
                <a:cs typeface="Times New Roman" pitchFamily="18" charset="0"/>
              </a:rPr>
              <a:t> A // Derived class of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PROGRAM</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D : </a:t>
            </a:r>
            <a:r>
              <a:rPr lang="en-IN" b="1" dirty="0" err="1" smtClean="0">
                <a:latin typeface="Times New Roman" pitchFamily="18" charset="0"/>
                <a:cs typeface="Times New Roman" pitchFamily="18" charset="0"/>
              </a:rPr>
              <a:t>access_specifier</a:t>
            </a:r>
            <a:r>
              <a:rPr lang="en-IN" b="1" dirty="0" smtClean="0">
                <a:latin typeface="Times New Roman" pitchFamily="18" charset="0"/>
                <a:cs typeface="Times New Roman" pitchFamily="18" charset="0"/>
              </a:rPr>
              <a:t> A // Derived class of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PROGRAM</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6" name="Rectangle 5"/>
          <p:cNvSpPr/>
          <p:nvPr/>
        </p:nvSpPr>
        <p:spPr>
          <a:xfrm>
            <a:off x="228600" y="1066800"/>
            <a:ext cx="864339" cy="369332"/>
          </a:xfrm>
          <a:prstGeom prst="rect">
            <a:avLst/>
          </a:prstGeom>
        </p:spPr>
        <p:txBody>
          <a:bodyPr wrap="none">
            <a:spAutoFit/>
          </a:bodyPr>
          <a:lstStyle/>
          <a:p>
            <a:pPr fontAlgn="base"/>
            <a:r>
              <a:rPr lang="en-IN" b="1" dirty="0" smtClean="0">
                <a:solidFill>
                  <a:srgbClr val="C00000"/>
                </a:solidFill>
                <a:latin typeface="Times New Roman" pitchFamily="18" charset="0"/>
                <a:cs typeface="Times New Roman" pitchFamily="18" charset="0"/>
              </a:rPr>
              <a:t>Syntax</a:t>
            </a:r>
          </a:p>
        </p:txBody>
      </p:sp>
      <p:pic>
        <p:nvPicPr>
          <p:cNvPr id="6146" name="Picture 2" descr="http://www.tutorialdost.com/Cpp-Programming-Tutorial/Images/Hierarchical-Inheritance.png"/>
          <p:cNvPicPr>
            <a:picLocks noChangeAspect="1" noChangeArrowheads="1"/>
          </p:cNvPicPr>
          <p:nvPr/>
        </p:nvPicPr>
        <p:blipFill>
          <a:blip r:embed="rId2"/>
          <a:srcRect/>
          <a:stretch>
            <a:fillRect/>
          </a:stretch>
        </p:blipFill>
        <p:spPr bwMode="auto">
          <a:xfrm>
            <a:off x="5181600" y="1676400"/>
            <a:ext cx="3633660" cy="3352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0" y="381000"/>
            <a:ext cx="4019049" cy="646331"/>
          </a:xfrm>
          <a:prstGeom prst="rect">
            <a:avLst/>
          </a:prstGeom>
        </p:spPr>
        <p:txBody>
          <a:bodyPr wrap="none">
            <a:spAutoFit/>
          </a:bodyPr>
          <a:lstStyle/>
          <a:p>
            <a:r>
              <a:rPr lang="en-IN" sz="3600" b="1" dirty="0" smtClean="0">
                <a:solidFill>
                  <a:srgbClr val="FF0000"/>
                </a:solidFill>
                <a:latin typeface="Times New Roman" pitchFamily="18" charset="0"/>
                <a:cs typeface="Times New Roman" pitchFamily="18" charset="0"/>
              </a:rPr>
              <a:t>Hybrid Inheritance</a:t>
            </a:r>
          </a:p>
        </p:txBody>
      </p:sp>
      <p:sp>
        <p:nvSpPr>
          <p:cNvPr id="5" name="Rectangle 4"/>
          <p:cNvSpPr/>
          <p:nvPr/>
        </p:nvSpPr>
        <p:spPr>
          <a:xfrm>
            <a:off x="762000" y="1800285"/>
            <a:ext cx="5257800" cy="4524315"/>
          </a:xfrm>
          <a:prstGeom prst="rect">
            <a:avLst/>
          </a:prstGeom>
        </p:spPr>
        <p:txBody>
          <a:bodyPr wrap="square">
            <a:spAutoFit/>
          </a:bodyPr>
          <a:lstStyle/>
          <a:p>
            <a:r>
              <a:rPr lang="en-IN" b="1" dirty="0" smtClean="0">
                <a:latin typeface="Times New Roman" pitchFamily="18" charset="0"/>
                <a:cs typeface="Times New Roman" pitchFamily="18" charset="0"/>
              </a:rPr>
              <a:t>class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CLASS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B : public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CLASS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C</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CLASS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class D : public B, public C</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BODY OF THE CLASS A</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6" name="Rectangle 5"/>
          <p:cNvSpPr/>
          <p:nvPr/>
        </p:nvSpPr>
        <p:spPr>
          <a:xfrm>
            <a:off x="228600" y="1295400"/>
            <a:ext cx="864339" cy="369332"/>
          </a:xfrm>
          <a:prstGeom prst="rect">
            <a:avLst/>
          </a:prstGeom>
        </p:spPr>
        <p:txBody>
          <a:bodyPr wrap="none">
            <a:spAutoFit/>
          </a:bodyPr>
          <a:lstStyle/>
          <a:p>
            <a:pPr fontAlgn="base"/>
            <a:r>
              <a:rPr lang="en-IN" b="1" dirty="0" smtClean="0">
                <a:solidFill>
                  <a:srgbClr val="C00000"/>
                </a:solidFill>
                <a:latin typeface="Times New Roman" pitchFamily="18" charset="0"/>
                <a:cs typeface="Times New Roman" pitchFamily="18" charset="0"/>
              </a:rPr>
              <a:t>Syntax</a:t>
            </a:r>
          </a:p>
        </p:txBody>
      </p:sp>
      <p:pic>
        <p:nvPicPr>
          <p:cNvPr id="5122" name="Picture 2" descr="http://www.tutorialdost.com/Cpp-Programming-Tutorial/Images/Hybrid-Inheritance.png"/>
          <p:cNvPicPr>
            <a:picLocks noChangeAspect="1" noChangeArrowheads="1"/>
          </p:cNvPicPr>
          <p:nvPr/>
        </p:nvPicPr>
        <p:blipFill>
          <a:blip r:embed="rId2"/>
          <a:srcRect/>
          <a:stretch>
            <a:fillRect/>
          </a:stretch>
        </p:blipFill>
        <p:spPr bwMode="auto">
          <a:xfrm>
            <a:off x="4800600" y="1371600"/>
            <a:ext cx="3165986" cy="4267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5410200" cy="830997"/>
          </a:xfrm>
          <a:prstGeom prst="rect">
            <a:avLst/>
          </a:prstGeom>
        </p:spPr>
        <p:txBody>
          <a:bodyPr wrap="square">
            <a:spAutoFit/>
          </a:bodyPr>
          <a:lstStyle/>
          <a:p>
            <a:pPr lvl="2" algn="ctr">
              <a:lnSpc>
                <a:spcPct val="150000"/>
              </a:lnSpc>
            </a:pPr>
            <a:r>
              <a:rPr lang="en-IN" sz="3200" dirty="0" smtClean="0">
                <a:solidFill>
                  <a:srgbClr val="C00000"/>
                </a:solidFill>
                <a:latin typeface="Times New Roman" pitchFamily="18" charset="0"/>
                <a:cs typeface="Times New Roman" pitchFamily="18" charset="0"/>
              </a:rPr>
              <a:t>Challenge I</a:t>
            </a:r>
          </a:p>
        </p:txBody>
      </p:sp>
      <p:sp>
        <p:nvSpPr>
          <p:cNvPr id="4" name="Rectangle 3"/>
          <p:cNvSpPr/>
          <p:nvPr/>
        </p:nvSpPr>
        <p:spPr>
          <a:xfrm>
            <a:off x="457200" y="1066800"/>
            <a:ext cx="8458200" cy="4613058"/>
          </a:xfrm>
          <a:prstGeom prst="rect">
            <a:avLst/>
          </a:prstGeom>
        </p:spPr>
        <p:txBody>
          <a:bodyPr wrap="square">
            <a:spAutoFit/>
          </a:bodyPr>
          <a:lstStyle/>
          <a:p>
            <a:pPr>
              <a:lnSpc>
                <a:spcPct val="150000"/>
              </a:lnSpc>
            </a:pPr>
            <a:r>
              <a:rPr lang="en-IN" dirty="0" smtClean="0">
                <a:latin typeface="Times New Roman" pitchFamily="18" charset="0"/>
                <a:cs typeface="Times New Roman" pitchFamily="18" charset="0"/>
              </a:rPr>
              <a:t>Create a class named 'Member' having the following members:</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Data members</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1 - Name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2 - Age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3 - Phone number</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4 – Address</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It also has a function named '</a:t>
            </a:r>
            <a:r>
              <a:rPr lang="en-IN" dirty="0" err="1" smtClean="0">
                <a:latin typeface="Times New Roman" pitchFamily="18" charset="0"/>
                <a:cs typeface="Times New Roman" pitchFamily="18" charset="0"/>
              </a:rPr>
              <a:t>printSalary</a:t>
            </a:r>
            <a:r>
              <a:rPr lang="en-IN" dirty="0" smtClean="0">
                <a:latin typeface="Times New Roman" pitchFamily="18" charset="0"/>
                <a:cs typeface="Times New Roman" pitchFamily="18" charset="0"/>
              </a:rPr>
              <a:t>' which prints the salary of the members.</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Two classes 'Employee' and 'Manager' inherits the 'Member' class. The 'Employee' and 'Manager' classes have data members 'specialization' and 'department' respectively. Now, assign name, age, phone number, address and salary to an employee and a manager by making an object of both of these classes and print the same.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1000"/>
            <a:ext cx="5486400" cy="830997"/>
          </a:xfrm>
          <a:prstGeom prst="rect">
            <a:avLst/>
          </a:prstGeom>
        </p:spPr>
        <p:txBody>
          <a:bodyPr wrap="square">
            <a:spAutoFit/>
          </a:bodyPr>
          <a:lstStyle/>
          <a:p>
            <a:pPr lvl="2" algn="ctr">
              <a:lnSpc>
                <a:spcPct val="150000"/>
              </a:lnSpc>
            </a:pPr>
            <a:r>
              <a:rPr lang="en-IN" sz="3200" dirty="0" smtClean="0">
                <a:solidFill>
                  <a:srgbClr val="C00000"/>
                </a:solidFill>
                <a:latin typeface="Times New Roman" pitchFamily="18" charset="0"/>
                <a:cs typeface="Times New Roman" pitchFamily="18" charset="0"/>
              </a:rPr>
              <a:t>Challenge II</a:t>
            </a:r>
          </a:p>
        </p:txBody>
      </p:sp>
      <p:sp>
        <p:nvSpPr>
          <p:cNvPr id="3" name="Rectangle 2"/>
          <p:cNvSpPr/>
          <p:nvPr/>
        </p:nvSpPr>
        <p:spPr>
          <a:xfrm>
            <a:off x="533400" y="1859340"/>
            <a:ext cx="8229600" cy="2535566"/>
          </a:xfrm>
          <a:prstGeom prst="rect">
            <a:avLst/>
          </a:prstGeom>
        </p:spPr>
        <p:txBody>
          <a:bodyPr wrap="square">
            <a:spAutoFit/>
          </a:bodyPr>
          <a:lstStyle/>
          <a:p>
            <a:pPr algn="just">
              <a:lnSpc>
                <a:spcPct val="150000"/>
              </a:lnSpc>
            </a:pPr>
            <a:r>
              <a:rPr lang="en-IN" dirty="0" smtClean="0">
                <a:latin typeface="Times New Roman" pitchFamily="18" charset="0"/>
                <a:cs typeface="Times New Roman" pitchFamily="18" charset="0"/>
              </a:rPr>
              <a:t>Create a class named 'Shape' with a function to print "This is a shape". Then create two other classes named 'Rectangle' and 'Circle' inheriting the Shape class, both having a function to print "This is rectangular shape" and "This is circular shape" respectively. Create a subclass 'Square' of 'Rectangle' having a function to print "Square is a rectangle". Now call the function of the 'Shape' and the 'Rectangle' class by the object of the 'Square' class.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09600"/>
            <a:ext cx="7322838" cy="584775"/>
          </a:xfrm>
          <a:prstGeom prst="rect">
            <a:avLst/>
          </a:prstGeom>
        </p:spPr>
        <p:txBody>
          <a:bodyPr wrap="none">
            <a:spAutoFit/>
          </a:bodyPr>
          <a:lstStyle/>
          <a:p>
            <a:r>
              <a:rPr lang="en-US" sz="3200" dirty="0" smtClean="0">
                <a:solidFill>
                  <a:srgbClr val="C00000"/>
                </a:solidFill>
                <a:latin typeface="Times New Roman" pitchFamily="18" charset="0"/>
                <a:cs typeface="Times New Roman" pitchFamily="18" charset="0"/>
              </a:rPr>
              <a:t>Constructors and Destructors in Inheritance</a:t>
            </a:r>
            <a:endParaRPr lang="en-IN" sz="3200" dirty="0" smtClean="0">
              <a:solidFill>
                <a:srgbClr val="C00000"/>
              </a:solidFill>
              <a:latin typeface="Times New Roman" pitchFamily="18" charset="0"/>
              <a:cs typeface="Times New Roman" pitchFamily="18" charset="0"/>
            </a:endParaRPr>
          </a:p>
        </p:txBody>
      </p:sp>
      <p:sp>
        <p:nvSpPr>
          <p:cNvPr id="4" name="Rectangle 3"/>
          <p:cNvSpPr/>
          <p:nvPr/>
        </p:nvSpPr>
        <p:spPr>
          <a:xfrm>
            <a:off x="457200" y="2057400"/>
            <a:ext cx="8686800" cy="3108543"/>
          </a:xfrm>
          <a:prstGeom prst="rect">
            <a:avLst/>
          </a:prstGeom>
        </p:spPr>
        <p:txBody>
          <a:bodyPr wrap="square">
            <a:spAutoFit/>
          </a:bodyPr>
          <a:lstStyle/>
          <a:p>
            <a:pPr>
              <a:buFont typeface="Wingdings" pitchFamily="2" charset="2"/>
              <a:buChar char="q"/>
            </a:pPr>
            <a:r>
              <a:rPr lang="en-IN" sz="2000" dirty="0" smtClean="0"/>
              <a:t>   A class </a:t>
            </a:r>
            <a:r>
              <a:rPr lang="en-IN" sz="2000" b="1" dirty="0" smtClean="0">
                <a:solidFill>
                  <a:srgbClr val="FF0000"/>
                </a:solidFill>
              </a:rPr>
              <a:t>constructor</a:t>
            </a:r>
            <a:r>
              <a:rPr lang="en-IN" sz="2000" dirty="0" smtClean="0"/>
              <a:t> is a special member function.</a:t>
            </a:r>
          </a:p>
          <a:p>
            <a:pPr>
              <a:buFont typeface="Wingdings" pitchFamily="2" charset="2"/>
              <a:buChar char="q"/>
            </a:pPr>
            <a:endParaRPr lang="en-IN" sz="2000" dirty="0" smtClean="0"/>
          </a:p>
          <a:p>
            <a:pPr>
              <a:buFont typeface="Wingdings" pitchFamily="2" charset="2"/>
              <a:buChar char="q"/>
            </a:pPr>
            <a:r>
              <a:rPr lang="en-IN" sz="2000" dirty="0" smtClean="0"/>
              <a:t>   A constructor will have </a:t>
            </a:r>
            <a:r>
              <a:rPr lang="en-IN" sz="2000" b="1" dirty="0" smtClean="0">
                <a:solidFill>
                  <a:srgbClr val="FF0000"/>
                </a:solidFill>
              </a:rPr>
              <a:t>exact same name </a:t>
            </a:r>
            <a:r>
              <a:rPr lang="en-IN" sz="2000" dirty="0" smtClean="0"/>
              <a:t>as the class.</a:t>
            </a:r>
          </a:p>
          <a:p>
            <a:pPr>
              <a:buFont typeface="Wingdings" pitchFamily="2" charset="2"/>
              <a:buChar char="q"/>
            </a:pPr>
            <a:endParaRPr lang="en-IN" sz="2000" dirty="0" smtClean="0"/>
          </a:p>
          <a:p>
            <a:pPr>
              <a:buFont typeface="Wingdings" pitchFamily="2" charset="2"/>
              <a:buChar char="q"/>
            </a:pPr>
            <a:r>
              <a:rPr lang="en-IN" sz="2000" dirty="0" smtClean="0"/>
              <a:t>   Does not have any </a:t>
            </a:r>
            <a:r>
              <a:rPr lang="en-IN" sz="2000" b="1" dirty="0" smtClean="0">
                <a:solidFill>
                  <a:srgbClr val="FF0000"/>
                </a:solidFill>
              </a:rPr>
              <a:t>return type </a:t>
            </a:r>
            <a:r>
              <a:rPr lang="en-IN" sz="2000" dirty="0" smtClean="0"/>
              <a:t>at all.</a:t>
            </a:r>
          </a:p>
          <a:p>
            <a:pPr>
              <a:buFont typeface="Wingdings" pitchFamily="2" charset="2"/>
              <a:buChar char="q"/>
            </a:pPr>
            <a:endParaRPr lang="en-IN" sz="2000" dirty="0" smtClean="0"/>
          </a:p>
          <a:p>
            <a:pPr>
              <a:buFont typeface="Wingdings" pitchFamily="2" charset="2"/>
              <a:buChar char="q"/>
            </a:pPr>
            <a:r>
              <a:rPr lang="en-IN" sz="2000" dirty="0" smtClean="0"/>
              <a:t>   Constructors can be very useful for </a:t>
            </a:r>
            <a:r>
              <a:rPr lang="en-IN" sz="2000" b="1" dirty="0" smtClean="0">
                <a:solidFill>
                  <a:srgbClr val="FF0000"/>
                </a:solidFill>
              </a:rPr>
              <a:t>setting initial values</a:t>
            </a:r>
            <a:r>
              <a:rPr lang="en-IN" sz="2000" dirty="0" smtClean="0">
                <a:solidFill>
                  <a:srgbClr val="FF0000"/>
                </a:solidFill>
              </a:rPr>
              <a:t> </a:t>
            </a:r>
            <a:r>
              <a:rPr lang="en-IN" sz="2000" dirty="0" smtClean="0"/>
              <a:t>for certain member     </a:t>
            </a:r>
          </a:p>
          <a:p>
            <a:r>
              <a:rPr lang="en-IN" sz="2000" dirty="0" smtClean="0"/>
              <a:t>       variables</a:t>
            </a:r>
          </a:p>
          <a:p>
            <a:pPr>
              <a:buFont typeface="Wingdings" pitchFamily="2" charset="2"/>
              <a:buChar char="q"/>
            </a:pPr>
            <a:endParaRPr lang="en-IN" dirty="0" smtClean="0"/>
          </a:p>
          <a:p>
            <a:pPr>
              <a:buFont typeface="Wingdings" pitchFamily="2" charset="2"/>
              <a:buChar char="q"/>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752600"/>
            <a:ext cx="7032694" cy="4893647"/>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Class Stud</a:t>
            </a:r>
          </a:p>
          <a:p>
            <a:r>
              <a:rPr lang="en-US" sz="2400" dirty="0" smtClean="0">
                <a:solidFill>
                  <a:srgbClr val="C00000"/>
                </a:solidFill>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       private:</a:t>
            </a:r>
          </a:p>
          <a:p>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int</a:t>
            </a:r>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regno</a:t>
            </a:r>
            <a:r>
              <a:rPr lang="en-US" sz="2400" dirty="0" smtClean="0">
                <a:solidFill>
                  <a:srgbClr val="C00000"/>
                </a:solidFill>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	char name[20];</a:t>
            </a:r>
          </a:p>
          <a:p>
            <a:r>
              <a:rPr lang="en-US" sz="2400" dirty="0" smtClean="0">
                <a:solidFill>
                  <a:srgbClr val="C00000"/>
                </a:solidFill>
                <a:latin typeface="Times New Roman" pitchFamily="18" charset="0"/>
                <a:cs typeface="Times New Roman" pitchFamily="18" charset="0"/>
              </a:rPr>
              <a:t>       public:</a:t>
            </a:r>
          </a:p>
          <a:p>
            <a:r>
              <a:rPr lang="en-US" sz="2400" dirty="0" smtClean="0">
                <a:solidFill>
                  <a:srgbClr val="C00000"/>
                </a:solidFill>
                <a:latin typeface="Times New Roman" pitchFamily="18" charset="0"/>
                <a:cs typeface="Times New Roman" pitchFamily="18" charset="0"/>
              </a:rPr>
              <a:t>	void </a:t>
            </a:r>
            <a:r>
              <a:rPr lang="en-US" sz="2400" dirty="0" err="1" smtClean="0">
                <a:solidFill>
                  <a:srgbClr val="C00000"/>
                </a:solidFill>
                <a:latin typeface="Times New Roman" pitchFamily="18" charset="0"/>
                <a:cs typeface="Times New Roman" pitchFamily="18" charset="0"/>
              </a:rPr>
              <a:t>getdata</a:t>
            </a:r>
            <a:r>
              <a:rPr lang="en-US" sz="2400" dirty="0" smtClean="0">
                <a:solidFill>
                  <a:srgbClr val="C00000"/>
                </a:solidFill>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	{</a:t>
            </a:r>
          </a:p>
          <a:p>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cout</a:t>
            </a:r>
            <a:r>
              <a:rPr lang="en-US" sz="2400" dirty="0" smtClean="0">
                <a:solidFill>
                  <a:srgbClr val="C00000"/>
                </a:solidFill>
                <a:latin typeface="Times New Roman" pitchFamily="18" charset="0"/>
                <a:cs typeface="Times New Roman" pitchFamily="18" charset="0"/>
              </a:rPr>
              <a:t>&lt;&lt;“Enter </a:t>
            </a:r>
            <a:r>
              <a:rPr lang="en-US" sz="2400" dirty="0" err="1" smtClean="0">
                <a:solidFill>
                  <a:srgbClr val="C00000"/>
                </a:solidFill>
                <a:latin typeface="Times New Roman" pitchFamily="18" charset="0"/>
                <a:cs typeface="Times New Roman" pitchFamily="18" charset="0"/>
              </a:rPr>
              <a:t>Regno</a:t>
            </a:r>
            <a:r>
              <a:rPr lang="en-US" sz="2400" dirty="0" smtClean="0">
                <a:solidFill>
                  <a:srgbClr val="C00000"/>
                </a:solidFill>
                <a:latin typeface="Times New Roman" pitchFamily="18" charset="0"/>
                <a:cs typeface="Times New Roman" pitchFamily="18" charset="0"/>
              </a:rPr>
              <a:t> and Name\n”;</a:t>
            </a:r>
          </a:p>
          <a:p>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cin</a:t>
            </a:r>
            <a:r>
              <a:rPr lang="en-US" sz="2400" dirty="0" smtClean="0">
                <a:solidFill>
                  <a:srgbClr val="C00000"/>
                </a:solidFill>
                <a:latin typeface="Times New Roman" pitchFamily="18" charset="0"/>
                <a:cs typeface="Times New Roman" pitchFamily="18" charset="0"/>
              </a:rPr>
              <a:t>&gt;&gt;</a:t>
            </a:r>
            <a:r>
              <a:rPr lang="en-US" sz="2400" dirty="0" err="1" smtClean="0">
                <a:solidFill>
                  <a:srgbClr val="C00000"/>
                </a:solidFill>
                <a:latin typeface="Times New Roman" pitchFamily="18" charset="0"/>
                <a:cs typeface="Times New Roman" pitchFamily="18" charset="0"/>
              </a:rPr>
              <a:t>regno</a:t>
            </a:r>
            <a:r>
              <a:rPr lang="en-US" sz="2400" dirty="0" smtClean="0">
                <a:solidFill>
                  <a:srgbClr val="C00000"/>
                </a:solidFill>
                <a:latin typeface="Times New Roman" pitchFamily="18" charset="0"/>
                <a:cs typeface="Times New Roman" pitchFamily="18" charset="0"/>
              </a:rPr>
              <a:t>&gt;&gt;name;</a:t>
            </a:r>
          </a:p>
          <a:p>
            <a:r>
              <a:rPr lang="en-US" sz="2400" dirty="0" smtClean="0">
                <a:solidFill>
                  <a:srgbClr val="C00000"/>
                </a:solidFill>
                <a:latin typeface="Times New Roman" pitchFamily="18" charset="0"/>
                <a:cs typeface="Times New Roman" pitchFamily="18" charset="0"/>
              </a:rPr>
              <a:t>                  </a:t>
            </a:r>
            <a:r>
              <a:rPr lang="en-US" sz="2400" dirty="0" err="1" smtClean="0">
                <a:solidFill>
                  <a:srgbClr val="C00000"/>
                </a:solidFill>
                <a:latin typeface="Times New Roman" pitchFamily="18" charset="0"/>
                <a:cs typeface="Times New Roman" pitchFamily="18" charset="0"/>
              </a:rPr>
              <a:t>cout</a:t>
            </a:r>
            <a:r>
              <a:rPr lang="en-US" sz="2400" dirty="0" smtClean="0">
                <a:solidFill>
                  <a:srgbClr val="C00000"/>
                </a:solidFill>
                <a:latin typeface="Times New Roman" pitchFamily="18" charset="0"/>
                <a:cs typeface="Times New Roman" pitchFamily="18" charset="0"/>
              </a:rPr>
              <a:t>&lt;&lt;“Name:”&lt;&lt;name&lt;&lt;“</a:t>
            </a:r>
            <a:r>
              <a:rPr lang="en-US" sz="2400" dirty="0" err="1" smtClean="0">
                <a:solidFill>
                  <a:srgbClr val="C00000"/>
                </a:solidFill>
                <a:latin typeface="Times New Roman" pitchFamily="18" charset="0"/>
                <a:cs typeface="Times New Roman" pitchFamily="18" charset="0"/>
              </a:rPr>
              <a:t>Regno</a:t>
            </a:r>
            <a:r>
              <a:rPr lang="en-US" sz="2400" dirty="0" smtClean="0">
                <a:solidFill>
                  <a:srgbClr val="C00000"/>
                </a:solidFill>
                <a:latin typeface="Times New Roman" pitchFamily="18" charset="0"/>
                <a:cs typeface="Times New Roman" pitchFamily="18" charset="0"/>
              </a:rPr>
              <a:t>:”&lt;&lt;</a:t>
            </a:r>
            <a:r>
              <a:rPr lang="en-US" sz="2400" dirty="0" err="1" smtClean="0">
                <a:solidFill>
                  <a:srgbClr val="C00000"/>
                </a:solidFill>
                <a:latin typeface="Times New Roman" pitchFamily="18" charset="0"/>
                <a:cs typeface="Times New Roman" pitchFamily="18" charset="0"/>
              </a:rPr>
              <a:t>reno</a:t>
            </a:r>
            <a:r>
              <a:rPr lang="en-US" sz="2400" dirty="0" smtClean="0">
                <a:solidFill>
                  <a:srgbClr val="C00000"/>
                </a:solidFill>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	}</a:t>
            </a:r>
          </a:p>
          <a:p>
            <a:r>
              <a:rPr lang="en-US" sz="2400" dirty="0" smtClean="0">
                <a:solidFill>
                  <a:srgbClr val="C00000"/>
                </a:solidFill>
                <a:latin typeface="Times New Roman" pitchFamily="18" charset="0"/>
                <a:cs typeface="Times New Roman" pitchFamily="18" charset="0"/>
              </a:rPr>
              <a:t>};	</a:t>
            </a:r>
            <a:endParaRPr lang="en-US" sz="2400" dirty="0">
              <a:solidFill>
                <a:srgbClr val="C00000"/>
              </a:solidFill>
              <a:latin typeface="Times New Roman" pitchFamily="18" charset="0"/>
              <a:cs typeface="Times New Roman" pitchFamily="18" charset="0"/>
            </a:endParaRPr>
          </a:p>
        </p:txBody>
      </p:sp>
      <p:sp>
        <p:nvSpPr>
          <p:cNvPr id="3" name="TextBox 2"/>
          <p:cNvSpPr txBox="1"/>
          <p:nvPr/>
        </p:nvSpPr>
        <p:spPr>
          <a:xfrm>
            <a:off x="381000" y="990600"/>
            <a:ext cx="1558440"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p:txBody>
      </p:sp>
      <p:sp>
        <p:nvSpPr>
          <p:cNvPr id="4" name="TextBox 3"/>
          <p:cNvSpPr txBox="1"/>
          <p:nvPr/>
        </p:nvSpPr>
        <p:spPr>
          <a:xfrm>
            <a:off x="3962400" y="304800"/>
            <a:ext cx="1354858"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Class</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609600"/>
            <a:ext cx="1324402" cy="584775"/>
          </a:xfrm>
          <a:prstGeom prst="rect">
            <a:avLst/>
          </a:prstGeom>
        </p:spPr>
        <p:txBody>
          <a:bodyPr wrap="none">
            <a:spAutoFit/>
          </a:bodyPr>
          <a:lstStyle/>
          <a:p>
            <a:r>
              <a:rPr lang="en-US" sz="3200" dirty="0" smtClean="0">
                <a:solidFill>
                  <a:srgbClr val="C00000"/>
                </a:solidFill>
                <a:latin typeface="Times New Roman" pitchFamily="18" charset="0"/>
                <a:cs typeface="Times New Roman" pitchFamily="18" charset="0"/>
              </a:rPr>
              <a:t>Syntax</a:t>
            </a:r>
            <a:endParaRPr lang="en-IN" sz="3200" dirty="0" smtClean="0">
              <a:solidFill>
                <a:srgbClr val="C00000"/>
              </a:solidFill>
              <a:latin typeface="Times New Roman" pitchFamily="18" charset="0"/>
              <a:cs typeface="Times New Roman" pitchFamily="18" charset="0"/>
            </a:endParaRPr>
          </a:p>
        </p:txBody>
      </p:sp>
      <p:sp>
        <p:nvSpPr>
          <p:cNvPr id="6" name="Rectangle 5"/>
          <p:cNvSpPr/>
          <p:nvPr/>
        </p:nvSpPr>
        <p:spPr>
          <a:xfrm>
            <a:off x="1295400" y="1905000"/>
            <a:ext cx="7162800" cy="3416320"/>
          </a:xfrm>
          <a:prstGeom prst="rect">
            <a:avLst/>
          </a:prstGeom>
        </p:spPr>
        <p:txBody>
          <a:bodyPr wrap="square">
            <a:spAutoFit/>
          </a:bodyPr>
          <a:lstStyle/>
          <a:p>
            <a:r>
              <a:rPr lang="en-IN" b="1" dirty="0" smtClean="0"/>
              <a:t>Class </a:t>
            </a:r>
            <a:r>
              <a:rPr lang="en-IN" b="1" dirty="0" err="1" smtClean="0"/>
              <a:t>Class_Name</a:t>
            </a:r>
            <a:r>
              <a:rPr lang="en-IN" b="1" dirty="0" smtClean="0"/>
              <a:t> </a:t>
            </a:r>
          </a:p>
          <a:p>
            <a:r>
              <a:rPr lang="en-IN" b="1" dirty="0" smtClean="0"/>
              <a:t>{</a:t>
            </a:r>
          </a:p>
          <a:p>
            <a:r>
              <a:rPr lang="en-IN" b="1" dirty="0" smtClean="0"/>
              <a:t>   public:</a:t>
            </a:r>
          </a:p>
          <a:p>
            <a:r>
              <a:rPr lang="en-IN" b="1" dirty="0" smtClean="0"/>
              <a:t>	</a:t>
            </a:r>
            <a:r>
              <a:rPr lang="en-IN" b="1" dirty="0" err="1" smtClean="0"/>
              <a:t>Class_Name</a:t>
            </a:r>
            <a:r>
              <a:rPr lang="en-IN" b="1" dirty="0" smtClean="0"/>
              <a:t>();  </a:t>
            </a:r>
            <a:r>
              <a:rPr lang="en-IN" dirty="0" smtClean="0"/>
              <a:t>// This is the base class constructor</a:t>
            </a:r>
          </a:p>
          <a:p>
            <a:r>
              <a:rPr lang="en-IN" b="1" dirty="0" smtClean="0"/>
              <a:t>};</a:t>
            </a:r>
          </a:p>
          <a:p>
            <a:r>
              <a:rPr lang="en-IN" b="1" dirty="0" smtClean="0"/>
              <a:t>Class  Derived _</a:t>
            </a:r>
            <a:r>
              <a:rPr lang="en-IN" b="1" dirty="0" err="1" smtClean="0"/>
              <a:t>Class_Name</a:t>
            </a:r>
            <a:r>
              <a:rPr lang="en-IN" b="1" dirty="0" smtClean="0"/>
              <a:t> : Public </a:t>
            </a:r>
            <a:r>
              <a:rPr lang="en-IN" b="1" dirty="0" err="1" smtClean="0"/>
              <a:t>Class_Name</a:t>
            </a:r>
            <a:r>
              <a:rPr lang="en-IN" b="1" dirty="0" smtClean="0"/>
              <a:t> </a:t>
            </a:r>
          </a:p>
          <a:p>
            <a:r>
              <a:rPr lang="en-IN" b="1" dirty="0" smtClean="0"/>
              <a:t>{</a:t>
            </a:r>
          </a:p>
          <a:p>
            <a:r>
              <a:rPr lang="en-IN" b="1" dirty="0" smtClean="0"/>
              <a:t>   public:</a:t>
            </a:r>
          </a:p>
          <a:p>
            <a:r>
              <a:rPr lang="en-IN" b="1" dirty="0" smtClean="0"/>
              <a:t>	 Derived _</a:t>
            </a:r>
            <a:r>
              <a:rPr lang="en-IN" b="1" dirty="0" err="1" smtClean="0"/>
              <a:t>Class_Name</a:t>
            </a:r>
            <a:r>
              <a:rPr lang="en-IN" b="1" dirty="0" smtClean="0"/>
              <a:t> ();  </a:t>
            </a:r>
            <a:r>
              <a:rPr lang="en-IN" dirty="0" smtClean="0"/>
              <a:t>// This is the derived class constructor</a:t>
            </a:r>
          </a:p>
          <a:p>
            <a:r>
              <a:rPr lang="en-IN" b="1" dirty="0" smtClean="0"/>
              <a:t>};</a:t>
            </a:r>
          </a:p>
          <a:p>
            <a:endParaRPr lang="en-IN" b="1" dirty="0" smtClean="0"/>
          </a:p>
          <a:p>
            <a:endParaRPr lang="en-IN"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85800"/>
            <a:ext cx="8077200" cy="584775"/>
          </a:xfrm>
          <a:prstGeom prst="rect">
            <a:avLst/>
          </a:prstGeom>
        </p:spPr>
        <p:txBody>
          <a:bodyPr wrap="square">
            <a:spAutoFit/>
          </a:bodyPr>
          <a:lstStyle/>
          <a:p>
            <a:r>
              <a:rPr lang="en-IN" sz="3200" dirty="0" smtClean="0">
                <a:solidFill>
                  <a:srgbClr val="C00000"/>
                </a:solidFill>
                <a:latin typeface="Times New Roman" pitchFamily="18" charset="0"/>
                <a:cs typeface="Times New Roman" pitchFamily="18" charset="0"/>
              </a:rPr>
              <a:t>Constructor and destructor in single inheritance</a:t>
            </a:r>
          </a:p>
        </p:txBody>
      </p:sp>
      <p:sp>
        <p:nvSpPr>
          <p:cNvPr id="5" name="Rectangle 4"/>
          <p:cNvSpPr/>
          <p:nvPr/>
        </p:nvSpPr>
        <p:spPr>
          <a:xfrm>
            <a:off x="533400" y="2286000"/>
            <a:ext cx="7467600" cy="1631216"/>
          </a:xfrm>
          <a:prstGeom prst="rect">
            <a:avLst/>
          </a:prstGeom>
        </p:spPr>
        <p:txBody>
          <a:bodyPr wrap="square">
            <a:spAutoFit/>
          </a:bodyPr>
          <a:lstStyle/>
          <a:p>
            <a:pPr>
              <a:buFont typeface="Wingdings" pitchFamily="2" charset="2"/>
              <a:buChar char="q"/>
            </a:pPr>
            <a:r>
              <a:rPr lang="en-IN" sz="2000" dirty="0" smtClean="0"/>
              <a:t>     Base class constructors are called first and the derived class </a:t>
            </a:r>
          </a:p>
          <a:p>
            <a:r>
              <a:rPr lang="en-IN" sz="2000" dirty="0" smtClean="0"/>
              <a:t>         constructors are called next.</a:t>
            </a:r>
          </a:p>
          <a:p>
            <a:pPr>
              <a:buFont typeface="Wingdings" pitchFamily="2" charset="2"/>
              <a:buChar char="q"/>
            </a:pPr>
            <a:endParaRPr lang="en-IN" sz="2000" dirty="0" smtClean="0"/>
          </a:p>
          <a:p>
            <a:pPr>
              <a:buFont typeface="Wingdings" pitchFamily="2" charset="2"/>
              <a:buChar char="q"/>
            </a:pPr>
            <a:r>
              <a:rPr lang="en-IN" sz="2000" dirty="0" smtClean="0"/>
              <a:t>    The destructor of the derived class is called first and the    </a:t>
            </a:r>
          </a:p>
          <a:p>
            <a:r>
              <a:rPr lang="en-IN" sz="2000" dirty="0" smtClean="0"/>
              <a:t>        destructor of the base is called next.</a:t>
            </a:r>
            <a:endParaRPr lang="en-IN"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600" y="0"/>
            <a:ext cx="1757212" cy="584775"/>
          </a:xfrm>
          <a:prstGeom prst="rect">
            <a:avLst/>
          </a:prstGeom>
        </p:spPr>
        <p:txBody>
          <a:bodyPr wrap="none">
            <a:spAutoFit/>
          </a:bodyPr>
          <a:lstStyle/>
          <a:p>
            <a:r>
              <a:rPr lang="en-US" sz="3200" dirty="0" smtClean="0">
                <a:solidFill>
                  <a:srgbClr val="C00000"/>
                </a:solidFill>
                <a:latin typeface="Times New Roman" pitchFamily="18" charset="0"/>
                <a:cs typeface="Times New Roman" pitchFamily="18" charset="0"/>
              </a:rPr>
              <a:t>Example:</a:t>
            </a:r>
            <a:endParaRPr lang="en-IN" sz="3200" dirty="0" smtClean="0">
              <a:solidFill>
                <a:srgbClr val="C00000"/>
              </a:solidFill>
              <a:latin typeface="Times New Roman" pitchFamily="18" charset="0"/>
              <a:cs typeface="Times New Roman" pitchFamily="18" charset="0"/>
            </a:endParaRPr>
          </a:p>
        </p:txBody>
      </p:sp>
      <p:sp>
        <p:nvSpPr>
          <p:cNvPr id="6" name="Rectangle 5"/>
          <p:cNvSpPr/>
          <p:nvPr/>
        </p:nvSpPr>
        <p:spPr>
          <a:xfrm>
            <a:off x="1981200" y="504646"/>
            <a:ext cx="4572000" cy="6124754"/>
          </a:xfrm>
          <a:prstGeom prst="rect">
            <a:avLst/>
          </a:prstGeom>
        </p:spPr>
        <p:txBody>
          <a:bodyPr>
            <a:spAutoFit/>
          </a:bodyPr>
          <a:lstStyle/>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class Base </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public: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Base ( )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err="1" smtClean="0">
                <a:solidFill>
                  <a:srgbClr val="444444"/>
                </a:solidFill>
                <a:latin typeface="Times New Roman" pitchFamily="18" charset="0"/>
                <a:cs typeface="Times New Roman" pitchFamily="18" charset="0"/>
              </a:rPr>
              <a:t>cout</a:t>
            </a:r>
            <a:r>
              <a:rPr lang="en-US" sz="1400" b="1" dirty="0" smtClean="0">
                <a:solidFill>
                  <a:srgbClr val="444444"/>
                </a:solidFill>
                <a:latin typeface="Times New Roman" pitchFamily="18" charset="0"/>
                <a:cs typeface="Times New Roman" pitchFamily="18" charset="0"/>
              </a:rPr>
              <a:t> &lt;&lt; "Inside Base constructor" &lt;&lt; </a:t>
            </a:r>
            <a:r>
              <a:rPr lang="en-US" sz="1400" b="1" dirty="0" err="1" smtClean="0">
                <a:solidFill>
                  <a:srgbClr val="444444"/>
                </a:solidFill>
                <a:latin typeface="Times New Roman" pitchFamily="18" charset="0"/>
                <a:cs typeface="Times New Roman" pitchFamily="18" charset="0"/>
              </a:rPr>
              <a:t>endl</a:t>
            </a: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~Base ( )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err="1" smtClean="0">
                <a:solidFill>
                  <a:srgbClr val="444444"/>
                </a:solidFill>
                <a:latin typeface="Times New Roman" pitchFamily="18" charset="0"/>
                <a:cs typeface="Times New Roman" pitchFamily="18" charset="0"/>
              </a:rPr>
              <a:t>cout</a:t>
            </a:r>
            <a:r>
              <a:rPr lang="en-US" sz="1400" b="1" dirty="0" smtClean="0">
                <a:solidFill>
                  <a:srgbClr val="444444"/>
                </a:solidFill>
                <a:latin typeface="Times New Roman" pitchFamily="18" charset="0"/>
                <a:cs typeface="Times New Roman" pitchFamily="18" charset="0"/>
              </a:rPr>
              <a:t> &lt;&lt; "Inside Base destructor" &lt;&lt; </a:t>
            </a:r>
            <a:r>
              <a:rPr lang="en-US" sz="1400" b="1" dirty="0" err="1" smtClean="0">
                <a:solidFill>
                  <a:srgbClr val="444444"/>
                </a:solidFill>
                <a:latin typeface="Times New Roman" pitchFamily="18" charset="0"/>
                <a:cs typeface="Times New Roman" pitchFamily="18" charset="0"/>
              </a:rPr>
              <a:t>endl</a:t>
            </a: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class Derived : public Base </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public: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Derived ( )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err="1" smtClean="0">
                <a:solidFill>
                  <a:srgbClr val="444444"/>
                </a:solidFill>
                <a:latin typeface="Times New Roman" pitchFamily="18" charset="0"/>
                <a:cs typeface="Times New Roman" pitchFamily="18" charset="0"/>
              </a:rPr>
              <a:t>cout</a:t>
            </a:r>
            <a:r>
              <a:rPr lang="en-US" sz="1400" b="1" dirty="0" smtClean="0">
                <a:solidFill>
                  <a:srgbClr val="444444"/>
                </a:solidFill>
                <a:latin typeface="Times New Roman" pitchFamily="18" charset="0"/>
                <a:cs typeface="Times New Roman" pitchFamily="18" charset="0"/>
              </a:rPr>
              <a:t> &lt;&lt; "Inside Derived constructor" &lt;&lt; </a:t>
            </a:r>
            <a:r>
              <a:rPr lang="en-US" sz="1400" b="1" dirty="0" err="1" smtClean="0">
                <a:solidFill>
                  <a:srgbClr val="444444"/>
                </a:solidFill>
                <a:latin typeface="Times New Roman" pitchFamily="18" charset="0"/>
                <a:cs typeface="Times New Roman" pitchFamily="18" charset="0"/>
              </a:rPr>
              <a:t>endl</a:t>
            </a: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~Derived ( )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err="1" smtClean="0">
                <a:solidFill>
                  <a:srgbClr val="444444"/>
                </a:solidFill>
                <a:latin typeface="Times New Roman" pitchFamily="18" charset="0"/>
                <a:cs typeface="Times New Roman" pitchFamily="18" charset="0"/>
              </a:rPr>
              <a:t>cout</a:t>
            </a:r>
            <a:r>
              <a:rPr lang="en-US" sz="1400" b="1" dirty="0" smtClean="0">
                <a:solidFill>
                  <a:srgbClr val="444444"/>
                </a:solidFill>
                <a:latin typeface="Times New Roman" pitchFamily="18" charset="0"/>
                <a:cs typeface="Times New Roman" pitchFamily="18" charset="0"/>
              </a:rPr>
              <a:t> &lt;&lt; "Inside Derived destructor" &lt;&lt; </a:t>
            </a:r>
            <a:r>
              <a:rPr lang="en-US" sz="1400" b="1" dirty="0" err="1" smtClean="0">
                <a:solidFill>
                  <a:srgbClr val="444444"/>
                </a:solidFill>
                <a:latin typeface="Times New Roman" pitchFamily="18" charset="0"/>
                <a:cs typeface="Times New Roman" pitchFamily="18" charset="0"/>
              </a:rPr>
              <a:t>endl</a:t>
            </a:r>
            <a:r>
              <a:rPr lang="en-US" sz="1400" b="1" dirty="0" smtClean="0">
                <a:solidFill>
                  <a:srgbClr val="444444"/>
                </a:solidFill>
                <a:latin typeface="Times New Roman" pitchFamily="18" charset="0"/>
                <a:cs typeface="Times New Roman" pitchFamily="18" charset="0"/>
              </a:rPr>
              <a:t>; </a:t>
            </a:r>
          </a:p>
          <a:p>
            <a:pPr lvl="1"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void main( ) </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 </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	Derived x; </a:t>
            </a:r>
          </a:p>
          <a:p>
            <a:pPr lvl="0" fontAlgn="base">
              <a:spcBef>
                <a:spcPct val="0"/>
              </a:spcBef>
              <a:spcAft>
                <a:spcPct val="0"/>
              </a:spcAft>
            </a:pPr>
            <a:r>
              <a:rPr lang="en-US" sz="1400" b="1" dirty="0" smtClean="0">
                <a:solidFill>
                  <a:srgbClr val="444444"/>
                </a:solidFill>
                <a:latin typeface="Times New Roman" pitchFamily="18" charset="0"/>
                <a:cs typeface="Times New Roman" pitchFamily="18" charset="0"/>
              </a:rPr>
              <a:t>}</a:t>
            </a:r>
            <a:r>
              <a:rPr lang="en-US" sz="1200" b="1" dirty="0" smtClean="0">
                <a:latin typeface="Times New Roman" pitchFamily="18" charset="0"/>
                <a:cs typeface="Times New Roman" pitchFamily="18" charset="0"/>
              </a:rPr>
              <a:t> </a:t>
            </a:r>
            <a:endParaRPr lang="en-US" sz="36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382000" cy="584775"/>
          </a:xfrm>
          <a:prstGeom prst="rect">
            <a:avLst/>
          </a:prstGeom>
        </p:spPr>
        <p:txBody>
          <a:bodyPr wrap="square">
            <a:spAutoFit/>
          </a:bodyPr>
          <a:lstStyle/>
          <a:p>
            <a:r>
              <a:rPr lang="en-IN" sz="3200" dirty="0" smtClean="0">
                <a:solidFill>
                  <a:srgbClr val="C00000"/>
                </a:solidFill>
                <a:latin typeface="Times New Roman" pitchFamily="18" charset="0"/>
                <a:cs typeface="Times New Roman" pitchFamily="18" charset="0"/>
              </a:rPr>
              <a:t>Constructor and destructor in multiple inheritance</a:t>
            </a:r>
          </a:p>
        </p:txBody>
      </p:sp>
      <p:sp>
        <p:nvSpPr>
          <p:cNvPr id="3" name="Rectangle 2"/>
          <p:cNvSpPr/>
          <p:nvPr/>
        </p:nvSpPr>
        <p:spPr>
          <a:xfrm>
            <a:off x="381000" y="2209800"/>
            <a:ext cx="8305800" cy="1938992"/>
          </a:xfrm>
          <a:prstGeom prst="rect">
            <a:avLst/>
          </a:prstGeom>
        </p:spPr>
        <p:txBody>
          <a:bodyPr wrap="square">
            <a:spAutoFit/>
          </a:bodyPr>
          <a:lstStyle/>
          <a:p>
            <a:pPr>
              <a:buFont typeface="Wingdings" pitchFamily="2" charset="2"/>
              <a:buChar char="q"/>
            </a:pPr>
            <a:r>
              <a:rPr lang="en-IN" sz="2000" dirty="0" smtClean="0"/>
              <a:t>   Constructors from all base class are invoked first. </a:t>
            </a:r>
          </a:p>
          <a:p>
            <a:pPr>
              <a:buFont typeface="Wingdings" pitchFamily="2" charset="2"/>
              <a:buChar char="q"/>
            </a:pPr>
            <a:endParaRPr lang="en-IN" sz="2000" dirty="0" smtClean="0"/>
          </a:p>
          <a:p>
            <a:pPr>
              <a:buFont typeface="Wingdings" pitchFamily="2" charset="2"/>
              <a:buChar char="q"/>
            </a:pPr>
            <a:r>
              <a:rPr lang="en-IN" sz="2000" dirty="0" smtClean="0"/>
              <a:t>   Derived class constructor is called.</a:t>
            </a:r>
          </a:p>
          <a:p>
            <a:pPr>
              <a:buFont typeface="Wingdings" pitchFamily="2" charset="2"/>
              <a:buChar char="q"/>
            </a:pPr>
            <a:endParaRPr lang="en-IN" sz="2000" dirty="0" smtClean="0"/>
          </a:p>
          <a:p>
            <a:pPr>
              <a:buFont typeface="Wingdings" pitchFamily="2" charset="2"/>
              <a:buChar char="q"/>
            </a:pPr>
            <a:r>
              <a:rPr lang="en-IN" sz="2000" dirty="0" smtClean="0"/>
              <a:t>   Order of constructor invocation depends on the order of how the base is         </a:t>
            </a:r>
          </a:p>
          <a:p>
            <a:r>
              <a:rPr lang="en-IN" sz="2000" dirty="0" smtClean="0"/>
              <a:t>        inherited.</a:t>
            </a:r>
            <a:endParaRPr lang="en-I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24400" y="827306"/>
            <a:ext cx="4572000" cy="4278094"/>
          </a:xfrm>
          <a:prstGeom prst="rect">
            <a:avLst/>
          </a:prstGeom>
        </p:spPr>
        <p:txBody>
          <a:bodyPr>
            <a:spAutoFit/>
          </a:bodyPr>
          <a:lstStyle/>
          <a:p>
            <a:pPr lvl="0" fontAlgn="base">
              <a:spcBef>
                <a:spcPct val="0"/>
              </a:spcBef>
              <a:spcAft>
                <a:spcPct val="0"/>
              </a:spcAft>
            </a:pPr>
            <a:r>
              <a:rPr lang="en-US" sz="1600" dirty="0" smtClean="0">
                <a:solidFill>
                  <a:srgbClr val="000088"/>
                </a:solidFill>
                <a:latin typeface="Times New Roman" pitchFamily="18" charset="0"/>
                <a:cs typeface="Times New Roman" pitchFamily="18" charset="0"/>
              </a:rPr>
              <a:t>class</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derived</a:t>
            </a:r>
            <a:r>
              <a:rPr lang="en-US" sz="1600" dirty="0" err="1" smtClean="0">
                <a:solidFill>
                  <a:srgbClr val="666600"/>
                </a:solidFill>
                <a:latin typeface="Times New Roman" pitchFamily="18" charset="0"/>
                <a:cs typeface="Times New Roman" pitchFamily="18" charset="0"/>
              </a:rPr>
              <a:t>:</a:t>
            </a:r>
            <a:r>
              <a:rPr lang="en-US" sz="1600" dirty="0" err="1" smtClean="0">
                <a:solidFill>
                  <a:srgbClr val="000088"/>
                </a:solidFill>
                <a:latin typeface="Times New Roman" pitchFamily="18" charset="0"/>
                <a:cs typeface="Times New Roman" pitchFamily="18" charset="0"/>
              </a:rPr>
              <a:t>public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base_one</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r>
              <a:rPr lang="en-US" sz="1600" dirty="0" smtClean="0">
                <a:solidFill>
                  <a:srgbClr val="000088"/>
                </a:solidFill>
                <a:latin typeface="Times New Roman" pitchFamily="18" charset="0"/>
                <a:cs typeface="Times New Roman" pitchFamily="18" charset="0"/>
              </a:rPr>
              <a:t>public</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base_two</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000088"/>
                </a:solidFill>
                <a:latin typeface="Times New Roman" pitchFamily="18" charset="0"/>
                <a:cs typeface="Times New Roman" pitchFamily="18" charset="0"/>
              </a:rPr>
              <a:t>public</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000000"/>
                </a:solidFill>
                <a:latin typeface="Times New Roman" pitchFamily="18" charset="0"/>
                <a:cs typeface="Times New Roman" pitchFamily="18" charset="0"/>
              </a:rPr>
              <a:t>derived</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cout</a:t>
            </a:r>
            <a:r>
              <a:rPr lang="en-US" sz="1600" dirty="0" smtClean="0">
                <a:solidFill>
                  <a:srgbClr val="666600"/>
                </a:solidFill>
                <a:latin typeface="Times New Roman" pitchFamily="18" charset="0"/>
                <a:cs typeface="Times New Roman" pitchFamily="18" charset="0"/>
              </a:rPr>
              <a:t>&lt;&lt;</a:t>
            </a:r>
            <a:r>
              <a:rPr lang="en-US" sz="1600" dirty="0" smtClean="0">
                <a:solidFill>
                  <a:srgbClr val="008800"/>
                </a:solidFill>
                <a:latin typeface="Times New Roman" pitchFamily="18" charset="0"/>
                <a:cs typeface="Times New Roman" pitchFamily="18" charset="0"/>
              </a:rPr>
              <a:t>"derived class constructor"</a:t>
            </a:r>
            <a:r>
              <a:rPr lang="en-US" sz="1600" dirty="0" smtClean="0">
                <a:solidFill>
                  <a:srgbClr val="666600"/>
                </a:solidFill>
                <a:latin typeface="Times New Roman" pitchFamily="18" charset="0"/>
                <a:cs typeface="Times New Roman" pitchFamily="18" charset="0"/>
              </a:rPr>
              <a:t>&lt;&lt;</a:t>
            </a:r>
            <a:r>
              <a:rPr lang="en-US" sz="1600" dirty="0" err="1" smtClean="0">
                <a:solidFill>
                  <a:srgbClr val="000000"/>
                </a:solidFill>
                <a:latin typeface="Times New Roman" pitchFamily="18" charset="0"/>
                <a:cs typeface="Times New Roman" pitchFamily="18" charset="0"/>
              </a:rPr>
              <a:t>endl</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derived</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cout</a:t>
            </a:r>
            <a:r>
              <a:rPr lang="en-US" sz="1600" dirty="0" smtClean="0">
                <a:solidFill>
                  <a:srgbClr val="666600"/>
                </a:solidFill>
                <a:latin typeface="Times New Roman" pitchFamily="18" charset="0"/>
                <a:cs typeface="Times New Roman" pitchFamily="18" charset="0"/>
              </a:rPr>
              <a:t>&lt;&lt;</a:t>
            </a:r>
            <a:r>
              <a:rPr lang="en-US" sz="1600" dirty="0" smtClean="0">
                <a:solidFill>
                  <a:srgbClr val="008800"/>
                </a:solidFill>
                <a:latin typeface="Times New Roman" pitchFamily="18" charset="0"/>
                <a:cs typeface="Times New Roman" pitchFamily="18" charset="0"/>
              </a:rPr>
              <a:t>"derived class destructor"</a:t>
            </a:r>
            <a:r>
              <a:rPr lang="en-US" sz="1600" dirty="0" smtClean="0">
                <a:solidFill>
                  <a:srgbClr val="666600"/>
                </a:solidFill>
                <a:latin typeface="Times New Roman" pitchFamily="18" charset="0"/>
                <a:cs typeface="Times New Roman" pitchFamily="18" charset="0"/>
              </a:rPr>
              <a:t>&lt;&lt;</a:t>
            </a:r>
            <a:r>
              <a:rPr lang="en-US" sz="1600" dirty="0" err="1" smtClean="0">
                <a:solidFill>
                  <a:srgbClr val="000000"/>
                </a:solidFill>
                <a:latin typeface="Times New Roman" pitchFamily="18" charset="0"/>
                <a:cs typeface="Times New Roman" pitchFamily="18" charset="0"/>
              </a:rPr>
              <a:t>endl</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err="1" smtClean="0">
                <a:solidFill>
                  <a:srgbClr val="000088"/>
                </a:solidFill>
                <a:latin typeface="Times New Roman" pitchFamily="18" charset="0"/>
                <a:cs typeface="Times New Roman" pitchFamily="18" charset="0"/>
              </a:rPr>
              <a:t>int</a:t>
            </a:r>
            <a:r>
              <a:rPr lang="en-US" sz="1600" dirty="0" smtClean="0">
                <a:solidFill>
                  <a:srgbClr val="000000"/>
                </a:solidFill>
                <a:latin typeface="Times New Roman" pitchFamily="18" charset="0"/>
                <a:cs typeface="Times New Roman" pitchFamily="18" charset="0"/>
              </a:rPr>
              <a:t> main</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000000"/>
                </a:solidFill>
                <a:latin typeface="Times New Roman" pitchFamily="18" charset="0"/>
                <a:cs typeface="Times New Roman" pitchFamily="18" charset="0"/>
              </a:rPr>
              <a:t>derived d</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000088"/>
                </a:solidFill>
                <a:latin typeface="Times New Roman" pitchFamily="18" charset="0"/>
                <a:cs typeface="Times New Roman" pitchFamily="18" charset="0"/>
              </a:rPr>
              <a:t>return</a:t>
            </a:r>
            <a:r>
              <a:rPr lang="en-US" sz="1600" dirty="0" smtClean="0">
                <a:solidFill>
                  <a:srgbClr val="000000"/>
                </a:solidFill>
                <a:latin typeface="Times New Roman" pitchFamily="18" charset="0"/>
                <a:cs typeface="Times New Roman" pitchFamily="18" charset="0"/>
              </a:rPr>
              <a:t> </a:t>
            </a:r>
            <a:r>
              <a:rPr lang="en-US" sz="1600" dirty="0" smtClean="0">
                <a:solidFill>
                  <a:srgbClr val="006666"/>
                </a:solidFill>
                <a:latin typeface="Times New Roman" pitchFamily="18" charset="0"/>
                <a:cs typeface="Times New Roman" pitchFamily="18" charset="0"/>
              </a:rPr>
              <a:t>0</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p>
        </p:txBody>
      </p:sp>
      <p:sp>
        <p:nvSpPr>
          <p:cNvPr id="4" name="Rectangle 3"/>
          <p:cNvSpPr/>
          <p:nvPr/>
        </p:nvSpPr>
        <p:spPr>
          <a:xfrm>
            <a:off x="228600" y="627757"/>
            <a:ext cx="4572000" cy="6001643"/>
          </a:xfrm>
          <a:prstGeom prst="rect">
            <a:avLst/>
          </a:prstGeom>
        </p:spPr>
        <p:txBody>
          <a:bodyPr>
            <a:spAutoFit/>
          </a:bodyPr>
          <a:lstStyle/>
          <a:p>
            <a:pPr lvl="0" fontAlgn="base">
              <a:spcBef>
                <a:spcPct val="0"/>
              </a:spcBef>
              <a:spcAft>
                <a:spcPct val="0"/>
              </a:spcAft>
            </a:pPr>
            <a:r>
              <a:rPr lang="en-US" sz="1600" dirty="0" smtClean="0">
                <a:solidFill>
                  <a:srgbClr val="000088"/>
                </a:solidFill>
                <a:latin typeface="Times New Roman" pitchFamily="18" charset="0"/>
                <a:cs typeface="Times New Roman" pitchFamily="18" charset="0"/>
              </a:rPr>
              <a:t>class</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base_one</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000088"/>
                </a:solidFill>
                <a:latin typeface="Times New Roman" pitchFamily="18" charset="0"/>
                <a:cs typeface="Times New Roman" pitchFamily="18" charset="0"/>
              </a:rPr>
              <a:t>public</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base_one</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cout</a:t>
            </a:r>
            <a:r>
              <a:rPr lang="en-US" sz="1600" dirty="0" smtClean="0">
                <a:solidFill>
                  <a:srgbClr val="666600"/>
                </a:solidFill>
                <a:latin typeface="Times New Roman" pitchFamily="18" charset="0"/>
                <a:cs typeface="Times New Roman" pitchFamily="18" charset="0"/>
              </a:rPr>
              <a:t>&lt;&lt;</a:t>
            </a:r>
            <a:r>
              <a:rPr lang="en-US" sz="1600" dirty="0" smtClean="0">
                <a:solidFill>
                  <a:srgbClr val="008800"/>
                </a:solidFill>
                <a:latin typeface="Times New Roman" pitchFamily="18" charset="0"/>
                <a:cs typeface="Times New Roman" pitchFamily="18" charset="0"/>
              </a:rPr>
              <a:t>"</a:t>
            </a:r>
            <a:r>
              <a:rPr lang="en-US" sz="1600" dirty="0" err="1" smtClean="0">
                <a:solidFill>
                  <a:srgbClr val="008800"/>
                </a:solidFill>
                <a:latin typeface="Times New Roman" pitchFamily="18" charset="0"/>
                <a:cs typeface="Times New Roman" pitchFamily="18" charset="0"/>
              </a:rPr>
              <a:t>base_one</a:t>
            </a:r>
            <a:r>
              <a:rPr lang="en-US" sz="1600" dirty="0" smtClean="0">
                <a:solidFill>
                  <a:srgbClr val="008800"/>
                </a:solidFill>
                <a:latin typeface="Times New Roman" pitchFamily="18" charset="0"/>
                <a:cs typeface="Times New Roman" pitchFamily="18" charset="0"/>
              </a:rPr>
              <a:t> class constructor"</a:t>
            </a:r>
            <a:r>
              <a:rPr lang="en-US" sz="1600" dirty="0" smtClean="0">
                <a:solidFill>
                  <a:srgbClr val="666600"/>
                </a:solidFill>
                <a:latin typeface="Times New Roman" pitchFamily="18" charset="0"/>
                <a:cs typeface="Times New Roman" pitchFamily="18" charset="0"/>
              </a:rPr>
              <a:t>&lt;&lt;</a:t>
            </a:r>
            <a:r>
              <a:rPr lang="en-US" sz="1600" dirty="0" err="1" smtClean="0">
                <a:solidFill>
                  <a:srgbClr val="000000"/>
                </a:solidFill>
                <a:latin typeface="Times New Roman" pitchFamily="18" charset="0"/>
                <a:cs typeface="Times New Roman" pitchFamily="18" charset="0"/>
              </a:rPr>
              <a:t>endl</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err="1" smtClean="0">
                <a:solidFill>
                  <a:srgbClr val="000000"/>
                </a:solidFill>
                <a:latin typeface="Times New Roman" pitchFamily="18" charset="0"/>
                <a:cs typeface="Times New Roman" pitchFamily="18" charset="0"/>
              </a:rPr>
              <a:t>base_one</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cout</a:t>
            </a:r>
            <a:r>
              <a:rPr lang="en-US" sz="1600" dirty="0" smtClean="0">
                <a:solidFill>
                  <a:srgbClr val="666600"/>
                </a:solidFill>
                <a:latin typeface="Times New Roman" pitchFamily="18" charset="0"/>
                <a:cs typeface="Times New Roman" pitchFamily="18" charset="0"/>
              </a:rPr>
              <a:t>&lt;&lt;</a:t>
            </a:r>
            <a:r>
              <a:rPr lang="en-US" sz="1600" dirty="0" smtClean="0">
                <a:solidFill>
                  <a:srgbClr val="008800"/>
                </a:solidFill>
                <a:latin typeface="Times New Roman" pitchFamily="18" charset="0"/>
                <a:cs typeface="Times New Roman" pitchFamily="18" charset="0"/>
              </a:rPr>
              <a:t>"</a:t>
            </a:r>
            <a:r>
              <a:rPr lang="en-US" sz="1600" dirty="0" err="1" smtClean="0">
                <a:solidFill>
                  <a:srgbClr val="008800"/>
                </a:solidFill>
                <a:latin typeface="Times New Roman" pitchFamily="18" charset="0"/>
                <a:cs typeface="Times New Roman" pitchFamily="18" charset="0"/>
              </a:rPr>
              <a:t>base_one</a:t>
            </a:r>
            <a:r>
              <a:rPr lang="en-US" sz="1600" dirty="0" smtClean="0">
                <a:solidFill>
                  <a:srgbClr val="008800"/>
                </a:solidFill>
                <a:latin typeface="Times New Roman" pitchFamily="18" charset="0"/>
                <a:cs typeface="Times New Roman" pitchFamily="18" charset="0"/>
              </a:rPr>
              <a:t> class destructor"</a:t>
            </a:r>
            <a:r>
              <a:rPr lang="en-US" sz="1600" dirty="0" smtClean="0">
                <a:solidFill>
                  <a:srgbClr val="666600"/>
                </a:solidFill>
                <a:latin typeface="Times New Roman" pitchFamily="18" charset="0"/>
                <a:cs typeface="Times New Roman" pitchFamily="18" charset="0"/>
              </a:rPr>
              <a:t>&lt;&lt;</a:t>
            </a:r>
            <a:r>
              <a:rPr lang="en-US" sz="1600" dirty="0" err="1" smtClean="0">
                <a:solidFill>
                  <a:srgbClr val="000000"/>
                </a:solidFill>
                <a:latin typeface="Times New Roman" pitchFamily="18" charset="0"/>
                <a:cs typeface="Times New Roman" pitchFamily="18" charset="0"/>
              </a:rPr>
              <a:t>endl</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000088"/>
                </a:solidFill>
                <a:latin typeface="Times New Roman" pitchFamily="18" charset="0"/>
                <a:cs typeface="Times New Roman" pitchFamily="18" charset="0"/>
              </a:rPr>
              <a:t>class</a:t>
            </a:r>
            <a:r>
              <a:rPr lang="en-US" sz="1600" dirty="0" smtClean="0">
                <a:solidFill>
                  <a:srgbClr val="000000"/>
                </a:solidFill>
                <a:latin typeface="Times New Roman" pitchFamily="18" charset="0"/>
                <a:cs typeface="Times New Roman" pitchFamily="18" charset="0"/>
              </a:rPr>
              <a:t> </a:t>
            </a:r>
            <a:r>
              <a:rPr lang="en-US" sz="1600" dirty="0" err="1" smtClean="0">
                <a:solidFill>
                  <a:srgbClr val="000000"/>
                </a:solidFill>
                <a:latin typeface="Times New Roman" pitchFamily="18" charset="0"/>
                <a:cs typeface="Times New Roman" pitchFamily="18" charset="0"/>
              </a:rPr>
              <a:t>base_two</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000088"/>
                </a:solidFill>
                <a:latin typeface="Times New Roman" pitchFamily="18" charset="0"/>
                <a:cs typeface="Times New Roman" pitchFamily="18" charset="0"/>
              </a:rPr>
              <a:t>public</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base_two</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cout</a:t>
            </a:r>
            <a:r>
              <a:rPr lang="en-US" sz="1600" dirty="0" smtClean="0">
                <a:solidFill>
                  <a:srgbClr val="666600"/>
                </a:solidFill>
                <a:latin typeface="Times New Roman" pitchFamily="18" charset="0"/>
                <a:cs typeface="Times New Roman" pitchFamily="18" charset="0"/>
              </a:rPr>
              <a:t>&lt;&lt;</a:t>
            </a:r>
            <a:r>
              <a:rPr lang="en-US" sz="1600" dirty="0" smtClean="0">
                <a:solidFill>
                  <a:srgbClr val="008800"/>
                </a:solidFill>
                <a:latin typeface="Times New Roman" pitchFamily="18" charset="0"/>
                <a:cs typeface="Times New Roman" pitchFamily="18" charset="0"/>
              </a:rPr>
              <a:t>"</a:t>
            </a:r>
            <a:r>
              <a:rPr lang="en-US" sz="1600" dirty="0" err="1" smtClean="0">
                <a:solidFill>
                  <a:srgbClr val="008800"/>
                </a:solidFill>
                <a:latin typeface="Times New Roman" pitchFamily="18" charset="0"/>
                <a:cs typeface="Times New Roman" pitchFamily="18" charset="0"/>
              </a:rPr>
              <a:t>base_two</a:t>
            </a:r>
            <a:r>
              <a:rPr lang="en-US" sz="1600" dirty="0" smtClean="0">
                <a:solidFill>
                  <a:srgbClr val="008800"/>
                </a:solidFill>
                <a:latin typeface="Times New Roman" pitchFamily="18" charset="0"/>
                <a:cs typeface="Times New Roman" pitchFamily="18" charset="0"/>
              </a:rPr>
              <a:t> class constructor"</a:t>
            </a:r>
            <a:r>
              <a:rPr lang="en-US" sz="1600" dirty="0" smtClean="0">
                <a:solidFill>
                  <a:srgbClr val="666600"/>
                </a:solidFill>
                <a:latin typeface="Times New Roman" pitchFamily="18" charset="0"/>
                <a:cs typeface="Times New Roman" pitchFamily="18" charset="0"/>
              </a:rPr>
              <a:t>&lt;&lt;</a:t>
            </a:r>
            <a:r>
              <a:rPr lang="en-US" sz="1600" dirty="0" err="1" smtClean="0">
                <a:solidFill>
                  <a:srgbClr val="000000"/>
                </a:solidFill>
                <a:latin typeface="Times New Roman" pitchFamily="18" charset="0"/>
                <a:cs typeface="Times New Roman" pitchFamily="18" charset="0"/>
              </a:rPr>
              <a:t>endl</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err="1" smtClean="0">
                <a:solidFill>
                  <a:srgbClr val="000000"/>
                </a:solidFill>
                <a:latin typeface="Times New Roman" pitchFamily="18" charset="0"/>
                <a:cs typeface="Times New Roman" pitchFamily="18" charset="0"/>
              </a:rPr>
              <a:t>base_two</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err="1" smtClean="0">
                <a:solidFill>
                  <a:srgbClr val="000000"/>
                </a:solidFill>
                <a:latin typeface="Times New Roman" pitchFamily="18" charset="0"/>
                <a:cs typeface="Times New Roman" pitchFamily="18" charset="0"/>
              </a:rPr>
              <a:t>cout</a:t>
            </a:r>
            <a:r>
              <a:rPr lang="en-US" sz="1600" dirty="0" smtClean="0">
                <a:solidFill>
                  <a:srgbClr val="666600"/>
                </a:solidFill>
                <a:latin typeface="Times New Roman" pitchFamily="18" charset="0"/>
                <a:cs typeface="Times New Roman" pitchFamily="18" charset="0"/>
              </a:rPr>
              <a:t>&lt;&lt;</a:t>
            </a:r>
            <a:r>
              <a:rPr lang="en-US" sz="1600" dirty="0" smtClean="0">
                <a:solidFill>
                  <a:srgbClr val="008800"/>
                </a:solidFill>
                <a:latin typeface="Times New Roman" pitchFamily="18" charset="0"/>
                <a:cs typeface="Times New Roman" pitchFamily="18" charset="0"/>
              </a:rPr>
              <a:t>"</a:t>
            </a:r>
            <a:r>
              <a:rPr lang="en-US" sz="1600" dirty="0" err="1" smtClean="0">
                <a:solidFill>
                  <a:srgbClr val="008800"/>
                </a:solidFill>
                <a:latin typeface="Times New Roman" pitchFamily="18" charset="0"/>
                <a:cs typeface="Times New Roman" pitchFamily="18" charset="0"/>
              </a:rPr>
              <a:t>base_two</a:t>
            </a:r>
            <a:r>
              <a:rPr lang="en-US" sz="1600" dirty="0" smtClean="0">
                <a:solidFill>
                  <a:srgbClr val="008800"/>
                </a:solidFill>
                <a:latin typeface="Times New Roman" pitchFamily="18" charset="0"/>
                <a:cs typeface="Times New Roman" pitchFamily="18" charset="0"/>
              </a:rPr>
              <a:t> class destructor"</a:t>
            </a:r>
            <a:r>
              <a:rPr lang="en-US" sz="1600" dirty="0" smtClean="0">
                <a:solidFill>
                  <a:srgbClr val="666600"/>
                </a:solidFill>
                <a:latin typeface="Times New Roman" pitchFamily="18" charset="0"/>
                <a:cs typeface="Times New Roman" pitchFamily="18" charset="0"/>
              </a:rPr>
              <a:t>&lt;&lt;</a:t>
            </a:r>
            <a:r>
              <a:rPr lang="en-US" sz="1600" dirty="0" err="1" smtClean="0">
                <a:solidFill>
                  <a:srgbClr val="000000"/>
                </a:solidFill>
                <a:latin typeface="Times New Roman" pitchFamily="18" charset="0"/>
                <a:cs typeface="Times New Roman" pitchFamily="18" charset="0"/>
              </a:rPr>
              <a:t>endl</a:t>
            </a: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1"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a:p>
            <a:pPr lvl="0" fontAlgn="base">
              <a:spcBef>
                <a:spcPct val="0"/>
              </a:spcBef>
              <a:spcAft>
                <a:spcPct val="0"/>
              </a:spcAft>
            </a:pPr>
            <a:r>
              <a:rPr lang="en-US" sz="1600" dirty="0" smtClean="0">
                <a:solidFill>
                  <a:srgbClr val="666600"/>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 </a:t>
            </a:r>
          </a:p>
        </p:txBody>
      </p:sp>
      <p:sp>
        <p:nvSpPr>
          <p:cNvPr id="5" name="Rectangle 4"/>
          <p:cNvSpPr/>
          <p:nvPr/>
        </p:nvSpPr>
        <p:spPr>
          <a:xfrm>
            <a:off x="3657600" y="0"/>
            <a:ext cx="1757212" cy="584775"/>
          </a:xfrm>
          <a:prstGeom prst="rect">
            <a:avLst/>
          </a:prstGeom>
        </p:spPr>
        <p:txBody>
          <a:bodyPr wrap="none">
            <a:spAutoFit/>
          </a:bodyPr>
          <a:lstStyle/>
          <a:p>
            <a:r>
              <a:rPr lang="en-US" sz="3200" dirty="0" smtClean="0">
                <a:solidFill>
                  <a:srgbClr val="C00000"/>
                </a:solidFill>
                <a:latin typeface="Times New Roman" pitchFamily="18" charset="0"/>
                <a:cs typeface="Times New Roman" pitchFamily="18" charset="0"/>
              </a:rPr>
              <a:t>Example:</a:t>
            </a:r>
            <a:endParaRPr lang="en-IN" sz="3200"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7824963" cy="1077218"/>
          </a:xfrm>
          <a:prstGeom prst="rect">
            <a:avLst/>
          </a:prstGeom>
        </p:spPr>
        <p:txBody>
          <a:bodyPr wrap="none">
            <a:spAutoFit/>
          </a:bodyPr>
          <a:lstStyle/>
          <a:p>
            <a:r>
              <a:rPr lang="en-US" sz="3200" b="1" dirty="0" smtClean="0">
                <a:solidFill>
                  <a:srgbClr val="C00000"/>
                </a:solidFill>
                <a:latin typeface="Times New Roman" pitchFamily="18" charset="0"/>
                <a:cs typeface="Times New Roman" pitchFamily="18" charset="0"/>
              </a:rPr>
              <a:t>Pure virtual function &amp; Abstract base class </a:t>
            </a:r>
            <a:endParaRPr lang="en-IN" sz="3200" b="1" dirty="0" smtClean="0"/>
          </a:p>
          <a:p>
            <a:endParaRPr lang="en-IN" sz="3200" b="1" dirty="0" smtClean="0">
              <a:solidFill>
                <a:srgbClr val="C00000"/>
              </a:solidFill>
              <a:latin typeface="Times New Roman" pitchFamily="18" charset="0"/>
              <a:cs typeface="Times New Roman" pitchFamily="18" charset="0"/>
            </a:endParaRPr>
          </a:p>
        </p:txBody>
      </p:sp>
      <p:sp>
        <p:nvSpPr>
          <p:cNvPr id="3" name="TextBox 2"/>
          <p:cNvSpPr txBox="1"/>
          <p:nvPr/>
        </p:nvSpPr>
        <p:spPr>
          <a:xfrm>
            <a:off x="457200" y="1219201"/>
            <a:ext cx="8305800" cy="6247864"/>
          </a:xfrm>
          <a:prstGeom prst="rect">
            <a:avLst/>
          </a:prstGeom>
          <a:noFill/>
        </p:spPr>
        <p:txBody>
          <a:bodyPr wrap="square" rtlCol="0">
            <a:spAutoFit/>
          </a:bodyPr>
          <a:lstStyle/>
          <a:p>
            <a:r>
              <a:rPr lang="en-US" sz="2000" dirty="0" smtClean="0">
                <a:solidFill>
                  <a:srgbClr val="FF0000"/>
                </a:solidFill>
                <a:latin typeface="Times New Roman" pitchFamily="18" charset="0"/>
                <a:cs typeface="Times New Roman" pitchFamily="18" charset="0"/>
              </a:rPr>
              <a:t>Pure virtual function</a:t>
            </a:r>
            <a:endParaRPr lang="en-IN" sz="2000" dirty="0" smtClean="0"/>
          </a:p>
          <a:p>
            <a:pPr lvl="2">
              <a:lnSpc>
                <a:spcPct val="150000"/>
              </a:lnSpc>
              <a:buFont typeface="Wingdings" pitchFamily="2" charset="2"/>
              <a:buChar char="Ø"/>
            </a:pPr>
            <a:r>
              <a:rPr lang="en-IN" sz="2000" dirty="0" smtClean="0"/>
              <a:t>  Pure virtual is a function which is declared in base class.</a:t>
            </a:r>
          </a:p>
          <a:p>
            <a:pPr lvl="2">
              <a:lnSpc>
                <a:spcPct val="150000"/>
              </a:lnSpc>
              <a:buFont typeface="Wingdings" pitchFamily="2" charset="2"/>
              <a:buChar char="Ø"/>
            </a:pPr>
            <a:r>
              <a:rPr lang="en-IN" sz="2000" dirty="0" smtClean="0"/>
              <a:t>  But there is no related definition to the base class.</a:t>
            </a:r>
          </a:p>
          <a:p>
            <a:pPr lvl="2">
              <a:lnSpc>
                <a:spcPct val="150000"/>
              </a:lnSpc>
              <a:buFont typeface="Wingdings" pitchFamily="2" charset="2"/>
              <a:buChar char="Ø"/>
            </a:pPr>
            <a:r>
              <a:rPr lang="en-IN" sz="2000" dirty="0" smtClean="0"/>
              <a:t>  It is re-defined by derived classes.</a:t>
            </a:r>
          </a:p>
          <a:p>
            <a:pPr lvl="2">
              <a:lnSpc>
                <a:spcPct val="150000"/>
              </a:lnSpc>
              <a:buFont typeface="Wingdings" pitchFamily="2" charset="2"/>
              <a:buChar char="Ø"/>
            </a:pPr>
            <a:r>
              <a:rPr lang="en-IN" sz="2000" dirty="0" smtClean="0"/>
              <a:t>  It is also called Do-Nothing functions.</a:t>
            </a:r>
          </a:p>
          <a:p>
            <a:pPr marL="0" lvl="2"/>
            <a:endParaRPr lang="en-US" sz="2000" dirty="0" smtClean="0">
              <a:solidFill>
                <a:srgbClr val="C00000"/>
              </a:solidFill>
              <a:latin typeface="Times New Roman" pitchFamily="18" charset="0"/>
              <a:cs typeface="Times New Roman" pitchFamily="18" charset="0"/>
            </a:endParaRPr>
          </a:p>
          <a:p>
            <a:pPr marL="0" lvl="2"/>
            <a:r>
              <a:rPr lang="en-US" sz="2000" dirty="0" smtClean="0">
                <a:solidFill>
                  <a:srgbClr val="FF0000"/>
                </a:solidFill>
                <a:latin typeface="Times New Roman" pitchFamily="18" charset="0"/>
                <a:cs typeface="Times New Roman" pitchFamily="18" charset="0"/>
              </a:rPr>
              <a:t>Abstract base class</a:t>
            </a:r>
            <a:endParaRPr lang="en-US" sz="2000" dirty="0" smtClean="0">
              <a:latin typeface="Times New Roman" pitchFamily="18" charset="0"/>
              <a:cs typeface="Times New Roman" pitchFamily="18" charset="0"/>
            </a:endParaRPr>
          </a:p>
          <a:p>
            <a:pPr lvl="2">
              <a:lnSpc>
                <a:spcPct val="150000"/>
              </a:lnSpc>
              <a:buFont typeface="Wingdings" pitchFamily="2" charset="2"/>
              <a:buChar char="Ø"/>
            </a:pPr>
            <a:r>
              <a:rPr lang="en-US" sz="2000" dirty="0" smtClean="0"/>
              <a:t>  It is a class, which is contain pure virtual functions.</a:t>
            </a:r>
          </a:p>
          <a:p>
            <a:pPr lvl="2">
              <a:lnSpc>
                <a:spcPct val="150000"/>
              </a:lnSpc>
              <a:buFont typeface="Wingdings" pitchFamily="2" charset="2"/>
              <a:buChar char="Ø"/>
            </a:pPr>
            <a:r>
              <a:rPr lang="en-US" sz="2000" dirty="0" smtClean="0"/>
              <a:t>  Never allows to defined the objects.</a:t>
            </a:r>
          </a:p>
          <a:p>
            <a:pPr lvl="2">
              <a:lnSpc>
                <a:spcPct val="150000"/>
              </a:lnSpc>
              <a:buFont typeface="Wingdings" pitchFamily="2" charset="2"/>
              <a:buChar char="Ø"/>
            </a:pPr>
            <a:r>
              <a:rPr lang="en-US" sz="2000" dirty="0" smtClean="0"/>
              <a:t>  It is designed only for Inheritance concept.</a:t>
            </a:r>
          </a:p>
          <a:p>
            <a:pPr lvl="2">
              <a:lnSpc>
                <a:spcPct val="150000"/>
              </a:lnSpc>
              <a:buFont typeface="Wingdings" pitchFamily="2" charset="2"/>
              <a:buChar char="Ø"/>
            </a:pPr>
            <a:r>
              <a:rPr lang="en-US" sz="2000" dirty="0" smtClean="0"/>
              <a:t>  Used to create base class pointer at runtime polymorphism.</a:t>
            </a:r>
          </a:p>
          <a:p>
            <a:pPr marL="0" lvl="2"/>
            <a:endParaRPr lang="en-US" sz="2000" dirty="0" smtClean="0">
              <a:latin typeface="Times New Roman" pitchFamily="18" charset="0"/>
              <a:cs typeface="Times New Roman" pitchFamily="18" charset="0"/>
            </a:endParaRPr>
          </a:p>
          <a:p>
            <a:pPr marL="0" lvl="2"/>
            <a:r>
              <a:rPr lang="en-US" sz="2000" dirty="0" smtClean="0">
                <a:latin typeface="Times New Roman" pitchFamily="18" charset="0"/>
                <a:cs typeface="Times New Roman" pitchFamily="18" charset="0"/>
              </a:rPr>
              <a:t>	</a:t>
            </a:r>
          </a:p>
          <a:p>
            <a:pPr marL="0" lvl="2"/>
            <a:endParaRPr lang="en-IN" sz="2000" dirty="0" smtClean="0"/>
          </a:p>
          <a:p>
            <a:endParaRPr lang="en-IN" sz="2000" dirty="0" smtClean="0"/>
          </a:p>
          <a:p>
            <a:endParaRPr lang="en-IN"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95400"/>
            <a:ext cx="7364901" cy="1200329"/>
          </a:xfrm>
          <a:prstGeom prst="rect">
            <a:avLst/>
          </a:prstGeom>
          <a:noFill/>
        </p:spPr>
        <p:txBody>
          <a:bodyPr wrap="none" rtlCol="0">
            <a:spAutoFit/>
          </a:bodyPr>
          <a:lstStyle/>
          <a:p>
            <a:r>
              <a:rPr lang="en-IN" sz="3200" b="1" dirty="0" smtClean="0">
                <a:solidFill>
                  <a:srgbClr val="C00000"/>
                </a:solidFill>
                <a:latin typeface="Times New Roman" pitchFamily="18" charset="0"/>
                <a:cs typeface="Times New Roman" pitchFamily="18" charset="0"/>
              </a:rPr>
              <a:t>Syntax</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Virtual   Return _</a:t>
            </a:r>
            <a:r>
              <a:rPr lang="en-IN" sz="2000" dirty="0" err="1" smtClean="0">
                <a:latin typeface="Times New Roman" pitchFamily="18" charset="0"/>
                <a:cs typeface="Times New Roman" pitchFamily="18" charset="0"/>
              </a:rPr>
              <a:t>DataType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Function_Name</a:t>
            </a:r>
            <a:r>
              <a:rPr lang="en-IN" sz="2000" dirty="0" smtClean="0">
                <a:latin typeface="Times New Roman" pitchFamily="18" charset="0"/>
                <a:cs typeface="Times New Roman" pitchFamily="18" charset="0"/>
              </a:rPr>
              <a:t>() = 0;</a:t>
            </a:r>
            <a:endParaRPr lang="en-IN" sz="2000" dirty="0">
              <a:latin typeface="Times New Roman" pitchFamily="18" charset="0"/>
              <a:cs typeface="Times New Roman" pitchFamily="18" charset="0"/>
            </a:endParaRPr>
          </a:p>
        </p:txBody>
      </p:sp>
      <p:sp>
        <p:nvSpPr>
          <p:cNvPr id="3" name="TextBox 2"/>
          <p:cNvSpPr txBox="1"/>
          <p:nvPr/>
        </p:nvSpPr>
        <p:spPr>
          <a:xfrm>
            <a:off x="1219200" y="3505200"/>
            <a:ext cx="4428456" cy="1200329"/>
          </a:xfrm>
          <a:prstGeom prst="rect">
            <a:avLst/>
          </a:prstGeom>
          <a:noFill/>
        </p:spPr>
        <p:txBody>
          <a:bodyPr wrap="none" rtlCol="0">
            <a:spAutoFit/>
          </a:bodyPr>
          <a:lstStyle/>
          <a:p>
            <a:r>
              <a:rPr lang="en-IN" sz="3200" b="1" dirty="0" smtClean="0">
                <a:solidFill>
                  <a:srgbClr val="C00000"/>
                </a:solidFill>
                <a:latin typeface="Times New Roman" pitchFamily="18" charset="0"/>
                <a:cs typeface="Times New Roman" pitchFamily="18" charset="0"/>
              </a:rPr>
              <a:t>Example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Virtual void Fun () = 0;</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4055919" cy="6555641"/>
          </a:xfrm>
          <a:prstGeom prst="rect">
            <a:avLst/>
          </a:prstGeom>
          <a:noFill/>
        </p:spPr>
        <p:txBody>
          <a:bodyPr wrap="none" rtlCol="0">
            <a:spAutoFit/>
          </a:bodyPr>
          <a:lstStyle/>
          <a:p>
            <a:r>
              <a:rPr lang="en-IN" sz="2000" dirty="0" smtClean="0">
                <a:latin typeface="Times New Roman" pitchFamily="18" charset="0"/>
                <a:cs typeface="Times New Roman" pitchFamily="18" charset="0"/>
              </a:rPr>
              <a:t>Class input</a:t>
            </a:r>
          </a:p>
          <a:p>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Protected:</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d1,d2;</a:t>
            </a:r>
          </a:p>
          <a:p>
            <a:r>
              <a:rPr lang="en-IN" sz="2000" dirty="0" smtClean="0">
                <a:latin typeface="Times New Roman" pitchFamily="18" charset="0"/>
                <a:cs typeface="Times New Roman" pitchFamily="18" charset="0"/>
              </a:rPr>
              <a:t>Public:</a:t>
            </a:r>
          </a:p>
          <a:p>
            <a:r>
              <a:rPr lang="en-IN" sz="2000" dirty="0" smtClean="0">
                <a:latin typeface="Times New Roman" pitchFamily="18" charset="0"/>
                <a:cs typeface="Times New Roman" pitchFamily="18" charset="0"/>
              </a:rPr>
              <a:t>	void get()</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Cin</a:t>
            </a:r>
            <a:r>
              <a:rPr lang="en-IN" sz="2000" dirty="0" smtClean="0">
                <a:latin typeface="Times New Roman" pitchFamily="18" charset="0"/>
                <a:cs typeface="Times New Roman" pitchFamily="18" charset="0"/>
              </a:rPr>
              <a:t>&gt;&gt;d1&gt;&gt;d2;</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Virtual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add( )=0;</a:t>
            </a:r>
          </a:p>
          <a:p>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Class plus: public input</a:t>
            </a:r>
          </a:p>
          <a:p>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Public:</a:t>
            </a:r>
          </a:p>
          <a:p>
            <a:r>
              <a:rPr lang="en-IN" sz="2000" dirty="0" smtClean="0">
                <a:latin typeface="Times New Roman" pitchFamily="18" charset="0"/>
                <a:cs typeface="Times New Roman" pitchFamily="18" charset="0"/>
              </a:rPr>
              <a:t>	void add()</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&lt;&lt; “Addition”&lt;&lt;d1+d2;</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p:txBody>
      </p:sp>
      <p:sp>
        <p:nvSpPr>
          <p:cNvPr id="3" name="TextBox 2"/>
          <p:cNvSpPr txBox="1"/>
          <p:nvPr/>
        </p:nvSpPr>
        <p:spPr>
          <a:xfrm>
            <a:off x="4419600" y="103525"/>
            <a:ext cx="4591321" cy="6863417"/>
          </a:xfrm>
          <a:prstGeom prst="rect">
            <a:avLst/>
          </a:prstGeom>
          <a:noFill/>
        </p:spPr>
        <p:txBody>
          <a:bodyPr wrap="none" rtlCol="0">
            <a:spAutoFit/>
          </a:bodyPr>
          <a:lstStyle/>
          <a:p>
            <a:r>
              <a:rPr lang="en-IN" sz="2000" dirty="0" smtClean="0">
                <a:latin typeface="Times New Roman" pitchFamily="18" charset="0"/>
                <a:cs typeface="Times New Roman" pitchFamily="18" charset="0"/>
              </a:rPr>
              <a:t>Class </a:t>
            </a:r>
            <a:r>
              <a:rPr lang="en-IN" sz="2000" dirty="0" err="1" smtClean="0">
                <a:latin typeface="Times New Roman" pitchFamily="18" charset="0"/>
                <a:cs typeface="Times New Roman" pitchFamily="18" charset="0"/>
              </a:rPr>
              <a:t>mul</a:t>
            </a:r>
            <a:r>
              <a:rPr lang="en-IN" sz="2000" dirty="0" smtClean="0">
                <a:latin typeface="Times New Roman" pitchFamily="18" charset="0"/>
                <a:cs typeface="Times New Roman" pitchFamily="18" charset="0"/>
              </a:rPr>
              <a:t> : public input</a:t>
            </a:r>
          </a:p>
          <a:p>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Public:</a:t>
            </a:r>
          </a:p>
          <a:p>
            <a:r>
              <a:rPr lang="en-IN" sz="2000" dirty="0" smtClean="0">
                <a:latin typeface="Times New Roman" pitchFamily="18" charset="0"/>
                <a:cs typeface="Times New Roman" pitchFamily="18" charset="0"/>
              </a:rPr>
              <a:t>	void </a:t>
            </a:r>
            <a:r>
              <a:rPr lang="en-IN" sz="2000" dirty="0" err="1" smtClean="0">
                <a:latin typeface="Times New Roman" pitchFamily="18" charset="0"/>
                <a:cs typeface="Times New Roman" pitchFamily="18" charset="0"/>
              </a:rPr>
              <a:t>mul</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&lt;&lt; “Multiplication”&lt;&lt;d1*d2;</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main()</a:t>
            </a:r>
          </a:p>
          <a:p>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plus  a;</a:t>
            </a:r>
          </a:p>
          <a:p>
            <a:r>
              <a:rPr lang="en-IN" sz="2000" dirty="0" err="1" smtClean="0">
                <a:latin typeface="Times New Roman" pitchFamily="18" charset="0"/>
                <a:cs typeface="Times New Roman" pitchFamily="18" charset="0"/>
              </a:rPr>
              <a:t>a.get</a:t>
            </a:r>
            <a:r>
              <a:rPr lang="en-IN" sz="2000" dirty="0" smtClean="0">
                <a:latin typeface="Times New Roman" pitchFamily="18" charset="0"/>
                <a:cs typeface="Times New Roman" pitchFamily="18" charset="0"/>
              </a:rPr>
              <a:t>();</a:t>
            </a:r>
          </a:p>
          <a:p>
            <a:r>
              <a:rPr lang="en-IN" sz="2000" dirty="0" err="1" smtClean="0">
                <a:latin typeface="Times New Roman" pitchFamily="18" charset="0"/>
                <a:cs typeface="Times New Roman" pitchFamily="18" charset="0"/>
              </a:rPr>
              <a:t>a.add</a:t>
            </a:r>
            <a:r>
              <a:rPr lang="en-IN" sz="2000" dirty="0" smtClean="0">
                <a:latin typeface="Times New Roman" pitchFamily="18" charset="0"/>
                <a:cs typeface="Times New Roman" pitchFamily="18" charset="0"/>
              </a:rPr>
              <a:t>();</a:t>
            </a:r>
          </a:p>
          <a:p>
            <a:r>
              <a:rPr lang="en-IN" sz="2000" dirty="0" err="1" smtClean="0">
                <a:latin typeface="Times New Roman" pitchFamily="18" charset="0"/>
                <a:cs typeface="Times New Roman" pitchFamily="18" charset="0"/>
              </a:rPr>
              <a:t>mul</a:t>
            </a:r>
            <a:r>
              <a:rPr lang="en-IN" sz="2000" dirty="0" smtClean="0">
                <a:latin typeface="Times New Roman" pitchFamily="18" charset="0"/>
                <a:cs typeface="Times New Roman" pitchFamily="18" charset="0"/>
              </a:rPr>
              <a:t> m;</a:t>
            </a:r>
          </a:p>
          <a:p>
            <a:r>
              <a:rPr lang="en-IN" sz="2000" dirty="0" err="1" smtClean="0">
                <a:latin typeface="Times New Roman" pitchFamily="18" charset="0"/>
                <a:cs typeface="Times New Roman" pitchFamily="18" charset="0"/>
              </a:rPr>
              <a:t>m.get</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m.mul();</a:t>
            </a:r>
          </a:p>
          <a:p>
            <a:r>
              <a:rPr lang="en-IN" sz="2000" dirty="0" smtClean="0">
                <a:latin typeface="Times New Roman" pitchFamily="18" charset="0"/>
                <a:cs typeface="Times New Roman" pitchFamily="18" charset="0"/>
              </a:rPr>
              <a:t>Return 0;</a:t>
            </a:r>
          </a:p>
          <a:p>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p:txBody>
      </p:sp>
      <p:cxnSp>
        <p:nvCxnSpPr>
          <p:cNvPr id="5" name="Straight Connector 4"/>
          <p:cNvCxnSpPr/>
          <p:nvPr/>
        </p:nvCxnSpPr>
        <p:spPr>
          <a:xfrm rot="5400000">
            <a:off x="914400" y="3429000"/>
            <a:ext cx="68580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76071"/>
            <a:ext cx="8153400" cy="1200329"/>
          </a:xfrm>
          <a:prstGeom prst="rect">
            <a:avLst/>
          </a:prstGeom>
        </p:spPr>
        <p:txBody>
          <a:bodyPr wrap="square">
            <a:spAutoFit/>
          </a:bodyPr>
          <a:lstStyle/>
          <a:p>
            <a:pPr algn="just"/>
            <a:r>
              <a:rPr lang="en-IN" dirty="0" smtClean="0"/>
              <a:t>Create an abstract class 'Parent' with a virtual method 'message'. It has two subclasses each having a method with the same name 'message‘ and ‘send’ that prints "This is first subclass" and "This is second subclass" respectively. Call the methods 'message' and ‘send’ by creating an object for each subclass.</a:t>
            </a:r>
            <a:endParaRPr lang="en-IN" dirty="0"/>
          </a:p>
        </p:txBody>
      </p:sp>
      <p:sp>
        <p:nvSpPr>
          <p:cNvPr id="3" name="Rectangle 2"/>
          <p:cNvSpPr/>
          <p:nvPr/>
        </p:nvSpPr>
        <p:spPr>
          <a:xfrm>
            <a:off x="381000" y="1771471"/>
            <a:ext cx="8229600" cy="1200329"/>
          </a:xfrm>
          <a:prstGeom prst="rect">
            <a:avLst/>
          </a:prstGeom>
        </p:spPr>
        <p:txBody>
          <a:bodyPr wrap="square">
            <a:spAutoFit/>
          </a:bodyPr>
          <a:lstStyle/>
          <a:p>
            <a:pPr algn="just"/>
            <a:r>
              <a:rPr lang="en-IN" dirty="0" smtClean="0"/>
              <a:t>Create an abstract class 'Bank' with an abstract method '</a:t>
            </a:r>
            <a:r>
              <a:rPr lang="en-IN" dirty="0" err="1" smtClean="0"/>
              <a:t>getBalance</a:t>
            </a:r>
            <a:r>
              <a:rPr lang="en-IN" dirty="0" smtClean="0"/>
              <a:t>'. $100, $150 and $200 are deposited in banks A, B and C respectively. '</a:t>
            </a:r>
            <a:r>
              <a:rPr lang="en-IN" dirty="0" err="1" smtClean="0"/>
              <a:t>BankA</a:t>
            </a:r>
            <a:r>
              <a:rPr lang="en-IN" dirty="0" smtClean="0"/>
              <a:t>', '</a:t>
            </a:r>
            <a:r>
              <a:rPr lang="en-IN" dirty="0" err="1" smtClean="0"/>
              <a:t>BankB</a:t>
            </a:r>
            <a:r>
              <a:rPr lang="en-IN" dirty="0" smtClean="0"/>
              <a:t>' and '</a:t>
            </a:r>
            <a:r>
              <a:rPr lang="en-IN" dirty="0" err="1" smtClean="0"/>
              <a:t>BankC</a:t>
            </a:r>
            <a:r>
              <a:rPr lang="en-IN" dirty="0" smtClean="0"/>
              <a:t>' are subclasses of class 'Bank', each having a method named '</a:t>
            </a:r>
            <a:r>
              <a:rPr lang="en-IN" dirty="0" err="1" smtClean="0"/>
              <a:t>getBalance</a:t>
            </a:r>
            <a:r>
              <a:rPr lang="en-IN" dirty="0" smtClean="0"/>
              <a:t>'. Call this method by creating an object of each of the three classes.</a:t>
            </a:r>
            <a:endParaRPr lang="en-IN" dirty="0"/>
          </a:p>
        </p:txBody>
      </p:sp>
      <p:sp>
        <p:nvSpPr>
          <p:cNvPr id="4" name="Rectangle 3"/>
          <p:cNvSpPr/>
          <p:nvPr/>
        </p:nvSpPr>
        <p:spPr>
          <a:xfrm>
            <a:off x="381000" y="3066871"/>
            <a:ext cx="8153400" cy="1200329"/>
          </a:xfrm>
          <a:prstGeom prst="rect">
            <a:avLst/>
          </a:prstGeom>
        </p:spPr>
        <p:txBody>
          <a:bodyPr wrap="square">
            <a:spAutoFit/>
          </a:bodyPr>
          <a:lstStyle/>
          <a:p>
            <a:pPr algn="just"/>
            <a:r>
              <a:rPr lang="en-IN" dirty="0" smtClean="0"/>
              <a:t>Create an abstract class 'Animals' with two abstract methods 'cats' and 'dogs'. Now create a class 'Cats' with a method 'cats' which prints "Cats meow" and a class 'Dogs' with a method 'dogs' which prints "Dogs bark", both inheriting the class 'Animals'. Now create an object for each of the subclasses and call their respective methods.</a:t>
            </a:r>
            <a:endParaRPr lang="en-IN" dirty="0"/>
          </a:p>
        </p:txBody>
      </p:sp>
      <p:sp>
        <p:nvSpPr>
          <p:cNvPr id="5" name="Rectangle 4"/>
          <p:cNvSpPr/>
          <p:nvPr/>
        </p:nvSpPr>
        <p:spPr>
          <a:xfrm>
            <a:off x="381000" y="4397276"/>
            <a:ext cx="8077200" cy="2308324"/>
          </a:xfrm>
          <a:prstGeom prst="rect">
            <a:avLst/>
          </a:prstGeom>
        </p:spPr>
        <p:txBody>
          <a:bodyPr wrap="square">
            <a:spAutoFit/>
          </a:bodyPr>
          <a:lstStyle/>
          <a:p>
            <a:pPr algn="just"/>
            <a:r>
              <a:rPr lang="en-IN" dirty="0" smtClean="0"/>
              <a:t>We have to calculate the area of a rectangle, a square and a circle. Create an abstract class 'Shape' with three abstract methods namely '</a:t>
            </a:r>
            <a:r>
              <a:rPr lang="en-IN" dirty="0" err="1" smtClean="0"/>
              <a:t>RectangleArea</a:t>
            </a:r>
            <a:r>
              <a:rPr lang="en-IN" dirty="0" smtClean="0"/>
              <a:t>' taking two parameters, '</a:t>
            </a:r>
            <a:r>
              <a:rPr lang="en-IN" dirty="0" err="1" smtClean="0"/>
              <a:t>SquareArea</a:t>
            </a:r>
            <a:r>
              <a:rPr lang="en-IN" dirty="0" smtClean="0"/>
              <a:t>' and '</a:t>
            </a:r>
            <a:r>
              <a:rPr lang="en-IN" dirty="0" err="1" smtClean="0"/>
              <a:t>CircleArea</a:t>
            </a:r>
            <a:r>
              <a:rPr lang="en-IN" dirty="0" smtClean="0"/>
              <a:t>' taking one parameter each. The parameters of '</a:t>
            </a:r>
            <a:r>
              <a:rPr lang="en-IN" dirty="0" err="1" smtClean="0"/>
              <a:t>RectangleArea</a:t>
            </a:r>
            <a:r>
              <a:rPr lang="en-IN" dirty="0" smtClean="0"/>
              <a:t>' are its length and breadth, that of '</a:t>
            </a:r>
            <a:r>
              <a:rPr lang="en-IN" dirty="0" err="1" smtClean="0"/>
              <a:t>SquareArea</a:t>
            </a:r>
            <a:r>
              <a:rPr lang="en-IN" dirty="0" smtClean="0"/>
              <a:t>' is its side and that of '</a:t>
            </a:r>
            <a:r>
              <a:rPr lang="en-IN" dirty="0" err="1" smtClean="0"/>
              <a:t>CircleArea</a:t>
            </a:r>
            <a:r>
              <a:rPr lang="en-IN" dirty="0" smtClean="0"/>
              <a:t>' is its radius. Now create another class 'Area' containing all the three methods '</a:t>
            </a:r>
            <a:r>
              <a:rPr lang="en-IN" dirty="0" err="1" smtClean="0"/>
              <a:t>RectangleArea</a:t>
            </a:r>
            <a:r>
              <a:rPr lang="en-IN" dirty="0" smtClean="0"/>
              <a:t>', '</a:t>
            </a:r>
            <a:r>
              <a:rPr lang="en-IN" dirty="0" err="1" smtClean="0"/>
              <a:t>SquareArea</a:t>
            </a:r>
            <a:r>
              <a:rPr lang="en-IN" dirty="0" smtClean="0"/>
              <a:t>' and '</a:t>
            </a:r>
            <a:r>
              <a:rPr lang="en-IN" dirty="0" err="1" smtClean="0"/>
              <a:t>CircleArea</a:t>
            </a:r>
            <a:r>
              <a:rPr lang="en-IN" dirty="0" smtClean="0"/>
              <a:t>' for printing the area of rectangle, square and circle respectively. Create an object of class 'Area' and call all the three methods.</a:t>
            </a:r>
            <a:endParaRPr lang="en-IN" dirty="0"/>
          </a:p>
        </p:txBody>
      </p:sp>
      <p:cxnSp>
        <p:nvCxnSpPr>
          <p:cNvPr id="7" name="Straight Connector 6"/>
          <p:cNvCxnSpPr/>
          <p:nvPr/>
        </p:nvCxnSpPr>
        <p:spPr>
          <a:xfrm>
            <a:off x="0" y="1752600"/>
            <a:ext cx="9144000" cy="1588"/>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0" y="2971800"/>
            <a:ext cx="9144000" cy="158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0" y="4265612"/>
            <a:ext cx="91440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381000"/>
            <a:ext cx="4613314" cy="584775"/>
          </a:xfrm>
          <a:prstGeom prst="rect">
            <a:avLst/>
          </a:prstGeom>
        </p:spPr>
        <p:txBody>
          <a:bodyPr wrap="none">
            <a:spAutoFit/>
          </a:bodyPr>
          <a:lstStyle/>
          <a:p>
            <a:r>
              <a:rPr lang="en-US" sz="3200" b="1" dirty="0" smtClean="0">
                <a:solidFill>
                  <a:srgbClr val="C00000"/>
                </a:solidFill>
                <a:latin typeface="Times New Roman" pitchFamily="18" charset="0"/>
                <a:cs typeface="Times New Roman" pitchFamily="18" charset="0"/>
              </a:rPr>
              <a:t>Run Time Polymorphism</a:t>
            </a:r>
            <a:endParaRPr lang="en-IN" sz="3200" b="1" dirty="0" smtClean="0">
              <a:solidFill>
                <a:srgbClr val="C00000"/>
              </a:solidFill>
              <a:latin typeface="Times New Roman" pitchFamily="18" charset="0"/>
              <a:cs typeface="Times New Roman" pitchFamily="18" charset="0"/>
            </a:endParaRPr>
          </a:p>
        </p:txBody>
      </p:sp>
      <p:sp>
        <p:nvSpPr>
          <p:cNvPr id="3" name="TextBox 2"/>
          <p:cNvSpPr txBox="1"/>
          <p:nvPr/>
        </p:nvSpPr>
        <p:spPr>
          <a:xfrm>
            <a:off x="1219200" y="1447800"/>
            <a:ext cx="6226320" cy="4401205"/>
          </a:xfrm>
          <a:prstGeom prst="rect">
            <a:avLst/>
          </a:prstGeom>
          <a:noFill/>
        </p:spPr>
        <p:txBody>
          <a:bodyPr wrap="none" rtlCol="0">
            <a:spAutoFit/>
          </a:bodyPr>
          <a:lstStyle/>
          <a:p>
            <a:pPr>
              <a:lnSpc>
                <a:spcPct val="200000"/>
              </a:lnSpc>
              <a:buFont typeface="Wingdings" pitchFamily="2" charset="2"/>
              <a:buChar char="q"/>
            </a:pPr>
            <a:r>
              <a:rPr lang="en-IN" sz="2800" dirty="0" smtClean="0">
                <a:latin typeface="Times New Roman" pitchFamily="18" charset="0"/>
                <a:cs typeface="Times New Roman" pitchFamily="18" charset="0"/>
              </a:rPr>
              <a:t>   Implemented using </a:t>
            </a:r>
            <a:r>
              <a:rPr lang="en-IN" sz="2800" dirty="0" smtClean="0">
                <a:solidFill>
                  <a:srgbClr val="FF0000"/>
                </a:solidFill>
                <a:latin typeface="Times New Roman" pitchFamily="18" charset="0"/>
                <a:cs typeface="Times New Roman" pitchFamily="18" charset="0"/>
              </a:rPr>
              <a:t>Inheritance</a:t>
            </a:r>
            <a:r>
              <a:rPr lang="en-IN" sz="2800" dirty="0" smtClean="0">
                <a:latin typeface="Times New Roman" pitchFamily="18" charset="0"/>
                <a:cs typeface="Times New Roman" pitchFamily="18" charset="0"/>
              </a:rPr>
              <a:t>.</a:t>
            </a:r>
          </a:p>
          <a:p>
            <a:pPr>
              <a:lnSpc>
                <a:spcPct val="200000"/>
              </a:lnSpc>
              <a:buFont typeface="Wingdings" pitchFamily="2" charset="2"/>
              <a:buChar char="q"/>
            </a:pPr>
            <a:r>
              <a:rPr lang="en-IN" sz="2800" dirty="0" smtClean="0">
                <a:latin typeface="Times New Roman" pitchFamily="18" charset="0"/>
                <a:cs typeface="Times New Roman" pitchFamily="18" charset="0"/>
              </a:rPr>
              <a:t>   </a:t>
            </a:r>
            <a:r>
              <a:rPr lang="en-IN" sz="2800" dirty="0" smtClean="0">
                <a:solidFill>
                  <a:srgbClr val="FF0000"/>
                </a:solidFill>
                <a:latin typeface="Times New Roman" pitchFamily="18" charset="0"/>
                <a:cs typeface="Times New Roman" pitchFamily="18" charset="0"/>
              </a:rPr>
              <a:t>Return type </a:t>
            </a:r>
            <a:r>
              <a:rPr lang="en-IN" sz="2800" dirty="0" smtClean="0">
                <a:latin typeface="Times New Roman" pitchFamily="18" charset="0"/>
                <a:cs typeface="Times New Roman" pitchFamily="18" charset="0"/>
              </a:rPr>
              <a:t>should same.</a:t>
            </a:r>
          </a:p>
          <a:p>
            <a:pPr>
              <a:lnSpc>
                <a:spcPct val="200000"/>
              </a:lnSpc>
              <a:buFont typeface="Wingdings" pitchFamily="2" charset="2"/>
              <a:buChar char="q"/>
            </a:pPr>
            <a:r>
              <a:rPr lang="en-IN" sz="2800" dirty="0" smtClean="0">
                <a:latin typeface="Times New Roman" pitchFamily="18" charset="0"/>
                <a:cs typeface="Times New Roman" pitchFamily="18" charset="0"/>
              </a:rPr>
              <a:t>   </a:t>
            </a:r>
            <a:r>
              <a:rPr lang="en-IN" sz="2800" dirty="0" smtClean="0">
                <a:solidFill>
                  <a:srgbClr val="FF0000"/>
                </a:solidFill>
                <a:latin typeface="Times New Roman" pitchFamily="18" charset="0"/>
                <a:cs typeface="Times New Roman" pitchFamily="18" charset="0"/>
              </a:rPr>
              <a:t>Function name </a:t>
            </a:r>
            <a:r>
              <a:rPr lang="en-IN" sz="2800" dirty="0" smtClean="0">
                <a:latin typeface="Times New Roman" pitchFamily="18" charset="0"/>
                <a:cs typeface="Times New Roman" pitchFamily="18" charset="0"/>
              </a:rPr>
              <a:t>should same .</a:t>
            </a:r>
          </a:p>
          <a:p>
            <a:pPr>
              <a:lnSpc>
                <a:spcPct val="200000"/>
              </a:lnSpc>
              <a:buFont typeface="Wingdings" pitchFamily="2" charset="2"/>
              <a:buChar char="q"/>
            </a:pPr>
            <a:r>
              <a:rPr lang="en-IN" sz="2800" dirty="0" smtClean="0">
                <a:latin typeface="Times New Roman" pitchFamily="18" charset="0"/>
                <a:cs typeface="Times New Roman" pitchFamily="18" charset="0"/>
              </a:rPr>
              <a:t>   </a:t>
            </a:r>
            <a:r>
              <a:rPr lang="en-IN" sz="2800" dirty="0" smtClean="0">
                <a:solidFill>
                  <a:srgbClr val="FF0000"/>
                </a:solidFill>
                <a:latin typeface="Times New Roman" pitchFamily="18" charset="0"/>
                <a:cs typeface="Times New Roman" pitchFamily="18" charset="0"/>
              </a:rPr>
              <a:t>No. Arguments </a:t>
            </a:r>
            <a:r>
              <a:rPr lang="en-IN" sz="2800" dirty="0" smtClean="0">
                <a:latin typeface="Times New Roman" pitchFamily="18" charset="0"/>
                <a:cs typeface="Times New Roman" pitchFamily="18" charset="0"/>
              </a:rPr>
              <a:t>should same.</a:t>
            </a:r>
          </a:p>
          <a:p>
            <a:pPr>
              <a:lnSpc>
                <a:spcPct val="200000"/>
              </a:lnSpc>
              <a:buFont typeface="Wingdings" pitchFamily="2" charset="2"/>
              <a:buChar char="q"/>
            </a:pPr>
            <a:r>
              <a:rPr lang="en-IN" sz="2800" dirty="0" smtClean="0">
                <a:latin typeface="Times New Roman" pitchFamily="18" charset="0"/>
                <a:cs typeface="Times New Roman" pitchFamily="18" charset="0"/>
              </a:rPr>
              <a:t>   </a:t>
            </a:r>
            <a:r>
              <a:rPr lang="en-IN" sz="2800" dirty="0" smtClean="0">
                <a:solidFill>
                  <a:srgbClr val="FF0000"/>
                </a:solidFill>
                <a:latin typeface="Times New Roman" pitchFamily="18" charset="0"/>
                <a:cs typeface="Times New Roman" pitchFamily="18" charset="0"/>
              </a:rPr>
              <a:t>Data types of arguments </a:t>
            </a:r>
            <a:r>
              <a:rPr lang="en-IN" sz="2800" dirty="0" smtClean="0">
                <a:latin typeface="Times New Roman" pitchFamily="18" charset="0"/>
                <a:cs typeface="Times New Roman" pitchFamily="18" charset="0"/>
              </a:rPr>
              <a:t>should same.</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0" y="304800"/>
            <a:ext cx="1667444"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Object</a:t>
            </a:r>
            <a:endParaRPr lang="en-US" sz="4000" b="1" dirty="0">
              <a:latin typeface="Times New Roman" pitchFamily="18" charset="0"/>
              <a:cs typeface="Times New Roman" pitchFamily="18" charset="0"/>
            </a:endParaRPr>
          </a:p>
        </p:txBody>
      </p:sp>
      <p:sp>
        <p:nvSpPr>
          <p:cNvPr id="3" name="TextBox 2"/>
          <p:cNvSpPr txBox="1"/>
          <p:nvPr/>
        </p:nvSpPr>
        <p:spPr>
          <a:xfrm>
            <a:off x="-228600" y="1143000"/>
            <a:ext cx="4471096" cy="1692771"/>
          </a:xfrm>
          <a:prstGeom prst="rect">
            <a:avLst/>
          </a:prstGeom>
          <a:noFill/>
        </p:spPr>
        <p:txBody>
          <a:bodyPr wrap="none" rtlCol="0">
            <a:spAutoFit/>
          </a:bodyPr>
          <a:lstStyle/>
          <a:p>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Object is a variable of Class</a:t>
            </a:r>
          </a:p>
          <a:p>
            <a:r>
              <a:rPr lang="en-US" sz="2000" dirty="0" smtClean="0">
                <a:latin typeface="Times New Roman" pitchFamily="18" charset="0"/>
                <a:cs typeface="Times New Roman" pitchFamily="18" charset="0"/>
              </a:rPr>
              <a:t>		or</a:t>
            </a:r>
          </a:p>
          <a:p>
            <a:r>
              <a:rPr lang="en-US" sz="2000" dirty="0" smtClean="0">
                <a:latin typeface="Times New Roman" pitchFamily="18" charset="0"/>
                <a:cs typeface="Times New Roman" pitchFamily="18" charset="0"/>
              </a:rPr>
              <a:t>	Physical Representation of Class</a:t>
            </a:r>
          </a:p>
          <a:p>
            <a:r>
              <a:rPr lang="en-US" sz="2000" dirty="0" smtClean="0">
                <a:latin typeface="Times New Roman" pitchFamily="18" charset="0"/>
                <a:cs typeface="Times New Roman" pitchFamily="18" charset="0"/>
              </a:rPr>
              <a:t>		or </a:t>
            </a:r>
          </a:p>
          <a:p>
            <a:r>
              <a:rPr lang="en-US" sz="2000" dirty="0" smtClean="0">
                <a:latin typeface="Times New Roman" pitchFamily="18" charset="0"/>
                <a:cs typeface="Times New Roman" pitchFamily="18" charset="0"/>
              </a:rPr>
              <a:t>	Run time Entity</a:t>
            </a:r>
            <a:endParaRPr lang="en-US" sz="2000" dirty="0">
              <a:latin typeface="Times New Roman" pitchFamily="18" charset="0"/>
              <a:cs typeface="Times New Roman" pitchFamily="18" charset="0"/>
            </a:endParaRPr>
          </a:p>
        </p:txBody>
      </p:sp>
      <p:sp>
        <p:nvSpPr>
          <p:cNvPr id="4" name="TextBox 3"/>
          <p:cNvSpPr txBox="1"/>
          <p:nvPr/>
        </p:nvSpPr>
        <p:spPr>
          <a:xfrm>
            <a:off x="2286000" y="3200400"/>
            <a:ext cx="1281120"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Syntax:</a:t>
            </a:r>
            <a:endParaRPr lang="en-US" sz="2800" dirty="0">
              <a:latin typeface="Times New Roman" pitchFamily="18" charset="0"/>
              <a:cs typeface="Times New Roman" pitchFamily="18" charset="0"/>
            </a:endParaRPr>
          </a:p>
        </p:txBody>
      </p:sp>
      <p:sp>
        <p:nvSpPr>
          <p:cNvPr id="5" name="TextBox 4"/>
          <p:cNvSpPr txBox="1"/>
          <p:nvPr/>
        </p:nvSpPr>
        <p:spPr>
          <a:xfrm>
            <a:off x="2819400" y="3733800"/>
            <a:ext cx="4017446" cy="461665"/>
          </a:xfrm>
          <a:prstGeom prst="rect">
            <a:avLst/>
          </a:prstGeom>
          <a:noFill/>
        </p:spPr>
        <p:txBody>
          <a:bodyPr wrap="none" rtlCol="0">
            <a:spAutoFit/>
          </a:bodyPr>
          <a:lstStyle/>
          <a:p>
            <a:r>
              <a:rPr lang="en-US" sz="2400" dirty="0" err="1" smtClean="0">
                <a:solidFill>
                  <a:srgbClr val="C00000"/>
                </a:solidFill>
                <a:latin typeface="Times New Roman" pitchFamily="18" charset="0"/>
                <a:cs typeface="Times New Roman" pitchFamily="18" charset="0"/>
              </a:rPr>
              <a:t>Class_Name</a:t>
            </a:r>
            <a:r>
              <a:rPr lang="en-US" sz="2400" dirty="0" smtClean="0">
                <a:solidFill>
                  <a:srgbClr val="C00000"/>
                </a:solidFill>
                <a:latin typeface="Times New Roman" pitchFamily="18" charset="0"/>
                <a:cs typeface="Times New Roman" pitchFamily="18" charset="0"/>
              </a:rPr>
              <a:t>  Object _variable;</a:t>
            </a:r>
          </a:p>
        </p:txBody>
      </p:sp>
      <p:sp>
        <p:nvSpPr>
          <p:cNvPr id="6" name="TextBox 5"/>
          <p:cNvSpPr txBox="1"/>
          <p:nvPr/>
        </p:nvSpPr>
        <p:spPr>
          <a:xfrm>
            <a:off x="4876800" y="4876800"/>
            <a:ext cx="1558440"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p:txBody>
      </p:sp>
      <p:sp>
        <p:nvSpPr>
          <p:cNvPr id="7" name="TextBox 6"/>
          <p:cNvSpPr txBox="1"/>
          <p:nvPr/>
        </p:nvSpPr>
        <p:spPr>
          <a:xfrm>
            <a:off x="5791200" y="5486400"/>
            <a:ext cx="1124026" cy="461665"/>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Stud  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161871"/>
            <a:ext cx="7848600" cy="1200329"/>
          </a:xfrm>
          <a:prstGeom prst="rect">
            <a:avLst/>
          </a:prstGeom>
        </p:spPr>
        <p:txBody>
          <a:bodyPr wrap="square">
            <a:spAutoFit/>
          </a:bodyPr>
          <a:lstStyle/>
          <a:p>
            <a:pPr algn="just"/>
            <a:r>
              <a:rPr lang="en-IN" dirty="0" smtClean="0"/>
              <a:t>Suppose if you are in class room that time you behave like a student, when you are in market at that time you behave like a customer, when you at your home at that time you behave like a son or daughter, Here one person have different-different behaviours.</a:t>
            </a:r>
            <a:endParaRPr lang="en-IN" dirty="0"/>
          </a:p>
        </p:txBody>
      </p:sp>
      <p:sp>
        <p:nvSpPr>
          <p:cNvPr id="5" name="Rectangle 4"/>
          <p:cNvSpPr/>
          <p:nvPr/>
        </p:nvSpPr>
        <p:spPr>
          <a:xfrm>
            <a:off x="609600" y="381000"/>
            <a:ext cx="1734770" cy="584775"/>
          </a:xfrm>
          <a:prstGeom prst="rect">
            <a:avLst/>
          </a:prstGeom>
        </p:spPr>
        <p:txBody>
          <a:bodyPr wrap="none">
            <a:spAutoFit/>
          </a:bodyPr>
          <a:lstStyle/>
          <a:p>
            <a:r>
              <a:rPr lang="en-US" sz="3200" b="1" dirty="0" smtClean="0">
                <a:solidFill>
                  <a:srgbClr val="C00000"/>
                </a:solidFill>
                <a:latin typeface="Times New Roman" pitchFamily="18" charset="0"/>
                <a:cs typeface="Times New Roman" pitchFamily="18" charset="0"/>
              </a:rPr>
              <a:t>Example</a:t>
            </a:r>
            <a:endParaRPr lang="en-IN" sz="3200" b="1" dirty="0" smtClean="0">
              <a:solidFill>
                <a:srgbClr val="C00000"/>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600200" y="2495550"/>
            <a:ext cx="6629400"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1219200"/>
          <a:ext cx="7848600" cy="4236720"/>
        </p:xfrm>
        <a:graphic>
          <a:graphicData uri="http://schemas.openxmlformats.org/drawingml/2006/table">
            <a:tbl>
              <a:tblPr firstRow="1" bandRow="1">
                <a:tableStyleId>{5940675A-B579-460E-94D1-54222C63F5DA}</a:tableStyleId>
              </a:tblPr>
              <a:tblGrid>
                <a:gridCol w="3924300"/>
                <a:gridCol w="3924300"/>
              </a:tblGrid>
              <a:tr h="370840">
                <a:tc>
                  <a:txBody>
                    <a:bodyPr/>
                    <a:lstStyle/>
                    <a:p>
                      <a:pPr algn="ctr">
                        <a:lnSpc>
                          <a:spcPct val="150000"/>
                        </a:lnSpc>
                      </a:pPr>
                      <a:r>
                        <a:rPr lang="en-IN" sz="2800" b="1" dirty="0" smtClean="0">
                          <a:solidFill>
                            <a:srgbClr val="C00000"/>
                          </a:solidFill>
                          <a:latin typeface="Times New Roman" pitchFamily="18" charset="0"/>
                          <a:cs typeface="Times New Roman" pitchFamily="18" charset="0"/>
                        </a:rPr>
                        <a:t>Function</a:t>
                      </a:r>
                      <a:r>
                        <a:rPr lang="en-IN" sz="2800" b="1" baseline="0" dirty="0" smtClean="0">
                          <a:solidFill>
                            <a:srgbClr val="C00000"/>
                          </a:solidFill>
                          <a:latin typeface="Times New Roman" pitchFamily="18" charset="0"/>
                          <a:cs typeface="Times New Roman" pitchFamily="18" charset="0"/>
                        </a:rPr>
                        <a:t> Overloading</a:t>
                      </a:r>
                      <a:endParaRPr lang="en-IN" sz="2800" b="1" dirty="0">
                        <a:solidFill>
                          <a:srgbClr val="C00000"/>
                        </a:solidFill>
                        <a:latin typeface="Times New Roman" pitchFamily="18" charset="0"/>
                        <a:cs typeface="Times New Roman" pitchFamily="18" charset="0"/>
                      </a:endParaRPr>
                    </a:p>
                  </a:txBody>
                  <a:tcPr anchor="ctr"/>
                </a:tc>
                <a:tc>
                  <a:txBody>
                    <a:bodyPr/>
                    <a:lstStyle/>
                    <a:p>
                      <a:pPr algn="ctr">
                        <a:lnSpc>
                          <a:spcPct val="150000"/>
                        </a:lnSpc>
                      </a:pPr>
                      <a:r>
                        <a:rPr lang="en-IN" sz="2800" b="1" dirty="0" smtClean="0">
                          <a:solidFill>
                            <a:srgbClr val="C00000"/>
                          </a:solidFill>
                          <a:latin typeface="Times New Roman" pitchFamily="18" charset="0"/>
                          <a:cs typeface="Times New Roman" pitchFamily="18" charset="0"/>
                        </a:rPr>
                        <a:t>Function Overriding </a:t>
                      </a:r>
                      <a:endParaRPr lang="en-IN" sz="2800" b="1" dirty="0">
                        <a:solidFill>
                          <a:srgbClr val="C00000"/>
                        </a:solidFill>
                        <a:latin typeface="Times New Roman" pitchFamily="18" charset="0"/>
                        <a:cs typeface="Times New Roman" pitchFamily="18" charset="0"/>
                      </a:endParaRPr>
                    </a:p>
                  </a:txBody>
                  <a:tcPr anchor="ctr"/>
                </a:tc>
              </a:tr>
              <a:tr h="370840">
                <a:tc>
                  <a:txBody>
                    <a:bodyPr/>
                    <a:lstStyle/>
                    <a:p>
                      <a:pPr algn="ctr">
                        <a:lnSpc>
                          <a:spcPct val="100000"/>
                        </a:lnSpc>
                      </a:pPr>
                      <a:r>
                        <a:rPr lang="en-IN" sz="2800" kern="1200" dirty="0" smtClean="0">
                          <a:solidFill>
                            <a:srgbClr val="002060"/>
                          </a:solidFill>
                          <a:latin typeface="Times New Roman" pitchFamily="18" charset="0"/>
                          <a:cs typeface="Times New Roman" pitchFamily="18" charset="0"/>
                        </a:rPr>
                        <a:t>Same method name is exiting multiple times in the same class with different number of parameter or different order of parameters or different types of parameters.</a:t>
                      </a:r>
                      <a:endParaRPr lang="en-IN" sz="2800" dirty="0">
                        <a:solidFill>
                          <a:srgbClr val="002060"/>
                        </a:solidFill>
                        <a:latin typeface="Times New Roman" pitchFamily="18" charset="0"/>
                        <a:cs typeface="Times New Roman" pitchFamily="18" charset="0"/>
                      </a:endParaRPr>
                    </a:p>
                  </a:txBody>
                  <a:tcPr anchor="ctr"/>
                </a:tc>
                <a:tc>
                  <a:txBody>
                    <a:bodyPr/>
                    <a:lstStyle/>
                    <a:p>
                      <a:pPr algn="ctr">
                        <a:lnSpc>
                          <a:spcPct val="100000"/>
                        </a:lnSpc>
                      </a:pPr>
                      <a:r>
                        <a:rPr lang="en-IN" sz="2800" kern="1200" dirty="0" smtClean="0">
                          <a:solidFill>
                            <a:srgbClr val="002060"/>
                          </a:solidFill>
                          <a:latin typeface="Times New Roman" pitchFamily="18" charset="0"/>
                          <a:cs typeface="Times New Roman" pitchFamily="18" charset="0"/>
                        </a:rPr>
                        <a:t>Same Method name in both base class and derived class with same name, same parameters or signature.</a:t>
                      </a:r>
                      <a:endParaRPr lang="en-IN" sz="2800" dirty="0">
                        <a:solidFill>
                          <a:srgbClr val="002060"/>
                        </a:solidFill>
                        <a:latin typeface="Times New Roman" pitchFamily="18" charset="0"/>
                        <a:cs typeface="Times New Roman"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533400"/>
            <a:ext cx="5181600" cy="4524315"/>
          </a:xfrm>
          <a:prstGeom prst="rect">
            <a:avLst/>
          </a:prstGeom>
          <a:noFill/>
        </p:spPr>
        <p:txBody>
          <a:bodyPr wrap="square" rtlCol="0">
            <a:spAutoFit/>
          </a:bodyPr>
          <a:lstStyle/>
          <a:p>
            <a:r>
              <a:rPr lang="en-IN" b="1" dirty="0" smtClean="0">
                <a:solidFill>
                  <a:srgbClr val="002060"/>
                </a:solidFill>
                <a:latin typeface="Times New Roman" pitchFamily="18" charset="0"/>
                <a:cs typeface="Times New Roman" pitchFamily="18" charset="0"/>
              </a:rPr>
              <a:t>Class Base</a:t>
            </a:r>
          </a:p>
          <a:p>
            <a:r>
              <a:rPr lang="en-IN" b="1" dirty="0" smtClean="0">
                <a:solidFill>
                  <a:srgbClr val="002060"/>
                </a:solidFill>
                <a:latin typeface="Times New Roman" pitchFamily="18" charset="0"/>
                <a:cs typeface="Times New Roman" pitchFamily="18" charset="0"/>
              </a:rPr>
              <a:t>{</a:t>
            </a:r>
          </a:p>
          <a:p>
            <a:r>
              <a:rPr lang="en-IN" b="1" dirty="0" smtClean="0">
                <a:solidFill>
                  <a:srgbClr val="002060"/>
                </a:solidFill>
                <a:latin typeface="Times New Roman" pitchFamily="18" charset="0"/>
                <a:cs typeface="Times New Roman" pitchFamily="18" charset="0"/>
              </a:rPr>
              <a:t>	Void Display( )</a:t>
            </a:r>
          </a:p>
          <a:p>
            <a:r>
              <a:rPr lang="en-IN" b="1" dirty="0" smtClean="0">
                <a:solidFill>
                  <a:srgbClr val="002060"/>
                </a:solidFill>
                <a:latin typeface="Times New Roman" pitchFamily="18" charset="0"/>
                <a:cs typeface="Times New Roman" pitchFamily="18" charset="0"/>
              </a:rPr>
              <a:t>	{</a:t>
            </a:r>
          </a:p>
          <a:p>
            <a:r>
              <a:rPr lang="en-IN" b="1" dirty="0" smtClean="0">
                <a:solidFill>
                  <a:srgbClr val="002060"/>
                </a:solidFill>
                <a:latin typeface="Times New Roman" pitchFamily="18" charset="0"/>
                <a:cs typeface="Times New Roman" pitchFamily="18" charset="0"/>
              </a:rPr>
              <a:t>	</a:t>
            </a:r>
            <a:r>
              <a:rPr lang="en-IN" b="1" dirty="0" err="1" smtClean="0">
                <a:solidFill>
                  <a:srgbClr val="002060"/>
                </a:solidFill>
                <a:latin typeface="Times New Roman" pitchFamily="18" charset="0"/>
                <a:cs typeface="Times New Roman" pitchFamily="18" charset="0"/>
              </a:rPr>
              <a:t>Cout</a:t>
            </a:r>
            <a:r>
              <a:rPr lang="en-IN" b="1" dirty="0" smtClean="0">
                <a:solidFill>
                  <a:srgbClr val="002060"/>
                </a:solidFill>
                <a:latin typeface="Times New Roman" pitchFamily="18" charset="0"/>
                <a:cs typeface="Times New Roman" pitchFamily="18" charset="0"/>
              </a:rPr>
              <a:t>&lt;&lt;“I am Base Class”;</a:t>
            </a:r>
          </a:p>
          <a:p>
            <a:r>
              <a:rPr lang="en-IN" b="1" dirty="0" smtClean="0">
                <a:solidFill>
                  <a:srgbClr val="002060"/>
                </a:solidFill>
                <a:latin typeface="Times New Roman" pitchFamily="18" charset="0"/>
                <a:cs typeface="Times New Roman" pitchFamily="18" charset="0"/>
              </a:rPr>
              <a:t>	}</a:t>
            </a:r>
          </a:p>
          <a:p>
            <a:r>
              <a:rPr lang="en-IN" b="1" dirty="0" smtClean="0">
                <a:solidFill>
                  <a:srgbClr val="002060"/>
                </a:solidFill>
                <a:latin typeface="Times New Roman" pitchFamily="18" charset="0"/>
                <a:cs typeface="Times New Roman" pitchFamily="18" charset="0"/>
              </a:rPr>
              <a:t>};</a:t>
            </a:r>
          </a:p>
          <a:p>
            <a:r>
              <a:rPr lang="en-IN" b="1" dirty="0" smtClean="0">
                <a:solidFill>
                  <a:srgbClr val="002060"/>
                </a:solidFill>
                <a:latin typeface="Times New Roman" pitchFamily="18" charset="0"/>
                <a:cs typeface="Times New Roman" pitchFamily="18" charset="0"/>
              </a:rPr>
              <a:t>Class Derived : public Base</a:t>
            </a:r>
          </a:p>
          <a:p>
            <a:r>
              <a:rPr lang="en-IN" b="1" dirty="0" smtClean="0">
                <a:solidFill>
                  <a:srgbClr val="002060"/>
                </a:solidFill>
                <a:latin typeface="Times New Roman" pitchFamily="18" charset="0"/>
                <a:cs typeface="Times New Roman" pitchFamily="18" charset="0"/>
              </a:rPr>
              <a:t>{</a:t>
            </a:r>
          </a:p>
          <a:p>
            <a:r>
              <a:rPr lang="en-IN" b="1" dirty="0" smtClean="0">
                <a:solidFill>
                  <a:srgbClr val="002060"/>
                </a:solidFill>
                <a:latin typeface="Times New Roman" pitchFamily="18" charset="0"/>
                <a:cs typeface="Times New Roman" pitchFamily="18" charset="0"/>
              </a:rPr>
              <a:t>	Void Display( )</a:t>
            </a:r>
          </a:p>
          <a:p>
            <a:r>
              <a:rPr lang="en-IN" b="1" dirty="0" smtClean="0">
                <a:solidFill>
                  <a:srgbClr val="002060"/>
                </a:solidFill>
                <a:latin typeface="Times New Roman" pitchFamily="18" charset="0"/>
                <a:cs typeface="Times New Roman" pitchFamily="18" charset="0"/>
              </a:rPr>
              <a:t>	{</a:t>
            </a:r>
          </a:p>
          <a:p>
            <a:r>
              <a:rPr lang="en-IN" b="1" dirty="0" smtClean="0">
                <a:solidFill>
                  <a:srgbClr val="002060"/>
                </a:solidFill>
                <a:latin typeface="Times New Roman" pitchFamily="18" charset="0"/>
                <a:cs typeface="Times New Roman" pitchFamily="18" charset="0"/>
              </a:rPr>
              <a:t>	</a:t>
            </a:r>
            <a:r>
              <a:rPr lang="en-IN" b="1" dirty="0" err="1" smtClean="0">
                <a:solidFill>
                  <a:srgbClr val="002060"/>
                </a:solidFill>
                <a:latin typeface="Times New Roman" pitchFamily="18" charset="0"/>
                <a:cs typeface="Times New Roman" pitchFamily="18" charset="0"/>
              </a:rPr>
              <a:t>Cout</a:t>
            </a:r>
            <a:r>
              <a:rPr lang="en-IN" b="1" dirty="0" smtClean="0">
                <a:solidFill>
                  <a:srgbClr val="002060"/>
                </a:solidFill>
                <a:latin typeface="Times New Roman" pitchFamily="18" charset="0"/>
                <a:cs typeface="Times New Roman" pitchFamily="18" charset="0"/>
              </a:rPr>
              <a:t>&lt;&lt;“I am Derived Class”;</a:t>
            </a:r>
          </a:p>
          <a:p>
            <a:r>
              <a:rPr lang="en-IN" b="1" dirty="0" smtClean="0">
                <a:solidFill>
                  <a:srgbClr val="002060"/>
                </a:solidFill>
                <a:latin typeface="Times New Roman" pitchFamily="18" charset="0"/>
                <a:cs typeface="Times New Roman" pitchFamily="18" charset="0"/>
              </a:rPr>
              <a:t>	}</a:t>
            </a:r>
          </a:p>
          <a:p>
            <a:r>
              <a:rPr lang="en-IN" b="1" dirty="0" smtClean="0">
                <a:solidFill>
                  <a:srgbClr val="002060"/>
                </a:solidFill>
                <a:latin typeface="Times New Roman" pitchFamily="18" charset="0"/>
                <a:cs typeface="Times New Roman" pitchFamily="18" charset="0"/>
              </a:rPr>
              <a:t>};</a:t>
            </a:r>
          </a:p>
          <a:p>
            <a:endParaRPr lang="en-IN" b="1" dirty="0" smtClean="0">
              <a:solidFill>
                <a:srgbClr val="002060"/>
              </a:solidFill>
              <a:latin typeface="Times New Roman" pitchFamily="18" charset="0"/>
              <a:cs typeface="Times New Roman" pitchFamily="18" charset="0"/>
            </a:endParaRPr>
          </a:p>
          <a:p>
            <a:endParaRPr lang="en-IN" b="1" dirty="0">
              <a:solidFill>
                <a:srgbClr val="002060"/>
              </a:solidFill>
              <a:latin typeface="Times New Roman" pitchFamily="18" charset="0"/>
              <a:cs typeface="Times New Roman" pitchFamily="18" charset="0"/>
            </a:endParaRPr>
          </a:p>
        </p:txBody>
      </p:sp>
      <p:sp>
        <p:nvSpPr>
          <p:cNvPr id="3" name="TextBox 2"/>
          <p:cNvSpPr txBox="1"/>
          <p:nvPr/>
        </p:nvSpPr>
        <p:spPr>
          <a:xfrm>
            <a:off x="2783563" y="4618672"/>
            <a:ext cx="1407437" cy="1477328"/>
          </a:xfrm>
          <a:prstGeom prst="rect">
            <a:avLst/>
          </a:prstGeom>
          <a:noFill/>
        </p:spPr>
        <p:txBody>
          <a:bodyPr wrap="none" rtlCol="0">
            <a:spAutoFit/>
          </a:bodyPr>
          <a:lstStyle/>
          <a:p>
            <a:r>
              <a:rPr lang="en-IN" b="1" dirty="0" smtClean="0">
                <a:solidFill>
                  <a:srgbClr val="002060"/>
                </a:solidFill>
                <a:latin typeface="Times New Roman" pitchFamily="18" charset="0"/>
                <a:cs typeface="Times New Roman" pitchFamily="18" charset="0"/>
              </a:rPr>
              <a:t>Void main( )</a:t>
            </a:r>
          </a:p>
          <a:p>
            <a:r>
              <a:rPr lang="en-IN" b="1" dirty="0" smtClean="0">
                <a:solidFill>
                  <a:srgbClr val="002060"/>
                </a:solidFill>
                <a:latin typeface="Times New Roman" pitchFamily="18" charset="0"/>
                <a:cs typeface="Times New Roman" pitchFamily="18" charset="0"/>
              </a:rPr>
              <a:t>{</a:t>
            </a:r>
          </a:p>
          <a:p>
            <a:r>
              <a:rPr lang="en-IN" b="1" dirty="0" smtClean="0">
                <a:solidFill>
                  <a:srgbClr val="002060"/>
                </a:solidFill>
                <a:latin typeface="Times New Roman" pitchFamily="18" charset="0"/>
                <a:cs typeface="Times New Roman" pitchFamily="18" charset="0"/>
              </a:rPr>
              <a:t>Derived d;</a:t>
            </a:r>
          </a:p>
          <a:p>
            <a:r>
              <a:rPr lang="en-IN" b="1" dirty="0" err="1" smtClean="0">
                <a:solidFill>
                  <a:srgbClr val="002060"/>
                </a:solidFill>
                <a:latin typeface="Times New Roman" pitchFamily="18" charset="0"/>
                <a:cs typeface="Times New Roman" pitchFamily="18" charset="0"/>
              </a:rPr>
              <a:t>d.dislay</a:t>
            </a:r>
            <a:r>
              <a:rPr lang="en-IN" b="1" dirty="0" smtClean="0">
                <a:solidFill>
                  <a:srgbClr val="002060"/>
                </a:solidFill>
                <a:latin typeface="Times New Roman" pitchFamily="18" charset="0"/>
                <a:cs typeface="Times New Roman" pitchFamily="18" charset="0"/>
              </a:rPr>
              <a:t>( );</a:t>
            </a:r>
          </a:p>
          <a:p>
            <a:r>
              <a:rPr lang="en-IN" b="1" dirty="0" smtClean="0">
                <a:solidFill>
                  <a:srgbClr val="002060"/>
                </a:solidFill>
                <a:latin typeface="Times New Roman" pitchFamily="18" charset="0"/>
                <a:cs typeface="Times New Roman" pitchFamily="18" charset="0"/>
              </a:rPr>
              <a:t>}</a:t>
            </a:r>
            <a:endParaRPr lang="en-IN"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8305800" cy="1200329"/>
          </a:xfrm>
          <a:prstGeom prst="rect">
            <a:avLst/>
          </a:prstGeom>
        </p:spPr>
        <p:txBody>
          <a:bodyPr wrap="square">
            <a:spAutoFit/>
          </a:bodyPr>
          <a:lstStyle/>
          <a:p>
            <a:r>
              <a:rPr lang="en-IN" dirty="0" smtClean="0">
                <a:latin typeface="Times New Roman" pitchFamily="18" charset="0"/>
                <a:cs typeface="Times New Roman" pitchFamily="18" charset="0"/>
              </a:rPr>
              <a:t>A class has an integer data member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and a function named '</a:t>
            </a:r>
            <a:r>
              <a:rPr lang="en-IN" dirty="0" err="1" smtClean="0">
                <a:latin typeface="Times New Roman" pitchFamily="18" charset="0"/>
                <a:cs typeface="Times New Roman" pitchFamily="18" charset="0"/>
              </a:rPr>
              <a:t>printNum</a:t>
            </a:r>
            <a:r>
              <a:rPr lang="en-IN" dirty="0" smtClean="0">
                <a:latin typeface="Times New Roman" pitchFamily="18" charset="0"/>
                <a:cs typeface="Times New Roman" pitchFamily="18" charset="0"/>
              </a:rPr>
              <a:t>' to print the value of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Its subclass also has an integer data member 'j' and a function named '</a:t>
            </a:r>
            <a:r>
              <a:rPr lang="en-IN" dirty="0" err="1" smtClean="0">
                <a:latin typeface="Times New Roman" pitchFamily="18" charset="0"/>
                <a:cs typeface="Times New Roman" pitchFamily="18" charset="0"/>
              </a:rPr>
              <a:t>printNum</a:t>
            </a:r>
            <a:r>
              <a:rPr lang="en-IN" dirty="0" smtClean="0">
                <a:latin typeface="Times New Roman" pitchFamily="18" charset="0"/>
                <a:cs typeface="Times New Roman" pitchFamily="18" charset="0"/>
              </a:rPr>
              <a:t>' to print the value of 'j'. Make an object of the base class </a:t>
            </a:r>
            <a:r>
              <a:rPr lang="en-IN" smtClean="0">
                <a:latin typeface="Times New Roman" pitchFamily="18" charset="0"/>
                <a:cs typeface="Times New Roman" pitchFamily="18" charset="0"/>
              </a:rPr>
              <a:t>and subclass. </a:t>
            </a:r>
            <a:r>
              <a:rPr lang="en-IN" dirty="0" smtClean="0">
                <a:latin typeface="Times New Roman" pitchFamily="18" charset="0"/>
                <a:cs typeface="Times New Roman" pitchFamily="18" charset="0"/>
              </a:rPr>
              <a:t>Now call the function '</a:t>
            </a:r>
            <a:r>
              <a:rPr lang="en-IN" dirty="0" err="1" smtClean="0">
                <a:latin typeface="Times New Roman" pitchFamily="18" charset="0"/>
                <a:cs typeface="Times New Roman" pitchFamily="18" charset="0"/>
              </a:rPr>
              <a:t>printNum</a:t>
            </a:r>
            <a:r>
              <a:rPr lang="en-IN" dirty="0" smtClean="0">
                <a:latin typeface="Times New Roman" pitchFamily="18" charset="0"/>
                <a:cs typeface="Times New Roman" pitchFamily="18" charset="0"/>
              </a:rPr>
              <a:t>' by this object.</a:t>
            </a:r>
            <a:endParaRPr lang="en-IN" dirty="0">
              <a:latin typeface="Times New Roman" pitchFamily="18" charset="0"/>
              <a:cs typeface="Times New Roman" pitchFamily="18" charset="0"/>
            </a:endParaRPr>
          </a:p>
        </p:txBody>
      </p:sp>
      <p:sp>
        <p:nvSpPr>
          <p:cNvPr id="3" name="Rectangle 2"/>
          <p:cNvSpPr/>
          <p:nvPr/>
        </p:nvSpPr>
        <p:spPr>
          <a:xfrm>
            <a:off x="457200" y="2466339"/>
            <a:ext cx="8077200" cy="2585323"/>
          </a:xfrm>
          <a:prstGeom prst="rect">
            <a:avLst/>
          </a:prstGeom>
        </p:spPr>
        <p:txBody>
          <a:bodyPr wrap="square">
            <a:spAutoFit/>
          </a:bodyPr>
          <a:lstStyle/>
          <a:p>
            <a:pPr algn="just"/>
            <a:r>
              <a:rPr lang="en-IN" dirty="0" smtClean="0">
                <a:latin typeface="Times New Roman" pitchFamily="18" charset="0"/>
                <a:cs typeface="Times New Roman" pitchFamily="18" charset="0"/>
              </a:rPr>
              <a:t>All the banks operating in India are controlled by RBI. RBI has set a well defined guideline (e.g. minimum interest rate, minimum balance allowed, maximum withdrawal limit etc) which all banks must follow. For example, suppose RBI has set minimum interest rate applicable to a saving bank account to be 4% annually; however, banks are free to use 4% interest rate or to set any rates above it. Write a program to implement bank functionality in the above scenario. Note: Create few classes namely Customer, Account, RBI (Base Class) and few derived classes (SBI, ICICI, PNB etc). Assume and implement required member variables and functions in each class.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12003"/>
            <a:ext cx="6342377" cy="830997"/>
          </a:xfrm>
          <a:prstGeom prst="rect">
            <a:avLst/>
          </a:prstGeom>
        </p:spPr>
        <p:txBody>
          <a:bodyPr wrap="none">
            <a:spAutoFit/>
          </a:bodyPr>
          <a:lstStyle/>
          <a:p>
            <a:pPr>
              <a:lnSpc>
                <a:spcPct val="150000"/>
              </a:lnSpc>
            </a:pPr>
            <a:r>
              <a:rPr lang="en-IN" sz="3200" b="1" dirty="0" smtClean="0">
                <a:solidFill>
                  <a:srgbClr val="C00000"/>
                </a:solidFill>
                <a:latin typeface="Times New Roman" pitchFamily="18" charset="0"/>
                <a:cs typeface="Times New Roman" pitchFamily="18" charset="0"/>
              </a:rPr>
              <a:t>Exception Handling (User Defined)</a:t>
            </a:r>
          </a:p>
        </p:txBody>
      </p:sp>
      <p:sp>
        <p:nvSpPr>
          <p:cNvPr id="3" name="Rectangle 2"/>
          <p:cNvSpPr/>
          <p:nvPr/>
        </p:nvSpPr>
        <p:spPr>
          <a:xfrm>
            <a:off x="533400" y="1504890"/>
            <a:ext cx="8585200" cy="707886"/>
          </a:xfrm>
          <a:prstGeom prst="rect">
            <a:avLst/>
          </a:prstGeom>
        </p:spPr>
        <p:txBody>
          <a:bodyPr wrap="square">
            <a:spAutoFit/>
          </a:bodyPr>
          <a:lstStyle/>
          <a:p>
            <a:pPr>
              <a:buFont typeface="Wingdings" pitchFamily="2" charset="2"/>
              <a:buChar char="v"/>
            </a:pPr>
            <a:r>
              <a:rPr lang="en-IN" sz="2000" dirty="0" smtClean="0">
                <a:latin typeface="Times New Roman" pitchFamily="18" charset="0"/>
                <a:cs typeface="Times New Roman" pitchFamily="18" charset="0"/>
              </a:rPr>
              <a:t>   User Defined Exception or custom exception is </a:t>
            </a:r>
            <a:r>
              <a:rPr lang="en-IN" sz="2000" b="1" dirty="0" smtClean="0">
                <a:solidFill>
                  <a:srgbClr val="FF0000"/>
                </a:solidFill>
                <a:latin typeface="Times New Roman" pitchFamily="18" charset="0"/>
                <a:cs typeface="Times New Roman" pitchFamily="18" charset="0"/>
              </a:rPr>
              <a:t>creating your own exception</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and throws that exception using ‘throw’ keyword.</a:t>
            </a:r>
            <a:endParaRPr lang="en-IN" sz="2000" dirty="0">
              <a:latin typeface="Times New Roman" pitchFamily="18" charset="0"/>
              <a:cs typeface="Times New Roman" pitchFamily="18" charset="0"/>
            </a:endParaRPr>
          </a:p>
        </p:txBody>
      </p:sp>
      <p:sp>
        <p:nvSpPr>
          <p:cNvPr id="4" name="Rectangle 3"/>
          <p:cNvSpPr/>
          <p:nvPr/>
        </p:nvSpPr>
        <p:spPr>
          <a:xfrm>
            <a:off x="533400" y="2362884"/>
            <a:ext cx="8585200" cy="707886"/>
          </a:xfrm>
          <a:prstGeom prst="rect">
            <a:avLst/>
          </a:prstGeom>
        </p:spPr>
        <p:txBody>
          <a:bodyPr wrap="square">
            <a:spAutoFit/>
          </a:bodyPr>
          <a:lstStyle/>
          <a:p>
            <a:pPr>
              <a:buFont typeface="Wingdings" pitchFamily="2" charset="2"/>
              <a:buChar char="v"/>
            </a:pPr>
            <a:r>
              <a:rPr lang="en-IN" sz="2000" dirty="0" smtClean="0">
                <a:latin typeface="Times New Roman" pitchFamily="18" charset="0"/>
                <a:cs typeface="Times New Roman" pitchFamily="18" charset="0"/>
              </a:rPr>
              <a:t>    A C++ exception is a response to an </a:t>
            </a:r>
            <a:r>
              <a:rPr lang="en-IN" sz="2000" b="1" dirty="0" smtClean="0">
                <a:solidFill>
                  <a:srgbClr val="FF0000"/>
                </a:solidFill>
                <a:latin typeface="Times New Roman" pitchFamily="18" charset="0"/>
                <a:cs typeface="Times New Roman" pitchFamily="18" charset="0"/>
              </a:rPr>
              <a:t>exceptional situation</a:t>
            </a:r>
            <a:r>
              <a:rPr lang="en-IN" sz="2000" dirty="0" smtClean="0">
                <a:latin typeface="Times New Roman" pitchFamily="18" charset="0"/>
                <a:cs typeface="Times New Roman" pitchFamily="18" charset="0"/>
              </a:rPr>
              <a:t> that     </a:t>
            </a:r>
          </a:p>
          <a:p>
            <a:r>
              <a:rPr lang="en-IN" sz="2000" dirty="0" smtClean="0">
                <a:latin typeface="Times New Roman" pitchFamily="18" charset="0"/>
                <a:cs typeface="Times New Roman" pitchFamily="18" charset="0"/>
              </a:rPr>
              <a:t>        arises while a program is running</a:t>
            </a:r>
            <a:endParaRPr lang="en-IN" sz="2000" dirty="0">
              <a:latin typeface="Times New Roman" pitchFamily="18" charset="0"/>
              <a:cs typeface="Times New Roman" pitchFamily="18" charset="0"/>
            </a:endParaRPr>
          </a:p>
        </p:txBody>
      </p:sp>
      <p:sp>
        <p:nvSpPr>
          <p:cNvPr id="5" name="Rectangle 4"/>
          <p:cNvSpPr/>
          <p:nvPr/>
        </p:nvSpPr>
        <p:spPr>
          <a:xfrm>
            <a:off x="533400" y="3220878"/>
            <a:ext cx="4849384" cy="400110"/>
          </a:xfrm>
          <a:prstGeom prst="rect">
            <a:avLst/>
          </a:prstGeom>
        </p:spPr>
        <p:txBody>
          <a:bodyPr wrap="square">
            <a:spAutoFit/>
          </a:bodyPr>
          <a:lstStyle/>
          <a:p>
            <a:pPr>
              <a:buFont typeface="Wingdings" pitchFamily="2" charset="2"/>
              <a:buChar char="v"/>
            </a:pPr>
            <a:r>
              <a:rPr lang="en-IN" sz="2000" dirty="0" smtClean="0">
                <a:latin typeface="Times New Roman" pitchFamily="18" charset="0"/>
                <a:cs typeface="Times New Roman" pitchFamily="18" charset="0"/>
              </a:rPr>
              <a:t>    Such as an attempt to </a:t>
            </a:r>
            <a:r>
              <a:rPr lang="en-IN" sz="2000" b="1" dirty="0" smtClean="0">
                <a:solidFill>
                  <a:srgbClr val="FF0000"/>
                </a:solidFill>
                <a:latin typeface="Times New Roman" pitchFamily="18" charset="0"/>
                <a:cs typeface="Times New Roman" pitchFamily="18" charset="0"/>
              </a:rPr>
              <a:t>divide by zero</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6" name="Rectangle 5"/>
          <p:cNvSpPr/>
          <p:nvPr/>
        </p:nvSpPr>
        <p:spPr>
          <a:xfrm>
            <a:off x="533400" y="3771096"/>
            <a:ext cx="8255000" cy="707886"/>
          </a:xfrm>
          <a:prstGeom prst="rect">
            <a:avLst/>
          </a:prstGeom>
        </p:spPr>
        <p:txBody>
          <a:bodyPr wrap="square">
            <a:spAutoFit/>
          </a:bodyPr>
          <a:lstStyle/>
          <a:p>
            <a:pPr>
              <a:buFont typeface="Wingdings" pitchFamily="2" charset="2"/>
              <a:buChar char="v"/>
            </a:pPr>
            <a:r>
              <a:rPr lang="en-IN" sz="2000" dirty="0" smtClean="0">
                <a:latin typeface="Times New Roman" pitchFamily="18" charset="0"/>
                <a:cs typeface="Times New Roman" pitchFamily="18" charset="0"/>
              </a:rPr>
              <a:t>    Exceptions provide a way to </a:t>
            </a:r>
            <a:r>
              <a:rPr lang="en-IN" sz="2000" b="1" dirty="0" smtClean="0">
                <a:solidFill>
                  <a:srgbClr val="FF0000"/>
                </a:solidFill>
                <a:latin typeface="Times New Roman" pitchFamily="18" charset="0"/>
                <a:cs typeface="Times New Roman" pitchFamily="18" charset="0"/>
              </a:rPr>
              <a:t>transfer control </a:t>
            </a:r>
            <a:r>
              <a:rPr lang="en-IN" sz="2000" dirty="0" smtClean="0">
                <a:latin typeface="Times New Roman" pitchFamily="18" charset="0"/>
                <a:cs typeface="Times New Roman" pitchFamily="18" charset="0"/>
              </a:rPr>
              <a:t>from one part of a </a:t>
            </a:r>
          </a:p>
          <a:p>
            <a:r>
              <a:rPr lang="en-IN" sz="2000" dirty="0" smtClean="0">
                <a:latin typeface="Times New Roman" pitchFamily="18" charset="0"/>
                <a:cs typeface="Times New Roman" pitchFamily="18" charset="0"/>
              </a:rPr>
              <a:t>        program to another. </a:t>
            </a:r>
            <a:endParaRPr lang="en-IN" sz="2000" dirty="0">
              <a:latin typeface="Times New Roman" pitchFamily="18" charset="0"/>
              <a:cs typeface="Times New Roman" pitchFamily="18" charset="0"/>
            </a:endParaRPr>
          </a:p>
        </p:txBody>
      </p:sp>
      <p:sp>
        <p:nvSpPr>
          <p:cNvPr id="7" name="Rectangle 6"/>
          <p:cNvSpPr/>
          <p:nvPr/>
        </p:nvSpPr>
        <p:spPr>
          <a:xfrm>
            <a:off x="533400" y="4629090"/>
            <a:ext cx="8610600" cy="400110"/>
          </a:xfrm>
          <a:prstGeom prst="rect">
            <a:avLst/>
          </a:prstGeom>
        </p:spPr>
        <p:txBody>
          <a:bodyPr wrap="square">
            <a:spAutoFit/>
          </a:bodyPr>
          <a:lstStyle/>
          <a:p>
            <a:pPr>
              <a:buFont typeface="Wingdings" pitchFamily="2" charset="2"/>
              <a:buChar char="v"/>
            </a:pPr>
            <a:r>
              <a:rPr lang="en-IN" sz="2000" dirty="0" smtClean="0">
                <a:latin typeface="Times New Roman" pitchFamily="18" charset="0"/>
                <a:cs typeface="Times New Roman" pitchFamily="18" charset="0"/>
              </a:rPr>
              <a:t>    C++ exception handling is built upon three keywords:</a:t>
            </a:r>
            <a:r>
              <a:rPr lang="en-IN" sz="2000" dirty="0" smtClean="0">
                <a:solidFill>
                  <a:srgbClr val="FF0000"/>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try, catch</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and </a:t>
            </a:r>
            <a:r>
              <a:rPr lang="en-IN" sz="2000" b="1" dirty="0" smtClean="0">
                <a:solidFill>
                  <a:srgbClr val="FF0000"/>
                </a:solidFill>
                <a:latin typeface="Times New Roman" pitchFamily="18" charset="0"/>
                <a:cs typeface="Times New Roman" pitchFamily="18" charset="0"/>
              </a:rPr>
              <a:t>throw</a:t>
            </a:r>
            <a:endParaRPr lang="en-IN" sz="20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0" y="609600"/>
            <a:ext cx="816249" cy="584775"/>
          </a:xfrm>
          <a:prstGeom prst="rect">
            <a:avLst/>
          </a:prstGeom>
        </p:spPr>
        <p:txBody>
          <a:bodyPr wrap="none">
            <a:spAutoFit/>
          </a:bodyPr>
          <a:lstStyle/>
          <a:p>
            <a:r>
              <a:rPr lang="en-IN" sz="3200" b="1" dirty="0" smtClean="0">
                <a:solidFill>
                  <a:srgbClr val="C00000"/>
                </a:solidFill>
                <a:latin typeface="Times New Roman" pitchFamily="18" charset="0"/>
                <a:cs typeface="Times New Roman" pitchFamily="18" charset="0"/>
              </a:rPr>
              <a:t>Try</a:t>
            </a:r>
          </a:p>
        </p:txBody>
      </p:sp>
      <p:sp>
        <p:nvSpPr>
          <p:cNvPr id="3" name="Rectangle 2"/>
          <p:cNvSpPr/>
          <p:nvPr/>
        </p:nvSpPr>
        <p:spPr>
          <a:xfrm>
            <a:off x="685800" y="2057400"/>
            <a:ext cx="8153400" cy="3046988"/>
          </a:xfrm>
          <a:prstGeom prst="rect">
            <a:avLst/>
          </a:prstGeom>
        </p:spPr>
        <p:txBody>
          <a:bodyPr wrap="square">
            <a:spAutoFit/>
          </a:bodyPr>
          <a:lstStyle/>
          <a:p>
            <a:pPr marL="342900" indent="-342900">
              <a:buFont typeface="Wingdings" pitchFamily="2" charset="2"/>
              <a:buChar char="q"/>
            </a:pPr>
            <a:r>
              <a:rPr lang="en-IN" sz="2000" dirty="0" smtClean="0">
                <a:latin typeface="Times New Roman" pitchFamily="18" charset="0"/>
                <a:cs typeface="Times New Roman" pitchFamily="18" charset="0"/>
              </a:rPr>
              <a:t>A </a:t>
            </a:r>
            <a:r>
              <a:rPr lang="en-IN" sz="2000" b="1" dirty="0" smtClean="0">
                <a:solidFill>
                  <a:srgbClr val="FF0000"/>
                </a:solidFill>
                <a:latin typeface="Times New Roman" pitchFamily="18" charset="0"/>
                <a:cs typeface="Times New Roman" pitchFamily="18" charset="0"/>
              </a:rPr>
              <a:t>try</a:t>
            </a:r>
            <a:r>
              <a:rPr lang="en-IN" sz="2000" dirty="0" smtClean="0">
                <a:latin typeface="Times New Roman" pitchFamily="18" charset="0"/>
                <a:cs typeface="Times New Roman" pitchFamily="18" charset="0"/>
              </a:rPr>
              <a:t> block identifies a block of code for which particular exceptions will      be activated. It's followed by one or more catch blocks.</a:t>
            </a:r>
          </a:p>
          <a:p>
            <a:pPr marL="342900" indent="-342900">
              <a:buFont typeface="Wingdings" pitchFamily="2" charset="2"/>
              <a:buChar char="q"/>
            </a:pPr>
            <a:endParaRPr lang="en-IN" sz="1400" dirty="0" smtClean="0">
              <a:latin typeface="Times New Roman" pitchFamily="18" charset="0"/>
              <a:cs typeface="Times New Roman" pitchFamily="18" charset="0"/>
            </a:endParaRPr>
          </a:p>
          <a:p>
            <a:pPr marL="3086100" lvl="6" indent="-342900"/>
            <a:endParaRPr lang="en-IN" sz="2000" dirty="0" smtClean="0">
              <a:latin typeface="Times New Roman" pitchFamily="18" charset="0"/>
              <a:cs typeface="Times New Roman" pitchFamily="18" charset="0"/>
            </a:endParaRPr>
          </a:p>
          <a:p>
            <a:pPr marL="3086100" lvl="6" indent="-342900"/>
            <a:r>
              <a:rPr lang="en-IN" sz="2000" dirty="0" smtClean="0">
                <a:latin typeface="Times New Roman" pitchFamily="18" charset="0"/>
                <a:cs typeface="Times New Roman" pitchFamily="18" charset="0"/>
              </a:rPr>
              <a:t>try </a:t>
            </a:r>
          </a:p>
          <a:p>
            <a:pPr marL="3086100" lvl="6" indent="-342900"/>
            <a:r>
              <a:rPr lang="en-IN" sz="2000" dirty="0" smtClean="0">
                <a:latin typeface="Times New Roman" pitchFamily="18" charset="0"/>
                <a:cs typeface="Times New Roman" pitchFamily="18" charset="0"/>
              </a:rPr>
              <a:t>	{ </a:t>
            </a:r>
          </a:p>
          <a:p>
            <a:pPr marL="3086100" lvl="6" indent="-342900"/>
            <a:r>
              <a:rPr lang="en-IN" sz="2000" dirty="0" smtClean="0">
                <a:latin typeface="Times New Roman" pitchFamily="18" charset="0"/>
                <a:cs typeface="Times New Roman" pitchFamily="18" charset="0"/>
              </a:rPr>
              <a:t>	// protected code </a:t>
            </a:r>
          </a:p>
          <a:p>
            <a:pPr marL="3086100" lvl="6" indent="-342900"/>
            <a:r>
              <a:rPr lang="en-IN" sz="2000" dirty="0" smtClean="0">
                <a:latin typeface="Times New Roman" pitchFamily="18" charset="0"/>
                <a:cs typeface="Times New Roman" pitchFamily="18" charset="0"/>
              </a:rPr>
              <a:t>	} </a:t>
            </a:r>
          </a:p>
          <a:p>
            <a:pPr marL="3086100" lvl="6" indent="-342900"/>
            <a:r>
              <a:rPr lang="en-IN" sz="2000" dirty="0" smtClean="0">
                <a:latin typeface="Times New Roman" pitchFamily="18" charset="0"/>
                <a:cs typeface="Times New Roman" pitchFamily="18" charset="0"/>
              </a:rPr>
              <a:t>	</a:t>
            </a:r>
          </a:p>
          <a:p>
            <a:pPr marL="342900" indent="-342900">
              <a:buFont typeface="Wingdings" pitchFamily="2" charset="2"/>
              <a:buChar char="q"/>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3545" y="9935"/>
            <a:ext cx="3928255" cy="752065"/>
          </a:xfrm>
          <a:prstGeom prst="rect">
            <a:avLst/>
          </a:prstGeom>
        </p:spPr>
        <p:txBody>
          <a:bodyPr wrap="none">
            <a:spAutoFit/>
          </a:bodyPr>
          <a:lstStyle/>
          <a:p>
            <a:pPr>
              <a:lnSpc>
                <a:spcPct val="150000"/>
              </a:lnSpc>
            </a:pPr>
            <a:r>
              <a:rPr lang="en-IN" sz="3200" b="1" dirty="0" smtClean="0">
                <a:solidFill>
                  <a:srgbClr val="C00000"/>
                </a:solidFill>
                <a:latin typeface="Times New Roman" pitchFamily="18" charset="0"/>
                <a:cs typeface="Times New Roman" pitchFamily="18" charset="0"/>
              </a:rPr>
              <a:t>Throwing Exceptions</a:t>
            </a:r>
          </a:p>
        </p:txBody>
      </p:sp>
      <p:sp>
        <p:nvSpPr>
          <p:cNvPr id="3" name="Rectangle 2"/>
          <p:cNvSpPr/>
          <p:nvPr/>
        </p:nvSpPr>
        <p:spPr>
          <a:xfrm>
            <a:off x="152400" y="1335881"/>
            <a:ext cx="9144000" cy="3693319"/>
          </a:xfrm>
          <a:prstGeom prst="rect">
            <a:avLst/>
          </a:prstGeom>
        </p:spPr>
        <p:txBody>
          <a:bodyPr wrap="square">
            <a:spAutoFit/>
          </a:bodyPr>
          <a:lstStyle/>
          <a:p>
            <a:pPr>
              <a:buFont typeface="Wingdings" pitchFamily="2" charset="2"/>
              <a:buChar char="v"/>
            </a:pPr>
            <a:r>
              <a:rPr lang="en-IN" sz="2000" dirty="0" smtClean="0">
                <a:latin typeface="Times New Roman" pitchFamily="18" charset="0"/>
                <a:cs typeface="Times New Roman" pitchFamily="18" charset="0"/>
              </a:rPr>
              <a:t>    Exceptions can be thrown anywhere within a code block using </a:t>
            </a:r>
            <a:r>
              <a:rPr lang="en-IN" sz="2000" b="1" dirty="0" smtClean="0">
                <a:solidFill>
                  <a:srgbClr val="FF0000"/>
                </a:solidFill>
                <a:latin typeface="Times New Roman" pitchFamily="18" charset="0"/>
                <a:cs typeface="Times New Roman" pitchFamily="18" charset="0"/>
              </a:rPr>
              <a:t>throw</a:t>
            </a:r>
            <a:r>
              <a:rPr lang="en-IN" sz="2000" dirty="0" smtClean="0">
                <a:latin typeface="Times New Roman" pitchFamily="18" charset="0"/>
                <a:cs typeface="Times New Roman" pitchFamily="18" charset="0"/>
              </a:rPr>
              <a:t> statement.</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lvl="4"/>
            <a:r>
              <a:rPr lang="en-IN" sz="2000" dirty="0" smtClean="0">
                <a:latin typeface="Times New Roman" pitchFamily="18" charset="0"/>
                <a:cs typeface="Times New Roman" pitchFamily="18" charset="0"/>
              </a:rPr>
              <a:t>double division(</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b) </a:t>
            </a:r>
          </a:p>
          <a:p>
            <a:pPr lvl="4"/>
            <a:r>
              <a:rPr lang="en-IN" sz="2000" dirty="0" smtClean="0">
                <a:latin typeface="Times New Roman" pitchFamily="18" charset="0"/>
                <a:cs typeface="Times New Roman" pitchFamily="18" charset="0"/>
              </a:rPr>
              <a:t>{ </a:t>
            </a:r>
          </a:p>
          <a:p>
            <a:pPr lvl="4"/>
            <a:r>
              <a:rPr lang="en-IN" sz="2000" dirty="0" smtClean="0">
                <a:latin typeface="Times New Roman" pitchFamily="18" charset="0"/>
                <a:cs typeface="Times New Roman" pitchFamily="18" charset="0"/>
              </a:rPr>
              <a:t>    if( b == 0 ) </a:t>
            </a:r>
          </a:p>
          <a:p>
            <a:pPr lvl="4"/>
            <a:r>
              <a:rPr lang="en-IN" sz="2000" dirty="0" smtClean="0">
                <a:latin typeface="Times New Roman" pitchFamily="18" charset="0"/>
                <a:cs typeface="Times New Roman" pitchFamily="18" charset="0"/>
              </a:rPr>
              <a:t>    { </a:t>
            </a:r>
          </a:p>
          <a:p>
            <a:pPr lvl="4"/>
            <a:r>
              <a:rPr lang="en-IN" sz="2000" dirty="0" smtClean="0">
                <a:latin typeface="Times New Roman" pitchFamily="18" charset="0"/>
                <a:cs typeface="Times New Roman" pitchFamily="18" charset="0"/>
              </a:rPr>
              <a:t>     throw "Division by zero condition!"; </a:t>
            </a:r>
          </a:p>
          <a:p>
            <a:pPr lvl="4"/>
            <a:r>
              <a:rPr lang="en-IN" sz="2000" dirty="0" smtClean="0">
                <a:latin typeface="Times New Roman" pitchFamily="18" charset="0"/>
                <a:cs typeface="Times New Roman" pitchFamily="18" charset="0"/>
              </a:rPr>
              <a:t>    } </a:t>
            </a:r>
          </a:p>
          <a:p>
            <a:pPr lvl="4"/>
            <a:r>
              <a:rPr lang="en-IN" sz="2000" dirty="0" smtClean="0">
                <a:latin typeface="Times New Roman" pitchFamily="18" charset="0"/>
                <a:cs typeface="Times New Roman" pitchFamily="18" charset="0"/>
              </a:rPr>
              <a:t> return (a/b); </a:t>
            </a:r>
          </a:p>
          <a:p>
            <a:pPr lvl="4"/>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0"/>
            <a:ext cx="3797835" cy="752065"/>
          </a:xfrm>
          <a:prstGeom prst="rect">
            <a:avLst/>
          </a:prstGeom>
        </p:spPr>
        <p:txBody>
          <a:bodyPr wrap="none">
            <a:spAutoFit/>
          </a:bodyPr>
          <a:lstStyle/>
          <a:p>
            <a:pPr>
              <a:lnSpc>
                <a:spcPct val="150000"/>
              </a:lnSpc>
            </a:pPr>
            <a:r>
              <a:rPr lang="en-IN" sz="3200" b="1" dirty="0" smtClean="0">
                <a:solidFill>
                  <a:srgbClr val="C00000"/>
                </a:solidFill>
                <a:latin typeface="Times New Roman" pitchFamily="18" charset="0"/>
                <a:cs typeface="Times New Roman" pitchFamily="18" charset="0"/>
              </a:rPr>
              <a:t>Catching Exceptions</a:t>
            </a:r>
          </a:p>
        </p:txBody>
      </p:sp>
      <p:sp>
        <p:nvSpPr>
          <p:cNvPr id="3" name="Rectangle 2"/>
          <p:cNvSpPr/>
          <p:nvPr/>
        </p:nvSpPr>
        <p:spPr>
          <a:xfrm>
            <a:off x="457200" y="990600"/>
            <a:ext cx="8305800" cy="5632311"/>
          </a:xfrm>
          <a:prstGeom prst="rect">
            <a:avLst/>
          </a:prstGeom>
        </p:spPr>
        <p:txBody>
          <a:bodyPr wrap="square">
            <a:spAutoFit/>
          </a:bodyPr>
          <a:lstStyle/>
          <a:p>
            <a:pPr>
              <a:buFont typeface="Wingdings" pitchFamily="2" charset="2"/>
              <a:buChar char="v"/>
            </a:pPr>
            <a:r>
              <a:rPr lang="en-IN" sz="2000" dirty="0" smtClean="0">
                <a:latin typeface="Times New Roman" pitchFamily="18" charset="0"/>
                <a:cs typeface="Times New Roman" pitchFamily="18" charset="0"/>
              </a:rPr>
              <a:t>   The </a:t>
            </a:r>
            <a:r>
              <a:rPr lang="en-IN" sz="2000" b="1" dirty="0" smtClean="0">
                <a:solidFill>
                  <a:srgbClr val="FF0000"/>
                </a:solidFill>
                <a:latin typeface="Times New Roman" pitchFamily="18" charset="0"/>
                <a:cs typeface="Times New Roman" pitchFamily="18" charset="0"/>
              </a:rPr>
              <a:t>catch</a:t>
            </a:r>
            <a:r>
              <a:rPr lang="en-IN" sz="2000" dirty="0" smtClean="0">
                <a:latin typeface="Times New Roman" pitchFamily="18" charset="0"/>
                <a:cs typeface="Times New Roman" pitchFamily="18" charset="0"/>
              </a:rPr>
              <a:t> block following the </a:t>
            </a:r>
            <a:r>
              <a:rPr lang="en-IN" sz="2000" b="1" dirty="0" smtClean="0">
                <a:solidFill>
                  <a:srgbClr val="FF0000"/>
                </a:solidFill>
                <a:latin typeface="Times New Roman" pitchFamily="18" charset="0"/>
                <a:cs typeface="Times New Roman" pitchFamily="18" charset="0"/>
              </a:rPr>
              <a:t>try</a:t>
            </a:r>
            <a:r>
              <a:rPr lang="en-IN" sz="2000" dirty="0" smtClean="0">
                <a:latin typeface="Times New Roman" pitchFamily="18" charset="0"/>
                <a:cs typeface="Times New Roman" pitchFamily="18" charset="0"/>
              </a:rPr>
              <a:t> block catches any exception.</a:t>
            </a:r>
          </a:p>
          <a:p>
            <a:endParaRPr lang="en-IN" sz="2000" dirty="0" smtClean="0">
              <a:latin typeface="Times New Roman" pitchFamily="18" charset="0"/>
              <a:cs typeface="Times New Roman" pitchFamily="18" charset="0"/>
            </a:endParaRPr>
          </a:p>
          <a:p>
            <a:pPr marL="3086100" lvl="6" indent="-342900"/>
            <a:r>
              <a:rPr lang="en-IN" sz="2000" dirty="0" smtClean="0">
                <a:latin typeface="Times New Roman" pitchFamily="18" charset="0"/>
                <a:cs typeface="Times New Roman" pitchFamily="18" charset="0"/>
              </a:rPr>
              <a:t>try </a:t>
            </a:r>
          </a:p>
          <a:p>
            <a:pPr marL="3086100" lvl="6" indent="-342900"/>
            <a:r>
              <a:rPr lang="en-IN" sz="2000" dirty="0" smtClean="0">
                <a:latin typeface="Times New Roman" pitchFamily="18" charset="0"/>
                <a:cs typeface="Times New Roman" pitchFamily="18" charset="0"/>
              </a:rPr>
              <a:t>{ </a:t>
            </a:r>
          </a:p>
          <a:p>
            <a:pPr marL="3086100" lvl="6" indent="-342900"/>
            <a:r>
              <a:rPr lang="en-IN" sz="2000" dirty="0" smtClean="0">
                <a:latin typeface="Times New Roman" pitchFamily="18" charset="0"/>
                <a:cs typeface="Times New Roman" pitchFamily="18" charset="0"/>
              </a:rPr>
              <a:t>	// Code </a:t>
            </a:r>
          </a:p>
          <a:p>
            <a:pPr marL="3086100" lvl="6" indent="-342900"/>
            <a:r>
              <a:rPr lang="en-IN" sz="2000" dirty="0" smtClean="0">
                <a:latin typeface="Times New Roman" pitchFamily="18" charset="0"/>
                <a:cs typeface="Times New Roman" pitchFamily="18" charset="0"/>
              </a:rPr>
              <a:t>} </a:t>
            </a:r>
          </a:p>
          <a:p>
            <a:pPr lvl="6"/>
            <a:r>
              <a:rPr lang="en-IN" sz="2000" dirty="0" smtClean="0">
                <a:latin typeface="Times New Roman" pitchFamily="18" charset="0"/>
                <a:cs typeface="Times New Roman" pitchFamily="18" charset="0"/>
              </a:rPr>
              <a:t>catch( </a:t>
            </a:r>
            <a:r>
              <a:rPr lang="en-IN" sz="2000" dirty="0" err="1" smtClean="0">
                <a:latin typeface="Times New Roman" pitchFamily="18" charset="0"/>
                <a:cs typeface="Times New Roman" pitchFamily="18" charset="0"/>
              </a:rPr>
              <a:t>ExceptionName</a:t>
            </a:r>
            <a:r>
              <a:rPr lang="en-IN" sz="2000" dirty="0" smtClean="0">
                <a:latin typeface="Times New Roman" pitchFamily="18" charset="0"/>
                <a:cs typeface="Times New Roman" pitchFamily="18" charset="0"/>
              </a:rPr>
              <a:t> e ) </a:t>
            </a:r>
          </a:p>
          <a:p>
            <a:pPr lvl="6"/>
            <a:r>
              <a:rPr lang="en-IN" sz="2000" dirty="0" smtClean="0">
                <a:latin typeface="Times New Roman" pitchFamily="18" charset="0"/>
                <a:cs typeface="Times New Roman" pitchFamily="18" charset="0"/>
              </a:rPr>
              <a:t>{ </a:t>
            </a:r>
          </a:p>
          <a:p>
            <a:pPr lvl="6"/>
            <a:r>
              <a:rPr lang="en-IN" sz="2000" dirty="0" smtClean="0">
                <a:latin typeface="Times New Roman" pitchFamily="18" charset="0"/>
                <a:cs typeface="Times New Roman" pitchFamily="18" charset="0"/>
              </a:rPr>
              <a:t>// code to handle </a:t>
            </a:r>
            <a:r>
              <a:rPr lang="en-IN" sz="2000" dirty="0" err="1" smtClean="0">
                <a:latin typeface="Times New Roman" pitchFamily="18" charset="0"/>
                <a:cs typeface="Times New Roman" pitchFamily="18" charset="0"/>
              </a:rPr>
              <a:t>ExceptionName</a:t>
            </a:r>
            <a:r>
              <a:rPr lang="en-IN" sz="2000" dirty="0" smtClean="0">
                <a:latin typeface="Times New Roman" pitchFamily="18" charset="0"/>
                <a:cs typeface="Times New Roman" pitchFamily="18" charset="0"/>
              </a:rPr>
              <a:t> exception </a:t>
            </a:r>
          </a:p>
          <a:p>
            <a:pPr lvl="6"/>
            <a:r>
              <a:rPr lang="en-IN" sz="2000" dirty="0" smtClean="0">
                <a:latin typeface="Times New Roman" pitchFamily="18" charset="0"/>
                <a:cs typeface="Times New Roman" pitchFamily="18" charset="0"/>
              </a:rPr>
              <a:t>}</a:t>
            </a:r>
          </a:p>
          <a:p>
            <a:pPr lvl="6"/>
            <a:r>
              <a:rPr lang="en-IN" sz="2000" dirty="0" smtClean="0">
                <a:latin typeface="Times New Roman" pitchFamily="18" charset="0"/>
                <a:cs typeface="Times New Roman" pitchFamily="18" charset="0"/>
              </a:rPr>
              <a:t>catch( </a:t>
            </a:r>
            <a:r>
              <a:rPr lang="en-IN" sz="2000" dirty="0" err="1" smtClean="0">
                <a:latin typeface="Times New Roman" pitchFamily="18" charset="0"/>
                <a:cs typeface="Times New Roman" pitchFamily="18" charset="0"/>
              </a:rPr>
              <a:t>ExceptionName</a:t>
            </a:r>
            <a:r>
              <a:rPr lang="en-IN" sz="2000" dirty="0" smtClean="0">
                <a:latin typeface="Times New Roman" pitchFamily="18" charset="0"/>
                <a:cs typeface="Times New Roman" pitchFamily="18" charset="0"/>
              </a:rPr>
              <a:t> e ) </a:t>
            </a:r>
          </a:p>
          <a:p>
            <a:pPr lvl="6"/>
            <a:r>
              <a:rPr lang="en-IN" sz="2000" dirty="0" smtClean="0">
                <a:latin typeface="Times New Roman" pitchFamily="18" charset="0"/>
                <a:cs typeface="Times New Roman" pitchFamily="18" charset="0"/>
              </a:rPr>
              <a:t>{ </a:t>
            </a:r>
          </a:p>
          <a:p>
            <a:pPr lvl="6"/>
            <a:r>
              <a:rPr lang="en-IN" sz="2000" dirty="0" smtClean="0">
                <a:latin typeface="Times New Roman" pitchFamily="18" charset="0"/>
                <a:cs typeface="Times New Roman" pitchFamily="18" charset="0"/>
              </a:rPr>
              <a:t>// code to handle </a:t>
            </a:r>
            <a:r>
              <a:rPr lang="en-IN" sz="2000" dirty="0" err="1" smtClean="0">
                <a:latin typeface="Times New Roman" pitchFamily="18" charset="0"/>
                <a:cs typeface="Times New Roman" pitchFamily="18" charset="0"/>
              </a:rPr>
              <a:t>ExceptionName</a:t>
            </a:r>
            <a:r>
              <a:rPr lang="en-IN" sz="2000" dirty="0" smtClean="0">
                <a:latin typeface="Times New Roman" pitchFamily="18" charset="0"/>
                <a:cs typeface="Times New Roman" pitchFamily="18" charset="0"/>
              </a:rPr>
              <a:t> exception </a:t>
            </a:r>
          </a:p>
          <a:p>
            <a:pPr lvl="6"/>
            <a:r>
              <a:rPr lang="en-IN" sz="2000" dirty="0" smtClean="0">
                <a:latin typeface="Times New Roman" pitchFamily="18" charset="0"/>
                <a:cs typeface="Times New Roman" pitchFamily="18" charset="0"/>
              </a:rPr>
              <a:t>}</a:t>
            </a:r>
          </a:p>
          <a:p>
            <a:pPr lvl="6"/>
            <a:r>
              <a:rPr lang="en-IN" sz="2000" dirty="0" smtClean="0">
                <a:latin typeface="Times New Roman" pitchFamily="18" charset="0"/>
                <a:cs typeface="Times New Roman" pitchFamily="18" charset="0"/>
              </a:rPr>
              <a:t>catch( </a:t>
            </a:r>
            <a:r>
              <a:rPr lang="en-IN" sz="2000" dirty="0" err="1" smtClean="0">
                <a:latin typeface="Times New Roman" pitchFamily="18" charset="0"/>
                <a:cs typeface="Times New Roman" pitchFamily="18" charset="0"/>
              </a:rPr>
              <a:t>ExceptionName</a:t>
            </a:r>
            <a:r>
              <a:rPr lang="en-IN" sz="2000" dirty="0" smtClean="0">
                <a:latin typeface="Times New Roman" pitchFamily="18" charset="0"/>
                <a:cs typeface="Times New Roman" pitchFamily="18" charset="0"/>
              </a:rPr>
              <a:t> e ) </a:t>
            </a:r>
          </a:p>
          <a:p>
            <a:pPr lvl="6"/>
            <a:r>
              <a:rPr lang="en-IN" sz="2000" dirty="0" smtClean="0">
                <a:latin typeface="Times New Roman" pitchFamily="18" charset="0"/>
                <a:cs typeface="Times New Roman" pitchFamily="18" charset="0"/>
              </a:rPr>
              <a:t>{ </a:t>
            </a:r>
          </a:p>
          <a:p>
            <a:pPr lvl="6"/>
            <a:r>
              <a:rPr lang="en-IN" sz="2000" dirty="0" smtClean="0">
                <a:latin typeface="Times New Roman" pitchFamily="18" charset="0"/>
                <a:cs typeface="Times New Roman" pitchFamily="18" charset="0"/>
              </a:rPr>
              <a:t>// code to handle </a:t>
            </a:r>
            <a:r>
              <a:rPr lang="en-IN" sz="2000" dirty="0" err="1" smtClean="0">
                <a:latin typeface="Times New Roman" pitchFamily="18" charset="0"/>
                <a:cs typeface="Times New Roman" pitchFamily="18" charset="0"/>
              </a:rPr>
              <a:t>ExceptionName</a:t>
            </a:r>
            <a:r>
              <a:rPr lang="en-IN" sz="2000" dirty="0" smtClean="0">
                <a:latin typeface="Times New Roman" pitchFamily="18" charset="0"/>
                <a:cs typeface="Times New Roman" pitchFamily="18" charset="0"/>
              </a:rPr>
              <a:t> exception </a:t>
            </a:r>
          </a:p>
          <a:p>
            <a:pPr lvl="6"/>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066800"/>
            <a:ext cx="6934200" cy="4708981"/>
          </a:xfrm>
          <a:prstGeom prst="rect">
            <a:avLst/>
          </a:prstGeom>
        </p:spPr>
        <p:txBody>
          <a:bodyPr wrap="square">
            <a:spAutoFit/>
          </a:bodyPr>
          <a:lstStyle/>
          <a:p>
            <a:r>
              <a:rPr lang="en-IN" sz="2000" dirty="0" smtClean="0">
                <a:latin typeface="Times New Roman" pitchFamily="18" charset="0"/>
                <a:cs typeface="Times New Roman" pitchFamily="18" charset="0"/>
              </a:rPr>
              <a:t>try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age = 15;</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if (age &gt; 18)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 &lt;&lt; "Access granted - you are old enough.";</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 </a:t>
            </a:r>
          </a:p>
          <a:p>
            <a:r>
              <a:rPr lang="en-IN" sz="2000" dirty="0" smtClean="0">
                <a:latin typeface="Times New Roman" pitchFamily="18" charset="0"/>
                <a:cs typeface="Times New Roman" pitchFamily="18" charset="0"/>
              </a:rPr>
              <a:t>   else </a:t>
            </a:r>
          </a:p>
          <a:p>
            <a:r>
              <a:rPr lang="en-IN" sz="2000" dirty="0" smtClean="0">
                <a:latin typeface="Times New Roman" pitchFamily="18" charset="0"/>
                <a:cs typeface="Times New Roman" pitchFamily="18" charset="0"/>
              </a:rPr>
              <a:t>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throw (age);</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catch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myNum</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 &lt;&lt; "Access denied - You must be at least 18 years old.\n";</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 &lt;&lt; "Age is: " &lt;&lt; </a:t>
            </a:r>
            <a:r>
              <a:rPr lang="en-IN" sz="2000" dirty="0" err="1" smtClean="0">
                <a:latin typeface="Times New Roman" pitchFamily="18" charset="0"/>
                <a:cs typeface="Times New Roman" pitchFamily="18" charset="0"/>
              </a:rPr>
              <a:t>myNum</a:t>
            </a:r>
            <a:r>
              <a:rPr lang="en-IN" sz="2000" dirty="0" smtClean="0">
                <a:latin typeface="Times New Roman" pitchFamily="18" charset="0"/>
                <a:cs typeface="Times New Roman" pitchFamily="18" charset="0"/>
              </a:rPr>
              <a:t>;</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3" name="Rectangle 2"/>
          <p:cNvSpPr/>
          <p:nvPr/>
        </p:nvSpPr>
        <p:spPr>
          <a:xfrm>
            <a:off x="4038600" y="0"/>
            <a:ext cx="2042547" cy="742511"/>
          </a:xfrm>
          <a:prstGeom prst="rect">
            <a:avLst/>
          </a:prstGeom>
        </p:spPr>
        <p:txBody>
          <a:bodyPr wrap="none">
            <a:spAutoFit/>
          </a:bodyPr>
          <a:lstStyle/>
          <a:p>
            <a:pPr>
              <a:lnSpc>
                <a:spcPct val="150000"/>
              </a:lnSpc>
            </a:pPr>
            <a:r>
              <a:rPr lang="en-IN" sz="3200" b="1" dirty="0" smtClean="0">
                <a:solidFill>
                  <a:srgbClr val="C00000"/>
                </a:solidFill>
                <a:latin typeface="Times New Roman" pitchFamily="18" charset="0"/>
                <a:cs typeface="Times New Roman" pitchFamily="18" charset="0"/>
              </a:rPr>
              <a:t>Example 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0" y="609600"/>
            <a:ext cx="6553200" cy="5632311"/>
          </a:xfrm>
          <a:prstGeom prst="rect">
            <a:avLst/>
          </a:prstGeom>
          <a:noFill/>
        </p:spPr>
        <p:txBody>
          <a:bodyPr wrap="square" rtlCol="0">
            <a:spAutoFit/>
          </a:bodyPr>
          <a:lstStyle/>
          <a:p>
            <a:r>
              <a:rPr lang="en-IN" sz="2000" dirty="0" smtClean="0">
                <a:latin typeface="Times New Roman" pitchFamily="18" charset="0"/>
                <a:cs typeface="Times New Roman" pitchFamily="18" charset="0"/>
              </a:rPr>
              <a:t>void test(</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x) {</a:t>
            </a:r>
          </a:p>
          <a:p>
            <a:r>
              <a:rPr lang="en-IN" sz="2000" dirty="0" smtClean="0">
                <a:latin typeface="Times New Roman" pitchFamily="18" charset="0"/>
                <a:cs typeface="Times New Roman" pitchFamily="18" charset="0"/>
              </a:rPr>
              <a:t>    try {</a:t>
            </a:r>
          </a:p>
          <a:p>
            <a:r>
              <a:rPr lang="en-IN" sz="2000" dirty="0" smtClean="0">
                <a:latin typeface="Times New Roman" pitchFamily="18" charset="0"/>
                <a:cs typeface="Times New Roman" pitchFamily="18" charset="0"/>
              </a:rPr>
              <a:t>        if (x &gt; 0)</a:t>
            </a:r>
          </a:p>
          <a:p>
            <a:r>
              <a:rPr lang="en-IN" sz="2000" dirty="0" smtClean="0">
                <a:latin typeface="Times New Roman" pitchFamily="18" charset="0"/>
                <a:cs typeface="Times New Roman" pitchFamily="18" charset="0"/>
              </a:rPr>
              <a:t>            throw x;</a:t>
            </a:r>
          </a:p>
          <a:p>
            <a:r>
              <a:rPr lang="en-IN" sz="2000" dirty="0" smtClean="0">
                <a:latin typeface="Times New Roman" pitchFamily="18" charset="0"/>
                <a:cs typeface="Times New Roman" pitchFamily="18" charset="0"/>
              </a:rPr>
              <a:t>        else</a:t>
            </a:r>
          </a:p>
          <a:p>
            <a:r>
              <a:rPr lang="en-IN" sz="2000" dirty="0" smtClean="0">
                <a:latin typeface="Times New Roman" pitchFamily="18" charset="0"/>
                <a:cs typeface="Times New Roman" pitchFamily="18" charset="0"/>
              </a:rPr>
              <a:t>            throw 'x';</a:t>
            </a:r>
          </a:p>
          <a:p>
            <a:r>
              <a:rPr lang="en-IN" sz="2000" dirty="0" smtClean="0">
                <a:latin typeface="Times New Roman" pitchFamily="18" charset="0"/>
                <a:cs typeface="Times New Roman" pitchFamily="18" charset="0"/>
              </a:rPr>
              <a:t>    } catch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x) {</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 &lt;&lt; "Catch a integer and that integer is:" &lt;&lt; x;</a:t>
            </a:r>
          </a:p>
          <a:p>
            <a:r>
              <a:rPr lang="en-IN" sz="2000" dirty="0" smtClean="0">
                <a:latin typeface="Times New Roman" pitchFamily="18" charset="0"/>
                <a:cs typeface="Times New Roman" pitchFamily="18" charset="0"/>
              </a:rPr>
              <a:t>    } catch (char x) {</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 &lt;&lt; "Catch a character and that character is:" &lt;&lt; x;</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main() {</a:t>
            </a:r>
          </a:p>
          <a:p>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cout</a:t>
            </a:r>
            <a:r>
              <a:rPr lang="en-IN" sz="2000" dirty="0" smtClean="0">
                <a:latin typeface="Times New Roman" pitchFamily="18" charset="0"/>
                <a:cs typeface="Times New Roman" pitchFamily="18" charset="0"/>
              </a:rPr>
              <a:t> &lt;&lt; "Testing multiple catches\n:";</a:t>
            </a:r>
          </a:p>
          <a:p>
            <a:r>
              <a:rPr lang="en-IN" sz="2000" dirty="0" smtClean="0">
                <a:latin typeface="Times New Roman" pitchFamily="18" charset="0"/>
                <a:cs typeface="Times New Roman" pitchFamily="18" charset="0"/>
              </a:rPr>
              <a:t>    test(10);</a:t>
            </a:r>
          </a:p>
          <a:p>
            <a:r>
              <a:rPr lang="en-IN" sz="2000" dirty="0" smtClean="0">
                <a:latin typeface="Times New Roman" pitchFamily="18" charset="0"/>
                <a:cs typeface="Times New Roman" pitchFamily="18" charset="0"/>
              </a:rPr>
              <a:t>    test(0);</a:t>
            </a:r>
          </a:p>
          <a:p>
            <a:r>
              <a:rPr lang="en-IN" sz="2000" dirty="0" smtClean="0">
                <a:latin typeface="Times New Roman" pitchFamily="18" charset="0"/>
                <a:cs typeface="Times New Roman" pitchFamily="18" charset="0"/>
              </a:rPr>
              <a:t>    return 0;</a:t>
            </a: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8" name="Rectangle 7"/>
          <p:cNvSpPr/>
          <p:nvPr/>
        </p:nvSpPr>
        <p:spPr>
          <a:xfrm>
            <a:off x="4038600" y="0"/>
            <a:ext cx="2042547" cy="742511"/>
          </a:xfrm>
          <a:prstGeom prst="rect">
            <a:avLst/>
          </a:prstGeom>
        </p:spPr>
        <p:txBody>
          <a:bodyPr wrap="none">
            <a:spAutoFit/>
          </a:bodyPr>
          <a:lstStyle/>
          <a:p>
            <a:pPr>
              <a:lnSpc>
                <a:spcPct val="150000"/>
              </a:lnSpc>
            </a:pPr>
            <a:r>
              <a:rPr lang="en-IN" sz="3200" b="1" dirty="0" smtClean="0">
                <a:solidFill>
                  <a:srgbClr val="C00000"/>
                </a:solidFill>
                <a:latin typeface="Times New Roman" pitchFamily="18" charset="0"/>
                <a:cs typeface="Times New Roman" pitchFamily="18" charset="0"/>
              </a:rPr>
              <a:t>Example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7692" y="152400"/>
            <a:ext cx="362310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Access Class &amp; Object</a:t>
            </a:r>
            <a:endParaRPr lang="en-US" sz="2800" b="1" dirty="0">
              <a:latin typeface="Times New Roman" pitchFamily="18" charset="0"/>
              <a:cs typeface="Times New Roman" pitchFamily="18" charset="0"/>
            </a:endParaRPr>
          </a:p>
        </p:txBody>
      </p:sp>
      <p:sp>
        <p:nvSpPr>
          <p:cNvPr id="4" name="TextBox 3"/>
          <p:cNvSpPr txBox="1"/>
          <p:nvPr/>
        </p:nvSpPr>
        <p:spPr>
          <a:xfrm>
            <a:off x="1828800" y="1360944"/>
            <a:ext cx="4648200" cy="2677656"/>
          </a:xfrm>
          <a:prstGeom prst="rect">
            <a:avLst/>
          </a:prstGeom>
          <a:noFill/>
        </p:spPr>
        <p:txBody>
          <a:bodyPr wrap="square" rtlCol="0">
            <a:spAutoFit/>
          </a:bodyPr>
          <a:lstStyle/>
          <a:p>
            <a:r>
              <a:rPr lang="en-US" sz="2800" dirty="0" smtClean="0">
                <a:latin typeface="Times New Roman" pitchFamily="18" charset="0"/>
                <a:cs typeface="Times New Roman" pitchFamily="18" charset="0"/>
              </a:rPr>
              <a:t>Void main()</a:t>
            </a:r>
          </a:p>
          <a:p>
            <a:r>
              <a:rPr lang="en-US" sz="2800" dirty="0" smtClean="0">
                <a:latin typeface="Times New Roman" pitchFamily="18" charset="0"/>
                <a:cs typeface="Times New Roman" pitchFamily="18" charset="0"/>
              </a:rPr>
              <a:t>{</a:t>
            </a:r>
          </a:p>
          <a:p>
            <a:r>
              <a:rPr lang="en-US" sz="2800" dirty="0" smtClean="0">
                <a:solidFill>
                  <a:srgbClr val="C00000"/>
                </a:solidFill>
                <a:latin typeface="Times New Roman" pitchFamily="18" charset="0"/>
                <a:cs typeface="Times New Roman" pitchFamily="18" charset="0"/>
              </a:rPr>
              <a:t>	Stud a;</a:t>
            </a:r>
          </a:p>
          <a:p>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a.getdata</a:t>
            </a:r>
            <a:r>
              <a:rPr lang="en-US" sz="2800" dirty="0" smtClean="0">
                <a:solidFill>
                  <a:srgbClr val="C00000"/>
                </a:solidFill>
                <a:latin typeface="Times New Roman" pitchFamily="18" charset="0"/>
                <a:cs typeface="Times New Roman" pitchFamily="18" charset="0"/>
              </a:rPr>
              <a:t>();</a:t>
            </a:r>
          </a:p>
          <a:p>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a.print</a:t>
            </a:r>
            <a:r>
              <a:rPr lang="en-US" sz="2800" dirty="0" smtClean="0">
                <a:solidFill>
                  <a:srgbClr val="C00000"/>
                </a:solidFill>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438400"/>
            <a:ext cx="8229600" cy="1200329"/>
          </a:xfrm>
          <a:prstGeom prst="rect">
            <a:avLst/>
          </a:prstGeom>
        </p:spPr>
        <p:txBody>
          <a:bodyPr wrap="square">
            <a:spAutoFit/>
          </a:bodyPr>
          <a:lstStyle/>
          <a:p>
            <a:r>
              <a:rPr lang="en-IN" sz="2400" dirty="0" smtClean="0">
                <a:latin typeface="Times New Roman" pitchFamily="18" charset="0"/>
                <a:cs typeface="Times New Roman" pitchFamily="18" charset="0"/>
              </a:rPr>
              <a:t>To calculate average, and grade using 5 marks. If marks entered are greater than 100 or less than 0, student exception should be thrown.</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0"/>
            <a:ext cx="5642640" cy="461665"/>
          </a:xfrm>
          <a:prstGeom prst="rect">
            <a:avLst/>
          </a:prstGeom>
        </p:spPr>
        <p:txBody>
          <a:bodyPr wrap="square">
            <a:spAutoFit/>
          </a:bodyPr>
          <a:lstStyle/>
          <a:p>
            <a:r>
              <a:rPr lang="en-IN" sz="2400" dirty="0" smtClean="0">
                <a:latin typeface="Times New Roman" pitchFamily="18" charset="0"/>
                <a:cs typeface="Times New Roman" pitchFamily="18" charset="0"/>
              </a:rPr>
              <a:t>Template supports </a:t>
            </a:r>
            <a:r>
              <a:rPr lang="en-IN" sz="2400" b="1" dirty="0" smtClean="0">
                <a:solidFill>
                  <a:srgbClr val="FF0000"/>
                </a:solidFill>
                <a:latin typeface="Times New Roman" pitchFamily="18" charset="0"/>
                <a:cs typeface="Times New Roman" pitchFamily="18" charset="0"/>
              </a:rPr>
              <a:t>generic</a:t>
            </a:r>
            <a:r>
              <a:rPr lang="en-IN" sz="2400" dirty="0" smtClean="0">
                <a:latin typeface="Times New Roman" pitchFamily="18" charset="0"/>
                <a:cs typeface="Times New Roman" pitchFamily="18" charset="0"/>
              </a:rPr>
              <a:t> programming</a:t>
            </a:r>
            <a:endParaRPr lang="en-IN" sz="2400" dirty="0">
              <a:latin typeface="Times New Roman" pitchFamily="18" charset="0"/>
              <a:cs typeface="Times New Roman" pitchFamily="18" charset="0"/>
            </a:endParaRPr>
          </a:p>
        </p:txBody>
      </p:sp>
      <p:sp>
        <p:nvSpPr>
          <p:cNvPr id="3" name="Rectangle 2"/>
          <p:cNvSpPr/>
          <p:nvPr/>
        </p:nvSpPr>
        <p:spPr>
          <a:xfrm>
            <a:off x="3733800" y="253425"/>
            <a:ext cx="1971181" cy="584775"/>
          </a:xfrm>
          <a:prstGeom prst="rect">
            <a:avLst/>
          </a:prstGeom>
        </p:spPr>
        <p:txBody>
          <a:bodyPr wrap="none">
            <a:spAutoFit/>
          </a:bodyPr>
          <a:lstStyle/>
          <a:p>
            <a:r>
              <a:rPr lang="en-IN" sz="3200" b="1" dirty="0" smtClean="0">
                <a:solidFill>
                  <a:srgbClr val="C00000"/>
                </a:solidFill>
                <a:latin typeface="Times New Roman" pitchFamily="18" charset="0"/>
                <a:cs typeface="Times New Roman" pitchFamily="18" charset="0"/>
              </a:rPr>
              <a:t>Templates</a:t>
            </a:r>
          </a:p>
        </p:txBody>
      </p:sp>
      <p:sp>
        <p:nvSpPr>
          <p:cNvPr id="4" name="Rectangle 3"/>
          <p:cNvSpPr/>
          <p:nvPr/>
        </p:nvSpPr>
        <p:spPr>
          <a:xfrm>
            <a:off x="838200" y="2493089"/>
            <a:ext cx="7538065" cy="461665"/>
          </a:xfrm>
          <a:prstGeom prst="rect">
            <a:avLst/>
          </a:prstGeom>
        </p:spPr>
        <p:txBody>
          <a:bodyPr wrap="square">
            <a:spAutoFit/>
          </a:bodyPr>
          <a:lstStyle/>
          <a:p>
            <a:r>
              <a:rPr lang="en-IN" sz="2400" dirty="0" smtClean="0">
                <a:latin typeface="Times New Roman" pitchFamily="18" charset="0"/>
                <a:cs typeface="Times New Roman" pitchFamily="18" charset="0"/>
              </a:rPr>
              <a:t>Supporting different data types in a </a:t>
            </a:r>
            <a:r>
              <a:rPr lang="en-IN" sz="2400" b="1" dirty="0" smtClean="0">
                <a:solidFill>
                  <a:srgbClr val="FF0000"/>
                </a:solidFill>
                <a:latin typeface="Times New Roman" pitchFamily="18" charset="0"/>
                <a:cs typeface="Times New Roman" pitchFamily="18" charset="0"/>
              </a:rPr>
              <a:t>single frame work</a:t>
            </a:r>
            <a:endParaRPr lang="en-IN" sz="2400" b="1" dirty="0">
              <a:solidFill>
                <a:srgbClr val="FF0000"/>
              </a:solidFill>
              <a:latin typeface="Times New Roman" pitchFamily="18" charset="0"/>
              <a:cs typeface="Times New Roman" pitchFamily="18" charset="0"/>
            </a:endParaRPr>
          </a:p>
        </p:txBody>
      </p:sp>
      <p:sp>
        <p:nvSpPr>
          <p:cNvPr id="5" name="Rectangle 4"/>
          <p:cNvSpPr/>
          <p:nvPr/>
        </p:nvSpPr>
        <p:spPr>
          <a:xfrm>
            <a:off x="838200" y="3462178"/>
            <a:ext cx="7865806" cy="830997"/>
          </a:xfrm>
          <a:prstGeom prst="rect">
            <a:avLst/>
          </a:prstGeom>
        </p:spPr>
        <p:txBody>
          <a:bodyPr wrap="square">
            <a:spAutoFit/>
          </a:bodyPr>
          <a:lstStyle/>
          <a:p>
            <a:r>
              <a:rPr lang="en-IN" sz="2400" dirty="0" smtClean="0">
                <a:latin typeface="Times New Roman" pitchFamily="18" charset="0"/>
                <a:cs typeface="Times New Roman" pitchFamily="18" charset="0"/>
              </a:rPr>
              <a:t>It has </a:t>
            </a:r>
            <a:r>
              <a:rPr lang="en-IN" sz="2400" b="1" dirty="0" smtClean="0">
                <a:solidFill>
                  <a:srgbClr val="FF0000"/>
                </a:solidFill>
                <a:latin typeface="Times New Roman" pitchFamily="18" charset="0"/>
                <a:cs typeface="Times New Roman" pitchFamily="18" charset="0"/>
              </a:rPr>
              <a:t>template functions and classes </a:t>
            </a:r>
            <a:r>
              <a:rPr lang="en-IN" sz="2400" dirty="0" smtClean="0">
                <a:latin typeface="Times New Roman" pitchFamily="18" charset="0"/>
                <a:cs typeface="Times New Roman" pitchFamily="18" charset="0"/>
              </a:rPr>
              <a:t>to perform the same operation of different data types</a:t>
            </a:r>
            <a:endParaRPr lang="en-IN" sz="2400" dirty="0">
              <a:latin typeface="Times New Roman" pitchFamily="18" charset="0"/>
              <a:cs typeface="Times New Roman" pitchFamily="18" charset="0"/>
            </a:endParaRPr>
          </a:p>
        </p:txBody>
      </p:sp>
      <p:sp>
        <p:nvSpPr>
          <p:cNvPr id="6" name="Rectangle 5"/>
          <p:cNvSpPr/>
          <p:nvPr/>
        </p:nvSpPr>
        <p:spPr>
          <a:xfrm>
            <a:off x="838200" y="4800600"/>
            <a:ext cx="7924800" cy="830997"/>
          </a:xfrm>
          <a:prstGeom prst="rect">
            <a:avLst/>
          </a:prstGeom>
        </p:spPr>
        <p:txBody>
          <a:bodyPr wrap="square">
            <a:spAutoFit/>
          </a:bodyPr>
          <a:lstStyle/>
          <a:p>
            <a:r>
              <a:rPr lang="en-IN" sz="2400" dirty="0" smtClean="0">
                <a:latin typeface="Times New Roman" pitchFamily="18" charset="0"/>
                <a:cs typeface="Times New Roman" pitchFamily="18" charset="0"/>
              </a:rPr>
              <a:t>They perform appropriate operations depending on the </a:t>
            </a:r>
            <a:r>
              <a:rPr lang="en-IN" sz="2400" b="1" dirty="0" smtClean="0">
                <a:solidFill>
                  <a:srgbClr val="FF0000"/>
                </a:solidFill>
                <a:latin typeface="Times New Roman" pitchFamily="18" charset="0"/>
                <a:cs typeface="Times New Roman" pitchFamily="18" charset="0"/>
              </a:rPr>
              <a:t>data type of the parameters passed to them</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04800"/>
            <a:ext cx="3637278" cy="584775"/>
          </a:xfrm>
          <a:prstGeom prst="rect">
            <a:avLst/>
          </a:prstGeom>
        </p:spPr>
        <p:txBody>
          <a:bodyPr wrap="none">
            <a:spAutoFit/>
          </a:bodyPr>
          <a:lstStyle/>
          <a:p>
            <a:r>
              <a:rPr lang="en-IN" sz="3200" b="1" dirty="0" smtClean="0">
                <a:solidFill>
                  <a:srgbClr val="C00000"/>
                </a:solidFill>
                <a:latin typeface="Times New Roman" pitchFamily="18" charset="0"/>
                <a:cs typeface="Times New Roman" pitchFamily="18" charset="0"/>
              </a:rPr>
              <a:t>Function Templates</a:t>
            </a:r>
          </a:p>
        </p:txBody>
      </p:sp>
      <p:sp>
        <p:nvSpPr>
          <p:cNvPr id="3" name="Rectangle 2"/>
          <p:cNvSpPr/>
          <p:nvPr/>
        </p:nvSpPr>
        <p:spPr>
          <a:xfrm>
            <a:off x="762000" y="1219200"/>
            <a:ext cx="8077200" cy="830997"/>
          </a:xfrm>
          <a:prstGeom prst="rect">
            <a:avLst/>
          </a:prstGeom>
        </p:spPr>
        <p:txBody>
          <a:bodyPr wrap="square">
            <a:spAutoFit/>
          </a:bodyPr>
          <a:lstStyle/>
          <a:p>
            <a:r>
              <a:rPr lang="en-IN" sz="2400" dirty="0" smtClean="0">
                <a:latin typeface="Times New Roman" pitchFamily="18" charset="0"/>
                <a:cs typeface="Times New Roman" pitchFamily="18" charset="0"/>
              </a:rPr>
              <a:t>A function template specifies how an individual function can be constructed. </a:t>
            </a:r>
            <a:endParaRPr lang="en-IN" sz="2400" dirty="0">
              <a:latin typeface="Times New Roman" pitchFamily="18" charset="0"/>
              <a:cs typeface="Times New Roman" pitchFamily="18" charset="0"/>
            </a:endParaRPr>
          </a:p>
        </p:txBody>
      </p:sp>
      <p:sp>
        <p:nvSpPr>
          <p:cNvPr id="4" name="Rectangle 3"/>
          <p:cNvSpPr/>
          <p:nvPr/>
        </p:nvSpPr>
        <p:spPr>
          <a:xfrm>
            <a:off x="1676400" y="2559784"/>
            <a:ext cx="6553200" cy="1631216"/>
          </a:xfrm>
          <a:prstGeom prst="rect">
            <a:avLst/>
          </a:prstGeom>
        </p:spPr>
        <p:txBody>
          <a:bodyPr wrap="square">
            <a:spAutoFit/>
          </a:bodyPr>
          <a:lstStyle/>
          <a:p>
            <a:r>
              <a:rPr lang="en-IN" sz="2000" dirty="0" smtClean="0">
                <a:latin typeface="Times New Roman" pitchFamily="18" charset="0"/>
                <a:cs typeface="Times New Roman" pitchFamily="18" charset="0"/>
              </a:rPr>
              <a:t>template &lt;class T&gt; </a:t>
            </a:r>
          </a:p>
          <a:p>
            <a:r>
              <a:rPr lang="en-IN" sz="2000" dirty="0" err="1" smtClean="0">
                <a:latin typeface="Times New Roman" pitchFamily="18" charset="0"/>
                <a:cs typeface="Times New Roman" pitchFamily="18" charset="0"/>
              </a:rPr>
              <a:t>return_type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function_Name</a:t>
            </a:r>
            <a:r>
              <a:rPr lang="en-IN" sz="2000" dirty="0" smtClean="0">
                <a:latin typeface="Times New Roman" pitchFamily="18" charset="0"/>
                <a:cs typeface="Times New Roman" pitchFamily="18" charset="0"/>
              </a:rPr>
              <a:t>(parameters) </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fn body; </a:t>
            </a:r>
          </a:p>
          <a:p>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5" name="Rectangle 4"/>
          <p:cNvSpPr/>
          <p:nvPr/>
        </p:nvSpPr>
        <p:spPr>
          <a:xfrm>
            <a:off x="228600" y="2133600"/>
            <a:ext cx="4149534" cy="400110"/>
          </a:xfrm>
          <a:prstGeom prst="rect">
            <a:avLst/>
          </a:prstGeom>
        </p:spPr>
        <p:txBody>
          <a:bodyPr wrap="none">
            <a:spAutoFit/>
          </a:bodyPr>
          <a:lstStyle/>
          <a:p>
            <a:r>
              <a:rPr lang="en-IN" sz="2000" b="1" dirty="0" smtClean="0">
                <a:solidFill>
                  <a:srgbClr val="C00000"/>
                </a:solidFill>
                <a:latin typeface="Times New Roman" pitchFamily="18" charset="0"/>
                <a:cs typeface="Times New Roman" pitchFamily="18" charset="0"/>
              </a:rPr>
              <a:t>Syntax: Same Data Type Arguments</a:t>
            </a:r>
          </a:p>
        </p:txBody>
      </p:sp>
      <p:sp>
        <p:nvSpPr>
          <p:cNvPr id="6" name="Rectangle 5"/>
          <p:cNvSpPr/>
          <p:nvPr/>
        </p:nvSpPr>
        <p:spPr>
          <a:xfrm>
            <a:off x="1600200" y="4845784"/>
            <a:ext cx="6553200" cy="1631216"/>
          </a:xfrm>
          <a:prstGeom prst="rect">
            <a:avLst/>
          </a:prstGeom>
        </p:spPr>
        <p:txBody>
          <a:bodyPr wrap="square">
            <a:spAutoFit/>
          </a:bodyPr>
          <a:lstStyle/>
          <a:p>
            <a:r>
              <a:rPr lang="en-IN" sz="2000" dirty="0" smtClean="0">
                <a:latin typeface="Times New Roman" pitchFamily="18" charset="0"/>
                <a:cs typeface="Times New Roman" pitchFamily="18" charset="0"/>
              </a:rPr>
              <a:t>template &lt;class T1, class T2&gt; </a:t>
            </a:r>
          </a:p>
          <a:p>
            <a:r>
              <a:rPr lang="en-IN" sz="2000" dirty="0" err="1" smtClean="0">
                <a:latin typeface="Times New Roman" pitchFamily="18" charset="0"/>
                <a:cs typeface="Times New Roman" pitchFamily="18" charset="0"/>
              </a:rPr>
              <a:t>return_type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function_Name</a:t>
            </a:r>
            <a:r>
              <a:rPr lang="en-IN" sz="2000" dirty="0" smtClean="0">
                <a:latin typeface="Times New Roman" pitchFamily="18" charset="0"/>
                <a:cs typeface="Times New Roman" pitchFamily="18" charset="0"/>
              </a:rPr>
              <a:t>(parameter1, parameter1) </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fn body; </a:t>
            </a:r>
          </a:p>
          <a:p>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7" name="Rectangle 6"/>
          <p:cNvSpPr/>
          <p:nvPr/>
        </p:nvSpPr>
        <p:spPr>
          <a:xfrm>
            <a:off x="228600" y="4419600"/>
            <a:ext cx="4162358" cy="400110"/>
          </a:xfrm>
          <a:prstGeom prst="rect">
            <a:avLst/>
          </a:prstGeom>
        </p:spPr>
        <p:txBody>
          <a:bodyPr wrap="none">
            <a:spAutoFit/>
          </a:bodyPr>
          <a:lstStyle/>
          <a:p>
            <a:r>
              <a:rPr lang="en-IN" sz="2000" b="1" dirty="0" smtClean="0">
                <a:solidFill>
                  <a:srgbClr val="C00000"/>
                </a:solidFill>
                <a:latin typeface="Times New Roman" pitchFamily="18" charset="0"/>
                <a:cs typeface="Times New Roman" pitchFamily="18" charset="0"/>
              </a:rPr>
              <a:t>Syntax: Multi Data Type Arguments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4362733" cy="707886"/>
          </a:xfrm>
          <a:prstGeom prst="rect">
            <a:avLst/>
          </a:prstGeom>
        </p:spPr>
        <p:txBody>
          <a:bodyPr wrap="none">
            <a:spAutoFit/>
          </a:bodyPr>
          <a:lstStyle/>
          <a:p>
            <a:r>
              <a:rPr lang="en-IN" sz="2000" b="1" dirty="0" smtClean="0">
                <a:solidFill>
                  <a:srgbClr val="C00000"/>
                </a:solidFill>
                <a:latin typeface="Times New Roman" pitchFamily="18" charset="0"/>
                <a:cs typeface="Times New Roman" pitchFamily="18" charset="0"/>
              </a:rPr>
              <a:t>Example: Same Data Type Arguments</a:t>
            </a:r>
          </a:p>
          <a:p>
            <a:endParaRPr lang="en-IN" sz="2000" b="1" dirty="0" smtClean="0">
              <a:solidFill>
                <a:srgbClr val="C00000"/>
              </a:solidFill>
              <a:latin typeface="Times New Roman" pitchFamily="18" charset="0"/>
              <a:cs typeface="Times New Roman" pitchFamily="18" charset="0"/>
            </a:endParaRPr>
          </a:p>
        </p:txBody>
      </p:sp>
      <p:sp>
        <p:nvSpPr>
          <p:cNvPr id="3" name="TextBox 2"/>
          <p:cNvSpPr txBox="1"/>
          <p:nvPr/>
        </p:nvSpPr>
        <p:spPr>
          <a:xfrm>
            <a:off x="1752600" y="1295400"/>
            <a:ext cx="5301451" cy="4524315"/>
          </a:xfrm>
          <a:prstGeom prst="rect">
            <a:avLst/>
          </a:prstGeom>
          <a:noFill/>
        </p:spPr>
        <p:txBody>
          <a:bodyPr wrap="none" rtlCol="0">
            <a:spAutoFit/>
          </a:bodyPr>
          <a:lstStyle/>
          <a:p>
            <a:r>
              <a:rPr lang="en-IN" sz="2400" dirty="0" smtClean="0">
                <a:latin typeface="Times New Roman" pitchFamily="18" charset="0"/>
                <a:cs typeface="Times New Roman" pitchFamily="18" charset="0"/>
              </a:rPr>
              <a:t>template  &lt; class t&gt;</a:t>
            </a:r>
          </a:p>
          <a:p>
            <a:r>
              <a:rPr lang="en-IN" sz="2400" dirty="0" smtClean="0">
                <a:latin typeface="Times New Roman" pitchFamily="18" charset="0"/>
                <a:cs typeface="Times New Roman" pitchFamily="18" charset="0"/>
              </a:rPr>
              <a:t>t sum(t a, t b)</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return </a:t>
            </a:r>
            <a:r>
              <a:rPr lang="en-IN" sz="2400" dirty="0" err="1" smtClean="0">
                <a:latin typeface="Times New Roman" pitchFamily="18" charset="0"/>
                <a:cs typeface="Times New Roman" pitchFamily="18" charset="0"/>
              </a:rPr>
              <a:t>a+b</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main()</a:t>
            </a:r>
          </a:p>
          <a:p>
            <a:r>
              <a:rPr lang="en-IN" sz="2400" dirty="0" smtClean="0">
                <a:latin typeface="Times New Roman" pitchFamily="18" charset="0"/>
                <a:cs typeface="Times New Roman" pitchFamily="18" charset="0"/>
              </a:rPr>
              <a:t>{</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 “Sum of Integer is:”&lt;&lt;sum(5,9);</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&lt;&lt;“Sum of float is:”&lt;&lt;sum(1.5,4.5);</a:t>
            </a:r>
          </a:p>
          <a:p>
            <a:r>
              <a:rPr lang="en-IN" sz="2400" dirty="0" smtClean="0">
                <a:latin typeface="Times New Roman" pitchFamily="18" charset="0"/>
                <a:cs typeface="Times New Roman" pitchFamily="18" charset="0"/>
              </a:rPr>
              <a:t>return 0;</a:t>
            </a:r>
          </a:p>
          <a:p>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4375557" cy="400110"/>
          </a:xfrm>
          <a:prstGeom prst="rect">
            <a:avLst/>
          </a:prstGeom>
        </p:spPr>
        <p:txBody>
          <a:bodyPr wrap="none">
            <a:spAutoFit/>
          </a:bodyPr>
          <a:lstStyle/>
          <a:p>
            <a:r>
              <a:rPr lang="en-IN" sz="2000" b="1" dirty="0" smtClean="0">
                <a:solidFill>
                  <a:srgbClr val="C00000"/>
                </a:solidFill>
                <a:latin typeface="Times New Roman" pitchFamily="18" charset="0"/>
                <a:cs typeface="Times New Roman" pitchFamily="18" charset="0"/>
              </a:rPr>
              <a:t>Example: Multi Data Type Arguments</a:t>
            </a:r>
          </a:p>
        </p:txBody>
      </p:sp>
      <p:sp>
        <p:nvSpPr>
          <p:cNvPr id="3" name="TextBox 2"/>
          <p:cNvSpPr txBox="1"/>
          <p:nvPr/>
        </p:nvSpPr>
        <p:spPr>
          <a:xfrm>
            <a:off x="1828800" y="1066800"/>
            <a:ext cx="5433282" cy="5262979"/>
          </a:xfrm>
          <a:prstGeom prst="rect">
            <a:avLst/>
          </a:prstGeom>
          <a:noFill/>
        </p:spPr>
        <p:txBody>
          <a:bodyPr wrap="none" rtlCol="0">
            <a:spAutoFit/>
          </a:bodyPr>
          <a:lstStyle/>
          <a:p>
            <a:r>
              <a:rPr lang="en-IN" sz="2400" dirty="0" smtClean="0">
                <a:latin typeface="Times New Roman" pitchFamily="18" charset="0"/>
                <a:cs typeface="Times New Roman" pitchFamily="18" charset="0"/>
              </a:rPr>
              <a:t>template  &lt; class t1, class t2&gt;</a:t>
            </a:r>
          </a:p>
          <a:p>
            <a:r>
              <a:rPr lang="en-IN" sz="2400" dirty="0" smtClean="0">
                <a:latin typeface="Times New Roman" pitchFamily="18" charset="0"/>
                <a:cs typeface="Times New Roman" pitchFamily="18" charset="0"/>
              </a:rPr>
              <a:t>float sum(t1 a, t2 b)</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return </a:t>
            </a:r>
            <a:r>
              <a:rPr lang="en-IN" sz="2400" dirty="0" err="1" smtClean="0">
                <a:latin typeface="Times New Roman" pitchFamily="18" charset="0"/>
                <a:cs typeface="Times New Roman" pitchFamily="18" charset="0"/>
              </a:rPr>
              <a:t>a+b</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main()</a:t>
            </a:r>
          </a:p>
          <a:p>
            <a:r>
              <a:rPr lang="en-IN" sz="2400" dirty="0" smtClean="0">
                <a:latin typeface="Times New Roman" pitchFamily="18" charset="0"/>
                <a:cs typeface="Times New Roman" pitchFamily="18" charset="0"/>
              </a:rPr>
              <a:t>{</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 “Sum of Value is:”&lt;&lt;sum(5,9.3);</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&lt;&lt;“Sum of Value is:”&lt;&lt;sum(1.5,5);</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&lt;&lt;“Sum of Value is:”&lt;&lt;sum(20,40);</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&lt;&lt;“Sum of Value is:”&lt;&lt;sum(2.7,4.4);</a:t>
            </a:r>
          </a:p>
          <a:p>
            <a:r>
              <a:rPr lang="en-IN" sz="2400" dirty="0" smtClean="0">
                <a:latin typeface="Times New Roman" pitchFamily="18" charset="0"/>
                <a:cs typeface="Times New Roman" pitchFamily="18" charset="0"/>
              </a:rPr>
              <a:t>return 0;</a:t>
            </a:r>
          </a:p>
          <a:p>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
            <a:ext cx="3770584" cy="400110"/>
          </a:xfrm>
          <a:prstGeom prst="rect">
            <a:avLst/>
          </a:prstGeom>
        </p:spPr>
        <p:txBody>
          <a:bodyPr wrap="none">
            <a:spAutoFit/>
          </a:bodyPr>
          <a:lstStyle/>
          <a:p>
            <a:r>
              <a:rPr lang="en-IN" sz="2000" b="1" dirty="0" smtClean="0">
                <a:solidFill>
                  <a:srgbClr val="C00000"/>
                </a:solidFill>
                <a:latin typeface="Times New Roman" pitchFamily="18" charset="0"/>
                <a:cs typeface="Times New Roman" pitchFamily="18" charset="0"/>
              </a:rPr>
              <a:t>Example: Sum of array elements</a:t>
            </a:r>
          </a:p>
        </p:txBody>
      </p:sp>
      <p:sp>
        <p:nvSpPr>
          <p:cNvPr id="3" name="TextBox 2"/>
          <p:cNvSpPr txBox="1"/>
          <p:nvPr/>
        </p:nvSpPr>
        <p:spPr>
          <a:xfrm>
            <a:off x="381000" y="762000"/>
            <a:ext cx="3052439" cy="4524315"/>
          </a:xfrm>
          <a:prstGeom prst="rect">
            <a:avLst/>
          </a:prstGeom>
          <a:noFill/>
        </p:spPr>
        <p:txBody>
          <a:bodyPr wrap="none" rtlCol="0">
            <a:spAutoFit/>
          </a:bodyPr>
          <a:lstStyle/>
          <a:p>
            <a:r>
              <a:rPr lang="en-IN" sz="2400" dirty="0" smtClean="0">
                <a:latin typeface="Times New Roman" pitchFamily="18" charset="0"/>
                <a:cs typeface="Times New Roman" pitchFamily="18" charset="0"/>
              </a:rPr>
              <a:t>template  &lt; class t&gt;</a:t>
            </a:r>
          </a:p>
          <a:p>
            <a:r>
              <a:rPr lang="en-IN" sz="2400" dirty="0" smtClean="0">
                <a:latin typeface="Times New Roman" pitchFamily="18" charset="0"/>
                <a:cs typeface="Times New Roman" pitchFamily="18" charset="0"/>
              </a:rPr>
              <a:t>t sum(t a[], </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size)</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 s=0;</a:t>
            </a:r>
          </a:p>
          <a:p>
            <a:r>
              <a:rPr lang="en-IN" sz="2400" dirty="0" smtClean="0">
                <a:latin typeface="Times New Roman" pitchFamily="18" charset="0"/>
                <a:cs typeface="Times New Roman" pitchFamily="18" charset="0"/>
              </a:rPr>
              <a:t>for(</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=0;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&lt;size;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s=</a:t>
            </a:r>
            <a:r>
              <a:rPr lang="en-IN" sz="2400" dirty="0" err="1" smtClean="0">
                <a:latin typeface="Times New Roman" pitchFamily="18" charset="0"/>
                <a:cs typeface="Times New Roman" pitchFamily="18" charset="0"/>
              </a:rPr>
              <a:t>s+a</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return s;</a:t>
            </a:r>
          </a:p>
          <a:p>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Rectangle 3"/>
          <p:cNvSpPr/>
          <p:nvPr/>
        </p:nvSpPr>
        <p:spPr>
          <a:xfrm>
            <a:off x="3581400" y="838200"/>
            <a:ext cx="5562600" cy="3046988"/>
          </a:xfrm>
          <a:prstGeom prst="rect">
            <a:avLst/>
          </a:prstGeom>
        </p:spPr>
        <p:txBody>
          <a:bodyPr wrap="square">
            <a:spAutoFit/>
          </a:bodyPr>
          <a:lstStyle/>
          <a:p>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main()</a:t>
            </a:r>
          </a:p>
          <a:p>
            <a:r>
              <a:rPr lang="en-IN" sz="2400" dirty="0" smtClean="0">
                <a:latin typeface="Times New Roman" pitchFamily="18" charset="0"/>
                <a:cs typeface="Times New Roman" pitchFamily="18" charset="0"/>
              </a:rPr>
              <a:t>{</a:t>
            </a:r>
          </a:p>
          <a:p>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x[ ]={23,34,25,54,65};</a:t>
            </a:r>
          </a:p>
          <a:p>
            <a:r>
              <a:rPr lang="en-IN" sz="2400" dirty="0" smtClean="0">
                <a:latin typeface="Times New Roman" pitchFamily="18" charset="0"/>
                <a:cs typeface="Times New Roman" pitchFamily="18" charset="0"/>
              </a:rPr>
              <a:t>float y[ ]={1.5,4.6,3.4};</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 Integer Sum:”&lt;&lt;sum(x,5);</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&lt;&lt;“Float Sum:”&lt;&lt;sum(y,3);</a:t>
            </a:r>
          </a:p>
          <a:p>
            <a:r>
              <a:rPr lang="en-IN" sz="2400" dirty="0" smtClean="0">
                <a:latin typeface="Times New Roman" pitchFamily="18" charset="0"/>
                <a:cs typeface="Times New Roman" pitchFamily="18" charset="0"/>
              </a:rPr>
              <a:t>return 0;</a:t>
            </a:r>
          </a:p>
          <a:p>
            <a:r>
              <a:rPr lang="en-IN" sz="2400" dirty="0" smtClean="0">
                <a:latin typeface="Times New Roman" pitchFamily="18" charset="0"/>
                <a:cs typeface="Times New Roman" pitchFamily="18" charset="0"/>
              </a:rPr>
              <a:t>}</a:t>
            </a:r>
            <a:endParaRPr lang="en-IN"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762000"/>
            <a:ext cx="6172200" cy="400110"/>
          </a:xfrm>
          <a:prstGeom prst="rect">
            <a:avLst/>
          </a:prstGeom>
        </p:spPr>
        <p:txBody>
          <a:bodyPr wrap="square">
            <a:spAutoFit/>
          </a:bodyPr>
          <a:lstStyle/>
          <a:p>
            <a:r>
              <a:rPr lang="en-IN" sz="2000" b="1" dirty="0" smtClean="0">
                <a:solidFill>
                  <a:srgbClr val="FF0000"/>
                </a:solidFill>
                <a:latin typeface="Times New Roman" pitchFamily="18" charset="0"/>
                <a:cs typeface="Times New Roman" pitchFamily="18" charset="0"/>
              </a:rPr>
              <a:t>What will be the output of the following C++ code?</a:t>
            </a:r>
            <a:endParaRPr lang="en-IN" sz="2000" b="1" dirty="0">
              <a:solidFill>
                <a:srgbClr val="FF0000"/>
              </a:solidFill>
              <a:latin typeface="Times New Roman" pitchFamily="18" charset="0"/>
              <a:cs typeface="Times New Roman" pitchFamily="18" charset="0"/>
            </a:endParaRPr>
          </a:p>
        </p:txBody>
      </p:sp>
      <p:sp>
        <p:nvSpPr>
          <p:cNvPr id="6" name="TextBox 5"/>
          <p:cNvSpPr txBox="1"/>
          <p:nvPr/>
        </p:nvSpPr>
        <p:spPr>
          <a:xfrm>
            <a:off x="2209800" y="1447800"/>
            <a:ext cx="6172200" cy="4832092"/>
          </a:xfrm>
          <a:prstGeom prst="rect">
            <a:avLst/>
          </a:prstGeom>
          <a:noFill/>
        </p:spPr>
        <p:txBody>
          <a:bodyPr wrap="square" rtlCol="0">
            <a:spAutoFit/>
          </a:bodyPr>
          <a:lstStyle/>
          <a:p>
            <a:r>
              <a:rPr lang="en-IN" sz="2800" dirty="0" smtClean="0">
                <a:latin typeface="Times New Roman" pitchFamily="18" charset="0"/>
                <a:cs typeface="Times New Roman" pitchFamily="18" charset="0"/>
              </a:rPr>
              <a:t>using namespace std; </a:t>
            </a:r>
          </a:p>
          <a:p>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 main() </a:t>
            </a:r>
          </a:p>
          <a:p>
            <a:r>
              <a:rPr lang="en-IN" sz="2800" dirty="0" smtClean="0">
                <a:latin typeface="Times New Roman" pitchFamily="18" charset="0"/>
                <a:cs typeface="Times New Roman" pitchFamily="18" charset="0"/>
              </a:rPr>
              <a:t>{ </a:t>
            </a:r>
          </a:p>
          <a:p>
            <a:pPr lvl="1"/>
            <a:r>
              <a:rPr lang="en-IN" sz="2800" dirty="0" smtClean="0">
                <a:latin typeface="Times New Roman" pitchFamily="18" charset="0"/>
                <a:cs typeface="Times New Roman" pitchFamily="18" charset="0"/>
              </a:rPr>
              <a:t>float </a:t>
            </a:r>
            <a:r>
              <a:rPr lang="en-IN" sz="2800" dirty="0" err="1" smtClean="0">
                <a:latin typeface="Times New Roman" pitchFamily="18" charset="0"/>
                <a:cs typeface="Times New Roman" pitchFamily="18" charset="0"/>
              </a:rPr>
              <a:t>val</a:t>
            </a:r>
            <a:r>
              <a:rPr lang="en-IN" sz="2800" dirty="0" smtClean="0">
                <a:latin typeface="Times New Roman" pitchFamily="18" charset="0"/>
                <a:cs typeface="Times New Roman" pitchFamily="18" charset="0"/>
              </a:rPr>
              <a:t> = 5.5; </a:t>
            </a:r>
          </a:p>
          <a:p>
            <a:pPr lvl="1"/>
            <a:r>
              <a:rPr lang="en-IN" sz="2800" dirty="0" smtClean="0">
                <a:latin typeface="Times New Roman" pitchFamily="18" charset="0"/>
                <a:cs typeface="Times New Roman" pitchFamily="18" charset="0"/>
              </a:rPr>
              <a:t>any </a:t>
            </a:r>
            <a:r>
              <a:rPr lang="en-IN" sz="2800" dirty="0" err="1" smtClean="0">
                <a:latin typeface="Times New Roman" pitchFamily="18" charset="0"/>
                <a:cs typeface="Times New Roman" pitchFamily="18" charset="0"/>
              </a:rPr>
              <a:t>var</a:t>
            </a:r>
            <a:r>
              <a:rPr lang="en-IN" sz="2800" dirty="0" smtClean="0">
                <a:latin typeface="Times New Roman" pitchFamily="18" charset="0"/>
                <a:cs typeface="Times New Roman" pitchFamily="18" charset="0"/>
              </a:rPr>
              <a:t>(</a:t>
            </a:r>
            <a:r>
              <a:rPr lang="en-IN" sz="2800" dirty="0" err="1" smtClean="0">
                <a:latin typeface="Times New Roman" pitchFamily="18" charset="0"/>
                <a:cs typeface="Times New Roman" pitchFamily="18" charset="0"/>
              </a:rPr>
              <a:t>val</a:t>
            </a:r>
            <a:r>
              <a:rPr lang="en-IN" sz="2800" dirty="0" smtClean="0">
                <a:latin typeface="Times New Roman" pitchFamily="18" charset="0"/>
                <a:cs typeface="Times New Roman" pitchFamily="18" charset="0"/>
              </a:rPr>
              <a:t>); </a:t>
            </a:r>
          </a:p>
          <a:p>
            <a:pPr lvl="1"/>
            <a:r>
              <a:rPr lang="en-IN" sz="2800" dirty="0" err="1" smtClean="0">
                <a:latin typeface="Times New Roman" pitchFamily="18" charset="0"/>
                <a:cs typeface="Times New Roman" pitchFamily="18" charset="0"/>
              </a:rPr>
              <a:t>cout</a:t>
            </a:r>
            <a:r>
              <a:rPr lang="en-IN" sz="2800" dirty="0" smtClean="0">
                <a:latin typeface="Times New Roman" pitchFamily="18" charset="0"/>
                <a:cs typeface="Times New Roman" pitchFamily="18" charset="0"/>
              </a:rPr>
              <a:t>&lt;&lt;</a:t>
            </a:r>
            <a:r>
              <a:rPr lang="en-IN" sz="2800" dirty="0" err="1" smtClean="0">
                <a:latin typeface="Times New Roman" pitchFamily="18" charset="0"/>
                <a:cs typeface="Times New Roman" pitchFamily="18" charset="0"/>
              </a:rPr>
              <a:t>var</a:t>
            </a:r>
            <a:r>
              <a:rPr lang="en-IN" sz="2800" dirty="0" smtClean="0">
                <a:latin typeface="Times New Roman" pitchFamily="18" charset="0"/>
                <a:cs typeface="Times New Roman" pitchFamily="18" charset="0"/>
              </a:rPr>
              <a:t>&lt;&lt;</a:t>
            </a:r>
            <a:r>
              <a:rPr lang="en-IN" sz="2800" dirty="0" err="1" smtClean="0">
                <a:latin typeface="Times New Roman" pitchFamily="18" charset="0"/>
                <a:cs typeface="Times New Roman" pitchFamily="18" charset="0"/>
              </a:rPr>
              <a:t>endl</a:t>
            </a:r>
            <a:r>
              <a:rPr lang="en-IN" sz="2800" dirty="0" smtClean="0">
                <a:latin typeface="Times New Roman" pitchFamily="18" charset="0"/>
                <a:cs typeface="Times New Roman" pitchFamily="18" charset="0"/>
              </a:rPr>
              <a:t>; </a:t>
            </a:r>
          </a:p>
          <a:p>
            <a:pPr lvl="1"/>
            <a:r>
              <a:rPr lang="en-IN" sz="2800" dirty="0" smtClean="0">
                <a:latin typeface="Times New Roman" pitchFamily="18" charset="0"/>
                <a:cs typeface="Times New Roman" pitchFamily="18" charset="0"/>
              </a:rPr>
              <a:t>char c = 'a'; </a:t>
            </a:r>
          </a:p>
          <a:p>
            <a:pPr lvl="1"/>
            <a:r>
              <a:rPr lang="en-IN" sz="2800" dirty="0" err="1" smtClean="0">
                <a:latin typeface="Times New Roman" pitchFamily="18" charset="0"/>
                <a:cs typeface="Times New Roman" pitchFamily="18" charset="0"/>
              </a:rPr>
              <a:t>var.emplace</a:t>
            </a:r>
            <a:r>
              <a:rPr lang="en-IN" sz="2800" dirty="0" smtClean="0">
                <a:latin typeface="Times New Roman" pitchFamily="18" charset="0"/>
                <a:cs typeface="Times New Roman" pitchFamily="18" charset="0"/>
              </a:rPr>
              <a:t>&lt;char&gt;(c); </a:t>
            </a:r>
          </a:p>
          <a:p>
            <a:pPr lvl="1"/>
            <a:r>
              <a:rPr lang="en-IN" sz="2800" dirty="0" err="1" smtClean="0">
                <a:latin typeface="Times New Roman" pitchFamily="18" charset="0"/>
                <a:cs typeface="Times New Roman" pitchFamily="18" charset="0"/>
              </a:rPr>
              <a:t>cout</a:t>
            </a:r>
            <a:r>
              <a:rPr lang="en-IN" sz="2800" dirty="0" smtClean="0">
                <a:latin typeface="Times New Roman" pitchFamily="18" charset="0"/>
                <a:cs typeface="Times New Roman" pitchFamily="18" charset="0"/>
              </a:rPr>
              <a:t>&lt;&lt;</a:t>
            </a:r>
            <a:r>
              <a:rPr lang="en-IN" sz="2800" dirty="0" err="1" smtClean="0">
                <a:latin typeface="Times New Roman" pitchFamily="18" charset="0"/>
                <a:cs typeface="Times New Roman" pitchFamily="18" charset="0"/>
              </a:rPr>
              <a:t>var</a:t>
            </a:r>
            <a:r>
              <a:rPr lang="en-IN" sz="2800" dirty="0" smtClean="0">
                <a:latin typeface="Times New Roman" pitchFamily="18" charset="0"/>
                <a:cs typeface="Times New Roman" pitchFamily="18" charset="0"/>
              </a:rPr>
              <a:t>&lt;&lt;</a:t>
            </a:r>
            <a:r>
              <a:rPr lang="en-IN" sz="2800" dirty="0" err="1" smtClean="0">
                <a:latin typeface="Times New Roman" pitchFamily="18" charset="0"/>
                <a:cs typeface="Times New Roman" pitchFamily="18" charset="0"/>
              </a:rPr>
              <a:t>endl</a:t>
            </a:r>
            <a:r>
              <a:rPr lang="en-IN" sz="2800" dirty="0" smtClean="0">
                <a:latin typeface="Times New Roman" pitchFamily="18" charset="0"/>
                <a:cs typeface="Times New Roman" pitchFamily="18" charset="0"/>
              </a:rPr>
              <a:t>; </a:t>
            </a:r>
          </a:p>
          <a:p>
            <a:pPr lvl="1"/>
            <a:r>
              <a:rPr lang="en-IN" sz="2800" dirty="0" smtClean="0">
                <a:latin typeface="Times New Roman" pitchFamily="18" charset="0"/>
                <a:cs typeface="Times New Roman" pitchFamily="18" charset="0"/>
              </a:rPr>
              <a:t>return 0; </a:t>
            </a:r>
          </a:p>
          <a:p>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828800"/>
            <a:ext cx="8686800" cy="2585323"/>
          </a:xfrm>
          <a:prstGeom prst="rect">
            <a:avLst/>
          </a:prstGeom>
        </p:spPr>
        <p:txBody>
          <a:bodyPr wrap="square">
            <a:spAutoFit/>
          </a:bodyPr>
          <a:lstStyle/>
          <a:p>
            <a:r>
              <a:rPr lang="en-IN" b="1" dirty="0" smtClean="0">
                <a:solidFill>
                  <a:srgbClr val="FF0000"/>
                </a:solidFill>
              </a:rPr>
              <a:t>Answer:</a:t>
            </a:r>
          </a:p>
          <a:p>
            <a:endParaRPr lang="en-IN" b="1" dirty="0" smtClean="0"/>
          </a:p>
          <a:p>
            <a:r>
              <a:rPr lang="en-IN" b="1" dirty="0" smtClean="0"/>
              <a:t>5.5</a:t>
            </a:r>
          </a:p>
          <a:p>
            <a:r>
              <a:rPr lang="en-IN" b="1" dirty="0" smtClean="0"/>
              <a:t>A</a:t>
            </a:r>
          </a:p>
          <a:p>
            <a:endParaRPr lang="en-IN" b="1" dirty="0" smtClean="0"/>
          </a:p>
          <a:p>
            <a:r>
              <a:rPr lang="en-IN" b="1" dirty="0" smtClean="0">
                <a:solidFill>
                  <a:srgbClr val="FF0000"/>
                </a:solidFill>
              </a:rPr>
              <a:t>Explanation: </a:t>
            </a:r>
          </a:p>
          <a:p>
            <a:endParaRPr lang="en-IN" dirty="0" smtClean="0"/>
          </a:p>
          <a:p>
            <a:r>
              <a:rPr lang="en-IN" b="1" dirty="0" smtClean="0"/>
              <a:t>In this program we are using emplace() function to change the any variable contents and this is allowed in C++ therefore the program runs fine.</a:t>
            </a:r>
            <a:endParaRPr lang="en-IN"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990600"/>
            <a:ext cx="5105400" cy="369332"/>
          </a:xfrm>
          <a:prstGeom prst="rect">
            <a:avLst/>
          </a:prstGeom>
        </p:spPr>
        <p:txBody>
          <a:bodyPr wrap="square">
            <a:spAutoFit/>
          </a:bodyPr>
          <a:lstStyle/>
          <a:p>
            <a:r>
              <a:rPr lang="en-IN" b="1" dirty="0" smtClean="0">
                <a:solidFill>
                  <a:srgbClr val="FF0000"/>
                </a:solidFill>
              </a:rPr>
              <a:t>What will be the output of the following C++ code?</a:t>
            </a:r>
            <a:endParaRPr lang="en-IN" b="1" dirty="0">
              <a:solidFill>
                <a:srgbClr val="FF0000"/>
              </a:solidFill>
            </a:endParaRPr>
          </a:p>
        </p:txBody>
      </p:sp>
      <p:sp>
        <p:nvSpPr>
          <p:cNvPr id="4" name="TextBox 3"/>
          <p:cNvSpPr txBox="1"/>
          <p:nvPr/>
        </p:nvSpPr>
        <p:spPr>
          <a:xfrm>
            <a:off x="2362200" y="1752600"/>
            <a:ext cx="4193777" cy="3785652"/>
          </a:xfrm>
          <a:prstGeom prst="rect">
            <a:avLst/>
          </a:prstGeom>
          <a:noFill/>
        </p:spPr>
        <p:txBody>
          <a:bodyPr wrap="none" rtlCol="0">
            <a:spAutoFit/>
          </a:bodyPr>
          <a:lstStyle/>
          <a:p>
            <a:r>
              <a:rPr lang="en-IN" sz="2400" dirty="0" smtClean="0">
                <a:latin typeface="Times New Roman" pitchFamily="18" charset="0"/>
                <a:cs typeface="Times New Roman" pitchFamily="18" charset="0"/>
              </a:rPr>
              <a:t>using namespace std;   </a:t>
            </a:r>
          </a:p>
          <a:p>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fun(</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x = 0, </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y = 0, </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z) </a:t>
            </a:r>
          </a:p>
          <a:p>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return (x + y + z); </a:t>
            </a:r>
          </a:p>
          <a:p>
            <a:r>
              <a:rPr lang="en-IN" sz="2400" dirty="0" smtClean="0">
                <a:latin typeface="Times New Roman" pitchFamily="18" charset="0"/>
                <a:cs typeface="Times New Roman" pitchFamily="18" charset="0"/>
              </a:rPr>
              <a:t>}   </a:t>
            </a:r>
          </a:p>
          <a:p>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main() </a:t>
            </a:r>
          </a:p>
          <a:p>
            <a:r>
              <a:rPr lang="en-IN" sz="2400" dirty="0" smtClean="0">
                <a:latin typeface="Times New Roman" pitchFamily="18" charset="0"/>
                <a:cs typeface="Times New Roman" pitchFamily="18" charset="0"/>
              </a:rPr>
              <a:t>{ </a:t>
            </a:r>
          </a:p>
          <a:p>
            <a:pPr lvl="1"/>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 fun(10); </a:t>
            </a:r>
          </a:p>
          <a:p>
            <a:pPr lvl="1"/>
            <a:r>
              <a:rPr lang="en-IN" sz="2400" dirty="0" smtClean="0">
                <a:latin typeface="Times New Roman" pitchFamily="18" charset="0"/>
                <a:cs typeface="Times New Roman" pitchFamily="18" charset="0"/>
              </a:rPr>
              <a:t>return 0; </a:t>
            </a:r>
          </a:p>
          <a:p>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8686800" cy="2308324"/>
          </a:xfrm>
          <a:prstGeom prst="rect">
            <a:avLst/>
          </a:prstGeom>
        </p:spPr>
        <p:txBody>
          <a:bodyPr wrap="square">
            <a:spAutoFit/>
          </a:bodyPr>
          <a:lstStyle/>
          <a:p>
            <a:r>
              <a:rPr lang="en-IN" b="1" dirty="0" smtClean="0">
                <a:solidFill>
                  <a:srgbClr val="FF0000"/>
                </a:solidFill>
              </a:rPr>
              <a:t>Answer:</a:t>
            </a:r>
          </a:p>
          <a:p>
            <a:endParaRPr lang="en-IN" b="1" dirty="0" smtClean="0"/>
          </a:p>
          <a:p>
            <a:r>
              <a:rPr lang="en-IN" b="1" dirty="0" smtClean="0"/>
              <a:t>10</a:t>
            </a:r>
          </a:p>
          <a:p>
            <a:endParaRPr lang="en-IN" b="1" dirty="0" smtClean="0"/>
          </a:p>
          <a:p>
            <a:r>
              <a:rPr lang="en-IN" b="1" dirty="0" smtClean="0">
                <a:solidFill>
                  <a:srgbClr val="FF0000"/>
                </a:solidFill>
              </a:rPr>
              <a:t>Explanation: </a:t>
            </a:r>
          </a:p>
          <a:p>
            <a:endParaRPr lang="en-IN" dirty="0" smtClean="0"/>
          </a:p>
          <a:p>
            <a:r>
              <a:rPr lang="en-IN" b="1" dirty="0" smtClean="0"/>
              <a:t>In this program we are using emplace() function to change the any variable contents and this is allowed in C++ therefore the program runs fine.</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838200" y="1404640"/>
            <a:ext cx="7086600" cy="44627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Design a class to represent a bank account. </a:t>
            </a:r>
          </a:p>
          <a:p>
            <a:pPr marL="0" marR="0" lvl="0" indent="0" algn="l"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Include the following members.</a:t>
            </a:r>
          </a:p>
          <a:p>
            <a:pPr marL="0" marR="0" lvl="0" indent="0" algn="l" defTabSz="914400" rtl="0" eaLnBrk="1" fontAlgn="base" latinLnBrk="0" hangingPunct="1">
              <a:lnSpc>
                <a:spcPct val="100000"/>
              </a:lnSpc>
              <a:spcBef>
                <a:spcPct val="0"/>
              </a:spcBef>
              <a:spcAft>
                <a:spcPct val="0"/>
              </a:spcAft>
              <a:buClrTx/>
              <a:buSzTx/>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 Members:</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Name of the depositor</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Account number</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Type of account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Balance amount in the account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Member Functions:</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To assign initial values</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To deposit an amount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To withdraw an amount after checking balance</a:t>
            </a:r>
          </a:p>
          <a:p>
            <a:pPr lvl="1"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To display the name and balance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TextBox 2"/>
          <p:cNvSpPr txBox="1"/>
          <p:nvPr/>
        </p:nvSpPr>
        <p:spPr>
          <a:xfrm>
            <a:off x="3657600" y="457200"/>
            <a:ext cx="2026389" cy="523220"/>
          </a:xfrm>
          <a:prstGeom prst="rect">
            <a:avLst/>
          </a:prstGeom>
          <a:noFill/>
        </p:spPr>
        <p:txBody>
          <a:bodyPr wrap="none" rtlCol="0">
            <a:spAutoFit/>
          </a:bodyPr>
          <a:lstStyle/>
          <a:p>
            <a:r>
              <a:rPr lang="en-US" sz="2800" dirty="0" smtClean="0">
                <a:solidFill>
                  <a:srgbClr val="FF0000"/>
                </a:solidFill>
                <a:latin typeface="Times New Roman" pitchFamily="18" charset="0"/>
                <a:cs typeface="Times New Roman" pitchFamily="18" charset="0"/>
              </a:rPr>
              <a:t>Assignments</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04800"/>
            <a:ext cx="3002489" cy="584775"/>
          </a:xfrm>
          <a:prstGeom prst="rect">
            <a:avLst/>
          </a:prstGeom>
        </p:spPr>
        <p:txBody>
          <a:bodyPr wrap="none">
            <a:spAutoFit/>
          </a:bodyPr>
          <a:lstStyle/>
          <a:p>
            <a:r>
              <a:rPr lang="en-IN" sz="3200" b="1" dirty="0" smtClean="0">
                <a:solidFill>
                  <a:srgbClr val="C00000"/>
                </a:solidFill>
                <a:latin typeface="Times New Roman" pitchFamily="18" charset="0"/>
                <a:cs typeface="Times New Roman" pitchFamily="18" charset="0"/>
              </a:rPr>
              <a:t>Class Templates</a:t>
            </a:r>
          </a:p>
        </p:txBody>
      </p:sp>
      <p:sp>
        <p:nvSpPr>
          <p:cNvPr id="3" name="Rectangle 2"/>
          <p:cNvSpPr/>
          <p:nvPr/>
        </p:nvSpPr>
        <p:spPr>
          <a:xfrm>
            <a:off x="152400" y="1219200"/>
            <a:ext cx="358140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IN" sz="2400" dirty="0" smtClean="0">
                <a:latin typeface="Times New Roman" pitchFamily="18" charset="0"/>
                <a:cs typeface="Times New Roman" pitchFamily="18" charset="0"/>
              </a:rPr>
              <a:t>template &lt;class object&gt;</a:t>
            </a:r>
          </a:p>
          <a:p>
            <a:pPr>
              <a:lnSpc>
                <a:spcPct val="150000"/>
              </a:lnSpc>
            </a:pPr>
            <a:r>
              <a:rPr lang="en-IN" sz="2400" dirty="0" smtClean="0">
                <a:latin typeface="Times New Roman" pitchFamily="18" charset="0"/>
                <a:cs typeface="Times New Roman" pitchFamily="18" charset="0"/>
              </a:rPr>
              <a:t>Class </a:t>
            </a:r>
            <a:r>
              <a:rPr lang="en-IN" sz="2400" dirty="0" err="1" smtClean="0">
                <a:latin typeface="Times New Roman" pitchFamily="18" charset="0"/>
                <a:cs typeface="Times New Roman" pitchFamily="18" charset="0"/>
              </a:rPr>
              <a:t>Class_Name</a:t>
            </a:r>
            <a:endParaRPr lang="en-IN"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a:t>
            </a:r>
          </a:p>
          <a:p>
            <a:pPr>
              <a:lnSpc>
                <a:spcPct val="150000"/>
              </a:lnSpc>
            </a:pPr>
            <a:r>
              <a:rPr lang="en-IN" sz="2400" dirty="0" smtClean="0">
                <a:latin typeface="Times New Roman" pitchFamily="18" charset="0"/>
                <a:cs typeface="Times New Roman" pitchFamily="18" charset="0"/>
              </a:rPr>
              <a:t>//Data Member</a:t>
            </a:r>
          </a:p>
          <a:p>
            <a:pPr>
              <a:lnSpc>
                <a:spcPct val="150000"/>
              </a:lnSpc>
            </a:pPr>
            <a:r>
              <a:rPr lang="en-IN" sz="2400" dirty="0" smtClean="0">
                <a:latin typeface="Times New Roman" pitchFamily="18" charset="0"/>
                <a:cs typeface="Times New Roman" pitchFamily="18" charset="0"/>
              </a:rPr>
              <a:t>public:</a:t>
            </a:r>
          </a:p>
          <a:p>
            <a:pPr>
              <a:lnSpc>
                <a:spcPct val="150000"/>
              </a:lnSpc>
            </a:pPr>
            <a:r>
              <a:rPr lang="en-IN" sz="2400" dirty="0" smtClean="0">
                <a:latin typeface="Times New Roman" pitchFamily="18" charset="0"/>
                <a:cs typeface="Times New Roman" pitchFamily="18" charset="0"/>
              </a:rPr>
              <a:t>//Member Function</a:t>
            </a:r>
          </a:p>
          <a:p>
            <a:pPr>
              <a:lnSpc>
                <a:spcPct val="150000"/>
              </a:lnSpc>
            </a:pPr>
            <a:r>
              <a:rPr lang="en-IN" sz="2400" dirty="0" smtClean="0">
                <a:latin typeface="Times New Roman" pitchFamily="18" charset="0"/>
                <a:cs typeface="Times New Roman" pitchFamily="18" charset="0"/>
              </a:rPr>
              <a:t>};</a:t>
            </a:r>
          </a:p>
        </p:txBody>
      </p:sp>
      <p:sp>
        <p:nvSpPr>
          <p:cNvPr id="4" name="Rectangle 3"/>
          <p:cNvSpPr/>
          <p:nvPr/>
        </p:nvSpPr>
        <p:spPr>
          <a:xfrm>
            <a:off x="4038600" y="3962400"/>
            <a:ext cx="4565032" cy="83099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IN" sz="2400" dirty="0" smtClean="0">
                <a:latin typeface="Times New Roman" pitchFamily="18" charset="0"/>
                <a:cs typeface="Times New Roman" pitchFamily="18" charset="0"/>
              </a:rPr>
              <a:t>//Object for Class</a:t>
            </a:r>
          </a:p>
          <a:p>
            <a:r>
              <a:rPr lang="en-IN" sz="2400" dirty="0" smtClean="0">
                <a:latin typeface="Times New Roman" pitchFamily="18" charset="0"/>
                <a:cs typeface="Times New Roman" pitchFamily="18" charset="0"/>
              </a:rPr>
              <a:t>Class Name &lt;Type&gt; </a:t>
            </a:r>
            <a:r>
              <a:rPr lang="en-IN" sz="2400" dirty="0" err="1" smtClean="0">
                <a:latin typeface="Times New Roman" pitchFamily="18" charset="0"/>
                <a:cs typeface="Times New Roman" pitchFamily="18" charset="0"/>
              </a:rPr>
              <a:t>Object_Name</a:t>
            </a:r>
            <a:r>
              <a:rPr lang="en-IN" sz="2400" dirty="0" smtClean="0">
                <a:latin typeface="Times New Roman" pitchFamily="18" charset="0"/>
                <a:cs typeface="Times New Roman" pitchFamily="18" charset="0"/>
              </a:rPr>
              <a:t>;</a:t>
            </a:r>
            <a:endParaRPr lang="en-IN" sz="2400" dirty="0"/>
          </a:p>
        </p:txBody>
      </p:sp>
      <p:sp>
        <p:nvSpPr>
          <p:cNvPr id="5" name="Rectangle 4"/>
          <p:cNvSpPr/>
          <p:nvPr/>
        </p:nvSpPr>
        <p:spPr>
          <a:xfrm>
            <a:off x="3810000" y="1905000"/>
            <a:ext cx="52578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smtClean="0">
                <a:solidFill>
                  <a:schemeClr val="dk1"/>
                </a:solidFill>
                <a:latin typeface="Times New Roman" pitchFamily="18" charset="0"/>
                <a:cs typeface="Times New Roman" pitchFamily="18" charset="0"/>
              </a:rPr>
              <a:t>template &lt;class </a:t>
            </a:r>
            <a:r>
              <a:rPr lang="en-IN" sz="2400" dirty="0" smtClean="0">
                <a:latin typeface="Times New Roman" pitchFamily="18" charset="0"/>
                <a:cs typeface="Times New Roman" pitchFamily="18" charset="0"/>
              </a:rPr>
              <a:t>object </a:t>
            </a:r>
            <a:r>
              <a:rPr lang="en-IN" sz="2400" dirty="0" smtClean="0">
                <a:solidFill>
                  <a:schemeClr val="dk1"/>
                </a:solidFill>
                <a:latin typeface="Times New Roman" pitchFamily="18" charset="0"/>
                <a:cs typeface="Times New Roman" pitchFamily="18" charset="0"/>
              </a:rPr>
              <a:t>&gt;</a:t>
            </a:r>
          </a:p>
          <a:p>
            <a:r>
              <a:rPr lang="en-IN" sz="2400" dirty="0" smtClean="0">
                <a:solidFill>
                  <a:schemeClr val="dk1"/>
                </a:solidFill>
                <a:latin typeface="Times New Roman" pitchFamily="18" charset="0"/>
                <a:cs typeface="Times New Roman" pitchFamily="18" charset="0"/>
              </a:rPr>
              <a:t> type </a:t>
            </a:r>
            <a:r>
              <a:rPr lang="en-IN" sz="2400" dirty="0" err="1" smtClean="0">
                <a:solidFill>
                  <a:schemeClr val="dk1"/>
                </a:solidFill>
                <a:latin typeface="Times New Roman" pitchFamily="18" charset="0"/>
                <a:cs typeface="Times New Roman" pitchFamily="18" charset="0"/>
              </a:rPr>
              <a:t>class_name</a:t>
            </a:r>
            <a:r>
              <a:rPr lang="en-IN" sz="2400" dirty="0" smtClean="0">
                <a:solidFill>
                  <a:schemeClr val="dk1"/>
                </a:solidFill>
                <a:latin typeface="Times New Roman" pitchFamily="18" charset="0"/>
                <a:cs typeface="Times New Roman" pitchFamily="18" charset="0"/>
              </a:rPr>
              <a:t> &lt;object&gt;:: </a:t>
            </a:r>
            <a:r>
              <a:rPr lang="en-IN" sz="2400" dirty="0" err="1" smtClean="0">
                <a:solidFill>
                  <a:schemeClr val="dk1"/>
                </a:solidFill>
                <a:latin typeface="Times New Roman" pitchFamily="18" charset="0"/>
                <a:cs typeface="Times New Roman" pitchFamily="18" charset="0"/>
              </a:rPr>
              <a:t>Fun_Name</a:t>
            </a:r>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1621"/>
            <a:ext cx="3657600"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smtClean="0">
                <a:latin typeface="Times New Roman" pitchFamily="18" charset="0"/>
                <a:cs typeface="Times New Roman" pitchFamily="18" charset="0"/>
              </a:rPr>
              <a:t>template &lt;class t&gt;</a:t>
            </a:r>
          </a:p>
          <a:p>
            <a:r>
              <a:rPr lang="en-IN" sz="2400" dirty="0" smtClean="0">
                <a:latin typeface="Times New Roman" pitchFamily="18" charset="0"/>
                <a:cs typeface="Times New Roman" pitchFamily="18" charset="0"/>
              </a:rPr>
              <a:t>class test</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 </a:t>
            </a:r>
            <a:r>
              <a:rPr lang="en-IN" sz="2400" dirty="0" err="1" smtClean="0">
                <a:latin typeface="Times New Roman" pitchFamily="18" charset="0"/>
                <a:cs typeface="Times New Roman" pitchFamily="18" charset="0"/>
              </a:rPr>
              <a:t>a,b</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public:</a:t>
            </a:r>
          </a:p>
          <a:p>
            <a:r>
              <a:rPr lang="en-IN" sz="2400" dirty="0" smtClean="0">
                <a:latin typeface="Times New Roman" pitchFamily="18" charset="0"/>
                <a:cs typeface="Times New Roman" pitchFamily="18" charset="0"/>
              </a:rPr>
              <a:t>t get()</a:t>
            </a:r>
          </a:p>
          <a:p>
            <a:r>
              <a:rPr lang="en-IN" sz="2400" dirty="0" smtClean="0">
                <a:latin typeface="Times New Roman" pitchFamily="18" charset="0"/>
                <a:cs typeface="Times New Roman" pitchFamily="18" charset="0"/>
              </a:rPr>
              <a:t>{</a:t>
            </a:r>
          </a:p>
          <a:p>
            <a:r>
              <a:rPr lang="en-IN" sz="2400" dirty="0" err="1" smtClean="0">
                <a:latin typeface="Times New Roman" pitchFamily="18" charset="0"/>
                <a:cs typeface="Times New Roman" pitchFamily="18" charset="0"/>
              </a:rPr>
              <a:t>cin</a:t>
            </a:r>
            <a:r>
              <a:rPr lang="en-IN" sz="2400" dirty="0" smtClean="0">
                <a:latin typeface="Times New Roman" pitchFamily="18" charset="0"/>
                <a:cs typeface="Times New Roman" pitchFamily="18" charset="0"/>
              </a:rPr>
              <a:t>&gt;&gt;a&gt;&gt;b;</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 sum()</a:t>
            </a:r>
          </a:p>
          <a:p>
            <a:r>
              <a:rPr lang="en-IN" sz="2400" dirty="0" smtClean="0">
                <a:latin typeface="Times New Roman" pitchFamily="18" charset="0"/>
                <a:cs typeface="Times New Roman" pitchFamily="18" charset="0"/>
              </a:rPr>
              <a:t>{</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&lt;&lt;"Addition is:"&lt;&lt;</a:t>
            </a:r>
            <a:r>
              <a:rPr lang="en-IN" sz="2400" dirty="0" err="1" smtClean="0">
                <a:latin typeface="Times New Roman" pitchFamily="18" charset="0"/>
                <a:cs typeface="Times New Roman" pitchFamily="18" charset="0"/>
              </a:rPr>
              <a:t>a+b</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p>
          <a:p>
            <a:endParaRPr lang="en-IN" sz="2400" dirty="0" smtClean="0">
              <a:latin typeface="Times New Roman" pitchFamily="18" charset="0"/>
              <a:cs typeface="Times New Roman" pitchFamily="18" charset="0"/>
            </a:endParaRPr>
          </a:p>
        </p:txBody>
      </p:sp>
      <p:sp>
        <p:nvSpPr>
          <p:cNvPr id="3" name="Rectangle 2"/>
          <p:cNvSpPr/>
          <p:nvPr/>
        </p:nvSpPr>
        <p:spPr>
          <a:xfrm>
            <a:off x="4419600" y="1343085"/>
            <a:ext cx="4572000"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main()</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test &lt;</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&gt; obj1;</a:t>
            </a:r>
          </a:p>
          <a:p>
            <a:r>
              <a:rPr lang="en-IN" sz="2400" dirty="0" smtClean="0">
                <a:latin typeface="Times New Roman" pitchFamily="18" charset="0"/>
                <a:cs typeface="Times New Roman" pitchFamily="18" charset="0"/>
              </a:rPr>
              <a:t>    test &lt;float&gt;obj2;</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&lt;&lt;"Enter Integer Number\n”;</a:t>
            </a:r>
          </a:p>
          <a:p>
            <a:r>
              <a:rPr lang="en-IN" sz="2400" dirty="0" smtClean="0">
                <a:latin typeface="Times New Roman" pitchFamily="18" charset="0"/>
                <a:cs typeface="Times New Roman" pitchFamily="18" charset="0"/>
              </a:rPr>
              <a:t>    obj1.get();</a:t>
            </a:r>
          </a:p>
          <a:p>
            <a:r>
              <a:rPr lang="en-IN" sz="2400" dirty="0" smtClean="0">
                <a:latin typeface="Times New Roman" pitchFamily="18" charset="0"/>
                <a:cs typeface="Times New Roman" pitchFamily="18" charset="0"/>
              </a:rPr>
              <a:t>    obj1.sum();</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&lt;&lt;"Enter Float Number"\n;</a:t>
            </a:r>
          </a:p>
          <a:p>
            <a:r>
              <a:rPr lang="en-IN" sz="2400" dirty="0" smtClean="0">
                <a:latin typeface="Times New Roman" pitchFamily="18" charset="0"/>
                <a:cs typeface="Times New Roman" pitchFamily="18" charset="0"/>
              </a:rPr>
              <a:t>    obj2.get();</a:t>
            </a:r>
          </a:p>
          <a:p>
            <a:r>
              <a:rPr lang="en-IN" sz="2400" dirty="0" smtClean="0">
                <a:latin typeface="Times New Roman" pitchFamily="18" charset="0"/>
                <a:cs typeface="Times New Roman" pitchFamily="18" charset="0"/>
              </a:rPr>
              <a:t>    obj2.sum();</a:t>
            </a:r>
          </a:p>
          <a:p>
            <a:r>
              <a:rPr lang="en-IN" sz="2400" dirty="0" smtClean="0">
                <a:latin typeface="Times New Roman" pitchFamily="18" charset="0"/>
                <a:cs typeface="Times New Roman" pitchFamily="18" charset="0"/>
              </a:rPr>
              <a:t>    return 0;</a:t>
            </a:r>
          </a:p>
          <a:p>
            <a:r>
              <a:rPr lang="en-IN" sz="2400" dirty="0" smtClean="0">
                <a:latin typeface="Times New Roman" pitchFamily="18" charset="0"/>
                <a:cs typeface="Times New Roman" pitchFamily="18" charset="0"/>
              </a:rPr>
              <a:t>}</a:t>
            </a:r>
          </a:p>
        </p:txBody>
      </p:sp>
      <p:sp>
        <p:nvSpPr>
          <p:cNvPr id="4" name="Rectangle 3"/>
          <p:cNvSpPr/>
          <p:nvPr/>
        </p:nvSpPr>
        <p:spPr>
          <a:xfrm>
            <a:off x="3276600" y="0"/>
            <a:ext cx="2274982" cy="646331"/>
          </a:xfrm>
          <a:prstGeom prst="rect">
            <a:avLst/>
          </a:prstGeom>
        </p:spPr>
        <p:txBody>
          <a:bodyPr wrap="none">
            <a:spAutoFit/>
          </a:bodyPr>
          <a:lstStyle/>
          <a:p>
            <a:r>
              <a:rPr lang="en-IN" sz="3600" b="1" dirty="0" smtClean="0">
                <a:solidFill>
                  <a:srgbClr val="C00000"/>
                </a:solidFill>
                <a:latin typeface="Times New Roman" pitchFamily="18" charset="0"/>
                <a:cs typeface="Times New Roman" pitchFamily="18" charset="0"/>
              </a:rPr>
              <a:t>Example I</a:t>
            </a:r>
            <a:endParaRPr lang="en-IN" sz="36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43000"/>
            <a:ext cx="3733800"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smtClean="0">
                <a:latin typeface="Times New Roman" pitchFamily="18" charset="0"/>
                <a:cs typeface="Times New Roman" pitchFamily="18" charset="0"/>
              </a:rPr>
              <a:t>template &lt;class t&gt;</a:t>
            </a:r>
          </a:p>
          <a:p>
            <a:r>
              <a:rPr lang="en-IN" sz="2800" dirty="0" smtClean="0">
                <a:latin typeface="Times New Roman" pitchFamily="18" charset="0"/>
                <a:cs typeface="Times New Roman" pitchFamily="18" charset="0"/>
              </a:rPr>
              <a:t>class test</a:t>
            </a:r>
          </a:p>
          <a:p>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    t </a:t>
            </a:r>
            <a:r>
              <a:rPr lang="en-IN" sz="2800" dirty="0" err="1" smtClean="0">
                <a:latin typeface="Times New Roman" pitchFamily="18" charset="0"/>
                <a:cs typeface="Times New Roman" pitchFamily="18" charset="0"/>
              </a:rPr>
              <a:t>a,b</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public:</a:t>
            </a:r>
          </a:p>
          <a:p>
            <a:r>
              <a:rPr lang="en-IN" sz="2800" dirty="0" smtClean="0">
                <a:latin typeface="Times New Roman" pitchFamily="18" charset="0"/>
                <a:cs typeface="Times New Roman" pitchFamily="18" charset="0"/>
              </a:rPr>
              <a:t>    t get()</a:t>
            </a:r>
          </a:p>
          <a:p>
            <a:r>
              <a:rPr lang="en-IN" sz="2800" dirty="0" smtClean="0">
                <a:latin typeface="Times New Roman" pitchFamily="18" charset="0"/>
                <a:cs typeface="Times New Roman" pitchFamily="18" charset="0"/>
              </a:rPr>
              <a:t>    {</a:t>
            </a: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cin</a:t>
            </a:r>
            <a:r>
              <a:rPr lang="en-IN" sz="2800" dirty="0" smtClean="0">
                <a:latin typeface="Times New Roman" pitchFamily="18" charset="0"/>
                <a:cs typeface="Times New Roman" pitchFamily="18" charset="0"/>
              </a:rPr>
              <a:t>&gt;&gt;a&gt;&gt;b;</a:t>
            </a:r>
          </a:p>
          <a:p>
            <a:r>
              <a:rPr lang="en-IN" sz="2800" dirty="0" smtClean="0">
                <a:latin typeface="Times New Roman" pitchFamily="18" charset="0"/>
                <a:cs typeface="Times New Roman" pitchFamily="18" charset="0"/>
              </a:rPr>
              <a:t>    }</a:t>
            </a:r>
          </a:p>
          <a:p>
            <a:r>
              <a:rPr lang="en-IN" sz="2800" dirty="0" smtClean="0">
                <a:latin typeface="Times New Roman" pitchFamily="18" charset="0"/>
                <a:cs typeface="Times New Roman" pitchFamily="18" charset="0"/>
              </a:rPr>
              <a:t>    t sum()</a:t>
            </a:r>
          </a:p>
          <a:p>
            <a:r>
              <a:rPr lang="en-IN" sz="2800" dirty="0" smtClean="0">
                <a:latin typeface="Times New Roman" pitchFamily="18" charset="0"/>
                <a:cs typeface="Times New Roman" pitchFamily="18" charset="0"/>
              </a:rPr>
              <a:t>};</a:t>
            </a:r>
          </a:p>
          <a:p>
            <a:endParaRPr lang="en-IN" sz="2800" dirty="0" smtClean="0">
              <a:latin typeface="Times New Roman" pitchFamily="18" charset="0"/>
              <a:cs typeface="Times New Roman" pitchFamily="18" charset="0"/>
            </a:endParaRPr>
          </a:p>
        </p:txBody>
      </p:sp>
      <p:sp>
        <p:nvSpPr>
          <p:cNvPr id="4" name="Rectangle 3"/>
          <p:cNvSpPr/>
          <p:nvPr/>
        </p:nvSpPr>
        <p:spPr>
          <a:xfrm>
            <a:off x="4038600" y="706934"/>
            <a:ext cx="5029200" cy="569386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800" dirty="0" smtClean="0">
                <a:latin typeface="Times New Roman" pitchFamily="18" charset="0"/>
                <a:cs typeface="Times New Roman" pitchFamily="18" charset="0"/>
              </a:rPr>
              <a:t>template &lt;class t&gt;</a:t>
            </a:r>
          </a:p>
          <a:p>
            <a:r>
              <a:rPr lang="en-IN" sz="2800" dirty="0" smtClean="0">
                <a:latin typeface="Times New Roman" pitchFamily="18" charset="0"/>
                <a:cs typeface="Times New Roman" pitchFamily="18" charset="0"/>
              </a:rPr>
              <a:t> t test &lt;t&gt;:: sum()</a:t>
            </a:r>
          </a:p>
          <a:p>
            <a:r>
              <a:rPr lang="en-IN" sz="2800" dirty="0" smtClean="0">
                <a:latin typeface="Times New Roman" pitchFamily="18" charset="0"/>
                <a:cs typeface="Times New Roman" pitchFamily="18" charset="0"/>
              </a:rPr>
              <a:t>{</a:t>
            </a:r>
          </a:p>
          <a:p>
            <a:r>
              <a:rPr lang="en-IN" sz="2800" dirty="0" err="1" smtClean="0">
                <a:latin typeface="Times New Roman" pitchFamily="18" charset="0"/>
                <a:cs typeface="Times New Roman" pitchFamily="18" charset="0"/>
              </a:rPr>
              <a:t>cout</a:t>
            </a:r>
            <a:r>
              <a:rPr lang="en-IN" sz="2800" dirty="0" smtClean="0">
                <a:latin typeface="Times New Roman" pitchFamily="18" charset="0"/>
                <a:cs typeface="Times New Roman" pitchFamily="18" charset="0"/>
              </a:rPr>
              <a:t>&lt;&lt;"Addition is:"&lt;&lt;</a:t>
            </a:r>
            <a:r>
              <a:rPr lang="en-IN" sz="2800" dirty="0" err="1" smtClean="0">
                <a:latin typeface="Times New Roman" pitchFamily="18" charset="0"/>
                <a:cs typeface="Times New Roman" pitchFamily="18" charset="0"/>
              </a:rPr>
              <a:t>a+b</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a:t>
            </a:r>
          </a:p>
          <a:p>
            <a:endParaRPr lang="en-IN" sz="2800" dirty="0" smtClean="0">
              <a:latin typeface="Times New Roman" pitchFamily="18" charset="0"/>
              <a:cs typeface="Times New Roman" pitchFamily="18" charset="0"/>
            </a:endParaRPr>
          </a:p>
          <a:p>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 main()</a:t>
            </a:r>
          </a:p>
          <a:p>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test &lt;</a:t>
            </a:r>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&gt; obj1;</a:t>
            </a:r>
          </a:p>
          <a:p>
            <a:r>
              <a:rPr lang="en-IN" sz="2800" dirty="0" err="1" smtClean="0">
                <a:latin typeface="Times New Roman" pitchFamily="18" charset="0"/>
                <a:cs typeface="Times New Roman" pitchFamily="18" charset="0"/>
              </a:rPr>
              <a:t>cout</a:t>
            </a:r>
            <a:r>
              <a:rPr lang="en-IN" sz="2800" dirty="0" smtClean="0">
                <a:latin typeface="Times New Roman" pitchFamily="18" charset="0"/>
                <a:cs typeface="Times New Roman" pitchFamily="18" charset="0"/>
              </a:rPr>
              <a:t>&lt;&lt;"Enter Integer Number"\n;</a:t>
            </a:r>
          </a:p>
          <a:p>
            <a:r>
              <a:rPr lang="en-IN" sz="2800" dirty="0" smtClean="0">
                <a:latin typeface="Times New Roman" pitchFamily="18" charset="0"/>
                <a:cs typeface="Times New Roman" pitchFamily="18" charset="0"/>
              </a:rPr>
              <a:t>obj1.get();</a:t>
            </a:r>
          </a:p>
          <a:p>
            <a:r>
              <a:rPr lang="en-IN" sz="2800" dirty="0" smtClean="0">
                <a:latin typeface="Times New Roman" pitchFamily="18" charset="0"/>
                <a:cs typeface="Times New Roman" pitchFamily="18" charset="0"/>
              </a:rPr>
              <a:t>obj1.sum();</a:t>
            </a:r>
          </a:p>
          <a:p>
            <a:r>
              <a:rPr lang="en-IN" sz="2800" dirty="0" smtClean="0">
                <a:latin typeface="Times New Roman" pitchFamily="18" charset="0"/>
                <a:cs typeface="Times New Roman" pitchFamily="18" charset="0"/>
              </a:rPr>
              <a:t>}</a:t>
            </a:r>
          </a:p>
        </p:txBody>
      </p:sp>
      <p:sp>
        <p:nvSpPr>
          <p:cNvPr id="5" name="Rectangle 4"/>
          <p:cNvSpPr/>
          <p:nvPr/>
        </p:nvSpPr>
        <p:spPr>
          <a:xfrm>
            <a:off x="990600" y="228600"/>
            <a:ext cx="2403222" cy="646331"/>
          </a:xfrm>
          <a:prstGeom prst="rect">
            <a:avLst/>
          </a:prstGeom>
        </p:spPr>
        <p:txBody>
          <a:bodyPr wrap="none">
            <a:spAutoFit/>
          </a:bodyPr>
          <a:lstStyle/>
          <a:p>
            <a:r>
              <a:rPr lang="en-IN" sz="3600" b="1" dirty="0" smtClean="0">
                <a:solidFill>
                  <a:srgbClr val="C00000"/>
                </a:solidFill>
                <a:latin typeface="Times New Roman" pitchFamily="18" charset="0"/>
                <a:cs typeface="Times New Roman" pitchFamily="18" charset="0"/>
              </a:rPr>
              <a:t>Example II</a:t>
            </a:r>
            <a:endParaRPr lang="en-IN" sz="3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137821"/>
            <a:ext cx="4343400"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smtClean="0">
                <a:solidFill>
                  <a:schemeClr val="dk1"/>
                </a:solidFill>
                <a:latin typeface="Times New Roman" pitchFamily="18" charset="0"/>
                <a:cs typeface="Times New Roman" pitchFamily="18" charset="0"/>
              </a:rPr>
              <a:t>class test</a:t>
            </a:r>
          </a:p>
          <a:p>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    t </a:t>
            </a:r>
            <a:r>
              <a:rPr lang="en-IN" sz="2400" dirty="0" err="1" smtClean="0">
                <a:solidFill>
                  <a:schemeClr val="dk1"/>
                </a:solidFill>
                <a:latin typeface="Times New Roman" pitchFamily="18" charset="0"/>
                <a:cs typeface="Times New Roman" pitchFamily="18" charset="0"/>
              </a:rPr>
              <a:t>a,b</a:t>
            </a:r>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public:</a:t>
            </a:r>
          </a:p>
          <a:p>
            <a:r>
              <a:rPr lang="en-IN" sz="2400" dirty="0" smtClean="0">
                <a:solidFill>
                  <a:schemeClr val="dk1"/>
                </a:solidFill>
                <a:latin typeface="Times New Roman" pitchFamily="18" charset="0"/>
                <a:cs typeface="Times New Roman" pitchFamily="18" charset="0"/>
              </a:rPr>
              <a:t>    t get()</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        </a:t>
            </a:r>
            <a:r>
              <a:rPr lang="en-IN" sz="2400" dirty="0" err="1" smtClean="0">
                <a:solidFill>
                  <a:schemeClr val="dk1"/>
                </a:solidFill>
                <a:latin typeface="Times New Roman" pitchFamily="18" charset="0"/>
                <a:cs typeface="Times New Roman" pitchFamily="18" charset="0"/>
              </a:rPr>
              <a:t>cin</a:t>
            </a:r>
            <a:r>
              <a:rPr lang="en-IN" sz="2400" dirty="0" smtClean="0">
                <a:solidFill>
                  <a:schemeClr val="dk1"/>
                </a:solidFill>
                <a:latin typeface="Times New Roman" pitchFamily="18" charset="0"/>
                <a:cs typeface="Times New Roman" pitchFamily="18" charset="0"/>
              </a:rPr>
              <a:t>&gt;&gt;a&gt;&gt;b;</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    t sum()</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        </a:t>
            </a:r>
            <a:r>
              <a:rPr lang="en-IN" sz="2400" dirty="0" err="1" smtClean="0">
                <a:solidFill>
                  <a:schemeClr val="dk1"/>
                </a:solidFill>
                <a:latin typeface="Times New Roman" pitchFamily="18" charset="0"/>
                <a:cs typeface="Times New Roman" pitchFamily="18" charset="0"/>
              </a:rPr>
              <a:t>cout</a:t>
            </a:r>
            <a:r>
              <a:rPr lang="en-IN" sz="2400" dirty="0" smtClean="0">
                <a:solidFill>
                  <a:schemeClr val="dk1"/>
                </a:solidFill>
                <a:latin typeface="Times New Roman" pitchFamily="18" charset="0"/>
                <a:cs typeface="Times New Roman" pitchFamily="18" charset="0"/>
              </a:rPr>
              <a:t>&lt;&lt;"Addition is:"&lt;&lt;</a:t>
            </a:r>
            <a:r>
              <a:rPr lang="en-IN" sz="2400" dirty="0" err="1" smtClean="0">
                <a:solidFill>
                  <a:schemeClr val="dk1"/>
                </a:solidFill>
                <a:latin typeface="Times New Roman" pitchFamily="18" charset="0"/>
                <a:cs typeface="Times New Roman" pitchFamily="18" charset="0"/>
              </a:rPr>
              <a:t>a+b</a:t>
            </a:r>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a:t>
            </a:r>
          </a:p>
        </p:txBody>
      </p:sp>
      <p:sp>
        <p:nvSpPr>
          <p:cNvPr id="5" name="Rectangle 4"/>
          <p:cNvSpPr/>
          <p:nvPr/>
        </p:nvSpPr>
        <p:spPr>
          <a:xfrm>
            <a:off x="4648200" y="1137821"/>
            <a:ext cx="4343400"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smtClean="0">
                <a:solidFill>
                  <a:schemeClr val="dk1"/>
                </a:solidFill>
                <a:latin typeface="Times New Roman" pitchFamily="18" charset="0"/>
                <a:cs typeface="Times New Roman" pitchFamily="18" charset="0"/>
              </a:rPr>
              <a:t>template &lt;class t&gt;</a:t>
            </a:r>
          </a:p>
          <a:p>
            <a:r>
              <a:rPr lang="en-IN" sz="2400" dirty="0" smtClean="0">
                <a:solidFill>
                  <a:schemeClr val="dk1"/>
                </a:solidFill>
                <a:latin typeface="Times New Roman" pitchFamily="18" charset="0"/>
                <a:cs typeface="Times New Roman" pitchFamily="18" charset="0"/>
              </a:rPr>
              <a:t>class derived : public test &lt;t&gt;</a:t>
            </a:r>
          </a:p>
          <a:p>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    t </a:t>
            </a:r>
            <a:r>
              <a:rPr lang="en-IN" sz="2400" dirty="0" err="1" smtClean="0">
                <a:solidFill>
                  <a:schemeClr val="dk1"/>
                </a:solidFill>
                <a:latin typeface="Times New Roman" pitchFamily="18" charset="0"/>
                <a:cs typeface="Times New Roman" pitchFamily="18" charset="0"/>
              </a:rPr>
              <a:t>n,c</a:t>
            </a:r>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     public:</a:t>
            </a:r>
          </a:p>
          <a:p>
            <a:r>
              <a:rPr lang="en-IN" sz="2400" dirty="0" smtClean="0">
                <a:solidFill>
                  <a:schemeClr val="dk1"/>
                </a:solidFill>
                <a:latin typeface="Times New Roman" pitchFamily="18" charset="0"/>
                <a:cs typeface="Times New Roman" pitchFamily="18" charset="0"/>
              </a:rPr>
              <a:t>     t get1()</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        </a:t>
            </a:r>
            <a:r>
              <a:rPr lang="en-IN" sz="2400" dirty="0" err="1" smtClean="0">
                <a:solidFill>
                  <a:schemeClr val="dk1"/>
                </a:solidFill>
                <a:latin typeface="Times New Roman" pitchFamily="18" charset="0"/>
                <a:cs typeface="Times New Roman" pitchFamily="18" charset="0"/>
              </a:rPr>
              <a:t>cin</a:t>
            </a:r>
            <a:r>
              <a:rPr lang="en-IN" sz="2400" dirty="0" smtClean="0">
                <a:solidFill>
                  <a:schemeClr val="dk1"/>
                </a:solidFill>
                <a:latin typeface="Times New Roman" pitchFamily="18" charset="0"/>
                <a:cs typeface="Times New Roman" pitchFamily="18" charset="0"/>
              </a:rPr>
              <a:t>&gt;&gt;n&gt;&gt;c;</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    t sub( )</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        </a:t>
            </a:r>
            <a:r>
              <a:rPr lang="en-IN" sz="2400" dirty="0" err="1" smtClean="0">
                <a:solidFill>
                  <a:schemeClr val="dk1"/>
                </a:solidFill>
                <a:latin typeface="Times New Roman" pitchFamily="18" charset="0"/>
                <a:cs typeface="Times New Roman" pitchFamily="18" charset="0"/>
              </a:rPr>
              <a:t>cout</a:t>
            </a:r>
            <a:r>
              <a:rPr lang="en-IN" sz="2400" dirty="0" smtClean="0">
                <a:solidFill>
                  <a:schemeClr val="dk1"/>
                </a:solidFill>
                <a:latin typeface="Times New Roman" pitchFamily="18" charset="0"/>
                <a:cs typeface="Times New Roman" pitchFamily="18" charset="0"/>
              </a:rPr>
              <a:t>&lt;&lt;"Subtract is:"&lt;&lt;n-c;</a:t>
            </a:r>
          </a:p>
          <a:p>
            <a:r>
              <a:rPr lang="en-IN" sz="2400" dirty="0" smtClean="0">
                <a:solidFill>
                  <a:schemeClr val="dk1"/>
                </a:solidFill>
                <a:latin typeface="Times New Roman" pitchFamily="18" charset="0"/>
                <a:cs typeface="Times New Roman" pitchFamily="18" charset="0"/>
              </a:rPr>
              <a:t>    }</a:t>
            </a:r>
          </a:p>
          <a:p>
            <a:r>
              <a:rPr lang="en-IN" sz="2400" dirty="0" smtClean="0">
                <a:solidFill>
                  <a:schemeClr val="dk1"/>
                </a:solidFill>
                <a:latin typeface="Times New Roman" pitchFamily="18" charset="0"/>
                <a:cs typeface="Times New Roman" pitchFamily="18" charset="0"/>
              </a:rPr>
              <a:t>};</a:t>
            </a:r>
          </a:p>
        </p:txBody>
      </p:sp>
      <p:sp>
        <p:nvSpPr>
          <p:cNvPr id="6" name="Rectangle 5"/>
          <p:cNvSpPr/>
          <p:nvPr/>
        </p:nvSpPr>
        <p:spPr>
          <a:xfrm>
            <a:off x="2514600" y="304800"/>
            <a:ext cx="5217197" cy="523220"/>
          </a:xfrm>
          <a:prstGeom prst="rect">
            <a:avLst/>
          </a:prstGeom>
        </p:spPr>
        <p:txBody>
          <a:bodyPr wrap="none">
            <a:spAutoFit/>
          </a:bodyPr>
          <a:lstStyle/>
          <a:p>
            <a:r>
              <a:rPr lang="en-IN" sz="2800" b="1" dirty="0" smtClean="0">
                <a:solidFill>
                  <a:srgbClr val="C00000"/>
                </a:solidFill>
                <a:latin typeface="Times New Roman" pitchFamily="18" charset="0"/>
                <a:cs typeface="Times New Roman" pitchFamily="18" charset="0"/>
              </a:rPr>
              <a:t>Example :Template Inheritance  </a:t>
            </a:r>
            <a:endParaRPr lang="en-IN"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1447800"/>
            <a:ext cx="35052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err="1" smtClean="0">
                <a:solidFill>
                  <a:schemeClr val="dk1"/>
                </a:solidFill>
                <a:latin typeface="Times New Roman" pitchFamily="18" charset="0"/>
                <a:cs typeface="Times New Roman" pitchFamily="18" charset="0"/>
              </a:rPr>
              <a:t>int</a:t>
            </a:r>
            <a:r>
              <a:rPr lang="en-IN" sz="2400" dirty="0" smtClean="0">
                <a:solidFill>
                  <a:schemeClr val="dk1"/>
                </a:solidFill>
                <a:latin typeface="Times New Roman" pitchFamily="18" charset="0"/>
                <a:cs typeface="Times New Roman" pitchFamily="18" charset="0"/>
              </a:rPr>
              <a:t> main()</a:t>
            </a:r>
          </a:p>
          <a:p>
            <a:r>
              <a:rPr lang="en-IN" sz="2400" dirty="0" smtClean="0">
                <a:solidFill>
                  <a:schemeClr val="dk1"/>
                </a:solidFill>
                <a:latin typeface="Times New Roman" pitchFamily="18" charset="0"/>
                <a:cs typeface="Times New Roman" pitchFamily="18" charset="0"/>
              </a:rPr>
              <a:t>{</a:t>
            </a:r>
          </a:p>
          <a:p>
            <a:r>
              <a:rPr lang="en-IN" sz="2400" dirty="0" smtClean="0">
                <a:solidFill>
                  <a:schemeClr val="dk1"/>
                </a:solidFill>
                <a:latin typeface="Times New Roman" pitchFamily="18" charset="0"/>
                <a:cs typeface="Times New Roman" pitchFamily="18" charset="0"/>
              </a:rPr>
              <a:t>    derived &lt;float&gt; obj2;</a:t>
            </a:r>
          </a:p>
          <a:p>
            <a:r>
              <a:rPr lang="en-IN" sz="2400" dirty="0" smtClean="0">
                <a:solidFill>
                  <a:schemeClr val="dk1"/>
                </a:solidFill>
                <a:latin typeface="Times New Roman" pitchFamily="18" charset="0"/>
                <a:cs typeface="Times New Roman" pitchFamily="18" charset="0"/>
              </a:rPr>
              <a:t>    obj2.get();</a:t>
            </a:r>
          </a:p>
          <a:p>
            <a:r>
              <a:rPr lang="en-IN" sz="2400" dirty="0" smtClean="0">
                <a:solidFill>
                  <a:schemeClr val="dk1"/>
                </a:solidFill>
                <a:latin typeface="Times New Roman" pitchFamily="18" charset="0"/>
                <a:cs typeface="Times New Roman" pitchFamily="18" charset="0"/>
              </a:rPr>
              <a:t>    obj2.sum();</a:t>
            </a:r>
          </a:p>
          <a:p>
            <a:r>
              <a:rPr lang="en-IN" sz="2400" dirty="0" smtClean="0">
                <a:solidFill>
                  <a:schemeClr val="dk1"/>
                </a:solidFill>
                <a:latin typeface="Times New Roman" pitchFamily="18" charset="0"/>
                <a:cs typeface="Times New Roman" pitchFamily="18" charset="0"/>
              </a:rPr>
              <a:t>     obj2.get1();</a:t>
            </a:r>
          </a:p>
          <a:p>
            <a:r>
              <a:rPr lang="en-IN" sz="2400" dirty="0" smtClean="0">
                <a:solidFill>
                  <a:schemeClr val="dk1"/>
                </a:solidFill>
                <a:latin typeface="Times New Roman" pitchFamily="18" charset="0"/>
                <a:cs typeface="Times New Roman" pitchFamily="18" charset="0"/>
              </a:rPr>
              <a:t>    obj2.sub();</a:t>
            </a:r>
          </a:p>
          <a:p>
            <a:r>
              <a:rPr lang="en-IN" sz="2400" dirty="0" smtClean="0">
                <a:solidFill>
                  <a:schemeClr val="dk1"/>
                </a:solidFill>
                <a:latin typeface="Times New Roman" pitchFamily="18" charset="0"/>
                <a:cs typeface="Times New Roman" pitchFamily="18" charset="0"/>
              </a:rPr>
              <a:t>    return 0;</a:t>
            </a:r>
          </a:p>
          <a:p>
            <a:r>
              <a:rPr lang="en-IN" sz="2400" dirty="0" smtClean="0">
                <a:solidFill>
                  <a:schemeClr val="dk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8332" y="294382"/>
            <a:ext cx="4434868" cy="1077218"/>
          </a:xfrm>
          <a:prstGeom prst="rect">
            <a:avLst/>
          </a:prstGeom>
        </p:spPr>
        <p:txBody>
          <a:bodyPr wrap="none">
            <a:spAutoFit/>
          </a:bodyPr>
          <a:lstStyle/>
          <a:p>
            <a:pPr algn="ctr"/>
            <a:r>
              <a:rPr lang="en-IN" sz="3600" b="1" dirty="0" smtClean="0">
                <a:solidFill>
                  <a:srgbClr val="C00000"/>
                </a:solidFill>
                <a:latin typeface="Times New Roman" pitchFamily="18" charset="0"/>
                <a:cs typeface="Times New Roman" pitchFamily="18" charset="0"/>
              </a:rPr>
              <a:t>STL</a:t>
            </a:r>
          </a:p>
          <a:p>
            <a:r>
              <a:rPr lang="en-IN" sz="2800" b="1" dirty="0" smtClean="0">
                <a:solidFill>
                  <a:schemeClr val="tx1">
                    <a:lumMod val="95000"/>
                    <a:lumOff val="5000"/>
                  </a:schemeClr>
                </a:solidFill>
                <a:latin typeface="Times New Roman" pitchFamily="18" charset="0"/>
                <a:cs typeface="Times New Roman" pitchFamily="18" charset="0"/>
              </a:rPr>
              <a:t>Standard Template Library</a:t>
            </a:r>
          </a:p>
        </p:txBody>
      </p:sp>
      <p:sp>
        <p:nvSpPr>
          <p:cNvPr id="5" name="TextBox 4"/>
          <p:cNvSpPr txBox="1"/>
          <p:nvPr/>
        </p:nvSpPr>
        <p:spPr>
          <a:xfrm>
            <a:off x="304800" y="1752600"/>
            <a:ext cx="6475812" cy="1015663"/>
          </a:xfrm>
          <a:prstGeom prst="rect">
            <a:avLst/>
          </a:prstGeom>
          <a:noFill/>
        </p:spPr>
        <p:txBody>
          <a:bodyPr wrap="none" rtlCol="0">
            <a:spAutoFit/>
          </a:bodyPr>
          <a:lstStyle/>
          <a:p>
            <a:r>
              <a:rPr lang="en-IN" sz="2000" b="1" dirty="0" smtClean="0">
                <a:solidFill>
                  <a:srgbClr val="FF0000"/>
                </a:solidFill>
                <a:latin typeface="Times New Roman" pitchFamily="18" charset="0"/>
                <a:cs typeface="Times New Roman" pitchFamily="18" charset="0"/>
              </a:rPr>
              <a:t>What is STL?</a:t>
            </a:r>
          </a:p>
          <a:p>
            <a:endParaRPr lang="en-IN" sz="2000" b="1" dirty="0" smtClean="0">
              <a:solidFill>
                <a:srgbClr val="FF0000"/>
              </a:solidFill>
              <a:latin typeface="Times New Roman" pitchFamily="18" charset="0"/>
              <a:cs typeface="Times New Roman" pitchFamily="18" charset="0"/>
            </a:endParaRPr>
          </a:p>
          <a:p>
            <a:r>
              <a:rPr lang="en-IN" sz="2000" dirty="0" smtClean="0">
                <a:latin typeface="Times New Roman" pitchFamily="18" charset="0"/>
                <a:cs typeface="Times New Roman" pitchFamily="18" charset="0"/>
              </a:rPr>
              <a:t>         It is Library, Separate Data Storage and Manipulations. </a:t>
            </a:r>
            <a:endParaRPr lang="en-IN" sz="2000" dirty="0">
              <a:latin typeface="Times New Roman" pitchFamily="18" charset="0"/>
              <a:cs typeface="Times New Roman" pitchFamily="18" charset="0"/>
            </a:endParaRPr>
          </a:p>
        </p:txBody>
      </p:sp>
      <p:sp>
        <p:nvSpPr>
          <p:cNvPr id="6" name="Rectangle 5"/>
          <p:cNvSpPr/>
          <p:nvPr/>
        </p:nvSpPr>
        <p:spPr>
          <a:xfrm>
            <a:off x="279817" y="3224749"/>
            <a:ext cx="8787983" cy="2246769"/>
          </a:xfrm>
          <a:prstGeom prst="rect">
            <a:avLst/>
          </a:prstGeom>
        </p:spPr>
        <p:txBody>
          <a:bodyPr wrap="square">
            <a:spAutoFit/>
          </a:bodyPr>
          <a:lstStyle/>
          <a:p>
            <a:r>
              <a:rPr lang="en-IN" sz="2000" b="1" dirty="0" smtClean="0">
                <a:solidFill>
                  <a:srgbClr val="FF0000"/>
                </a:solidFill>
                <a:latin typeface="Times New Roman" pitchFamily="18" charset="0"/>
                <a:cs typeface="Times New Roman" pitchFamily="18" charset="0"/>
              </a:rPr>
              <a:t>STL components:</a:t>
            </a:r>
            <a:endParaRPr lang="en-IN" sz="2000" b="1" dirty="0" smtClean="0">
              <a:latin typeface="Times New Roman" pitchFamily="18" charset="0"/>
              <a:cs typeface="Times New Roman" pitchFamily="18" charset="0"/>
            </a:endParaRPr>
          </a:p>
          <a:p>
            <a:pPr>
              <a:lnSpc>
                <a:spcPct val="200000"/>
              </a:lnSpc>
            </a:pPr>
            <a:r>
              <a:rPr lang="en-IN" sz="2000" b="1" dirty="0" smtClean="0">
                <a:latin typeface="Times New Roman" pitchFamily="18" charset="0"/>
                <a:cs typeface="Times New Roman" pitchFamily="18" charset="0"/>
              </a:rPr>
              <a:t>Containers:  </a:t>
            </a:r>
            <a:r>
              <a:rPr lang="en-IN" sz="2000" dirty="0" smtClean="0">
                <a:latin typeface="Times New Roman" pitchFamily="18" charset="0"/>
                <a:cs typeface="Times New Roman" pitchFamily="18" charset="0"/>
              </a:rPr>
              <a:t>Containers are used to manage collections of objects of a certain kind.</a:t>
            </a:r>
          </a:p>
          <a:p>
            <a:pPr>
              <a:lnSpc>
                <a:spcPct val="200000"/>
              </a:lnSpc>
            </a:pPr>
            <a:r>
              <a:rPr lang="en-IN" sz="2000" b="1" dirty="0" smtClean="0">
                <a:latin typeface="Times New Roman" pitchFamily="18" charset="0"/>
                <a:cs typeface="Times New Roman" pitchFamily="18" charset="0"/>
              </a:rPr>
              <a:t>Algorithms:  </a:t>
            </a:r>
            <a:r>
              <a:rPr lang="en-IN" sz="2000" dirty="0" smtClean="0">
                <a:latin typeface="Times New Roman" pitchFamily="18" charset="0"/>
                <a:cs typeface="Times New Roman" pitchFamily="18" charset="0"/>
              </a:rPr>
              <a:t>Algorithms act on containers.</a:t>
            </a:r>
          </a:p>
          <a:p>
            <a:pPr>
              <a:lnSpc>
                <a:spcPct val="200000"/>
              </a:lnSpc>
            </a:pPr>
            <a:r>
              <a:rPr lang="en-IN" sz="2000" b="1" dirty="0" err="1" smtClean="0">
                <a:latin typeface="Times New Roman" pitchFamily="18" charset="0"/>
                <a:cs typeface="Times New Roman" pitchFamily="18" charset="0"/>
              </a:rPr>
              <a:t>Iterators</a:t>
            </a:r>
            <a:r>
              <a:rPr lang="en-IN" sz="2000" b="1"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Iterators</a:t>
            </a:r>
            <a:r>
              <a:rPr lang="en-IN" sz="2000" dirty="0" smtClean="0">
                <a:latin typeface="Times New Roman" pitchFamily="18" charset="0"/>
                <a:cs typeface="Times New Roman" pitchFamily="18" charset="0"/>
              </a:rPr>
              <a:t> are used to step through the elements of collections of objects.</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1066800"/>
            <a:ext cx="3596048" cy="646331"/>
          </a:xfrm>
          <a:prstGeom prst="rect">
            <a:avLst/>
          </a:prstGeom>
        </p:spPr>
        <p:txBody>
          <a:bodyPr wrap="none">
            <a:spAutoFit/>
          </a:bodyPr>
          <a:lstStyle/>
          <a:p>
            <a:pPr algn="ctr"/>
            <a:r>
              <a:rPr lang="en-IN" sz="3600" b="1" dirty="0" smtClean="0">
                <a:solidFill>
                  <a:srgbClr val="C00000"/>
                </a:solidFill>
                <a:latin typeface="Times New Roman" pitchFamily="18" charset="0"/>
                <a:cs typeface="Times New Roman" pitchFamily="18" charset="0"/>
              </a:rPr>
              <a:t>STL : </a:t>
            </a:r>
            <a:r>
              <a:rPr lang="en-IN" sz="3600" b="1" dirty="0" smtClean="0">
                <a:latin typeface="Times New Roman" pitchFamily="18" charset="0"/>
                <a:cs typeface="Times New Roman" pitchFamily="18" charset="0"/>
              </a:rPr>
              <a:t>Containers</a:t>
            </a:r>
            <a:endParaRPr lang="en-IN" sz="3600" b="1" dirty="0" smtClean="0">
              <a:solidFill>
                <a:srgbClr val="C00000"/>
              </a:solidFill>
              <a:latin typeface="Times New Roman" pitchFamily="18" charset="0"/>
              <a:cs typeface="Times New Roman" pitchFamily="18" charset="0"/>
            </a:endParaRPr>
          </a:p>
        </p:txBody>
      </p:sp>
      <p:cxnSp>
        <p:nvCxnSpPr>
          <p:cNvPr id="6" name="Straight Arrow Connector 5"/>
          <p:cNvCxnSpPr/>
          <p:nvPr/>
        </p:nvCxnSpPr>
        <p:spPr>
          <a:xfrm rot="10800000" flipV="1">
            <a:off x="2493590" y="1752600"/>
            <a:ext cx="1828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267200" y="1752600"/>
            <a:ext cx="1676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98190" y="2667000"/>
            <a:ext cx="2549096"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Sequence Containers </a:t>
            </a:r>
            <a:endParaRPr lang="en-IN" sz="2000" b="1" dirty="0">
              <a:latin typeface="Times New Roman" pitchFamily="18" charset="0"/>
              <a:cs typeface="Times New Roman" pitchFamily="18" charset="0"/>
            </a:endParaRPr>
          </a:p>
        </p:txBody>
      </p:sp>
      <p:sp>
        <p:nvSpPr>
          <p:cNvPr id="12" name="TextBox 11"/>
          <p:cNvSpPr txBox="1"/>
          <p:nvPr/>
        </p:nvSpPr>
        <p:spPr>
          <a:xfrm>
            <a:off x="5008190" y="2590800"/>
            <a:ext cx="2746265"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Associative Containers </a:t>
            </a:r>
            <a:endParaRPr lang="en-IN" sz="2000" b="1" dirty="0">
              <a:latin typeface="Times New Roman" pitchFamily="18" charset="0"/>
              <a:cs typeface="Times New Roman" pitchFamily="18" charset="0"/>
            </a:endParaRPr>
          </a:p>
        </p:txBody>
      </p:sp>
      <p:sp>
        <p:nvSpPr>
          <p:cNvPr id="13" name="TextBox 12"/>
          <p:cNvSpPr txBox="1"/>
          <p:nvPr/>
        </p:nvSpPr>
        <p:spPr>
          <a:xfrm>
            <a:off x="817190" y="3059668"/>
            <a:ext cx="3320140"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(Stores Elements in Sequence)</a:t>
            </a:r>
            <a:endParaRPr lang="en-IN" sz="2000" dirty="0">
              <a:latin typeface="Times New Roman" pitchFamily="18" charset="0"/>
              <a:cs typeface="Times New Roman" pitchFamily="18" charset="0"/>
            </a:endParaRPr>
          </a:p>
        </p:txBody>
      </p:sp>
      <p:sp>
        <p:nvSpPr>
          <p:cNvPr id="14" name="TextBox 13"/>
          <p:cNvSpPr txBox="1"/>
          <p:nvPr/>
        </p:nvSpPr>
        <p:spPr>
          <a:xfrm>
            <a:off x="4649362" y="3048000"/>
            <a:ext cx="3885038"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(Stores Elements in Key Value Pair)</a:t>
            </a:r>
            <a:endParaRPr lang="en-IN" sz="2000" dirty="0">
              <a:latin typeface="Times New Roman" pitchFamily="18" charset="0"/>
              <a:cs typeface="Times New Roman" pitchFamily="18" charset="0"/>
            </a:endParaRPr>
          </a:p>
        </p:txBody>
      </p:sp>
      <p:cxnSp>
        <p:nvCxnSpPr>
          <p:cNvPr id="16" name="Straight Arrow Connector 15"/>
          <p:cNvCxnSpPr/>
          <p:nvPr/>
        </p:nvCxnSpPr>
        <p:spPr>
          <a:xfrm rot="5400000">
            <a:off x="2151484" y="37711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88790" y="4191000"/>
            <a:ext cx="853567" cy="707886"/>
          </a:xfrm>
          <a:prstGeom prst="rect">
            <a:avLst/>
          </a:prstGeom>
          <a:noFill/>
        </p:spPr>
        <p:txBody>
          <a:bodyPr wrap="none" rtlCol="0">
            <a:spAutoFit/>
          </a:bodyPr>
          <a:lstStyle/>
          <a:p>
            <a:r>
              <a:rPr lang="en-IN" sz="2000" dirty="0" smtClean="0">
                <a:latin typeface="Times New Roman" pitchFamily="18" charset="0"/>
                <a:cs typeface="Times New Roman" pitchFamily="18" charset="0"/>
              </a:rPr>
              <a:t>Vector</a:t>
            </a:r>
          </a:p>
          <a:p>
            <a:r>
              <a:rPr lang="en-IN" sz="2000" dirty="0" smtClean="0">
                <a:latin typeface="Times New Roman" pitchFamily="18" charset="0"/>
                <a:cs typeface="Times New Roman" pitchFamily="18" charset="0"/>
              </a:rPr>
              <a:t>List </a:t>
            </a:r>
            <a:endParaRPr lang="en-IN" sz="2000" dirty="0">
              <a:latin typeface="Times New Roman" pitchFamily="18" charset="0"/>
              <a:cs typeface="Times New Roman" pitchFamily="18" charset="0"/>
            </a:endParaRPr>
          </a:p>
        </p:txBody>
      </p:sp>
      <p:sp>
        <p:nvSpPr>
          <p:cNvPr id="28" name="TextBox 27"/>
          <p:cNvSpPr txBox="1"/>
          <p:nvPr/>
        </p:nvSpPr>
        <p:spPr>
          <a:xfrm>
            <a:off x="6303590" y="4114800"/>
            <a:ext cx="753732" cy="707886"/>
          </a:xfrm>
          <a:prstGeom prst="rect">
            <a:avLst/>
          </a:prstGeom>
          <a:noFill/>
        </p:spPr>
        <p:txBody>
          <a:bodyPr wrap="none" rtlCol="0">
            <a:spAutoFit/>
          </a:bodyPr>
          <a:lstStyle/>
          <a:p>
            <a:r>
              <a:rPr lang="en-IN" sz="2000" dirty="0" smtClean="0">
                <a:latin typeface="Times New Roman" pitchFamily="18" charset="0"/>
                <a:cs typeface="Times New Roman" pitchFamily="18" charset="0"/>
              </a:rPr>
              <a:t>Map</a:t>
            </a:r>
          </a:p>
          <a:p>
            <a:r>
              <a:rPr lang="en-IN" sz="2000" dirty="0" smtClean="0">
                <a:latin typeface="Times New Roman" pitchFamily="18" charset="0"/>
                <a:cs typeface="Times New Roman" pitchFamily="18" charset="0"/>
              </a:rPr>
              <a:t>Stack</a:t>
            </a:r>
            <a:endParaRPr lang="en-IN" sz="2000" dirty="0">
              <a:latin typeface="Times New Roman" pitchFamily="18" charset="0"/>
              <a:cs typeface="Times New Roman" pitchFamily="18" charset="0"/>
            </a:endParaRPr>
          </a:p>
        </p:txBody>
      </p:sp>
      <p:cxnSp>
        <p:nvCxnSpPr>
          <p:cNvPr id="21" name="Straight Arrow Connector 20"/>
          <p:cNvCxnSpPr/>
          <p:nvPr/>
        </p:nvCxnSpPr>
        <p:spPr>
          <a:xfrm rot="5400000">
            <a:off x="6190084" y="36949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228600"/>
            <a:ext cx="1475981" cy="646331"/>
          </a:xfrm>
          <a:prstGeom prst="rect">
            <a:avLst/>
          </a:prstGeom>
        </p:spPr>
        <p:txBody>
          <a:bodyPr wrap="none">
            <a:spAutoFit/>
          </a:bodyPr>
          <a:lstStyle/>
          <a:p>
            <a:r>
              <a:rPr lang="en-IN" sz="3600" b="1" dirty="0" smtClean="0">
                <a:solidFill>
                  <a:srgbClr val="C00000"/>
                </a:solidFill>
                <a:latin typeface="Times New Roman" pitchFamily="18" charset="0"/>
                <a:cs typeface="Times New Roman" pitchFamily="18" charset="0"/>
              </a:rPr>
              <a:t>Vector</a:t>
            </a:r>
          </a:p>
        </p:txBody>
      </p:sp>
      <p:sp>
        <p:nvSpPr>
          <p:cNvPr id="5" name="TextBox 4"/>
          <p:cNvSpPr txBox="1"/>
          <p:nvPr/>
        </p:nvSpPr>
        <p:spPr>
          <a:xfrm>
            <a:off x="1600200" y="2133600"/>
            <a:ext cx="5409301" cy="1815882"/>
          </a:xfrm>
          <a:prstGeom prst="rect">
            <a:avLst/>
          </a:prstGeom>
          <a:noFill/>
        </p:spPr>
        <p:txBody>
          <a:bodyPr wrap="square" rtlCol="0">
            <a:spAutoFit/>
          </a:bodyPr>
          <a:lstStyle/>
          <a:p>
            <a:r>
              <a:rPr lang="en-IN" sz="2000" dirty="0" smtClean="0">
                <a:solidFill>
                  <a:srgbClr val="FF0000"/>
                </a:solidFill>
                <a:latin typeface="Times New Roman" pitchFamily="18" charset="0"/>
                <a:cs typeface="Times New Roman" pitchFamily="18" charset="0"/>
              </a:rPr>
              <a:t>Syntax:</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Vector &lt;type&gt; </a:t>
            </a:r>
            <a:r>
              <a:rPr lang="en-IN" sz="2800" dirty="0" err="1" smtClean="0">
                <a:latin typeface="Times New Roman" pitchFamily="18" charset="0"/>
                <a:cs typeface="Times New Roman" pitchFamily="18" charset="0"/>
              </a:rPr>
              <a:t>Vector_Object</a:t>
            </a:r>
            <a:r>
              <a:rPr lang="en-IN" sz="2800" dirty="0" smtClean="0">
                <a:latin typeface="Times New Roman" pitchFamily="18" charset="0"/>
                <a:cs typeface="Times New Roman" pitchFamily="18" charset="0"/>
              </a:rPr>
              <a:t>;</a:t>
            </a:r>
          </a:p>
          <a:p>
            <a:endParaRPr lang="en-IN" sz="1600" dirty="0" smtClean="0">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Example:</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Vector &lt;</a:t>
            </a:r>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&gt; V;</a:t>
            </a:r>
            <a:endParaRPr lang="en-IN" sz="2000" dirty="0" smtClean="0">
              <a:solidFill>
                <a:srgbClr val="FF0000"/>
              </a:solidFill>
              <a:latin typeface="Times New Roman" pitchFamily="18" charset="0"/>
              <a:cs typeface="Times New Roman" pitchFamily="18" charset="0"/>
            </a:endParaRPr>
          </a:p>
        </p:txBody>
      </p:sp>
      <p:sp>
        <p:nvSpPr>
          <p:cNvPr id="6" name="TextBox 5"/>
          <p:cNvSpPr txBox="1"/>
          <p:nvPr/>
        </p:nvSpPr>
        <p:spPr>
          <a:xfrm>
            <a:off x="1447800" y="3886200"/>
            <a:ext cx="7086600" cy="2677656"/>
          </a:xfrm>
          <a:prstGeom prst="rect">
            <a:avLst/>
          </a:prstGeom>
          <a:noFill/>
        </p:spPr>
        <p:txBody>
          <a:bodyPr wrap="square" rtlCol="0">
            <a:spAutoFit/>
          </a:bodyPr>
          <a:lstStyle/>
          <a:p>
            <a:endParaRPr lang="en-IN" sz="2800" dirty="0" smtClean="0">
              <a:latin typeface="Times New Roman" pitchFamily="18" charset="0"/>
              <a:cs typeface="Times New Roman" pitchFamily="18" charset="0"/>
            </a:endParaRPr>
          </a:p>
          <a:p>
            <a:r>
              <a:rPr lang="en-IN" sz="2800" dirty="0" smtClean="0">
                <a:solidFill>
                  <a:srgbClr val="FF0000"/>
                </a:solidFill>
                <a:latin typeface="Times New Roman" pitchFamily="18" charset="0"/>
                <a:cs typeface="Times New Roman" pitchFamily="18" charset="0"/>
              </a:rPr>
              <a:t>Functions:</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V.push_back</a:t>
            </a:r>
            <a:r>
              <a:rPr lang="en-IN" sz="2800" dirty="0" smtClean="0">
                <a:latin typeface="Times New Roman" pitchFamily="18" charset="0"/>
                <a:cs typeface="Times New Roman" pitchFamily="18" charset="0"/>
              </a:rPr>
              <a:t>(10);</a:t>
            </a: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V.size</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V.clear</a:t>
            </a:r>
            <a:r>
              <a:rPr lang="en-IN" sz="2800" dirty="0" smtClean="0">
                <a:latin typeface="Times New Roman" pitchFamily="18" charset="0"/>
                <a:cs typeface="Times New Roman" pitchFamily="18" charset="0"/>
              </a:rPr>
              <a:t>();</a:t>
            </a:r>
          </a:p>
          <a:p>
            <a:endParaRPr lang="en-IN" sz="2800" dirty="0">
              <a:latin typeface="Times New Roman" pitchFamily="18" charset="0"/>
              <a:cs typeface="Times New Roman" pitchFamily="18" charset="0"/>
            </a:endParaRPr>
          </a:p>
        </p:txBody>
      </p:sp>
      <p:sp>
        <p:nvSpPr>
          <p:cNvPr id="7" name="TextBox 6"/>
          <p:cNvSpPr txBox="1"/>
          <p:nvPr/>
        </p:nvSpPr>
        <p:spPr>
          <a:xfrm>
            <a:off x="3124200" y="1076980"/>
            <a:ext cx="2719014" cy="523220"/>
          </a:xfrm>
          <a:prstGeom prst="rect">
            <a:avLst/>
          </a:prstGeom>
          <a:noFill/>
        </p:spPr>
        <p:txBody>
          <a:bodyPr wrap="none" rtlCol="0">
            <a:spAutoFit/>
          </a:bodyPr>
          <a:lstStyle/>
          <a:p>
            <a:r>
              <a:rPr lang="en-IN" sz="2800" dirty="0" smtClean="0">
                <a:solidFill>
                  <a:srgbClr val="00B050"/>
                </a:solidFill>
                <a:latin typeface="Times New Roman" pitchFamily="18" charset="0"/>
                <a:cs typeface="Times New Roman" pitchFamily="18" charset="0"/>
              </a:rPr>
              <a:t>#include&lt;vector&gt;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533400"/>
            <a:ext cx="8382000" cy="5816977"/>
          </a:xfrm>
          <a:prstGeom prst="rect">
            <a:avLst/>
          </a:prstGeom>
          <a:noFill/>
        </p:spPr>
        <p:txBody>
          <a:bodyPr wrap="square" rtlCol="0">
            <a:spAutoFit/>
          </a:bodyPr>
          <a:lstStyle/>
          <a:p>
            <a:endParaRPr lang="en-IN" sz="2000" dirty="0" smtClean="0">
              <a:latin typeface="Times New Roman" pitchFamily="18" charset="0"/>
              <a:cs typeface="Times New Roman" pitchFamily="18" charset="0"/>
            </a:endParaRPr>
          </a:p>
          <a:p>
            <a:r>
              <a:rPr lang="en-IN" sz="2800" dirty="0" smtClean="0">
                <a:solidFill>
                  <a:srgbClr val="FF0000"/>
                </a:solidFill>
                <a:latin typeface="Times New Roman" pitchFamily="18" charset="0"/>
                <a:cs typeface="Times New Roman" pitchFamily="18" charset="0"/>
              </a:rPr>
              <a:t>Functions:</a:t>
            </a:r>
          </a:p>
          <a:p>
            <a:endParaRPr lang="en-IN" sz="20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 </a:t>
            </a:r>
            <a:r>
              <a:rPr lang="en-IN" sz="2400" dirty="0" err="1" smtClean="0">
                <a:latin typeface="Times New Roman" pitchFamily="18" charset="0"/>
                <a:cs typeface="Times New Roman" pitchFamily="18" charset="0"/>
              </a:rPr>
              <a:t>v.front</a:t>
            </a:r>
            <a:r>
              <a:rPr lang="en-IN" sz="2400" dirty="0" smtClean="0">
                <a:latin typeface="Times New Roman" pitchFamily="18" charset="0"/>
                <a:cs typeface="Times New Roman" pitchFamily="18" charset="0"/>
              </a:rPr>
              <a:t>() &lt;&lt; </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 </a:t>
            </a:r>
            <a:r>
              <a:rPr lang="en-IN" sz="2400" dirty="0" err="1" smtClean="0">
                <a:latin typeface="Times New Roman" pitchFamily="18" charset="0"/>
                <a:cs typeface="Times New Roman" pitchFamily="18" charset="0"/>
              </a:rPr>
              <a:t>v.back</a:t>
            </a:r>
            <a:r>
              <a:rPr lang="en-IN" sz="2400" dirty="0" smtClean="0">
                <a:latin typeface="Times New Roman" pitchFamily="18" charset="0"/>
                <a:cs typeface="Times New Roman" pitchFamily="18" charset="0"/>
              </a:rPr>
              <a:t>()&lt;&lt; </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 </a:t>
            </a:r>
            <a:r>
              <a:rPr lang="en-IN" sz="2400" dirty="0" err="1" smtClean="0">
                <a:latin typeface="Times New Roman" pitchFamily="18" charset="0"/>
                <a:cs typeface="Times New Roman" pitchFamily="18" charset="0"/>
              </a:rPr>
              <a:t>v.at</a:t>
            </a:r>
            <a:r>
              <a:rPr lang="en-IN" sz="2400" dirty="0" smtClean="0">
                <a:latin typeface="Times New Roman" pitchFamily="18" charset="0"/>
                <a:cs typeface="Times New Roman" pitchFamily="18" charset="0"/>
              </a:rPr>
              <a:t>(2)&lt;&lt; </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v.size</a:t>
            </a:r>
            <a:r>
              <a:rPr lang="en-IN" sz="2400" dirty="0" smtClean="0">
                <a:latin typeface="Times New Roman" pitchFamily="18" charset="0"/>
                <a:cs typeface="Times New Roman" pitchFamily="18" charset="0"/>
              </a:rPr>
              <a:t>()&lt;&lt; </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//Read All Elements:</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for(</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=0;i&lt;</a:t>
            </a:r>
            <a:r>
              <a:rPr lang="en-IN" sz="2400" dirty="0" err="1" smtClean="0">
                <a:latin typeface="Times New Roman" pitchFamily="18" charset="0"/>
                <a:cs typeface="Times New Roman" pitchFamily="18" charset="0"/>
              </a:rPr>
              <a:t>v.size</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&lt;&lt;v[</a:t>
            </a: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]&lt;&lt; </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p>
          <a:p>
            <a:endParaRPr lang="en-IN" sz="24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228600"/>
            <a:ext cx="954107" cy="646331"/>
          </a:xfrm>
          <a:prstGeom prst="rect">
            <a:avLst/>
          </a:prstGeom>
        </p:spPr>
        <p:txBody>
          <a:bodyPr wrap="none">
            <a:spAutoFit/>
          </a:bodyPr>
          <a:lstStyle/>
          <a:p>
            <a:r>
              <a:rPr lang="en-IN" sz="3600" b="1" dirty="0" smtClean="0">
                <a:solidFill>
                  <a:srgbClr val="C00000"/>
                </a:solidFill>
                <a:latin typeface="Times New Roman" pitchFamily="18" charset="0"/>
                <a:cs typeface="Times New Roman" pitchFamily="18" charset="0"/>
              </a:rPr>
              <a:t>List</a:t>
            </a:r>
          </a:p>
        </p:txBody>
      </p:sp>
      <p:sp>
        <p:nvSpPr>
          <p:cNvPr id="5" name="TextBox 4"/>
          <p:cNvSpPr txBox="1"/>
          <p:nvPr/>
        </p:nvSpPr>
        <p:spPr>
          <a:xfrm>
            <a:off x="1600200" y="2133600"/>
            <a:ext cx="5409301" cy="1815882"/>
          </a:xfrm>
          <a:prstGeom prst="rect">
            <a:avLst/>
          </a:prstGeom>
          <a:noFill/>
        </p:spPr>
        <p:txBody>
          <a:bodyPr wrap="square" rtlCol="0">
            <a:spAutoFit/>
          </a:bodyPr>
          <a:lstStyle/>
          <a:p>
            <a:r>
              <a:rPr lang="en-IN" sz="2000" dirty="0" smtClean="0">
                <a:solidFill>
                  <a:srgbClr val="FF0000"/>
                </a:solidFill>
                <a:latin typeface="Times New Roman" pitchFamily="18" charset="0"/>
                <a:cs typeface="Times New Roman" pitchFamily="18" charset="0"/>
              </a:rPr>
              <a:t>Syntax:</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List &lt;type&gt; </a:t>
            </a:r>
            <a:r>
              <a:rPr lang="en-IN" sz="2800" dirty="0" err="1" smtClean="0">
                <a:latin typeface="Times New Roman" pitchFamily="18" charset="0"/>
                <a:cs typeface="Times New Roman" pitchFamily="18" charset="0"/>
              </a:rPr>
              <a:t>List_Object</a:t>
            </a:r>
            <a:r>
              <a:rPr lang="en-IN" sz="2800" dirty="0" smtClean="0">
                <a:latin typeface="Times New Roman" pitchFamily="18" charset="0"/>
                <a:cs typeface="Times New Roman" pitchFamily="18" charset="0"/>
              </a:rPr>
              <a:t>;</a:t>
            </a:r>
          </a:p>
          <a:p>
            <a:endParaRPr lang="en-IN" sz="1600" dirty="0" smtClean="0">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Example:</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List&lt;</a:t>
            </a:r>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&gt; V;</a:t>
            </a:r>
            <a:endParaRPr lang="en-IN" sz="2000" dirty="0" smtClean="0">
              <a:solidFill>
                <a:srgbClr val="FF0000"/>
              </a:solidFill>
              <a:latin typeface="Times New Roman" pitchFamily="18" charset="0"/>
              <a:cs typeface="Times New Roman" pitchFamily="18" charset="0"/>
            </a:endParaRPr>
          </a:p>
        </p:txBody>
      </p:sp>
      <p:sp>
        <p:nvSpPr>
          <p:cNvPr id="6" name="TextBox 5"/>
          <p:cNvSpPr txBox="1"/>
          <p:nvPr/>
        </p:nvSpPr>
        <p:spPr>
          <a:xfrm>
            <a:off x="1447800" y="3886200"/>
            <a:ext cx="7086600" cy="3108543"/>
          </a:xfrm>
          <a:prstGeom prst="rect">
            <a:avLst/>
          </a:prstGeom>
          <a:noFill/>
        </p:spPr>
        <p:txBody>
          <a:bodyPr wrap="square" rtlCol="0">
            <a:spAutoFit/>
          </a:bodyPr>
          <a:lstStyle/>
          <a:p>
            <a:endParaRPr lang="en-IN" sz="2800" dirty="0" smtClean="0">
              <a:latin typeface="Times New Roman" pitchFamily="18" charset="0"/>
              <a:cs typeface="Times New Roman" pitchFamily="18" charset="0"/>
            </a:endParaRPr>
          </a:p>
          <a:p>
            <a:r>
              <a:rPr lang="en-IN" sz="2800" dirty="0" smtClean="0">
                <a:solidFill>
                  <a:srgbClr val="FF0000"/>
                </a:solidFill>
                <a:latin typeface="Times New Roman" pitchFamily="18" charset="0"/>
                <a:cs typeface="Times New Roman" pitchFamily="18" charset="0"/>
              </a:rPr>
              <a:t>Functions:</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V.push_back</a:t>
            </a:r>
            <a:r>
              <a:rPr lang="en-IN" sz="2800" dirty="0" smtClean="0">
                <a:latin typeface="Times New Roman" pitchFamily="18" charset="0"/>
                <a:cs typeface="Times New Roman" pitchFamily="18" charset="0"/>
              </a:rPr>
              <a:t>(10);</a:t>
            </a: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V.size</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V.clear</a:t>
            </a:r>
            <a:r>
              <a:rPr lang="en-IN" sz="2800" dirty="0" smtClean="0">
                <a:latin typeface="Times New Roman" pitchFamily="18" charset="0"/>
                <a:cs typeface="Times New Roman" pitchFamily="18" charset="0"/>
              </a:rPr>
              <a:t>();</a:t>
            </a:r>
          </a:p>
          <a:p>
            <a:endParaRPr lang="en-IN" sz="280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7" name="TextBox 6"/>
          <p:cNvSpPr txBox="1"/>
          <p:nvPr/>
        </p:nvSpPr>
        <p:spPr>
          <a:xfrm>
            <a:off x="3124200" y="1076980"/>
            <a:ext cx="2260555" cy="523220"/>
          </a:xfrm>
          <a:prstGeom prst="rect">
            <a:avLst/>
          </a:prstGeom>
          <a:noFill/>
        </p:spPr>
        <p:txBody>
          <a:bodyPr wrap="none" rtlCol="0">
            <a:spAutoFit/>
          </a:bodyPr>
          <a:lstStyle/>
          <a:p>
            <a:r>
              <a:rPr lang="en-IN" sz="2800" dirty="0" smtClean="0">
                <a:solidFill>
                  <a:srgbClr val="00B050"/>
                </a:solidFill>
                <a:latin typeface="Times New Roman" pitchFamily="18" charset="0"/>
                <a:cs typeface="Times New Roman" pitchFamily="18" charset="0"/>
              </a:rPr>
              <a:t>#include&lt;list&gt;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28600" y="803731"/>
            <a:ext cx="91440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b="1" dirty="0" smtClean="0">
                <a:latin typeface="Times New Roman" pitchFamily="18" charset="0"/>
                <a:cs typeface="Times New Roman" pitchFamily="18" charset="0"/>
              </a:rPr>
              <a:t>Define a class batsman with the following specifications:</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Private members: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bcode</a:t>
            </a:r>
            <a:r>
              <a:rPr lang="en-US" sz="2000" dirty="0" smtClean="0">
                <a:latin typeface="Times New Roman" pitchFamily="18" charset="0"/>
                <a:cs typeface="Times New Roman" pitchFamily="18" charset="0"/>
              </a:rPr>
              <a:t>                                4 digits code number.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bname</a:t>
            </a:r>
            <a:r>
              <a:rPr lang="en-US" sz="2000" dirty="0" smtClean="0">
                <a:latin typeface="Times New Roman" pitchFamily="18" charset="0"/>
                <a:cs typeface="Times New Roman" pitchFamily="18" charset="0"/>
              </a:rPr>
              <a:t>                               20 characters.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innings, </a:t>
            </a:r>
            <a:r>
              <a:rPr lang="en-US" sz="2000" dirty="0" err="1" smtClean="0">
                <a:latin typeface="Times New Roman" pitchFamily="18" charset="0"/>
                <a:cs typeface="Times New Roman" pitchFamily="18" charset="0"/>
              </a:rPr>
              <a:t>notout</a:t>
            </a:r>
            <a:r>
              <a:rPr lang="en-US" sz="2000" dirty="0" smtClean="0">
                <a:latin typeface="Times New Roman" pitchFamily="18" charset="0"/>
                <a:cs typeface="Times New Roman" pitchFamily="18" charset="0"/>
              </a:rPr>
              <a:t>, runs        integer type.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batavg</a:t>
            </a:r>
            <a:r>
              <a:rPr lang="en-US" sz="2000" dirty="0" smtClean="0">
                <a:latin typeface="Times New Roman" pitchFamily="18" charset="0"/>
                <a:cs typeface="Times New Roman" pitchFamily="18" charset="0"/>
              </a:rPr>
              <a:t>                               it is calculated according to the formula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batavg</a:t>
            </a:r>
            <a:r>
              <a:rPr lang="en-US" sz="2000" dirty="0" smtClean="0">
                <a:latin typeface="Times New Roman" pitchFamily="18" charset="0"/>
                <a:cs typeface="Times New Roman" pitchFamily="18" charset="0"/>
              </a:rPr>
              <a:t> =runs/(innings-</a:t>
            </a:r>
            <a:r>
              <a:rPr lang="en-US" sz="2000" dirty="0" err="1" smtClean="0">
                <a:latin typeface="Times New Roman" pitchFamily="18" charset="0"/>
                <a:cs typeface="Times New Roman" pitchFamily="18" charset="0"/>
              </a:rPr>
              <a:t>notout</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calcavg</a:t>
            </a:r>
            <a:r>
              <a:rPr lang="en-US" sz="2000" dirty="0" smtClean="0">
                <a:latin typeface="Times New Roman" pitchFamily="18" charset="0"/>
                <a:cs typeface="Times New Roman" pitchFamily="18" charset="0"/>
              </a:rPr>
              <a:t>()                          Function to compute </a:t>
            </a:r>
            <a:r>
              <a:rPr lang="en-US" sz="2000" dirty="0" err="1" smtClean="0">
                <a:latin typeface="Times New Roman" pitchFamily="18" charset="0"/>
                <a:cs typeface="Times New Roman" pitchFamily="18" charset="0"/>
              </a:rPr>
              <a:t>batavg</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Public members: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readdata</a:t>
            </a:r>
            <a:r>
              <a:rPr lang="en-US" sz="2000" dirty="0" smtClean="0">
                <a:latin typeface="Times New Roman" pitchFamily="18" charset="0"/>
                <a:cs typeface="Times New Roman" pitchFamily="18" charset="0"/>
              </a:rPr>
              <a:t>()                      Function to</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accept value from </a:t>
            </a:r>
            <a:r>
              <a:rPr lang="en-US" sz="2000" dirty="0" err="1" smtClean="0">
                <a:latin typeface="Times New Roman" pitchFamily="18" charset="0"/>
                <a:cs typeface="Times New Roman" pitchFamily="18" charset="0"/>
              </a:rPr>
              <a:t>bcode</a:t>
            </a:r>
            <a:r>
              <a:rPr lang="en-US" sz="2000" dirty="0" smtClean="0">
                <a:latin typeface="Times New Roman" pitchFamily="18" charset="0"/>
                <a:cs typeface="Times New Roman" pitchFamily="18" charset="0"/>
              </a:rPr>
              <a:t>,                 	                                      			  name, innings, </a:t>
            </a:r>
            <a:r>
              <a:rPr lang="en-US" sz="2000" dirty="0" err="1" smtClean="0">
                <a:latin typeface="Times New Roman" pitchFamily="18" charset="0"/>
                <a:cs typeface="Times New Roman" pitchFamily="18" charset="0"/>
              </a:rPr>
              <a:t>notout</a:t>
            </a:r>
            <a:r>
              <a:rPr lang="en-US" sz="2000" dirty="0" smtClean="0">
                <a:latin typeface="Times New Roman" pitchFamily="18" charset="0"/>
                <a:cs typeface="Times New Roman" pitchFamily="18" charset="0"/>
              </a:rPr>
              <a:t> and invoke the  				                function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calcavg</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displaydata</a:t>
            </a:r>
            <a:r>
              <a:rPr lang="en-US" sz="2000" dirty="0" smtClean="0">
                <a:latin typeface="Times New Roman" pitchFamily="18" charset="0"/>
                <a:cs typeface="Times New Roman" pitchFamily="18" charset="0"/>
              </a:rPr>
              <a:t>()                  Function to display the data members on the screen.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0" y="0"/>
            <a:ext cx="2967479" cy="646331"/>
          </a:xfrm>
          <a:prstGeom prst="rect">
            <a:avLst/>
          </a:prstGeom>
        </p:spPr>
        <p:txBody>
          <a:bodyPr wrap="none">
            <a:spAutoFit/>
          </a:bodyPr>
          <a:lstStyle/>
          <a:p>
            <a:r>
              <a:rPr lang="en-IN" sz="3600" b="1" dirty="0" smtClean="0">
                <a:solidFill>
                  <a:srgbClr val="FF0000"/>
                </a:solidFill>
                <a:latin typeface="Times New Roman" pitchFamily="18" charset="0"/>
                <a:cs typeface="Times New Roman" pitchFamily="18" charset="0"/>
              </a:rPr>
              <a:t>List: </a:t>
            </a:r>
            <a:r>
              <a:rPr lang="en-IN" sz="3600" b="1" dirty="0" err="1" smtClean="0">
                <a:solidFill>
                  <a:srgbClr val="C00000"/>
                </a:solidFill>
                <a:latin typeface="Times New Roman" pitchFamily="18" charset="0"/>
                <a:cs typeface="Times New Roman" pitchFamily="18" charset="0"/>
              </a:rPr>
              <a:t>Iterators</a:t>
            </a:r>
            <a:endParaRPr lang="en-IN" sz="3600" b="1" dirty="0" smtClean="0">
              <a:solidFill>
                <a:srgbClr val="C00000"/>
              </a:solidFill>
              <a:latin typeface="Times New Roman" pitchFamily="18" charset="0"/>
              <a:cs typeface="Times New Roman" pitchFamily="18" charset="0"/>
            </a:endParaRPr>
          </a:p>
        </p:txBody>
      </p:sp>
      <p:sp>
        <p:nvSpPr>
          <p:cNvPr id="5" name="TextBox 4"/>
          <p:cNvSpPr txBox="1"/>
          <p:nvPr/>
        </p:nvSpPr>
        <p:spPr>
          <a:xfrm>
            <a:off x="2362200" y="685800"/>
            <a:ext cx="4857805" cy="1569660"/>
          </a:xfrm>
          <a:prstGeom prst="rect">
            <a:avLst/>
          </a:prstGeom>
          <a:noFill/>
        </p:spPr>
        <p:txBody>
          <a:bodyPr wrap="none" rtlCol="0">
            <a:spAutoFit/>
          </a:bodyPr>
          <a:lstStyle/>
          <a:p>
            <a:r>
              <a:rPr lang="en-IN" sz="2400" dirty="0" smtClean="0">
                <a:solidFill>
                  <a:srgbClr val="FF0000"/>
                </a:solidFill>
                <a:latin typeface="Times New Roman" pitchFamily="18" charset="0"/>
                <a:cs typeface="Times New Roman" pitchFamily="18" charset="0"/>
              </a:rPr>
              <a:t>Syntax :</a:t>
            </a:r>
          </a:p>
          <a:p>
            <a:r>
              <a:rPr lang="en-IN" sz="2400" dirty="0" smtClean="0">
                <a:latin typeface="Times New Roman" pitchFamily="18" charset="0"/>
                <a:cs typeface="Times New Roman" pitchFamily="18" charset="0"/>
              </a:rPr>
              <a:t>List &lt;type&gt; :: </a:t>
            </a:r>
            <a:r>
              <a:rPr lang="en-IN" sz="2400" dirty="0" err="1" smtClean="0">
                <a:latin typeface="Times New Roman" pitchFamily="18" charset="0"/>
                <a:cs typeface="Times New Roman" pitchFamily="18" charset="0"/>
              </a:rPr>
              <a:t>iterator</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iterator_object</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smtClean="0">
                <a:solidFill>
                  <a:srgbClr val="FF0000"/>
                </a:solidFill>
                <a:latin typeface="Times New Roman" pitchFamily="18" charset="0"/>
                <a:cs typeface="Times New Roman" pitchFamily="18" charset="0"/>
              </a:rPr>
              <a:t>Example: </a:t>
            </a:r>
            <a:r>
              <a:rPr lang="en-IN" sz="2400" dirty="0" smtClean="0">
                <a:latin typeface="Times New Roman" pitchFamily="18" charset="0"/>
                <a:cs typeface="Times New Roman" pitchFamily="18" charset="0"/>
              </a:rPr>
              <a:t>List &lt;</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&gt;  :: </a:t>
            </a:r>
            <a:r>
              <a:rPr lang="en-IN" sz="2400" dirty="0" err="1" smtClean="0">
                <a:latin typeface="Times New Roman" pitchFamily="18" charset="0"/>
                <a:cs typeface="Times New Roman" pitchFamily="18" charset="0"/>
              </a:rPr>
              <a:t>iterator</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itr</a:t>
            </a:r>
            <a:r>
              <a:rPr lang="en-IN" sz="24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
        <p:nvSpPr>
          <p:cNvPr id="6" name="TextBox 5"/>
          <p:cNvSpPr txBox="1"/>
          <p:nvPr/>
        </p:nvSpPr>
        <p:spPr>
          <a:xfrm>
            <a:off x="762000" y="2057400"/>
            <a:ext cx="8382000" cy="5386090"/>
          </a:xfrm>
          <a:prstGeom prst="rect">
            <a:avLst/>
          </a:prstGeom>
          <a:noFill/>
        </p:spPr>
        <p:txBody>
          <a:bodyPr wrap="square" rtlCol="0">
            <a:spAutoFit/>
          </a:bodyPr>
          <a:lstStyle/>
          <a:p>
            <a:endParaRPr lang="en-IN" sz="2000" dirty="0" smtClean="0">
              <a:latin typeface="Times New Roman" pitchFamily="18" charset="0"/>
              <a:cs typeface="Times New Roman" pitchFamily="18" charset="0"/>
            </a:endParaRPr>
          </a:p>
          <a:p>
            <a:r>
              <a:rPr lang="en-IN" sz="2800" dirty="0" smtClean="0">
                <a:solidFill>
                  <a:srgbClr val="FF0000"/>
                </a:solidFill>
                <a:latin typeface="Times New Roman" pitchFamily="18" charset="0"/>
                <a:cs typeface="Times New Roman" pitchFamily="18" charset="0"/>
              </a:rPr>
              <a:t>Functions:</a:t>
            </a:r>
          </a:p>
          <a:p>
            <a:r>
              <a:rPr lang="en-IN" sz="2000" b="1" dirty="0" smtClean="0">
                <a:latin typeface="Times New Roman" pitchFamily="18" charset="0"/>
                <a:cs typeface="Times New Roman" pitchFamily="18" charset="0"/>
              </a:rPr>
              <a:t>// Read N </a:t>
            </a:r>
            <a:r>
              <a:rPr lang="en-IN" sz="2000" b="1" dirty="0" err="1" smtClean="0">
                <a:latin typeface="Times New Roman" pitchFamily="18" charset="0"/>
                <a:cs typeface="Times New Roman" pitchFamily="18" charset="0"/>
              </a:rPr>
              <a:t>th</a:t>
            </a:r>
            <a:r>
              <a:rPr lang="en-IN" sz="2000" b="1" dirty="0" smtClean="0">
                <a:latin typeface="Times New Roman" pitchFamily="18" charset="0"/>
                <a:cs typeface="Times New Roman" pitchFamily="18" charset="0"/>
              </a:rPr>
              <a:t> Element:</a:t>
            </a:r>
          </a:p>
          <a:p>
            <a:endParaRPr lang="en-IN" sz="20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list&lt;</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&gt;::</a:t>
            </a:r>
            <a:r>
              <a:rPr lang="en-IN" sz="2400" dirty="0" err="1" smtClean="0">
                <a:latin typeface="Times New Roman" pitchFamily="18" charset="0"/>
                <a:cs typeface="Times New Roman" pitchFamily="18" charset="0"/>
              </a:rPr>
              <a:t>iterator</a:t>
            </a:r>
            <a:r>
              <a:rPr lang="en-IN" sz="2400" dirty="0" smtClean="0">
                <a:latin typeface="Times New Roman" pitchFamily="18" charset="0"/>
                <a:cs typeface="Times New Roman" pitchFamily="18" charset="0"/>
              </a:rPr>
              <a:t> it = find(</a:t>
            </a:r>
            <a:r>
              <a:rPr lang="en-IN" sz="2400" dirty="0" err="1" smtClean="0">
                <a:latin typeface="Times New Roman" pitchFamily="18" charset="0"/>
                <a:cs typeface="Times New Roman" pitchFamily="18" charset="0"/>
              </a:rPr>
              <a:t>l.begin</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l.end</a:t>
            </a:r>
            <a:r>
              <a:rPr lang="en-IN" sz="2400" dirty="0" smtClean="0">
                <a:latin typeface="Times New Roman" pitchFamily="18" charset="0"/>
                <a:cs typeface="Times New Roman" pitchFamily="18" charset="0"/>
              </a:rPr>
              <a:t>(),4);</a:t>
            </a:r>
          </a:p>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&lt;&lt;*it&lt;&lt;</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 Read All Elements:</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for(list&lt;</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&gt;::</a:t>
            </a:r>
            <a:r>
              <a:rPr lang="en-IN" sz="2400" dirty="0" err="1" smtClean="0">
                <a:latin typeface="Times New Roman" pitchFamily="18" charset="0"/>
                <a:cs typeface="Times New Roman" pitchFamily="18" charset="0"/>
              </a:rPr>
              <a:t>iterator</a:t>
            </a:r>
            <a:r>
              <a:rPr lang="en-IN" sz="2400" dirty="0" smtClean="0">
                <a:latin typeface="Times New Roman" pitchFamily="18" charset="0"/>
                <a:cs typeface="Times New Roman" pitchFamily="18" charset="0"/>
              </a:rPr>
              <a:t> it=</a:t>
            </a:r>
            <a:r>
              <a:rPr lang="en-IN" sz="2400" dirty="0" err="1" smtClean="0">
                <a:latin typeface="Times New Roman" pitchFamily="18" charset="0"/>
                <a:cs typeface="Times New Roman" pitchFamily="18" charset="0"/>
              </a:rPr>
              <a:t>l.begin</a:t>
            </a:r>
            <a:r>
              <a:rPr lang="en-IN" sz="2400" dirty="0" smtClean="0">
                <a:latin typeface="Times New Roman" pitchFamily="18" charset="0"/>
                <a:cs typeface="Times New Roman" pitchFamily="18" charset="0"/>
              </a:rPr>
              <a:t>(); it != </a:t>
            </a:r>
            <a:r>
              <a:rPr lang="en-IN" sz="2400" dirty="0" err="1" smtClean="0">
                <a:latin typeface="Times New Roman" pitchFamily="18" charset="0"/>
                <a:cs typeface="Times New Roman" pitchFamily="18" charset="0"/>
              </a:rPr>
              <a:t>l.end</a:t>
            </a:r>
            <a:r>
              <a:rPr lang="en-IN" sz="2400" dirty="0" smtClean="0">
                <a:latin typeface="Times New Roman" pitchFamily="18" charset="0"/>
                <a:cs typeface="Times New Roman" pitchFamily="18" charset="0"/>
              </a:rPr>
              <a:t>(); it++)</a:t>
            </a:r>
          </a:p>
          <a:p>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&lt;&lt;*it&lt;&lt;</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228600"/>
            <a:ext cx="1287532" cy="646331"/>
          </a:xfrm>
          <a:prstGeom prst="rect">
            <a:avLst/>
          </a:prstGeom>
        </p:spPr>
        <p:txBody>
          <a:bodyPr wrap="none">
            <a:spAutoFit/>
          </a:bodyPr>
          <a:lstStyle/>
          <a:p>
            <a:r>
              <a:rPr lang="en-IN" sz="3600" b="1" dirty="0" smtClean="0">
                <a:solidFill>
                  <a:srgbClr val="C00000"/>
                </a:solidFill>
                <a:latin typeface="Times New Roman" pitchFamily="18" charset="0"/>
                <a:cs typeface="Times New Roman" pitchFamily="18" charset="0"/>
              </a:rPr>
              <a:t>Stack</a:t>
            </a:r>
          </a:p>
        </p:txBody>
      </p:sp>
      <p:sp>
        <p:nvSpPr>
          <p:cNvPr id="5" name="TextBox 4"/>
          <p:cNvSpPr txBox="1"/>
          <p:nvPr/>
        </p:nvSpPr>
        <p:spPr>
          <a:xfrm>
            <a:off x="1600200" y="2133600"/>
            <a:ext cx="5409301" cy="1815882"/>
          </a:xfrm>
          <a:prstGeom prst="rect">
            <a:avLst/>
          </a:prstGeom>
          <a:noFill/>
        </p:spPr>
        <p:txBody>
          <a:bodyPr wrap="square" rtlCol="0">
            <a:spAutoFit/>
          </a:bodyPr>
          <a:lstStyle/>
          <a:p>
            <a:r>
              <a:rPr lang="en-IN" sz="2000" dirty="0" smtClean="0">
                <a:solidFill>
                  <a:srgbClr val="FF0000"/>
                </a:solidFill>
                <a:latin typeface="Times New Roman" pitchFamily="18" charset="0"/>
                <a:cs typeface="Times New Roman" pitchFamily="18" charset="0"/>
              </a:rPr>
              <a:t>Syntax:</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Stack &lt;type&gt; </a:t>
            </a:r>
            <a:r>
              <a:rPr lang="en-IN" sz="2800" dirty="0" err="1" smtClean="0">
                <a:latin typeface="Times New Roman" pitchFamily="18" charset="0"/>
                <a:cs typeface="Times New Roman" pitchFamily="18" charset="0"/>
              </a:rPr>
              <a:t>Stack_Object</a:t>
            </a:r>
            <a:r>
              <a:rPr lang="en-IN" sz="2800" dirty="0" smtClean="0">
                <a:latin typeface="Times New Roman" pitchFamily="18" charset="0"/>
                <a:cs typeface="Times New Roman" pitchFamily="18" charset="0"/>
              </a:rPr>
              <a:t>;</a:t>
            </a:r>
          </a:p>
          <a:p>
            <a:endParaRPr lang="en-IN" sz="1600" dirty="0" smtClean="0">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Example:</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Stack &lt;</a:t>
            </a:r>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&gt; St;</a:t>
            </a:r>
            <a:endParaRPr lang="en-IN" sz="2000" dirty="0" smtClean="0">
              <a:solidFill>
                <a:srgbClr val="FF0000"/>
              </a:solidFill>
              <a:latin typeface="Times New Roman" pitchFamily="18" charset="0"/>
              <a:cs typeface="Times New Roman" pitchFamily="18" charset="0"/>
            </a:endParaRPr>
          </a:p>
        </p:txBody>
      </p:sp>
      <p:sp>
        <p:nvSpPr>
          <p:cNvPr id="6" name="TextBox 5"/>
          <p:cNvSpPr txBox="1"/>
          <p:nvPr/>
        </p:nvSpPr>
        <p:spPr>
          <a:xfrm>
            <a:off x="1447800" y="3886200"/>
            <a:ext cx="7086600" cy="2677656"/>
          </a:xfrm>
          <a:prstGeom prst="rect">
            <a:avLst/>
          </a:prstGeom>
          <a:noFill/>
        </p:spPr>
        <p:txBody>
          <a:bodyPr wrap="square" rtlCol="0">
            <a:spAutoFit/>
          </a:bodyPr>
          <a:lstStyle/>
          <a:p>
            <a:endParaRPr lang="en-IN" sz="2800" dirty="0" smtClean="0">
              <a:latin typeface="Times New Roman" pitchFamily="18" charset="0"/>
              <a:cs typeface="Times New Roman" pitchFamily="18" charset="0"/>
            </a:endParaRPr>
          </a:p>
          <a:p>
            <a:r>
              <a:rPr lang="en-IN" sz="2800" dirty="0" smtClean="0">
                <a:solidFill>
                  <a:srgbClr val="FF0000"/>
                </a:solidFill>
                <a:latin typeface="Times New Roman" pitchFamily="18" charset="0"/>
                <a:cs typeface="Times New Roman" pitchFamily="18" charset="0"/>
              </a:rPr>
              <a:t>Functions:</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St.push</a:t>
            </a:r>
            <a:r>
              <a:rPr lang="en-IN" sz="2800" dirty="0" smtClean="0">
                <a:latin typeface="Times New Roman" pitchFamily="18" charset="0"/>
                <a:cs typeface="Times New Roman" pitchFamily="18" charset="0"/>
              </a:rPr>
              <a:t>(10);</a:t>
            </a:r>
          </a:p>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St.size</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	St.pop();</a:t>
            </a:r>
          </a:p>
          <a:p>
            <a:endParaRPr lang="en-IN" sz="2800" dirty="0">
              <a:latin typeface="Times New Roman" pitchFamily="18" charset="0"/>
              <a:cs typeface="Times New Roman" pitchFamily="18" charset="0"/>
            </a:endParaRPr>
          </a:p>
        </p:txBody>
      </p:sp>
      <p:sp>
        <p:nvSpPr>
          <p:cNvPr id="7" name="TextBox 6"/>
          <p:cNvSpPr txBox="1"/>
          <p:nvPr/>
        </p:nvSpPr>
        <p:spPr>
          <a:xfrm>
            <a:off x="3124200" y="1076980"/>
            <a:ext cx="2558714" cy="523220"/>
          </a:xfrm>
          <a:prstGeom prst="rect">
            <a:avLst/>
          </a:prstGeom>
          <a:noFill/>
        </p:spPr>
        <p:txBody>
          <a:bodyPr wrap="none" rtlCol="0">
            <a:spAutoFit/>
          </a:bodyPr>
          <a:lstStyle/>
          <a:p>
            <a:r>
              <a:rPr lang="en-IN" sz="2800" dirty="0" smtClean="0">
                <a:solidFill>
                  <a:srgbClr val="00B050"/>
                </a:solidFill>
                <a:latin typeface="Times New Roman" pitchFamily="18" charset="0"/>
                <a:cs typeface="Times New Roman" pitchFamily="18" charset="0"/>
              </a:rPr>
              <a:t>#include&lt;stack&gt;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76200"/>
            <a:ext cx="1107996" cy="646331"/>
          </a:xfrm>
          <a:prstGeom prst="rect">
            <a:avLst/>
          </a:prstGeom>
        </p:spPr>
        <p:txBody>
          <a:bodyPr wrap="none">
            <a:spAutoFit/>
          </a:bodyPr>
          <a:lstStyle/>
          <a:p>
            <a:r>
              <a:rPr lang="en-IN" sz="3600" b="1" dirty="0" smtClean="0">
                <a:solidFill>
                  <a:srgbClr val="C00000"/>
                </a:solidFill>
                <a:latin typeface="Times New Roman" pitchFamily="18" charset="0"/>
                <a:cs typeface="Times New Roman" pitchFamily="18" charset="0"/>
              </a:rPr>
              <a:t>Map</a:t>
            </a:r>
          </a:p>
        </p:txBody>
      </p:sp>
      <p:sp>
        <p:nvSpPr>
          <p:cNvPr id="5" name="TextBox 4"/>
          <p:cNvSpPr txBox="1"/>
          <p:nvPr/>
        </p:nvSpPr>
        <p:spPr>
          <a:xfrm>
            <a:off x="1066800" y="1281767"/>
            <a:ext cx="7391400" cy="2985433"/>
          </a:xfrm>
          <a:prstGeom prst="rect">
            <a:avLst/>
          </a:prstGeom>
          <a:noFill/>
        </p:spPr>
        <p:txBody>
          <a:bodyPr wrap="square" rtlCol="0">
            <a:spAutoFit/>
          </a:bodyPr>
          <a:lstStyle/>
          <a:p>
            <a:r>
              <a:rPr lang="en-IN" sz="2000" dirty="0" smtClean="0">
                <a:solidFill>
                  <a:srgbClr val="FF0000"/>
                </a:solidFill>
                <a:latin typeface="Times New Roman" pitchFamily="18" charset="0"/>
                <a:cs typeface="Times New Roman" pitchFamily="18" charset="0"/>
              </a:rPr>
              <a:t>Syntax:</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pair &lt;type,type2&gt; </a:t>
            </a:r>
            <a:r>
              <a:rPr lang="en-IN" sz="2800" dirty="0" err="1" smtClean="0">
                <a:latin typeface="Times New Roman" pitchFamily="18" charset="0"/>
                <a:cs typeface="Times New Roman" pitchFamily="18" charset="0"/>
              </a:rPr>
              <a:t>pair_Object</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	 map &lt;type,type2&gt; </a:t>
            </a:r>
            <a:r>
              <a:rPr lang="en-IN" sz="2800" dirty="0" err="1" smtClean="0">
                <a:latin typeface="Times New Roman" pitchFamily="18" charset="0"/>
                <a:cs typeface="Times New Roman" pitchFamily="18" charset="0"/>
              </a:rPr>
              <a:t>map_Object</a:t>
            </a:r>
            <a:r>
              <a:rPr lang="en-IN" sz="2800" dirty="0" smtClean="0">
                <a:latin typeface="Times New Roman" pitchFamily="18" charset="0"/>
                <a:cs typeface="Times New Roman" pitchFamily="18" charset="0"/>
              </a:rPr>
              <a:t>;</a:t>
            </a:r>
          </a:p>
          <a:p>
            <a:endParaRPr lang="en-IN" sz="1600" dirty="0" smtClean="0">
              <a:latin typeface="Times New Roman" pitchFamily="18" charset="0"/>
              <a:cs typeface="Times New Roman" pitchFamily="18" charset="0"/>
            </a:endParaRPr>
          </a:p>
          <a:p>
            <a:r>
              <a:rPr lang="en-IN" sz="2000" dirty="0" smtClean="0">
                <a:solidFill>
                  <a:srgbClr val="FF0000"/>
                </a:solidFill>
                <a:latin typeface="Times New Roman" pitchFamily="18" charset="0"/>
                <a:cs typeface="Times New Roman" pitchFamily="18" charset="0"/>
              </a:rPr>
              <a:t>Example:</a:t>
            </a:r>
          </a:p>
          <a:p>
            <a:r>
              <a:rPr lang="en-IN" sz="2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pair&lt;char, </a:t>
            </a:r>
            <a:r>
              <a:rPr lang="en-IN" sz="2800" dirty="0" err="1" smtClean="0">
                <a:latin typeface="Times New Roman" pitchFamily="18" charset="0"/>
                <a:cs typeface="Times New Roman" pitchFamily="18" charset="0"/>
              </a:rPr>
              <a:t>int</a:t>
            </a:r>
            <a:r>
              <a:rPr lang="en-IN" sz="2800" dirty="0" smtClean="0">
                <a:latin typeface="Times New Roman" pitchFamily="18" charset="0"/>
                <a:cs typeface="Times New Roman" pitchFamily="18" charset="0"/>
              </a:rPr>
              <a:t>&gt; x;</a:t>
            </a:r>
          </a:p>
          <a:p>
            <a:r>
              <a:rPr lang="en-IN" sz="2800" dirty="0" smtClean="0">
                <a:latin typeface="Times New Roman" pitchFamily="18" charset="0"/>
                <a:cs typeface="Times New Roman" pitchFamily="18" charset="0"/>
              </a:rPr>
              <a:t>	map&lt;</a:t>
            </a:r>
            <a:r>
              <a:rPr lang="en-IN" sz="2800" dirty="0" err="1" smtClean="0">
                <a:latin typeface="Times New Roman" pitchFamily="18" charset="0"/>
                <a:cs typeface="Times New Roman" pitchFamily="18" charset="0"/>
              </a:rPr>
              <a:t>char,int</a:t>
            </a:r>
            <a:r>
              <a:rPr lang="en-IN" sz="2800" dirty="0" smtClean="0">
                <a:latin typeface="Times New Roman" pitchFamily="18" charset="0"/>
                <a:cs typeface="Times New Roman" pitchFamily="18" charset="0"/>
              </a:rPr>
              <a:t>&gt;m;</a:t>
            </a:r>
          </a:p>
          <a:p>
            <a:endParaRPr lang="en-IN" sz="2000" dirty="0" smtClean="0">
              <a:solidFill>
                <a:srgbClr val="FF0000"/>
              </a:solidFill>
              <a:latin typeface="Times New Roman" pitchFamily="18" charset="0"/>
              <a:cs typeface="Times New Roman" pitchFamily="18" charset="0"/>
            </a:endParaRPr>
          </a:p>
        </p:txBody>
      </p:sp>
      <p:sp>
        <p:nvSpPr>
          <p:cNvPr id="7" name="TextBox 6"/>
          <p:cNvSpPr txBox="1"/>
          <p:nvPr/>
        </p:nvSpPr>
        <p:spPr>
          <a:xfrm>
            <a:off x="3198708" y="685800"/>
            <a:ext cx="2440092" cy="523220"/>
          </a:xfrm>
          <a:prstGeom prst="rect">
            <a:avLst/>
          </a:prstGeom>
          <a:noFill/>
        </p:spPr>
        <p:txBody>
          <a:bodyPr wrap="none" rtlCol="0">
            <a:spAutoFit/>
          </a:bodyPr>
          <a:lstStyle/>
          <a:p>
            <a:r>
              <a:rPr lang="en-IN" sz="2800" dirty="0" smtClean="0">
                <a:solidFill>
                  <a:srgbClr val="00B050"/>
                </a:solidFill>
                <a:latin typeface="Times New Roman" pitchFamily="18" charset="0"/>
                <a:cs typeface="Times New Roman" pitchFamily="18" charset="0"/>
              </a:rPr>
              <a:t>#include&lt;map&gt;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838200"/>
            <a:ext cx="7620000" cy="5262979"/>
          </a:xfrm>
          <a:prstGeom prst="rect">
            <a:avLst/>
          </a:prstGeom>
        </p:spPr>
        <p:txBody>
          <a:bodyPr wrap="square">
            <a:spAutoFit/>
          </a:bodyPr>
          <a:lstStyle/>
          <a:p>
            <a:r>
              <a:rPr lang="en-IN" sz="2400" dirty="0" smtClean="0">
                <a:latin typeface="Times New Roman" pitchFamily="18" charset="0"/>
                <a:cs typeface="Times New Roman" pitchFamily="18" charset="0"/>
              </a:rPr>
              <a:t>pair&lt;</a:t>
            </a:r>
            <a:r>
              <a:rPr lang="en-IN" sz="2400" dirty="0" err="1" smtClean="0">
                <a:latin typeface="Times New Roman" pitchFamily="18" charset="0"/>
                <a:cs typeface="Times New Roman" pitchFamily="18" charset="0"/>
              </a:rPr>
              <a:t>char,int</a:t>
            </a:r>
            <a:r>
              <a:rPr lang="en-IN" sz="2400" dirty="0" smtClean="0">
                <a:latin typeface="Times New Roman" pitchFamily="18" charset="0"/>
                <a:cs typeface="Times New Roman" pitchFamily="18" charset="0"/>
              </a:rPr>
              <a:t>&gt; x;</a:t>
            </a:r>
          </a:p>
          <a:p>
            <a:r>
              <a:rPr lang="en-IN" sz="2400" dirty="0" smtClean="0">
                <a:latin typeface="Times New Roman" pitchFamily="18" charset="0"/>
                <a:cs typeface="Times New Roman" pitchFamily="18" charset="0"/>
              </a:rPr>
              <a:t>    map&lt;</a:t>
            </a:r>
            <a:r>
              <a:rPr lang="en-IN" sz="2400" dirty="0" err="1" smtClean="0">
                <a:latin typeface="Times New Roman" pitchFamily="18" charset="0"/>
                <a:cs typeface="Times New Roman" pitchFamily="18" charset="0"/>
              </a:rPr>
              <a:t>char,int</a:t>
            </a:r>
            <a:r>
              <a:rPr lang="en-IN" sz="2400" dirty="0" smtClean="0">
                <a:latin typeface="Times New Roman" pitchFamily="18" charset="0"/>
                <a:cs typeface="Times New Roman" pitchFamily="18" charset="0"/>
              </a:rPr>
              <a:t>&gt; m;</a:t>
            </a:r>
          </a:p>
          <a:p>
            <a:r>
              <a:rPr lang="en-IN" sz="2400" dirty="0" smtClean="0">
                <a:latin typeface="Times New Roman" pitchFamily="18" charset="0"/>
                <a:cs typeface="Times New Roman" pitchFamily="18" charset="0"/>
              </a:rPr>
              <a:t>    for(char </a:t>
            </a:r>
            <a:r>
              <a:rPr lang="en-IN" sz="2400" dirty="0" err="1" smtClean="0">
                <a:latin typeface="Times New Roman" pitchFamily="18" charset="0"/>
                <a:cs typeface="Times New Roman" pitchFamily="18" charset="0"/>
              </a:rPr>
              <a:t>ch</a:t>
            </a:r>
            <a:r>
              <a:rPr lang="en-IN" sz="2400" dirty="0" smtClean="0">
                <a:latin typeface="Times New Roman" pitchFamily="18" charset="0"/>
                <a:cs typeface="Times New Roman" pitchFamily="18" charset="0"/>
              </a:rPr>
              <a:t>='a'; </a:t>
            </a:r>
            <a:r>
              <a:rPr lang="en-IN" sz="2400" dirty="0" err="1" smtClean="0">
                <a:latin typeface="Times New Roman" pitchFamily="18" charset="0"/>
                <a:cs typeface="Times New Roman" pitchFamily="18" charset="0"/>
              </a:rPr>
              <a:t>ch</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z';ch</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x.first</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ch</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x.second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int</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ch</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m.insert</a:t>
            </a:r>
            <a:r>
              <a:rPr lang="en-IN" sz="2400" dirty="0" smtClean="0">
                <a:latin typeface="Times New Roman" pitchFamily="18" charset="0"/>
                <a:cs typeface="Times New Roman" pitchFamily="18" charset="0"/>
              </a:rPr>
              <a:t>(x);</a:t>
            </a:r>
          </a:p>
          <a:p>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map&lt;</a:t>
            </a:r>
            <a:r>
              <a:rPr lang="en-IN" sz="2400" dirty="0" err="1" smtClean="0">
                <a:latin typeface="Times New Roman" pitchFamily="18" charset="0"/>
                <a:cs typeface="Times New Roman" pitchFamily="18" charset="0"/>
              </a:rPr>
              <a:t>char,int</a:t>
            </a:r>
            <a:r>
              <a:rPr lang="en-IN" sz="2400" dirty="0" smtClean="0">
                <a:latin typeface="Times New Roman" pitchFamily="18" charset="0"/>
                <a:cs typeface="Times New Roman" pitchFamily="18" charset="0"/>
              </a:rPr>
              <a:t>&gt; :: </a:t>
            </a:r>
            <a:r>
              <a:rPr lang="en-IN" sz="2400" dirty="0" err="1" smtClean="0">
                <a:latin typeface="Times New Roman" pitchFamily="18" charset="0"/>
                <a:cs typeface="Times New Roman" pitchFamily="18" charset="0"/>
              </a:rPr>
              <a:t>iterator</a:t>
            </a:r>
            <a:r>
              <a:rPr lang="en-IN" sz="2400" dirty="0" smtClean="0">
                <a:latin typeface="Times New Roman" pitchFamily="18" charset="0"/>
                <a:cs typeface="Times New Roman" pitchFamily="18" charset="0"/>
              </a:rPr>
              <a:t> it=</a:t>
            </a:r>
            <a:r>
              <a:rPr lang="en-IN" sz="2400" dirty="0" err="1" smtClean="0">
                <a:latin typeface="Times New Roman" pitchFamily="18" charset="0"/>
                <a:cs typeface="Times New Roman" pitchFamily="18" charset="0"/>
              </a:rPr>
              <a:t>m.begin</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for(it=</a:t>
            </a:r>
            <a:r>
              <a:rPr lang="en-IN" sz="2400" dirty="0" err="1" smtClean="0">
                <a:latin typeface="Times New Roman" pitchFamily="18" charset="0"/>
                <a:cs typeface="Times New Roman" pitchFamily="18" charset="0"/>
              </a:rPr>
              <a:t>m.begin</a:t>
            </a:r>
            <a:r>
              <a:rPr lang="en-IN" sz="2400" dirty="0" smtClean="0">
                <a:latin typeface="Times New Roman" pitchFamily="18" charset="0"/>
                <a:cs typeface="Times New Roman" pitchFamily="18" charset="0"/>
              </a:rPr>
              <a:t>();it!=</a:t>
            </a:r>
            <a:r>
              <a:rPr lang="en-IN" sz="2400" dirty="0" err="1" smtClean="0">
                <a:latin typeface="Times New Roman" pitchFamily="18" charset="0"/>
                <a:cs typeface="Times New Roman" pitchFamily="18" charset="0"/>
              </a:rPr>
              <a:t>m.end</a:t>
            </a:r>
            <a:r>
              <a:rPr lang="en-IN" sz="2400" dirty="0" smtClean="0">
                <a:latin typeface="Times New Roman" pitchFamily="18" charset="0"/>
                <a:cs typeface="Times New Roman" pitchFamily="18" charset="0"/>
              </a:rPr>
              <a:t>();it++)</a:t>
            </a:r>
          </a:p>
          <a:p>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&lt;&lt;(*it).first&lt;&lt;" "&lt;&lt;(*it).second&lt;&lt;</a:t>
            </a:r>
            <a:r>
              <a:rPr lang="en-IN" sz="2400" dirty="0" err="1" smtClean="0">
                <a:latin typeface="Times New Roman" pitchFamily="18" charset="0"/>
                <a:cs typeface="Times New Roman" pitchFamily="18" charset="0"/>
              </a:rPr>
              <a:t>endl</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3800" y="0"/>
            <a:ext cx="2236510" cy="646331"/>
          </a:xfrm>
          <a:prstGeom prst="rect">
            <a:avLst/>
          </a:prstGeom>
        </p:spPr>
        <p:txBody>
          <a:bodyPr wrap="none">
            <a:spAutoFit/>
          </a:bodyPr>
          <a:lstStyle/>
          <a:p>
            <a:r>
              <a:rPr lang="en-IN" sz="3600" b="1" dirty="0" smtClean="0">
                <a:solidFill>
                  <a:srgbClr val="FF0000"/>
                </a:solidFill>
                <a:latin typeface="Times New Roman" pitchFamily="18" charset="0"/>
                <a:cs typeface="Times New Roman" pitchFamily="18" charset="0"/>
              </a:rPr>
              <a:t>Algorithm</a:t>
            </a:r>
            <a:endParaRPr lang="en-IN" sz="3600" b="1" dirty="0" smtClean="0">
              <a:solidFill>
                <a:srgbClr val="C00000"/>
              </a:solidFill>
              <a:latin typeface="Times New Roman" pitchFamily="18" charset="0"/>
              <a:cs typeface="Times New Roman" pitchFamily="18" charset="0"/>
            </a:endParaRPr>
          </a:p>
        </p:txBody>
      </p:sp>
      <p:sp>
        <p:nvSpPr>
          <p:cNvPr id="5" name="TextBox 4"/>
          <p:cNvSpPr txBox="1"/>
          <p:nvPr/>
        </p:nvSpPr>
        <p:spPr>
          <a:xfrm>
            <a:off x="1371600" y="1066800"/>
            <a:ext cx="4313178"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sort(</a:t>
            </a:r>
            <a:r>
              <a:rPr lang="en-IN" sz="2400" dirty="0" err="1" smtClean="0">
                <a:latin typeface="Times New Roman" pitchFamily="18" charset="0"/>
                <a:cs typeface="Times New Roman" pitchFamily="18" charset="0"/>
              </a:rPr>
              <a:t>v.begin</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v.end</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7" name="TextBox 6"/>
          <p:cNvSpPr txBox="1"/>
          <p:nvPr/>
        </p:nvSpPr>
        <p:spPr>
          <a:xfrm>
            <a:off x="3352800" y="609600"/>
            <a:ext cx="3217547" cy="523220"/>
          </a:xfrm>
          <a:prstGeom prst="rect">
            <a:avLst/>
          </a:prstGeom>
          <a:noFill/>
        </p:spPr>
        <p:txBody>
          <a:bodyPr wrap="none" rtlCol="0">
            <a:spAutoFit/>
          </a:bodyPr>
          <a:lstStyle/>
          <a:p>
            <a:r>
              <a:rPr lang="en-IN" sz="2800" dirty="0" smtClean="0">
                <a:solidFill>
                  <a:srgbClr val="00B050"/>
                </a:solidFill>
                <a:latin typeface="Times New Roman" pitchFamily="18" charset="0"/>
                <a:cs typeface="Times New Roman" pitchFamily="18" charset="0"/>
              </a:rPr>
              <a:t>#include&lt;algorithm&gt;</a:t>
            </a:r>
          </a:p>
        </p:txBody>
      </p:sp>
      <p:sp>
        <p:nvSpPr>
          <p:cNvPr id="8" name="Rectangle 7"/>
          <p:cNvSpPr/>
          <p:nvPr/>
        </p:nvSpPr>
        <p:spPr>
          <a:xfrm>
            <a:off x="1447800" y="1676400"/>
            <a:ext cx="5088208" cy="461665"/>
          </a:xfrm>
          <a:prstGeom prst="rect">
            <a:avLst/>
          </a:prstGeom>
        </p:spPr>
        <p:txBody>
          <a:bodyPr wrap="square">
            <a:spAutoFit/>
          </a:bodyPr>
          <a:lstStyle/>
          <a:p>
            <a:r>
              <a:rPr lang="en-IN" sz="2400" dirty="0" smtClean="0">
                <a:latin typeface="Times New Roman" pitchFamily="18" charset="0"/>
                <a:cs typeface="Times New Roman" pitchFamily="18" charset="0"/>
              </a:rPr>
              <a:t>reverse(</a:t>
            </a:r>
            <a:r>
              <a:rPr lang="en-IN" sz="2400" dirty="0" err="1" smtClean="0">
                <a:latin typeface="Times New Roman" pitchFamily="18" charset="0"/>
                <a:cs typeface="Times New Roman" pitchFamily="18" charset="0"/>
              </a:rPr>
              <a:t>v.begin</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v.end</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9" name="Rectangle 8"/>
          <p:cNvSpPr/>
          <p:nvPr/>
        </p:nvSpPr>
        <p:spPr>
          <a:xfrm>
            <a:off x="838200" y="4114800"/>
            <a:ext cx="7240030" cy="461665"/>
          </a:xfrm>
          <a:prstGeom prst="rect">
            <a:avLst/>
          </a:prstGeom>
        </p:spPr>
        <p:txBody>
          <a:bodyPr wrap="square">
            <a:spAutoFit/>
          </a:bodyPr>
          <a:lstStyle/>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 *</a:t>
            </a:r>
            <a:r>
              <a:rPr lang="en-IN" sz="2400" dirty="0" err="1" smtClean="0">
                <a:latin typeface="Times New Roman" pitchFamily="18" charset="0"/>
                <a:cs typeface="Times New Roman" pitchFamily="18" charset="0"/>
              </a:rPr>
              <a:t>max_element</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vect.begin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vect.end</a:t>
            </a: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10" name="Rectangle 9"/>
          <p:cNvSpPr/>
          <p:nvPr/>
        </p:nvSpPr>
        <p:spPr>
          <a:xfrm>
            <a:off x="762000" y="4572000"/>
            <a:ext cx="6781800" cy="461665"/>
          </a:xfrm>
          <a:prstGeom prst="rect">
            <a:avLst/>
          </a:prstGeom>
        </p:spPr>
        <p:txBody>
          <a:bodyPr wrap="square">
            <a:spAutoFit/>
          </a:bodyPr>
          <a:lstStyle/>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 *</a:t>
            </a:r>
            <a:r>
              <a:rPr lang="en-IN" sz="2400" dirty="0" err="1" smtClean="0">
                <a:latin typeface="Times New Roman" pitchFamily="18" charset="0"/>
                <a:cs typeface="Times New Roman" pitchFamily="18" charset="0"/>
              </a:rPr>
              <a:t>min_element</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vect.begin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vect.end</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11" name="Rectangle 10"/>
          <p:cNvSpPr/>
          <p:nvPr/>
        </p:nvSpPr>
        <p:spPr>
          <a:xfrm>
            <a:off x="895865" y="5181600"/>
            <a:ext cx="8248135" cy="461665"/>
          </a:xfrm>
          <a:prstGeom prst="rect">
            <a:avLst/>
          </a:prstGeom>
        </p:spPr>
        <p:txBody>
          <a:bodyPr wrap="square">
            <a:spAutoFit/>
          </a:bodyPr>
          <a:lstStyle/>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 accumulate(</a:t>
            </a:r>
            <a:r>
              <a:rPr lang="en-IN" sz="2400" dirty="0" err="1" smtClean="0">
                <a:latin typeface="Times New Roman" pitchFamily="18" charset="0"/>
                <a:cs typeface="Times New Roman" pitchFamily="18" charset="0"/>
              </a:rPr>
              <a:t>vect.begin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vect.end</a:t>
            </a:r>
            <a:r>
              <a:rPr lang="en-IN" sz="2400" dirty="0" smtClean="0">
                <a:latin typeface="Times New Roman" pitchFamily="18" charset="0"/>
                <a:cs typeface="Times New Roman" pitchFamily="18" charset="0"/>
              </a:rPr>
              <a:t>(), 0); </a:t>
            </a:r>
            <a:endParaRPr lang="en-IN" sz="2400" dirty="0">
              <a:latin typeface="Times New Roman" pitchFamily="18" charset="0"/>
              <a:cs typeface="Times New Roman" pitchFamily="18" charset="0"/>
            </a:endParaRPr>
          </a:p>
        </p:txBody>
      </p:sp>
      <p:sp>
        <p:nvSpPr>
          <p:cNvPr id="12" name="Rectangle 11"/>
          <p:cNvSpPr/>
          <p:nvPr/>
        </p:nvSpPr>
        <p:spPr>
          <a:xfrm>
            <a:off x="1447800" y="2286000"/>
            <a:ext cx="5271058" cy="461665"/>
          </a:xfrm>
          <a:prstGeom prst="rect">
            <a:avLst/>
          </a:prstGeom>
        </p:spPr>
        <p:txBody>
          <a:bodyPr wrap="none">
            <a:spAutoFit/>
          </a:bodyPr>
          <a:lstStyle/>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a:t>
            </a:r>
            <a:r>
              <a:rPr lang="en-IN" sz="2400" dirty="0" err="1" smtClean="0">
                <a:latin typeface="Times New Roman" pitchFamily="18" charset="0"/>
                <a:cs typeface="Times New Roman" pitchFamily="18" charset="0"/>
              </a:rPr>
              <a:t>max_element</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v.begin</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v.end</a:t>
            </a:r>
            <a:r>
              <a:rPr lang="en-IN" sz="2400" dirty="0" smtClean="0">
                <a:latin typeface="Times New Roman" pitchFamily="18" charset="0"/>
                <a:cs typeface="Times New Roman" pitchFamily="18" charset="0"/>
              </a:rPr>
              <a:t>());</a:t>
            </a:r>
          </a:p>
        </p:txBody>
      </p:sp>
      <p:sp>
        <p:nvSpPr>
          <p:cNvPr id="13" name="Rectangle 12"/>
          <p:cNvSpPr/>
          <p:nvPr/>
        </p:nvSpPr>
        <p:spPr>
          <a:xfrm>
            <a:off x="1524000" y="2971800"/>
            <a:ext cx="5219762" cy="461665"/>
          </a:xfrm>
          <a:prstGeom prst="rect">
            <a:avLst/>
          </a:prstGeom>
        </p:spPr>
        <p:txBody>
          <a:bodyPr wrap="none">
            <a:spAutoFit/>
          </a:bodyPr>
          <a:lstStyle/>
          <a:p>
            <a:r>
              <a:rPr lang="en-IN" sz="2400" dirty="0" err="1" smtClean="0">
                <a:latin typeface="Times New Roman" pitchFamily="18" charset="0"/>
                <a:cs typeface="Times New Roman" pitchFamily="18" charset="0"/>
              </a:rPr>
              <a:t>cout</a:t>
            </a:r>
            <a:r>
              <a:rPr lang="en-IN" sz="2400" dirty="0" smtClean="0">
                <a:latin typeface="Times New Roman" pitchFamily="18" charset="0"/>
                <a:cs typeface="Times New Roman" pitchFamily="18" charset="0"/>
              </a:rPr>
              <a:t> &lt;&lt;*</a:t>
            </a:r>
            <a:r>
              <a:rPr lang="en-IN" sz="2400" dirty="0" err="1" smtClean="0">
                <a:latin typeface="Times New Roman" pitchFamily="18" charset="0"/>
                <a:cs typeface="Times New Roman" pitchFamily="18" charset="0"/>
              </a:rPr>
              <a:t>min_element</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v.begin</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v.end</a:t>
            </a:r>
            <a:r>
              <a:rPr lang="en-IN"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0" y="304800"/>
            <a:ext cx="70866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400" b="1" dirty="0" smtClean="0">
                <a:latin typeface="Times New Roman" pitchFamily="18" charset="0"/>
                <a:ea typeface="Times New Roman" pitchFamily="18" charset="0"/>
                <a:cs typeface="Times New Roman" pitchFamily="18" charset="0"/>
              </a:rPr>
              <a:t>Define a class in C++ with following description:</a:t>
            </a:r>
          </a:p>
          <a:p>
            <a:pPr lvl="0" fontAlgn="base">
              <a:spcBef>
                <a:spcPct val="0"/>
              </a:spcBef>
              <a:spcAft>
                <a:spcPct val="0"/>
              </a:spcAft>
            </a:pPr>
            <a:r>
              <a:rPr lang="en-US" sz="2000" b="1" dirty="0" smtClean="0">
                <a:latin typeface="Times New Roman" pitchFamily="18" charset="0"/>
                <a:ea typeface="Times New Roman" pitchFamily="18" charset="0"/>
                <a:cs typeface="Times New Roman" pitchFamily="18" charset="0"/>
              </a:rPr>
              <a:t>Private Members:</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A data member Flight number of type integer</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A data member Destination of type string</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A data member Distance of type float</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A data member Fuel of type float</a:t>
            </a:r>
          </a:p>
          <a:p>
            <a:pPr fontAlgn="base">
              <a:spcBef>
                <a:spcPct val="0"/>
              </a:spcBef>
              <a:spcAft>
                <a:spcPct val="0"/>
              </a:spcAft>
            </a:pPr>
            <a:r>
              <a:rPr lang="en-US" sz="2000" b="1" dirty="0" smtClean="0">
                <a:latin typeface="Times New Roman" pitchFamily="18" charset="0"/>
                <a:ea typeface="Times New Roman" pitchFamily="18" charset="0"/>
                <a:cs typeface="Times New Roman" pitchFamily="18" charset="0"/>
              </a:rPr>
              <a:t>Public Members Function:</a:t>
            </a:r>
            <a:r>
              <a:rPr lang="en-US" sz="2000" dirty="0" smtClean="0">
                <a:latin typeface="Times New Roman" pitchFamily="18" charset="0"/>
                <a:ea typeface="Times New Roman" pitchFamily="18" charset="0"/>
                <a:cs typeface="Times New Roman" pitchFamily="18" charset="0"/>
              </a:rPr>
              <a:t>   </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A member function CALFUEL() to calculate the value of Fuel as          </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per the following criteria</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Distance                                                          Fuel</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&lt;=1000                                                           500</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more than 1000  and &lt;=2000                          1100</a:t>
            </a: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            more than 2000                                              2200</a:t>
            </a:r>
          </a:p>
          <a:p>
            <a:pPr lvl="0" fontAlgn="base">
              <a:spcBef>
                <a:spcPct val="0"/>
              </a:spcBef>
              <a:spcAft>
                <a:spcPct val="0"/>
              </a:spcAft>
            </a:pPr>
            <a:endParaRPr lang="en-US" sz="2000" dirty="0" smtClean="0">
              <a:latin typeface="Times New Roman" pitchFamily="18" charset="0"/>
              <a:ea typeface="Times New Roman" pitchFamily="18" charset="0"/>
              <a:cs typeface="Times New Roman" pitchFamily="18" charset="0"/>
            </a:endParaRP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A function FEEDINFO() to allow user to enter values for Flight Number, Destination, Distance &amp; call function CALFUEL() to calculate the quantity of Fuel.</a:t>
            </a:r>
          </a:p>
          <a:p>
            <a:pPr lvl="0" fontAlgn="base">
              <a:spcBef>
                <a:spcPct val="0"/>
              </a:spcBef>
              <a:spcAft>
                <a:spcPct val="0"/>
              </a:spcAft>
            </a:pPr>
            <a:endParaRPr lang="en-US" sz="2000" dirty="0" smtClean="0">
              <a:latin typeface="Times New Roman" pitchFamily="18" charset="0"/>
              <a:ea typeface="Times New Roman" pitchFamily="18" charset="0"/>
              <a:cs typeface="Times New Roman" pitchFamily="18" charset="0"/>
            </a:endParaRPr>
          </a:p>
          <a:p>
            <a:pPr lvl="0" fontAlgn="base">
              <a:spcBef>
                <a:spcPct val="0"/>
              </a:spcBef>
              <a:spcAft>
                <a:spcPct val="0"/>
              </a:spcAft>
            </a:pPr>
            <a:r>
              <a:rPr lang="en-US" sz="2000" dirty="0" smtClean="0">
                <a:latin typeface="Times New Roman" pitchFamily="18" charset="0"/>
                <a:ea typeface="Times New Roman" pitchFamily="18" charset="0"/>
                <a:cs typeface="Times New Roman" pitchFamily="18" charset="0"/>
              </a:rPr>
              <a:t>A function SHOWINFO() to allow user to view the content of all the data members.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162800" cy="646331"/>
          </a:xfrm>
          <a:prstGeom prst="rect">
            <a:avLst/>
          </a:prstGeom>
        </p:spPr>
        <p:txBody>
          <a:bodyPr wrap="square">
            <a:spAutoFit/>
          </a:bodyPr>
          <a:lstStyle/>
          <a:p>
            <a:pPr>
              <a:buFont typeface="Wingdings" pitchFamily="2" charset="2"/>
              <a:buChar char="v"/>
            </a:pPr>
            <a:r>
              <a:rPr lang="en-US" dirty="0" smtClean="0"/>
              <a:t>    An exception is a problem that arises during the execution of a </a:t>
            </a:r>
          </a:p>
          <a:p>
            <a:r>
              <a:rPr lang="en-US" dirty="0" smtClean="0"/>
              <a:t>        program.</a:t>
            </a:r>
            <a:endParaRPr lang="en-US" dirty="0"/>
          </a:p>
        </p:txBody>
      </p:sp>
      <p:sp>
        <p:nvSpPr>
          <p:cNvPr id="3" name="Rectangle 2"/>
          <p:cNvSpPr/>
          <p:nvPr/>
        </p:nvSpPr>
        <p:spPr>
          <a:xfrm>
            <a:off x="3276600" y="304800"/>
            <a:ext cx="2637004" cy="461665"/>
          </a:xfrm>
          <a:prstGeom prst="rect">
            <a:avLst/>
          </a:prstGeom>
        </p:spPr>
        <p:txBody>
          <a:bodyPr wrap="none">
            <a:spAutoFit/>
          </a:bodyPr>
          <a:lstStyle/>
          <a:p>
            <a:r>
              <a:rPr lang="en-US" sz="2400" b="1" dirty="0" smtClean="0"/>
              <a:t>Exception Handling</a:t>
            </a:r>
            <a:endParaRPr lang="en-US" sz="2400" b="1" dirty="0"/>
          </a:p>
        </p:txBody>
      </p:sp>
      <p:sp>
        <p:nvSpPr>
          <p:cNvPr id="4" name="Rectangle 3"/>
          <p:cNvSpPr/>
          <p:nvPr/>
        </p:nvSpPr>
        <p:spPr>
          <a:xfrm>
            <a:off x="533400" y="1524000"/>
            <a:ext cx="8077200" cy="646331"/>
          </a:xfrm>
          <a:prstGeom prst="rect">
            <a:avLst/>
          </a:prstGeom>
        </p:spPr>
        <p:txBody>
          <a:bodyPr wrap="square">
            <a:spAutoFit/>
          </a:bodyPr>
          <a:lstStyle/>
          <a:p>
            <a:pPr>
              <a:buFont typeface="Wingdings" pitchFamily="2" charset="2"/>
              <a:buChar char="v"/>
            </a:pPr>
            <a:r>
              <a:rPr lang="en-US" dirty="0" smtClean="0"/>
              <a:t>    A C++ exception is a response to an exceptional circumstance that arises while a </a:t>
            </a:r>
          </a:p>
          <a:p>
            <a:r>
              <a:rPr lang="en-US" dirty="0" smtClean="0"/>
              <a:t>        program is running</a:t>
            </a:r>
            <a:endParaRPr lang="en-US" dirty="0"/>
          </a:p>
        </p:txBody>
      </p:sp>
      <p:sp>
        <p:nvSpPr>
          <p:cNvPr id="5" name="Rectangle 4"/>
          <p:cNvSpPr/>
          <p:nvPr/>
        </p:nvSpPr>
        <p:spPr>
          <a:xfrm>
            <a:off x="533400" y="2209800"/>
            <a:ext cx="4106830" cy="369332"/>
          </a:xfrm>
          <a:prstGeom prst="rect">
            <a:avLst/>
          </a:prstGeom>
        </p:spPr>
        <p:txBody>
          <a:bodyPr wrap="none">
            <a:spAutoFit/>
          </a:bodyPr>
          <a:lstStyle/>
          <a:p>
            <a:pPr>
              <a:buFont typeface="Wingdings" pitchFamily="2" charset="2"/>
              <a:buChar char="v"/>
            </a:pPr>
            <a:r>
              <a:rPr lang="en-US" dirty="0" smtClean="0"/>
              <a:t>     Such as an attempt to divide by zero.</a:t>
            </a:r>
            <a:endParaRPr lang="en-US" dirty="0"/>
          </a:p>
        </p:txBody>
      </p:sp>
      <p:sp>
        <p:nvSpPr>
          <p:cNvPr id="6" name="Rectangle 5"/>
          <p:cNvSpPr/>
          <p:nvPr/>
        </p:nvSpPr>
        <p:spPr>
          <a:xfrm>
            <a:off x="533400" y="2743200"/>
            <a:ext cx="8001000" cy="646331"/>
          </a:xfrm>
          <a:prstGeom prst="rect">
            <a:avLst/>
          </a:prstGeom>
        </p:spPr>
        <p:txBody>
          <a:bodyPr wrap="square">
            <a:spAutoFit/>
          </a:bodyPr>
          <a:lstStyle/>
          <a:p>
            <a:pPr>
              <a:buFont typeface="Wingdings" pitchFamily="2" charset="2"/>
              <a:buChar char="v"/>
            </a:pPr>
            <a:r>
              <a:rPr lang="en-US" dirty="0" smtClean="0"/>
              <a:t>     Exceptions provide a way to transfer control from one part of a program to    </a:t>
            </a:r>
          </a:p>
          <a:p>
            <a:r>
              <a:rPr lang="en-US" dirty="0" smtClean="0"/>
              <a:t>         another.</a:t>
            </a:r>
            <a:endParaRPr lang="en-US" dirty="0"/>
          </a:p>
        </p:txBody>
      </p:sp>
      <p:sp>
        <p:nvSpPr>
          <p:cNvPr id="7" name="Rectangle 6"/>
          <p:cNvSpPr/>
          <p:nvPr/>
        </p:nvSpPr>
        <p:spPr>
          <a:xfrm>
            <a:off x="533400" y="3429000"/>
            <a:ext cx="8077200" cy="369332"/>
          </a:xfrm>
          <a:prstGeom prst="rect">
            <a:avLst/>
          </a:prstGeom>
        </p:spPr>
        <p:txBody>
          <a:bodyPr wrap="square">
            <a:spAutoFit/>
          </a:bodyPr>
          <a:lstStyle/>
          <a:p>
            <a:pPr>
              <a:buFont typeface="Wingdings" pitchFamily="2" charset="2"/>
              <a:buChar char="v"/>
            </a:pPr>
            <a:r>
              <a:rPr lang="en-US" dirty="0" smtClean="0"/>
              <a:t>      C++ exception handling is built upon three keywords: </a:t>
            </a:r>
            <a:r>
              <a:rPr lang="en-US" b="1" dirty="0" smtClean="0"/>
              <a:t>try, catch,</a:t>
            </a:r>
            <a:r>
              <a:rPr lang="en-US" dirty="0" smtClean="0"/>
              <a:t> and </a:t>
            </a:r>
            <a:r>
              <a:rPr lang="en-US" b="1" dirty="0" smtClean="0"/>
              <a:t>throw</a:t>
            </a:r>
            <a:r>
              <a:rPr lang="en-US" dirty="0" smtClean="0"/>
              <a:t>.</a:t>
            </a:r>
            <a:endParaRPr lang="en-US" dirty="0"/>
          </a:p>
        </p:txBody>
      </p:sp>
      <p:sp>
        <p:nvSpPr>
          <p:cNvPr id="8" name="Rectangle 7"/>
          <p:cNvSpPr/>
          <p:nvPr/>
        </p:nvSpPr>
        <p:spPr>
          <a:xfrm>
            <a:off x="762000" y="3967877"/>
            <a:ext cx="8382000" cy="2585323"/>
          </a:xfrm>
          <a:prstGeom prst="rect">
            <a:avLst/>
          </a:prstGeom>
        </p:spPr>
        <p:txBody>
          <a:bodyPr wrap="square">
            <a:spAutoFit/>
          </a:bodyPr>
          <a:lstStyle/>
          <a:p>
            <a:pPr algn="just"/>
            <a:r>
              <a:rPr lang="en-US" b="1" dirty="0" smtClean="0"/>
              <a:t>throw</a:t>
            </a:r>
            <a:r>
              <a:rPr lang="en-US" dirty="0" smtClean="0"/>
              <a:t> − A program throws an exception when a problem shows up. This is done using    </a:t>
            </a:r>
          </a:p>
          <a:p>
            <a:pPr algn="just"/>
            <a:r>
              <a:rPr lang="en-US" dirty="0" smtClean="0"/>
              <a:t>               a </a:t>
            </a:r>
            <a:r>
              <a:rPr lang="en-US" b="1" dirty="0" smtClean="0"/>
              <a:t>throw</a:t>
            </a:r>
            <a:r>
              <a:rPr lang="en-US" dirty="0" smtClean="0"/>
              <a:t> keyword.</a:t>
            </a:r>
          </a:p>
          <a:p>
            <a:pPr algn="just"/>
            <a:endParaRPr lang="en-US" dirty="0" smtClean="0"/>
          </a:p>
          <a:p>
            <a:pPr algn="just"/>
            <a:r>
              <a:rPr lang="en-US" b="1" dirty="0" smtClean="0"/>
              <a:t>catch</a:t>
            </a:r>
            <a:r>
              <a:rPr lang="en-US" dirty="0" smtClean="0"/>
              <a:t> − A program catches an exception with an exception handler at the place in a </a:t>
            </a:r>
          </a:p>
          <a:p>
            <a:pPr algn="just"/>
            <a:r>
              <a:rPr lang="en-US" dirty="0" smtClean="0"/>
              <a:t>              program where you want to handle the problem. The </a:t>
            </a:r>
            <a:r>
              <a:rPr lang="en-US" b="1" dirty="0" smtClean="0"/>
              <a:t>catch</a:t>
            </a:r>
            <a:r>
              <a:rPr lang="en-US" dirty="0" smtClean="0"/>
              <a:t> keyword indicates </a:t>
            </a:r>
          </a:p>
          <a:p>
            <a:pPr algn="just"/>
            <a:r>
              <a:rPr lang="en-US" dirty="0" smtClean="0"/>
              <a:t>              the catching of an exception.</a:t>
            </a:r>
          </a:p>
          <a:p>
            <a:pPr algn="just"/>
            <a:endParaRPr lang="en-US" dirty="0" smtClean="0"/>
          </a:p>
          <a:p>
            <a:pPr algn="just"/>
            <a:r>
              <a:rPr lang="en-US" b="1" dirty="0" smtClean="0"/>
              <a:t>try</a:t>
            </a:r>
            <a:r>
              <a:rPr lang="en-US" dirty="0" smtClean="0"/>
              <a:t> −  A </a:t>
            </a:r>
            <a:r>
              <a:rPr lang="en-US" b="1" dirty="0" smtClean="0"/>
              <a:t>try</a:t>
            </a:r>
            <a:r>
              <a:rPr lang="en-US" dirty="0" smtClean="0"/>
              <a:t> block identifies a block of code for which particular exceptions will be </a:t>
            </a:r>
          </a:p>
          <a:p>
            <a:pPr algn="just"/>
            <a:r>
              <a:rPr lang="en-US" dirty="0" smtClean="0"/>
              <a:t>          activated. It's followed by one or more catch blocks.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2364</TotalTime>
  <Words>3412</Words>
  <Application>Microsoft Office PowerPoint</Application>
  <PresentationFormat>On-screen Show (4:3)</PresentationFormat>
  <Paragraphs>890</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Dr.L.Sathish Kumar</dc:creator>
  <cp:lastModifiedBy>DrLSK</cp:lastModifiedBy>
  <cp:revision>118</cp:revision>
  <dcterms:created xsi:type="dcterms:W3CDTF">2006-08-16T00:00:00Z</dcterms:created>
  <dcterms:modified xsi:type="dcterms:W3CDTF">2020-03-12T13:37:57Z</dcterms:modified>
</cp:coreProperties>
</file>