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57" r:id="rId3"/>
    <p:sldId id="258" r:id="rId4"/>
    <p:sldId id="259" r:id="rId5"/>
    <p:sldId id="260" r:id="rId6"/>
    <p:sldId id="264" r:id="rId7"/>
    <p:sldId id="261" r:id="rId8"/>
    <p:sldId id="263" r:id="rId9"/>
    <p:sldId id="265" r:id="rId10"/>
    <p:sldId id="262" r:id="rId11"/>
    <p:sldId id="266" r:id="rId12"/>
    <p:sldId id="267" r:id="rId13"/>
    <p:sldId id="268" r:id="rId14"/>
    <p:sldId id="269" r:id="rId15"/>
    <p:sldId id="270" r:id="rId16"/>
    <p:sldId id="271" r:id="rId17"/>
    <p:sldId id="272" r:id="rId18"/>
    <p:sldId id="273" r:id="rId19"/>
    <p:sldId id="274" r:id="rId20"/>
    <p:sldId id="276" r:id="rId21"/>
    <p:sldId id="275" r:id="rId22"/>
    <p:sldId id="279" r:id="rId23"/>
    <p:sldId id="280" r:id="rId24"/>
    <p:sldId id="277" r:id="rId25"/>
    <p:sldId id="278" r:id="rId26"/>
    <p:sldId id="281" r:id="rId27"/>
    <p:sldId id="283" r:id="rId28"/>
    <p:sldId id="282" r:id="rId29"/>
    <p:sldId id="284" r:id="rId30"/>
    <p:sldId id="285" r:id="rId31"/>
    <p:sldId id="286" r:id="rId32"/>
    <p:sldId id="287" r:id="rId33"/>
    <p:sldId id="288" r:id="rId34"/>
    <p:sldId id="289" r:id="rId35"/>
    <p:sldId id="290" r:id="rId36"/>
    <p:sldId id="294" r:id="rId37"/>
    <p:sldId id="291" r:id="rId38"/>
    <p:sldId id="292" r:id="rId39"/>
    <p:sldId id="293" r:id="rId40"/>
    <p:sldId id="295" r:id="rId41"/>
    <p:sldId id="296" r:id="rId42"/>
    <p:sldId id="297" r:id="rId43"/>
    <p:sldId id="298" r:id="rId44"/>
    <p:sldId id="300" r:id="rId45"/>
    <p:sldId id="299" r:id="rId46"/>
    <p:sldId id="301" r:id="rId47"/>
    <p:sldId id="306" r:id="rId48"/>
    <p:sldId id="303" r:id="rId49"/>
    <p:sldId id="305"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21" r:id="rId63"/>
    <p:sldId id="322" r:id="rId64"/>
    <p:sldId id="323" r:id="rId65"/>
    <p:sldId id="327" r:id="rId66"/>
    <p:sldId id="324" r:id="rId67"/>
    <p:sldId id="326" r:id="rId68"/>
    <p:sldId id="328" r:id="rId69"/>
    <p:sldId id="329" r:id="rId70"/>
    <p:sldId id="330" r:id="rId71"/>
    <p:sldId id="332" r:id="rId72"/>
    <p:sldId id="331" r:id="rId73"/>
    <p:sldId id="333" r:id="rId74"/>
    <p:sldId id="325" r:id="rId75"/>
    <p:sldId id="335" r:id="rId76"/>
    <p:sldId id="336" r:id="rId77"/>
    <p:sldId id="337" r:id="rId78"/>
    <p:sldId id="338" r:id="rId79"/>
    <p:sldId id="339" r:id="rId80"/>
    <p:sldId id="340" r:id="rId81"/>
    <p:sldId id="343" r:id="rId82"/>
    <p:sldId id="341" r:id="rId83"/>
    <p:sldId id="342" r:id="rId84"/>
    <p:sldId id="344" r:id="rId85"/>
    <p:sldId id="345" r:id="rId86"/>
    <p:sldId id="346" r:id="rId87"/>
    <p:sldId id="347" r:id="rId88"/>
    <p:sldId id="348" r:id="rId89"/>
    <p:sldId id="349" r:id="rId90"/>
    <p:sldId id="350" r:id="rId91"/>
    <p:sldId id="351" r:id="rId92"/>
    <p:sldId id="354" r:id="rId93"/>
    <p:sldId id="355" r:id="rId94"/>
    <p:sldId id="353" r:id="rId95"/>
    <p:sldId id="356" r:id="rId96"/>
    <p:sldId id="357" r:id="rId97"/>
    <p:sldId id="358" r:id="rId98"/>
    <p:sldId id="359" r:id="rId99"/>
    <p:sldId id="360" r:id="rId100"/>
    <p:sldId id="361" r:id="rId101"/>
    <p:sldId id="362" r:id="rId102"/>
    <p:sldId id="363" r:id="rId103"/>
    <p:sldId id="364" r:id="rId104"/>
    <p:sldId id="365" r:id="rId10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8" autoAdjust="0"/>
    <p:restoredTop sz="87276" autoAdjust="0"/>
  </p:normalViewPr>
  <p:slideViewPr>
    <p:cSldViewPr>
      <p:cViewPr>
        <p:scale>
          <a:sx n="66" d="100"/>
          <a:sy n="66" d="100"/>
        </p:scale>
        <p:origin x="-1422"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A92AB63-F69F-4689-8459-6EF736881473}" type="datetimeFigureOut">
              <a:rPr lang="en-US"/>
              <a:pPr>
                <a:defRPr/>
              </a:pPr>
              <a:t>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C14ACB9-A145-4310-867B-FBDB17032773}" type="slidenum">
              <a:rPr lang="en-US"/>
              <a:pPr>
                <a:defRPr/>
              </a:pPr>
              <a:t>‹#›</a:t>
            </a:fld>
            <a:endParaRPr lang="en-US"/>
          </a:p>
        </p:txBody>
      </p:sp>
    </p:spTree>
    <p:extLst>
      <p:ext uri="{BB962C8B-B14F-4D97-AF65-F5344CB8AC3E}">
        <p14:creationId xmlns="" xmlns:p14="http://schemas.microsoft.com/office/powerpoint/2010/main" val="2786412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59AA0D-BA03-475C-A95F-E2E45B56F216}" type="datetime1">
              <a:rPr lang="en-US" smtClean="0"/>
              <a:pPr>
                <a:defRPr/>
              </a:pPr>
              <a:t>2/5/2020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E73C46D7-74D1-4B60-BBAD-7922F9D9D2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F50A06-DF99-45AB-B325-D7380DEE8045}" type="datetime1">
              <a:rPr lang="en-US" smtClean="0"/>
              <a:pPr>
                <a:defRPr/>
              </a:pPr>
              <a:t>2/5/2020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9CA0999F-357E-4302-9C59-9052DA2BD0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134CC0-5C56-4BF5-A4EE-0DF230FEBF40}" type="datetime1">
              <a:rPr lang="en-US" smtClean="0"/>
              <a:pPr>
                <a:defRPr/>
              </a:pPr>
              <a:t>2/5/2020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F631A37D-438A-4358-A50E-BD82319B7FD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EAF3EC4-9B93-402B-81C4-7490D5B10554}" type="datetime1">
              <a:rPr lang="en-US" smtClean="0"/>
              <a:pPr>
                <a:defRPr/>
              </a:pPr>
              <a:t>2/5/2020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A0EFE215-65F3-4E85-B65B-AF3966216C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1C4EB7D-C12F-4026-848D-9884B9A105EC}" type="datetime1">
              <a:rPr lang="en-US" smtClean="0"/>
              <a:pPr>
                <a:defRPr/>
              </a:pPr>
              <a:t>2/5/2020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38C81AA5-6096-40AA-A36A-F85FE360684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EE664-F92F-426C-8D1F-6347CF989979}" type="datetime1">
              <a:rPr lang="en-US" smtClean="0"/>
              <a:pPr>
                <a:defRPr/>
              </a:pPr>
              <a:t>2/5/2020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553A6DA5-AA27-4663-ADC9-A6997D649F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2072DF1-C9A1-4895-B386-C3CA63B64389}" type="datetime1">
              <a:rPr lang="en-US" smtClean="0"/>
              <a:pPr>
                <a:defRPr/>
              </a:pPr>
              <a:t>2/5/2020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9" name="Slide Number Placeholder 5"/>
          <p:cNvSpPr>
            <a:spLocks noGrp="1"/>
          </p:cNvSpPr>
          <p:nvPr>
            <p:ph type="sldNum" sz="quarter" idx="12"/>
          </p:nvPr>
        </p:nvSpPr>
        <p:spPr/>
        <p:txBody>
          <a:bodyPr/>
          <a:lstStyle>
            <a:lvl1pPr>
              <a:defRPr/>
            </a:lvl1pPr>
          </a:lstStyle>
          <a:p>
            <a:pPr>
              <a:defRPr/>
            </a:pPr>
            <a:fld id="{E6E360E6-1F78-42A8-808F-5C1F378AB4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CA706B0-ACE1-4B80-B7AE-CD1681847FA7}" type="datetime1">
              <a:rPr lang="en-US" smtClean="0"/>
              <a:pPr>
                <a:defRPr/>
              </a:pPr>
              <a:t>2/5/2020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5" name="Slide Number Placeholder 5"/>
          <p:cNvSpPr>
            <a:spLocks noGrp="1"/>
          </p:cNvSpPr>
          <p:nvPr>
            <p:ph type="sldNum" sz="quarter" idx="12"/>
          </p:nvPr>
        </p:nvSpPr>
        <p:spPr/>
        <p:txBody>
          <a:bodyPr/>
          <a:lstStyle>
            <a:lvl1pPr>
              <a:defRPr/>
            </a:lvl1pPr>
          </a:lstStyle>
          <a:p>
            <a:pPr>
              <a:defRPr/>
            </a:pPr>
            <a:fld id="{F79C856A-F3FA-436F-A6CB-6F115BFFC0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1065C0-1603-48CE-974C-4FF1D3564129}" type="datetime1">
              <a:rPr lang="en-US" smtClean="0"/>
              <a:pPr>
                <a:defRPr/>
              </a:pPr>
              <a:t>2/5/2020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4" name="Slide Number Placeholder 5"/>
          <p:cNvSpPr>
            <a:spLocks noGrp="1"/>
          </p:cNvSpPr>
          <p:nvPr>
            <p:ph type="sldNum" sz="quarter" idx="12"/>
          </p:nvPr>
        </p:nvSpPr>
        <p:spPr/>
        <p:txBody>
          <a:bodyPr/>
          <a:lstStyle>
            <a:lvl1pPr>
              <a:defRPr/>
            </a:lvl1pPr>
          </a:lstStyle>
          <a:p>
            <a:pPr>
              <a:defRPr/>
            </a:pPr>
            <a:fld id="{BFE46534-2D45-4930-8A1F-3094C853E77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D9E0049-BDE0-4CEE-BF2D-3E0AEA35525C}" type="datetime1">
              <a:rPr lang="en-US" smtClean="0"/>
              <a:pPr>
                <a:defRPr/>
              </a:pPr>
              <a:t>2/5/2020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9C42FD9A-F028-48EE-B10F-96CF536008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96F412-EE98-469D-94B8-E0B11EBD67CA}" type="datetime1">
              <a:rPr lang="en-US" smtClean="0"/>
              <a:pPr>
                <a:defRPr/>
              </a:pPr>
              <a:t>2/5/2020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74DDE81E-4DCA-4C1C-A12A-D3D57A38B9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4E6FFC2-6C46-4AB7-8629-8A0FC1F130B5}" type="datetime1">
              <a:rPr lang="en-US" smtClean="0"/>
              <a:pPr>
                <a:defRPr/>
              </a:pPr>
              <a:t>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0BD2184-C528-45F4-A137-77A7A8FCD4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hyperlink" Target="https://www.w3resource.com/cpp-exercises/for-loop/index.php" TargetMode="External"/><Relationship Id="rId4" Type="http://schemas.openxmlformats.org/officeDocument/2006/relationships/image" Target="../media/image3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w3resource.com/cpp-exercises/array/index.php"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odeblocks.org/downloads/26"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8600"/>
            <a:ext cx="9144000" cy="1219199"/>
          </a:xfrm>
          <a:solidFill>
            <a:srgbClr val="C00000"/>
          </a:solidFill>
        </p:spPr>
        <p:txBody>
          <a:bodyPr/>
          <a:lstStyle/>
          <a:p>
            <a:pPr eaLnBrk="1" hangingPunct="1"/>
            <a:r>
              <a:rPr lang="en-US" sz="4000" b="1" i="1" dirty="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latin typeface="Bookman Old Style" pitchFamily="18" charset="0"/>
              </a:rPr>
              <a:t>CSE </a:t>
            </a:r>
            <a:r>
              <a:rPr lang="en-US" sz="4000" b="1" i="1"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latin typeface="Bookman Old Style" pitchFamily="18" charset="0"/>
              </a:rPr>
              <a:t>2001 - </a:t>
            </a:r>
            <a:r>
              <a:rPr lang="en-IN" sz="4000" b="1" i="1"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latin typeface="Bookman Old Style" pitchFamily="18" charset="0"/>
              </a:rPr>
              <a:t>Object Oriented Programming with C++</a:t>
            </a:r>
            <a:endParaRPr lang="en-US" sz="4000" b="1" i="1" dirty="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latin typeface="Bookman Old Style" pitchFamily="18" charset="0"/>
            </a:endParaRPr>
          </a:p>
        </p:txBody>
      </p:sp>
      <p:sp>
        <p:nvSpPr>
          <p:cNvPr id="4" name="Slide Number Placeholder 3"/>
          <p:cNvSpPr>
            <a:spLocks noGrp="1"/>
          </p:cNvSpPr>
          <p:nvPr>
            <p:ph type="sldNum" sz="quarter" idx="12"/>
          </p:nvPr>
        </p:nvSpPr>
        <p:spPr/>
        <p:txBody>
          <a:bodyPr/>
          <a:lstStyle/>
          <a:p>
            <a:pPr>
              <a:defRPr/>
            </a:pPr>
            <a:fld id="{E73C46D7-74D1-4B60-BBAD-7922F9D9D226}" type="slidenum">
              <a:rPr lang="en-US" smtClean="0"/>
              <a:pPr>
                <a:defRPr/>
              </a:pPr>
              <a:t>1</a:t>
            </a:fld>
            <a:endParaRPr lang="en-US"/>
          </a:p>
        </p:txBody>
      </p:sp>
      <p:sp>
        <p:nvSpPr>
          <p:cNvPr id="5" name="Title 1"/>
          <p:cNvSpPr txBox="1">
            <a:spLocks/>
          </p:cNvSpPr>
          <p:nvPr/>
        </p:nvSpPr>
        <p:spPr bwMode="auto">
          <a:xfrm>
            <a:off x="304800" y="5410200"/>
            <a:ext cx="8610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endParaRPr lang="en-US" sz="2000" b="1" cap="all" dirty="0" smtClean="0">
              <a:solidFill>
                <a:schemeClr val="tx1">
                  <a:lumMod val="95000"/>
                  <a:lumOff val="5000"/>
                </a:schemeClr>
              </a:solidFill>
              <a:latin typeface="Bookman Old Style" pitchFamily="18" charset="0"/>
            </a:endParaRPr>
          </a:p>
          <a:p>
            <a:pPr eaLnBrk="1" hangingPunct="1"/>
            <a:endParaRPr lang="en-US" sz="2000" b="1" cap="all" dirty="0" smtClean="0">
              <a:solidFill>
                <a:schemeClr val="tx1">
                  <a:lumMod val="95000"/>
                  <a:lumOff val="5000"/>
                </a:schemeClr>
              </a:solidFill>
              <a:latin typeface="Bookman Old Style" pitchFamily="18" charset="0"/>
            </a:endParaRPr>
          </a:p>
        </p:txBody>
      </p:sp>
      <p:sp>
        <p:nvSpPr>
          <p:cNvPr id="6" name="TextBox 5"/>
          <p:cNvSpPr txBox="1"/>
          <p:nvPr/>
        </p:nvSpPr>
        <p:spPr>
          <a:xfrm>
            <a:off x="3766572" y="1828800"/>
            <a:ext cx="1338828" cy="646331"/>
          </a:xfrm>
          <a:prstGeom prst="rect">
            <a:avLst/>
          </a:prstGeom>
          <a:noFill/>
        </p:spPr>
        <p:txBody>
          <a:bodyPr wrap="none" rtlCol="0">
            <a:spAutoFit/>
          </a:bodyPr>
          <a:lstStyle/>
          <a:p>
            <a:pPr algn="ctr"/>
            <a:r>
              <a:rPr lang="en-IN" sz="3600" b="1"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Unit I</a:t>
            </a:r>
          </a:p>
        </p:txBody>
      </p:sp>
      <p:pic>
        <p:nvPicPr>
          <p:cNvPr id="7" name="Picture 6" descr="c++.png"/>
          <p:cNvPicPr>
            <a:picLocks noChangeAspect="1"/>
          </p:cNvPicPr>
          <p:nvPr/>
        </p:nvPicPr>
        <p:blipFill>
          <a:blip r:embed="rId2" cstate="print"/>
          <a:stretch>
            <a:fillRect/>
          </a:stretch>
        </p:blipFill>
        <p:spPr>
          <a:xfrm>
            <a:off x="2209800" y="2438401"/>
            <a:ext cx="4666667" cy="3429000"/>
          </a:xfrm>
          <a:prstGeom prst="rect">
            <a:avLst/>
          </a:prstGeom>
        </p:spPr>
      </p:pic>
      <p:sp>
        <p:nvSpPr>
          <p:cNvPr id="8" name="TextBox 7"/>
          <p:cNvSpPr txBox="1"/>
          <p:nvPr/>
        </p:nvSpPr>
        <p:spPr>
          <a:xfrm>
            <a:off x="6400800" y="3886200"/>
            <a:ext cx="1838965" cy="707886"/>
          </a:xfrm>
          <a:prstGeom prst="rect">
            <a:avLst/>
          </a:prstGeom>
          <a:noFill/>
        </p:spPr>
        <p:txBody>
          <a:bodyPr wrap="none" rtlCol="0">
            <a:spAutoFit/>
          </a:bodyPr>
          <a:lstStyle/>
          <a:p>
            <a:r>
              <a:rPr lang="en-IN" sz="4000" b="1" dirty="0" smtClean="0">
                <a:solidFill>
                  <a:srgbClr val="FF0000"/>
                </a:solidFill>
              </a:rPr>
              <a:t>Basics</a:t>
            </a:r>
            <a:endParaRPr lang="en-IN" sz="40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Basic Structure of C++ Program</a:t>
            </a:r>
            <a:endParaRPr lang="en-IN" sz="3600" dirty="0"/>
          </a:p>
        </p:txBody>
      </p:sp>
      <p:pic>
        <p:nvPicPr>
          <p:cNvPr id="5" name="Content Placeholder 4" descr="C++ Structure.jpg"/>
          <p:cNvPicPr>
            <a:picLocks noGrp="1" noChangeAspect="1"/>
          </p:cNvPicPr>
          <p:nvPr>
            <p:ph idx="1"/>
          </p:nvPr>
        </p:nvPicPr>
        <p:blipFill>
          <a:blip r:embed="rId2" cstate="print"/>
          <a:stretch>
            <a:fillRect/>
          </a:stretch>
        </p:blipFill>
        <p:spPr>
          <a:xfrm>
            <a:off x="228600" y="1447800"/>
            <a:ext cx="3810000" cy="4800600"/>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10</a:t>
            </a:fld>
            <a:endParaRPr lang="en-US" dirty="0"/>
          </a:p>
        </p:txBody>
      </p:sp>
      <p:pic>
        <p:nvPicPr>
          <p:cNvPr id="8" name="Picture 7" descr="structure_of_c++.png"/>
          <p:cNvPicPr>
            <a:picLocks noChangeAspect="1"/>
          </p:cNvPicPr>
          <p:nvPr/>
        </p:nvPicPr>
        <p:blipFill>
          <a:blip r:embed="rId3" cstate="print"/>
          <a:stretch>
            <a:fillRect/>
          </a:stretch>
        </p:blipFill>
        <p:spPr>
          <a:xfrm>
            <a:off x="4724400" y="1371600"/>
            <a:ext cx="3505200" cy="4724400"/>
          </a:xfrm>
          <a:prstGeom prst="rect">
            <a:avLst/>
          </a:prstGeom>
        </p:spPr>
      </p:pic>
      <p:sp>
        <p:nvSpPr>
          <p:cNvPr id="9" name="TextBox 8"/>
          <p:cNvSpPr txBox="1"/>
          <p:nvPr/>
        </p:nvSpPr>
        <p:spPr>
          <a:xfrm>
            <a:off x="228600" y="1066800"/>
            <a:ext cx="671979" cy="369332"/>
          </a:xfrm>
          <a:prstGeom prst="rect">
            <a:avLst/>
          </a:prstGeom>
          <a:noFill/>
        </p:spPr>
        <p:txBody>
          <a:bodyPr wrap="none" rtlCol="0">
            <a:spAutoFit/>
          </a:bodyPr>
          <a:lstStyle/>
          <a:p>
            <a:r>
              <a:rPr lang="en-IN" b="1" dirty="0" smtClean="0"/>
              <a:t>POP</a:t>
            </a:r>
            <a:endParaRPr lang="en-IN" b="1" dirty="0"/>
          </a:p>
        </p:txBody>
      </p:sp>
      <p:sp>
        <p:nvSpPr>
          <p:cNvPr id="10" name="TextBox 9"/>
          <p:cNvSpPr txBox="1"/>
          <p:nvPr/>
        </p:nvSpPr>
        <p:spPr>
          <a:xfrm>
            <a:off x="4800600" y="1066800"/>
            <a:ext cx="697627" cy="369332"/>
          </a:xfrm>
          <a:prstGeom prst="rect">
            <a:avLst/>
          </a:prstGeom>
          <a:noFill/>
        </p:spPr>
        <p:txBody>
          <a:bodyPr wrap="none" rtlCol="0">
            <a:spAutoFit/>
          </a:bodyPr>
          <a:lstStyle/>
          <a:p>
            <a:r>
              <a:rPr lang="en-IN" b="1" dirty="0" smtClean="0"/>
              <a:t>OOP</a:t>
            </a:r>
            <a:endParaRPr lang="en-IN" b="1"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Inline Function in C++ </a:t>
            </a:r>
          </a:p>
        </p:txBody>
      </p:sp>
      <p:sp>
        <p:nvSpPr>
          <p:cNvPr id="3" name="Content Placeholder 2"/>
          <p:cNvSpPr>
            <a:spLocks noGrp="1"/>
          </p:cNvSpPr>
          <p:nvPr>
            <p:ph idx="1"/>
          </p:nvPr>
        </p:nvSpPr>
        <p:spPr>
          <a:xfrm>
            <a:off x="228600" y="609601"/>
            <a:ext cx="8686800" cy="6019799"/>
          </a:xfrm>
        </p:spPr>
        <p:txBody>
          <a:bodyPr/>
          <a:lstStyle/>
          <a:p>
            <a:pPr marL="342900" lvl="1" indent="-342900" algn="just">
              <a:buNone/>
            </a:pPr>
            <a:r>
              <a:rPr lang="en-IN" sz="2200" b="1" dirty="0" smtClean="0"/>
              <a:t>Disadvantages:</a:t>
            </a:r>
          </a:p>
          <a:p>
            <a:pPr marL="342900" lvl="1" indent="-342900" algn="just">
              <a:buFont typeface="Arial" pitchFamily="34" charset="0"/>
              <a:buChar char="•"/>
            </a:pPr>
            <a:r>
              <a:rPr lang="en-IN" sz="2200" dirty="0" smtClean="0"/>
              <a:t>If you use too many inline functions then the size of the binary executable file will be large, because of the duplication of same code.</a:t>
            </a:r>
          </a:p>
          <a:p>
            <a:pPr marL="342900" lvl="1" indent="-342900" algn="just">
              <a:buFont typeface="Arial" pitchFamily="34" charset="0"/>
              <a:buChar char="•"/>
            </a:pPr>
            <a:r>
              <a:rPr lang="en-IN" sz="2200" dirty="0" smtClean="0"/>
              <a:t>Too much </a:t>
            </a:r>
            <a:r>
              <a:rPr lang="en-IN" sz="2200" dirty="0" err="1" smtClean="0"/>
              <a:t>inlining</a:t>
            </a:r>
            <a:r>
              <a:rPr lang="en-IN" sz="2200" dirty="0" smtClean="0"/>
              <a:t> can also reduce your instruction cache hit rate, thus reducing the speed of instruction fetch from that of cache memory to that of primary memory.</a:t>
            </a:r>
          </a:p>
          <a:p>
            <a:pPr marL="342900" lvl="1" indent="-342900" algn="just">
              <a:buFont typeface="Arial" pitchFamily="34" charset="0"/>
              <a:buChar char="•"/>
            </a:pPr>
            <a:r>
              <a:rPr lang="en-IN" sz="2200" dirty="0" smtClean="0"/>
              <a:t>Inline function may increase compile time overhead if someone changes the code inside the inline function then all the calling location has to be recompiled because compiler would require to replace all the code once again to reflect the changes, otherwise it will continue with old functionality.</a:t>
            </a:r>
          </a:p>
          <a:p>
            <a:pPr marL="342900" lvl="1" indent="-342900" algn="just">
              <a:buFont typeface="Arial" pitchFamily="34" charset="0"/>
              <a:buChar char="•"/>
            </a:pPr>
            <a:r>
              <a:rPr lang="en-IN" sz="2200" dirty="0" smtClean="0"/>
              <a:t>Inline functions may not be useful for many embedded systems. Because in embedded systems code size is more important than speed.</a:t>
            </a:r>
          </a:p>
          <a:p>
            <a:pPr marL="342900" lvl="1" indent="-342900" algn="just">
              <a:buFont typeface="Arial" pitchFamily="34" charset="0"/>
              <a:buChar char="•"/>
            </a:pPr>
            <a:r>
              <a:rPr lang="en-IN" sz="2200" dirty="0" smtClean="0"/>
              <a:t>Inline functions might cause thrashing because </a:t>
            </a:r>
            <a:r>
              <a:rPr lang="en-IN" sz="2200" dirty="0" err="1" smtClean="0"/>
              <a:t>inlining</a:t>
            </a:r>
            <a:r>
              <a:rPr lang="en-IN" sz="2200" dirty="0" smtClean="0"/>
              <a:t> might increase size of the binary executable file. Thrashing in memory causes performance of computer to degrade.</a:t>
            </a:r>
          </a:p>
          <a:p>
            <a:pPr marL="342900" lvl="1" indent="-342900" algn="just">
              <a:lnSpc>
                <a:spcPct val="150000"/>
              </a:lnSpc>
              <a:buNone/>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Inline Function in C++ </a:t>
            </a:r>
          </a:p>
        </p:txBody>
      </p:sp>
      <p:sp>
        <p:nvSpPr>
          <p:cNvPr id="3" name="Content Placeholder 2"/>
          <p:cNvSpPr>
            <a:spLocks noGrp="1"/>
          </p:cNvSpPr>
          <p:nvPr>
            <p:ph idx="1"/>
          </p:nvPr>
        </p:nvSpPr>
        <p:spPr>
          <a:xfrm>
            <a:off x="152400" y="533401"/>
            <a:ext cx="8991600" cy="6019799"/>
          </a:xfrm>
        </p:spPr>
        <p:txBody>
          <a:bodyPr/>
          <a:lstStyle/>
          <a:p>
            <a:pPr marL="342900" lvl="1" indent="-342900" algn="just">
              <a:buNone/>
            </a:pPr>
            <a:r>
              <a:rPr lang="en-IN" sz="2200" b="1" dirty="0" smtClean="0"/>
              <a:t>Limitations:</a:t>
            </a:r>
          </a:p>
          <a:p>
            <a:pPr marL="342900" lvl="1" indent="-342900" algn="just">
              <a:lnSpc>
                <a:spcPct val="150000"/>
              </a:lnSpc>
              <a:buFont typeface="Arial" pitchFamily="34" charset="0"/>
              <a:buChar char="•"/>
            </a:pPr>
            <a:r>
              <a:rPr lang="en-IN" sz="2200" dirty="0" smtClean="0"/>
              <a:t>Remember, </a:t>
            </a:r>
            <a:r>
              <a:rPr lang="en-IN" sz="2200" dirty="0" err="1" smtClean="0"/>
              <a:t>inlining</a:t>
            </a:r>
            <a:r>
              <a:rPr lang="en-IN" sz="2200" dirty="0" smtClean="0"/>
              <a:t> is only a request to the compiler, not a command. Compiler can ignore the request for </a:t>
            </a:r>
            <a:r>
              <a:rPr lang="en-IN" sz="2200" dirty="0" err="1" smtClean="0"/>
              <a:t>inlining</a:t>
            </a:r>
            <a:r>
              <a:rPr lang="en-IN" sz="2200" dirty="0" smtClean="0"/>
              <a:t>. Compiler may not perform </a:t>
            </a:r>
            <a:r>
              <a:rPr lang="en-IN" sz="2200" dirty="0" err="1" smtClean="0"/>
              <a:t>inlining</a:t>
            </a:r>
            <a:r>
              <a:rPr lang="en-IN" sz="2200" dirty="0" smtClean="0"/>
              <a:t> in such circumstances like:</a:t>
            </a:r>
          </a:p>
          <a:p>
            <a:pPr marL="342900" lvl="1" indent="-342900">
              <a:lnSpc>
                <a:spcPct val="150000"/>
              </a:lnSpc>
              <a:buNone/>
            </a:pPr>
            <a:r>
              <a:rPr lang="en-IN" sz="2200" dirty="0" smtClean="0"/>
              <a:t>1) If a function contains a loop. (for, while, do-while)</a:t>
            </a:r>
          </a:p>
          <a:p>
            <a:pPr marL="342900" lvl="1" indent="-342900">
              <a:lnSpc>
                <a:spcPct val="150000"/>
              </a:lnSpc>
              <a:buNone/>
            </a:pPr>
            <a:r>
              <a:rPr lang="en-IN" sz="2200" b="1" dirty="0" smtClean="0"/>
              <a:t>Note</a:t>
            </a:r>
            <a:r>
              <a:rPr lang="en-IN" sz="2200" dirty="0" smtClean="0"/>
              <a:t>: A function with loops can be made inline, But every time a function</a:t>
            </a:r>
          </a:p>
          <a:p>
            <a:pPr marL="342900" lvl="1" indent="-342900">
              <a:lnSpc>
                <a:spcPct val="150000"/>
              </a:lnSpc>
              <a:buNone/>
            </a:pPr>
            <a:r>
              <a:rPr lang="en-IN" sz="2200" dirty="0" smtClean="0"/>
              <a:t> is called, there is a certain amount of performance overhead that occurs.  </a:t>
            </a:r>
          </a:p>
          <a:p>
            <a:pPr marL="342900" lvl="1" indent="-342900">
              <a:lnSpc>
                <a:spcPct val="150000"/>
              </a:lnSpc>
              <a:buNone/>
            </a:pPr>
            <a:r>
              <a:rPr lang="en-IN" sz="2200" dirty="0" smtClean="0"/>
              <a:t>2) If a function contains static variables.</a:t>
            </a:r>
          </a:p>
          <a:p>
            <a:pPr marL="342900" lvl="1" indent="-342900">
              <a:lnSpc>
                <a:spcPct val="150000"/>
              </a:lnSpc>
              <a:buNone/>
            </a:pPr>
            <a:r>
              <a:rPr lang="en-IN" sz="2200" dirty="0" smtClean="0"/>
              <a:t>3) If a function is recursive.</a:t>
            </a:r>
          </a:p>
          <a:p>
            <a:pPr marL="342900" lvl="1" indent="-342900">
              <a:lnSpc>
                <a:spcPct val="150000"/>
              </a:lnSpc>
              <a:buNone/>
            </a:pPr>
            <a:r>
              <a:rPr lang="en-IN" sz="2200" dirty="0" smtClean="0"/>
              <a:t>4) If a function return type is other than void, and the return statement </a:t>
            </a:r>
          </a:p>
          <a:p>
            <a:pPr marL="342900" lvl="1" indent="-342900">
              <a:buNone/>
            </a:pPr>
            <a:r>
              <a:rPr lang="en-IN" sz="2200" dirty="0" smtClean="0"/>
              <a:t>doesn’t exist in function body. </a:t>
            </a:r>
          </a:p>
          <a:p>
            <a:pPr marL="342900" lvl="1" indent="-342900">
              <a:buNone/>
            </a:pPr>
            <a:r>
              <a:rPr lang="en-IN" sz="2200" dirty="0" smtClean="0"/>
              <a:t> 5) If a function contains switch or </a:t>
            </a:r>
            <a:r>
              <a:rPr lang="en-IN" sz="2200" dirty="0" err="1" smtClean="0"/>
              <a:t>goto</a:t>
            </a:r>
            <a:r>
              <a:rPr lang="en-IN" sz="2200" dirty="0" smtClean="0"/>
              <a:t> statement.</a:t>
            </a: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Default  Arguments in C++ </a:t>
            </a:r>
          </a:p>
        </p:txBody>
      </p:sp>
      <p:sp>
        <p:nvSpPr>
          <p:cNvPr id="3" name="Content Placeholder 2"/>
          <p:cNvSpPr>
            <a:spLocks noGrp="1"/>
          </p:cNvSpPr>
          <p:nvPr>
            <p:ph idx="1"/>
          </p:nvPr>
        </p:nvSpPr>
        <p:spPr>
          <a:xfrm>
            <a:off x="228600" y="609600"/>
            <a:ext cx="8686800" cy="5943599"/>
          </a:xfrm>
        </p:spPr>
        <p:txBody>
          <a:bodyPr/>
          <a:lstStyle/>
          <a:p>
            <a:pPr marL="342900" lvl="1" indent="-342900" algn="just">
              <a:lnSpc>
                <a:spcPct val="150000"/>
              </a:lnSpc>
              <a:buNone/>
            </a:pPr>
            <a:r>
              <a:rPr lang="en-IN" sz="2400" b="1" dirty="0" smtClean="0"/>
              <a:t>What?</a:t>
            </a:r>
          </a:p>
          <a:p>
            <a:pPr marL="342900" lvl="1" indent="-342900" algn="just">
              <a:lnSpc>
                <a:spcPct val="150000"/>
              </a:lnSpc>
              <a:buFont typeface="Arial" pitchFamily="34" charset="0"/>
              <a:buChar char="•"/>
            </a:pPr>
            <a:r>
              <a:rPr lang="en-IN" sz="2400" dirty="0" smtClean="0"/>
              <a:t>A </a:t>
            </a:r>
            <a:r>
              <a:rPr lang="en-IN" sz="2400" b="1" dirty="0" smtClean="0"/>
              <a:t>default argument</a:t>
            </a:r>
            <a:r>
              <a:rPr lang="en-IN" sz="2400" dirty="0" smtClean="0"/>
              <a:t> is a default value provided for a function parameter. </a:t>
            </a:r>
          </a:p>
          <a:p>
            <a:pPr marL="742950" lvl="2" indent="-342900" algn="just">
              <a:lnSpc>
                <a:spcPct val="150000"/>
              </a:lnSpc>
              <a:buFont typeface="Arial" pitchFamily="34" charset="0"/>
              <a:buChar char="•"/>
            </a:pPr>
            <a:r>
              <a:rPr lang="en-IN" sz="2200" dirty="0" smtClean="0"/>
              <a:t>If the user does not supply an explicit argument for a parameter with a default argument, the default value will be used. </a:t>
            </a:r>
          </a:p>
          <a:p>
            <a:pPr marL="742950" lvl="2" indent="-342900" algn="just">
              <a:lnSpc>
                <a:spcPct val="150000"/>
              </a:lnSpc>
              <a:buFont typeface="Arial" pitchFamily="34" charset="0"/>
              <a:buChar char="•"/>
            </a:pPr>
            <a:r>
              <a:rPr lang="en-IN" sz="2200" dirty="0" smtClean="0"/>
              <a:t>If the user does supply an argument for the parameter, the user-supplied argument is used.</a:t>
            </a:r>
          </a:p>
          <a:p>
            <a:pPr marL="342900" lvl="1" indent="-342900" algn="just">
              <a:lnSpc>
                <a:spcPct val="150000"/>
              </a:lnSpc>
              <a:buNone/>
            </a:pPr>
            <a:r>
              <a:rPr lang="en-IN" sz="2400" b="1" dirty="0" smtClean="0"/>
              <a:t>Need?</a:t>
            </a:r>
          </a:p>
          <a:p>
            <a:pPr marL="342900" lvl="1" indent="-342900" algn="just">
              <a:lnSpc>
                <a:spcPct val="150000"/>
              </a:lnSpc>
              <a:buFont typeface="Arial" pitchFamily="34" charset="0"/>
              <a:buChar char="•"/>
            </a:pPr>
            <a:r>
              <a:rPr lang="en-IN" sz="2400" dirty="0" smtClean="0"/>
              <a:t>Because the user can choose whether to </a:t>
            </a:r>
            <a:r>
              <a:rPr lang="en-IN" sz="2400" b="1" dirty="0" smtClean="0"/>
              <a:t>supply a specific argument value, or use the default,</a:t>
            </a:r>
            <a:r>
              <a:rPr lang="en-IN" sz="2400" dirty="0" smtClean="0"/>
              <a:t> a parameter with a default value provided is often called an optional parameter.</a:t>
            </a:r>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Default  Arguments in C++ </a:t>
            </a:r>
          </a:p>
        </p:txBody>
      </p:sp>
      <p:sp>
        <p:nvSpPr>
          <p:cNvPr id="3" name="Content Placeholder 2"/>
          <p:cNvSpPr>
            <a:spLocks noGrp="1"/>
          </p:cNvSpPr>
          <p:nvPr>
            <p:ph idx="1"/>
          </p:nvPr>
        </p:nvSpPr>
        <p:spPr>
          <a:xfrm>
            <a:off x="228600" y="609600"/>
            <a:ext cx="8686800" cy="5943599"/>
          </a:xfrm>
        </p:spPr>
        <p:txBody>
          <a:bodyPr/>
          <a:lstStyle/>
          <a:p>
            <a:pPr marL="342900" lvl="1" indent="-342900" algn="just">
              <a:buNone/>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pic>
        <p:nvPicPr>
          <p:cNvPr id="4" name="Picture 3" descr="Default arg.jpg"/>
          <p:cNvPicPr>
            <a:picLocks noChangeAspect="1"/>
          </p:cNvPicPr>
          <p:nvPr/>
        </p:nvPicPr>
        <p:blipFill>
          <a:blip r:embed="rId2" cstate="print"/>
          <a:stretch>
            <a:fillRect/>
          </a:stretch>
        </p:blipFill>
        <p:spPr>
          <a:xfrm>
            <a:off x="609600" y="728662"/>
            <a:ext cx="7924799" cy="5748338"/>
          </a:xfrm>
          <a:prstGeom prst="rect">
            <a:avLst/>
          </a:prstGeo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Default  Arguments in C++ </a:t>
            </a:r>
          </a:p>
        </p:txBody>
      </p:sp>
      <p:sp>
        <p:nvSpPr>
          <p:cNvPr id="3" name="Content Placeholder 2"/>
          <p:cNvSpPr>
            <a:spLocks noGrp="1"/>
          </p:cNvSpPr>
          <p:nvPr>
            <p:ph idx="1"/>
          </p:nvPr>
        </p:nvSpPr>
        <p:spPr>
          <a:xfrm>
            <a:off x="228600" y="609600"/>
            <a:ext cx="8686800" cy="5943599"/>
          </a:xfrm>
        </p:spPr>
        <p:txBody>
          <a:bodyPr/>
          <a:lstStyle/>
          <a:p>
            <a:pPr marL="342900" lvl="1" indent="-342900" algn="just">
              <a:lnSpc>
                <a:spcPct val="150000"/>
              </a:lnSpc>
              <a:spcBef>
                <a:spcPts val="0"/>
              </a:spcBef>
              <a:buFont typeface="Arial" pitchFamily="34" charset="0"/>
              <a:buChar char="•"/>
            </a:pPr>
            <a:r>
              <a:rPr lang="en-IN" sz="2400" b="1" dirty="0" smtClean="0"/>
              <a:t>Example: </a:t>
            </a:r>
            <a:r>
              <a:rPr lang="en-IN" sz="2400" dirty="0" smtClean="0"/>
              <a:t>defacult.cpp</a:t>
            </a:r>
          </a:p>
          <a:p>
            <a:pPr marL="342900" lvl="1" indent="-342900" algn="just">
              <a:lnSpc>
                <a:spcPct val="150000"/>
              </a:lnSpc>
              <a:spcBef>
                <a:spcPts val="0"/>
              </a:spcBef>
              <a:buNone/>
            </a:pPr>
            <a:r>
              <a:rPr lang="en-IN" sz="2400" b="1" dirty="0" smtClean="0"/>
              <a:t>Importance Points:</a:t>
            </a:r>
          </a:p>
          <a:p>
            <a:pPr marL="342900" lvl="1" indent="-342900" algn="just">
              <a:lnSpc>
                <a:spcPct val="150000"/>
              </a:lnSpc>
              <a:buFont typeface="Arial" pitchFamily="34" charset="0"/>
              <a:buChar char="•"/>
            </a:pPr>
            <a:r>
              <a:rPr lang="en-IN" sz="2400" dirty="0" smtClean="0"/>
              <a:t>All default arguments must be for the rightmost parameters. </a:t>
            </a:r>
          </a:p>
          <a:p>
            <a:pPr marL="742950" lvl="2" indent="-342900" algn="just">
              <a:lnSpc>
                <a:spcPct val="150000"/>
              </a:lnSpc>
              <a:buFont typeface="Arial" pitchFamily="34" charset="0"/>
              <a:buChar char="•"/>
            </a:pPr>
            <a:r>
              <a:rPr lang="en-IN" sz="2000" dirty="0" smtClean="0"/>
              <a:t>void </a:t>
            </a:r>
            <a:r>
              <a:rPr lang="en-IN" sz="2000" dirty="0" err="1" smtClean="0"/>
              <a:t>printValue</a:t>
            </a:r>
            <a:r>
              <a:rPr lang="en-IN" sz="2000" dirty="0" smtClean="0"/>
              <a:t>(</a:t>
            </a:r>
            <a:r>
              <a:rPr lang="en-IN" sz="2000" dirty="0" err="1" smtClean="0"/>
              <a:t>int</a:t>
            </a:r>
            <a:r>
              <a:rPr lang="en-IN" sz="2000" dirty="0" smtClean="0"/>
              <a:t> x=10, </a:t>
            </a:r>
            <a:r>
              <a:rPr lang="en-IN" sz="2000" dirty="0" err="1" smtClean="0"/>
              <a:t>int</a:t>
            </a:r>
            <a:r>
              <a:rPr lang="en-IN" sz="2000" dirty="0" smtClean="0"/>
              <a:t> y); // not allowed</a:t>
            </a:r>
          </a:p>
          <a:p>
            <a:pPr marL="342900" lvl="1" indent="-342900" algn="just">
              <a:lnSpc>
                <a:spcPct val="150000"/>
              </a:lnSpc>
              <a:buFont typeface="Arial" pitchFamily="34" charset="0"/>
              <a:buChar char="•"/>
            </a:pPr>
            <a:r>
              <a:rPr lang="en-IN" sz="2400" dirty="0" smtClean="0"/>
              <a:t>Cannot mix a default argument in between two arguments.</a:t>
            </a:r>
          </a:p>
          <a:p>
            <a:pPr marL="742950" lvl="2" indent="-342900" algn="just">
              <a:lnSpc>
                <a:spcPct val="150000"/>
              </a:lnSpc>
              <a:buFont typeface="Arial" pitchFamily="34" charset="0"/>
              <a:buChar char="•"/>
            </a:pPr>
            <a:r>
              <a:rPr lang="en-IN" sz="2000" dirty="0" smtClean="0"/>
              <a:t>void add(</a:t>
            </a:r>
            <a:r>
              <a:rPr lang="en-IN" sz="2000" dirty="0" err="1" smtClean="0"/>
              <a:t>int</a:t>
            </a:r>
            <a:r>
              <a:rPr lang="en-IN" sz="2000" dirty="0" smtClean="0"/>
              <a:t> a, </a:t>
            </a:r>
            <a:r>
              <a:rPr lang="en-IN" sz="2000" dirty="0" err="1" smtClean="0"/>
              <a:t>int</a:t>
            </a:r>
            <a:r>
              <a:rPr lang="en-IN" sz="2000" dirty="0" smtClean="0"/>
              <a:t> b = 3, </a:t>
            </a:r>
            <a:r>
              <a:rPr lang="en-IN" sz="2000" dirty="0" err="1" smtClean="0"/>
              <a:t>int</a:t>
            </a:r>
            <a:r>
              <a:rPr lang="en-IN" sz="2000" dirty="0" smtClean="0"/>
              <a:t> c, </a:t>
            </a:r>
            <a:r>
              <a:rPr lang="en-IN" sz="2000" dirty="0" err="1" smtClean="0"/>
              <a:t>int</a:t>
            </a:r>
            <a:r>
              <a:rPr lang="en-IN" sz="2000" dirty="0" smtClean="0"/>
              <a:t> d = 4); //not allowed</a:t>
            </a:r>
          </a:p>
          <a:p>
            <a:pPr marL="342900" lvl="1" indent="-342900" algn="just">
              <a:lnSpc>
                <a:spcPct val="150000"/>
              </a:lnSpc>
              <a:buFont typeface="Arial" pitchFamily="34" charset="0"/>
              <a:buChar char="•"/>
            </a:pPr>
            <a:r>
              <a:rPr lang="en-IN" sz="2400" dirty="0" smtClean="0"/>
              <a:t>If more than one default argument exists, the leftmost default argument should be the one most likely to be explicitly set by the user.</a:t>
            </a:r>
          </a:p>
          <a:p>
            <a:pPr marL="342900" lvl="1" indent="-342900" algn="just">
              <a:buFont typeface="Arial" charset="0"/>
              <a:buChar char="•"/>
            </a:pPr>
            <a:r>
              <a:rPr lang="en-IN" sz="2400" dirty="0" smtClean="0"/>
              <a:t>Default arguments can only be declared once</a:t>
            </a:r>
          </a:p>
          <a:p>
            <a:pPr marL="742950" lvl="2" indent="-342900" algn="just"/>
            <a:r>
              <a:rPr lang="en-IN" sz="2000" dirty="0" smtClean="0"/>
              <a:t>If the function has a forward declaration, put the default argument there. Otherwise, put them in the function definition.</a:t>
            </a:r>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828800" y="4343400"/>
            <a:ext cx="5029200" cy="2438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343400" y="762000"/>
            <a:ext cx="4648200" cy="3505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28600" y="762000"/>
            <a:ext cx="39624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First C++ Program </a:t>
            </a:r>
            <a:endParaRPr lang="en-IN" sz="3600" dirty="0"/>
          </a:p>
        </p:txBody>
      </p:sp>
      <p:sp>
        <p:nvSpPr>
          <p:cNvPr id="3" name="Content Placeholder 2"/>
          <p:cNvSpPr>
            <a:spLocks noGrp="1"/>
          </p:cNvSpPr>
          <p:nvPr>
            <p:ph idx="1"/>
          </p:nvPr>
        </p:nvSpPr>
        <p:spPr>
          <a:xfrm>
            <a:off x="228600" y="762000"/>
            <a:ext cx="3962400" cy="3505200"/>
          </a:xfrm>
          <a:solidFill>
            <a:srgbClr val="00B0F0"/>
          </a:solidFill>
        </p:spPr>
        <p:txBody>
          <a:bodyPr/>
          <a:lstStyle/>
          <a:p>
            <a:pPr>
              <a:buNone/>
            </a:pPr>
            <a:r>
              <a:rPr lang="en-IN" sz="2800" dirty="0" smtClean="0"/>
              <a:t>//First C++ Program</a:t>
            </a:r>
          </a:p>
          <a:p>
            <a:pPr>
              <a:buNone/>
            </a:pPr>
            <a:r>
              <a:rPr lang="en-IN" sz="2800" dirty="0" smtClean="0"/>
              <a:t>#include &lt;iostream&gt;</a:t>
            </a:r>
          </a:p>
          <a:p>
            <a:pPr>
              <a:buNone/>
            </a:pPr>
            <a:r>
              <a:rPr lang="en-IN" sz="2800" dirty="0" smtClean="0"/>
              <a:t>using namespace std;</a:t>
            </a:r>
          </a:p>
          <a:p>
            <a:pPr>
              <a:buNone/>
            </a:pPr>
            <a:r>
              <a:rPr lang="en-IN" sz="2800" dirty="0" err="1" smtClean="0"/>
              <a:t>int</a:t>
            </a:r>
            <a:r>
              <a:rPr lang="en-IN" sz="2800" dirty="0" smtClean="0"/>
              <a:t> main() {</a:t>
            </a:r>
          </a:p>
          <a:p>
            <a:pPr>
              <a:buNone/>
            </a:pPr>
            <a:r>
              <a:rPr lang="en-IN" sz="2800" dirty="0" smtClean="0"/>
              <a:t>	</a:t>
            </a:r>
            <a:r>
              <a:rPr lang="en-IN" sz="2800" dirty="0" err="1" smtClean="0"/>
              <a:t>cout</a:t>
            </a:r>
            <a:r>
              <a:rPr lang="en-IN" sz="2800" dirty="0" smtClean="0"/>
              <a:t> &lt;&lt; "Hello World!";</a:t>
            </a:r>
            <a:br>
              <a:rPr lang="en-IN" sz="2800" dirty="0" smtClean="0"/>
            </a:br>
            <a:r>
              <a:rPr lang="en-IN" sz="2800" dirty="0" smtClean="0"/>
              <a:t>return 0;</a:t>
            </a:r>
          </a:p>
          <a:p>
            <a:pPr>
              <a:buNone/>
            </a:pPr>
            <a:r>
              <a:rPr lang="en-IN" sz="2800" dirty="0" smtClean="0"/>
              <a:t>}</a:t>
            </a:r>
            <a:endParaRPr lang="en-IN" sz="26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11</a:t>
            </a:fld>
            <a:endParaRPr lang="en-US" dirty="0"/>
          </a:p>
        </p:txBody>
      </p:sp>
      <p:sp>
        <p:nvSpPr>
          <p:cNvPr id="5" name="Content Placeholder 2"/>
          <p:cNvSpPr txBox="1">
            <a:spLocks/>
          </p:cNvSpPr>
          <p:nvPr/>
        </p:nvSpPr>
        <p:spPr bwMode="auto">
          <a:xfrm>
            <a:off x="4267200" y="685800"/>
            <a:ext cx="46482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//First C++ Program</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#include &lt;iostream&gt;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main() {</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	std::</a:t>
            </a: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&lt;&lt; "Hello World!";</a:t>
            </a:r>
            <a:br>
              <a:rPr kumimoji="0" lang="en-IN" sz="2800" b="0" i="0" u="none" strike="noStrike" kern="1200" cap="none" spc="0" normalizeH="0" baseline="0" noProof="0" dirty="0" smtClean="0">
                <a:ln>
                  <a:noFill/>
                </a:ln>
                <a:solidFill>
                  <a:schemeClr val="tx1"/>
                </a:solidFill>
                <a:effectLst/>
                <a:uLnTx/>
                <a:uFillTx/>
                <a:latin typeface="+mn-lt"/>
                <a:ea typeface="+mn-ea"/>
                <a:cs typeface="+mn-cs"/>
              </a:rPr>
            </a:br>
            <a:r>
              <a:rPr kumimoji="0" lang="en-IN" sz="2800" b="0" i="0" u="none" strike="noStrike" kern="1200" cap="none" spc="0" normalizeH="0" baseline="0" noProof="0" dirty="0" smtClean="0">
                <a:ln>
                  <a:noFill/>
                </a:ln>
                <a:solidFill>
                  <a:schemeClr val="tx1"/>
                </a:solidFill>
                <a:effectLst/>
                <a:uLnTx/>
                <a:uFillTx/>
                <a:latin typeface="+mn-lt"/>
                <a:ea typeface="+mn-ea"/>
                <a:cs typeface="+mn-cs"/>
              </a:rPr>
              <a:t>return 0;</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2"/>
          <p:cNvSpPr txBox="1">
            <a:spLocks/>
          </p:cNvSpPr>
          <p:nvPr/>
        </p:nvSpPr>
        <p:spPr bwMode="auto">
          <a:xfrm>
            <a:off x="1981200" y="4267200"/>
            <a:ext cx="51816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44000" marR="0" lvl="0" indent="-342900" algn="l" defTabSz="914400" rtl="0" eaLnBrk="0" fontAlgn="base" latinLnBrk="0" hangingPunct="0">
              <a:lnSpc>
                <a:spcPct val="100000"/>
              </a:lnSpc>
              <a:spcBef>
                <a:spcPts val="0"/>
              </a:spcBef>
              <a:spcAft>
                <a:spcPct val="0"/>
              </a:spcAft>
              <a:buClrTx/>
              <a:buSzTx/>
              <a:buFont typeface="Arial" charset="0"/>
              <a:buNone/>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//First C++ Program</a:t>
            </a:r>
          </a:p>
          <a:p>
            <a:pPr marL="144000" marR="0" lvl="0" indent="-342900" algn="l" defTabSz="914400" rtl="0" eaLnBrk="0" fontAlgn="base" latinLnBrk="0" hangingPunct="0">
              <a:lnSpc>
                <a:spcPct val="100000"/>
              </a:lnSpc>
              <a:spcBef>
                <a:spcPts val="0"/>
              </a:spcBef>
              <a:spcAft>
                <a:spcPct val="0"/>
              </a:spcAft>
              <a:buClrTx/>
              <a:buSzTx/>
              <a:buFont typeface="Arial" charset="0"/>
              <a:buNone/>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#include &lt;iostream&gt;</a:t>
            </a:r>
          </a:p>
          <a:p>
            <a:pPr marL="144000" marR="0" lvl="0" indent="-342900" algn="l" defTabSz="914400" rtl="0" eaLnBrk="0" fontAlgn="base" latinLnBrk="0" hangingPunct="0">
              <a:lnSpc>
                <a:spcPct val="100000"/>
              </a:lnSpc>
              <a:spcBef>
                <a:spcPts val="0"/>
              </a:spcBef>
              <a:spcAft>
                <a:spcPct val="0"/>
              </a:spcAft>
              <a:buClrTx/>
              <a:buSzTx/>
              <a:buFont typeface="Arial" charset="0"/>
              <a:buNone/>
              <a:tabLst/>
              <a:defRPr/>
            </a:pPr>
            <a:r>
              <a:rPr lang="en-IN" sz="2400" b="1" dirty="0" smtClean="0">
                <a:latin typeface="+mn-lt"/>
              </a:rPr>
              <a:t>u</a:t>
            </a:r>
            <a:r>
              <a:rPr lang="en-IN" sz="2400" b="1" noProof="0" dirty="0" smtClean="0">
                <a:latin typeface="+mn-lt"/>
              </a:rPr>
              <a:t>sing std::</a:t>
            </a:r>
            <a:r>
              <a:rPr lang="en-IN" sz="2400" b="1" noProof="0" dirty="0" err="1" smtClean="0">
                <a:latin typeface="+mn-lt"/>
              </a:rPr>
              <a:t>cout</a:t>
            </a:r>
            <a:r>
              <a:rPr lang="en-IN" sz="2400" b="1" noProof="0" dirty="0" smtClean="0">
                <a:latin typeface="+mn-lt"/>
              </a:rPr>
              <a:t>; </a:t>
            </a: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144000" marR="0" lvl="0" indent="-342900" algn="l" defTabSz="914400" rtl="0" eaLnBrk="0" fontAlgn="base" latinLnBrk="0" hangingPunct="0">
              <a:lnSpc>
                <a:spcPct val="100000"/>
              </a:lnSpc>
              <a:spcBef>
                <a:spcPts val="0"/>
              </a:spcBef>
              <a:spcAft>
                <a:spcPct val="0"/>
              </a:spcAft>
              <a:buClrTx/>
              <a:buSzTx/>
              <a:buFont typeface="Arial" charset="0"/>
              <a:buNone/>
              <a:tabLst/>
              <a:defRPr/>
            </a:pPr>
            <a:r>
              <a:rPr kumimoji="0" lang="en-IN" sz="2400" b="1" i="0" u="none" strike="noStrike" kern="1200" cap="none" spc="0" normalizeH="0" baseline="0" noProof="0" dirty="0" err="1" smtClean="0">
                <a:ln>
                  <a:noFill/>
                </a:ln>
                <a:solidFill>
                  <a:schemeClr val="tx1"/>
                </a:solidFill>
                <a:effectLst/>
                <a:uLnTx/>
                <a:uFillTx/>
                <a:latin typeface="+mn-lt"/>
                <a:ea typeface="+mn-ea"/>
                <a:cs typeface="+mn-cs"/>
              </a:rPr>
              <a:t>int</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 main() {</a:t>
            </a:r>
          </a:p>
          <a:p>
            <a:pPr marL="144000" marR="0" lvl="0" indent="-342900" algn="l" defTabSz="914400" rtl="0" eaLnBrk="0" fontAlgn="base" latinLnBrk="0" hangingPunct="0">
              <a:lnSpc>
                <a:spcPct val="100000"/>
              </a:lnSpc>
              <a:spcBef>
                <a:spcPts val="0"/>
              </a:spcBef>
              <a:spcAft>
                <a:spcPct val="0"/>
              </a:spcAft>
              <a:buClrTx/>
              <a:buSzTx/>
              <a:buFont typeface="Arial" charset="0"/>
              <a:buNone/>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IN" sz="2400" b="1" i="0" u="none" strike="noStrike" kern="1200" cap="none" spc="0" normalizeH="0" baseline="0" noProof="0" dirty="0" err="1" smtClean="0">
                <a:ln>
                  <a:noFill/>
                </a:ln>
                <a:solidFill>
                  <a:schemeClr val="tx1"/>
                </a:solidFill>
                <a:effectLst/>
                <a:uLnTx/>
                <a:uFillTx/>
                <a:latin typeface="+mn-lt"/>
                <a:ea typeface="+mn-ea"/>
                <a:cs typeface="+mn-cs"/>
              </a:rPr>
              <a:t>cout</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 &lt;&lt; "Hello World!";</a:t>
            </a:r>
            <a:br>
              <a:rPr kumimoji="0" lang="en-IN" sz="2400" b="1" i="0" u="none" strike="noStrike" kern="1200" cap="none" spc="0" normalizeH="0" baseline="0" noProof="0" dirty="0" smtClean="0">
                <a:ln>
                  <a:noFill/>
                </a:ln>
                <a:solidFill>
                  <a:schemeClr val="tx1"/>
                </a:solidFill>
                <a:effectLst/>
                <a:uLnTx/>
                <a:uFillTx/>
                <a:latin typeface="+mn-lt"/>
                <a:ea typeface="+mn-ea"/>
                <a:cs typeface="+mn-cs"/>
              </a:rPr>
            </a:br>
            <a:r>
              <a:rPr kumimoji="0" lang="en-IN" sz="2400" b="1" i="0" u="none" strike="noStrike" kern="1200" cap="none" spc="0" normalizeH="0" baseline="0" noProof="0" dirty="0" smtClean="0">
                <a:ln>
                  <a:noFill/>
                </a:ln>
                <a:solidFill>
                  <a:schemeClr val="tx1"/>
                </a:solidFill>
                <a:effectLst/>
                <a:uLnTx/>
                <a:uFillTx/>
                <a:latin typeface="+mn-lt"/>
                <a:ea typeface="+mn-ea"/>
                <a:cs typeface="+mn-cs"/>
              </a:rPr>
              <a:t>return 0;</a:t>
            </a:r>
          </a:p>
          <a:p>
            <a:pPr marL="144000" marR="0" lvl="0" indent="-342900" algn="l" defTabSz="914400" rtl="0" eaLnBrk="0" fontAlgn="base" latinLnBrk="0" hangingPunct="0">
              <a:lnSpc>
                <a:spcPct val="100000"/>
              </a:lnSpc>
              <a:spcBef>
                <a:spcPts val="0"/>
              </a:spcBef>
              <a:spcAft>
                <a:spcPct val="0"/>
              </a:spcAft>
              <a:buClrTx/>
              <a:buSzTx/>
              <a:buFont typeface="Arial" charset="0"/>
              <a:buNone/>
              <a:tabLst/>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a:t>
            </a:r>
          </a:p>
        </p:txBody>
      </p:sp>
      <p:sp>
        <p:nvSpPr>
          <p:cNvPr id="10" name="Cloud Callout 9"/>
          <p:cNvSpPr/>
          <p:nvPr/>
        </p:nvSpPr>
        <p:spPr>
          <a:xfrm>
            <a:off x="3276600" y="685800"/>
            <a:ext cx="990600" cy="990600"/>
          </a:xfrm>
          <a:prstGeom prst="cloudCallou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t>OK</a:t>
            </a:r>
            <a:endParaRPr lang="en-IN" sz="1600" b="1" dirty="0"/>
          </a:p>
        </p:txBody>
      </p:sp>
      <p:sp>
        <p:nvSpPr>
          <p:cNvPr id="11" name="Cloud Callout 10"/>
          <p:cNvSpPr/>
          <p:nvPr/>
        </p:nvSpPr>
        <p:spPr>
          <a:xfrm>
            <a:off x="7696200" y="990600"/>
            <a:ext cx="990600" cy="990600"/>
          </a:xfrm>
          <a:prstGeom prst="cloudCallout">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t>Good</a:t>
            </a:r>
            <a:endParaRPr lang="en-IN" sz="1600" b="1" dirty="0"/>
          </a:p>
        </p:txBody>
      </p:sp>
      <p:sp>
        <p:nvSpPr>
          <p:cNvPr id="12" name="Cloud Callout 11"/>
          <p:cNvSpPr/>
          <p:nvPr/>
        </p:nvSpPr>
        <p:spPr>
          <a:xfrm>
            <a:off x="5638800" y="4419600"/>
            <a:ext cx="990600" cy="990600"/>
          </a:xfrm>
          <a:prstGeom prst="cloudCallou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smtClean="0"/>
              <a:t>Bad</a:t>
            </a:r>
            <a:endParaRPr lang="en-IN"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in)">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ox(in)">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ox(in)">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diamond(in)">
                                      <p:cBhvr>
                                        <p:cTn id="67" dur="20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ox(in)">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box(in)">
                                      <p:cBhvr>
                                        <p:cTn id="7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6" grpId="0" animBg="1"/>
      <p:bldP spid="3" grpId="0" build="p" animBg="1"/>
      <p:bldP spid="5" grpId="0"/>
      <p:bldP spid="8" grpId="0"/>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First C++ Program </a:t>
            </a:r>
            <a:endParaRPr lang="en-IN" sz="3600" dirty="0"/>
          </a:p>
        </p:txBody>
      </p:sp>
      <p:pic>
        <p:nvPicPr>
          <p:cNvPr id="5" name="Content Placeholder 4" descr="c-development-process.png"/>
          <p:cNvPicPr>
            <a:picLocks noGrp="1" noChangeAspect="1"/>
          </p:cNvPicPr>
          <p:nvPr>
            <p:ph idx="1"/>
          </p:nvPr>
        </p:nvPicPr>
        <p:blipFill>
          <a:blip r:embed="rId2" cstate="print"/>
          <a:stretch>
            <a:fillRect/>
          </a:stretch>
        </p:blipFill>
        <p:spPr>
          <a:xfrm>
            <a:off x="228600" y="685800"/>
            <a:ext cx="3810000" cy="5943600"/>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12</a:t>
            </a:fld>
            <a:endParaRPr lang="en-US" dirty="0"/>
          </a:p>
        </p:txBody>
      </p:sp>
      <p:pic>
        <p:nvPicPr>
          <p:cNvPr id="6" name="Picture 5" descr="compile.png"/>
          <p:cNvPicPr>
            <a:picLocks noChangeAspect="1"/>
          </p:cNvPicPr>
          <p:nvPr/>
        </p:nvPicPr>
        <p:blipFill>
          <a:blip r:embed="rId3" cstate="print"/>
          <a:stretch>
            <a:fillRect/>
          </a:stretch>
        </p:blipFill>
        <p:spPr>
          <a:xfrm>
            <a:off x="4267200" y="685800"/>
            <a:ext cx="4648200" cy="6172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First C++ Program </a:t>
            </a:r>
            <a:endParaRPr lang="en-IN" sz="3600" dirty="0"/>
          </a:p>
        </p:txBody>
      </p:sp>
      <p:sp>
        <p:nvSpPr>
          <p:cNvPr id="3" name="Content Placeholder 2"/>
          <p:cNvSpPr>
            <a:spLocks noGrp="1"/>
          </p:cNvSpPr>
          <p:nvPr>
            <p:ph idx="1"/>
          </p:nvPr>
        </p:nvSpPr>
        <p:spPr>
          <a:xfrm>
            <a:off x="4114800" y="533400"/>
            <a:ext cx="4876800" cy="5943600"/>
          </a:xfrm>
        </p:spPr>
        <p:txBody>
          <a:bodyPr/>
          <a:lstStyle/>
          <a:p>
            <a:pPr>
              <a:buNone/>
            </a:pPr>
            <a:r>
              <a:rPr lang="en-IN" sz="2800" b="1" dirty="0" smtClean="0">
                <a:solidFill>
                  <a:srgbClr val="FF0000"/>
                </a:solidFill>
              </a:rPr>
              <a:t>// First C++ Program</a:t>
            </a:r>
          </a:p>
          <a:p>
            <a:pPr algn="just"/>
            <a:r>
              <a:rPr lang="en-IN" sz="2200" dirty="0" smtClean="0"/>
              <a:t>The first line in our program is a comment line.</a:t>
            </a:r>
          </a:p>
          <a:p>
            <a:pPr algn="just"/>
            <a:r>
              <a:rPr lang="en-IN" sz="2200" dirty="0" smtClean="0"/>
              <a:t> Every line that starts with two slash signs ( // ) (Single Line Comments) are considered comments and will have no effect on the behaviour or outcome of the program. </a:t>
            </a:r>
          </a:p>
          <a:p>
            <a:pPr algn="just"/>
            <a:r>
              <a:rPr lang="en-IN" sz="2200" dirty="0" smtClean="0"/>
              <a:t>Multi Line Comments (Words between /* and */ will also be considered as comments. </a:t>
            </a:r>
          </a:p>
          <a:p>
            <a:pPr algn="just"/>
            <a:r>
              <a:rPr lang="en-IN" sz="2200" dirty="0" smtClean="0"/>
              <a:t>Use comments in your programs to explain difficult sections, but don’t overdo it. </a:t>
            </a:r>
          </a:p>
          <a:p>
            <a:pPr algn="just"/>
            <a:r>
              <a:rPr lang="en-IN" sz="2200" dirty="0" smtClean="0"/>
              <a:t>It is also common practice to start every program with a brief description on what the program will do.</a:t>
            </a:r>
            <a:endParaRPr lang="en-IN" sz="22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13</a:t>
            </a:fld>
            <a:endParaRPr lang="en-US" dirty="0"/>
          </a:p>
        </p:txBody>
      </p:sp>
      <p:sp>
        <p:nvSpPr>
          <p:cNvPr id="7" name="Content Placeholder 2"/>
          <p:cNvSpPr txBox="1">
            <a:spLocks/>
          </p:cNvSpPr>
          <p:nvPr/>
        </p:nvSpPr>
        <p:spPr bwMode="auto">
          <a:xfrm>
            <a:off x="76200" y="685800"/>
            <a:ext cx="3962400" cy="3505200"/>
          </a:xfrm>
          <a:prstGeom prst="rect">
            <a:avLst/>
          </a:prstGeom>
          <a:solidFill>
            <a:srgbClr val="00B0F0"/>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//First C++ Program</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#include &lt;iostream&gt;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using namespace std;</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main() {</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&lt;&lt; "Hello World!";</a:t>
            </a:r>
            <a:br>
              <a:rPr kumimoji="0" lang="en-IN" sz="2800" b="0" i="0" u="none" strike="noStrike" kern="1200" cap="none" spc="0" normalizeH="0" baseline="0" noProof="0" dirty="0" smtClean="0">
                <a:ln>
                  <a:noFill/>
                </a:ln>
                <a:solidFill>
                  <a:schemeClr val="tx1"/>
                </a:solidFill>
                <a:effectLst/>
                <a:uLnTx/>
                <a:uFillTx/>
                <a:latin typeface="+mn-lt"/>
                <a:ea typeface="+mn-ea"/>
                <a:cs typeface="+mn-cs"/>
              </a:rPr>
            </a:br>
            <a:r>
              <a:rPr kumimoji="0" lang="en-IN" sz="2800" b="0" i="0" u="none" strike="noStrike" kern="1200" cap="none" spc="0" normalizeH="0" baseline="0" noProof="0" dirty="0" smtClean="0">
                <a:ln>
                  <a:noFill/>
                </a:ln>
                <a:solidFill>
                  <a:schemeClr val="tx1"/>
                </a:solidFill>
                <a:effectLst/>
                <a:uLnTx/>
                <a:uFillTx/>
                <a:latin typeface="+mn-lt"/>
                <a:ea typeface="+mn-ea"/>
                <a:cs typeface="+mn-cs"/>
              </a:rPr>
              <a:t>return 0;</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First C++ Program </a:t>
            </a:r>
            <a:endParaRPr lang="en-IN" sz="3600" dirty="0"/>
          </a:p>
        </p:txBody>
      </p:sp>
      <p:sp>
        <p:nvSpPr>
          <p:cNvPr id="3" name="Content Placeholder 2"/>
          <p:cNvSpPr>
            <a:spLocks noGrp="1"/>
          </p:cNvSpPr>
          <p:nvPr>
            <p:ph idx="1"/>
          </p:nvPr>
        </p:nvSpPr>
        <p:spPr>
          <a:xfrm>
            <a:off x="4114800" y="533400"/>
            <a:ext cx="4876800" cy="3657600"/>
          </a:xfrm>
        </p:spPr>
        <p:txBody>
          <a:bodyPr/>
          <a:lstStyle/>
          <a:p>
            <a:pPr algn="just">
              <a:buNone/>
            </a:pPr>
            <a:r>
              <a:rPr lang="en-IN" sz="2800" b="1" dirty="0" smtClean="0">
                <a:solidFill>
                  <a:srgbClr val="FF0000"/>
                </a:solidFill>
              </a:rPr>
              <a:t>#include&lt;</a:t>
            </a:r>
            <a:r>
              <a:rPr lang="en-IN" sz="2800" b="1" dirty="0" err="1" smtClean="0">
                <a:solidFill>
                  <a:srgbClr val="FF0000"/>
                </a:solidFill>
              </a:rPr>
              <a:t>iostream</a:t>
            </a:r>
            <a:r>
              <a:rPr lang="en-IN" sz="2800" b="1" dirty="0" smtClean="0">
                <a:solidFill>
                  <a:srgbClr val="FF0000"/>
                </a:solidFill>
              </a:rPr>
              <a:t>&gt;</a:t>
            </a:r>
          </a:p>
          <a:p>
            <a:pPr algn="just"/>
            <a:r>
              <a:rPr lang="en-IN" sz="2400" dirty="0" smtClean="0"/>
              <a:t>Lines beginning with a pound sign (#) are used by the pre-processor.</a:t>
            </a:r>
          </a:p>
          <a:p>
            <a:pPr algn="just"/>
            <a:r>
              <a:rPr lang="en-IN" sz="2400" dirty="0" smtClean="0"/>
              <a:t>In this case the directive #include tells the pre-processor to include the iostream standard file. This file iostream includes the declarations of the basic standard input/output library in C++.</a:t>
            </a:r>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14</a:t>
            </a:fld>
            <a:endParaRPr lang="en-US" dirty="0"/>
          </a:p>
        </p:txBody>
      </p:sp>
      <p:sp>
        <p:nvSpPr>
          <p:cNvPr id="7" name="Content Placeholder 2"/>
          <p:cNvSpPr txBox="1">
            <a:spLocks/>
          </p:cNvSpPr>
          <p:nvPr/>
        </p:nvSpPr>
        <p:spPr bwMode="auto">
          <a:xfrm>
            <a:off x="76200" y="685800"/>
            <a:ext cx="3962400" cy="3505200"/>
          </a:xfrm>
          <a:prstGeom prst="rect">
            <a:avLst/>
          </a:prstGeom>
          <a:solidFill>
            <a:srgbClr val="00B0F0"/>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//First C++ Program</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#include &lt;iostream&gt;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using namespace std;</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main() {</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&lt;&lt; "Hello World!";</a:t>
            </a:r>
            <a:br>
              <a:rPr kumimoji="0" lang="en-IN" sz="2800" b="0" i="0" u="none" strike="noStrike" kern="1200" cap="none" spc="0" normalizeH="0" baseline="0" noProof="0" dirty="0" smtClean="0">
                <a:ln>
                  <a:noFill/>
                </a:ln>
                <a:solidFill>
                  <a:schemeClr val="tx1"/>
                </a:solidFill>
                <a:effectLst/>
                <a:uLnTx/>
                <a:uFillTx/>
                <a:latin typeface="+mn-lt"/>
                <a:ea typeface="+mn-ea"/>
                <a:cs typeface="+mn-cs"/>
              </a:rPr>
            </a:br>
            <a:r>
              <a:rPr kumimoji="0" lang="en-IN" sz="2800" b="0" i="0" u="none" strike="noStrike" kern="1200" cap="none" spc="0" normalizeH="0" baseline="0" noProof="0" dirty="0" smtClean="0">
                <a:ln>
                  <a:noFill/>
                </a:ln>
                <a:solidFill>
                  <a:schemeClr val="tx1"/>
                </a:solidFill>
                <a:effectLst/>
                <a:uLnTx/>
                <a:uFillTx/>
                <a:latin typeface="+mn-lt"/>
                <a:ea typeface="+mn-ea"/>
                <a:cs typeface="+mn-cs"/>
              </a:rPr>
              <a:t>return 0;</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152400" y="4267200"/>
            <a:ext cx="87630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 typeface="Arial" charset="0"/>
              <a:buNone/>
              <a:tabLst/>
              <a:defRPr/>
            </a:pPr>
            <a:r>
              <a:rPr kumimoji="0" lang="en-IN" sz="2800" b="1" i="0" u="none" strike="noStrike" kern="1200" cap="none" spc="0" normalizeH="0" baseline="0" noProof="0" dirty="0" smtClean="0">
                <a:ln>
                  <a:noFill/>
                </a:ln>
                <a:solidFill>
                  <a:srgbClr val="FF0000"/>
                </a:solidFill>
                <a:effectLst/>
                <a:uLnTx/>
                <a:uFillTx/>
                <a:latin typeface="+mn-lt"/>
                <a:ea typeface="+mn-ea"/>
                <a:cs typeface="+mn-cs"/>
              </a:rPr>
              <a:t>#include&lt;</a:t>
            </a:r>
            <a:r>
              <a:rPr kumimoji="0" lang="en-IN" sz="2800" b="1" i="0" u="none" strike="noStrike" kern="1200" cap="none" spc="0" normalizeH="0" baseline="0" noProof="0" dirty="0" err="1" smtClean="0">
                <a:ln>
                  <a:noFill/>
                </a:ln>
                <a:solidFill>
                  <a:srgbClr val="FF0000"/>
                </a:solidFill>
                <a:effectLst/>
                <a:uLnTx/>
                <a:uFillTx/>
                <a:latin typeface="+mn-lt"/>
                <a:ea typeface="+mn-ea"/>
                <a:cs typeface="+mn-cs"/>
              </a:rPr>
              <a:t>iostream</a:t>
            </a:r>
            <a:r>
              <a:rPr kumimoji="0" lang="en-IN" sz="2800" b="1" i="0" u="none" strike="noStrike" kern="1200" cap="none" spc="0" normalizeH="0" baseline="0" noProof="0" dirty="0" smtClean="0">
                <a:ln>
                  <a:noFill/>
                </a:ln>
                <a:solidFill>
                  <a:srgbClr val="FF0000"/>
                </a:solidFill>
                <a:effectLst/>
                <a:uLnTx/>
                <a:uFillTx/>
                <a:latin typeface="+mn-lt"/>
                <a:ea typeface="+mn-ea"/>
                <a:cs typeface="+mn-cs"/>
              </a:rPr>
              <a:t>&gt; Vs #include&lt;</a:t>
            </a:r>
            <a:r>
              <a:rPr kumimoji="0" lang="en-IN" sz="2800" b="1" i="0" u="none" strike="noStrike" kern="1200" cap="none" spc="0" normalizeH="0" baseline="0" noProof="0" dirty="0" err="1" smtClean="0">
                <a:ln>
                  <a:noFill/>
                </a:ln>
                <a:solidFill>
                  <a:srgbClr val="FF0000"/>
                </a:solidFill>
                <a:effectLst/>
                <a:uLnTx/>
                <a:uFillTx/>
                <a:latin typeface="+mn-lt"/>
                <a:ea typeface="+mn-ea"/>
                <a:cs typeface="+mn-cs"/>
              </a:rPr>
              <a:t>iostream.h</a:t>
            </a:r>
            <a:r>
              <a:rPr kumimoji="0" lang="en-IN" sz="2800" b="1" i="0" u="none" strike="noStrike" kern="1200" cap="none" spc="0" normalizeH="0" baseline="0" noProof="0" dirty="0" smtClean="0">
                <a:ln>
                  <a:noFill/>
                </a:ln>
                <a:solidFill>
                  <a:srgbClr val="FF0000"/>
                </a:solidFill>
                <a:effectLst/>
                <a:uLnTx/>
                <a:uFillTx/>
                <a:latin typeface="+mn-lt"/>
                <a:ea typeface="+mn-ea"/>
                <a:cs typeface="+mn-cs"/>
              </a:rPr>
              <a:t>&gt;</a:t>
            </a:r>
          </a:p>
          <a:p>
            <a:pPr marL="342900" lvl="0" indent="-342900" algn="just" eaLnBrk="0" hangingPunct="0">
              <a:spcBef>
                <a:spcPct val="20000"/>
              </a:spcBef>
              <a:buFont typeface="Arial" charset="0"/>
              <a:buChar char="•"/>
            </a:pPr>
            <a:r>
              <a:rPr lang="en-IN" sz="2400" dirty="0" smtClean="0">
                <a:latin typeface="+mn-lt"/>
              </a:rPr>
              <a:t>iostream.h was a header file used by the early 1990's for use with early C++, before it was standardized.</a:t>
            </a:r>
          </a:p>
          <a:p>
            <a:pPr marL="342900" lvl="0" indent="-342900" algn="just" eaLnBrk="0" hangingPunct="0">
              <a:spcBef>
                <a:spcPct val="20000"/>
              </a:spcBef>
              <a:buFont typeface="Arial" charset="0"/>
              <a:buChar char="•"/>
            </a:pPr>
            <a:r>
              <a:rPr lang="en-IN" sz="2400" dirty="0" smtClean="0">
                <a:latin typeface="+mn-lt"/>
              </a:rPr>
              <a:t>iostream is the header file used by the C++ standard library, first published in 1998, to provide access to standard I/O streams.</a:t>
            </a:r>
          </a:p>
          <a:p>
            <a:pPr marL="342900" marR="0" lvl="0" indent="-342900" algn="just" defTabSz="914400" rtl="0" eaLnBrk="0" fontAlgn="base" latinLnBrk="0" hangingPunct="0">
              <a:lnSpc>
                <a:spcPct val="100000"/>
              </a:lnSpc>
              <a:spcBef>
                <a:spcPct val="20000"/>
              </a:spcBef>
              <a:spcAft>
                <a:spcPct val="0"/>
              </a:spcAft>
              <a:buClrTx/>
              <a:buSzTx/>
              <a:buFont typeface="Arial" charset="0"/>
              <a:buChar char="•"/>
              <a:tabLst/>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First C++ Program </a:t>
            </a:r>
            <a:endParaRPr lang="en-IN" sz="3600" dirty="0"/>
          </a:p>
        </p:txBody>
      </p:sp>
      <p:sp>
        <p:nvSpPr>
          <p:cNvPr id="3" name="Content Placeholder 2"/>
          <p:cNvSpPr>
            <a:spLocks noGrp="1"/>
          </p:cNvSpPr>
          <p:nvPr>
            <p:ph idx="1"/>
          </p:nvPr>
        </p:nvSpPr>
        <p:spPr>
          <a:xfrm>
            <a:off x="4114800" y="609600"/>
            <a:ext cx="4876800" cy="3657600"/>
          </a:xfrm>
        </p:spPr>
        <p:txBody>
          <a:bodyPr/>
          <a:lstStyle/>
          <a:p>
            <a:pPr algn="just">
              <a:buNone/>
            </a:pPr>
            <a:r>
              <a:rPr lang="en-IN" sz="2800" b="1" dirty="0" smtClean="0">
                <a:solidFill>
                  <a:srgbClr val="FF0000"/>
                </a:solidFill>
              </a:rPr>
              <a:t>using namespace std;</a:t>
            </a:r>
          </a:p>
          <a:p>
            <a:pPr algn="just">
              <a:buFont typeface="Arial" pitchFamily="34" charset="0"/>
              <a:buChar char="•"/>
            </a:pPr>
            <a:r>
              <a:rPr lang="en-IN" sz="2400" dirty="0" smtClean="0"/>
              <a:t>All the elements of the standard C++ library are declared within what is called a namespace.</a:t>
            </a:r>
          </a:p>
          <a:p>
            <a:pPr algn="just">
              <a:buFont typeface="Arial" pitchFamily="34" charset="0"/>
              <a:buChar char="•"/>
            </a:pPr>
            <a:r>
              <a:rPr lang="en-IN" sz="2400" dirty="0" smtClean="0"/>
              <a:t>A namespace is like a region, where we have functions, variables etc and their scope is limited to that particular region. Here std is a namespace name, this tells the compiler to look into that particular region for all the variables, functions, etc. </a:t>
            </a:r>
          </a:p>
          <a:p>
            <a:pPr algn="just">
              <a:buFont typeface="Arial" pitchFamily="34" charset="0"/>
              <a:buChar char="•"/>
            </a:pPr>
            <a:r>
              <a:rPr lang="en-IN" sz="2400" dirty="0" smtClean="0"/>
              <a:t>We put this line in to declare that we will make use of the functionality offered in the namespace std. </a:t>
            </a:r>
          </a:p>
          <a:p>
            <a:pPr algn="just">
              <a:buNone/>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15</a:t>
            </a:fld>
            <a:endParaRPr lang="en-US" dirty="0"/>
          </a:p>
        </p:txBody>
      </p:sp>
      <p:sp>
        <p:nvSpPr>
          <p:cNvPr id="7" name="Content Placeholder 2"/>
          <p:cNvSpPr txBox="1">
            <a:spLocks/>
          </p:cNvSpPr>
          <p:nvPr/>
        </p:nvSpPr>
        <p:spPr bwMode="auto">
          <a:xfrm>
            <a:off x="76200" y="685800"/>
            <a:ext cx="3962400" cy="3505200"/>
          </a:xfrm>
          <a:prstGeom prst="rect">
            <a:avLst/>
          </a:prstGeom>
          <a:solidFill>
            <a:srgbClr val="00B0F0"/>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//First C++ Program</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#include &lt;iostream&gt;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using namespace std;</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main() {</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&lt;&lt; "Hello World!";</a:t>
            </a:r>
            <a:br>
              <a:rPr kumimoji="0" lang="en-IN" sz="2800" b="0" i="0" u="none" strike="noStrike" kern="1200" cap="none" spc="0" normalizeH="0" baseline="0" noProof="0" dirty="0" smtClean="0">
                <a:ln>
                  <a:noFill/>
                </a:ln>
                <a:solidFill>
                  <a:schemeClr val="tx1"/>
                </a:solidFill>
                <a:effectLst/>
                <a:uLnTx/>
                <a:uFillTx/>
                <a:latin typeface="+mn-lt"/>
                <a:ea typeface="+mn-ea"/>
                <a:cs typeface="+mn-cs"/>
              </a:rPr>
            </a:br>
            <a:r>
              <a:rPr kumimoji="0" lang="en-IN" sz="2800" b="0" i="0" u="none" strike="noStrike" kern="1200" cap="none" spc="0" normalizeH="0" baseline="0" noProof="0" dirty="0" smtClean="0">
                <a:ln>
                  <a:noFill/>
                </a:ln>
                <a:solidFill>
                  <a:schemeClr val="tx1"/>
                </a:solidFill>
                <a:effectLst/>
                <a:uLnTx/>
                <a:uFillTx/>
                <a:latin typeface="+mn-lt"/>
                <a:ea typeface="+mn-ea"/>
                <a:cs typeface="+mn-cs"/>
              </a:rPr>
              <a:t>return 0;</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7"/>
          <p:cNvSpPr/>
          <p:nvPr/>
        </p:nvSpPr>
        <p:spPr>
          <a:xfrm>
            <a:off x="304800" y="4648200"/>
            <a:ext cx="2608406" cy="369332"/>
          </a:xfrm>
          <a:prstGeom prst="rect">
            <a:avLst/>
          </a:prstGeom>
        </p:spPr>
        <p:txBody>
          <a:bodyPr wrap="none">
            <a:spAutoFit/>
          </a:bodyPr>
          <a:lstStyle/>
          <a:p>
            <a:pPr algn="just">
              <a:buNone/>
            </a:pPr>
            <a:r>
              <a:rPr lang="en-IN" b="1" dirty="0" smtClean="0">
                <a:solidFill>
                  <a:srgbClr val="FF0000"/>
                </a:solidFill>
              </a:rPr>
              <a:t>using namespace std;</a:t>
            </a:r>
          </a:p>
        </p:txBody>
      </p:sp>
      <p:cxnSp>
        <p:nvCxnSpPr>
          <p:cNvPr id="10" name="Straight Arrow Connector 9"/>
          <p:cNvCxnSpPr/>
          <p:nvPr/>
        </p:nvCxnSpPr>
        <p:spPr>
          <a:xfrm>
            <a:off x="762000" y="4953000"/>
            <a:ext cx="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514600" y="4495800"/>
            <a:ext cx="0" cy="228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57400" y="4114800"/>
            <a:ext cx="1184940" cy="369332"/>
          </a:xfrm>
          <a:prstGeom prst="rect">
            <a:avLst/>
          </a:prstGeom>
          <a:noFill/>
        </p:spPr>
        <p:txBody>
          <a:bodyPr wrap="none" rtlCol="0">
            <a:spAutoFit/>
          </a:bodyPr>
          <a:lstStyle/>
          <a:p>
            <a:r>
              <a:rPr lang="en-IN" b="1" dirty="0" smtClean="0"/>
              <a:t>Standard</a:t>
            </a:r>
            <a:endParaRPr lang="en-IN" b="1" dirty="0"/>
          </a:p>
        </p:txBody>
      </p:sp>
      <p:sp>
        <p:nvSpPr>
          <p:cNvPr id="14" name="Rectangle 13"/>
          <p:cNvSpPr/>
          <p:nvPr/>
        </p:nvSpPr>
        <p:spPr>
          <a:xfrm>
            <a:off x="0" y="5638800"/>
            <a:ext cx="4343400" cy="1200329"/>
          </a:xfrm>
          <a:prstGeom prst="rect">
            <a:avLst/>
          </a:prstGeom>
        </p:spPr>
        <p:txBody>
          <a:bodyPr wrap="square">
            <a:spAutoFit/>
          </a:bodyPr>
          <a:lstStyle/>
          <a:p>
            <a:pPr algn="just"/>
            <a:r>
              <a:rPr lang="en-IN" b="1" dirty="0" smtClean="0"/>
              <a:t>C++ keyword. It Introduces a name that is defined elsewhere into the declarative region where this using-declaration appears.</a:t>
            </a:r>
            <a:endParaRPr lang="en-IN"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First C++ Program </a:t>
            </a:r>
            <a:endParaRPr lang="en-IN" sz="3600" dirty="0"/>
          </a:p>
        </p:txBody>
      </p:sp>
      <p:sp>
        <p:nvSpPr>
          <p:cNvPr id="3" name="Content Placeholder 2"/>
          <p:cNvSpPr>
            <a:spLocks noGrp="1"/>
          </p:cNvSpPr>
          <p:nvPr>
            <p:ph idx="1"/>
          </p:nvPr>
        </p:nvSpPr>
        <p:spPr>
          <a:xfrm>
            <a:off x="4114800" y="609600"/>
            <a:ext cx="4876800" cy="3657600"/>
          </a:xfrm>
        </p:spPr>
        <p:txBody>
          <a:bodyPr/>
          <a:lstStyle/>
          <a:p>
            <a:pPr algn="just">
              <a:buNone/>
            </a:pPr>
            <a:r>
              <a:rPr lang="en-IN" sz="2800" b="1" dirty="0" err="1" smtClean="0">
                <a:solidFill>
                  <a:srgbClr val="FF0000"/>
                </a:solidFill>
              </a:rPr>
              <a:t>cout</a:t>
            </a:r>
            <a:r>
              <a:rPr lang="en-IN" sz="2800" b="1" dirty="0" smtClean="0">
                <a:solidFill>
                  <a:srgbClr val="FF0000"/>
                </a:solidFill>
              </a:rPr>
              <a:t> &lt;&lt; "Hello World!"; </a:t>
            </a:r>
          </a:p>
          <a:p>
            <a:pPr algn="just">
              <a:buFont typeface="Arial" pitchFamily="34" charset="0"/>
              <a:buChar char="•"/>
            </a:pPr>
            <a:r>
              <a:rPr lang="en-IN" sz="2400" dirty="0" smtClean="0"/>
              <a:t>This line tells the compiler to print/display the message “Hello World” on the screen.</a:t>
            </a:r>
          </a:p>
          <a:p>
            <a:pPr algn="just">
              <a:buFont typeface="Arial" pitchFamily="34" charset="0"/>
              <a:buChar char="•"/>
            </a:pPr>
            <a:r>
              <a:rPr lang="en-IN" sz="2400" dirty="0" smtClean="0"/>
              <a:t>In C++, stream </a:t>
            </a:r>
            <a:r>
              <a:rPr lang="en-IN" sz="2400" b="1" dirty="0" smtClean="0"/>
              <a:t>insertion operator</a:t>
            </a:r>
            <a:r>
              <a:rPr lang="en-IN" sz="2400" dirty="0" smtClean="0"/>
              <a:t> “&lt;&lt;” is used for </a:t>
            </a:r>
            <a:r>
              <a:rPr lang="en-IN" sz="2400" b="1" dirty="0" smtClean="0"/>
              <a:t>output and extraction operator</a:t>
            </a:r>
            <a:r>
              <a:rPr lang="en-IN" sz="2400" dirty="0" smtClean="0"/>
              <a:t> “&gt;&gt;” is used for input.</a:t>
            </a:r>
          </a:p>
          <a:p>
            <a:pPr algn="just">
              <a:buFont typeface="Arial" pitchFamily="34" charset="0"/>
              <a:buChar char="•"/>
            </a:pP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16</a:t>
            </a:fld>
            <a:endParaRPr lang="en-US" dirty="0"/>
          </a:p>
        </p:txBody>
      </p:sp>
      <p:sp>
        <p:nvSpPr>
          <p:cNvPr id="7" name="Content Placeholder 2"/>
          <p:cNvSpPr txBox="1">
            <a:spLocks/>
          </p:cNvSpPr>
          <p:nvPr/>
        </p:nvSpPr>
        <p:spPr bwMode="auto">
          <a:xfrm>
            <a:off x="76200" y="685800"/>
            <a:ext cx="3962400" cy="3505200"/>
          </a:xfrm>
          <a:prstGeom prst="rect">
            <a:avLst/>
          </a:prstGeom>
          <a:solidFill>
            <a:srgbClr val="00B0F0"/>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//First C++ Program</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#include &lt;iostream&gt;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using namespace std;</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main() {</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&lt;&lt; "Hello World!";</a:t>
            </a:r>
            <a:br>
              <a:rPr kumimoji="0" lang="en-IN" sz="2800" b="0" i="0" u="none" strike="noStrike" kern="1200" cap="none" spc="0" normalizeH="0" baseline="0" noProof="0" dirty="0" smtClean="0">
                <a:ln>
                  <a:noFill/>
                </a:ln>
                <a:solidFill>
                  <a:schemeClr val="tx1"/>
                </a:solidFill>
                <a:effectLst/>
                <a:uLnTx/>
                <a:uFillTx/>
                <a:latin typeface="+mn-lt"/>
                <a:ea typeface="+mn-ea"/>
                <a:cs typeface="+mn-cs"/>
              </a:rPr>
            </a:br>
            <a:r>
              <a:rPr kumimoji="0" lang="en-IN" sz="2800" b="0" i="0" u="none" strike="noStrike" kern="1200" cap="none" spc="0" normalizeH="0" baseline="0" noProof="0" dirty="0" smtClean="0">
                <a:ln>
                  <a:noFill/>
                </a:ln>
                <a:solidFill>
                  <a:schemeClr val="tx1"/>
                </a:solidFill>
                <a:effectLst/>
                <a:uLnTx/>
                <a:uFillTx/>
                <a:latin typeface="+mn-lt"/>
                <a:ea typeface="+mn-ea"/>
                <a:cs typeface="+mn-cs"/>
              </a:rPr>
              <a:t>return 0;</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 name="Picture 10" descr="Cout-Operator-in-C++-Insertion-Operator.png"/>
          <p:cNvPicPr>
            <a:picLocks noChangeAspect="1"/>
          </p:cNvPicPr>
          <p:nvPr/>
        </p:nvPicPr>
        <p:blipFill>
          <a:blip r:embed="rId2" cstate="print"/>
          <a:stretch>
            <a:fillRect/>
          </a:stretch>
        </p:blipFill>
        <p:spPr>
          <a:xfrm>
            <a:off x="1658104" y="4343400"/>
            <a:ext cx="6038096" cy="25146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First C++ Program </a:t>
            </a:r>
            <a:endParaRPr lang="en-IN" sz="3600" dirty="0"/>
          </a:p>
        </p:txBody>
      </p:sp>
      <p:sp>
        <p:nvSpPr>
          <p:cNvPr id="3" name="Content Placeholder 2"/>
          <p:cNvSpPr>
            <a:spLocks noGrp="1"/>
          </p:cNvSpPr>
          <p:nvPr>
            <p:ph idx="1"/>
          </p:nvPr>
        </p:nvSpPr>
        <p:spPr>
          <a:xfrm>
            <a:off x="4114800" y="533400"/>
            <a:ext cx="4876800" cy="3657600"/>
          </a:xfrm>
        </p:spPr>
        <p:txBody>
          <a:bodyPr/>
          <a:lstStyle/>
          <a:p>
            <a:pPr algn="just">
              <a:buNone/>
            </a:pPr>
            <a:r>
              <a:rPr lang="en-IN" sz="2800" b="1" dirty="0" smtClean="0">
                <a:solidFill>
                  <a:srgbClr val="FF0000"/>
                </a:solidFill>
              </a:rPr>
              <a:t>return 0; </a:t>
            </a:r>
          </a:p>
          <a:p>
            <a:pPr algn="just"/>
            <a:r>
              <a:rPr lang="en-IN" sz="2400" dirty="0" smtClean="0"/>
              <a:t>The return statement causes the main function to finish. You may return a return code (in this case a zero) but it depends on how you start your function main( ). </a:t>
            </a:r>
          </a:p>
          <a:p>
            <a:pPr algn="just"/>
            <a:r>
              <a:rPr lang="en-IN" sz="2400" dirty="0" smtClean="0"/>
              <a:t>We said that main ( ) will return an </a:t>
            </a:r>
            <a:r>
              <a:rPr lang="en-IN" sz="2400" dirty="0" err="1" smtClean="0"/>
              <a:t>int</a:t>
            </a:r>
            <a:r>
              <a:rPr lang="en-IN" sz="2400" dirty="0" smtClean="0"/>
              <a:t> (integer). So we have to return something (in this case a zero). </a:t>
            </a:r>
          </a:p>
          <a:p>
            <a:pPr algn="just"/>
            <a:r>
              <a:rPr lang="en-IN" sz="2400" dirty="0" smtClean="0"/>
              <a:t>A zero normally indicates that everything went ok and a one normally indicates that something has gone wrong.</a:t>
            </a: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17</a:t>
            </a:fld>
            <a:endParaRPr lang="en-US" dirty="0"/>
          </a:p>
        </p:txBody>
      </p:sp>
      <p:sp>
        <p:nvSpPr>
          <p:cNvPr id="7" name="Content Placeholder 2"/>
          <p:cNvSpPr txBox="1">
            <a:spLocks/>
          </p:cNvSpPr>
          <p:nvPr/>
        </p:nvSpPr>
        <p:spPr bwMode="auto">
          <a:xfrm>
            <a:off x="76200" y="685800"/>
            <a:ext cx="3962400" cy="3505200"/>
          </a:xfrm>
          <a:prstGeom prst="rect">
            <a:avLst/>
          </a:prstGeom>
          <a:solidFill>
            <a:srgbClr val="00B0F0"/>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//First C++ Program</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#include &lt;iostream&gt;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using namespace std;</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main() {</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&lt;&lt; "Hello World!";</a:t>
            </a:r>
            <a:br>
              <a:rPr kumimoji="0" lang="en-IN" sz="2800" b="0" i="0" u="none" strike="noStrike" kern="1200" cap="none" spc="0" normalizeH="0" baseline="0" noProof="0" dirty="0" smtClean="0">
                <a:ln>
                  <a:noFill/>
                </a:ln>
                <a:solidFill>
                  <a:schemeClr val="tx1"/>
                </a:solidFill>
                <a:effectLst/>
                <a:uLnTx/>
                <a:uFillTx/>
                <a:latin typeface="+mn-lt"/>
                <a:ea typeface="+mn-ea"/>
                <a:cs typeface="+mn-cs"/>
              </a:rPr>
            </a:br>
            <a:r>
              <a:rPr kumimoji="0" lang="en-IN" sz="2800" b="0" i="0" u="none" strike="noStrike" kern="1200" cap="none" spc="0" normalizeH="0" baseline="0" noProof="0" dirty="0" smtClean="0">
                <a:ln>
                  <a:noFill/>
                </a:ln>
                <a:solidFill>
                  <a:schemeClr val="tx1"/>
                </a:solidFill>
                <a:effectLst/>
                <a:uLnTx/>
                <a:uFillTx/>
                <a:latin typeface="+mn-lt"/>
                <a:ea typeface="+mn-ea"/>
                <a:cs typeface="+mn-cs"/>
              </a:rPr>
              <a:t>return 0;</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Character Set</a:t>
            </a:r>
            <a:endParaRPr lang="en-IN" sz="3600" dirty="0"/>
          </a:p>
        </p:txBody>
      </p:sp>
      <p:sp>
        <p:nvSpPr>
          <p:cNvPr id="3" name="Content Placeholder 2"/>
          <p:cNvSpPr>
            <a:spLocks noGrp="1"/>
          </p:cNvSpPr>
          <p:nvPr>
            <p:ph idx="1"/>
          </p:nvPr>
        </p:nvSpPr>
        <p:spPr>
          <a:xfrm>
            <a:off x="228600" y="685800"/>
            <a:ext cx="8763000" cy="5364163"/>
          </a:xfrm>
        </p:spPr>
        <p:txBody>
          <a:bodyPr/>
          <a:lstStyle/>
          <a:p>
            <a:pPr algn="just"/>
            <a:r>
              <a:rPr lang="en-IN" sz="2600" dirty="0" smtClean="0"/>
              <a:t>C++ </a:t>
            </a:r>
            <a:r>
              <a:rPr lang="en-IN" sz="2600" b="1" dirty="0" smtClean="0"/>
              <a:t>Character set </a:t>
            </a:r>
            <a:r>
              <a:rPr lang="en-IN" sz="2600" dirty="0" smtClean="0"/>
              <a:t>is basically a </a:t>
            </a:r>
            <a:r>
              <a:rPr lang="en-IN" sz="2600" b="1" dirty="0" smtClean="0"/>
              <a:t>set</a:t>
            </a:r>
            <a:r>
              <a:rPr lang="en-IN" sz="2600" dirty="0" smtClean="0"/>
              <a:t> </a:t>
            </a:r>
            <a:r>
              <a:rPr lang="en-IN" sz="2600" b="1" dirty="0" smtClean="0"/>
              <a:t>of valid characters </a:t>
            </a:r>
            <a:r>
              <a:rPr lang="en-IN" sz="2600" dirty="0" smtClean="0"/>
              <a:t>that a language can recognise. It convey a specific connotation to the compiler. </a:t>
            </a:r>
          </a:p>
          <a:p>
            <a:pPr algn="just"/>
            <a:r>
              <a:rPr lang="en-IN" sz="2600" dirty="0" smtClean="0"/>
              <a:t>We use characters to represent letters, digits, special symbols, white spaces, and other characters.</a:t>
            </a:r>
          </a:p>
          <a:p>
            <a:pPr algn="just"/>
            <a:r>
              <a:rPr lang="en-IN" sz="2600" b="1" dirty="0" smtClean="0"/>
              <a:t>The C++ character set consists of 3 main elements. They are:</a:t>
            </a:r>
          </a:p>
          <a:p>
            <a:pPr algn="just"/>
            <a:r>
              <a:rPr lang="en-IN" sz="2600" b="1" dirty="0" smtClean="0"/>
              <a:t>Letters: </a:t>
            </a:r>
            <a:r>
              <a:rPr lang="en-IN" sz="2600" dirty="0" smtClean="0"/>
              <a:t>These are alphabets ranging from A-Z and a-z (both uppercase and lowercase characters convey different meanings)</a:t>
            </a:r>
          </a:p>
          <a:p>
            <a:pPr algn="just"/>
            <a:r>
              <a:rPr lang="en-IN" sz="2600" b="1" dirty="0" smtClean="0"/>
              <a:t>Digits:</a:t>
            </a:r>
            <a:r>
              <a:rPr lang="en-IN" sz="2600" dirty="0" smtClean="0"/>
              <a:t> All the digits from 0 – 9 are valid in C++.</a:t>
            </a:r>
          </a:p>
          <a:p>
            <a:pPr algn="just"/>
            <a:r>
              <a:rPr lang="en-IN" sz="2600" b="1" dirty="0" smtClean="0"/>
              <a:t>Special symbols:</a:t>
            </a:r>
            <a:r>
              <a:rPr lang="en-IN" sz="2600" dirty="0" smtClean="0"/>
              <a:t> There are a variety of special symbols available in C++ like mathematical, logical and relational operators like +,-, *, /, \, ^, %, !, @, #, ^, &amp;, (, ), [, ], ; and many more.</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a:t>
            </a:r>
            <a:endParaRPr lang="en-IN" sz="3600" dirty="0"/>
          </a:p>
        </p:txBody>
      </p:sp>
      <p:sp>
        <p:nvSpPr>
          <p:cNvPr id="3" name="Content Placeholder 2"/>
          <p:cNvSpPr>
            <a:spLocks noGrp="1"/>
          </p:cNvSpPr>
          <p:nvPr>
            <p:ph idx="1"/>
          </p:nvPr>
        </p:nvSpPr>
        <p:spPr>
          <a:xfrm>
            <a:off x="228600" y="685800"/>
            <a:ext cx="8763000" cy="5364163"/>
          </a:xfrm>
        </p:spPr>
        <p:txBody>
          <a:bodyPr/>
          <a:lstStyle/>
          <a:p>
            <a:pPr algn="just"/>
            <a:r>
              <a:rPr lang="en-IN" sz="2600" dirty="0" smtClean="0"/>
              <a:t>The </a:t>
            </a:r>
            <a:r>
              <a:rPr lang="en-IN" sz="2600" b="1" dirty="0" smtClean="0"/>
              <a:t>smallest individual unit </a:t>
            </a:r>
            <a:r>
              <a:rPr lang="en-IN" sz="2600" dirty="0" smtClean="0"/>
              <a:t>in a program is known as a Token.</a:t>
            </a:r>
          </a:p>
          <a:p>
            <a:pPr algn="just"/>
            <a:r>
              <a:rPr lang="en-IN" sz="2600" b="1" dirty="0" smtClean="0"/>
              <a:t>C++ has the following tokens:</a:t>
            </a:r>
          </a:p>
          <a:p>
            <a:pPr algn="just"/>
            <a:endParaRPr lang="en-IN" sz="2600" dirty="0" smtClean="0"/>
          </a:p>
          <a:p>
            <a:pPr algn="just"/>
            <a:endParaRPr lang="en-IN" sz="26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19</a:t>
            </a:fld>
            <a:endParaRPr lang="en-US" dirty="0"/>
          </a:p>
        </p:txBody>
      </p:sp>
      <p:pic>
        <p:nvPicPr>
          <p:cNvPr id="6" name="Picture 5" descr="Tokens.jpg"/>
          <p:cNvPicPr>
            <a:picLocks noChangeAspect="1"/>
          </p:cNvPicPr>
          <p:nvPr/>
        </p:nvPicPr>
        <p:blipFill>
          <a:blip r:embed="rId2" cstate="print"/>
          <a:stretch>
            <a:fillRect/>
          </a:stretch>
        </p:blipFill>
        <p:spPr>
          <a:xfrm>
            <a:off x="1738312" y="1981200"/>
            <a:ext cx="5667375" cy="4800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Introduction</a:t>
            </a:r>
            <a:endParaRPr lang="en-IN" sz="3600" dirty="0"/>
          </a:p>
        </p:txBody>
      </p:sp>
      <p:sp>
        <p:nvSpPr>
          <p:cNvPr id="3" name="Content Placeholder 2"/>
          <p:cNvSpPr>
            <a:spLocks noGrp="1"/>
          </p:cNvSpPr>
          <p:nvPr>
            <p:ph idx="1"/>
          </p:nvPr>
        </p:nvSpPr>
        <p:spPr>
          <a:xfrm>
            <a:off x="457200" y="762000"/>
            <a:ext cx="8229600" cy="5364163"/>
          </a:xfrm>
        </p:spPr>
        <p:txBody>
          <a:bodyPr/>
          <a:lstStyle/>
          <a:p>
            <a:pPr algn="just">
              <a:lnSpc>
                <a:spcPct val="150000"/>
              </a:lnSpc>
            </a:pPr>
            <a:r>
              <a:rPr lang="en-IN" sz="2800" dirty="0" smtClean="0"/>
              <a:t>C++ is a </a:t>
            </a:r>
            <a:r>
              <a:rPr lang="en-IN" sz="2800" b="1" dirty="0" smtClean="0"/>
              <a:t>general purpose</a:t>
            </a:r>
            <a:r>
              <a:rPr lang="en-IN" sz="2800" dirty="0" smtClean="0"/>
              <a:t>, case-sensitive, free-form programming language that supports </a:t>
            </a:r>
            <a:r>
              <a:rPr lang="en-IN" sz="2800" b="1" dirty="0" smtClean="0"/>
              <a:t>object-oriented, procedural and generic </a:t>
            </a:r>
            <a:r>
              <a:rPr lang="en-IN" sz="2800" dirty="0" smtClean="0"/>
              <a:t>programming. It is an extension to </a:t>
            </a:r>
            <a:r>
              <a:rPr lang="en-IN" sz="2800" b="1" dirty="0" smtClean="0"/>
              <a:t>C programming</a:t>
            </a:r>
            <a:r>
              <a:rPr lang="en-IN" sz="2800" dirty="0" smtClean="0"/>
              <a:t>.</a:t>
            </a:r>
          </a:p>
          <a:p>
            <a:pPr algn="just">
              <a:lnSpc>
                <a:spcPct val="150000"/>
              </a:lnSpc>
            </a:pPr>
            <a:r>
              <a:rPr lang="en-IN" sz="2800" dirty="0" smtClean="0"/>
              <a:t>C++ runs on lots of platform like Windows, Linux, Unix, Mac, etc.</a:t>
            </a:r>
          </a:p>
          <a:p>
            <a:pPr algn="just">
              <a:lnSpc>
                <a:spcPct val="150000"/>
              </a:lnSpc>
            </a:pPr>
            <a:r>
              <a:rPr lang="en-IN" sz="2800" dirty="0" smtClean="0"/>
              <a:t>C++ is regarded as a </a:t>
            </a:r>
            <a:r>
              <a:rPr lang="en-IN" sz="2800" b="1" dirty="0" smtClean="0"/>
              <a:t>middle-level</a:t>
            </a:r>
            <a:r>
              <a:rPr lang="en-IN" sz="2800" dirty="0" smtClean="0"/>
              <a:t> language, as it comprises a combination of both </a:t>
            </a:r>
            <a:r>
              <a:rPr lang="en-IN" sz="2800" b="1" dirty="0" smtClean="0"/>
              <a:t>high-level and low-level language features</a:t>
            </a:r>
            <a:r>
              <a:rPr lang="en-IN" sz="2800" dirty="0" smtClean="0"/>
              <a:t>.</a:t>
            </a:r>
            <a:endParaRPr lang="en-IN" sz="28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 Identifiers</a:t>
            </a:r>
            <a:endParaRPr lang="en-IN" sz="3600" dirty="0"/>
          </a:p>
        </p:txBody>
      </p:sp>
      <p:sp>
        <p:nvSpPr>
          <p:cNvPr id="3" name="Content Placeholder 2"/>
          <p:cNvSpPr>
            <a:spLocks noGrp="1"/>
          </p:cNvSpPr>
          <p:nvPr>
            <p:ph idx="1"/>
          </p:nvPr>
        </p:nvSpPr>
        <p:spPr>
          <a:xfrm>
            <a:off x="228600" y="685801"/>
            <a:ext cx="8763000" cy="1295400"/>
          </a:xfrm>
        </p:spPr>
        <p:txBody>
          <a:bodyPr/>
          <a:lstStyle/>
          <a:p>
            <a:pPr algn="just"/>
            <a:r>
              <a:rPr lang="en-IN" sz="2400" dirty="0" smtClean="0"/>
              <a:t>An </a:t>
            </a:r>
            <a:r>
              <a:rPr lang="en-IN" sz="2400" b="1" dirty="0" smtClean="0"/>
              <a:t>identifier</a:t>
            </a:r>
            <a:r>
              <a:rPr lang="en-IN" sz="2400" dirty="0" smtClean="0"/>
              <a:t> is the </a:t>
            </a:r>
            <a:r>
              <a:rPr lang="en-IN" sz="2400" b="1" dirty="0" smtClean="0"/>
              <a:t>name</a:t>
            </a:r>
            <a:r>
              <a:rPr lang="en-IN" sz="2400" dirty="0" smtClean="0"/>
              <a:t> given by the user for the various programming elements like </a:t>
            </a:r>
            <a:r>
              <a:rPr lang="en-IN" sz="2400" b="1" dirty="0" smtClean="0"/>
              <a:t>variables, functions, arrays, structure, class and pointers. </a:t>
            </a:r>
          </a:p>
          <a:p>
            <a:pPr algn="just"/>
            <a:r>
              <a:rPr lang="en-IN" sz="2400" dirty="0" smtClean="0"/>
              <a:t> C++ is case sensitive as it traits upper and lower case characters differently. </a:t>
            </a:r>
          </a:p>
          <a:p>
            <a:pPr algn="just"/>
            <a:endParaRPr lang="en-IN" sz="2600" dirty="0" smtClean="0"/>
          </a:p>
          <a:p>
            <a:pPr algn="just"/>
            <a:endParaRPr lang="en-IN" sz="26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20</a:t>
            </a:fld>
            <a:endParaRPr lang="en-US" dirty="0"/>
          </a:p>
        </p:txBody>
      </p:sp>
      <p:sp>
        <p:nvSpPr>
          <p:cNvPr id="6" name="TextBox 5"/>
          <p:cNvSpPr txBox="1"/>
          <p:nvPr/>
        </p:nvSpPr>
        <p:spPr>
          <a:xfrm>
            <a:off x="381000" y="2591812"/>
            <a:ext cx="8458200" cy="3046988"/>
          </a:xfrm>
          <a:prstGeom prst="rect">
            <a:avLst/>
          </a:prstGeom>
          <a:noFill/>
        </p:spPr>
        <p:txBody>
          <a:bodyPr wrap="square" rtlCol="0">
            <a:spAutoFit/>
          </a:bodyPr>
          <a:lstStyle/>
          <a:p>
            <a:r>
              <a:rPr lang="en-IN" sz="2400" b="1" dirty="0" smtClean="0">
                <a:solidFill>
                  <a:srgbClr val="FF0000"/>
                </a:solidFill>
                <a:latin typeface="+mn-lt"/>
              </a:rPr>
              <a:t>Rules:</a:t>
            </a:r>
          </a:p>
          <a:p>
            <a:pPr algn="just">
              <a:buFont typeface="Arial" pitchFamily="34" charset="0"/>
              <a:buChar char="•"/>
            </a:pPr>
            <a:r>
              <a:rPr lang="en-IN" sz="2400" b="1" dirty="0" smtClean="0">
                <a:latin typeface="+mn-lt"/>
              </a:rPr>
              <a:t>First character</a:t>
            </a:r>
            <a:r>
              <a:rPr lang="en-IN" sz="2400" dirty="0" smtClean="0">
                <a:latin typeface="+mn-lt"/>
              </a:rPr>
              <a:t>: They must begin with a letter or underscore(_).</a:t>
            </a:r>
          </a:p>
          <a:p>
            <a:pPr algn="just">
              <a:buFont typeface="Arial" pitchFamily="34" charset="0"/>
              <a:buChar char="•"/>
            </a:pPr>
            <a:r>
              <a:rPr lang="en-IN" sz="2400" b="1" dirty="0" smtClean="0">
                <a:latin typeface="+mn-lt"/>
              </a:rPr>
              <a:t>No special characters</a:t>
            </a:r>
            <a:r>
              <a:rPr lang="en-IN" sz="2400" dirty="0" smtClean="0">
                <a:latin typeface="+mn-lt"/>
              </a:rPr>
              <a:t>: They must consist of only letters, digits, or underscore. No other special character is allowed.</a:t>
            </a:r>
          </a:p>
          <a:p>
            <a:pPr algn="just">
              <a:buFont typeface="Arial" pitchFamily="34" charset="0"/>
              <a:buChar char="•"/>
            </a:pPr>
            <a:r>
              <a:rPr lang="en-IN" sz="2400" b="1" dirty="0" smtClean="0">
                <a:latin typeface="+mn-lt"/>
              </a:rPr>
              <a:t>No keywords: </a:t>
            </a:r>
            <a:r>
              <a:rPr lang="en-IN" sz="2400" dirty="0" smtClean="0">
                <a:latin typeface="+mn-lt"/>
              </a:rPr>
              <a:t>It should not be a keyword.</a:t>
            </a:r>
          </a:p>
          <a:p>
            <a:pPr algn="just">
              <a:buFont typeface="Arial" pitchFamily="34" charset="0"/>
              <a:buChar char="•"/>
            </a:pPr>
            <a:r>
              <a:rPr lang="en-IN" sz="2400" b="1" dirty="0" smtClean="0">
                <a:latin typeface="+mn-lt"/>
              </a:rPr>
              <a:t>No white spaces: </a:t>
            </a:r>
            <a:r>
              <a:rPr lang="en-IN" sz="2400" dirty="0" smtClean="0">
                <a:latin typeface="+mn-lt"/>
              </a:rPr>
              <a:t>It</a:t>
            </a:r>
            <a:r>
              <a:rPr lang="en-IN" sz="2400" b="1" dirty="0" smtClean="0">
                <a:latin typeface="+mn-lt"/>
              </a:rPr>
              <a:t> </a:t>
            </a:r>
            <a:r>
              <a:rPr lang="en-IN" sz="2400" dirty="0" smtClean="0">
                <a:latin typeface="+mn-lt"/>
              </a:rPr>
              <a:t>must not contain white space.</a:t>
            </a:r>
          </a:p>
          <a:p>
            <a:pPr algn="just">
              <a:buFont typeface="Arial" pitchFamily="34" charset="0"/>
              <a:buChar char="•"/>
            </a:pPr>
            <a:r>
              <a:rPr lang="en-IN" sz="2400" b="1" dirty="0" smtClean="0">
                <a:latin typeface="+mn-lt"/>
              </a:rPr>
              <a:t>Word limit</a:t>
            </a:r>
            <a:r>
              <a:rPr lang="en-IN" sz="2400" dirty="0" smtClean="0">
                <a:latin typeface="+mn-lt"/>
              </a:rPr>
              <a:t>: It should be up to 31 characters long as only first 31 characters are significant.</a:t>
            </a:r>
            <a:endParaRPr lang="en-IN" dirty="0"/>
          </a:p>
        </p:txBody>
      </p:sp>
      <p:sp>
        <p:nvSpPr>
          <p:cNvPr id="8" name="TextBox 7"/>
          <p:cNvSpPr txBox="1"/>
          <p:nvPr/>
        </p:nvSpPr>
        <p:spPr>
          <a:xfrm>
            <a:off x="533400" y="5657671"/>
            <a:ext cx="3733800" cy="1754326"/>
          </a:xfrm>
          <a:prstGeom prst="rect">
            <a:avLst/>
          </a:prstGeom>
          <a:noFill/>
        </p:spPr>
        <p:txBody>
          <a:bodyPr wrap="square" rtlCol="0">
            <a:spAutoFit/>
          </a:bodyPr>
          <a:lstStyle/>
          <a:p>
            <a:r>
              <a:rPr lang="en-IN" sz="2400" b="1" dirty="0" smtClean="0">
                <a:solidFill>
                  <a:srgbClr val="FF0000"/>
                </a:solidFill>
                <a:latin typeface="+mn-lt"/>
              </a:rPr>
              <a:t>Some Valid Identifiers:</a:t>
            </a:r>
          </a:p>
          <a:p>
            <a:r>
              <a:rPr lang="en-IN" sz="2400" dirty="0" smtClean="0">
                <a:latin typeface="+mn-lt"/>
              </a:rPr>
              <a:t>name, _</a:t>
            </a:r>
            <a:r>
              <a:rPr lang="en-IN" sz="2400" dirty="0" err="1" smtClean="0">
                <a:latin typeface="+mn-lt"/>
              </a:rPr>
              <a:t>abc</a:t>
            </a:r>
            <a:r>
              <a:rPr lang="en-IN" sz="2400" dirty="0" smtClean="0">
                <a:latin typeface="+mn-lt"/>
              </a:rPr>
              <a:t>, file123, STUDENT, _</a:t>
            </a:r>
            <a:r>
              <a:rPr lang="en-IN" sz="2400" dirty="0" err="1" smtClean="0">
                <a:latin typeface="+mn-lt"/>
              </a:rPr>
              <a:t>ab_cd</a:t>
            </a:r>
            <a:r>
              <a:rPr lang="en-IN" sz="2400" dirty="0" smtClean="0">
                <a:latin typeface="+mn-lt"/>
              </a:rPr>
              <a:t>, FILE123</a:t>
            </a:r>
          </a:p>
          <a:p>
            <a:endParaRPr lang="en-IN" dirty="0" smtClean="0"/>
          </a:p>
          <a:p>
            <a:endParaRPr lang="en-IN" dirty="0"/>
          </a:p>
        </p:txBody>
      </p:sp>
      <p:sp>
        <p:nvSpPr>
          <p:cNvPr id="9" name="TextBox 8"/>
          <p:cNvSpPr txBox="1"/>
          <p:nvPr/>
        </p:nvSpPr>
        <p:spPr>
          <a:xfrm>
            <a:off x="4572000" y="5638801"/>
            <a:ext cx="3733800" cy="1384995"/>
          </a:xfrm>
          <a:prstGeom prst="rect">
            <a:avLst/>
          </a:prstGeom>
          <a:noFill/>
        </p:spPr>
        <p:txBody>
          <a:bodyPr wrap="square" rtlCol="0">
            <a:spAutoFit/>
          </a:bodyPr>
          <a:lstStyle/>
          <a:p>
            <a:r>
              <a:rPr lang="en-IN" sz="2400" b="1" dirty="0" smtClean="0">
                <a:solidFill>
                  <a:srgbClr val="FF0000"/>
                </a:solidFill>
                <a:latin typeface="+mn-lt"/>
              </a:rPr>
              <a:t>Some Invalid Identifiers:</a:t>
            </a:r>
          </a:p>
          <a:p>
            <a:r>
              <a:rPr lang="en-IN" sz="2400" dirty="0" err="1" smtClean="0">
                <a:latin typeface="+mn-lt"/>
              </a:rPr>
              <a:t>int</a:t>
            </a:r>
            <a:r>
              <a:rPr lang="en-IN" sz="2400" dirty="0" smtClean="0">
                <a:latin typeface="+mn-lt"/>
              </a:rPr>
              <a:t>, 100abc, MY-FILE, abc.txt </a:t>
            </a:r>
          </a:p>
          <a:p>
            <a:endParaRPr lang="en-IN" dirty="0" smtClean="0"/>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 Identifiers</a:t>
            </a:r>
            <a:endParaRPr lang="en-IN" sz="3600" dirty="0"/>
          </a:p>
        </p:txBody>
      </p:sp>
      <p:sp>
        <p:nvSpPr>
          <p:cNvPr id="3" name="Content Placeholder 2"/>
          <p:cNvSpPr>
            <a:spLocks noGrp="1"/>
          </p:cNvSpPr>
          <p:nvPr>
            <p:ph idx="1"/>
          </p:nvPr>
        </p:nvSpPr>
        <p:spPr>
          <a:xfrm>
            <a:off x="228600" y="685800"/>
            <a:ext cx="8763000" cy="5364163"/>
          </a:xfrm>
        </p:spPr>
        <p:txBody>
          <a:bodyPr/>
          <a:lstStyle/>
          <a:p>
            <a:pPr algn="just"/>
            <a:endParaRPr lang="en-IN" sz="2600" b="1" dirty="0" smtClean="0"/>
          </a:p>
          <a:p>
            <a:pPr algn="just"/>
            <a:endParaRPr lang="en-IN" sz="2600" dirty="0" smtClean="0"/>
          </a:p>
          <a:p>
            <a:pPr algn="just"/>
            <a:endParaRPr lang="en-IN" sz="26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21</a:t>
            </a:fld>
            <a:endParaRPr lang="en-US" dirty="0"/>
          </a:p>
        </p:txBody>
      </p:sp>
      <p:pic>
        <p:nvPicPr>
          <p:cNvPr id="8" name="Picture 7" descr="identifier.png"/>
          <p:cNvPicPr>
            <a:picLocks noChangeAspect="1"/>
          </p:cNvPicPr>
          <p:nvPr/>
        </p:nvPicPr>
        <p:blipFill>
          <a:blip r:embed="rId2" cstate="print"/>
          <a:stretch>
            <a:fillRect/>
          </a:stretch>
        </p:blipFill>
        <p:spPr>
          <a:xfrm>
            <a:off x="838200" y="762000"/>
            <a:ext cx="7620000" cy="5638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 Keywords</a:t>
            </a:r>
            <a:endParaRPr lang="en-IN" sz="3600" dirty="0"/>
          </a:p>
        </p:txBody>
      </p:sp>
      <p:sp>
        <p:nvSpPr>
          <p:cNvPr id="3" name="Content Placeholder 2"/>
          <p:cNvSpPr>
            <a:spLocks noGrp="1"/>
          </p:cNvSpPr>
          <p:nvPr>
            <p:ph idx="1"/>
          </p:nvPr>
        </p:nvSpPr>
        <p:spPr>
          <a:xfrm>
            <a:off x="228600" y="685800"/>
            <a:ext cx="8763000" cy="5364163"/>
          </a:xfrm>
        </p:spPr>
        <p:txBody>
          <a:bodyPr/>
          <a:lstStyle/>
          <a:p>
            <a:pPr algn="just"/>
            <a:r>
              <a:rPr lang="en-IN" sz="2600" dirty="0" smtClean="0"/>
              <a:t>The </a:t>
            </a:r>
            <a:r>
              <a:rPr lang="en-IN" sz="2600" b="1" dirty="0" smtClean="0"/>
              <a:t>keywords</a:t>
            </a:r>
            <a:r>
              <a:rPr lang="en-IN" sz="2600" dirty="0" smtClean="0"/>
              <a:t> are </a:t>
            </a:r>
            <a:r>
              <a:rPr lang="en-IN" sz="2800" b="1" dirty="0" smtClean="0"/>
              <a:t>pre-defined or reserved words </a:t>
            </a:r>
            <a:r>
              <a:rPr lang="en-IN" sz="2600" dirty="0" smtClean="0"/>
              <a:t>that convey a </a:t>
            </a:r>
            <a:r>
              <a:rPr lang="en-IN" sz="2600" b="1" dirty="0" smtClean="0"/>
              <a:t>special meaning </a:t>
            </a:r>
            <a:r>
              <a:rPr lang="en-IN" sz="2600" dirty="0" smtClean="0"/>
              <a:t>to the language compiler. </a:t>
            </a:r>
          </a:p>
          <a:p>
            <a:pPr algn="just"/>
            <a:r>
              <a:rPr lang="en-IN" sz="2600" b="1" dirty="0" smtClean="0"/>
              <a:t>Some of the C++ keywords as follows:</a:t>
            </a:r>
          </a:p>
          <a:p>
            <a:pPr algn="just"/>
            <a:endParaRPr lang="en-IN" sz="2600" b="1" dirty="0" smtClean="0"/>
          </a:p>
          <a:p>
            <a:pPr algn="just"/>
            <a:endParaRPr lang="en-IN" sz="2600" dirty="0" smtClean="0"/>
          </a:p>
          <a:p>
            <a:pPr algn="just"/>
            <a:endParaRPr lang="en-IN" sz="26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22</a:t>
            </a:fld>
            <a:endParaRPr lang="en-US" dirty="0"/>
          </a:p>
        </p:txBody>
      </p:sp>
      <p:pic>
        <p:nvPicPr>
          <p:cNvPr id="7" name="Picture 6" descr="keyword.jpg"/>
          <p:cNvPicPr>
            <a:picLocks noChangeAspect="1"/>
          </p:cNvPicPr>
          <p:nvPr/>
        </p:nvPicPr>
        <p:blipFill>
          <a:blip r:embed="rId2" cstate="print"/>
          <a:stretch>
            <a:fillRect/>
          </a:stretch>
        </p:blipFill>
        <p:spPr>
          <a:xfrm>
            <a:off x="914400" y="2286000"/>
            <a:ext cx="6934200" cy="42672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 Literals </a:t>
            </a:r>
            <a:endParaRPr lang="en-IN" sz="3600" dirty="0"/>
          </a:p>
        </p:txBody>
      </p:sp>
      <p:sp>
        <p:nvSpPr>
          <p:cNvPr id="3" name="Content Placeholder 2"/>
          <p:cNvSpPr>
            <a:spLocks noGrp="1"/>
          </p:cNvSpPr>
          <p:nvPr>
            <p:ph idx="1"/>
          </p:nvPr>
        </p:nvSpPr>
        <p:spPr>
          <a:xfrm>
            <a:off x="228600" y="685800"/>
            <a:ext cx="8763000" cy="5943599"/>
          </a:xfrm>
        </p:spPr>
        <p:txBody>
          <a:bodyPr/>
          <a:lstStyle/>
          <a:p>
            <a:pPr algn="just"/>
            <a:r>
              <a:rPr lang="en-IN" sz="2400" b="1" dirty="0" smtClean="0"/>
              <a:t>Literals</a:t>
            </a:r>
            <a:r>
              <a:rPr lang="en-IN" sz="2400" dirty="0" smtClean="0"/>
              <a:t> (often referred to as </a:t>
            </a:r>
            <a:r>
              <a:rPr lang="en-IN" sz="2400" b="1" dirty="0" smtClean="0"/>
              <a:t>constants</a:t>
            </a:r>
            <a:r>
              <a:rPr lang="en-IN" sz="2400" dirty="0" smtClean="0"/>
              <a:t>) are data items that </a:t>
            </a:r>
            <a:r>
              <a:rPr lang="en-IN" sz="2400" b="1" dirty="0" smtClean="0"/>
              <a:t>never change their value </a:t>
            </a:r>
            <a:r>
              <a:rPr lang="en-IN" sz="2400" dirty="0" smtClean="0"/>
              <a:t>during a </a:t>
            </a:r>
            <a:r>
              <a:rPr lang="en-IN" sz="2400" b="1" dirty="0" smtClean="0"/>
              <a:t>program run</a:t>
            </a:r>
            <a:r>
              <a:rPr lang="en-IN" sz="2400" dirty="0" smtClean="0"/>
              <a:t>. </a:t>
            </a:r>
          </a:p>
          <a:p>
            <a:pPr algn="just"/>
            <a:r>
              <a:rPr lang="en-IN" sz="2400" dirty="0" smtClean="0"/>
              <a:t>C++ allows several kinds of literals:</a:t>
            </a:r>
          </a:p>
          <a:p>
            <a:pPr marL="971550" lvl="1" indent="-514350" algn="just">
              <a:buAutoNum type="romanLcParenBoth"/>
            </a:pPr>
            <a:r>
              <a:rPr lang="en-IN" sz="2000" dirty="0" smtClean="0"/>
              <a:t>Integer constants		(iii) Real or Floating point constants  </a:t>
            </a:r>
          </a:p>
          <a:p>
            <a:pPr marL="971550" lvl="1" indent="-514350" algn="just">
              <a:buAutoNum type="romanLcParenBoth"/>
            </a:pPr>
            <a:r>
              <a:rPr lang="en-IN" sz="2000" dirty="0" smtClean="0"/>
              <a:t>Character constants 		(iv) String constants</a:t>
            </a:r>
          </a:p>
          <a:p>
            <a:pPr marL="971550" lvl="1" indent="-514350" algn="just">
              <a:buAutoNum type="romanLcParenBoth"/>
            </a:pPr>
            <a:r>
              <a:rPr lang="en-IN" sz="2000" dirty="0" smtClean="0"/>
              <a:t>Boolean Literals 	</a:t>
            </a:r>
          </a:p>
          <a:p>
            <a:pPr lvl="1" algn="just">
              <a:buNone/>
            </a:pPr>
            <a:endParaRPr lang="en-IN" sz="2200" b="1" dirty="0" smtClean="0"/>
          </a:p>
          <a:p>
            <a:pPr lvl="2" algn="just">
              <a:buNone/>
            </a:pPr>
            <a:endParaRPr lang="en-IN" sz="18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23</a:t>
            </a:fld>
            <a:endParaRPr lang="en-US" dirty="0"/>
          </a:p>
        </p:txBody>
      </p:sp>
      <p:pic>
        <p:nvPicPr>
          <p:cNvPr id="5" name="Picture 4" descr="Literals.png"/>
          <p:cNvPicPr>
            <a:picLocks noChangeAspect="1"/>
          </p:cNvPicPr>
          <p:nvPr/>
        </p:nvPicPr>
        <p:blipFill>
          <a:blip r:embed="rId2" cstate="print"/>
          <a:stretch>
            <a:fillRect/>
          </a:stretch>
        </p:blipFill>
        <p:spPr>
          <a:xfrm>
            <a:off x="1037731" y="3048000"/>
            <a:ext cx="7068537" cy="37338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 Literals </a:t>
            </a:r>
            <a:endParaRPr lang="en-IN" sz="3600" dirty="0"/>
          </a:p>
        </p:txBody>
      </p:sp>
      <p:sp>
        <p:nvSpPr>
          <p:cNvPr id="3" name="Content Placeholder 2"/>
          <p:cNvSpPr>
            <a:spLocks noGrp="1"/>
          </p:cNvSpPr>
          <p:nvPr>
            <p:ph idx="1"/>
          </p:nvPr>
        </p:nvSpPr>
        <p:spPr>
          <a:xfrm>
            <a:off x="228600" y="685800"/>
            <a:ext cx="8763000" cy="5943599"/>
          </a:xfrm>
        </p:spPr>
        <p:txBody>
          <a:bodyPr/>
          <a:lstStyle/>
          <a:p>
            <a:pPr algn="just">
              <a:buNone/>
            </a:pPr>
            <a:r>
              <a:rPr lang="en-IN" sz="2400" b="1" dirty="0" smtClean="0">
                <a:solidFill>
                  <a:srgbClr val="FF0000"/>
                </a:solidFill>
              </a:rPr>
              <a:t>Integer constants</a:t>
            </a:r>
          </a:p>
          <a:p>
            <a:pPr algn="just"/>
            <a:r>
              <a:rPr lang="en-IN" sz="2600" dirty="0" smtClean="0"/>
              <a:t>Integer constants are whole numbers without any fractional part. </a:t>
            </a:r>
            <a:r>
              <a:rPr lang="en-IN" sz="2400" dirty="0" smtClean="0"/>
              <a:t>These are used to represent and store the integer values.</a:t>
            </a:r>
          </a:p>
          <a:p>
            <a:pPr algn="just"/>
            <a:r>
              <a:rPr lang="en-IN" sz="2200" b="1" dirty="0" smtClean="0"/>
              <a:t>C++ allows four types of integer constants:</a:t>
            </a:r>
          </a:p>
          <a:p>
            <a:pPr lvl="1" algn="just"/>
            <a:r>
              <a:rPr lang="en-IN" sz="2200" b="1" dirty="0" smtClean="0"/>
              <a:t>Decimal (base 10): </a:t>
            </a:r>
            <a:r>
              <a:rPr lang="en-IN" sz="2200" dirty="0" smtClean="0"/>
              <a:t>A non-zero decimal digit followed by zero or more decimal digits(0, 1, 2, 3, 4, 5, 6, 7, 8, 9).</a:t>
            </a:r>
          </a:p>
          <a:p>
            <a:pPr lvl="1" algn="just">
              <a:buNone/>
            </a:pPr>
            <a:r>
              <a:rPr lang="en-IN" sz="2200" b="1" dirty="0" smtClean="0"/>
              <a:t>	For example: </a:t>
            </a:r>
            <a:r>
              <a:rPr lang="en-IN" sz="2200" dirty="0" smtClean="0"/>
              <a:t>56, 78</a:t>
            </a:r>
          </a:p>
          <a:p>
            <a:pPr lvl="1" algn="just"/>
            <a:r>
              <a:rPr lang="en-IN" sz="2200" b="1" dirty="0" smtClean="0"/>
              <a:t>Octal (base 8): </a:t>
            </a:r>
            <a:r>
              <a:rPr lang="en-IN" sz="2200" dirty="0" smtClean="0"/>
              <a:t>a 0 followed by zero or more octal digits(0, 1, 2, 3, 4, 5, 6, 7).</a:t>
            </a:r>
          </a:p>
          <a:p>
            <a:pPr lvl="1" algn="just">
              <a:buNone/>
            </a:pPr>
            <a:r>
              <a:rPr lang="en-IN" sz="2200" dirty="0" smtClean="0"/>
              <a:t>	</a:t>
            </a:r>
            <a:r>
              <a:rPr lang="en-IN" sz="2200" b="1" dirty="0" smtClean="0"/>
              <a:t>For example</a:t>
            </a:r>
            <a:r>
              <a:rPr lang="en-IN" sz="2200" dirty="0" smtClean="0"/>
              <a:t>: 045, 076, 06210</a:t>
            </a:r>
          </a:p>
          <a:p>
            <a:pPr lvl="1" algn="just"/>
            <a:r>
              <a:rPr lang="en-IN" sz="2200" b="1" dirty="0" smtClean="0"/>
              <a:t>Hexadecimal (base 16): </a:t>
            </a:r>
            <a:r>
              <a:rPr lang="en-IN" sz="2200" dirty="0" smtClean="0"/>
              <a:t>0x or 0X followed by one or more hexadecimal digits(0, 1, 2, 3, 4, 5, 6, 7, 8, 9, a, A, b, B, c, C, d, D, e, E, f, F)</a:t>
            </a:r>
            <a:r>
              <a:rPr lang="en-IN" sz="2200" b="1" dirty="0" smtClean="0"/>
              <a:t>.</a:t>
            </a:r>
          </a:p>
          <a:p>
            <a:pPr lvl="1" algn="just">
              <a:buNone/>
            </a:pPr>
            <a:r>
              <a:rPr lang="en-IN" sz="2200" b="1" dirty="0" smtClean="0"/>
              <a:t>	For example: </a:t>
            </a:r>
            <a:r>
              <a:rPr lang="en-IN" sz="2200" dirty="0" smtClean="0"/>
              <a:t>0x23A, 0Xb4C, 0xFEA</a:t>
            </a:r>
          </a:p>
          <a:p>
            <a:pPr lvl="1" algn="just"/>
            <a:r>
              <a:rPr lang="en-IN" sz="2200" b="1" dirty="0" smtClean="0"/>
              <a:t>Binary-literal(base 2): </a:t>
            </a:r>
            <a:r>
              <a:rPr lang="en-IN" sz="2200" dirty="0" smtClean="0"/>
              <a:t>0b or 0B followed by one or more binary digits(0, 1). </a:t>
            </a:r>
            <a:r>
              <a:rPr lang="en-IN" sz="2200" b="1" dirty="0" smtClean="0"/>
              <a:t>For example</a:t>
            </a:r>
            <a:r>
              <a:rPr lang="en-IN" sz="2200" dirty="0" smtClean="0"/>
              <a:t>: 0b101, 0B111</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 Literals </a:t>
            </a:r>
            <a:endParaRPr lang="en-IN" sz="3600" dirty="0"/>
          </a:p>
        </p:txBody>
      </p:sp>
      <p:sp>
        <p:nvSpPr>
          <p:cNvPr id="3" name="Content Placeholder 2"/>
          <p:cNvSpPr>
            <a:spLocks noGrp="1"/>
          </p:cNvSpPr>
          <p:nvPr>
            <p:ph idx="1"/>
          </p:nvPr>
        </p:nvSpPr>
        <p:spPr>
          <a:xfrm>
            <a:off x="228600" y="685800"/>
            <a:ext cx="8763000" cy="5943599"/>
          </a:xfrm>
        </p:spPr>
        <p:txBody>
          <a:bodyPr/>
          <a:lstStyle/>
          <a:p>
            <a:pPr algn="just">
              <a:buNone/>
            </a:pPr>
            <a:r>
              <a:rPr lang="en-IN" sz="2400" b="1" dirty="0" smtClean="0">
                <a:solidFill>
                  <a:srgbClr val="FF0000"/>
                </a:solidFill>
              </a:rPr>
              <a:t>Real or Floating point constants </a:t>
            </a:r>
          </a:p>
          <a:p>
            <a:pPr algn="just"/>
            <a:r>
              <a:rPr lang="en-IN" sz="2400" dirty="0" smtClean="0"/>
              <a:t>These are used to represent and </a:t>
            </a:r>
            <a:r>
              <a:rPr lang="en-IN" sz="2400" b="1" dirty="0" smtClean="0"/>
              <a:t>store</a:t>
            </a:r>
            <a:r>
              <a:rPr lang="en-IN" sz="2400" dirty="0" smtClean="0"/>
              <a:t> </a:t>
            </a:r>
            <a:r>
              <a:rPr lang="en-IN" sz="2400" b="1" dirty="0" smtClean="0"/>
              <a:t>real numbers</a:t>
            </a:r>
            <a:r>
              <a:rPr lang="en-IN" sz="2400" dirty="0" smtClean="0"/>
              <a:t>. The real number has an integer part, real part, fractional part and an exponential part. </a:t>
            </a:r>
          </a:p>
          <a:p>
            <a:pPr algn="just"/>
            <a:r>
              <a:rPr lang="en-IN" sz="2400" dirty="0" smtClean="0"/>
              <a:t>The floating-point literals can be stored either in </a:t>
            </a:r>
            <a:r>
              <a:rPr lang="en-IN" sz="2400" b="1" dirty="0" smtClean="0"/>
              <a:t>decimal form or exponential form. </a:t>
            </a:r>
            <a:r>
              <a:rPr lang="en-IN" sz="2400" dirty="0" smtClean="0"/>
              <a:t>The signed exponent is introduced by </a:t>
            </a:r>
            <a:r>
              <a:rPr lang="en-IN" sz="2400" b="1" dirty="0" smtClean="0"/>
              <a:t>e or E</a:t>
            </a:r>
            <a:r>
              <a:rPr lang="en-IN" sz="2400" dirty="0" smtClean="0"/>
              <a:t>.</a:t>
            </a:r>
            <a:endParaRPr lang="en-IN" sz="2400" b="1" dirty="0" smtClean="0"/>
          </a:p>
          <a:p>
            <a:pPr lvl="1" algn="just">
              <a:buNone/>
            </a:pPr>
            <a:r>
              <a:rPr lang="en-IN" sz="2200" b="1" dirty="0" smtClean="0"/>
              <a:t>Example:</a:t>
            </a:r>
          </a:p>
          <a:p>
            <a:pPr lvl="1" algn="just"/>
            <a:r>
              <a:rPr lang="en-IN" sz="2200" dirty="0" smtClean="0"/>
              <a:t>3.14159 // Legal </a:t>
            </a:r>
          </a:p>
          <a:p>
            <a:pPr lvl="1" algn="just"/>
            <a:r>
              <a:rPr lang="en-IN" sz="2200" dirty="0" smtClean="0"/>
              <a:t>314159E-5L // Legal </a:t>
            </a:r>
          </a:p>
          <a:p>
            <a:pPr lvl="1" algn="just"/>
            <a:r>
              <a:rPr lang="en-IN" sz="2200" dirty="0" smtClean="0"/>
              <a:t>510E // Illegal: incomplete exponent </a:t>
            </a:r>
          </a:p>
          <a:p>
            <a:pPr lvl="1" algn="just"/>
            <a:r>
              <a:rPr lang="en-IN" sz="2200" dirty="0" smtClean="0"/>
              <a:t>210f // Illegal: no decimal or exponent </a:t>
            </a:r>
          </a:p>
          <a:p>
            <a:pPr lvl="1" algn="just"/>
            <a:r>
              <a:rPr lang="en-IN" sz="2200" dirty="0" smtClean="0"/>
              <a:t>.e55 // Illegal: missing integer or fraction</a:t>
            </a:r>
            <a:endParaRPr lang="en-IN" sz="2200" b="1" dirty="0" smtClean="0"/>
          </a:p>
          <a:p>
            <a:pPr lvl="2" algn="just">
              <a:buNone/>
            </a:pPr>
            <a:endParaRPr lang="en-IN" sz="18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 Literals </a:t>
            </a:r>
            <a:endParaRPr lang="en-IN" sz="3600" dirty="0"/>
          </a:p>
        </p:txBody>
      </p:sp>
      <p:sp>
        <p:nvSpPr>
          <p:cNvPr id="3" name="Content Placeholder 2"/>
          <p:cNvSpPr>
            <a:spLocks noGrp="1"/>
          </p:cNvSpPr>
          <p:nvPr>
            <p:ph idx="1"/>
          </p:nvPr>
        </p:nvSpPr>
        <p:spPr>
          <a:xfrm>
            <a:off x="152400" y="609600"/>
            <a:ext cx="8839200" cy="5943599"/>
          </a:xfrm>
        </p:spPr>
        <p:txBody>
          <a:bodyPr/>
          <a:lstStyle/>
          <a:p>
            <a:pPr algn="just">
              <a:buNone/>
            </a:pPr>
            <a:r>
              <a:rPr lang="en-IN" sz="2400" b="1" dirty="0" smtClean="0">
                <a:solidFill>
                  <a:srgbClr val="FF0000"/>
                </a:solidFill>
              </a:rPr>
              <a:t>Character Constants </a:t>
            </a:r>
          </a:p>
          <a:p>
            <a:pPr algn="just"/>
            <a:r>
              <a:rPr lang="en-IN" sz="2400" dirty="0" smtClean="0"/>
              <a:t>This refers to the literals that are used to store a </a:t>
            </a:r>
            <a:r>
              <a:rPr lang="en-IN" sz="2400" b="1" dirty="0" smtClean="0"/>
              <a:t>single character </a:t>
            </a:r>
            <a:r>
              <a:rPr lang="en-IN" sz="2400" dirty="0" smtClean="0"/>
              <a:t>within a </a:t>
            </a:r>
            <a:r>
              <a:rPr lang="en-IN" sz="2400" b="1" dirty="0" smtClean="0"/>
              <a:t>single quote</a:t>
            </a:r>
            <a:r>
              <a:rPr lang="en-IN" sz="2400" dirty="0" smtClean="0"/>
              <a:t>. </a:t>
            </a:r>
          </a:p>
          <a:p>
            <a:pPr algn="just"/>
            <a:r>
              <a:rPr lang="en-IN" sz="2200" b="1" dirty="0" smtClean="0"/>
              <a:t>Two Cases:</a:t>
            </a:r>
          </a:p>
          <a:p>
            <a:pPr lvl="1" algn="just"/>
            <a:r>
              <a:rPr lang="en-IN" sz="2400" b="1" dirty="0" smtClean="0"/>
              <a:t>char type:</a:t>
            </a:r>
            <a:r>
              <a:rPr lang="en-IN" sz="2400" dirty="0" smtClean="0"/>
              <a:t> This used to store normal </a:t>
            </a:r>
            <a:r>
              <a:rPr lang="en-IN" sz="2400" b="1" dirty="0" smtClean="0"/>
              <a:t>character literal or the narrow-character literals</a:t>
            </a:r>
            <a:r>
              <a:rPr lang="en-IN" sz="2400" dirty="0" smtClean="0"/>
              <a:t>. This is supported by </a:t>
            </a:r>
            <a:r>
              <a:rPr lang="en-IN" sz="2400" b="1" dirty="0" smtClean="0"/>
              <a:t>both C and C++.</a:t>
            </a:r>
          </a:p>
          <a:p>
            <a:pPr lvl="1" algn="just">
              <a:buNone/>
            </a:pPr>
            <a:r>
              <a:rPr lang="en-IN" sz="2400" dirty="0" smtClean="0"/>
              <a:t>	</a:t>
            </a:r>
            <a:r>
              <a:rPr lang="en-IN" sz="2400" b="1" dirty="0" smtClean="0"/>
              <a:t>For Ex: </a:t>
            </a:r>
            <a:r>
              <a:rPr lang="en-IN" sz="2400" dirty="0" smtClean="0"/>
              <a:t>char </a:t>
            </a:r>
            <a:r>
              <a:rPr lang="en-IN" sz="2400" dirty="0" err="1" smtClean="0"/>
              <a:t>chr</a:t>
            </a:r>
            <a:r>
              <a:rPr lang="en-IN" sz="2400" dirty="0" smtClean="0"/>
              <a:t> = 'G';</a:t>
            </a:r>
          </a:p>
          <a:p>
            <a:pPr lvl="1" algn="just"/>
            <a:r>
              <a:rPr lang="en-IN" sz="2400" b="1" dirty="0" smtClean="0"/>
              <a:t>wchar_t type:</a:t>
            </a:r>
            <a:r>
              <a:rPr lang="en-IN" sz="2400" dirty="0" smtClean="0"/>
              <a:t> This literal is supported </a:t>
            </a:r>
            <a:r>
              <a:rPr lang="en-IN" sz="2400" b="1" dirty="0" smtClean="0"/>
              <a:t>only in C++ </a:t>
            </a:r>
            <a:r>
              <a:rPr lang="en-IN" sz="2400" dirty="0" smtClean="0"/>
              <a:t>and </a:t>
            </a:r>
            <a:r>
              <a:rPr lang="en-IN" sz="2400" b="1" dirty="0" smtClean="0"/>
              <a:t>not in C</a:t>
            </a:r>
            <a:r>
              <a:rPr lang="en-IN" sz="2400" dirty="0" smtClean="0"/>
              <a:t>. </a:t>
            </a:r>
          </a:p>
          <a:p>
            <a:pPr lvl="1" algn="just"/>
            <a:r>
              <a:rPr lang="en-IN" sz="2400" dirty="0" smtClean="0"/>
              <a:t>If the character is followed by L, then the literal needs to be stored in wchar_t. This represents </a:t>
            </a:r>
            <a:r>
              <a:rPr lang="en-IN" sz="2400" b="1" dirty="0" smtClean="0"/>
              <a:t>wide-character literal</a:t>
            </a:r>
            <a:r>
              <a:rPr lang="en-IN" sz="2400" dirty="0" smtClean="0"/>
              <a:t>.</a:t>
            </a:r>
          </a:p>
          <a:p>
            <a:pPr lvl="1" algn="just">
              <a:buNone/>
            </a:pPr>
            <a:r>
              <a:rPr lang="en-IN" sz="2400" b="1" dirty="0" smtClean="0"/>
              <a:t>	For Ex: wchar_t </a:t>
            </a:r>
            <a:r>
              <a:rPr lang="en-IN" sz="2400" b="1" dirty="0" err="1" smtClean="0"/>
              <a:t>chr</a:t>
            </a:r>
            <a:r>
              <a:rPr lang="en-IN" sz="2400" b="1" dirty="0" smtClean="0"/>
              <a:t> = L'G';</a:t>
            </a:r>
          </a:p>
          <a:p>
            <a:pPr lvl="1" algn="just">
              <a:buNone/>
            </a:pPr>
            <a:r>
              <a:rPr lang="en-IN" sz="2400" b="1" u="sng" dirty="0" smtClean="0"/>
              <a:t>Note:</a:t>
            </a:r>
          </a:p>
          <a:p>
            <a:pPr lvl="1" algn="just">
              <a:buFont typeface="Arial" pitchFamily="34" charset="0"/>
              <a:buChar char="•"/>
            </a:pPr>
            <a:r>
              <a:rPr lang="en-IN" sz="2400" dirty="0" smtClean="0"/>
              <a:t>A character literal can be a plain character (e.g., 'x'), an escape</a:t>
            </a:r>
          </a:p>
          <a:p>
            <a:pPr lvl="1" algn="just">
              <a:buNone/>
            </a:pPr>
            <a:r>
              <a:rPr lang="en-IN" sz="2400" dirty="0" smtClean="0"/>
              <a:t>sequence (e.g., '\t'), or a universal character (Unicode) (e.g.,'\u02C0').</a:t>
            </a:r>
          </a:p>
          <a:p>
            <a:pPr lvl="2" algn="just">
              <a:buNone/>
            </a:pPr>
            <a:endParaRPr lang="en-IN" sz="18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 Literals </a:t>
            </a:r>
            <a:endParaRPr lang="en-IN" sz="3600" dirty="0"/>
          </a:p>
        </p:txBody>
      </p:sp>
      <p:sp>
        <p:nvSpPr>
          <p:cNvPr id="3" name="Content Placeholder 2"/>
          <p:cNvSpPr>
            <a:spLocks noGrp="1"/>
          </p:cNvSpPr>
          <p:nvPr>
            <p:ph idx="1"/>
          </p:nvPr>
        </p:nvSpPr>
        <p:spPr>
          <a:xfrm>
            <a:off x="152400" y="609600"/>
            <a:ext cx="8839200" cy="5943599"/>
          </a:xfrm>
        </p:spPr>
        <p:txBody>
          <a:bodyPr/>
          <a:lstStyle/>
          <a:p>
            <a:pPr algn="just">
              <a:buNone/>
            </a:pPr>
            <a:r>
              <a:rPr lang="en-IN" sz="2400" b="1" dirty="0" smtClean="0">
                <a:solidFill>
                  <a:srgbClr val="FF0000"/>
                </a:solidFill>
              </a:rPr>
              <a:t>Character Constants </a:t>
            </a:r>
          </a:p>
          <a:p>
            <a:pPr lvl="2" algn="just">
              <a:buNone/>
            </a:pPr>
            <a:endParaRPr lang="en-IN" sz="18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27</a:t>
            </a:fld>
            <a:endParaRPr lang="en-US" dirty="0"/>
          </a:p>
        </p:txBody>
      </p:sp>
      <p:pic>
        <p:nvPicPr>
          <p:cNvPr id="6" name="Picture 5" descr="escapsequence.jpg"/>
          <p:cNvPicPr>
            <a:picLocks noChangeAspect="1"/>
          </p:cNvPicPr>
          <p:nvPr/>
        </p:nvPicPr>
        <p:blipFill>
          <a:blip r:embed="rId2" cstate="print"/>
          <a:stretch>
            <a:fillRect/>
          </a:stretch>
        </p:blipFill>
        <p:spPr>
          <a:xfrm>
            <a:off x="1905000" y="3657600"/>
            <a:ext cx="5305425" cy="3124200"/>
          </a:xfrm>
          <a:prstGeom prst="rect">
            <a:avLst/>
          </a:prstGeom>
        </p:spPr>
      </p:pic>
      <p:sp>
        <p:nvSpPr>
          <p:cNvPr id="7" name="Rectangle 6"/>
          <p:cNvSpPr/>
          <p:nvPr/>
        </p:nvSpPr>
        <p:spPr>
          <a:xfrm>
            <a:off x="304800" y="990600"/>
            <a:ext cx="8458200" cy="2753856"/>
          </a:xfrm>
          <a:prstGeom prst="rect">
            <a:avLst/>
          </a:prstGeom>
        </p:spPr>
        <p:txBody>
          <a:bodyPr wrap="square">
            <a:spAutoFit/>
          </a:bodyPr>
          <a:lstStyle/>
          <a:p>
            <a:pPr algn="just">
              <a:buFont typeface="Arial" pitchFamily="34" charset="0"/>
              <a:buChar char="•"/>
            </a:pPr>
            <a:r>
              <a:rPr lang="en-IN" sz="2400" b="1" dirty="0" smtClean="0">
                <a:latin typeface="+mn-lt"/>
              </a:rPr>
              <a:t> Escape sequences</a:t>
            </a:r>
            <a:r>
              <a:rPr lang="en-IN" sz="2400" dirty="0" smtClean="0">
                <a:latin typeface="+mn-lt"/>
              </a:rPr>
              <a:t> are special characters used in control string to modify the format of an output. </a:t>
            </a:r>
          </a:p>
          <a:p>
            <a:pPr algn="just">
              <a:buFont typeface="Arial" pitchFamily="34" charset="0"/>
              <a:buChar char="•"/>
            </a:pPr>
            <a:r>
              <a:rPr lang="en-IN" sz="2400" dirty="0" smtClean="0">
                <a:latin typeface="+mn-lt"/>
              </a:rPr>
              <a:t> These specific characters are translated into another character or a sequence of characters that may be difficult to represent directly.</a:t>
            </a:r>
          </a:p>
          <a:p>
            <a:pPr algn="just">
              <a:buFont typeface="Arial" pitchFamily="34" charset="0"/>
              <a:buChar char="•"/>
            </a:pPr>
            <a:r>
              <a:rPr lang="en-IN" sz="2400" dirty="0" smtClean="0">
                <a:latin typeface="+mn-lt"/>
              </a:rPr>
              <a:t> </a:t>
            </a:r>
            <a:r>
              <a:rPr lang="en-IN" sz="2400" b="1" dirty="0" smtClean="0">
                <a:latin typeface="+mn-lt"/>
              </a:rPr>
              <a:t>For example</a:t>
            </a:r>
            <a:r>
              <a:rPr lang="en-IN" sz="2400" dirty="0" smtClean="0">
                <a:latin typeface="+mn-lt"/>
              </a:rPr>
              <a:t>, you want to put a line break in the output of a C++ statement then you will use “\n” character which is an escape sequence itself.</a:t>
            </a:r>
            <a:endParaRPr lang="en-IN" sz="2400"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 Literals </a:t>
            </a:r>
            <a:endParaRPr lang="en-IN" sz="3600" dirty="0"/>
          </a:p>
        </p:txBody>
      </p:sp>
      <p:sp>
        <p:nvSpPr>
          <p:cNvPr id="3" name="Content Placeholder 2"/>
          <p:cNvSpPr>
            <a:spLocks noGrp="1"/>
          </p:cNvSpPr>
          <p:nvPr>
            <p:ph idx="1"/>
          </p:nvPr>
        </p:nvSpPr>
        <p:spPr>
          <a:xfrm>
            <a:off x="228600" y="685800"/>
            <a:ext cx="8763000" cy="5943599"/>
          </a:xfrm>
        </p:spPr>
        <p:txBody>
          <a:bodyPr/>
          <a:lstStyle/>
          <a:p>
            <a:pPr algn="just">
              <a:buNone/>
            </a:pPr>
            <a:r>
              <a:rPr lang="en-IN" sz="2400" b="1" dirty="0" smtClean="0">
                <a:solidFill>
                  <a:srgbClr val="FF0000"/>
                </a:solidFill>
              </a:rPr>
              <a:t>String Constants </a:t>
            </a:r>
          </a:p>
          <a:p>
            <a:pPr algn="just"/>
            <a:r>
              <a:rPr lang="en-IN" sz="2400" dirty="0" smtClean="0"/>
              <a:t>String literals are similar to that of the character literals, except that it can store multiple characters and uses a double quote to store the same.</a:t>
            </a:r>
          </a:p>
          <a:p>
            <a:pPr algn="just"/>
            <a:r>
              <a:rPr lang="en-IN" sz="2200" b="1" dirty="0" smtClean="0"/>
              <a:t>Example:</a:t>
            </a:r>
          </a:p>
          <a:p>
            <a:pPr algn="just">
              <a:buNone/>
            </a:pPr>
            <a:r>
              <a:rPr lang="en-IN" sz="2200" b="1" dirty="0" smtClean="0"/>
              <a:t>	For C &amp; C++: </a:t>
            </a:r>
            <a:r>
              <a:rPr lang="en-IN" sz="2200" dirty="0" smtClean="0"/>
              <a:t>char name[30] = ‘’Hello!”; char name[] = “Hello!”; </a:t>
            </a:r>
          </a:p>
          <a:p>
            <a:pPr algn="just">
              <a:buNone/>
            </a:pPr>
            <a:r>
              <a:rPr lang="en-IN" sz="2200" dirty="0" smtClean="0"/>
              <a:t>	</a:t>
            </a:r>
            <a:r>
              <a:rPr lang="pt-BR" sz="2200" dirty="0" smtClean="0"/>
              <a:t>char name[30] = { ‘H’ , ’e’ , ’l’ , ’l’ , ’o’};</a:t>
            </a:r>
            <a:endParaRPr lang="en-IN" sz="2200" dirty="0" smtClean="0"/>
          </a:p>
          <a:p>
            <a:pPr algn="just">
              <a:buNone/>
            </a:pPr>
            <a:r>
              <a:rPr lang="en-IN" sz="2200" dirty="0" smtClean="0"/>
              <a:t>	</a:t>
            </a:r>
            <a:r>
              <a:rPr lang="en-IN" sz="2200" b="1" dirty="0" smtClean="0"/>
              <a:t>For C++</a:t>
            </a:r>
          </a:p>
          <a:p>
            <a:pPr algn="just">
              <a:buNone/>
            </a:pPr>
            <a:r>
              <a:rPr lang="en-IN" sz="2200" dirty="0" smtClean="0"/>
              <a:t>	string name = “Hello”;</a:t>
            </a:r>
          </a:p>
          <a:p>
            <a:pPr algn="just">
              <a:buNone/>
            </a:pPr>
            <a:r>
              <a:rPr lang="en-IN" sz="2400" b="1" dirty="0" smtClean="0">
                <a:solidFill>
                  <a:srgbClr val="FF0000"/>
                </a:solidFill>
              </a:rPr>
              <a:t>Boolean Constants </a:t>
            </a:r>
          </a:p>
          <a:p>
            <a:pPr algn="just"/>
            <a:r>
              <a:rPr lang="en-IN" sz="2400" dirty="0" smtClean="0"/>
              <a:t>This literal is provided </a:t>
            </a:r>
            <a:r>
              <a:rPr lang="en-IN" sz="2400" b="1" dirty="0" smtClean="0"/>
              <a:t>only in C++</a:t>
            </a:r>
            <a:r>
              <a:rPr lang="en-IN" sz="2400" dirty="0" smtClean="0"/>
              <a:t> and </a:t>
            </a:r>
            <a:r>
              <a:rPr lang="en-IN" sz="2400" b="1" dirty="0" smtClean="0"/>
              <a:t>not in C</a:t>
            </a:r>
            <a:r>
              <a:rPr lang="en-IN" sz="2400" dirty="0" smtClean="0"/>
              <a:t>. They are used to represent the boolean data types. </a:t>
            </a:r>
          </a:p>
          <a:p>
            <a:pPr algn="just"/>
            <a:r>
              <a:rPr lang="en-IN" sz="2400" b="1" dirty="0" smtClean="0"/>
              <a:t>These can carry two values:</a:t>
            </a:r>
          </a:p>
          <a:p>
            <a:pPr lvl="1" algn="just"/>
            <a:r>
              <a:rPr lang="en-IN" sz="2000" b="1" dirty="0" smtClean="0"/>
              <a:t>true:</a:t>
            </a:r>
            <a:r>
              <a:rPr lang="en-IN" sz="2000" dirty="0" smtClean="0"/>
              <a:t> To represent True value. This must not be considered equal to </a:t>
            </a:r>
            <a:r>
              <a:rPr lang="en-IN" sz="2000" dirty="0" err="1" smtClean="0"/>
              <a:t>int</a:t>
            </a:r>
            <a:r>
              <a:rPr lang="en-IN" sz="2000" dirty="0" smtClean="0"/>
              <a:t> 1.</a:t>
            </a:r>
          </a:p>
          <a:p>
            <a:pPr lvl="1"/>
            <a:r>
              <a:rPr lang="en-IN" sz="2000" b="1" dirty="0" smtClean="0"/>
              <a:t>false:</a:t>
            </a:r>
            <a:r>
              <a:rPr lang="en-IN" sz="2000" dirty="0" smtClean="0"/>
              <a:t> To represent False value. This must not be considered equal to </a:t>
            </a:r>
            <a:r>
              <a:rPr lang="en-IN" sz="2000" dirty="0" err="1" smtClean="0"/>
              <a:t>int</a:t>
            </a:r>
            <a:r>
              <a:rPr lang="en-IN" sz="2000" dirty="0" smtClean="0"/>
              <a:t> 0.</a:t>
            </a:r>
          </a:p>
          <a:p>
            <a:pPr algn="just">
              <a:buNone/>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 Punctuators </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r>
              <a:rPr lang="en-IN" sz="2300" b="1" dirty="0" smtClean="0">
                <a:solidFill>
                  <a:srgbClr val="FF0000"/>
                </a:solidFill>
              </a:rPr>
              <a:t>Special symbols</a:t>
            </a:r>
          </a:p>
          <a:p>
            <a:pPr algn="just">
              <a:spcBef>
                <a:spcPts val="0"/>
              </a:spcBef>
            </a:pPr>
            <a:r>
              <a:rPr lang="en-IN" sz="2300" b="1" dirty="0" smtClean="0"/>
              <a:t>Special Symbols: </a:t>
            </a:r>
            <a:r>
              <a:rPr lang="en-IN" sz="2300" dirty="0" smtClean="0"/>
              <a:t>C++ Punctuators or Separators are Special Symbols used to Indicate the group of code that is either be divided or arrange into the Block.</a:t>
            </a:r>
            <a:r>
              <a:rPr lang="en-IN" sz="2400" dirty="0" smtClean="0"/>
              <a:t> </a:t>
            </a:r>
          </a:p>
          <a:p>
            <a:pPr lvl="1" algn="just"/>
            <a:r>
              <a:rPr lang="en-IN" sz="1900" b="1" dirty="0" smtClean="0"/>
              <a:t>Brackets[]:</a:t>
            </a:r>
            <a:r>
              <a:rPr lang="en-IN" sz="1900" dirty="0" smtClean="0"/>
              <a:t> Opening and closing brackets are used as array element reference. These indicate single and multidimensional subscripts.</a:t>
            </a:r>
          </a:p>
          <a:p>
            <a:pPr lvl="1" algn="just"/>
            <a:r>
              <a:rPr lang="en-IN" sz="1900" b="1" dirty="0" smtClean="0"/>
              <a:t>Parentheses(): </a:t>
            </a:r>
            <a:r>
              <a:rPr lang="en-IN" sz="1900" dirty="0" smtClean="0"/>
              <a:t>These special symbols are used to indicate function calls and function parameters.</a:t>
            </a:r>
          </a:p>
          <a:p>
            <a:pPr lvl="1" algn="just"/>
            <a:r>
              <a:rPr lang="en-IN" sz="1900" b="1" dirty="0" smtClean="0"/>
              <a:t>Braces{}:</a:t>
            </a:r>
            <a:r>
              <a:rPr lang="en-IN" sz="1900" dirty="0" smtClean="0"/>
              <a:t> These opening and ending curly braces marks the start and end of a block of code containing more than one executable statement.</a:t>
            </a:r>
          </a:p>
          <a:p>
            <a:pPr lvl="1" algn="just"/>
            <a:r>
              <a:rPr lang="en-IN" sz="1900" b="1" dirty="0" smtClean="0"/>
              <a:t>comma (, ): </a:t>
            </a:r>
            <a:r>
              <a:rPr lang="en-IN" sz="1900" dirty="0" smtClean="0"/>
              <a:t>It is used to separate more than one statements like for separating parameters in function calls.</a:t>
            </a:r>
          </a:p>
          <a:p>
            <a:pPr lvl="1" algn="just"/>
            <a:r>
              <a:rPr lang="en-IN" sz="1900" b="1" dirty="0" smtClean="0"/>
              <a:t>semi colon :</a:t>
            </a:r>
            <a:r>
              <a:rPr lang="en-IN" sz="1900" dirty="0" smtClean="0"/>
              <a:t> It is an operator that essentially invokes something called an initialization list.</a:t>
            </a:r>
          </a:p>
          <a:p>
            <a:pPr lvl="1" algn="just"/>
            <a:r>
              <a:rPr lang="en-IN" sz="1900" b="1" dirty="0" smtClean="0"/>
              <a:t>asterisk (*): </a:t>
            </a:r>
            <a:r>
              <a:rPr lang="en-IN" sz="1900" dirty="0" smtClean="0"/>
              <a:t>It is used to create pointer variable.</a:t>
            </a:r>
          </a:p>
          <a:p>
            <a:pPr lvl="1" algn="just"/>
            <a:r>
              <a:rPr lang="en-IN" sz="1900" b="1" dirty="0" smtClean="0"/>
              <a:t>assignment operator: </a:t>
            </a:r>
            <a:r>
              <a:rPr lang="en-IN" sz="1900" dirty="0" smtClean="0"/>
              <a:t>It is used to assign values.</a:t>
            </a:r>
          </a:p>
          <a:p>
            <a:pPr lvl="1" algn="just"/>
            <a:r>
              <a:rPr lang="en-IN" sz="1900" b="1" dirty="0" smtClean="0"/>
              <a:t>preprocessor(#): </a:t>
            </a:r>
            <a:r>
              <a:rPr lang="en-IN" sz="1900" dirty="0" smtClean="0"/>
              <a:t>The preprocessor is a macro processor that is used automatically by the compiler to transform your program before actual compilation.</a:t>
            </a:r>
          </a:p>
          <a:p>
            <a:pPr algn="just">
              <a:buNone/>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History </a:t>
            </a:r>
            <a:endParaRPr lang="en-IN" sz="3600" dirty="0"/>
          </a:p>
        </p:txBody>
      </p:sp>
      <p:sp>
        <p:nvSpPr>
          <p:cNvPr id="3" name="Content Placeholder 2"/>
          <p:cNvSpPr>
            <a:spLocks noGrp="1"/>
          </p:cNvSpPr>
          <p:nvPr>
            <p:ph idx="1"/>
          </p:nvPr>
        </p:nvSpPr>
        <p:spPr>
          <a:xfrm>
            <a:off x="457200" y="762000"/>
            <a:ext cx="8229600" cy="5364163"/>
          </a:xfrm>
        </p:spPr>
        <p:txBody>
          <a:bodyPr/>
          <a:lstStyle/>
          <a:p>
            <a:pPr algn="just"/>
            <a:r>
              <a:rPr lang="en-IN" sz="2800" b="1" dirty="0" smtClean="0"/>
              <a:t>C++ programming language</a:t>
            </a:r>
            <a:r>
              <a:rPr lang="en-IN" sz="2800" dirty="0" smtClean="0"/>
              <a:t> was developed in 1979 by </a:t>
            </a:r>
            <a:r>
              <a:rPr lang="en-IN" sz="2800" b="1" dirty="0" err="1" smtClean="0"/>
              <a:t>Bjarne</a:t>
            </a:r>
            <a:r>
              <a:rPr lang="en-IN" sz="2800" b="1" dirty="0" smtClean="0"/>
              <a:t> </a:t>
            </a:r>
            <a:r>
              <a:rPr lang="en-IN" sz="2800" b="1" dirty="0" err="1" smtClean="0"/>
              <a:t>Stroustrup</a:t>
            </a:r>
            <a:r>
              <a:rPr lang="en-IN" sz="2800" b="1" dirty="0" smtClean="0"/>
              <a:t> </a:t>
            </a:r>
            <a:r>
              <a:rPr lang="en-IN" sz="2800" dirty="0" smtClean="0"/>
              <a:t>at bell laboratories of AT&amp;T (American Telephone &amp; Telegraph), located in U.S.A.</a:t>
            </a:r>
          </a:p>
          <a:p>
            <a:pPr algn="just"/>
            <a:r>
              <a:rPr lang="en-IN" sz="2800" dirty="0" smtClean="0"/>
              <a:t>He found ‘C’ lacking for simulation and decided to extend the language by adding features from his favourite language, </a:t>
            </a:r>
            <a:r>
              <a:rPr lang="en-IN" sz="2800" dirty="0" err="1" smtClean="0"/>
              <a:t>Simula</a:t>
            </a:r>
            <a:r>
              <a:rPr lang="en-IN" sz="2800" dirty="0" smtClean="0"/>
              <a:t> 67.</a:t>
            </a:r>
          </a:p>
          <a:p>
            <a:pPr algn="just"/>
            <a:r>
              <a:rPr lang="en-IN" sz="2800" dirty="0" err="1" smtClean="0"/>
              <a:t>Simula</a:t>
            </a:r>
            <a:r>
              <a:rPr lang="en-IN" sz="2800" dirty="0" smtClean="0"/>
              <a:t> 67 was one of the earliest Object Oriented Languages.  </a:t>
            </a:r>
          </a:p>
          <a:p>
            <a:pPr algn="just"/>
            <a:r>
              <a:rPr lang="en-IN" sz="2800" dirty="0" err="1" smtClean="0"/>
              <a:t>Bjarne</a:t>
            </a:r>
            <a:r>
              <a:rPr lang="en-IN" sz="2800" dirty="0" smtClean="0"/>
              <a:t> </a:t>
            </a:r>
            <a:r>
              <a:rPr lang="en-IN" sz="2800" dirty="0" err="1" smtClean="0"/>
              <a:t>Stroustrup</a:t>
            </a:r>
            <a:r>
              <a:rPr lang="en-IN" sz="2800" dirty="0" smtClean="0"/>
              <a:t> called it </a:t>
            </a:r>
            <a:r>
              <a:rPr lang="en-IN" sz="2800" b="1" dirty="0" smtClean="0"/>
              <a:t>‘C with Classes’ </a:t>
            </a:r>
            <a:r>
              <a:rPr lang="en-IN" sz="2800" dirty="0" smtClean="0"/>
              <a:t>originally.</a:t>
            </a:r>
          </a:p>
          <a:p>
            <a:pPr algn="just"/>
            <a:r>
              <a:rPr lang="en-IN" sz="2800" dirty="0" smtClean="0"/>
              <a:t>The name C++ (pronounced C plus </a:t>
            </a:r>
            <a:r>
              <a:rPr lang="en-IN" sz="2800" dirty="0" err="1" smtClean="0"/>
              <a:t>plus</a:t>
            </a:r>
            <a:r>
              <a:rPr lang="en-IN" sz="2800" dirty="0" smtClean="0"/>
              <a:t>) was coined by </a:t>
            </a:r>
            <a:r>
              <a:rPr lang="en-IN" sz="2800" b="1" dirty="0" smtClean="0"/>
              <a:t>Rick </a:t>
            </a:r>
            <a:r>
              <a:rPr lang="en-IN" sz="2800" b="1" dirty="0" err="1" smtClean="0"/>
              <a:t>Mascitti</a:t>
            </a:r>
            <a:r>
              <a:rPr lang="en-IN" sz="2800" b="1" dirty="0" smtClean="0"/>
              <a:t> </a:t>
            </a:r>
            <a:r>
              <a:rPr lang="en-IN" sz="2800" dirty="0" smtClean="0"/>
              <a:t>where ++ is the C Increment operator.</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Tokens: Operators </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r>
              <a:rPr lang="en-IN" sz="2300" b="1" dirty="0" smtClean="0">
                <a:solidFill>
                  <a:srgbClr val="FF0000"/>
                </a:solidFill>
              </a:rPr>
              <a:t>Operators </a:t>
            </a:r>
          </a:p>
          <a:p>
            <a:pPr algn="just">
              <a:spcBef>
                <a:spcPts val="0"/>
              </a:spcBef>
            </a:pPr>
            <a:r>
              <a:rPr lang="en-IN" sz="2400" dirty="0" smtClean="0"/>
              <a:t>It represents an </a:t>
            </a:r>
            <a:r>
              <a:rPr lang="en-IN" sz="2400" b="1" dirty="0" smtClean="0"/>
              <a:t>action</a:t>
            </a:r>
            <a:r>
              <a:rPr lang="en-IN" sz="2400" dirty="0" smtClean="0"/>
              <a:t>. We can define operators as symbols that help us to </a:t>
            </a:r>
            <a:r>
              <a:rPr lang="en-IN" sz="2400" b="1" dirty="0" smtClean="0"/>
              <a:t>perform specific mathematical </a:t>
            </a:r>
            <a:r>
              <a:rPr lang="en-IN" sz="2400" dirty="0" smtClean="0"/>
              <a:t>and </a:t>
            </a:r>
            <a:r>
              <a:rPr lang="en-IN" sz="2400" b="1" dirty="0" smtClean="0"/>
              <a:t>logical computations </a:t>
            </a:r>
            <a:r>
              <a:rPr lang="en-IN" sz="2400" dirty="0" smtClean="0"/>
              <a:t>on operands.</a:t>
            </a:r>
          </a:p>
          <a:p>
            <a:pPr algn="just">
              <a:spcBef>
                <a:spcPts val="0"/>
              </a:spcBef>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pic>
        <p:nvPicPr>
          <p:cNvPr id="6" name="Picture 5" descr="operator1.jpg"/>
          <p:cNvPicPr>
            <a:picLocks noChangeAspect="1"/>
          </p:cNvPicPr>
          <p:nvPr/>
        </p:nvPicPr>
        <p:blipFill>
          <a:blip r:embed="rId2" cstate="print"/>
          <a:stretch>
            <a:fillRect/>
          </a:stretch>
        </p:blipFill>
        <p:spPr>
          <a:xfrm>
            <a:off x="6019800" y="3124200"/>
            <a:ext cx="2590800" cy="1905000"/>
          </a:xfrm>
          <a:prstGeom prst="rect">
            <a:avLst/>
          </a:prstGeom>
        </p:spPr>
      </p:pic>
      <p:pic>
        <p:nvPicPr>
          <p:cNvPr id="12" name="Picture 11" descr="Object2.png"/>
          <p:cNvPicPr>
            <a:picLocks noChangeAspect="1"/>
          </p:cNvPicPr>
          <p:nvPr/>
        </p:nvPicPr>
        <p:blipFill>
          <a:blip r:embed="rId3" cstate="print"/>
          <a:stretch>
            <a:fillRect/>
          </a:stretch>
        </p:blipFill>
        <p:spPr>
          <a:xfrm>
            <a:off x="228600" y="2286000"/>
            <a:ext cx="5611008" cy="40386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Unary Operators in C/C++ </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graphicFrame>
        <p:nvGraphicFramePr>
          <p:cNvPr id="7" name="Table 6"/>
          <p:cNvGraphicFramePr>
            <a:graphicFrameLocks noGrp="1"/>
          </p:cNvGraphicFramePr>
          <p:nvPr/>
        </p:nvGraphicFramePr>
        <p:xfrm>
          <a:off x="228600" y="762000"/>
          <a:ext cx="8686800" cy="5973830"/>
        </p:xfrm>
        <a:graphic>
          <a:graphicData uri="http://schemas.openxmlformats.org/drawingml/2006/table">
            <a:tbl>
              <a:tblPr firstRow="1" bandRow="1">
                <a:tableStyleId>{5C22544A-7EE6-4342-B048-85BDC9FD1C3A}</a:tableStyleId>
              </a:tblPr>
              <a:tblGrid>
                <a:gridCol w="3048000"/>
                <a:gridCol w="2514600"/>
                <a:gridCol w="3124200"/>
              </a:tblGrid>
              <a:tr h="335280">
                <a:tc>
                  <a:txBody>
                    <a:bodyPr/>
                    <a:lstStyle/>
                    <a:p>
                      <a:pPr algn="ctr"/>
                      <a:r>
                        <a:rPr lang="en-IN" sz="2000" dirty="0" smtClean="0"/>
                        <a:t>Types of Unary Operator</a:t>
                      </a:r>
                      <a:endParaRPr lang="en-IN" sz="2000" dirty="0"/>
                    </a:p>
                  </a:txBody>
                  <a:tcPr/>
                </a:tc>
                <a:tc>
                  <a:txBody>
                    <a:bodyPr/>
                    <a:lstStyle/>
                    <a:p>
                      <a:pPr algn="ctr"/>
                      <a:r>
                        <a:rPr lang="en-IN" sz="2000" dirty="0" smtClean="0"/>
                        <a:t>Operator Symbol</a:t>
                      </a:r>
                      <a:endParaRPr lang="en-IN" sz="2000" dirty="0"/>
                    </a:p>
                  </a:txBody>
                  <a:tcPr/>
                </a:tc>
                <a:tc>
                  <a:txBody>
                    <a:bodyPr/>
                    <a:lstStyle/>
                    <a:p>
                      <a:r>
                        <a:rPr lang="en-IN" sz="2000" dirty="0" smtClean="0"/>
                        <a:t>Example</a:t>
                      </a:r>
                      <a:endParaRPr lang="en-IN" sz="2000" dirty="0"/>
                    </a:p>
                  </a:txBody>
                  <a:tcPr/>
                </a:tc>
              </a:tr>
              <a:tr h="2943069">
                <a:tc>
                  <a:txBody>
                    <a:bodyPr/>
                    <a:lstStyle/>
                    <a:p>
                      <a:r>
                        <a:rPr lang="en-IN" sz="1950" b="1" dirty="0" smtClean="0"/>
                        <a:t>Increment / Decrement </a:t>
                      </a:r>
                    </a:p>
                    <a:p>
                      <a:pPr algn="just"/>
                      <a:r>
                        <a:rPr lang="en-IN" sz="1950" b="0" i="0" kern="1200" dirty="0" smtClean="0">
                          <a:solidFill>
                            <a:schemeClr val="dk1"/>
                          </a:solidFill>
                          <a:latin typeface="+mn-lt"/>
                          <a:ea typeface="+mn-ea"/>
                          <a:cs typeface="+mn-cs"/>
                        </a:rPr>
                        <a:t>It is used to increment / decrement the value of the variable by 1</a:t>
                      </a:r>
                      <a:endParaRPr lang="en-IN" sz="1950" dirty="0"/>
                    </a:p>
                  </a:txBody>
                  <a:tcPr/>
                </a:tc>
                <a:tc>
                  <a:txBody>
                    <a:bodyPr/>
                    <a:lstStyle/>
                    <a:p>
                      <a:r>
                        <a:rPr lang="en-IN" sz="1950" b="0" dirty="0" smtClean="0"/>
                        <a:t>Increment</a:t>
                      </a:r>
                    </a:p>
                    <a:p>
                      <a:r>
                        <a:rPr lang="en-IN" sz="1950" b="0" dirty="0" smtClean="0"/>
                        <a:t>++</a:t>
                      </a:r>
                    </a:p>
                    <a:p>
                      <a:r>
                        <a:rPr lang="en-IN" sz="1950" b="0" dirty="0" smtClean="0"/>
                        <a:t>Decrement</a:t>
                      </a:r>
                    </a:p>
                    <a:p>
                      <a:r>
                        <a:rPr lang="en-IN" sz="1950" b="0" dirty="0" smtClean="0"/>
                        <a:t> --</a:t>
                      </a:r>
                    </a:p>
                    <a:p>
                      <a:endParaRPr lang="en-IN" sz="1950" b="1" dirty="0"/>
                    </a:p>
                  </a:txBody>
                  <a:tcPr/>
                </a:tc>
                <a:tc>
                  <a:txBody>
                    <a:bodyPr/>
                    <a:lstStyle/>
                    <a:p>
                      <a:r>
                        <a:rPr lang="en-IN" sz="1950" b="1" i="0" kern="1200" dirty="0" smtClean="0">
                          <a:solidFill>
                            <a:schemeClr val="dk1"/>
                          </a:solidFill>
                          <a:latin typeface="+mn-lt"/>
                          <a:ea typeface="+mn-ea"/>
                          <a:cs typeface="+mn-cs"/>
                        </a:rPr>
                        <a:t>prefix increment</a:t>
                      </a:r>
                      <a:endParaRPr lang="en-IN" sz="1950" dirty="0" smtClean="0"/>
                    </a:p>
                    <a:p>
                      <a:r>
                        <a:rPr lang="en-IN" sz="1950" dirty="0" err="1" smtClean="0"/>
                        <a:t>int</a:t>
                      </a:r>
                      <a:r>
                        <a:rPr lang="en-IN" sz="1950" dirty="0" smtClean="0"/>
                        <a:t> a = 1; </a:t>
                      </a:r>
                      <a:r>
                        <a:rPr lang="en-IN" sz="1950" dirty="0" err="1" smtClean="0"/>
                        <a:t>int</a:t>
                      </a:r>
                      <a:r>
                        <a:rPr lang="en-IN" sz="1950" dirty="0" smtClean="0"/>
                        <a:t> b = ++a; // b = 2</a:t>
                      </a:r>
                    </a:p>
                    <a:p>
                      <a:r>
                        <a:rPr lang="en-IN" sz="1950" b="1" i="0" kern="1200" dirty="0" smtClean="0">
                          <a:solidFill>
                            <a:schemeClr val="dk1"/>
                          </a:solidFill>
                          <a:latin typeface="+mn-lt"/>
                          <a:ea typeface="+mn-ea"/>
                          <a:cs typeface="+mn-cs"/>
                        </a:rPr>
                        <a:t>postfix increment</a:t>
                      </a:r>
                      <a:endParaRPr lang="en-IN" sz="1950" dirty="0" smtClean="0"/>
                    </a:p>
                    <a:p>
                      <a:r>
                        <a:rPr lang="en-IN" sz="1950" dirty="0" err="1" smtClean="0"/>
                        <a:t>int</a:t>
                      </a:r>
                      <a:r>
                        <a:rPr lang="en-IN" sz="1950" dirty="0" smtClean="0"/>
                        <a:t> a = 1; </a:t>
                      </a:r>
                      <a:r>
                        <a:rPr lang="en-IN" sz="1950" dirty="0" err="1" smtClean="0"/>
                        <a:t>int</a:t>
                      </a:r>
                      <a:r>
                        <a:rPr lang="en-IN" sz="1950" dirty="0" smtClean="0"/>
                        <a:t> b = a++; // b = 1 </a:t>
                      </a:r>
                    </a:p>
                    <a:p>
                      <a:r>
                        <a:rPr lang="en-IN" sz="1950" dirty="0" err="1" smtClean="0"/>
                        <a:t>int</a:t>
                      </a:r>
                      <a:r>
                        <a:rPr lang="en-IN" sz="1950" dirty="0" smtClean="0"/>
                        <a:t> c = a; // c = 2</a:t>
                      </a:r>
                    </a:p>
                    <a:p>
                      <a:r>
                        <a:rPr lang="en-IN" sz="1950" b="1" i="0" kern="1200" dirty="0" smtClean="0">
                          <a:solidFill>
                            <a:schemeClr val="dk1"/>
                          </a:solidFill>
                          <a:latin typeface="+mn-lt"/>
                          <a:ea typeface="+mn-ea"/>
                          <a:cs typeface="+mn-cs"/>
                        </a:rPr>
                        <a:t>prefix decrement</a:t>
                      </a:r>
                      <a:endParaRPr lang="en-IN" sz="1950" dirty="0" smtClean="0"/>
                    </a:p>
                    <a:p>
                      <a:r>
                        <a:rPr lang="en-IN" sz="1950" dirty="0" err="1" smtClean="0"/>
                        <a:t>int</a:t>
                      </a:r>
                      <a:r>
                        <a:rPr lang="en-IN" sz="1950" dirty="0" smtClean="0"/>
                        <a:t> a = 1; </a:t>
                      </a:r>
                      <a:r>
                        <a:rPr lang="en-IN" sz="1950" dirty="0" err="1" smtClean="0"/>
                        <a:t>int</a:t>
                      </a:r>
                      <a:r>
                        <a:rPr lang="en-IN" sz="1950" dirty="0" smtClean="0"/>
                        <a:t> b = --a; // b = 0</a:t>
                      </a:r>
                    </a:p>
                    <a:p>
                      <a:r>
                        <a:rPr lang="en-IN" sz="1950" b="1" i="0" kern="1200" dirty="0" err="1" smtClean="0">
                          <a:solidFill>
                            <a:schemeClr val="dk1"/>
                          </a:solidFill>
                          <a:latin typeface="+mn-lt"/>
                          <a:ea typeface="+mn-ea"/>
                          <a:cs typeface="+mn-cs"/>
                        </a:rPr>
                        <a:t>posfix</a:t>
                      </a:r>
                      <a:r>
                        <a:rPr lang="en-IN" sz="1950" b="1" i="0" kern="1200" dirty="0" smtClean="0">
                          <a:solidFill>
                            <a:schemeClr val="dk1"/>
                          </a:solidFill>
                          <a:latin typeface="+mn-lt"/>
                          <a:ea typeface="+mn-ea"/>
                          <a:cs typeface="+mn-cs"/>
                        </a:rPr>
                        <a:t> decrement</a:t>
                      </a:r>
                    </a:p>
                    <a:p>
                      <a:r>
                        <a:rPr lang="en-IN" sz="1950" dirty="0" err="1" smtClean="0"/>
                        <a:t>int</a:t>
                      </a:r>
                      <a:r>
                        <a:rPr lang="en-IN" sz="1950" dirty="0" smtClean="0"/>
                        <a:t> a = 1; </a:t>
                      </a:r>
                      <a:r>
                        <a:rPr lang="en-IN" sz="1950" dirty="0" err="1" smtClean="0"/>
                        <a:t>int</a:t>
                      </a:r>
                      <a:r>
                        <a:rPr lang="en-IN" sz="1950" dirty="0" smtClean="0"/>
                        <a:t> b = a--; // b = 1</a:t>
                      </a:r>
                    </a:p>
                    <a:p>
                      <a:r>
                        <a:rPr lang="en-IN" sz="1950" dirty="0" smtClean="0"/>
                        <a:t> </a:t>
                      </a:r>
                      <a:r>
                        <a:rPr lang="en-IN" sz="1950" dirty="0" err="1" smtClean="0"/>
                        <a:t>int</a:t>
                      </a:r>
                      <a:r>
                        <a:rPr lang="en-IN" sz="1950" dirty="0" smtClean="0"/>
                        <a:t> c = a; // c = 0</a:t>
                      </a:r>
                    </a:p>
                    <a:p>
                      <a:r>
                        <a:rPr lang="en-IN" sz="1950" b="1" dirty="0" smtClean="0"/>
                        <a:t>Increment_decrement.cpp</a:t>
                      </a:r>
                      <a:endParaRPr lang="en-IN" sz="1950" b="1" dirty="0"/>
                    </a:p>
                  </a:txBody>
                  <a:tcPr/>
                </a:tc>
              </a:tr>
              <a:tr h="1234190">
                <a:tc>
                  <a:txBody>
                    <a:bodyPr/>
                    <a:lstStyle/>
                    <a:p>
                      <a:r>
                        <a:rPr lang="en-IN" sz="1950" b="1" dirty="0" smtClean="0"/>
                        <a:t>Unary minus</a:t>
                      </a:r>
                    </a:p>
                    <a:p>
                      <a:pPr algn="just"/>
                      <a:r>
                        <a:rPr lang="en-IN" sz="1950" b="0" i="0" kern="1200" dirty="0" smtClean="0">
                          <a:solidFill>
                            <a:schemeClr val="dk1"/>
                          </a:solidFill>
                          <a:latin typeface="+mn-lt"/>
                          <a:ea typeface="+mn-ea"/>
                          <a:cs typeface="+mn-cs"/>
                        </a:rPr>
                        <a:t>The minus operator changes the sign of its argument</a:t>
                      </a:r>
                      <a:endParaRPr lang="en-IN" sz="1950" dirty="0"/>
                    </a:p>
                  </a:txBody>
                  <a:tcPr/>
                </a:tc>
                <a:tc>
                  <a:txBody>
                    <a:bodyPr/>
                    <a:lstStyle/>
                    <a:p>
                      <a:r>
                        <a:rPr lang="en-IN" sz="1950" b="0" dirty="0" smtClean="0"/>
                        <a:t>-</a:t>
                      </a:r>
                    </a:p>
                  </a:txBody>
                  <a:tcPr/>
                </a:tc>
                <a:tc>
                  <a:txBody>
                    <a:bodyPr/>
                    <a:lstStyle/>
                    <a:p>
                      <a:r>
                        <a:rPr lang="en-IN" sz="1950" dirty="0" err="1" smtClean="0"/>
                        <a:t>int</a:t>
                      </a:r>
                      <a:r>
                        <a:rPr lang="en-IN" sz="1950" dirty="0" smtClean="0"/>
                        <a:t> a = 10;</a:t>
                      </a:r>
                    </a:p>
                    <a:p>
                      <a:r>
                        <a:rPr lang="en-IN" sz="1950" dirty="0" smtClean="0"/>
                        <a:t> </a:t>
                      </a:r>
                      <a:r>
                        <a:rPr lang="en-IN" sz="1950" dirty="0" err="1" smtClean="0"/>
                        <a:t>int</a:t>
                      </a:r>
                      <a:r>
                        <a:rPr lang="en-IN" sz="1950" dirty="0" smtClean="0"/>
                        <a:t> b = -a; // b = -10</a:t>
                      </a:r>
                      <a:endParaRPr lang="en-IN" sz="1950" dirty="0"/>
                    </a:p>
                  </a:txBody>
                  <a:tcPr/>
                </a:tc>
              </a:tr>
              <a:tr h="640080">
                <a:tc>
                  <a:txBody>
                    <a:bodyPr/>
                    <a:lstStyle/>
                    <a:p>
                      <a:r>
                        <a:rPr lang="en-IN" sz="1950" b="1" i="0" kern="1200" dirty="0" smtClean="0">
                          <a:solidFill>
                            <a:schemeClr val="dk1"/>
                          </a:solidFill>
                          <a:latin typeface="+mn-lt"/>
                          <a:ea typeface="+mn-ea"/>
                          <a:cs typeface="+mn-cs"/>
                        </a:rPr>
                        <a:t>NOT: </a:t>
                      </a:r>
                      <a:r>
                        <a:rPr lang="en-IN" sz="1950" b="0" i="0" kern="1200" dirty="0" smtClean="0">
                          <a:solidFill>
                            <a:schemeClr val="dk1"/>
                          </a:solidFill>
                          <a:latin typeface="+mn-lt"/>
                          <a:ea typeface="+mn-ea"/>
                          <a:cs typeface="+mn-cs"/>
                        </a:rPr>
                        <a:t>It is used to reverse the logical state of its operand.</a:t>
                      </a:r>
                      <a:endParaRPr lang="en-IN" sz="1950" dirty="0"/>
                    </a:p>
                  </a:txBody>
                  <a:tcPr/>
                </a:tc>
                <a:tc>
                  <a:txBody>
                    <a:bodyPr/>
                    <a:lstStyle/>
                    <a:p>
                      <a:r>
                        <a:rPr lang="en-IN" sz="1950" b="0" dirty="0" smtClean="0"/>
                        <a:t>!</a:t>
                      </a:r>
                      <a:endParaRPr lang="en-IN" sz="1950" b="0" dirty="0"/>
                    </a:p>
                  </a:txBody>
                  <a:tcPr/>
                </a:tc>
                <a:tc>
                  <a:txBody>
                    <a:bodyPr/>
                    <a:lstStyle/>
                    <a:p>
                      <a:r>
                        <a:rPr lang="en-IN" sz="1950" dirty="0" smtClean="0"/>
                        <a:t>If x is true, then !x is false</a:t>
                      </a:r>
                    </a:p>
                    <a:p>
                      <a:r>
                        <a:rPr lang="en-IN" sz="1950" dirty="0" smtClean="0"/>
                        <a:t>If x is false, then !x is true</a:t>
                      </a:r>
                      <a:endParaRPr lang="en-IN" sz="1950"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Unary Operators in C/C++ </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graphicFrame>
        <p:nvGraphicFramePr>
          <p:cNvPr id="7" name="Table 6"/>
          <p:cNvGraphicFramePr>
            <a:graphicFrameLocks noGrp="1"/>
          </p:cNvGraphicFramePr>
          <p:nvPr/>
        </p:nvGraphicFramePr>
        <p:xfrm>
          <a:off x="228600" y="762000"/>
          <a:ext cx="8686800" cy="5440680"/>
        </p:xfrm>
        <a:graphic>
          <a:graphicData uri="http://schemas.openxmlformats.org/drawingml/2006/table">
            <a:tbl>
              <a:tblPr firstRow="1" bandRow="1">
                <a:tableStyleId>{5C22544A-7EE6-4342-B048-85BDC9FD1C3A}</a:tableStyleId>
              </a:tblPr>
              <a:tblGrid>
                <a:gridCol w="3048000"/>
                <a:gridCol w="1433656"/>
                <a:gridCol w="4205144"/>
              </a:tblGrid>
              <a:tr h="335280">
                <a:tc>
                  <a:txBody>
                    <a:bodyPr/>
                    <a:lstStyle/>
                    <a:p>
                      <a:pPr algn="ctr"/>
                      <a:r>
                        <a:rPr lang="en-IN" sz="2000" dirty="0" smtClean="0"/>
                        <a:t>Types of Unary Operator</a:t>
                      </a:r>
                      <a:endParaRPr lang="en-IN" sz="2000" dirty="0"/>
                    </a:p>
                  </a:txBody>
                  <a:tcPr/>
                </a:tc>
                <a:tc>
                  <a:txBody>
                    <a:bodyPr/>
                    <a:lstStyle/>
                    <a:p>
                      <a:pPr algn="ctr"/>
                      <a:r>
                        <a:rPr lang="en-IN" sz="2000" dirty="0" smtClean="0"/>
                        <a:t>Operator Symbol</a:t>
                      </a:r>
                      <a:endParaRPr lang="en-IN" sz="2000" dirty="0"/>
                    </a:p>
                  </a:txBody>
                  <a:tcPr/>
                </a:tc>
                <a:tc>
                  <a:txBody>
                    <a:bodyPr/>
                    <a:lstStyle/>
                    <a:p>
                      <a:r>
                        <a:rPr lang="en-IN" sz="2000" dirty="0" smtClean="0"/>
                        <a:t>Example</a:t>
                      </a:r>
                      <a:endParaRPr lang="en-IN" sz="2000" dirty="0"/>
                    </a:p>
                  </a:txBody>
                  <a:tcPr/>
                </a:tc>
              </a:tr>
              <a:tr h="1584960">
                <a:tc>
                  <a:txBody>
                    <a:bodyPr/>
                    <a:lstStyle/>
                    <a:p>
                      <a:r>
                        <a:rPr lang="en-IN" sz="1950" b="1" dirty="0" smtClean="0"/>
                        <a:t>Address of operator</a:t>
                      </a:r>
                    </a:p>
                    <a:p>
                      <a:pPr algn="just"/>
                      <a:r>
                        <a:rPr lang="en-IN" sz="1950" b="0" dirty="0" smtClean="0"/>
                        <a:t>It gives an address of a variable. It is used to return the memory address of a variable.</a:t>
                      </a:r>
                      <a:endParaRPr lang="en-IN" sz="1950" b="0" dirty="0"/>
                    </a:p>
                  </a:txBody>
                  <a:tcPr/>
                </a:tc>
                <a:tc>
                  <a:txBody>
                    <a:bodyPr/>
                    <a:lstStyle/>
                    <a:p>
                      <a:r>
                        <a:rPr lang="en-IN" sz="1950" b="1" dirty="0" smtClean="0"/>
                        <a:t>&amp;</a:t>
                      </a:r>
                    </a:p>
                    <a:p>
                      <a:endParaRPr lang="en-IN" sz="1950" b="1" dirty="0"/>
                    </a:p>
                  </a:txBody>
                  <a:tcPr/>
                </a:tc>
                <a:tc>
                  <a:txBody>
                    <a:bodyPr/>
                    <a:lstStyle/>
                    <a:p>
                      <a:r>
                        <a:rPr lang="en-IN" sz="2000" dirty="0" err="1" smtClean="0"/>
                        <a:t>int</a:t>
                      </a:r>
                      <a:r>
                        <a:rPr lang="en-IN" sz="2000" dirty="0" smtClean="0"/>
                        <a:t> a; </a:t>
                      </a:r>
                      <a:r>
                        <a:rPr lang="en-IN" sz="2000" dirty="0" err="1" smtClean="0"/>
                        <a:t>int</a:t>
                      </a:r>
                      <a:r>
                        <a:rPr lang="en-IN" sz="2000" dirty="0" smtClean="0"/>
                        <a:t> *</a:t>
                      </a:r>
                      <a:r>
                        <a:rPr lang="en-IN" sz="2000" dirty="0" err="1" smtClean="0"/>
                        <a:t>ptr</a:t>
                      </a:r>
                      <a:r>
                        <a:rPr lang="en-IN" sz="2000" dirty="0" smtClean="0"/>
                        <a:t>; </a:t>
                      </a:r>
                    </a:p>
                    <a:p>
                      <a:r>
                        <a:rPr lang="en-IN" sz="2000" dirty="0" err="1" smtClean="0"/>
                        <a:t>ptr</a:t>
                      </a:r>
                      <a:r>
                        <a:rPr lang="en-IN" sz="2000" dirty="0" smtClean="0"/>
                        <a:t> = &amp;a; // address of a is copied to the location </a:t>
                      </a:r>
                      <a:r>
                        <a:rPr lang="en-IN" sz="2000" dirty="0" err="1" smtClean="0"/>
                        <a:t>ptr</a:t>
                      </a:r>
                      <a:r>
                        <a:rPr lang="en-IN" sz="2000" dirty="0" smtClean="0"/>
                        <a:t>. </a:t>
                      </a:r>
                      <a:endParaRPr lang="en-IN" sz="1950" dirty="0"/>
                    </a:p>
                  </a:txBody>
                  <a:tcPr/>
                </a:tc>
              </a:tr>
              <a:tr h="1234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50" b="1" kern="1200" dirty="0" smtClean="0">
                          <a:solidFill>
                            <a:schemeClr val="dk1"/>
                          </a:solidFill>
                          <a:latin typeface="+mn-lt"/>
                          <a:ea typeface="+mn-ea"/>
                          <a:cs typeface="+mn-cs"/>
                        </a:rPr>
                        <a:t>Indirection Operator</a:t>
                      </a:r>
                    </a:p>
                    <a:p>
                      <a:pPr marL="0" algn="just" defTabSz="914400" rtl="0" eaLnBrk="1" latinLnBrk="0" hangingPunct="1"/>
                      <a:r>
                        <a:rPr lang="en-IN" sz="1950" b="0" kern="1200" dirty="0" smtClean="0">
                          <a:solidFill>
                            <a:schemeClr val="dk1"/>
                          </a:solidFill>
                          <a:latin typeface="+mn-lt"/>
                          <a:ea typeface="+mn-ea"/>
                          <a:cs typeface="+mn-cs"/>
                        </a:rPr>
                        <a:t>It returns the value of the variable located at the address specified by its operand.</a:t>
                      </a:r>
                    </a:p>
                  </a:txBody>
                  <a:tcPr/>
                </a:tc>
                <a:tc>
                  <a:txBody>
                    <a:bodyPr/>
                    <a:lstStyle/>
                    <a:p>
                      <a:r>
                        <a:rPr lang="en-IN" sz="1950" b="1" dirty="0" smtClean="0"/>
                        <a:t>*</a:t>
                      </a:r>
                    </a:p>
                  </a:txBody>
                  <a:tcPr/>
                </a:tc>
                <a:tc>
                  <a:txBody>
                    <a:bodyPr/>
                    <a:lstStyle/>
                    <a:p>
                      <a:r>
                        <a:rPr lang="en-IN" sz="1800" dirty="0" err="1" smtClean="0"/>
                        <a:t>int</a:t>
                      </a:r>
                      <a:r>
                        <a:rPr lang="en-IN" sz="1800" dirty="0" smtClean="0"/>
                        <a:t> a=10; </a:t>
                      </a:r>
                      <a:r>
                        <a:rPr lang="en-IN" sz="1800" dirty="0" err="1" smtClean="0"/>
                        <a:t>int</a:t>
                      </a:r>
                      <a:r>
                        <a:rPr lang="en-IN" sz="1800" dirty="0" smtClean="0"/>
                        <a:t> *</a:t>
                      </a:r>
                      <a:r>
                        <a:rPr lang="en-IN" sz="1800" dirty="0" err="1" smtClean="0"/>
                        <a:t>ptr</a:t>
                      </a:r>
                      <a:r>
                        <a:rPr lang="en-IN" sz="1800" dirty="0" smtClean="0"/>
                        <a:t>; </a:t>
                      </a:r>
                    </a:p>
                    <a:p>
                      <a:r>
                        <a:rPr lang="en-IN" sz="1800" dirty="0" err="1" smtClean="0"/>
                        <a:t>ptr</a:t>
                      </a:r>
                      <a:r>
                        <a:rPr lang="en-IN" sz="1800" dirty="0" smtClean="0"/>
                        <a:t> = &amp;a; // address of a is copied to the location </a:t>
                      </a:r>
                      <a:r>
                        <a:rPr lang="en-IN" sz="1800" dirty="0" err="1" smtClean="0"/>
                        <a:t>ptr</a:t>
                      </a:r>
                      <a:r>
                        <a:rPr lang="en-IN" sz="1800" dirty="0" smtClean="0"/>
                        <a:t>. </a:t>
                      </a:r>
                    </a:p>
                    <a:p>
                      <a:r>
                        <a:rPr lang="en-IN" sz="1800" dirty="0" err="1" smtClean="0"/>
                        <a:t>Cout</a:t>
                      </a:r>
                      <a:r>
                        <a:rPr lang="en-IN" sz="1800" dirty="0" smtClean="0"/>
                        <a:t>&lt;&lt;*</a:t>
                      </a:r>
                      <a:r>
                        <a:rPr lang="en-IN" sz="1800" dirty="0" err="1" smtClean="0"/>
                        <a:t>ptr</a:t>
                      </a:r>
                      <a:r>
                        <a:rPr lang="en-IN" sz="1800" dirty="0" smtClean="0"/>
                        <a:t>; //10</a:t>
                      </a:r>
                    </a:p>
                    <a:p>
                      <a:endParaRPr lang="en-IN" sz="195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50" b="1" kern="1200" dirty="0" err="1" smtClean="0">
                          <a:solidFill>
                            <a:schemeClr val="dk1"/>
                          </a:solidFill>
                          <a:latin typeface="+mn-lt"/>
                          <a:ea typeface="+mn-ea"/>
                          <a:cs typeface="+mn-cs"/>
                        </a:rPr>
                        <a:t>sizeof</a:t>
                      </a:r>
                      <a:r>
                        <a:rPr lang="en-IN" sz="1950" b="1" kern="1200" dirty="0" smtClean="0">
                          <a:solidFill>
                            <a:schemeClr val="dk1"/>
                          </a:solidFill>
                          <a:latin typeface="+mn-lt"/>
                          <a:ea typeface="+mn-ea"/>
                          <a:cs typeface="+mn-cs"/>
                        </a:rPr>
                        <a:t>()</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950" b="0" kern="1200" dirty="0" smtClean="0">
                          <a:solidFill>
                            <a:schemeClr val="dk1"/>
                          </a:solidFill>
                          <a:latin typeface="+mn-lt"/>
                          <a:ea typeface="+mn-ea"/>
                          <a:cs typeface="+mn-cs"/>
                        </a:rPr>
                        <a:t>This operator returns the size of its operand, in bytes. The </a:t>
                      </a:r>
                      <a:r>
                        <a:rPr lang="en-IN" sz="1950" b="0" kern="1200" dirty="0" err="1" smtClean="0">
                          <a:solidFill>
                            <a:schemeClr val="dk1"/>
                          </a:solidFill>
                          <a:latin typeface="+mn-lt"/>
                          <a:ea typeface="+mn-ea"/>
                          <a:cs typeface="+mn-cs"/>
                        </a:rPr>
                        <a:t>sizeof</a:t>
                      </a:r>
                      <a:r>
                        <a:rPr lang="en-IN" sz="1950" b="0" kern="1200" dirty="0" smtClean="0">
                          <a:solidFill>
                            <a:schemeClr val="dk1"/>
                          </a:solidFill>
                          <a:latin typeface="+mn-lt"/>
                          <a:ea typeface="+mn-ea"/>
                          <a:cs typeface="+mn-cs"/>
                        </a:rPr>
                        <a:t> operator always precedes its operand.</a:t>
                      </a:r>
                    </a:p>
                  </a:txBody>
                  <a:tcPr/>
                </a:tc>
                <a:tc>
                  <a:txBody>
                    <a:bodyPr/>
                    <a:lstStyle/>
                    <a:p>
                      <a:r>
                        <a:rPr lang="en-IN" sz="1950" b="1" dirty="0" smtClean="0"/>
                        <a:t>-</a:t>
                      </a:r>
                      <a:endParaRPr lang="en-IN" sz="1950" b="1" dirty="0"/>
                    </a:p>
                  </a:txBody>
                  <a:tcPr/>
                </a:tc>
                <a:tc>
                  <a:txBody>
                    <a:bodyPr/>
                    <a:lstStyle/>
                    <a:p>
                      <a:pPr rtl="0" fontAlgn="base"/>
                      <a:r>
                        <a:rPr lang="en-IN" sz="1800" b="0" i="0" kern="1200" dirty="0" smtClean="0">
                          <a:solidFill>
                            <a:schemeClr val="dk1"/>
                          </a:solidFill>
                          <a:latin typeface="+mn-lt"/>
                          <a:ea typeface="+mn-ea"/>
                          <a:cs typeface="+mn-cs"/>
                        </a:rPr>
                        <a:t>float n = 0; </a:t>
                      </a:r>
                    </a:p>
                    <a:p>
                      <a:pPr rtl="0" fontAlgn="base"/>
                      <a:r>
                        <a:rPr lang="en-IN" sz="1800" b="0" i="0" kern="1200" dirty="0" smtClean="0">
                          <a:solidFill>
                            <a:schemeClr val="dk1"/>
                          </a:solidFill>
                          <a:latin typeface="+mn-lt"/>
                          <a:ea typeface="+mn-ea"/>
                          <a:cs typeface="+mn-cs"/>
                        </a:rPr>
                        <a:t> </a:t>
                      </a:r>
                      <a:r>
                        <a:rPr lang="en-IN" sz="1800" b="0" i="0" kern="1200" dirty="0" err="1" smtClean="0">
                          <a:solidFill>
                            <a:schemeClr val="dk1"/>
                          </a:solidFill>
                          <a:latin typeface="+mn-lt"/>
                          <a:ea typeface="+mn-ea"/>
                          <a:cs typeface="+mn-cs"/>
                        </a:rPr>
                        <a:t>cout</a:t>
                      </a:r>
                      <a:r>
                        <a:rPr lang="en-IN" sz="1800" b="0" i="0" kern="1200" dirty="0" smtClean="0">
                          <a:solidFill>
                            <a:schemeClr val="dk1"/>
                          </a:solidFill>
                          <a:latin typeface="+mn-lt"/>
                          <a:ea typeface="+mn-ea"/>
                          <a:cs typeface="+mn-cs"/>
                        </a:rPr>
                        <a:t> &lt;&lt; "size of n: " &lt;&lt; </a:t>
                      </a:r>
                      <a:r>
                        <a:rPr lang="en-IN" sz="1800" b="0" i="0" kern="1200" dirty="0" err="1" smtClean="0">
                          <a:solidFill>
                            <a:schemeClr val="dk1"/>
                          </a:solidFill>
                          <a:latin typeface="+mn-lt"/>
                          <a:ea typeface="+mn-ea"/>
                          <a:cs typeface="+mn-cs"/>
                        </a:rPr>
                        <a:t>sizeof</a:t>
                      </a:r>
                      <a:r>
                        <a:rPr lang="en-IN" sz="1800" b="0" i="0" kern="1200" dirty="0" smtClean="0">
                          <a:solidFill>
                            <a:schemeClr val="dk1"/>
                          </a:solidFill>
                          <a:latin typeface="+mn-lt"/>
                          <a:ea typeface="+mn-ea"/>
                          <a:cs typeface="+mn-cs"/>
                        </a:rPr>
                        <a:t>(n);  //4 bytes</a:t>
                      </a:r>
                    </a:p>
                    <a:p>
                      <a:endParaRPr lang="en-IN" sz="1950"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Binary Operators in C/C++ </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graphicFrame>
        <p:nvGraphicFramePr>
          <p:cNvPr id="7" name="Table 6"/>
          <p:cNvGraphicFramePr>
            <a:graphicFrameLocks noGrp="1"/>
          </p:cNvGraphicFramePr>
          <p:nvPr/>
        </p:nvGraphicFramePr>
        <p:xfrm>
          <a:off x="228600" y="762000"/>
          <a:ext cx="8686800" cy="5676650"/>
        </p:xfrm>
        <a:graphic>
          <a:graphicData uri="http://schemas.openxmlformats.org/drawingml/2006/table">
            <a:tbl>
              <a:tblPr firstRow="1" bandRow="1">
                <a:tableStyleId>{5C22544A-7EE6-4342-B048-85BDC9FD1C3A}</a:tableStyleId>
              </a:tblPr>
              <a:tblGrid>
                <a:gridCol w="4419600"/>
                <a:gridCol w="2057400"/>
                <a:gridCol w="2209800"/>
              </a:tblGrid>
              <a:tr h="335280">
                <a:tc>
                  <a:txBody>
                    <a:bodyPr/>
                    <a:lstStyle/>
                    <a:p>
                      <a:pPr algn="ctr"/>
                      <a:r>
                        <a:rPr lang="en-IN" sz="2000" dirty="0" smtClean="0"/>
                        <a:t>Types of Binary Operator</a:t>
                      </a:r>
                      <a:endParaRPr lang="en-IN" sz="2000" dirty="0"/>
                    </a:p>
                  </a:txBody>
                  <a:tcPr/>
                </a:tc>
                <a:tc>
                  <a:txBody>
                    <a:bodyPr/>
                    <a:lstStyle/>
                    <a:p>
                      <a:pPr algn="ctr"/>
                      <a:r>
                        <a:rPr lang="en-IN" sz="2000" dirty="0" smtClean="0"/>
                        <a:t>Operator Symbol</a:t>
                      </a:r>
                      <a:endParaRPr lang="en-IN" sz="2000" dirty="0"/>
                    </a:p>
                  </a:txBody>
                  <a:tcPr/>
                </a:tc>
                <a:tc>
                  <a:txBody>
                    <a:bodyPr/>
                    <a:lstStyle/>
                    <a:p>
                      <a:r>
                        <a:rPr lang="en-IN" sz="2000" dirty="0" smtClean="0"/>
                        <a:t>Example</a:t>
                      </a:r>
                      <a:endParaRPr lang="en-IN" sz="2000" dirty="0"/>
                    </a:p>
                  </a:txBody>
                  <a:tcPr/>
                </a:tc>
              </a:tr>
              <a:tr h="1584960">
                <a:tc>
                  <a:txBody>
                    <a:bodyPr/>
                    <a:lstStyle/>
                    <a:p>
                      <a:pPr algn="just"/>
                      <a:r>
                        <a:rPr lang="en-IN" sz="1950" b="1" dirty="0" smtClean="0"/>
                        <a:t>Arithmetic Operators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dirty="0" smtClean="0"/>
                        <a:t>These are used to perform arithmetic/mathematical operations on operands.</a:t>
                      </a:r>
                      <a:endParaRPr lang="en-IN" sz="1800" b="0" dirty="0"/>
                    </a:p>
                  </a:txBody>
                  <a:tcPr/>
                </a:tc>
                <a:tc>
                  <a:txBody>
                    <a:bodyPr/>
                    <a:lstStyle/>
                    <a:p>
                      <a:endParaRPr lang="en-IN" sz="1800" b="1" dirty="0" smtClean="0"/>
                    </a:p>
                    <a:p>
                      <a:r>
                        <a:rPr lang="en-IN" sz="1800" b="0" i="0" kern="1200" dirty="0" smtClean="0">
                          <a:solidFill>
                            <a:schemeClr val="dk1"/>
                          </a:solidFill>
                          <a:latin typeface="+mn-lt"/>
                          <a:ea typeface="+mn-ea"/>
                          <a:cs typeface="+mn-cs"/>
                        </a:rPr>
                        <a:t>+, -, *, /, %</a:t>
                      </a:r>
                      <a:endParaRPr lang="en-IN" sz="1800" b="1" dirty="0"/>
                    </a:p>
                  </a:txBody>
                  <a:tcPr/>
                </a:tc>
                <a:tc>
                  <a:txBody>
                    <a:bodyPr/>
                    <a:lstStyle/>
                    <a:p>
                      <a:r>
                        <a:rPr lang="en-IN" sz="1800" dirty="0" err="1" smtClean="0"/>
                        <a:t>Int</a:t>
                      </a:r>
                      <a:r>
                        <a:rPr lang="en-IN" sz="1800" dirty="0" smtClean="0"/>
                        <a:t> a=20, b=10,</a:t>
                      </a:r>
                      <a:r>
                        <a:rPr lang="en-IN" sz="1800" baseline="0" dirty="0" smtClean="0"/>
                        <a:t> c</a:t>
                      </a:r>
                      <a:r>
                        <a:rPr lang="en-IN" sz="1800" dirty="0" smtClean="0"/>
                        <a:t>;</a:t>
                      </a:r>
                    </a:p>
                    <a:p>
                      <a:r>
                        <a:rPr lang="en-IN" sz="1800" dirty="0" smtClean="0"/>
                        <a:t>c=</a:t>
                      </a:r>
                      <a:r>
                        <a:rPr lang="en-IN" sz="1800" dirty="0" err="1" smtClean="0"/>
                        <a:t>a+b</a:t>
                      </a:r>
                      <a:r>
                        <a:rPr lang="en-IN" sz="1800" dirty="0" smtClean="0"/>
                        <a:t>; //c=30</a:t>
                      </a:r>
                    </a:p>
                    <a:p>
                      <a:r>
                        <a:rPr lang="en-IN" sz="1800" dirty="0" smtClean="0"/>
                        <a:t>c=a-b; //c=10</a:t>
                      </a:r>
                    </a:p>
                    <a:p>
                      <a:r>
                        <a:rPr lang="en-IN" sz="1800" dirty="0" smtClean="0"/>
                        <a:t>c=a*b; //c=200</a:t>
                      </a:r>
                    </a:p>
                    <a:p>
                      <a:r>
                        <a:rPr lang="en-IN" sz="1800" dirty="0" smtClean="0"/>
                        <a:t>c=a/b; //c=2</a:t>
                      </a:r>
                    </a:p>
                    <a:p>
                      <a:r>
                        <a:rPr lang="en-IN" sz="1800" dirty="0" smtClean="0"/>
                        <a:t>c=</a:t>
                      </a:r>
                      <a:r>
                        <a:rPr lang="en-IN" sz="1800" dirty="0" err="1" smtClean="0"/>
                        <a:t>a%b</a:t>
                      </a:r>
                      <a:r>
                        <a:rPr lang="en-IN" sz="1800" dirty="0" smtClean="0"/>
                        <a:t>; //c=0</a:t>
                      </a:r>
                    </a:p>
                  </a:txBody>
                  <a:tcPr/>
                </a:tc>
              </a:tr>
              <a:tr h="1234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50" b="1" kern="1200" dirty="0" smtClean="0">
                          <a:solidFill>
                            <a:schemeClr val="dk1"/>
                          </a:solidFill>
                          <a:latin typeface="+mn-lt"/>
                          <a:ea typeface="+mn-ea"/>
                          <a:cs typeface="+mn-cs"/>
                        </a:rPr>
                        <a:t>Relational Operators</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dk1"/>
                          </a:solidFill>
                          <a:latin typeface="+mn-lt"/>
                          <a:ea typeface="+mn-ea"/>
                          <a:cs typeface="+mn-cs"/>
                        </a:rPr>
                        <a:t>Relational operators are used for comparison of two values to understand the type of relationship a pair of number shares.</a:t>
                      </a:r>
                    </a:p>
                  </a:txBody>
                  <a:tcPr/>
                </a:tc>
                <a:tc>
                  <a:txBody>
                    <a:bodyPr/>
                    <a:lstStyle/>
                    <a:p>
                      <a:r>
                        <a:rPr lang="en-IN" sz="1950" b="0" dirty="0" smtClean="0"/>
                        <a:t>&lt;, &lt;=, &gt;, &gt;=, ==, !=</a:t>
                      </a:r>
                    </a:p>
                  </a:txBody>
                  <a:tcPr/>
                </a:tc>
                <a:tc>
                  <a:txBody>
                    <a:bodyPr/>
                    <a:lstStyle/>
                    <a:p>
                      <a:r>
                        <a:rPr lang="en-IN" sz="1950" dirty="0" smtClean="0"/>
                        <a:t>relation.cpp</a:t>
                      </a:r>
                      <a:endParaRPr lang="en-IN" sz="195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950" b="1" kern="1200" dirty="0" smtClean="0">
                          <a:solidFill>
                            <a:schemeClr val="dk1"/>
                          </a:solidFill>
                          <a:latin typeface="+mn-lt"/>
                          <a:ea typeface="+mn-ea"/>
                          <a:cs typeface="+mn-cs"/>
                        </a:rPr>
                        <a:t>Logical Operators</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Logical Operators are used to combine two or more conditions/constraints or to complement the evaluation of the original condition in consideration.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The result of the operation of a logical operator is a boolean value either true or false.</a:t>
                      </a:r>
                      <a:endParaRPr lang="en-IN" sz="1950" b="0" kern="1200" dirty="0" smtClean="0">
                        <a:solidFill>
                          <a:schemeClr val="dk1"/>
                        </a:solidFill>
                        <a:latin typeface="+mn-lt"/>
                        <a:ea typeface="+mn-ea"/>
                        <a:cs typeface="+mn-cs"/>
                      </a:endParaRPr>
                    </a:p>
                  </a:txBody>
                  <a:tcPr/>
                </a:tc>
                <a:tc>
                  <a:txBody>
                    <a:bodyPr/>
                    <a:lstStyle/>
                    <a:p>
                      <a:r>
                        <a:rPr lang="en-IN" sz="1950" b="0" dirty="0" smtClean="0"/>
                        <a:t>Logical AND</a:t>
                      </a:r>
                      <a:r>
                        <a:rPr lang="en-IN" sz="1950" b="0" baseline="0" dirty="0" smtClean="0"/>
                        <a:t> (&amp;&amp;)</a:t>
                      </a:r>
                    </a:p>
                    <a:p>
                      <a:r>
                        <a:rPr lang="en-IN" sz="1950" b="0" baseline="0" dirty="0" smtClean="0"/>
                        <a:t>Logical </a:t>
                      </a:r>
                      <a:r>
                        <a:rPr lang="en-IN" sz="1950" b="0" baseline="0" smtClean="0"/>
                        <a:t>OR (||)</a:t>
                      </a:r>
                      <a:endParaRPr lang="en-IN" sz="1950" b="0" baseline="0" dirty="0" smtClean="0"/>
                    </a:p>
                  </a:txBody>
                  <a:tcPr/>
                </a:tc>
                <a:tc>
                  <a:txBody>
                    <a:bodyPr/>
                    <a:lstStyle/>
                    <a:p>
                      <a:r>
                        <a:rPr lang="en-IN" sz="1950" dirty="0" smtClean="0"/>
                        <a:t>logical.cpp</a:t>
                      </a:r>
                      <a:endParaRPr lang="en-IN" sz="1950"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Binary Operators in C/C++ </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graphicFrame>
        <p:nvGraphicFramePr>
          <p:cNvPr id="7" name="Table 6"/>
          <p:cNvGraphicFramePr>
            <a:graphicFrameLocks noGrp="1"/>
          </p:cNvGraphicFramePr>
          <p:nvPr/>
        </p:nvGraphicFramePr>
        <p:xfrm>
          <a:off x="228600" y="762000"/>
          <a:ext cx="8686800" cy="6088380"/>
        </p:xfrm>
        <a:graphic>
          <a:graphicData uri="http://schemas.openxmlformats.org/drawingml/2006/table">
            <a:tbl>
              <a:tblPr firstRow="1" bandRow="1">
                <a:tableStyleId>{5C22544A-7EE6-4342-B048-85BDC9FD1C3A}</a:tableStyleId>
              </a:tblPr>
              <a:tblGrid>
                <a:gridCol w="4419600"/>
                <a:gridCol w="2057400"/>
                <a:gridCol w="2209800"/>
              </a:tblGrid>
              <a:tr h="335280">
                <a:tc>
                  <a:txBody>
                    <a:bodyPr/>
                    <a:lstStyle/>
                    <a:p>
                      <a:pPr algn="ctr"/>
                      <a:r>
                        <a:rPr lang="en-IN" sz="2000" dirty="0" smtClean="0"/>
                        <a:t>Types of Binary Operator</a:t>
                      </a:r>
                      <a:endParaRPr lang="en-IN" sz="2000" dirty="0"/>
                    </a:p>
                  </a:txBody>
                  <a:tcPr/>
                </a:tc>
                <a:tc>
                  <a:txBody>
                    <a:bodyPr/>
                    <a:lstStyle/>
                    <a:p>
                      <a:pPr algn="ctr"/>
                      <a:r>
                        <a:rPr lang="en-IN" sz="2000" dirty="0" smtClean="0"/>
                        <a:t>Operator Symbol</a:t>
                      </a:r>
                      <a:endParaRPr lang="en-IN" sz="2000" dirty="0"/>
                    </a:p>
                  </a:txBody>
                  <a:tcPr/>
                </a:tc>
                <a:tc>
                  <a:txBody>
                    <a:bodyPr/>
                    <a:lstStyle/>
                    <a:p>
                      <a:r>
                        <a:rPr lang="en-IN" sz="2000" dirty="0" smtClean="0"/>
                        <a:t>Example</a:t>
                      </a:r>
                      <a:endParaRPr lang="en-IN" sz="2000" dirty="0"/>
                    </a:p>
                  </a:txBody>
                  <a:tcPr/>
                </a:tc>
              </a:tr>
              <a:tr h="1584960">
                <a:tc>
                  <a:txBody>
                    <a:bodyPr/>
                    <a:lstStyle/>
                    <a:p>
                      <a:pPr algn="just"/>
                      <a:r>
                        <a:rPr lang="en-IN" sz="1950" b="1" dirty="0" smtClean="0"/>
                        <a:t>Bitwise Operators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Bitwise operators are used for manipulating a data at the bit level, also called as bit level programming.</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 Bit-level programming mainly consists of 0 and 1.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They are used in numerical computations to make the calculation process faster.</a:t>
                      </a:r>
                      <a:endParaRPr lang="en-IN" sz="1800" b="0" dirty="0"/>
                    </a:p>
                  </a:txBody>
                  <a:tcPr/>
                </a:tc>
                <a:tc>
                  <a:txBody>
                    <a:bodyPr/>
                    <a:lstStyle/>
                    <a:p>
                      <a:r>
                        <a:rPr lang="en-IN" sz="1800" b="0" dirty="0" smtClean="0"/>
                        <a:t>Bitwise</a:t>
                      </a:r>
                      <a:r>
                        <a:rPr lang="en-IN" sz="1800" b="0" baseline="0" dirty="0" smtClean="0"/>
                        <a:t> </a:t>
                      </a:r>
                      <a:r>
                        <a:rPr lang="en-IN" sz="1800" b="0" dirty="0" smtClean="0"/>
                        <a:t>AND</a:t>
                      </a:r>
                      <a:r>
                        <a:rPr lang="en-IN" sz="1800" b="0" baseline="0" dirty="0" smtClean="0"/>
                        <a:t> (&amp;)</a:t>
                      </a:r>
                    </a:p>
                    <a:p>
                      <a:r>
                        <a:rPr lang="en-IN" sz="1800" b="0" dirty="0" smtClean="0"/>
                        <a:t>Bitwise</a:t>
                      </a:r>
                      <a:r>
                        <a:rPr lang="en-IN" sz="1800" b="0" baseline="0" dirty="0" smtClean="0"/>
                        <a:t> OR (|)</a:t>
                      </a:r>
                    </a:p>
                    <a:p>
                      <a:r>
                        <a:rPr lang="en-IN" sz="1800" b="0" dirty="0" smtClean="0"/>
                        <a:t>Bitwise Exclusive OR</a:t>
                      </a:r>
                      <a:r>
                        <a:rPr lang="en-IN" sz="1800" b="0" baseline="0" dirty="0" smtClean="0"/>
                        <a:t> (^)</a:t>
                      </a:r>
                    </a:p>
                    <a:p>
                      <a:r>
                        <a:rPr lang="en-IN" sz="1800" b="1" baseline="0" dirty="0" smtClean="0"/>
                        <a:t>~ </a:t>
                      </a:r>
                      <a:r>
                        <a:rPr lang="en-IN" sz="1800" b="1" i="0" kern="1200" dirty="0" smtClean="0">
                          <a:solidFill>
                            <a:schemeClr val="dk1"/>
                          </a:solidFill>
                          <a:latin typeface="+mn-lt"/>
                          <a:ea typeface="+mn-ea"/>
                          <a:cs typeface="+mn-cs"/>
                        </a:rPr>
                        <a:t>One's Complement (unary operator)</a:t>
                      </a:r>
                      <a:endParaRPr lang="en-IN" sz="1800" b="1" baseline="0" dirty="0" smtClean="0"/>
                    </a:p>
                    <a:p>
                      <a:r>
                        <a:rPr lang="en-IN" sz="1800" b="0" baseline="0" dirty="0" smtClean="0"/>
                        <a:t>&lt;&lt; </a:t>
                      </a:r>
                      <a:r>
                        <a:rPr lang="en-IN" sz="1800" b="0" i="0" kern="1200" dirty="0" smtClean="0">
                          <a:solidFill>
                            <a:schemeClr val="dk1"/>
                          </a:solidFill>
                          <a:latin typeface="+mn-lt"/>
                          <a:ea typeface="+mn-ea"/>
                          <a:cs typeface="+mn-cs"/>
                        </a:rPr>
                        <a:t>Left shift operator</a:t>
                      </a:r>
                      <a:endParaRPr lang="en-IN" sz="1800" b="0" baseline="0" dirty="0" smtClean="0"/>
                    </a:p>
                    <a:p>
                      <a:r>
                        <a:rPr lang="en-IN" sz="1800" b="0" baseline="0" dirty="0" smtClean="0"/>
                        <a:t>&gt;&gt; </a:t>
                      </a:r>
                      <a:r>
                        <a:rPr lang="en-IN" sz="1800" b="0" i="0" kern="1200" baseline="0" dirty="0" smtClean="0">
                          <a:solidFill>
                            <a:schemeClr val="dk1"/>
                          </a:solidFill>
                          <a:latin typeface="+mn-lt"/>
                          <a:ea typeface="+mn-ea"/>
                          <a:cs typeface="+mn-cs"/>
                        </a:rPr>
                        <a:t>Right</a:t>
                      </a:r>
                      <a:r>
                        <a:rPr lang="en-IN" sz="1800" b="0" i="0" kern="1200" dirty="0" smtClean="0">
                          <a:solidFill>
                            <a:schemeClr val="dk1"/>
                          </a:solidFill>
                          <a:latin typeface="+mn-lt"/>
                          <a:ea typeface="+mn-ea"/>
                          <a:cs typeface="+mn-cs"/>
                        </a:rPr>
                        <a:t> shift operator</a:t>
                      </a:r>
                      <a:endParaRPr lang="en-IN" sz="1800" b="0" dirty="0"/>
                    </a:p>
                  </a:txBody>
                  <a:tcPr/>
                </a:tc>
                <a:tc>
                  <a:txBody>
                    <a:bodyPr/>
                    <a:lstStyle/>
                    <a:p>
                      <a:r>
                        <a:rPr lang="en-IN" sz="1800" dirty="0" err="1" smtClean="0"/>
                        <a:t>Int</a:t>
                      </a:r>
                      <a:r>
                        <a:rPr lang="en-IN" sz="1800" dirty="0" smtClean="0"/>
                        <a:t> a=20, b=10,</a:t>
                      </a:r>
                      <a:r>
                        <a:rPr lang="en-IN" sz="1800" baseline="0" dirty="0" smtClean="0"/>
                        <a:t> c</a:t>
                      </a:r>
                      <a:r>
                        <a:rPr lang="en-IN" sz="1800" dirty="0" smtClean="0"/>
                        <a:t>;</a:t>
                      </a:r>
                    </a:p>
                    <a:p>
                      <a:r>
                        <a:rPr lang="en-IN" sz="1800" dirty="0" smtClean="0"/>
                        <a:t>c=</a:t>
                      </a:r>
                      <a:r>
                        <a:rPr lang="en-IN" sz="1800" dirty="0" err="1" smtClean="0"/>
                        <a:t>a+b</a:t>
                      </a:r>
                      <a:r>
                        <a:rPr lang="en-IN" sz="1800" dirty="0" smtClean="0"/>
                        <a:t>; //c=30</a:t>
                      </a:r>
                    </a:p>
                    <a:p>
                      <a:r>
                        <a:rPr lang="en-IN" sz="1800" dirty="0" smtClean="0"/>
                        <a:t>c=a-b; //c=10</a:t>
                      </a:r>
                    </a:p>
                    <a:p>
                      <a:r>
                        <a:rPr lang="en-IN" sz="1800" dirty="0" smtClean="0"/>
                        <a:t>c=a*b; //c=200</a:t>
                      </a:r>
                    </a:p>
                    <a:p>
                      <a:r>
                        <a:rPr lang="en-IN" sz="1800" dirty="0" smtClean="0"/>
                        <a:t>c=a/b; //c=2</a:t>
                      </a:r>
                    </a:p>
                    <a:p>
                      <a:r>
                        <a:rPr lang="en-IN" sz="1800" dirty="0" smtClean="0"/>
                        <a:t>c=</a:t>
                      </a:r>
                      <a:r>
                        <a:rPr lang="en-IN" sz="1800" dirty="0" err="1" smtClean="0"/>
                        <a:t>a%b</a:t>
                      </a:r>
                      <a:r>
                        <a:rPr lang="en-IN" sz="1800" dirty="0" smtClean="0"/>
                        <a:t>; //c=0</a:t>
                      </a:r>
                    </a:p>
                    <a:p>
                      <a:endParaRPr lang="en-IN" sz="1800" dirty="0" smtClean="0"/>
                    </a:p>
                    <a:p>
                      <a:endParaRPr lang="en-IN" sz="1800" dirty="0" smtClean="0"/>
                    </a:p>
                    <a:p>
                      <a:endParaRPr lang="en-IN" sz="1800" dirty="0" smtClean="0"/>
                    </a:p>
                    <a:p>
                      <a:endParaRPr lang="en-IN" sz="1800" dirty="0" smtClean="0"/>
                    </a:p>
                    <a:p>
                      <a:r>
                        <a:rPr lang="en-IN" sz="1800" dirty="0" smtClean="0"/>
                        <a:t>bitwise.cpp</a:t>
                      </a:r>
                    </a:p>
                  </a:txBody>
                  <a:tcPr/>
                </a:tc>
              </a:tr>
              <a:tr h="123419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950" b="1" kern="1200" dirty="0" smtClean="0">
                          <a:solidFill>
                            <a:schemeClr val="dk1"/>
                          </a:solidFill>
                          <a:latin typeface="+mn-lt"/>
                          <a:ea typeface="+mn-ea"/>
                          <a:cs typeface="+mn-cs"/>
                        </a:rPr>
                        <a:t>Assignment Operators: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Assignment operators are used to assign value to a variable. The left side operand of the assignment operator is a variable and right side operand of the assignment operator is a value. The value on the right side must be of the same data-type of variable on the left side otherwise the compiler will raise an error.</a:t>
                      </a:r>
                    </a:p>
                  </a:txBody>
                  <a:tcPr/>
                </a:tc>
                <a:tc>
                  <a:txBody>
                    <a:bodyPr/>
                    <a:lstStyle/>
                    <a:p>
                      <a:r>
                        <a:rPr lang="en-IN" sz="1800" b="0" kern="1200" dirty="0" smtClean="0">
                          <a:solidFill>
                            <a:schemeClr val="dk1"/>
                          </a:solidFill>
                          <a:latin typeface="+mn-lt"/>
                          <a:ea typeface="+mn-ea"/>
                          <a:cs typeface="+mn-cs"/>
                        </a:rPr>
                        <a:t>=</a:t>
                      </a:r>
                    </a:p>
                    <a:p>
                      <a:r>
                        <a:rPr lang="en-IN" sz="1800" b="1" kern="1200" dirty="0" smtClean="0">
                          <a:solidFill>
                            <a:schemeClr val="dk1"/>
                          </a:solidFill>
                          <a:latin typeface="+mn-lt"/>
                          <a:ea typeface="+mn-ea"/>
                          <a:cs typeface="+mn-cs"/>
                        </a:rPr>
                        <a:t>Shorthand Assignment Operator</a:t>
                      </a:r>
                    </a:p>
                    <a:p>
                      <a:r>
                        <a:rPr lang="en-IN" sz="1800" b="0" kern="1200" dirty="0" smtClean="0">
                          <a:solidFill>
                            <a:schemeClr val="dk1"/>
                          </a:solidFill>
                          <a:latin typeface="+mn-lt"/>
                          <a:ea typeface="+mn-ea"/>
                          <a:cs typeface="+mn-cs"/>
                        </a:rPr>
                        <a:t>+=</a:t>
                      </a:r>
                    </a:p>
                    <a:p>
                      <a:r>
                        <a:rPr lang="en-IN" sz="1800" b="0" kern="1200" dirty="0" smtClean="0">
                          <a:solidFill>
                            <a:schemeClr val="dk1"/>
                          </a:solidFill>
                          <a:latin typeface="+mn-lt"/>
                          <a:ea typeface="+mn-ea"/>
                          <a:cs typeface="+mn-cs"/>
                        </a:rPr>
                        <a:t>-=</a:t>
                      </a:r>
                    </a:p>
                    <a:p>
                      <a:r>
                        <a:rPr lang="en-IN" sz="1800" b="0" kern="1200" dirty="0" smtClean="0">
                          <a:solidFill>
                            <a:schemeClr val="dk1"/>
                          </a:solidFill>
                          <a:latin typeface="+mn-lt"/>
                          <a:ea typeface="+mn-ea"/>
                          <a:cs typeface="+mn-cs"/>
                        </a:rPr>
                        <a:t>*=</a:t>
                      </a:r>
                    </a:p>
                    <a:p>
                      <a:r>
                        <a:rPr lang="en-IN" sz="1800" b="0" kern="1200" dirty="0" smtClean="0">
                          <a:solidFill>
                            <a:schemeClr val="dk1"/>
                          </a:solidFill>
                          <a:latin typeface="+mn-lt"/>
                          <a:ea typeface="+mn-ea"/>
                          <a:cs typeface="+mn-cs"/>
                        </a:rPr>
                        <a:t>/=</a:t>
                      </a:r>
                    </a:p>
                  </a:txBody>
                  <a:tcPr/>
                </a:tc>
                <a:tc>
                  <a:txBody>
                    <a:bodyPr/>
                    <a:lstStyle/>
                    <a:p>
                      <a:r>
                        <a:rPr lang="en-IN" sz="2000" dirty="0" smtClean="0"/>
                        <a:t>a = 10; b = 20; </a:t>
                      </a:r>
                    </a:p>
                    <a:p>
                      <a:r>
                        <a:rPr lang="en-IN" sz="2000" dirty="0" err="1" smtClean="0"/>
                        <a:t>ch</a:t>
                      </a:r>
                      <a:r>
                        <a:rPr lang="en-IN" sz="2000" dirty="0" smtClean="0"/>
                        <a:t> = 'y';</a:t>
                      </a:r>
                    </a:p>
                    <a:p>
                      <a:r>
                        <a:rPr lang="en-IN" sz="2000" dirty="0" smtClean="0"/>
                        <a:t>(a += b) can be written as (a = a + b)</a:t>
                      </a:r>
                      <a:endParaRPr lang="en-IN" sz="1950"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Ternary Operators in C/C++ </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graphicFrame>
        <p:nvGraphicFramePr>
          <p:cNvPr id="7" name="Table 6"/>
          <p:cNvGraphicFramePr>
            <a:graphicFrameLocks noGrp="1"/>
          </p:cNvGraphicFramePr>
          <p:nvPr/>
        </p:nvGraphicFramePr>
        <p:xfrm>
          <a:off x="228600" y="762000"/>
          <a:ext cx="8686800" cy="4968240"/>
        </p:xfrm>
        <a:graphic>
          <a:graphicData uri="http://schemas.openxmlformats.org/drawingml/2006/table">
            <a:tbl>
              <a:tblPr firstRow="1" bandRow="1">
                <a:tableStyleId>{5C22544A-7EE6-4342-B048-85BDC9FD1C3A}</a:tableStyleId>
              </a:tblPr>
              <a:tblGrid>
                <a:gridCol w="4419600"/>
                <a:gridCol w="2057400"/>
                <a:gridCol w="2209800"/>
              </a:tblGrid>
              <a:tr h="335280">
                <a:tc>
                  <a:txBody>
                    <a:bodyPr/>
                    <a:lstStyle/>
                    <a:p>
                      <a:pPr algn="ctr"/>
                      <a:r>
                        <a:rPr lang="en-IN" sz="2000" dirty="0" smtClean="0"/>
                        <a:t>Type</a:t>
                      </a:r>
                      <a:r>
                        <a:rPr lang="en-IN" sz="2000" baseline="0" dirty="0" smtClean="0"/>
                        <a:t> </a:t>
                      </a:r>
                      <a:r>
                        <a:rPr lang="en-IN" sz="2000" dirty="0" smtClean="0"/>
                        <a:t>of Ternary Operator</a:t>
                      </a:r>
                      <a:endParaRPr lang="en-IN" sz="2000" dirty="0"/>
                    </a:p>
                  </a:txBody>
                  <a:tcPr/>
                </a:tc>
                <a:tc>
                  <a:txBody>
                    <a:bodyPr/>
                    <a:lstStyle/>
                    <a:p>
                      <a:pPr algn="ctr"/>
                      <a:r>
                        <a:rPr lang="en-IN" sz="2000" dirty="0" smtClean="0"/>
                        <a:t>Operator Symbol</a:t>
                      </a:r>
                      <a:endParaRPr lang="en-IN" sz="2000" dirty="0"/>
                    </a:p>
                  </a:txBody>
                  <a:tcPr/>
                </a:tc>
                <a:tc>
                  <a:txBody>
                    <a:bodyPr/>
                    <a:lstStyle/>
                    <a:p>
                      <a:r>
                        <a:rPr lang="en-IN" sz="2000" dirty="0" smtClean="0"/>
                        <a:t>Example</a:t>
                      </a:r>
                      <a:endParaRPr lang="en-IN" sz="2000" dirty="0"/>
                    </a:p>
                  </a:txBody>
                  <a:tcPr/>
                </a:tc>
              </a:tr>
              <a:tr h="1584960">
                <a:tc>
                  <a:txBody>
                    <a:bodyPr/>
                    <a:lstStyle/>
                    <a:p>
                      <a:pPr algn="just"/>
                      <a:r>
                        <a:rPr lang="en-IN" sz="2000" b="1" i="0" kern="1200" dirty="0" smtClean="0">
                          <a:solidFill>
                            <a:schemeClr val="dk1"/>
                          </a:solidFill>
                          <a:latin typeface="+mn-lt"/>
                          <a:ea typeface="+mn-ea"/>
                          <a:cs typeface="+mn-cs"/>
                        </a:rPr>
                        <a:t>Conditional Operator</a:t>
                      </a:r>
                    </a:p>
                    <a:p>
                      <a:pPr algn="just"/>
                      <a:r>
                        <a:rPr lang="en-IN" sz="2000" b="0" i="0" kern="1200" dirty="0" smtClean="0">
                          <a:solidFill>
                            <a:schemeClr val="dk1"/>
                          </a:solidFill>
                          <a:latin typeface="+mn-lt"/>
                          <a:ea typeface="+mn-ea"/>
                          <a:cs typeface="+mn-cs"/>
                        </a:rPr>
                        <a:t>The conditional operator can often be used instead of the if else statement. Since it is the only operator that requires three operands in C/C++, It is also called the </a:t>
                      </a:r>
                      <a:r>
                        <a:rPr lang="en-IN" sz="2000" b="1" i="0" kern="1200" dirty="0" smtClean="0">
                          <a:solidFill>
                            <a:schemeClr val="dk1"/>
                          </a:solidFill>
                          <a:latin typeface="+mn-lt"/>
                          <a:ea typeface="+mn-ea"/>
                          <a:cs typeface="+mn-cs"/>
                        </a:rPr>
                        <a:t>ternary operator.</a:t>
                      </a:r>
                      <a:endParaRPr lang="en-IN" sz="2000" b="1" dirty="0"/>
                    </a:p>
                  </a:txBody>
                  <a:tcPr/>
                </a:tc>
                <a:tc>
                  <a:txBody>
                    <a:bodyPr/>
                    <a:lstStyle/>
                    <a:p>
                      <a:r>
                        <a:rPr lang="en-IN" sz="1800" b="0" dirty="0" smtClean="0"/>
                        <a:t>?:</a:t>
                      </a:r>
                    </a:p>
                    <a:p>
                      <a:endParaRPr lang="en-IN" sz="1800" b="0" dirty="0"/>
                    </a:p>
                  </a:txBody>
                  <a:tcPr/>
                </a:tc>
                <a:tc>
                  <a:txBody>
                    <a:bodyPr/>
                    <a:lstStyle/>
                    <a:p>
                      <a:r>
                        <a:rPr lang="en-IN" dirty="0" smtClean="0"/>
                        <a:t>variable = Expression1 ? Expression2 : Expression3</a:t>
                      </a:r>
                    </a:p>
                    <a:p>
                      <a:endParaRPr lang="en-IN" sz="1800" dirty="0" smtClean="0"/>
                    </a:p>
                    <a:p>
                      <a:endParaRPr lang="en-IN" sz="1800" dirty="0" smtClean="0"/>
                    </a:p>
                    <a:p>
                      <a:r>
                        <a:rPr lang="en-IN" sz="1800" b="1" dirty="0" smtClean="0"/>
                        <a:t>ternary.cpp</a:t>
                      </a:r>
                    </a:p>
                  </a:txBody>
                  <a:tcPr/>
                </a:tc>
              </a:tr>
              <a:tr h="123419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8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8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8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8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8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8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8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8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800" b="0" i="0" kern="1200" dirty="0" smtClean="0">
                        <a:solidFill>
                          <a:schemeClr val="dk1"/>
                        </a:solidFill>
                        <a:latin typeface="+mn-lt"/>
                        <a:ea typeface="+mn-ea"/>
                        <a:cs typeface="+mn-cs"/>
                      </a:endParaRPr>
                    </a:p>
                  </a:txBody>
                  <a:tcPr/>
                </a:tc>
                <a:tc>
                  <a:txBody>
                    <a:bodyPr/>
                    <a:lstStyle/>
                    <a:p>
                      <a:endParaRPr lang="en-IN" sz="1800" b="0" kern="1200" dirty="0" smtClean="0">
                        <a:solidFill>
                          <a:schemeClr val="dk1"/>
                        </a:solidFill>
                        <a:latin typeface="+mn-lt"/>
                        <a:ea typeface="+mn-ea"/>
                        <a:cs typeface="+mn-cs"/>
                      </a:endParaRPr>
                    </a:p>
                  </a:txBody>
                  <a:tcPr/>
                </a:tc>
                <a:tc>
                  <a:txBody>
                    <a:bodyPr/>
                    <a:lstStyle/>
                    <a:p>
                      <a:endParaRPr lang="en-IN" sz="1950" dirty="0"/>
                    </a:p>
                  </a:txBody>
                  <a:tcPr/>
                </a:tc>
              </a:tr>
            </a:tbl>
          </a:graphicData>
        </a:graphic>
      </p:graphicFrame>
      <p:pic>
        <p:nvPicPr>
          <p:cNvPr id="5" name="Picture 4" descr="ternary.png"/>
          <p:cNvPicPr>
            <a:picLocks noChangeAspect="1"/>
          </p:cNvPicPr>
          <p:nvPr/>
        </p:nvPicPr>
        <p:blipFill>
          <a:blip r:embed="rId2" cstate="print"/>
          <a:stretch>
            <a:fillRect/>
          </a:stretch>
        </p:blipFill>
        <p:spPr>
          <a:xfrm>
            <a:off x="1542627" y="3743071"/>
            <a:ext cx="6058746" cy="181952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Special Operators in C/C++ </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graphicFrame>
        <p:nvGraphicFramePr>
          <p:cNvPr id="7" name="Table 6"/>
          <p:cNvGraphicFramePr>
            <a:graphicFrameLocks noGrp="1"/>
          </p:cNvGraphicFramePr>
          <p:nvPr/>
        </p:nvGraphicFramePr>
        <p:xfrm>
          <a:off x="228600" y="762000"/>
          <a:ext cx="8686800" cy="5730240"/>
        </p:xfrm>
        <a:graphic>
          <a:graphicData uri="http://schemas.openxmlformats.org/drawingml/2006/table">
            <a:tbl>
              <a:tblPr firstRow="1" bandRow="1">
                <a:tableStyleId>{5C22544A-7EE6-4342-B048-85BDC9FD1C3A}</a:tableStyleId>
              </a:tblPr>
              <a:tblGrid>
                <a:gridCol w="4419600"/>
                <a:gridCol w="2057400"/>
                <a:gridCol w="2209800"/>
              </a:tblGrid>
              <a:tr h="335280">
                <a:tc>
                  <a:txBody>
                    <a:bodyPr/>
                    <a:lstStyle/>
                    <a:p>
                      <a:pPr algn="ctr"/>
                      <a:r>
                        <a:rPr lang="en-IN" sz="2000" dirty="0" smtClean="0"/>
                        <a:t>Types of Special Operator</a:t>
                      </a:r>
                      <a:endParaRPr lang="en-IN" sz="2000" dirty="0"/>
                    </a:p>
                  </a:txBody>
                  <a:tcPr/>
                </a:tc>
                <a:tc>
                  <a:txBody>
                    <a:bodyPr/>
                    <a:lstStyle/>
                    <a:p>
                      <a:pPr algn="ctr"/>
                      <a:r>
                        <a:rPr lang="en-IN" sz="2000" dirty="0" smtClean="0"/>
                        <a:t>Operator Symbol</a:t>
                      </a:r>
                      <a:endParaRPr lang="en-IN" sz="2000" dirty="0"/>
                    </a:p>
                  </a:txBody>
                  <a:tcPr/>
                </a:tc>
                <a:tc>
                  <a:txBody>
                    <a:bodyPr/>
                    <a:lstStyle/>
                    <a:p>
                      <a:r>
                        <a:rPr lang="en-IN" sz="2000" dirty="0" smtClean="0"/>
                        <a:t>Example</a:t>
                      </a:r>
                      <a:endParaRPr lang="en-IN" sz="2000" dirty="0"/>
                    </a:p>
                  </a:txBody>
                  <a:tcPr/>
                </a:tc>
              </a:tr>
              <a:tr h="158496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1" dirty="0" smtClean="0"/>
                        <a:t>Comma operator</a:t>
                      </a:r>
                      <a:r>
                        <a:rPr lang="en-IN" sz="1800" b="0" dirty="0" smtClean="0"/>
                        <a:t>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dirty="0" smtClean="0"/>
                        <a:t>It causes a sequence of operations to be performed. The value of the entire comma expression is the value of the last expression of the comma-separated list.</a:t>
                      </a:r>
                      <a:endParaRPr lang="en-IN" sz="1800" b="0" dirty="0"/>
                    </a:p>
                  </a:txBody>
                  <a:tcPr/>
                </a:tc>
                <a:tc>
                  <a:txBody>
                    <a:bodyPr/>
                    <a:lstStyle/>
                    <a:p>
                      <a:r>
                        <a:rPr lang="en-IN" sz="1800" b="1" dirty="0" smtClean="0"/>
                        <a:t>,</a:t>
                      </a:r>
                      <a:endParaRPr lang="en-IN" sz="1800" b="1" dirty="0"/>
                    </a:p>
                  </a:txBody>
                  <a:tcPr/>
                </a:tc>
                <a:tc>
                  <a:txBody>
                    <a:bodyPr/>
                    <a:lstStyle/>
                    <a:p>
                      <a:r>
                        <a:rPr lang="en-IN" sz="1800" dirty="0" err="1" smtClean="0"/>
                        <a:t>int</a:t>
                      </a:r>
                      <a:r>
                        <a:rPr lang="en-IN" sz="1800" dirty="0" smtClean="0"/>
                        <a:t> </a:t>
                      </a:r>
                      <a:r>
                        <a:rPr lang="en-IN" sz="1800" dirty="0" err="1" smtClean="0"/>
                        <a:t>a</a:t>
                      </a:r>
                      <a:r>
                        <a:rPr lang="en-IN" sz="1800" kern="1200" dirty="0" err="1" smtClean="0">
                          <a:solidFill>
                            <a:schemeClr val="dk1"/>
                          </a:solidFill>
                          <a:latin typeface="+mn-lt"/>
                          <a:ea typeface="+mn-ea"/>
                          <a:cs typeface="+mn-cs"/>
                        </a:rPr>
                        <a:t>,</a:t>
                      </a:r>
                      <a:r>
                        <a:rPr lang="en-IN" sz="1800" dirty="0" err="1" smtClean="0"/>
                        <a:t>b</a:t>
                      </a:r>
                      <a:r>
                        <a:rPr lang="en-IN" sz="1800" kern="1200" dirty="0" err="1" smtClean="0">
                          <a:solidFill>
                            <a:schemeClr val="dk1"/>
                          </a:solidFill>
                          <a:latin typeface="+mn-lt"/>
                          <a:ea typeface="+mn-ea"/>
                          <a:cs typeface="+mn-cs"/>
                        </a:rPr>
                        <a:t>,</a:t>
                      </a:r>
                      <a:r>
                        <a:rPr lang="en-IN" sz="1800" dirty="0" err="1" smtClean="0"/>
                        <a:t>c</a:t>
                      </a:r>
                      <a:r>
                        <a:rPr lang="en-IN" sz="1800" kern="1200" dirty="0" smtClean="0">
                          <a:solidFill>
                            <a:schemeClr val="dk1"/>
                          </a:solidFill>
                          <a:latin typeface="+mn-lt"/>
                          <a:ea typeface="+mn-ea"/>
                          <a:cs typeface="+mn-cs"/>
                        </a:rPr>
                        <a:t>;</a:t>
                      </a:r>
                      <a:r>
                        <a:rPr lang="en-IN" sz="1800" dirty="0" smtClean="0"/>
                        <a:t> </a:t>
                      </a:r>
                      <a:r>
                        <a:rPr lang="en-IN" sz="1800" kern="1200" dirty="0" smtClean="0">
                          <a:solidFill>
                            <a:schemeClr val="dk1"/>
                          </a:solidFill>
                          <a:latin typeface="+mn-lt"/>
                          <a:ea typeface="+mn-ea"/>
                          <a:cs typeface="+mn-cs"/>
                        </a:rPr>
                        <a:t>// variables declaration using comma operator</a:t>
                      </a:r>
                      <a:r>
                        <a:rPr lang="en-IN" sz="1800" dirty="0" smtClean="0"/>
                        <a:t> a</a:t>
                      </a:r>
                      <a:r>
                        <a:rPr lang="en-IN" sz="1800" kern="1200" dirty="0" smtClean="0">
                          <a:solidFill>
                            <a:schemeClr val="dk1"/>
                          </a:solidFill>
                          <a:latin typeface="+mn-lt"/>
                          <a:ea typeface="+mn-ea"/>
                          <a:cs typeface="+mn-cs"/>
                        </a:rPr>
                        <a:t>=</a:t>
                      </a:r>
                      <a:r>
                        <a:rPr lang="en-IN" sz="1800" dirty="0" smtClean="0"/>
                        <a:t>b</a:t>
                      </a:r>
                      <a:r>
                        <a:rPr lang="en-IN" sz="1800" kern="1200" dirty="0" smtClean="0">
                          <a:solidFill>
                            <a:schemeClr val="dk1"/>
                          </a:solidFill>
                          <a:latin typeface="+mn-lt"/>
                          <a:ea typeface="+mn-ea"/>
                          <a:cs typeface="+mn-cs"/>
                        </a:rPr>
                        <a:t>++,</a:t>
                      </a:r>
                      <a:r>
                        <a:rPr lang="en-IN" sz="1800" dirty="0" smtClean="0"/>
                        <a:t> </a:t>
                      </a:r>
                      <a:r>
                        <a:rPr lang="en-IN" sz="1800" dirty="0" err="1" smtClean="0"/>
                        <a:t>c</a:t>
                      </a:r>
                      <a:r>
                        <a:rPr lang="en-IN" sz="1800" kern="1200" dirty="0" err="1" smtClean="0">
                          <a:solidFill>
                            <a:schemeClr val="dk1"/>
                          </a:solidFill>
                          <a:latin typeface="+mn-lt"/>
                          <a:ea typeface="+mn-ea"/>
                          <a:cs typeface="+mn-cs"/>
                        </a:rPr>
                        <a:t>++</a:t>
                      </a:r>
                      <a:r>
                        <a:rPr lang="en-IN" sz="1800" kern="1200" dirty="0" smtClean="0">
                          <a:solidFill>
                            <a:schemeClr val="dk1"/>
                          </a:solidFill>
                          <a:latin typeface="+mn-lt"/>
                          <a:ea typeface="+mn-ea"/>
                          <a:cs typeface="+mn-cs"/>
                        </a:rPr>
                        <a:t>;</a:t>
                      </a:r>
                      <a:r>
                        <a:rPr lang="en-IN" sz="1800" dirty="0" smtClean="0"/>
                        <a:t> </a:t>
                      </a:r>
                      <a:r>
                        <a:rPr lang="en-IN" sz="1800" kern="1200" dirty="0" smtClean="0">
                          <a:solidFill>
                            <a:schemeClr val="dk1"/>
                          </a:solidFill>
                          <a:latin typeface="+mn-lt"/>
                          <a:ea typeface="+mn-ea"/>
                          <a:cs typeface="+mn-cs"/>
                        </a:rPr>
                        <a:t>// a = </a:t>
                      </a:r>
                      <a:r>
                        <a:rPr lang="en-IN" sz="1800" kern="1200" dirty="0" err="1" smtClean="0">
                          <a:solidFill>
                            <a:schemeClr val="dk1"/>
                          </a:solidFill>
                          <a:latin typeface="+mn-lt"/>
                          <a:ea typeface="+mn-ea"/>
                          <a:cs typeface="+mn-cs"/>
                        </a:rPr>
                        <a:t>c++</a:t>
                      </a:r>
                      <a:r>
                        <a:rPr lang="en-IN" sz="1800" kern="1200" dirty="0" smtClean="0">
                          <a:solidFill>
                            <a:schemeClr val="dk1"/>
                          </a:solidFill>
                          <a:latin typeface="+mn-lt"/>
                          <a:ea typeface="+mn-ea"/>
                          <a:cs typeface="+mn-cs"/>
                        </a:rPr>
                        <a:t> will be done.</a:t>
                      </a:r>
                      <a:endParaRPr lang="en-IN" sz="1800" dirty="0" smtClean="0"/>
                    </a:p>
                  </a:txBody>
                  <a:tcPr/>
                </a:tc>
              </a:tr>
              <a:tr h="9144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Member selection operators</a:t>
                      </a:r>
                      <a:r>
                        <a:rPr lang="en-IN" sz="1800" b="0" i="0" kern="1200" dirty="0" smtClean="0">
                          <a:solidFill>
                            <a:schemeClr val="dk1"/>
                          </a:solidFill>
                          <a:latin typeface="+mn-lt"/>
                          <a:ea typeface="+mn-ea"/>
                          <a:cs typeface="+mn-cs"/>
                        </a:rPr>
                        <a:t>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These</a:t>
                      </a:r>
                      <a:r>
                        <a:rPr lang="en-IN" sz="1800" b="0" i="0" kern="1200" baseline="0" dirty="0" smtClean="0">
                          <a:solidFill>
                            <a:schemeClr val="dk1"/>
                          </a:solidFill>
                          <a:latin typeface="+mn-lt"/>
                          <a:ea typeface="+mn-ea"/>
                          <a:cs typeface="+mn-cs"/>
                        </a:rPr>
                        <a:t> </a:t>
                      </a:r>
                      <a:r>
                        <a:rPr lang="en-IN" sz="1800" b="0" i="0" kern="1200" dirty="0" smtClean="0">
                          <a:solidFill>
                            <a:schemeClr val="dk1"/>
                          </a:solidFill>
                          <a:latin typeface="+mn-lt"/>
                          <a:ea typeface="+mn-ea"/>
                          <a:cs typeface="+mn-cs"/>
                        </a:rPr>
                        <a:t>are used to reference individual members of classes, structures, and unions.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 (dot) </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 -&gt; (arrow)</a:t>
                      </a:r>
                      <a:endParaRPr lang="en-IN" sz="1800" b="0" i="0" kern="1200" dirty="0" smtClean="0">
                        <a:solidFill>
                          <a:schemeClr val="dk1"/>
                        </a:solidFill>
                        <a:latin typeface="+mn-lt"/>
                        <a:ea typeface="+mn-ea"/>
                        <a:cs typeface="+mn-cs"/>
                      </a:endParaRPr>
                    </a:p>
                    <a:p>
                      <a:endParaRPr lang="en-IN" sz="1800" b="0" kern="1200" dirty="0" smtClean="0">
                        <a:solidFill>
                          <a:schemeClr val="dk1"/>
                        </a:solidFill>
                        <a:latin typeface="+mn-lt"/>
                        <a:ea typeface="+mn-ea"/>
                        <a:cs typeface="+mn-cs"/>
                      </a:endParaRPr>
                    </a:p>
                  </a:txBody>
                  <a:tcPr/>
                </a:tc>
                <a:tc>
                  <a:txBody>
                    <a:bodyPr/>
                    <a:lstStyle/>
                    <a:p>
                      <a:r>
                        <a:rPr lang="en-IN" sz="1800" dirty="0" err="1" smtClean="0"/>
                        <a:t>object.member</a:t>
                      </a:r>
                      <a:r>
                        <a:rPr lang="en-IN" sz="1800" dirty="0" smtClean="0"/>
                        <a:t>;</a:t>
                      </a:r>
                    </a:p>
                    <a:p>
                      <a:r>
                        <a:rPr lang="en-IN" sz="1800" dirty="0" smtClean="0"/>
                        <a:t>object-&gt;member;</a:t>
                      </a:r>
                      <a:endParaRPr lang="en-IN" sz="1800" b="1" dirty="0"/>
                    </a:p>
                  </a:txBody>
                  <a:tcPr/>
                </a:tc>
              </a:tr>
              <a:tr h="123419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Scope</a:t>
                      </a:r>
                      <a:r>
                        <a:rPr lang="en-IN" sz="1800" b="1" i="0" kern="1200" baseline="0" dirty="0" smtClean="0">
                          <a:solidFill>
                            <a:schemeClr val="dk1"/>
                          </a:solidFill>
                          <a:latin typeface="+mn-lt"/>
                          <a:ea typeface="+mn-ea"/>
                          <a:cs typeface="+mn-cs"/>
                        </a:rPr>
                        <a:t> Resolution Operator</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Scope</a:t>
                      </a:r>
                      <a:r>
                        <a:rPr lang="en-IN" sz="1800" b="0" i="0" kern="1200" dirty="0" smtClean="0">
                          <a:solidFill>
                            <a:schemeClr val="dk1"/>
                          </a:solidFill>
                          <a:latin typeface="+mn-lt"/>
                          <a:ea typeface="+mn-ea"/>
                          <a:cs typeface="+mn-cs"/>
                        </a:rPr>
                        <a:t> is an enclosing context where values and expressions are associated. </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The scope resolution operator helps to identify and specify the context to which an identifier refers, particularly by specifying a namespace.</a:t>
                      </a:r>
                      <a:endParaRPr lang="en-IN" sz="1800" b="1"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latin typeface="+mn-lt"/>
                          <a:ea typeface="+mn-ea"/>
                          <a:cs typeface="+mn-cs"/>
                        </a:rPr>
                        <a:t>It is used to define a function outside a class or when </a:t>
                      </a:r>
                      <a:r>
                        <a:rPr lang="en-IN" sz="1800" b="1" i="0" kern="1200" dirty="0" smtClean="0">
                          <a:solidFill>
                            <a:schemeClr val="dk1"/>
                          </a:solidFill>
                          <a:latin typeface="+mn-lt"/>
                          <a:ea typeface="+mn-ea"/>
                          <a:cs typeface="+mn-cs"/>
                        </a:rPr>
                        <a:t>we</a:t>
                      </a:r>
                      <a:r>
                        <a:rPr lang="en-IN" sz="1800" b="0" i="0" kern="1200" dirty="0" smtClean="0">
                          <a:solidFill>
                            <a:schemeClr val="dk1"/>
                          </a:solidFill>
                          <a:latin typeface="+mn-lt"/>
                          <a:ea typeface="+mn-ea"/>
                          <a:cs typeface="+mn-cs"/>
                        </a:rPr>
                        <a:t> want to use a global variable but also has a local variable with the same name.</a:t>
                      </a:r>
                    </a:p>
                  </a:txBody>
                  <a:tcPr/>
                </a:tc>
                <a:tc>
                  <a:txBody>
                    <a:bodyPr/>
                    <a:lstStyle/>
                    <a:p>
                      <a:r>
                        <a:rPr lang="en-IN" sz="1800" b="1" kern="1200" dirty="0" smtClean="0">
                          <a:solidFill>
                            <a:schemeClr val="dk1"/>
                          </a:solidFill>
                          <a:latin typeface="+mn-lt"/>
                          <a:ea typeface="+mn-ea"/>
                          <a:cs typeface="+mn-cs"/>
                        </a:rPr>
                        <a:t>::</a:t>
                      </a:r>
                    </a:p>
                  </a:txBody>
                  <a:tcPr/>
                </a:tc>
                <a:tc>
                  <a:txBody>
                    <a:bodyPr/>
                    <a:lstStyle/>
                    <a:p>
                      <a:r>
                        <a:rPr lang="en-IN" sz="1800" b="0" dirty="0" smtClean="0"/>
                        <a:t>Scope.cpp</a:t>
                      </a:r>
                      <a:endParaRPr lang="en-IN" sz="1800" b="0"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Special Operators in C/C++ </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graphicFrame>
        <p:nvGraphicFramePr>
          <p:cNvPr id="7" name="Table 6"/>
          <p:cNvGraphicFramePr>
            <a:graphicFrameLocks noGrp="1"/>
          </p:cNvGraphicFramePr>
          <p:nvPr/>
        </p:nvGraphicFramePr>
        <p:xfrm>
          <a:off x="228600" y="762000"/>
          <a:ext cx="8686800" cy="4998470"/>
        </p:xfrm>
        <a:graphic>
          <a:graphicData uri="http://schemas.openxmlformats.org/drawingml/2006/table">
            <a:tbl>
              <a:tblPr firstRow="1" bandRow="1">
                <a:tableStyleId>{5C22544A-7EE6-4342-B048-85BDC9FD1C3A}</a:tableStyleId>
              </a:tblPr>
              <a:tblGrid>
                <a:gridCol w="4419600"/>
                <a:gridCol w="2057400"/>
                <a:gridCol w="2209800"/>
              </a:tblGrid>
              <a:tr h="335280">
                <a:tc>
                  <a:txBody>
                    <a:bodyPr/>
                    <a:lstStyle/>
                    <a:p>
                      <a:pPr algn="ctr"/>
                      <a:r>
                        <a:rPr lang="en-IN" sz="2000" dirty="0" smtClean="0"/>
                        <a:t>Types of Special Operator</a:t>
                      </a:r>
                      <a:endParaRPr lang="en-IN" sz="2000" dirty="0"/>
                    </a:p>
                  </a:txBody>
                  <a:tcPr/>
                </a:tc>
                <a:tc>
                  <a:txBody>
                    <a:bodyPr/>
                    <a:lstStyle/>
                    <a:p>
                      <a:pPr algn="ctr"/>
                      <a:r>
                        <a:rPr lang="en-IN" sz="2000" dirty="0" smtClean="0"/>
                        <a:t>Operator Symbol</a:t>
                      </a:r>
                      <a:endParaRPr lang="en-IN" sz="2000" dirty="0"/>
                    </a:p>
                  </a:txBody>
                  <a:tcPr/>
                </a:tc>
                <a:tc>
                  <a:txBody>
                    <a:bodyPr/>
                    <a:lstStyle/>
                    <a:p>
                      <a:r>
                        <a:rPr lang="en-IN" sz="2000" dirty="0" smtClean="0"/>
                        <a:t>Example</a:t>
                      </a:r>
                      <a:endParaRPr lang="en-IN" sz="2000" dirty="0"/>
                    </a:p>
                  </a:txBody>
                  <a:tcPr/>
                </a:tc>
              </a:tr>
              <a:tr h="89916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900" b="1" i="0" kern="1200" dirty="0" smtClean="0">
                          <a:solidFill>
                            <a:schemeClr val="dk1"/>
                          </a:solidFill>
                          <a:latin typeface="+mn-lt"/>
                          <a:ea typeface="+mn-ea"/>
                          <a:cs typeface="+mn-cs"/>
                        </a:rPr>
                        <a:t>Cast</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900" b="0" i="0" kern="1200" dirty="0" smtClean="0">
                          <a:solidFill>
                            <a:schemeClr val="dk1"/>
                          </a:solidFill>
                          <a:latin typeface="+mn-lt"/>
                          <a:ea typeface="+mn-ea"/>
                          <a:cs typeface="+mn-cs"/>
                        </a:rPr>
                        <a:t>Casting operators convert one data type to another. </a:t>
                      </a:r>
                    </a:p>
                  </a:txBody>
                  <a:tcPr/>
                </a:tc>
                <a:tc>
                  <a:txBody>
                    <a:bodyPr/>
                    <a:lstStyle/>
                    <a:p>
                      <a:r>
                        <a:rPr lang="en-IN" sz="1900" dirty="0" smtClean="0"/>
                        <a:t>(type) </a:t>
                      </a:r>
                      <a:r>
                        <a:rPr lang="en-IN" sz="1900" b="1" i="0" kern="1200" dirty="0" smtClean="0">
                          <a:solidFill>
                            <a:schemeClr val="dk1"/>
                          </a:solidFill>
                          <a:latin typeface="+mn-lt"/>
                          <a:ea typeface="+mn-ea"/>
                          <a:cs typeface="+mn-cs"/>
                        </a:rPr>
                        <a:t>expression</a:t>
                      </a:r>
                      <a:r>
                        <a:rPr lang="en-IN" sz="1900" dirty="0" smtClean="0"/>
                        <a:t> </a:t>
                      </a:r>
                      <a:endParaRPr lang="en-IN" sz="1900" b="0" kern="1200" dirty="0" smtClean="0">
                        <a:solidFill>
                          <a:schemeClr val="dk1"/>
                        </a:solidFill>
                        <a:latin typeface="+mn-lt"/>
                        <a:ea typeface="+mn-ea"/>
                        <a:cs typeface="+mn-cs"/>
                      </a:endParaRPr>
                    </a:p>
                  </a:txBody>
                  <a:tcPr/>
                </a:tc>
                <a:tc>
                  <a:txBody>
                    <a:bodyPr/>
                    <a:lstStyle/>
                    <a:p>
                      <a:r>
                        <a:rPr lang="en-IN" sz="1900" b="0" dirty="0" smtClean="0"/>
                        <a:t>cast.cpp</a:t>
                      </a:r>
                    </a:p>
                    <a:p>
                      <a:endParaRPr lang="en-IN" sz="1900" b="1" dirty="0"/>
                    </a:p>
                  </a:txBody>
                  <a:tcPr/>
                </a:tc>
              </a:tr>
              <a:tr h="123419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900" b="1" i="0" kern="1200" dirty="0" smtClean="0">
                          <a:solidFill>
                            <a:schemeClr val="dk1"/>
                          </a:solidFill>
                          <a:latin typeface="+mn-lt"/>
                          <a:ea typeface="+mn-ea"/>
                          <a:cs typeface="+mn-cs"/>
                        </a:rPr>
                        <a:t>new</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900" b="0" i="0" kern="1200" dirty="0" smtClean="0">
                          <a:solidFill>
                            <a:schemeClr val="dk1"/>
                          </a:solidFill>
                          <a:latin typeface="+mn-lt"/>
                          <a:ea typeface="+mn-ea"/>
                          <a:cs typeface="+mn-cs"/>
                        </a:rPr>
                        <a:t>The new operator denotes a request for memory allocation on the Heap.</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900" b="0" i="0" kern="1200" dirty="0" smtClean="0">
                          <a:solidFill>
                            <a:schemeClr val="dk1"/>
                          </a:solidFill>
                          <a:latin typeface="+mn-lt"/>
                          <a:ea typeface="+mn-ea"/>
                          <a:cs typeface="+mn-cs"/>
                        </a:rPr>
                        <a:t>If sufficient memory is available, new operator initializes the memory and returns the address of the newly allocated and initialized memory to the pointer variable.</a:t>
                      </a:r>
                      <a:endParaRPr lang="en-IN" sz="1900" b="1" i="0" kern="1200" dirty="0" smtClean="0">
                        <a:solidFill>
                          <a:schemeClr val="dk1"/>
                        </a:solidFill>
                        <a:latin typeface="+mn-lt"/>
                        <a:ea typeface="+mn-ea"/>
                        <a:cs typeface="+mn-cs"/>
                      </a:endParaRPr>
                    </a:p>
                  </a:txBody>
                  <a:tcPr/>
                </a:tc>
                <a:tc>
                  <a:txBody>
                    <a:bodyPr/>
                    <a:lstStyle/>
                    <a:p>
                      <a:r>
                        <a:rPr lang="en-IN" sz="1900" dirty="0" smtClean="0"/>
                        <a:t>pointer-variable = </a:t>
                      </a:r>
                      <a:r>
                        <a:rPr lang="en-IN" sz="1900" b="1" dirty="0" smtClean="0"/>
                        <a:t>new</a:t>
                      </a:r>
                      <a:r>
                        <a:rPr lang="en-IN" sz="1900" dirty="0" smtClean="0"/>
                        <a:t> data-type;</a:t>
                      </a:r>
                      <a:endParaRPr lang="en-IN" sz="1900" b="1" kern="1200" dirty="0" smtClean="0">
                        <a:solidFill>
                          <a:schemeClr val="dk1"/>
                        </a:solidFill>
                        <a:latin typeface="+mn-lt"/>
                        <a:ea typeface="+mn-ea"/>
                        <a:cs typeface="+mn-cs"/>
                      </a:endParaRPr>
                    </a:p>
                  </a:txBody>
                  <a:tcPr/>
                </a:tc>
                <a:tc>
                  <a:txBody>
                    <a:bodyPr/>
                    <a:lstStyle/>
                    <a:p>
                      <a:r>
                        <a:rPr lang="en-IN" sz="1900" dirty="0" err="1" smtClean="0"/>
                        <a:t>int</a:t>
                      </a:r>
                      <a:r>
                        <a:rPr lang="en-IN" sz="1900" dirty="0" smtClean="0"/>
                        <a:t> *p = new </a:t>
                      </a:r>
                      <a:r>
                        <a:rPr lang="en-IN" sz="1900" dirty="0" err="1" smtClean="0"/>
                        <a:t>int</a:t>
                      </a:r>
                      <a:r>
                        <a:rPr lang="en-IN" sz="1900" dirty="0" smtClean="0"/>
                        <a:t>;</a:t>
                      </a:r>
                    </a:p>
                    <a:p>
                      <a:r>
                        <a:rPr lang="en-IN" sz="1900" b="1" i="0" kern="1200" dirty="0" smtClean="0">
                          <a:solidFill>
                            <a:schemeClr val="dk1"/>
                          </a:solidFill>
                          <a:latin typeface="+mn-lt"/>
                          <a:ea typeface="+mn-ea"/>
                          <a:cs typeface="+mn-cs"/>
                        </a:rPr>
                        <a:t>Initialize</a:t>
                      </a:r>
                    </a:p>
                    <a:p>
                      <a:r>
                        <a:rPr lang="en-IN" sz="1900" dirty="0" err="1" smtClean="0"/>
                        <a:t>int</a:t>
                      </a:r>
                      <a:r>
                        <a:rPr lang="en-IN" sz="1900" dirty="0" smtClean="0"/>
                        <a:t> *p = new </a:t>
                      </a:r>
                      <a:r>
                        <a:rPr lang="en-IN" sz="1900" dirty="0" err="1" smtClean="0"/>
                        <a:t>int</a:t>
                      </a:r>
                      <a:r>
                        <a:rPr lang="en-IN" sz="1900" dirty="0" smtClean="0"/>
                        <a:t>(25);</a:t>
                      </a:r>
                    </a:p>
                    <a:p>
                      <a:r>
                        <a:rPr lang="en-IN" sz="1900" b="1" i="0" kern="1200" dirty="0" smtClean="0">
                          <a:solidFill>
                            <a:schemeClr val="dk1"/>
                          </a:solidFill>
                          <a:latin typeface="+mn-lt"/>
                          <a:ea typeface="+mn-ea"/>
                          <a:cs typeface="+mn-cs"/>
                        </a:rPr>
                        <a:t>Allocate block of memory</a:t>
                      </a:r>
                    </a:p>
                    <a:p>
                      <a:r>
                        <a:rPr lang="en-IN" sz="1900" dirty="0" err="1" smtClean="0"/>
                        <a:t>int</a:t>
                      </a:r>
                      <a:r>
                        <a:rPr lang="en-IN" sz="1900" dirty="0" smtClean="0"/>
                        <a:t> *p = new </a:t>
                      </a:r>
                      <a:r>
                        <a:rPr lang="en-IN" sz="1900" dirty="0" err="1" smtClean="0"/>
                        <a:t>int</a:t>
                      </a:r>
                      <a:r>
                        <a:rPr lang="en-IN" sz="1900" dirty="0" smtClean="0"/>
                        <a:t>[10]</a:t>
                      </a:r>
                      <a:endParaRPr lang="en-IN" sz="1900" b="1" dirty="0"/>
                    </a:p>
                  </a:txBody>
                  <a:tcPr/>
                </a:tc>
              </a:tr>
              <a:tr h="123419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900" b="1" i="0" kern="1200" dirty="0" smtClean="0">
                          <a:solidFill>
                            <a:schemeClr val="dk1"/>
                          </a:solidFill>
                          <a:latin typeface="+mn-lt"/>
                          <a:ea typeface="+mn-ea"/>
                          <a:cs typeface="+mn-cs"/>
                        </a:rPr>
                        <a:t>delete</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900" b="0" i="0" kern="1200" dirty="0" smtClean="0">
                          <a:solidFill>
                            <a:schemeClr val="dk1"/>
                          </a:solidFill>
                          <a:latin typeface="+mn-lt"/>
                          <a:ea typeface="+mn-ea"/>
                          <a:cs typeface="+mn-cs"/>
                        </a:rPr>
                        <a:t>To deallocate dynamically allocated memory</a:t>
                      </a:r>
                    </a:p>
                  </a:txBody>
                  <a:tcPr/>
                </a:tc>
                <a:tc>
                  <a:txBody>
                    <a:bodyPr/>
                    <a:lstStyle/>
                    <a:p>
                      <a:r>
                        <a:rPr lang="en-IN" sz="1900" b="1" dirty="0" smtClean="0"/>
                        <a:t>delete</a:t>
                      </a:r>
                      <a:r>
                        <a:rPr lang="en-IN" sz="1900" dirty="0" smtClean="0"/>
                        <a:t> pointer-variable; </a:t>
                      </a:r>
                      <a:endParaRPr lang="en-IN" sz="1900" b="1" kern="1200" dirty="0" smtClean="0">
                        <a:solidFill>
                          <a:schemeClr val="dk1"/>
                        </a:solidFill>
                        <a:latin typeface="+mn-lt"/>
                        <a:ea typeface="+mn-ea"/>
                        <a:cs typeface="+mn-cs"/>
                      </a:endParaRPr>
                    </a:p>
                  </a:txBody>
                  <a:tcPr/>
                </a:tc>
                <a:tc>
                  <a:txBody>
                    <a:bodyPr/>
                    <a:lstStyle/>
                    <a:p>
                      <a:r>
                        <a:rPr lang="en-IN" sz="1900" dirty="0" smtClean="0"/>
                        <a:t>delete p; </a:t>
                      </a:r>
                    </a:p>
                    <a:p>
                      <a:r>
                        <a:rPr lang="en-IN" sz="1900" dirty="0" smtClean="0"/>
                        <a:t>delete[] p;</a:t>
                      </a:r>
                      <a:endParaRPr lang="en-IN" sz="1900" b="1"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I/O Operators in C/C++ </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graphicFrame>
        <p:nvGraphicFramePr>
          <p:cNvPr id="7" name="Table 6"/>
          <p:cNvGraphicFramePr>
            <a:graphicFrameLocks noGrp="1"/>
          </p:cNvGraphicFramePr>
          <p:nvPr/>
        </p:nvGraphicFramePr>
        <p:xfrm>
          <a:off x="228600" y="762000"/>
          <a:ext cx="8686800" cy="4800600"/>
        </p:xfrm>
        <a:graphic>
          <a:graphicData uri="http://schemas.openxmlformats.org/drawingml/2006/table">
            <a:tbl>
              <a:tblPr firstRow="1" bandRow="1">
                <a:tableStyleId>{5C22544A-7EE6-4342-B048-85BDC9FD1C3A}</a:tableStyleId>
              </a:tblPr>
              <a:tblGrid>
                <a:gridCol w="4419600"/>
                <a:gridCol w="2057400"/>
                <a:gridCol w="2209800"/>
              </a:tblGrid>
              <a:tr h="458881">
                <a:tc>
                  <a:txBody>
                    <a:bodyPr/>
                    <a:lstStyle/>
                    <a:p>
                      <a:pPr algn="ctr"/>
                      <a:r>
                        <a:rPr lang="en-IN" sz="2000" dirty="0" smtClean="0"/>
                        <a:t>Types of IO Operator</a:t>
                      </a:r>
                      <a:endParaRPr lang="en-IN" sz="2000" dirty="0"/>
                    </a:p>
                  </a:txBody>
                  <a:tcPr/>
                </a:tc>
                <a:tc>
                  <a:txBody>
                    <a:bodyPr/>
                    <a:lstStyle/>
                    <a:p>
                      <a:pPr algn="ctr"/>
                      <a:r>
                        <a:rPr lang="en-IN" sz="2000" dirty="0" smtClean="0"/>
                        <a:t>Operator Symbol</a:t>
                      </a:r>
                      <a:endParaRPr lang="en-IN" sz="2000" dirty="0"/>
                    </a:p>
                  </a:txBody>
                  <a:tcPr/>
                </a:tc>
                <a:tc>
                  <a:txBody>
                    <a:bodyPr/>
                    <a:lstStyle/>
                    <a:p>
                      <a:r>
                        <a:rPr lang="en-IN" sz="2000" dirty="0" smtClean="0"/>
                        <a:t>Example</a:t>
                      </a:r>
                      <a:endParaRPr lang="en-IN" sz="2000" dirty="0"/>
                    </a:p>
                  </a:txBody>
                  <a:tcPr/>
                </a:tc>
              </a:tr>
              <a:tr h="211791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900" b="1" dirty="0" smtClean="0"/>
                        <a:t>I/O Operators</a:t>
                      </a:r>
                    </a:p>
                    <a:p>
                      <a:pPr marL="0" marR="0" indent="0" algn="just" defTabSz="914400" rtl="0" eaLnBrk="1" fontAlgn="auto" latinLnBrk="0" hangingPunct="1">
                        <a:lnSpc>
                          <a:spcPct val="100000"/>
                        </a:lnSpc>
                        <a:spcBef>
                          <a:spcPts val="0"/>
                        </a:spcBef>
                        <a:spcAft>
                          <a:spcPts val="0"/>
                        </a:spcAft>
                        <a:buClrTx/>
                        <a:buSzTx/>
                        <a:buFontTx/>
                        <a:buNone/>
                        <a:tabLst/>
                        <a:defRPr/>
                      </a:pPr>
                      <a:r>
                        <a:rPr lang="en-IN" sz="1900" b="0" i="0" kern="1200" dirty="0" smtClean="0">
                          <a:solidFill>
                            <a:schemeClr val="dk1"/>
                          </a:solidFill>
                          <a:latin typeface="+mn-lt"/>
                          <a:ea typeface="+mn-ea"/>
                          <a:cs typeface="+mn-cs"/>
                        </a:rPr>
                        <a:t>The operator used for taking the input is known as the </a:t>
                      </a:r>
                      <a:r>
                        <a:rPr lang="en-IN" sz="1900" b="1" i="0" kern="1200" dirty="0" smtClean="0">
                          <a:solidFill>
                            <a:schemeClr val="dk1"/>
                          </a:solidFill>
                          <a:latin typeface="+mn-lt"/>
                          <a:ea typeface="+mn-ea"/>
                          <a:cs typeface="+mn-cs"/>
                        </a:rPr>
                        <a:t>extraction </a:t>
                      </a:r>
                      <a:r>
                        <a:rPr lang="en-IN" sz="1900" b="0" i="0" kern="1200" dirty="0" smtClean="0">
                          <a:solidFill>
                            <a:schemeClr val="dk1"/>
                          </a:solidFill>
                          <a:latin typeface="+mn-lt"/>
                          <a:ea typeface="+mn-ea"/>
                          <a:cs typeface="+mn-cs"/>
                        </a:rPr>
                        <a:t>or get </a:t>
                      </a:r>
                      <a:r>
                        <a:rPr lang="en-IN" sz="1900" b="1" i="0" kern="1200" dirty="0" smtClean="0">
                          <a:solidFill>
                            <a:schemeClr val="dk1"/>
                          </a:solidFill>
                          <a:latin typeface="+mn-lt"/>
                          <a:ea typeface="+mn-ea"/>
                          <a:cs typeface="+mn-cs"/>
                        </a:rPr>
                        <a:t>from operator</a:t>
                      </a:r>
                      <a:r>
                        <a:rPr lang="en-IN" sz="1900" b="0" i="0" kern="1200" dirty="0" smtClean="0">
                          <a:solidFill>
                            <a:schemeClr val="dk1"/>
                          </a:solidFill>
                          <a:latin typeface="+mn-lt"/>
                          <a:ea typeface="+mn-ea"/>
                          <a:cs typeface="+mn-cs"/>
                        </a:rPr>
                        <a:t> (&gt;&gt;), while the operator used for displaying the output is known as the </a:t>
                      </a:r>
                      <a:r>
                        <a:rPr lang="en-IN" sz="1900" b="1" i="0" kern="1200" dirty="0" smtClean="0">
                          <a:solidFill>
                            <a:schemeClr val="dk1"/>
                          </a:solidFill>
                          <a:latin typeface="+mn-lt"/>
                          <a:ea typeface="+mn-ea"/>
                          <a:cs typeface="+mn-cs"/>
                        </a:rPr>
                        <a:t>insertion </a:t>
                      </a:r>
                      <a:r>
                        <a:rPr lang="en-IN" sz="1900" b="0" i="0" kern="1200" dirty="0" smtClean="0">
                          <a:solidFill>
                            <a:schemeClr val="dk1"/>
                          </a:solidFill>
                          <a:latin typeface="+mn-lt"/>
                          <a:ea typeface="+mn-ea"/>
                          <a:cs typeface="+mn-cs"/>
                        </a:rPr>
                        <a:t>or </a:t>
                      </a:r>
                      <a:r>
                        <a:rPr lang="en-IN" sz="1900" b="1" i="0" kern="1200" dirty="0" smtClean="0">
                          <a:solidFill>
                            <a:schemeClr val="dk1"/>
                          </a:solidFill>
                          <a:latin typeface="+mn-lt"/>
                          <a:ea typeface="+mn-ea"/>
                          <a:cs typeface="+mn-cs"/>
                        </a:rPr>
                        <a:t>put to operator </a:t>
                      </a:r>
                      <a:r>
                        <a:rPr lang="en-IN" sz="1900" b="0" i="0" kern="1200" dirty="0" smtClean="0">
                          <a:solidFill>
                            <a:schemeClr val="dk1"/>
                          </a:solidFill>
                          <a:latin typeface="+mn-lt"/>
                          <a:ea typeface="+mn-ea"/>
                          <a:cs typeface="+mn-cs"/>
                        </a:rPr>
                        <a:t>(&lt;&lt;).</a:t>
                      </a:r>
                      <a:endParaRPr lang="en-IN" sz="1900" b="0" dirty="0"/>
                    </a:p>
                  </a:txBody>
                  <a:tcPr/>
                </a:tc>
                <a:tc>
                  <a:txBody>
                    <a:bodyPr/>
                    <a:lstStyle/>
                    <a:p>
                      <a:r>
                        <a:rPr lang="en-IN" sz="1900" b="1" dirty="0" smtClean="0"/>
                        <a:t>&gt;&gt;</a:t>
                      </a:r>
                    </a:p>
                    <a:p>
                      <a:r>
                        <a:rPr lang="en-IN" sz="1900" b="1" dirty="0" smtClean="0"/>
                        <a:t>&lt;&lt;</a:t>
                      </a:r>
                      <a:endParaRPr lang="en-IN" sz="1900" b="1" dirty="0"/>
                    </a:p>
                  </a:txBody>
                  <a:tcPr/>
                </a:tc>
                <a:tc>
                  <a:txBody>
                    <a:bodyPr/>
                    <a:lstStyle/>
                    <a:p>
                      <a:r>
                        <a:rPr lang="en-IN" sz="1900" b="0" i="0" kern="1200" dirty="0" err="1" smtClean="0">
                          <a:solidFill>
                            <a:schemeClr val="dk1"/>
                          </a:solidFill>
                          <a:latin typeface="+mn-lt"/>
                          <a:ea typeface="+mn-ea"/>
                          <a:cs typeface="+mn-cs"/>
                        </a:rPr>
                        <a:t>int</a:t>
                      </a:r>
                      <a:r>
                        <a:rPr lang="en-IN" sz="1900" b="0" i="0" kern="1200" dirty="0" smtClean="0">
                          <a:solidFill>
                            <a:schemeClr val="dk1"/>
                          </a:solidFill>
                          <a:latin typeface="+mn-lt"/>
                          <a:ea typeface="+mn-ea"/>
                          <a:cs typeface="+mn-cs"/>
                        </a:rPr>
                        <a:t> a;</a:t>
                      </a:r>
                    </a:p>
                    <a:p>
                      <a:r>
                        <a:rPr lang="en-IN" sz="1900" b="0" i="0" kern="1200" dirty="0" err="1" smtClean="0">
                          <a:solidFill>
                            <a:schemeClr val="dk1"/>
                          </a:solidFill>
                          <a:latin typeface="+mn-lt"/>
                          <a:ea typeface="+mn-ea"/>
                          <a:cs typeface="+mn-cs"/>
                        </a:rPr>
                        <a:t>cin</a:t>
                      </a:r>
                      <a:r>
                        <a:rPr lang="en-IN" sz="1900" b="0" i="0" kern="1200" dirty="0" smtClean="0">
                          <a:solidFill>
                            <a:schemeClr val="dk1"/>
                          </a:solidFill>
                          <a:latin typeface="+mn-lt"/>
                          <a:ea typeface="+mn-ea"/>
                          <a:cs typeface="+mn-cs"/>
                        </a:rPr>
                        <a:t>&gt;&gt;a; //5</a:t>
                      </a:r>
                    </a:p>
                    <a:p>
                      <a:r>
                        <a:rPr lang="en-IN" sz="1900" b="0" i="0" kern="1200" dirty="0" smtClean="0">
                          <a:solidFill>
                            <a:schemeClr val="dk1"/>
                          </a:solidFill>
                          <a:latin typeface="+mn-lt"/>
                          <a:ea typeface="+mn-ea"/>
                          <a:cs typeface="+mn-cs"/>
                        </a:rPr>
                        <a:t>a=a+1;</a:t>
                      </a:r>
                    </a:p>
                    <a:p>
                      <a:r>
                        <a:rPr lang="en-IN" sz="1900" b="0" i="0" kern="1200" dirty="0" err="1" smtClean="0">
                          <a:solidFill>
                            <a:schemeClr val="dk1"/>
                          </a:solidFill>
                          <a:latin typeface="+mn-lt"/>
                          <a:ea typeface="+mn-ea"/>
                          <a:cs typeface="+mn-cs"/>
                        </a:rPr>
                        <a:t>cout</a:t>
                      </a:r>
                      <a:r>
                        <a:rPr lang="en-IN" sz="1900" b="0" i="0" kern="1200" dirty="0" smtClean="0">
                          <a:solidFill>
                            <a:schemeClr val="dk1"/>
                          </a:solidFill>
                          <a:latin typeface="+mn-lt"/>
                          <a:ea typeface="+mn-ea"/>
                          <a:cs typeface="+mn-cs"/>
                        </a:rPr>
                        <a:t>&lt;&lt;a; //6</a:t>
                      </a:r>
                    </a:p>
                    <a:p>
                      <a:endParaRPr lang="en-IN" sz="1900" dirty="0" smtClean="0"/>
                    </a:p>
                  </a:txBody>
                  <a:tcPr/>
                </a:tc>
              </a:tr>
              <a:tr h="222380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20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20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20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20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2000" b="0" i="0" kern="1200" dirty="0" smtClean="0">
                        <a:solidFill>
                          <a:schemeClr val="dk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2000" b="0" i="0" kern="1200" dirty="0" smtClean="0">
                        <a:solidFill>
                          <a:schemeClr val="dk1"/>
                        </a:solidFill>
                        <a:latin typeface="+mn-lt"/>
                        <a:ea typeface="+mn-ea"/>
                        <a:cs typeface="+mn-cs"/>
                      </a:endParaRPr>
                    </a:p>
                  </a:txBody>
                  <a:tcPr/>
                </a:tc>
                <a:tc>
                  <a:txBody>
                    <a:bodyPr/>
                    <a:lstStyle/>
                    <a:p>
                      <a:endParaRPr lang="en-IN" sz="2000" b="0" kern="1200" dirty="0" smtClean="0">
                        <a:solidFill>
                          <a:schemeClr val="dk1"/>
                        </a:solidFill>
                        <a:latin typeface="+mn-lt"/>
                        <a:ea typeface="+mn-ea"/>
                        <a:cs typeface="+mn-cs"/>
                      </a:endParaRPr>
                    </a:p>
                  </a:txBody>
                  <a:tcPr/>
                </a:tc>
                <a:tc>
                  <a:txBody>
                    <a:bodyPr/>
                    <a:lstStyle/>
                    <a:p>
                      <a:endParaRPr lang="en-IN" sz="1950" b="1" dirty="0"/>
                    </a:p>
                  </a:txBody>
                  <a:tcPr/>
                </a:tc>
              </a:tr>
            </a:tbl>
          </a:graphicData>
        </a:graphic>
      </p:graphicFrame>
      <p:pic>
        <p:nvPicPr>
          <p:cNvPr id="8" name="Picture 7" descr="Cout-Operator-in-C++-Insertion-Operator.png"/>
          <p:cNvPicPr>
            <a:picLocks noChangeAspect="1"/>
          </p:cNvPicPr>
          <p:nvPr/>
        </p:nvPicPr>
        <p:blipFill>
          <a:blip r:embed="rId2" cstate="print"/>
          <a:stretch>
            <a:fillRect/>
          </a:stretch>
        </p:blipFill>
        <p:spPr>
          <a:xfrm>
            <a:off x="4876800" y="3505200"/>
            <a:ext cx="3886200" cy="1752600"/>
          </a:xfrm>
          <a:prstGeom prst="rect">
            <a:avLst/>
          </a:prstGeom>
        </p:spPr>
      </p:pic>
      <p:pic>
        <p:nvPicPr>
          <p:cNvPr id="9" name="Picture 8" descr="cin.png"/>
          <p:cNvPicPr>
            <a:picLocks noChangeAspect="1"/>
          </p:cNvPicPr>
          <p:nvPr/>
        </p:nvPicPr>
        <p:blipFill>
          <a:blip r:embed="rId3" cstate="print"/>
          <a:stretch>
            <a:fillRect/>
          </a:stretch>
        </p:blipFill>
        <p:spPr>
          <a:xfrm>
            <a:off x="381001" y="3505200"/>
            <a:ext cx="4114800" cy="17526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Expressions </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r>
              <a:rPr lang="en-IN" sz="2800" b="1" dirty="0" smtClean="0">
                <a:solidFill>
                  <a:srgbClr val="FF0000"/>
                </a:solidFill>
              </a:rPr>
              <a:t>Expressions</a:t>
            </a:r>
            <a:r>
              <a:rPr lang="en-IN" sz="2300" b="1" dirty="0" smtClean="0">
                <a:solidFill>
                  <a:srgbClr val="FF0000"/>
                </a:solidFill>
              </a:rPr>
              <a:t> </a:t>
            </a:r>
          </a:p>
          <a:p>
            <a:pPr algn="just">
              <a:lnSpc>
                <a:spcPct val="150000"/>
              </a:lnSpc>
              <a:spcBef>
                <a:spcPts val="0"/>
              </a:spcBef>
            </a:pPr>
            <a:r>
              <a:rPr lang="en-IN" sz="2800" dirty="0" smtClean="0"/>
              <a:t>An expression in C++ is </a:t>
            </a:r>
            <a:r>
              <a:rPr lang="en-IN" sz="2800" b="1" dirty="0" smtClean="0"/>
              <a:t>any valid combination of tokens </a:t>
            </a:r>
            <a:r>
              <a:rPr lang="en-IN" sz="2800" dirty="0" smtClean="0"/>
              <a:t>like variables, constants and operators. </a:t>
            </a:r>
          </a:p>
          <a:p>
            <a:pPr algn="just">
              <a:lnSpc>
                <a:spcPct val="150000"/>
              </a:lnSpc>
              <a:spcBef>
                <a:spcPts val="0"/>
              </a:spcBef>
            </a:pPr>
            <a:r>
              <a:rPr lang="en-IN" sz="2800" dirty="0" smtClean="0"/>
              <a:t>An expression may consist of one or more operands, and zero or more operators to produce a value.</a:t>
            </a:r>
          </a:p>
          <a:p>
            <a:pPr algn="just">
              <a:lnSpc>
                <a:spcPct val="150000"/>
              </a:lnSpc>
              <a:spcBef>
                <a:spcPts val="0"/>
              </a:spcBef>
            </a:pPr>
            <a:r>
              <a:rPr lang="en-IN" sz="2800" b="1" dirty="0" smtClean="0"/>
              <a:t>Examples:</a:t>
            </a:r>
          </a:p>
          <a:p>
            <a:pPr lvl="1" algn="just">
              <a:lnSpc>
                <a:spcPct val="150000"/>
              </a:lnSpc>
              <a:spcBef>
                <a:spcPts val="0"/>
              </a:spcBef>
            </a:pPr>
            <a:r>
              <a:rPr lang="en-IN" dirty="0" smtClean="0"/>
              <a:t> </a:t>
            </a:r>
            <a:r>
              <a:rPr lang="en-IN" dirty="0" err="1" smtClean="0"/>
              <a:t>a+b</a:t>
            </a:r>
            <a:r>
              <a:rPr lang="en-IN" dirty="0" smtClean="0"/>
              <a:t>*c</a:t>
            </a:r>
          </a:p>
          <a:p>
            <a:pPr lvl="1" algn="just">
              <a:lnSpc>
                <a:spcPct val="150000"/>
              </a:lnSpc>
              <a:spcBef>
                <a:spcPts val="0"/>
              </a:spcBef>
            </a:pPr>
            <a:r>
              <a:rPr lang="en-IN" dirty="0" smtClean="0"/>
              <a:t>(a*b)/(</a:t>
            </a:r>
            <a:r>
              <a:rPr lang="en-IN" dirty="0" err="1" smtClean="0"/>
              <a:t>c+d</a:t>
            </a:r>
            <a:r>
              <a:rPr lang="en-IN" dirty="0" smtClean="0"/>
              <a:t>)</a:t>
            </a:r>
          </a:p>
          <a:p>
            <a:pPr lvl="1" algn="just">
              <a:lnSpc>
                <a:spcPct val="150000"/>
              </a:lnSpc>
              <a:spcBef>
                <a:spcPts val="0"/>
              </a:spcBef>
            </a:pPr>
            <a:r>
              <a:rPr lang="en-IN" dirty="0" smtClean="0"/>
              <a:t>++a&amp;&amp;b++||c</a:t>
            </a:r>
          </a:p>
          <a:p>
            <a:pPr lvl="1" algn="just">
              <a:lnSpc>
                <a:spcPct val="150000"/>
              </a:lnSpc>
              <a:spcBef>
                <a:spcPts val="0"/>
              </a:spcBef>
            </a:pPr>
            <a:r>
              <a:rPr lang="en-IN" dirty="0" smtClean="0"/>
              <a:t>etc.,</a:t>
            </a:r>
          </a:p>
          <a:p>
            <a:pPr algn="just">
              <a:spcBef>
                <a:spcPts val="0"/>
              </a:spcBef>
            </a:pPr>
            <a:endParaRPr lang="en-IN" sz="2800" dirty="0" smtClean="0"/>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History </a:t>
            </a:r>
            <a:endParaRPr lang="en-IN" sz="36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4</a:t>
            </a:fld>
            <a:endParaRPr lang="en-US"/>
          </a:p>
        </p:txBody>
      </p:sp>
      <p:pic>
        <p:nvPicPr>
          <p:cNvPr id="5" name="Picture 4" descr="History-of-C++.jpg"/>
          <p:cNvPicPr>
            <a:picLocks noChangeAspect="1"/>
          </p:cNvPicPr>
          <p:nvPr/>
        </p:nvPicPr>
        <p:blipFill>
          <a:blip r:embed="rId2" cstate="print"/>
          <a:stretch>
            <a:fillRect/>
          </a:stretch>
        </p:blipFill>
        <p:spPr>
          <a:xfrm>
            <a:off x="0" y="762000"/>
            <a:ext cx="9144000" cy="562904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Expression evaluation</a:t>
            </a:r>
            <a:endParaRPr lang="en-IN" sz="3600" dirty="0"/>
          </a:p>
        </p:txBody>
      </p:sp>
      <p:sp>
        <p:nvSpPr>
          <p:cNvPr id="3" name="Content Placeholder 2"/>
          <p:cNvSpPr>
            <a:spLocks noGrp="1"/>
          </p:cNvSpPr>
          <p:nvPr>
            <p:ph idx="1"/>
          </p:nvPr>
        </p:nvSpPr>
        <p:spPr>
          <a:xfrm>
            <a:off x="228600" y="609601"/>
            <a:ext cx="8686800" cy="5943599"/>
          </a:xfrm>
        </p:spPr>
        <p:txBody>
          <a:bodyPr/>
          <a:lstStyle/>
          <a:p>
            <a:pPr algn="just">
              <a:lnSpc>
                <a:spcPct val="150000"/>
              </a:lnSpc>
              <a:spcBef>
                <a:spcPts val="0"/>
              </a:spcBef>
            </a:pPr>
            <a:r>
              <a:rPr lang="en-IN" sz="2800" b="1" dirty="0" smtClean="0"/>
              <a:t>Operator Precedence</a:t>
            </a:r>
            <a:r>
              <a:rPr lang="en-IN" sz="2800" dirty="0" smtClean="0"/>
              <a:t> </a:t>
            </a:r>
          </a:p>
          <a:p>
            <a:pPr lvl="1" algn="just">
              <a:lnSpc>
                <a:spcPct val="150000"/>
              </a:lnSpc>
              <a:spcBef>
                <a:spcPts val="0"/>
              </a:spcBef>
            </a:pPr>
            <a:r>
              <a:rPr lang="en-IN" sz="2400" dirty="0" smtClean="0"/>
              <a:t>It determines which operator is performed first in an expression with more than one operators with different precedence.</a:t>
            </a:r>
          </a:p>
          <a:p>
            <a:pPr algn="just">
              <a:lnSpc>
                <a:spcPct val="150000"/>
              </a:lnSpc>
              <a:spcBef>
                <a:spcPts val="0"/>
              </a:spcBef>
            </a:pPr>
            <a:r>
              <a:rPr lang="en-IN" sz="2800" b="1" dirty="0" smtClean="0"/>
              <a:t>Operators Associativity</a:t>
            </a:r>
            <a:r>
              <a:rPr lang="en-IN" sz="2800" dirty="0" smtClean="0"/>
              <a:t> </a:t>
            </a:r>
          </a:p>
          <a:p>
            <a:pPr lvl="1" algn="just">
              <a:lnSpc>
                <a:spcPct val="150000"/>
              </a:lnSpc>
              <a:spcBef>
                <a:spcPts val="0"/>
              </a:spcBef>
            </a:pPr>
            <a:r>
              <a:rPr lang="en-IN" sz="2400" dirty="0" smtClean="0"/>
              <a:t>It is used when two operators of same precedence appear in an expression. Associativity can be either </a:t>
            </a:r>
            <a:r>
              <a:rPr lang="en-IN" sz="2400" b="1" dirty="0" smtClean="0"/>
              <a:t>Left to Right or Right to Left</a:t>
            </a:r>
            <a:r>
              <a:rPr lang="en-IN" sz="2400" dirty="0" smtClean="0"/>
              <a:t>.</a:t>
            </a:r>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Expression evaluation</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pic>
        <p:nvPicPr>
          <p:cNvPr id="4" name="Picture 3" descr="Precedency_Associativity.png"/>
          <p:cNvPicPr>
            <a:picLocks noChangeAspect="1"/>
          </p:cNvPicPr>
          <p:nvPr/>
        </p:nvPicPr>
        <p:blipFill>
          <a:blip r:embed="rId2" cstate="print"/>
          <a:stretch>
            <a:fillRect/>
          </a:stretch>
        </p:blipFill>
        <p:spPr>
          <a:xfrm>
            <a:off x="914400" y="762000"/>
            <a:ext cx="7391399" cy="586739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Expression evaluation</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spcBef>
                <a:spcPts val="0"/>
              </a:spcBef>
              <a:buNone/>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pic>
        <p:nvPicPr>
          <p:cNvPr id="5" name="Picture 4" descr="Expression1.jpg"/>
          <p:cNvPicPr>
            <a:picLocks noChangeAspect="1"/>
          </p:cNvPicPr>
          <p:nvPr/>
        </p:nvPicPr>
        <p:blipFill>
          <a:blip r:embed="rId2" cstate="print"/>
          <a:stretch>
            <a:fillRect/>
          </a:stretch>
        </p:blipFill>
        <p:spPr>
          <a:xfrm>
            <a:off x="2819400" y="1524000"/>
            <a:ext cx="2085975" cy="1990725"/>
          </a:xfrm>
          <a:prstGeom prst="rect">
            <a:avLst/>
          </a:prstGeom>
        </p:spPr>
      </p:pic>
      <p:sp>
        <p:nvSpPr>
          <p:cNvPr id="7" name="TextBox 6"/>
          <p:cNvSpPr txBox="1"/>
          <p:nvPr/>
        </p:nvSpPr>
        <p:spPr>
          <a:xfrm>
            <a:off x="228600" y="914400"/>
            <a:ext cx="1326004" cy="369332"/>
          </a:xfrm>
          <a:prstGeom prst="rect">
            <a:avLst/>
          </a:prstGeom>
          <a:noFill/>
        </p:spPr>
        <p:txBody>
          <a:bodyPr wrap="none" rtlCol="0">
            <a:spAutoFit/>
          </a:bodyPr>
          <a:lstStyle/>
          <a:p>
            <a:r>
              <a:rPr lang="en-IN" b="1" dirty="0" smtClean="0">
                <a:solidFill>
                  <a:srgbClr val="FF0000"/>
                </a:solidFill>
              </a:rPr>
              <a:t>Example 1</a:t>
            </a:r>
            <a:endParaRPr lang="en-IN" b="1" dirty="0">
              <a:solidFill>
                <a:srgbClr val="FF0000"/>
              </a:solidFill>
            </a:endParaRPr>
          </a:p>
        </p:txBody>
      </p:sp>
      <p:sp>
        <p:nvSpPr>
          <p:cNvPr id="8" name="TextBox 7"/>
          <p:cNvSpPr txBox="1"/>
          <p:nvPr/>
        </p:nvSpPr>
        <p:spPr>
          <a:xfrm>
            <a:off x="2819400" y="914400"/>
            <a:ext cx="1326004" cy="369332"/>
          </a:xfrm>
          <a:prstGeom prst="rect">
            <a:avLst/>
          </a:prstGeom>
          <a:noFill/>
        </p:spPr>
        <p:txBody>
          <a:bodyPr wrap="none" rtlCol="0">
            <a:spAutoFit/>
          </a:bodyPr>
          <a:lstStyle/>
          <a:p>
            <a:r>
              <a:rPr lang="en-IN" b="1" dirty="0" smtClean="0">
                <a:solidFill>
                  <a:srgbClr val="FF0000"/>
                </a:solidFill>
              </a:rPr>
              <a:t>Example 2</a:t>
            </a:r>
            <a:endParaRPr lang="en-IN" b="1" dirty="0">
              <a:solidFill>
                <a:srgbClr val="FF0000"/>
              </a:solidFill>
            </a:endParaRPr>
          </a:p>
        </p:txBody>
      </p:sp>
      <p:pic>
        <p:nvPicPr>
          <p:cNvPr id="11" name="Picture 10" descr="evaluate-expression1.png"/>
          <p:cNvPicPr>
            <a:picLocks noChangeAspect="1"/>
          </p:cNvPicPr>
          <p:nvPr/>
        </p:nvPicPr>
        <p:blipFill>
          <a:blip r:embed="rId3" cstate="print"/>
          <a:stretch>
            <a:fillRect/>
          </a:stretch>
        </p:blipFill>
        <p:spPr>
          <a:xfrm>
            <a:off x="228600" y="1447800"/>
            <a:ext cx="1409700" cy="2571750"/>
          </a:xfrm>
          <a:prstGeom prst="rect">
            <a:avLst/>
          </a:prstGeom>
        </p:spPr>
      </p:pic>
      <p:pic>
        <p:nvPicPr>
          <p:cNvPr id="14" name="Picture 13" descr="Operators+Precedence+-+Example.jpg"/>
          <p:cNvPicPr>
            <a:picLocks noChangeAspect="1"/>
          </p:cNvPicPr>
          <p:nvPr/>
        </p:nvPicPr>
        <p:blipFill>
          <a:blip r:embed="rId4" cstate="print"/>
          <a:stretch>
            <a:fillRect/>
          </a:stretch>
        </p:blipFill>
        <p:spPr>
          <a:xfrm>
            <a:off x="5029200" y="1314450"/>
            <a:ext cx="4114800" cy="4324350"/>
          </a:xfrm>
          <a:prstGeom prst="rect">
            <a:avLst/>
          </a:prstGeom>
        </p:spPr>
      </p:pic>
      <p:sp>
        <p:nvSpPr>
          <p:cNvPr id="15" name="TextBox 14"/>
          <p:cNvSpPr txBox="1"/>
          <p:nvPr/>
        </p:nvSpPr>
        <p:spPr>
          <a:xfrm>
            <a:off x="5608196" y="914400"/>
            <a:ext cx="1326004" cy="369332"/>
          </a:xfrm>
          <a:prstGeom prst="rect">
            <a:avLst/>
          </a:prstGeom>
          <a:noFill/>
        </p:spPr>
        <p:txBody>
          <a:bodyPr wrap="none" rtlCol="0">
            <a:spAutoFit/>
          </a:bodyPr>
          <a:lstStyle/>
          <a:p>
            <a:r>
              <a:rPr lang="en-IN" b="1" dirty="0" smtClean="0">
                <a:solidFill>
                  <a:srgbClr val="FF0000"/>
                </a:solidFill>
              </a:rPr>
              <a:t>Example 3</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Data Types</a:t>
            </a:r>
            <a:endParaRPr lang="en-IN" sz="3600" dirty="0"/>
          </a:p>
        </p:txBody>
      </p:sp>
      <p:sp>
        <p:nvSpPr>
          <p:cNvPr id="3" name="Content Placeholder 2"/>
          <p:cNvSpPr>
            <a:spLocks noGrp="1"/>
          </p:cNvSpPr>
          <p:nvPr>
            <p:ph idx="1"/>
          </p:nvPr>
        </p:nvSpPr>
        <p:spPr>
          <a:xfrm>
            <a:off x="228600" y="609601"/>
            <a:ext cx="8686800" cy="5943599"/>
          </a:xfrm>
        </p:spPr>
        <p:txBody>
          <a:bodyPr/>
          <a:lstStyle/>
          <a:p>
            <a:pPr algn="just">
              <a:lnSpc>
                <a:spcPct val="150000"/>
              </a:lnSpc>
              <a:spcBef>
                <a:spcPts val="0"/>
              </a:spcBef>
            </a:pPr>
            <a:r>
              <a:rPr lang="en-IN" sz="2600" dirty="0" smtClean="0"/>
              <a:t>Data types define the </a:t>
            </a:r>
            <a:r>
              <a:rPr lang="en-IN" sz="2600" b="1" dirty="0" smtClean="0"/>
              <a:t>type of data </a:t>
            </a:r>
            <a:r>
              <a:rPr lang="en-IN" sz="2600" dirty="0" smtClean="0"/>
              <a:t>a variable can hold, for example an integer variable can hold integer data, a character type variable can hold character data etc.</a:t>
            </a:r>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pic>
        <p:nvPicPr>
          <p:cNvPr id="5" name="Picture 4" descr="data type.jpg"/>
          <p:cNvPicPr>
            <a:picLocks noChangeAspect="1"/>
          </p:cNvPicPr>
          <p:nvPr/>
        </p:nvPicPr>
        <p:blipFill>
          <a:blip r:embed="rId2" cstate="print"/>
          <a:stretch>
            <a:fillRect/>
          </a:stretch>
        </p:blipFill>
        <p:spPr>
          <a:xfrm>
            <a:off x="685800" y="2743200"/>
            <a:ext cx="7848600" cy="393382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Data Types</a:t>
            </a:r>
            <a:endParaRPr lang="en-IN" sz="3600" dirty="0"/>
          </a:p>
        </p:txBody>
      </p:sp>
      <p:sp>
        <p:nvSpPr>
          <p:cNvPr id="3" name="Content Placeholder 2"/>
          <p:cNvSpPr>
            <a:spLocks noGrp="1"/>
          </p:cNvSpPr>
          <p:nvPr>
            <p:ph idx="1"/>
          </p:nvPr>
        </p:nvSpPr>
        <p:spPr>
          <a:xfrm>
            <a:off x="228600" y="609601"/>
            <a:ext cx="8686800" cy="5943599"/>
          </a:xfrm>
        </p:spPr>
        <p:txBody>
          <a:bodyPr/>
          <a:lstStyle/>
          <a:p>
            <a:pPr algn="just">
              <a:lnSpc>
                <a:spcPct val="150000"/>
              </a:lnSpc>
            </a:pPr>
            <a:r>
              <a:rPr lang="en-IN" sz="2400" b="1" dirty="0" smtClean="0"/>
              <a:t>Wide Character</a:t>
            </a:r>
            <a:r>
              <a:rPr lang="en-IN" sz="2400" dirty="0" smtClean="0"/>
              <a:t>: Wide character data type is also a character data type but this data type has size greater than the normal 8-bit </a:t>
            </a:r>
            <a:r>
              <a:rPr lang="en-IN" sz="2400" dirty="0" err="1" smtClean="0"/>
              <a:t>datatype</a:t>
            </a:r>
            <a:r>
              <a:rPr lang="en-IN" sz="2400" dirty="0" smtClean="0"/>
              <a:t>. Represented by </a:t>
            </a:r>
            <a:r>
              <a:rPr lang="en-IN" sz="2400" b="1" dirty="0" err="1" smtClean="0"/>
              <a:t>wchar_t</a:t>
            </a:r>
            <a:r>
              <a:rPr lang="en-IN" sz="2400" dirty="0" smtClean="0"/>
              <a:t>. It is generally 2 or 4 bytes long.</a:t>
            </a:r>
          </a:p>
          <a:p>
            <a:pPr marL="342900" lvl="1" indent="-342900" algn="just">
              <a:lnSpc>
                <a:spcPct val="150000"/>
              </a:lnSpc>
              <a:spcBef>
                <a:spcPts val="0"/>
              </a:spcBef>
              <a:buFont typeface="Arial" charset="0"/>
              <a:buChar char="•"/>
            </a:pPr>
            <a:r>
              <a:rPr lang="en-IN" sz="2400" dirty="0" smtClean="0"/>
              <a:t>If the character is followed by L, then the literal needs to be stored in </a:t>
            </a:r>
            <a:r>
              <a:rPr lang="en-IN" sz="2400" dirty="0" err="1" smtClean="0"/>
              <a:t>wchar_t</a:t>
            </a:r>
            <a:r>
              <a:rPr lang="en-IN" sz="2400" dirty="0" smtClean="0"/>
              <a:t>. This represents </a:t>
            </a:r>
            <a:r>
              <a:rPr lang="en-IN" sz="2400" b="1" dirty="0" smtClean="0"/>
              <a:t>wide-character literal</a:t>
            </a:r>
            <a:r>
              <a:rPr lang="en-IN" sz="2400" dirty="0" smtClean="0"/>
              <a:t>.</a:t>
            </a:r>
          </a:p>
          <a:p>
            <a:pPr marL="342900" lvl="1" indent="-342900" algn="just">
              <a:lnSpc>
                <a:spcPct val="150000"/>
              </a:lnSpc>
              <a:spcBef>
                <a:spcPts val="0"/>
              </a:spcBef>
              <a:buFont typeface="Arial" charset="0"/>
              <a:buChar char="•"/>
            </a:pPr>
            <a:r>
              <a:rPr lang="en-IN" sz="2400" dirty="0" smtClean="0"/>
              <a:t>Wide char can take on 65536 values which corresponds to UNICODE values which is a recent international standard which allows for the encoding of characters for virtually all languages and commonly used symbols.</a:t>
            </a:r>
          </a:p>
          <a:p>
            <a:pPr marL="342900" lvl="1" indent="-342900" algn="just">
              <a:lnSpc>
                <a:spcPct val="150000"/>
              </a:lnSpc>
              <a:spcBef>
                <a:spcPts val="0"/>
              </a:spcBef>
              <a:buFont typeface="Arial" charset="0"/>
              <a:buChar char="•"/>
            </a:pPr>
            <a:r>
              <a:rPr lang="en-IN" sz="2400" b="1" dirty="0" smtClean="0"/>
              <a:t>Example</a:t>
            </a:r>
            <a:r>
              <a:rPr lang="en-IN" sz="2400" dirty="0" smtClean="0"/>
              <a:t>: wide_char.cpp</a:t>
            </a:r>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Data Types</a:t>
            </a:r>
            <a:endParaRPr lang="en-IN" sz="3600" dirty="0"/>
          </a:p>
        </p:txBody>
      </p:sp>
      <p:sp>
        <p:nvSpPr>
          <p:cNvPr id="3" name="Content Placeholder 2"/>
          <p:cNvSpPr>
            <a:spLocks noGrp="1"/>
          </p:cNvSpPr>
          <p:nvPr>
            <p:ph idx="1"/>
          </p:nvPr>
        </p:nvSpPr>
        <p:spPr>
          <a:xfrm>
            <a:off x="228600" y="533400"/>
            <a:ext cx="8686800" cy="5943599"/>
          </a:xfrm>
        </p:spPr>
        <p:txBody>
          <a:bodyPr/>
          <a:lstStyle/>
          <a:p>
            <a:pPr algn="just">
              <a:lnSpc>
                <a:spcPct val="150000"/>
              </a:lnSpc>
              <a:spcBef>
                <a:spcPts val="0"/>
              </a:spcBef>
            </a:pPr>
            <a:r>
              <a:rPr lang="en-IN" sz="2600" b="1" dirty="0" smtClean="0"/>
              <a:t>Data Type Modifiers </a:t>
            </a:r>
          </a:p>
          <a:p>
            <a:pPr lvl="1" algn="just">
              <a:spcBef>
                <a:spcPts val="0"/>
              </a:spcBef>
            </a:pPr>
            <a:r>
              <a:rPr lang="en-IN" sz="2200" dirty="0" smtClean="0"/>
              <a:t>As the name implies, data type modifiers are used with the built-in data types to modify the length of data that a particular data type can hold.</a:t>
            </a:r>
          </a:p>
          <a:p>
            <a:pPr lvl="1" algn="just">
              <a:spcBef>
                <a:spcPts val="0"/>
              </a:spcBef>
            </a:pPr>
            <a:r>
              <a:rPr lang="en-IN" sz="2200" dirty="0" smtClean="0"/>
              <a:t>Data type modifiers available in C++ are: Signed, Unsigned, Short and Long.</a:t>
            </a:r>
          </a:p>
          <a:p>
            <a:pPr lvl="1" algn="just">
              <a:lnSpc>
                <a:spcPct val="150000"/>
              </a:lnSpc>
              <a:spcBef>
                <a:spcPts val="0"/>
              </a:spcBef>
            </a:pPr>
            <a:endParaRPr lang="en-IN" sz="22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pic>
        <p:nvPicPr>
          <p:cNvPr id="6" name="Picture 5" descr="Modifiers.jpg"/>
          <p:cNvPicPr>
            <a:picLocks noChangeAspect="1"/>
          </p:cNvPicPr>
          <p:nvPr/>
        </p:nvPicPr>
        <p:blipFill>
          <a:blip r:embed="rId2" cstate="print"/>
          <a:stretch>
            <a:fillRect/>
          </a:stretch>
        </p:blipFill>
        <p:spPr>
          <a:xfrm>
            <a:off x="1066800" y="2819400"/>
            <a:ext cx="7696200" cy="39624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Type Conversation</a:t>
            </a:r>
            <a:endParaRPr lang="en-IN" sz="3600" dirty="0"/>
          </a:p>
        </p:txBody>
      </p:sp>
      <p:sp>
        <p:nvSpPr>
          <p:cNvPr id="3" name="Content Placeholder 2"/>
          <p:cNvSpPr>
            <a:spLocks noGrp="1"/>
          </p:cNvSpPr>
          <p:nvPr>
            <p:ph idx="1"/>
          </p:nvPr>
        </p:nvSpPr>
        <p:spPr>
          <a:xfrm>
            <a:off x="228600" y="762001"/>
            <a:ext cx="8686800" cy="5943599"/>
          </a:xfrm>
        </p:spPr>
        <p:txBody>
          <a:bodyPr/>
          <a:lstStyle/>
          <a:p>
            <a:pPr algn="just">
              <a:spcBef>
                <a:spcPts val="0"/>
              </a:spcBef>
            </a:pPr>
            <a:r>
              <a:rPr lang="en-IN" sz="2600" dirty="0" smtClean="0"/>
              <a:t>The process of converting one predefined type into another type is called </a:t>
            </a:r>
            <a:r>
              <a:rPr lang="en-IN" sz="2600" b="1" dirty="0" smtClean="0"/>
              <a:t>Type Conversion</a:t>
            </a:r>
            <a:r>
              <a:rPr lang="en-IN" sz="2600" dirty="0" smtClean="0"/>
              <a:t>. </a:t>
            </a:r>
          </a:p>
          <a:p>
            <a:pPr algn="just">
              <a:spcBef>
                <a:spcPts val="0"/>
              </a:spcBef>
            </a:pPr>
            <a:r>
              <a:rPr lang="en-IN" sz="2400" b="1" dirty="0" smtClean="0"/>
              <a:t>Two Types:</a:t>
            </a:r>
          </a:p>
          <a:p>
            <a:pPr lvl="1" algn="just">
              <a:spcBef>
                <a:spcPts val="0"/>
              </a:spcBef>
              <a:buNone/>
            </a:pPr>
            <a:r>
              <a:rPr lang="en-IN" sz="2200" b="1" dirty="0" smtClean="0"/>
              <a:t>Implicit or automatic type conversion </a:t>
            </a:r>
          </a:p>
          <a:p>
            <a:pPr lvl="1" algn="just">
              <a:spcBef>
                <a:spcPts val="0"/>
              </a:spcBef>
            </a:pPr>
            <a:r>
              <a:rPr lang="en-IN" sz="2200" dirty="0" smtClean="0"/>
              <a:t>Done by the compiler on its own, without any external trigger from the user.</a:t>
            </a:r>
          </a:p>
          <a:p>
            <a:pPr lvl="1" algn="just">
              <a:spcBef>
                <a:spcPts val="0"/>
              </a:spcBef>
            </a:pPr>
            <a:r>
              <a:rPr lang="en-IN" sz="2200" dirty="0" smtClean="0"/>
              <a:t>Generally takes place when in an expression more than one data type is present.</a:t>
            </a:r>
          </a:p>
          <a:p>
            <a:pPr lvl="1" algn="just">
              <a:spcBef>
                <a:spcPts val="0"/>
              </a:spcBef>
            </a:pPr>
            <a:r>
              <a:rPr lang="en-IN" sz="2200" dirty="0" smtClean="0"/>
              <a:t>All the data types of the variables are upgraded to the data type of the variable with largest data type.</a:t>
            </a:r>
          </a:p>
          <a:p>
            <a:pPr lvl="1" algn="just">
              <a:spcBef>
                <a:spcPts val="0"/>
              </a:spcBef>
            </a:pPr>
            <a:r>
              <a:rPr lang="en-IN" sz="2200" b="1" dirty="0" smtClean="0"/>
              <a:t>Example</a:t>
            </a:r>
            <a:r>
              <a:rPr lang="en-IN" sz="2200" dirty="0" smtClean="0"/>
              <a:t>: implicit.cpp</a:t>
            </a:r>
          </a:p>
          <a:p>
            <a:pPr lvl="1" algn="just">
              <a:spcBef>
                <a:spcPts val="0"/>
              </a:spcBef>
              <a:buNone/>
            </a:pPr>
            <a:r>
              <a:rPr lang="en-IN" sz="2200" b="1" dirty="0" smtClean="0"/>
              <a:t>Explicit type conversation </a:t>
            </a:r>
          </a:p>
          <a:p>
            <a:pPr lvl="1" algn="just">
              <a:spcBef>
                <a:spcPts val="0"/>
              </a:spcBef>
            </a:pPr>
            <a:r>
              <a:rPr lang="en-IN" sz="2200" dirty="0" smtClean="0"/>
              <a:t>This is done by explicitly defining the required type in front of the expression in parenthesis. This can be also considered as forceful casting.</a:t>
            </a:r>
          </a:p>
          <a:p>
            <a:pPr lvl="1" algn="just">
              <a:spcBef>
                <a:spcPts val="0"/>
              </a:spcBef>
            </a:pPr>
            <a:r>
              <a:rPr lang="en-IN" sz="2200" b="1" dirty="0" smtClean="0"/>
              <a:t>Example:</a:t>
            </a:r>
            <a:r>
              <a:rPr lang="en-IN" sz="2200" dirty="0" smtClean="0"/>
              <a:t> explicit.cpp</a:t>
            </a:r>
          </a:p>
          <a:p>
            <a:pPr algn="just">
              <a:spcBef>
                <a:spcPts val="0"/>
              </a:spcBef>
              <a:buNone/>
            </a:pPr>
            <a:endParaRPr lang="en-IN" sz="2400" b="1" dirty="0" smtClean="0"/>
          </a:p>
          <a:p>
            <a:pPr algn="just">
              <a:spcBef>
                <a:spcPts val="0"/>
              </a:spcBef>
            </a:pPr>
            <a:endParaRPr lang="en-IN" sz="2400" dirty="0" smtClean="0"/>
          </a:p>
          <a:p>
            <a:pPr algn="just">
              <a:spcBef>
                <a:spcPts val="0"/>
              </a:spcBef>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a:t>
            </a:r>
            <a:endParaRPr lang="en-IN" sz="3600" dirty="0"/>
          </a:p>
        </p:txBody>
      </p:sp>
      <p:sp>
        <p:nvSpPr>
          <p:cNvPr id="3" name="Content Placeholder 2"/>
          <p:cNvSpPr>
            <a:spLocks noGrp="1"/>
          </p:cNvSpPr>
          <p:nvPr>
            <p:ph idx="1"/>
          </p:nvPr>
        </p:nvSpPr>
        <p:spPr>
          <a:xfrm>
            <a:off x="228600" y="762001"/>
            <a:ext cx="8686800" cy="5943599"/>
          </a:xfrm>
        </p:spPr>
        <p:txBody>
          <a:bodyPr/>
          <a:lstStyle/>
          <a:p>
            <a:pPr algn="just">
              <a:spcBef>
                <a:spcPts val="0"/>
              </a:spcBef>
            </a:pPr>
            <a:r>
              <a:rPr lang="en-IN" sz="2600" dirty="0" smtClean="0"/>
              <a:t>C++ IO is based on streams, which are a sequence of bytes flowing in and out of the programs (just like water and oil flowing through a pipe). </a:t>
            </a:r>
          </a:p>
          <a:p>
            <a:pPr algn="just">
              <a:spcBef>
                <a:spcPts val="0"/>
              </a:spcBef>
            </a:pPr>
            <a:r>
              <a:rPr lang="en-IN" sz="2600" dirty="0" smtClean="0"/>
              <a:t>I/O systems in C++ are designed to work with a wide variety of devices including terminals, disks and tape drives. </a:t>
            </a:r>
          </a:p>
          <a:p>
            <a:pPr lvl="1" algn="just">
              <a:spcBef>
                <a:spcPts val="0"/>
              </a:spcBef>
            </a:pPr>
            <a:r>
              <a:rPr lang="en-IN" sz="2000" b="1" dirty="0" smtClean="0"/>
              <a:t>Input Stream:</a:t>
            </a:r>
            <a:r>
              <a:rPr lang="en-IN" sz="2000" dirty="0" smtClean="0"/>
              <a:t> If the direction of flow of bytes is from the device(for example, Keyboard) to the main memory then this process is called input.</a:t>
            </a:r>
          </a:p>
          <a:p>
            <a:pPr lvl="1" algn="just">
              <a:spcBef>
                <a:spcPts val="0"/>
              </a:spcBef>
            </a:pPr>
            <a:r>
              <a:rPr lang="en-IN" sz="2000" b="1" dirty="0" smtClean="0"/>
              <a:t>Output Stream:</a:t>
            </a:r>
            <a:r>
              <a:rPr lang="en-IN" sz="2000" dirty="0" smtClean="0"/>
              <a:t> If the direction of flow of bytes is opposite, i.e. from main memory to device( display screen ) then this process is called output</a:t>
            </a:r>
          </a:p>
          <a:p>
            <a:pPr algn="just">
              <a:spcBef>
                <a:spcPts val="0"/>
              </a:spcBef>
            </a:pPr>
            <a:endParaRPr lang="en-IN" sz="2200" dirty="0" smtClean="0"/>
          </a:p>
          <a:p>
            <a:pPr algn="just">
              <a:spcBef>
                <a:spcPts val="0"/>
              </a:spcBef>
              <a:buNone/>
            </a:pPr>
            <a:endParaRPr lang="en-IN" sz="2400" b="1" dirty="0" smtClean="0"/>
          </a:p>
          <a:p>
            <a:pPr algn="just">
              <a:spcBef>
                <a:spcPts val="0"/>
              </a:spcBef>
              <a:buNone/>
            </a:pPr>
            <a:endParaRPr lang="en-IN" sz="2400" dirty="0" smtClean="0"/>
          </a:p>
          <a:p>
            <a:pPr algn="just">
              <a:spcBef>
                <a:spcPts val="0"/>
              </a:spcBef>
              <a:buNone/>
            </a:pPr>
            <a:endParaRPr lang="en-IN" sz="2400" b="1" dirty="0" smtClean="0">
              <a:solidFill>
                <a:srgbClr val="FF0000"/>
              </a:solidFill>
            </a:endParaRPr>
          </a:p>
          <a:p>
            <a:pPr algn="just">
              <a:buNone/>
            </a:pPr>
            <a:endParaRPr lang="en-IN" sz="1800" dirty="0" smtClean="0"/>
          </a:p>
        </p:txBody>
      </p:sp>
      <p:pic>
        <p:nvPicPr>
          <p:cNvPr id="5" name="Picture 4" descr="IOstreams.png"/>
          <p:cNvPicPr>
            <a:picLocks noChangeAspect="1"/>
          </p:cNvPicPr>
          <p:nvPr/>
        </p:nvPicPr>
        <p:blipFill>
          <a:blip r:embed="rId2" cstate="print"/>
          <a:stretch>
            <a:fillRect/>
          </a:stretch>
        </p:blipFill>
        <p:spPr>
          <a:xfrm>
            <a:off x="1828800" y="4038600"/>
            <a:ext cx="5105400" cy="27432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a:t>
            </a:r>
            <a:endParaRPr lang="en-IN" sz="3600" dirty="0"/>
          </a:p>
        </p:txBody>
      </p:sp>
      <p:sp>
        <p:nvSpPr>
          <p:cNvPr id="3" name="Content Placeholder 2"/>
          <p:cNvSpPr>
            <a:spLocks noGrp="1"/>
          </p:cNvSpPr>
          <p:nvPr>
            <p:ph idx="1"/>
          </p:nvPr>
        </p:nvSpPr>
        <p:spPr>
          <a:xfrm>
            <a:off x="228600" y="762001"/>
            <a:ext cx="8686800" cy="5943599"/>
          </a:xfrm>
        </p:spPr>
        <p:txBody>
          <a:bodyPr/>
          <a:lstStyle/>
          <a:p>
            <a:pPr algn="just">
              <a:spcBef>
                <a:spcPts val="0"/>
              </a:spcBef>
              <a:buNone/>
            </a:pPr>
            <a:r>
              <a:rPr lang="en-IN" sz="2800" b="1" dirty="0" smtClean="0"/>
              <a:t>I/O Header Files</a:t>
            </a:r>
          </a:p>
          <a:p>
            <a:pPr algn="just" fontAlgn="t">
              <a:buNone/>
            </a:pPr>
            <a:r>
              <a:rPr lang="en-IN" sz="2600" b="1" dirty="0" smtClean="0"/>
              <a:t>&lt;</a:t>
            </a:r>
            <a:r>
              <a:rPr lang="en-IN" sz="2600" b="1" dirty="0" err="1" smtClean="0"/>
              <a:t>iostream</a:t>
            </a:r>
            <a:r>
              <a:rPr lang="en-IN" sz="2600" b="1" dirty="0" smtClean="0"/>
              <a:t>&gt;</a:t>
            </a:r>
            <a:endParaRPr lang="en-IN" sz="2600" dirty="0" smtClean="0"/>
          </a:p>
          <a:p>
            <a:pPr lvl="1" algn="just" fontAlgn="t"/>
            <a:r>
              <a:rPr lang="en-IN" sz="2600" dirty="0" smtClean="0"/>
              <a:t>This file defines the </a:t>
            </a:r>
            <a:r>
              <a:rPr lang="en-IN" sz="2600" b="1" dirty="0" err="1" smtClean="0"/>
              <a:t>cin</a:t>
            </a:r>
            <a:r>
              <a:rPr lang="en-IN" sz="2600" b="1" dirty="0" smtClean="0"/>
              <a:t>, </a:t>
            </a:r>
            <a:r>
              <a:rPr lang="en-IN" sz="2600" b="1" dirty="0" err="1" smtClean="0"/>
              <a:t>cout</a:t>
            </a:r>
            <a:r>
              <a:rPr lang="en-IN" sz="2600" b="1" dirty="0" smtClean="0"/>
              <a:t>, </a:t>
            </a:r>
            <a:r>
              <a:rPr lang="en-IN" sz="2600" b="1" dirty="0" err="1" smtClean="0"/>
              <a:t>cerr</a:t>
            </a:r>
            <a:r>
              <a:rPr lang="en-IN" sz="2600" dirty="0" smtClean="0"/>
              <a:t> and </a:t>
            </a:r>
            <a:r>
              <a:rPr lang="en-IN" sz="2600" b="1" dirty="0" smtClean="0"/>
              <a:t>clog</a:t>
            </a:r>
            <a:r>
              <a:rPr lang="en-IN" sz="2600" dirty="0" smtClean="0"/>
              <a:t> objects, which correspond to the standard input stream, the standard output stream, the un-buffered standard error stream and the buffered standard error stream, respectively.</a:t>
            </a:r>
          </a:p>
          <a:p>
            <a:pPr algn="just" fontAlgn="t">
              <a:buNone/>
            </a:pPr>
            <a:r>
              <a:rPr lang="en-IN" sz="2600" b="1" dirty="0" smtClean="0"/>
              <a:t>&lt;</a:t>
            </a:r>
            <a:r>
              <a:rPr lang="en-IN" sz="2600" b="1" dirty="0" err="1" smtClean="0"/>
              <a:t>iomanip</a:t>
            </a:r>
            <a:r>
              <a:rPr lang="en-IN" sz="2600" b="1" dirty="0" smtClean="0"/>
              <a:t>&gt;</a:t>
            </a:r>
            <a:endParaRPr lang="en-IN" sz="2600" dirty="0" smtClean="0"/>
          </a:p>
          <a:p>
            <a:pPr lvl="1" algn="just" fontAlgn="t"/>
            <a:r>
              <a:rPr lang="en-IN" sz="2600" dirty="0" smtClean="0"/>
              <a:t>This file declares services useful for performing formatted I/O with so-called parameterized stream manipulators, such as </a:t>
            </a:r>
            <a:r>
              <a:rPr lang="en-IN" sz="2600" b="1" dirty="0" err="1" smtClean="0"/>
              <a:t>setw</a:t>
            </a:r>
            <a:r>
              <a:rPr lang="en-IN" sz="2600" dirty="0" smtClean="0"/>
              <a:t> and </a:t>
            </a:r>
            <a:r>
              <a:rPr lang="en-IN" sz="2600" b="1" dirty="0" err="1" smtClean="0"/>
              <a:t>setprecision</a:t>
            </a:r>
            <a:r>
              <a:rPr lang="en-IN" sz="2600" dirty="0" smtClean="0"/>
              <a:t>.</a:t>
            </a:r>
          </a:p>
          <a:p>
            <a:pPr algn="just" fontAlgn="t">
              <a:buNone/>
            </a:pPr>
            <a:r>
              <a:rPr lang="en-IN" sz="2600" b="1" dirty="0" smtClean="0"/>
              <a:t>&lt;</a:t>
            </a:r>
            <a:r>
              <a:rPr lang="en-IN" sz="2600" b="1" dirty="0" err="1" smtClean="0"/>
              <a:t>fstream</a:t>
            </a:r>
            <a:r>
              <a:rPr lang="en-IN" sz="2600" b="1" dirty="0" smtClean="0"/>
              <a:t>&gt;</a:t>
            </a:r>
            <a:endParaRPr lang="en-IN" sz="2600" dirty="0" smtClean="0"/>
          </a:p>
          <a:p>
            <a:pPr lvl="1" algn="just" fontAlgn="t"/>
            <a:r>
              <a:rPr lang="en-IN" sz="2600" dirty="0" smtClean="0"/>
              <a:t>This file declares services for user-controlled file processing</a:t>
            </a:r>
          </a:p>
          <a:p>
            <a:pPr algn="just">
              <a:spcBef>
                <a:spcPts val="0"/>
              </a:spcBef>
            </a:pPr>
            <a:endParaRPr lang="en-IN" sz="2400" dirty="0" smtClean="0"/>
          </a:p>
          <a:p>
            <a:pPr algn="just">
              <a:spcBef>
                <a:spcPts val="0"/>
              </a:spcBef>
            </a:pPr>
            <a:endParaRPr lang="en-IN" sz="2400" dirty="0" smtClean="0"/>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a:t>
            </a:r>
            <a:endParaRPr lang="en-IN" sz="3600" dirty="0"/>
          </a:p>
        </p:txBody>
      </p:sp>
      <p:sp>
        <p:nvSpPr>
          <p:cNvPr id="3" name="Content Placeholder 2"/>
          <p:cNvSpPr>
            <a:spLocks noGrp="1"/>
          </p:cNvSpPr>
          <p:nvPr>
            <p:ph idx="1"/>
          </p:nvPr>
        </p:nvSpPr>
        <p:spPr>
          <a:xfrm>
            <a:off x="228600" y="762001"/>
            <a:ext cx="8686800" cy="5943599"/>
          </a:xfrm>
        </p:spPr>
        <p:txBody>
          <a:bodyPr/>
          <a:lstStyle/>
          <a:p>
            <a:pPr algn="just">
              <a:spcBef>
                <a:spcPts val="0"/>
              </a:spcBef>
            </a:pPr>
            <a:r>
              <a:rPr lang="en-IN" sz="2400" b="1" dirty="0" smtClean="0"/>
              <a:t>Standard output stream (</a:t>
            </a:r>
            <a:r>
              <a:rPr lang="en-IN" sz="2400" b="1" dirty="0" err="1" smtClean="0"/>
              <a:t>cout</a:t>
            </a:r>
            <a:r>
              <a:rPr lang="en-IN" sz="2400" b="1" dirty="0" smtClean="0"/>
              <a:t>)</a:t>
            </a:r>
            <a:r>
              <a:rPr lang="en-IN" sz="2400" dirty="0" smtClean="0"/>
              <a:t>: </a:t>
            </a:r>
          </a:p>
          <a:p>
            <a:pPr lvl="1" algn="just">
              <a:spcBef>
                <a:spcPts val="0"/>
              </a:spcBef>
            </a:pPr>
            <a:r>
              <a:rPr lang="en-IN" sz="2300" dirty="0" smtClean="0"/>
              <a:t>Usually the standard output device is the display screen. </a:t>
            </a:r>
          </a:p>
          <a:p>
            <a:pPr lvl="1" algn="just">
              <a:spcBef>
                <a:spcPts val="0"/>
              </a:spcBef>
            </a:pPr>
            <a:r>
              <a:rPr lang="en-IN" sz="2300" dirty="0" smtClean="0"/>
              <a:t>The C++ </a:t>
            </a:r>
            <a:r>
              <a:rPr lang="en-IN" sz="2300" b="1" dirty="0" err="1" smtClean="0"/>
              <a:t>cout</a:t>
            </a:r>
            <a:r>
              <a:rPr lang="en-IN" sz="2300" dirty="0" smtClean="0"/>
              <a:t> statement is the instance of the </a:t>
            </a:r>
            <a:r>
              <a:rPr lang="en-IN" sz="2300" b="1" dirty="0" smtClean="0"/>
              <a:t>ostream class</a:t>
            </a:r>
            <a:r>
              <a:rPr lang="en-IN" sz="2300" dirty="0" smtClean="0"/>
              <a:t>. </a:t>
            </a:r>
          </a:p>
          <a:p>
            <a:pPr lvl="1" algn="just">
              <a:spcBef>
                <a:spcPts val="0"/>
              </a:spcBef>
            </a:pPr>
            <a:r>
              <a:rPr lang="en-IN" sz="2300" dirty="0" smtClean="0"/>
              <a:t>It is used to produce output on the standard output device which is usually the display screen. </a:t>
            </a:r>
          </a:p>
          <a:p>
            <a:pPr lvl="1" algn="just">
              <a:spcBef>
                <a:spcPts val="0"/>
              </a:spcBef>
            </a:pPr>
            <a:r>
              <a:rPr lang="en-IN" sz="2300" dirty="0" smtClean="0"/>
              <a:t>The data needed to be displayed on the screen is inserted in the standard output stream (</a:t>
            </a:r>
            <a:r>
              <a:rPr lang="en-IN" sz="2300" dirty="0" err="1" smtClean="0"/>
              <a:t>cout</a:t>
            </a:r>
            <a:r>
              <a:rPr lang="en-IN" sz="2300" dirty="0" smtClean="0"/>
              <a:t>) using the </a:t>
            </a:r>
            <a:r>
              <a:rPr lang="en-IN" sz="2300" b="1" dirty="0" smtClean="0"/>
              <a:t>insertion operator(&lt;&lt;).</a:t>
            </a:r>
          </a:p>
          <a:p>
            <a:pPr algn="just">
              <a:spcBef>
                <a:spcPts val="0"/>
              </a:spcBef>
            </a:pPr>
            <a:r>
              <a:rPr lang="en-IN" sz="2400" b="1" dirty="0" smtClean="0"/>
              <a:t>Standard input stream (</a:t>
            </a:r>
            <a:r>
              <a:rPr lang="en-IN" sz="2400" b="1" dirty="0" err="1" smtClean="0"/>
              <a:t>cin</a:t>
            </a:r>
            <a:r>
              <a:rPr lang="en-IN" sz="2400" b="1" dirty="0" smtClean="0"/>
              <a:t>)</a:t>
            </a:r>
            <a:r>
              <a:rPr lang="en-IN" sz="2400" dirty="0" smtClean="0"/>
              <a:t>: </a:t>
            </a:r>
          </a:p>
          <a:p>
            <a:pPr lvl="1" algn="just">
              <a:spcBef>
                <a:spcPts val="0"/>
              </a:spcBef>
            </a:pPr>
            <a:r>
              <a:rPr lang="en-IN" sz="2300" dirty="0" smtClean="0"/>
              <a:t>Usually the input device in a computer is the keyboard. </a:t>
            </a:r>
          </a:p>
          <a:p>
            <a:pPr lvl="1" algn="just">
              <a:spcBef>
                <a:spcPts val="0"/>
              </a:spcBef>
            </a:pPr>
            <a:r>
              <a:rPr lang="en-IN" sz="2300" dirty="0" smtClean="0"/>
              <a:t>C++ </a:t>
            </a:r>
            <a:r>
              <a:rPr lang="en-IN" sz="2300" dirty="0" err="1" smtClean="0"/>
              <a:t>cin</a:t>
            </a:r>
            <a:r>
              <a:rPr lang="en-IN" sz="2300" dirty="0" smtClean="0"/>
              <a:t> statement is the instance of the class</a:t>
            </a:r>
            <a:r>
              <a:rPr lang="en-IN" sz="2300" b="1" dirty="0" smtClean="0"/>
              <a:t> </a:t>
            </a:r>
            <a:r>
              <a:rPr lang="en-IN" sz="2300" b="1" dirty="0" err="1" smtClean="0"/>
              <a:t>istream</a:t>
            </a:r>
            <a:r>
              <a:rPr lang="en-IN" sz="2300" dirty="0" smtClean="0"/>
              <a:t> and is used to read input from the standard input device which is usually a keyboard.</a:t>
            </a:r>
          </a:p>
          <a:p>
            <a:pPr lvl="1" algn="just">
              <a:spcBef>
                <a:spcPts val="0"/>
              </a:spcBef>
            </a:pPr>
            <a:r>
              <a:rPr lang="en-IN" sz="2300" dirty="0" smtClean="0"/>
              <a:t>The </a:t>
            </a:r>
            <a:r>
              <a:rPr lang="en-IN" sz="2300" b="1" dirty="0" smtClean="0"/>
              <a:t>extraction operator(&gt;&gt;) </a:t>
            </a:r>
            <a:r>
              <a:rPr lang="en-IN" sz="2300" dirty="0" smtClean="0"/>
              <a:t>is used along with the object </a:t>
            </a:r>
            <a:r>
              <a:rPr lang="en-IN" sz="2300" dirty="0" err="1" smtClean="0"/>
              <a:t>cin</a:t>
            </a:r>
            <a:r>
              <a:rPr lang="en-IN" sz="2300" dirty="0" smtClean="0"/>
              <a:t> for reading inputs. The extraction operator extracts the data from the object </a:t>
            </a:r>
            <a:r>
              <a:rPr lang="en-IN" sz="2300" dirty="0" err="1" smtClean="0"/>
              <a:t>cin</a:t>
            </a:r>
            <a:r>
              <a:rPr lang="en-IN" sz="2300" dirty="0" smtClean="0"/>
              <a:t> which is entered using the keyboard.</a:t>
            </a:r>
          </a:p>
          <a:p>
            <a:pPr lvl="1" algn="just">
              <a:spcBef>
                <a:spcPts val="0"/>
              </a:spcBef>
            </a:pPr>
            <a:r>
              <a:rPr lang="en-IN" sz="2300" b="1" dirty="0" smtClean="0"/>
              <a:t>Example: </a:t>
            </a:r>
            <a:r>
              <a:rPr lang="en-IN" sz="2300" dirty="0" smtClean="0"/>
              <a:t>IO1.cpp, IO2.cpp</a:t>
            </a:r>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Why? </a:t>
            </a:r>
            <a:endParaRPr lang="en-IN" sz="3600" dirty="0"/>
          </a:p>
        </p:txBody>
      </p:sp>
      <p:sp>
        <p:nvSpPr>
          <p:cNvPr id="3" name="Content Placeholder 2"/>
          <p:cNvSpPr>
            <a:spLocks noGrp="1"/>
          </p:cNvSpPr>
          <p:nvPr>
            <p:ph idx="1"/>
          </p:nvPr>
        </p:nvSpPr>
        <p:spPr>
          <a:xfrm>
            <a:off x="457200" y="762000"/>
            <a:ext cx="8229600" cy="5364163"/>
          </a:xfrm>
        </p:spPr>
        <p:txBody>
          <a:bodyPr/>
          <a:lstStyle/>
          <a:p>
            <a:pPr algn="just"/>
            <a:r>
              <a:rPr lang="en-IN" sz="2800" dirty="0" smtClean="0"/>
              <a:t>C++ is one of the world's most popular programming languages.</a:t>
            </a:r>
          </a:p>
          <a:p>
            <a:pPr algn="just"/>
            <a:r>
              <a:rPr lang="en-IN" sz="2800" dirty="0" smtClean="0"/>
              <a:t>C++ can be found in today's operating systems, Graphical User Interfaces, system drivers, browsers, games and embedded systems.</a:t>
            </a:r>
          </a:p>
          <a:p>
            <a:pPr lvl="1" algn="just"/>
            <a:r>
              <a:rPr lang="en-IN" sz="2400" dirty="0" smtClean="0"/>
              <a:t>Many major applications like Adobe Products like Photoshop, Illustrator, </a:t>
            </a:r>
            <a:r>
              <a:rPr lang="en-IN" sz="2400" dirty="0" err="1" smtClean="0"/>
              <a:t>InDesign</a:t>
            </a:r>
            <a:endParaRPr lang="en-IN" sz="2400" dirty="0" smtClean="0"/>
          </a:p>
          <a:p>
            <a:pPr lvl="1" algn="just"/>
            <a:r>
              <a:rPr lang="en-IN" sz="2400" dirty="0" smtClean="0"/>
              <a:t>Amazon - one of the biggest e-commerce sites</a:t>
            </a:r>
          </a:p>
          <a:p>
            <a:pPr lvl="1" algn="just"/>
            <a:r>
              <a:rPr lang="en-IN" sz="2400" dirty="0" smtClean="0"/>
              <a:t>Autodesk products for Computer Aided Design</a:t>
            </a:r>
          </a:p>
          <a:p>
            <a:pPr lvl="1" algn="just"/>
            <a:r>
              <a:rPr lang="en-IN" sz="2400" dirty="0" smtClean="0"/>
              <a:t>Facebook - social networking site are heavy C++ centric products.</a:t>
            </a:r>
          </a:p>
          <a:p>
            <a:pPr algn="just"/>
            <a:r>
              <a:rPr lang="en-IN" sz="2800" dirty="0" smtClean="0"/>
              <a:t>C++ is an object oriented language which gives a clear structure to programs and allows code to be reused, lowering development costs.</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a:t>
            </a:r>
            <a:endParaRPr lang="en-IN" sz="3600" dirty="0"/>
          </a:p>
        </p:txBody>
      </p:sp>
      <p:sp>
        <p:nvSpPr>
          <p:cNvPr id="3" name="Content Placeholder 2"/>
          <p:cNvSpPr>
            <a:spLocks noGrp="1"/>
          </p:cNvSpPr>
          <p:nvPr>
            <p:ph idx="1"/>
          </p:nvPr>
        </p:nvSpPr>
        <p:spPr>
          <a:xfrm>
            <a:off x="228600" y="762001"/>
            <a:ext cx="8686800" cy="5943599"/>
          </a:xfrm>
        </p:spPr>
        <p:txBody>
          <a:bodyPr/>
          <a:lstStyle/>
          <a:p>
            <a:r>
              <a:rPr lang="en-IN" sz="2400" b="1" dirty="0" smtClean="0"/>
              <a:t>The Standard Error Stream (</a:t>
            </a:r>
            <a:r>
              <a:rPr lang="en-IN" sz="2400" b="1" dirty="0" err="1" smtClean="0"/>
              <a:t>cerr</a:t>
            </a:r>
            <a:r>
              <a:rPr lang="en-IN" sz="2400" b="1" dirty="0" smtClean="0"/>
              <a:t>):</a:t>
            </a:r>
            <a:endParaRPr lang="en-IN" sz="2400" dirty="0" smtClean="0"/>
          </a:p>
          <a:p>
            <a:pPr lvl="1" algn="just">
              <a:lnSpc>
                <a:spcPct val="150000"/>
              </a:lnSpc>
              <a:spcBef>
                <a:spcPts val="0"/>
              </a:spcBef>
            </a:pPr>
            <a:r>
              <a:rPr lang="en-IN" sz="2300" dirty="0" smtClean="0"/>
              <a:t>The Standard Error Stream or </a:t>
            </a:r>
            <a:r>
              <a:rPr lang="en-IN" sz="2300" b="1" dirty="0" err="1" smtClean="0"/>
              <a:t>cerr</a:t>
            </a:r>
            <a:r>
              <a:rPr lang="en-IN" sz="2300" dirty="0" smtClean="0"/>
              <a:t> is a predefined object of the </a:t>
            </a:r>
            <a:r>
              <a:rPr lang="en-IN" sz="2300" b="1" dirty="0" smtClean="0"/>
              <a:t>ostream class</a:t>
            </a:r>
            <a:r>
              <a:rPr lang="en-IN" sz="2300" dirty="0" smtClean="0"/>
              <a:t>. </a:t>
            </a:r>
          </a:p>
          <a:p>
            <a:pPr lvl="1" algn="just">
              <a:lnSpc>
                <a:spcPct val="150000"/>
              </a:lnSpc>
              <a:spcBef>
                <a:spcPts val="0"/>
              </a:spcBef>
            </a:pPr>
            <a:r>
              <a:rPr lang="en-IN" sz="2300" dirty="0" smtClean="0"/>
              <a:t>C++ programs are written by humans and the humans are prone to commit errors, so the standard error stream or </a:t>
            </a:r>
            <a:r>
              <a:rPr lang="en-IN" sz="2300" dirty="0" err="1" smtClean="0"/>
              <a:t>cerr</a:t>
            </a:r>
            <a:r>
              <a:rPr lang="en-IN" sz="2300" dirty="0" smtClean="0"/>
              <a:t> is attached to the standard error device, which is also a display screen, just like the standard output stream </a:t>
            </a:r>
            <a:r>
              <a:rPr lang="en-IN" sz="2300" dirty="0" err="1" smtClean="0"/>
              <a:t>cout</a:t>
            </a:r>
            <a:r>
              <a:rPr lang="en-IN" sz="2300" dirty="0" smtClean="0"/>
              <a:t>.</a:t>
            </a:r>
          </a:p>
          <a:p>
            <a:pPr lvl="1" algn="just">
              <a:lnSpc>
                <a:spcPct val="150000"/>
              </a:lnSpc>
              <a:spcBef>
                <a:spcPts val="0"/>
              </a:spcBef>
            </a:pPr>
            <a:r>
              <a:rPr lang="en-IN" sz="2300" dirty="0" smtClean="0"/>
              <a:t>However, the </a:t>
            </a:r>
            <a:r>
              <a:rPr lang="en-IN" sz="2300" dirty="0" err="1" smtClean="0"/>
              <a:t>cerr</a:t>
            </a:r>
            <a:r>
              <a:rPr lang="en-IN" sz="2300" dirty="0" smtClean="0"/>
              <a:t> is </a:t>
            </a:r>
            <a:r>
              <a:rPr lang="en-IN" sz="2300" b="1" dirty="0" smtClean="0"/>
              <a:t>un-buffered</a:t>
            </a:r>
            <a:r>
              <a:rPr lang="en-IN" sz="2300" dirty="0" smtClean="0"/>
              <a:t> and each stream insertion to </a:t>
            </a:r>
            <a:r>
              <a:rPr lang="en-IN" sz="2300" dirty="0" err="1" smtClean="0"/>
              <a:t>cerr</a:t>
            </a:r>
            <a:r>
              <a:rPr lang="en-IN" sz="2300" dirty="0" smtClean="0"/>
              <a:t> causes its output to appear immediately.</a:t>
            </a:r>
          </a:p>
          <a:p>
            <a:pPr lvl="1" algn="just">
              <a:lnSpc>
                <a:spcPct val="150000"/>
              </a:lnSpc>
              <a:spcBef>
                <a:spcPts val="0"/>
              </a:spcBef>
            </a:pPr>
            <a:r>
              <a:rPr lang="en-IN" sz="2300" b="1" dirty="0" smtClean="0"/>
              <a:t>Example</a:t>
            </a:r>
            <a:r>
              <a:rPr lang="en-IN" sz="2300" dirty="0" smtClean="0"/>
              <a:t>: cerr.cpp</a:t>
            </a:r>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a:t>
            </a:r>
            <a:endParaRPr lang="en-IN" sz="3600" dirty="0"/>
          </a:p>
        </p:txBody>
      </p:sp>
      <p:sp>
        <p:nvSpPr>
          <p:cNvPr id="3" name="Content Placeholder 2"/>
          <p:cNvSpPr>
            <a:spLocks noGrp="1"/>
          </p:cNvSpPr>
          <p:nvPr>
            <p:ph idx="1"/>
          </p:nvPr>
        </p:nvSpPr>
        <p:spPr>
          <a:xfrm>
            <a:off x="228600" y="685800"/>
            <a:ext cx="8686800" cy="5943599"/>
          </a:xfrm>
        </p:spPr>
        <p:txBody>
          <a:bodyPr/>
          <a:lstStyle/>
          <a:p>
            <a:r>
              <a:rPr lang="en-IN" sz="2400" b="1" dirty="0" smtClean="0"/>
              <a:t>The Standard Log Stream (clog):</a:t>
            </a:r>
            <a:endParaRPr lang="en-IN" sz="2400" dirty="0" smtClean="0"/>
          </a:p>
          <a:p>
            <a:pPr lvl="1" algn="just">
              <a:lnSpc>
                <a:spcPct val="150000"/>
              </a:lnSpc>
              <a:spcBef>
                <a:spcPts val="0"/>
              </a:spcBef>
            </a:pPr>
            <a:r>
              <a:rPr lang="en-IN" sz="2300" dirty="0" smtClean="0"/>
              <a:t>The predefined object of the Standard Log Stream, </a:t>
            </a:r>
            <a:r>
              <a:rPr lang="en-IN" sz="2300" b="1" dirty="0" smtClean="0"/>
              <a:t>clog</a:t>
            </a:r>
            <a:r>
              <a:rPr lang="en-IN" sz="2300" dirty="0" smtClean="0"/>
              <a:t> is also an instance of</a:t>
            </a:r>
            <a:r>
              <a:rPr lang="en-IN" sz="2300" b="1" dirty="0" smtClean="0"/>
              <a:t> ostream class</a:t>
            </a:r>
            <a:r>
              <a:rPr lang="en-IN" sz="2300" dirty="0" smtClean="0"/>
              <a:t>. </a:t>
            </a:r>
          </a:p>
          <a:p>
            <a:pPr lvl="1" algn="just">
              <a:lnSpc>
                <a:spcPct val="150000"/>
              </a:lnSpc>
              <a:spcBef>
                <a:spcPts val="0"/>
              </a:spcBef>
            </a:pPr>
            <a:r>
              <a:rPr lang="en-IN" sz="2300" dirty="0" smtClean="0"/>
              <a:t>The clog object is said to be attached to the standard error device, which is also a display screen but the object </a:t>
            </a:r>
            <a:r>
              <a:rPr lang="en-IN" sz="2300" b="1" dirty="0" smtClean="0"/>
              <a:t>clog is buffered.</a:t>
            </a:r>
          </a:p>
          <a:p>
            <a:pPr lvl="1" algn="just">
              <a:lnSpc>
                <a:spcPct val="150000"/>
              </a:lnSpc>
              <a:spcBef>
                <a:spcPts val="0"/>
              </a:spcBef>
            </a:pPr>
            <a:r>
              <a:rPr lang="en-IN" sz="2300" dirty="0" smtClean="0"/>
              <a:t>This means that each insertion to clog could cause its output to be held in a </a:t>
            </a:r>
            <a:r>
              <a:rPr lang="en-IN" sz="2300" b="1" dirty="0" smtClean="0"/>
              <a:t>buffer until the buffer is filled or until the buffer is flushed.</a:t>
            </a:r>
            <a:r>
              <a:rPr lang="en-IN" sz="2300" dirty="0" smtClean="0"/>
              <a:t> </a:t>
            </a:r>
          </a:p>
          <a:p>
            <a:pPr lvl="1" algn="just">
              <a:lnSpc>
                <a:spcPct val="150000"/>
              </a:lnSpc>
              <a:spcBef>
                <a:spcPts val="0"/>
              </a:spcBef>
            </a:pPr>
            <a:r>
              <a:rPr lang="en-IN" sz="2300" dirty="0" smtClean="0"/>
              <a:t>It works in a similar manner to the standard error stream object, </a:t>
            </a:r>
            <a:r>
              <a:rPr lang="en-IN" sz="2300" dirty="0" err="1" smtClean="0"/>
              <a:t>cerr</a:t>
            </a:r>
            <a:r>
              <a:rPr lang="en-IN" sz="2300" dirty="0" smtClean="0"/>
              <a:t>.</a:t>
            </a:r>
          </a:p>
          <a:p>
            <a:pPr lvl="1" algn="just">
              <a:lnSpc>
                <a:spcPct val="150000"/>
              </a:lnSpc>
              <a:spcBef>
                <a:spcPts val="0"/>
              </a:spcBef>
            </a:pPr>
            <a:r>
              <a:rPr lang="en-IN" sz="2300" b="1" dirty="0" smtClean="0"/>
              <a:t>Example</a:t>
            </a:r>
            <a:r>
              <a:rPr lang="en-IN" sz="2300" dirty="0" smtClean="0"/>
              <a:t>: clog.cpp</a:t>
            </a:r>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a:t>
            </a:r>
            <a:endParaRPr lang="en-IN" sz="3600" dirty="0"/>
          </a:p>
        </p:txBody>
      </p:sp>
      <p:sp>
        <p:nvSpPr>
          <p:cNvPr id="3" name="Content Placeholder 2"/>
          <p:cNvSpPr>
            <a:spLocks noGrp="1"/>
          </p:cNvSpPr>
          <p:nvPr>
            <p:ph idx="1"/>
          </p:nvPr>
        </p:nvSpPr>
        <p:spPr>
          <a:xfrm>
            <a:off x="228600" y="685800"/>
            <a:ext cx="8686800" cy="5943599"/>
          </a:xfrm>
        </p:spPr>
        <p:txBody>
          <a:bodyPr/>
          <a:lstStyle/>
          <a:p>
            <a:r>
              <a:rPr lang="en-IN" sz="2400" b="1" dirty="0" smtClean="0"/>
              <a:t>Unformatted I/O Operations:</a:t>
            </a:r>
            <a:endParaRPr lang="en-IN" sz="2400" dirty="0" smtClean="0"/>
          </a:p>
          <a:p>
            <a:pPr lvl="1" algn="just">
              <a:lnSpc>
                <a:spcPct val="150000"/>
              </a:lnSpc>
              <a:spcBef>
                <a:spcPts val="0"/>
              </a:spcBef>
              <a:buNone/>
            </a:pPr>
            <a:r>
              <a:rPr lang="en-IN" sz="2400" b="1" dirty="0" smtClean="0">
                <a:solidFill>
                  <a:srgbClr val="FF0000"/>
                </a:solidFill>
              </a:rPr>
              <a:t>get() &amp; put():</a:t>
            </a:r>
          </a:p>
          <a:p>
            <a:pPr lvl="1" algn="just">
              <a:lnSpc>
                <a:spcPct val="150000"/>
              </a:lnSpc>
              <a:spcBef>
                <a:spcPts val="0"/>
              </a:spcBef>
            </a:pPr>
            <a:r>
              <a:rPr lang="en-IN" sz="2600" dirty="0" smtClean="0"/>
              <a:t>The classes </a:t>
            </a:r>
            <a:r>
              <a:rPr lang="en-IN" sz="2600" dirty="0" err="1" smtClean="0"/>
              <a:t>istream</a:t>
            </a:r>
            <a:r>
              <a:rPr lang="en-IN" sz="2600" dirty="0" smtClean="0"/>
              <a:t> and ostream defines two member functions get() and put() respectively to handle single character input/output operations.</a:t>
            </a:r>
          </a:p>
          <a:p>
            <a:pPr lvl="1" algn="just">
              <a:lnSpc>
                <a:spcPct val="150000"/>
              </a:lnSpc>
              <a:spcBef>
                <a:spcPts val="0"/>
              </a:spcBef>
            </a:pPr>
            <a:r>
              <a:rPr lang="en-IN" sz="2600" dirty="0" smtClean="0"/>
              <a:t>Both of them can be used to </a:t>
            </a:r>
            <a:r>
              <a:rPr lang="en-IN" sz="2600" b="1" dirty="0" smtClean="0"/>
              <a:t>fetch a character including blank space, tab or new-line character</a:t>
            </a:r>
            <a:r>
              <a:rPr lang="en-IN" sz="2600" dirty="0" smtClean="0"/>
              <a:t>.</a:t>
            </a:r>
          </a:p>
          <a:p>
            <a:pPr lvl="1" algn="just">
              <a:lnSpc>
                <a:spcPct val="150000"/>
              </a:lnSpc>
              <a:spcBef>
                <a:spcPts val="0"/>
              </a:spcBef>
            </a:pPr>
            <a:r>
              <a:rPr lang="en-IN" sz="2600" b="1" dirty="0" smtClean="0"/>
              <a:t>Example</a:t>
            </a:r>
            <a:r>
              <a:rPr lang="en-IN" sz="2600" dirty="0" smtClean="0"/>
              <a:t>: unformatted1.cpp</a:t>
            </a:r>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a:t>
            </a:r>
            <a:endParaRPr lang="en-IN" sz="3600" dirty="0"/>
          </a:p>
        </p:txBody>
      </p:sp>
      <p:sp>
        <p:nvSpPr>
          <p:cNvPr id="3" name="Content Placeholder 2"/>
          <p:cNvSpPr>
            <a:spLocks noGrp="1"/>
          </p:cNvSpPr>
          <p:nvPr>
            <p:ph idx="1"/>
          </p:nvPr>
        </p:nvSpPr>
        <p:spPr>
          <a:xfrm>
            <a:off x="228600" y="685800"/>
            <a:ext cx="8686800" cy="5943599"/>
          </a:xfrm>
        </p:spPr>
        <p:txBody>
          <a:bodyPr/>
          <a:lstStyle/>
          <a:p>
            <a:r>
              <a:rPr lang="en-IN" sz="2400" b="1" dirty="0" smtClean="0"/>
              <a:t>Unformatted I/O Operations:</a:t>
            </a:r>
            <a:endParaRPr lang="en-IN" sz="2400" dirty="0" smtClean="0"/>
          </a:p>
          <a:p>
            <a:pPr lvl="1" algn="just">
              <a:lnSpc>
                <a:spcPct val="150000"/>
              </a:lnSpc>
              <a:spcBef>
                <a:spcPts val="0"/>
              </a:spcBef>
              <a:buNone/>
            </a:pPr>
            <a:r>
              <a:rPr lang="en-IN" sz="2200" b="1" dirty="0" err="1" smtClean="0">
                <a:solidFill>
                  <a:srgbClr val="FF0000"/>
                </a:solidFill>
              </a:rPr>
              <a:t>getline</a:t>
            </a:r>
            <a:r>
              <a:rPr lang="en-IN" sz="2200" b="1" dirty="0" smtClean="0">
                <a:solidFill>
                  <a:srgbClr val="FF0000"/>
                </a:solidFill>
              </a:rPr>
              <a:t>() &amp; write():</a:t>
            </a:r>
          </a:p>
          <a:p>
            <a:pPr lvl="1" algn="just">
              <a:lnSpc>
                <a:spcPct val="150000"/>
              </a:lnSpc>
              <a:spcBef>
                <a:spcPts val="0"/>
              </a:spcBef>
            </a:pPr>
            <a:r>
              <a:rPr lang="en-IN" sz="2200" dirty="0" smtClean="0"/>
              <a:t>Read and display lines of text more efficiently using the line oriented input/output functions. This function reads complete string until a give </a:t>
            </a:r>
            <a:r>
              <a:rPr lang="en-IN" sz="2200" b="1" dirty="0" smtClean="0"/>
              <a:t>delimiter</a:t>
            </a:r>
            <a:r>
              <a:rPr lang="en-IN" sz="2200" dirty="0" smtClean="0"/>
              <a:t> or </a:t>
            </a:r>
            <a:r>
              <a:rPr lang="en-IN" sz="2200" b="1" dirty="0" smtClean="0"/>
              <a:t>null</a:t>
            </a:r>
            <a:r>
              <a:rPr lang="en-IN" sz="2200" dirty="0" smtClean="0"/>
              <a:t> match. </a:t>
            </a:r>
          </a:p>
          <a:p>
            <a:pPr lvl="1" algn="just">
              <a:lnSpc>
                <a:spcPct val="150000"/>
              </a:lnSpc>
              <a:spcBef>
                <a:spcPts val="0"/>
              </a:spcBef>
            </a:pPr>
            <a:r>
              <a:rPr lang="en-IN" sz="2200" b="1" dirty="0" err="1" smtClean="0"/>
              <a:t>getline</a:t>
            </a:r>
            <a:r>
              <a:rPr lang="en-IN" sz="2200" b="1" dirty="0" smtClean="0"/>
              <a:t>() </a:t>
            </a:r>
            <a:r>
              <a:rPr lang="en-IN" sz="2200" dirty="0" smtClean="0"/>
              <a:t>function reads the entire line of texts that ends with a newline character. The general form of </a:t>
            </a:r>
            <a:r>
              <a:rPr lang="en-IN" sz="2200" dirty="0" err="1" smtClean="0"/>
              <a:t>getline</a:t>
            </a:r>
            <a:r>
              <a:rPr lang="en-IN" sz="2200" dirty="0" smtClean="0"/>
              <a:t>() is:</a:t>
            </a:r>
          </a:p>
          <a:p>
            <a:pPr lvl="2" algn="just">
              <a:lnSpc>
                <a:spcPct val="150000"/>
              </a:lnSpc>
              <a:spcBef>
                <a:spcPts val="0"/>
              </a:spcBef>
            </a:pPr>
            <a:r>
              <a:rPr lang="en-IN" sz="2200" dirty="0" err="1" smtClean="0"/>
              <a:t>cin.getline</a:t>
            </a:r>
            <a:r>
              <a:rPr lang="en-IN" sz="2200" dirty="0" smtClean="0"/>
              <a:t> (line, size);</a:t>
            </a:r>
          </a:p>
          <a:p>
            <a:pPr lvl="1" algn="just">
              <a:lnSpc>
                <a:spcPct val="150000"/>
              </a:lnSpc>
              <a:spcBef>
                <a:spcPts val="0"/>
              </a:spcBef>
            </a:pPr>
            <a:r>
              <a:rPr lang="en-IN" sz="2200" b="1" dirty="0" smtClean="0"/>
              <a:t>write() </a:t>
            </a:r>
            <a:r>
              <a:rPr lang="en-IN" sz="2200" dirty="0" smtClean="0"/>
              <a:t>function displays the entire line of text, and the general form of writing this function is:</a:t>
            </a:r>
          </a:p>
          <a:p>
            <a:pPr lvl="2">
              <a:lnSpc>
                <a:spcPct val="150000"/>
              </a:lnSpc>
              <a:spcBef>
                <a:spcPts val="0"/>
              </a:spcBef>
            </a:pPr>
            <a:r>
              <a:rPr lang="en-IN" sz="2200" dirty="0" err="1" smtClean="0"/>
              <a:t>cout.write</a:t>
            </a:r>
            <a:r>
              <a:rPr lang="en-IN" sz="2200" dirty="0" smtClean="0"/>
              <a:t> (line, size);</a:t>
            </a:r>
            <a:br>
              <a:rPr lang="en-IN" sz="2200" dirty="0" smtClean="0"/>
            </a:br>
            <a:r>
              <a:rPr lang="en-IN" sz="2200" b="1" dirty="0" smtClean="0"/>
              <a:t>Example</a:t>
            </a:r>
            <a:r>
              <a:rPr lang="en-IN" sz="2200" dirty="0" smtClean="0"/>
              <a:t>: unformatted2.cpp</a:t>
            </a:r>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 Manipulators</a:t>
            </a:r>
            <a:endParaRPr lang="en-IN" sz="3600" dirty="0"/>
          </a:p>
        </p:txBody>
      </p:sp>
      <p:sp>
        <p:nvSpPr>
          <p:cNvPr id="3" name="Content Placeholder 2"/>
          <p:cNvSpPr>
            <a:spLocks noGrp="1"/>
          </p:cNvSpPr>
          <p:nvPr>
            <p:ph idx="1"/>
          </p:nvPr>
        </p:nvSpPr>
        <p:spPr>
          <a:xfrm>
            <a:off x="228600" y="685800"/>
            <a:ext cx="8686800" cy="5943599"/>
          </a:xfrm>
        </p:spPr>
        <p:txBody>
          <a:bodyPr/>
          <a:lstStyle/>
          <a:p>
            <a:pPr algn="just">
              <a:lnSpc>
                <a:spcPct val="150000"/>
              </a:lnSpc>
            </a:pPr>
            <a:r>
              <a:rPr lang="en-IN" sz="2300" b="1" dirty="0" smtClean="0"/>
              <a:t>Manipulators </a:t>
            </a:r>
            <a:r>
              <a:rPr lang="en-IN" sz="2300" dirty="0" smtClean="0"/>
              <a:t>are operators used in C++ for </a:t>
            </a:r>
            <a:r>
              <a:rPr lang="en-IN" sz="2300" b="1" dirty="0" smtClean="0"/>
              <a:t>formatting output</a:t>
            </a:r>
            <a:r>
              <a:rPr lang="en-IN" sz="2300" dirty="0" smtClean="0"/>
              <a:t>. The data is manipulated by the programmer's choice of display.</a:t>
            </a:r>
          </a:p>
          <a:p>
            <a:pPr algn="just">
              <a:lnSpc>
                <a:spcPct val="150000"/>
              </a:lnSpc>
            </a:pPr>
            <a:r>
              <a:rPr lang="en-IN" sz="2300" dirty="0" smtClean="0"/>
              <a:t>It is </a:t>
            </a:r>
            <a:r>
              <a:rPr lang="en-IN" sz="2300" b="1" dirty="0" smtClean="0"/>
              <a:t>helping functions </a:t>
            </a:r>
            <a:r>
              <a:rPr lang="en-IN" sz="2300" dirty="0" smtClean="0"/>
              <a:t>that can modify the input/output stream. It does not mean that we change the value of a variable, it only modifies the I/O stream using insertion (&lt;&lt;) and extraction (&gt;&gt;) operators.</a:t>
            </a:r>
          </a:p>
          <a:p>
            <a:pPr algn="just">
              <a:lnSpc>
                <a:spcPct val="150000"/>
              </a:lnSpc>
            </a:pPr>
            <a:r>
              <a:rPr lang="en-IN" sz="2300" b="1" dirty="0" smtClean="0"/>
              <a:t>Types of manipulators</a:t>
            </a:r>
          </a:p>
          <a:p>
            <a:pPr lvl="1" algn="just">
              <a:lnSpc>
                <a:spcPct val="150000"/>
              </a:lnSpc>
            </a:pPr>
            <a:r>
              <a:rPr lang="en-IN" sz="2300" b="1" dirty="0" err="1" smtClean="0"/>
              <a:t>ws</a:t>
            </a:r>
            <a:r>
              <a:rPr lang="en-IN" sz="2300" dirty="0" smtClean="0"/>
              <a:t>: It is defined in </a:t>
            </a:r>
            <a:r>
              <a:rPr lang="en-IN" sz="2300" dirty="0" err="1" smtClean="0"/>
              <a:t>istream</a:t>
            </a:r>
            <a:r>
              <a:rPr lang="en-IN" sz="2300" dirty="0" smtClean="0"/>
              <a:t> and is used to ignore the whitespaces in the string sequence.</a:t>
            </a:r>
          </a:p>
          <a:p>
            <a:pPr lvl="1" algn="just">
              <a:lnSpc>
                <a:spcPct val="150000"/>
              </a:lnSpc>
            </a:pPr>
            <a:r>
              <a:rPr lang="en-IN" sz="2300" b="1" dirty="0" smtClean="0"/>
              <a:t>Note: </a:t>
            </a:r>
            <a:r>
              <a:rPr lang="en-IN" sz="2300" b="1" dirty="0" err="1" smtClean="0"/>
              <a:t>istringstream</a:t>
            </a:r>
            <a:r>
              <a:rPr lang="en-IN" sz="2300" dirty="0" smtClean="0"/>
              <a:t> is for input, </a:t>
            </a:r>
            <a:r>
              <a:rPr lang="en-IN" sz="2300" b="1" dirty="0" err="1" smtClean="0"/>
              <a:t>ostringstream</a:t>
            </a:r>
            <a:r>
              <a:rPr lang="en-IN" sz="2300" dirty="0" smtClean="0"/>
              <a:t> for output. </a:t>
            </a:r>
            <a:r>
              <a:rPr lang="en-IN" sz="2300" b="1" dirty="0" err="1" smtClean="0"/>
              <a:t>stringstream</a:t>
            </a:r>
            <a:r>
              <a:rPr lang="en-IN" sz="2300" dirty="0" smtClean="0"/>
              <a:t> is input </a:t>
            </a:r>
            <a:r>
              <a:rPr lang="en-IN" sz="2300" b="1" dirty="0" smtClean="0"/>
              <a:t>and</a:t>
            </a:r>
            <a:r>
              <a:rPr lang="en-IN" sz="2300" dirty="0" smtClean="0"/>
              <a:t> output. </a:t>
            </a:r>
            <a:endParaRPr lang="en-IN" sz="23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18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 Manipulators</a:t>
            </a:r>
            <a:endParaRPr lang="en-IN" sz="3600" dirty="0"/>
          </a:p>
        </p:txBody>
      </p:sp>
      <p:sp>
        <p:nvSpPr>
          <p:cNvPr id="3" name="Content Placeholder 2"/>
          <p:cNvSpPr>
            <a:spLocks noGrp="1"/>
          </p:cNvSpPr>
          <p:nvPr>
            <p:ph idx="1"/>
          </p:nvPr>
        </p:nvSpPr>
        <p:spPr>
          <a:xfrm>
            <a:off x="228600" y="685800"/>
            <a:ext cx="8686800" cy="5943599"/>
          </a:xfrm>
        </p:spPr>
        <p:txBody>
          <a:bodyPr/>
          <a:lstStyle/>
          <a:p>
            <a:pPr algn="just">
              <a:buNone/>
            </a:pPr>
            <a:r>
              <a:rPr lang="en-IN" sz="2400" b="1" dirty="0" smtClean="0"/>
              <a:t>Types of manipulators</a:t>
            </a:r>
          </a:p>
          <a:p>
            <a:pPr marL="342900" lvl="1" indent="-342900" algn="just">
              <a:buFont typeface="Arial" charset="0"/>
              <a:buChar char="•"/>
            </a:pPr>
            <a:r>
              <a:rPr lang="en-IN" sz="2400" b="1" dirty="0" smtClean="0"/>
              <a:t>endl</a:t>
            </a:r>
            <a:r>
              <a:rPr lang="en-IN" sz="2400" dirty="0" smtClean="0"/>
              <a:t>: It is defined in ostream. It is used to enter a new line and after entering a new line it flushes (i.e. it forces all the output written on the screen or in the file) the output stream.</a:t>
            </a:r>
          </a:p>
          <a:p>
            <a:pPr marL="342900" lvl="1" indent="-342900" algn="just">
              <a:buNone/>
            </a:pPr>
            <a:r>
              <a:rPr lang="en-IN" sz="2400" b="1" dirty="0" smtClean="0"/>
              <a:t>	</a:t>
            </a:r>
            <a:r>
              <a:rPr lang="de-DE" sz="2400" b="1" dirty="0" smtClean="0">
                <a:solidFill>
                  <a:srgbClr val="FF0000"/>
                </a:solidFill>
              </a:rPr>
              <a:t>endl vs \n in C++</a:t>
            </a:r>
          </a:p>
          <a:p>
            <a:pPr lvl="1" algn="just"/>
            <a:r>
              <a:rPr lang="en-IN" sz="2400" b="1" dirty="0" err="1" smtClean="0"/>
              <a:t>cout</a:t>
            </a:r>
            <a:r>
              <a:rPr lang="en-IN" sz="2400" b="1" dirty="0" smtClean="0"/>
              <a:t> &lt;&lt; endl</a:t>
            </a:r>
            <a:r>
              <a:rPr lang="en-IN" sz="2400" dirty="0" smtClean="0"/>
              <a:t> : Inserts a new line and flushes the stream </a:t>
            </a:r>
          </a:p>
          <a:p>
            <a:pPr lvl="1" algn="just"/>
            <a:r>
              <a:rPr lang="en-IN" sz="2400" b="1" dirty="0" err="1" smtClean="0"/>
              <a:t>cout</a:t>
            </a:r>
            <a:r>
              <a:rPr lang="en-IN" sz="2400" b="1" dirty="0" smtClean="0"/>
              <a:t> &lt;&lt; "\n"</a:t>
            </a:r>
            <a:r>
              <a:rPr lang="en-IN" sz="2400" dirty="0" smtClean="0"/>
              <a:t> : Only inserts a new line.</a:t>
            </a:r>
          </a:p>
          <a:p>
            <a:pPr lvl="1" algn="just"/>
            <a:r>
              <a:rPr lang="en-IN" sz="2400" b="1" dirty="0" smtClean="0"/>
              <a:t>Some other differences between endl and \n are:</a:t>
            </a:r>
          </a:p>
          <a:p>
            <a:pPr lvl="1" algn="just"/>
            <a:r>
              <a:rPr lang="en-IN" sz="2400" dirty="0" smtClean="0"/>
              <a:t>endl is manipulator while \n is character.</a:t>
            </a:r>
          </a:p>
          <a:p>
            <a:pPr lvl="1" algn="just"/>
            <a:r>
              <a:rPr lang="en-IN" sz="2400" dirty="0" smtClean="0"/>
              <a:t>endl doesn’t occupy any memory whereas \n is character so It occupy 1 byte memory.</a:t>
            </a:r>
          </a:p>
          <a:p>
            <a:pPr lvl="1" algn="just"/>
            <a:r>
              <a:rPr lang="en-IN" sz="2400" dirty="0" smtClean="0"/>
              <a:t>We cannot write endl in between double quotation while we can write \n in between double quotation like</a:t>
            </a:r>
            <a:br>
              <a:rPr lang="en-IN" sz="2400" dirty="0" smtClean="0"/>
            </a:br>
            <a:r>
              <a:rPr lang="en-IN" sz="2400" dirty="0" err="1" smtClean="0"/>
              <a:t>cout</a:t>
            </a:r>
            <a:r>
              <a:rPr lang="en-IN" sz="2400" dirty="0" smtClean="0"/>
              <a:t>&lt;&lt;"\n"; it is right but </a:t>
            </a:r>
            <a:r>
              <a:rPr lang="en-IN" sz="2400" dirty="0" err="1" smtClean="0"/>
              <a:t>cout</a:t>
            </a:r>
            <a:r>
              <a:rPr lang="en-IN" sz="2400" dirty="0" smtClean="0"/>
              <a:t>&lt;&lt;"endl"; is wrong.</a:t>
            </a:r>
          </a:p>
          <a:p>
            <a:pPr lvl="1" algn="just"/>
            <a:r>
              <a:rPr lang="en-IN" sz="2400" dirty="0" smtClean="0"/>
              <a:t>We can use \n also in C++ but we can't use endl in C language.</a:t>
            </a:r>
          </a:p>
          <a:p>
            <a:pPr lvl="1" algn="just"/>
            <a:endParaRPr lang="en-IN" sz="2400" dirty="0" smtClean="0"/>
          </a:p>
          <a:p>
            <a:pPr lvl="1" algn="just"/>
            <a:endParaRPr lang="en-IN" sz="2400" b="1" dirty="0" smtClean="0"/>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 Manipulators</a:t>
            </a:r>
            <a:endParaRPr lang="en-IN" sz="3600" dirty="0"/>
          </a:p>
        </p:txBody>
      </p:sp>
      <p:sp>
        <p:nvSpPr>
          <p:cNvPr id="3" name="Content Placeholder 2"/>
          <p:cNvSpPr>
            <a:spLocks noGrp="1"/>
          </p:cNvSpPr>
          <p:nvPr>
            <p:ph idx="1"/>
          </p:nvPr>
        </p:nvSpPr>
        <p:spPr>
          <a:xfrm>
            <a:off x="228600" y="685800"/>
            <a:ext cx="8686800" cy="5943599"/>
          </a:xfrm>
        </p:spPr>
        <p:txBody>
          <a:bodyPr/>
          <a:lstStyle/>
          <a:p>
            <a:pPr algn="just">
              <a:buNone/>
            </a:pPr>
            <a:r>
              <a:rPr lang="en-IN" sz="2400" b="1" dirty="0" smtClean="0"/>
              <a:t>Types of manipulators</a:t>
            </a:r>
          </a:p>
          <a:p>
            <a:pPr marL="342900" lvl="1" indent="-342900" algn="just">
              <a:buFont typeface="Arial" charset="0"/>
              <a:buChar char="•"/>
            </a:pPr>
            <a:r>
              <a:rPr lang="en-IN" sz="2400" b="1" dirty="0" smtClean="0"/>
              <a:t>ends: </a:t>
            </a:r>
            <a:r>
              <a:rPr lang="en-IN" sz="2400" dirty="0" smtClean="0"/>
              <a:t>It is also defined in ostream and it inserts a null character into the output stream. It typically works with std::</a:t>
            </a:r>
            <a:r>
              <a:rPr lang="en-IN" sz="2400" dirty="0" err="1" smtClean="0"/>
              <a:t>ostrstream</a:t>
            </a:r>
            <a:r>
              <a:rPr lang="en-IN" sz="2400" dirty="0" smtClean="0"/>
              <a:t>, when the associated output buffer needs to be null-terminated to be processed as a C string.</a:t>
            </a:r>
          </a:p>
          <a:p>
            <a:pPr marL="342900" lvl="1" indent="-342900" algn="just">
              <a:buFont typeface="Arial" charset="0"/>
              <a:buChar char="•"/>
            </a:pPr>
            <a:r>
              <a:rPr lang="en-IN" sz="2400" b="1" dirty="0" smtClean="0"/>
              <a:t>flush: </a:t>
            </a:r>
            <a:r>
              <a:rPr lang="en-IN" sz="2400" dirty="0" smtClean="0"/>
              <a:t>It is also defined in ostream and it flushes the output stream i.e. it forces all the output written on the screen or in the file. Without flush, the output would be the same but may not appear in real-time.</a:t>
            </a:r>
          </a:p>
          <a:p>
            <a:pPr marL="342900" lvl="1" indent="-342900" algn="just">
              <a:buFont typeface="Arial" charset="0"/>
              <a:buChar char="•"/>
            </a:pPr>
            <a:r>
              <a:rPr lang="en-IN" sz="2400" b="1" dirty="0" smtClean="0"/>
              <a:t>Some important manipulators in </a:t>
            </a:r>
            <a:r>
              <a:rPr lang="en-IN" sz="2400" b="1" i="1" dirty="0" smtClean="0"/>
              <a:t>&lt;</a:t>
            </a:r>
            <a:r>
              <a:rPr lang="en-IN" sz="2400" b="1" i="1" dirty="0" err="1" smtClean="0"/>
              <a:t>iomanip</a:t>
            </a:r>
            <a:r>
              <a:rPr lang="en-IN" sz="2400" b="1" i="1" dirty="0" smtClean="0"/>
              <a:t>&gt;</a:t>
            </a:r>
            <a:r>
              <a:rPr lang="en-IN" sz="2400" b="1" dirty="0" smtClean="0"/>
              <a:t> </a:t>
            </a:r>
          </a:p>
          <a:p>
            <a:pPr marL="742950" lvl="2" indent="-342900" algn="just"/>
            <a:r>
              <a:rPr lang="en-IN" b="1" dirty="0" err="1" smtClean="0"/>
              <a:t>setw</a:t>
            </a:r>
            <a:r>
              <a:rPr lang="en-IN" b="1" dirty="0" smtClean="0"/>
              <a:t> (</a:t>
            </a:r>
            <a:r>
              <a:rPr lang="en-IN" b="1" dirty="0" err="1" smtClean="0"/>
              <a:t>val</a:t>
            </a:r>
            <a:r>
              <a:rPr lang="en-IN" b="1" dirty="0" smtClean="0"/>
              <a:t>)</a:t>
            </a:r>
            <a:r>
              <a:rPr lang="en-IN" dirty="0" smtClean="0"/>
              <a:t>: It is used to sets the field width in output operations.</a:t>
            </a:r>
          </a:p>
          <a:p>
            <a:pPr marL="742950" lvl="2" indent="-342900" algn="just"/>
            <a:r>
              <a:rPr lang="en-IN" b="1" dirty="0" err="1" smtClean="0"/>
              <a:t>setfill</a:t>
            </a:r>
            <a:r>
              <a:rPr lang="en-IN" b="1" dirty="0" smtClean="0"/>
              <a:t> (c)</a:t>
            </a:r>
            <a:r>
              <a:rPr lang="en-IN" dirty="0" smtClean="0"/>
              <a:t>: It is used to fill the character ‘c’ on output stream.</a:t>
            </a:r>
          </a:p>
          <a:p>
            <a:pPr marL="742950" lvl="2" indent="-342900" algn="just"/>
            <a:r>
              <a:rPr lang="en-IN" b="1" dirty="0" err="1" smtClean="0"/>
              <a:t>setprecision</a:t>
            </a:r>
            <a:r>
              <a:rPr lang="en-IN" b="1" dirty="0" smtClean="0"/>
              <a:t> (</a:t>
            </a:r>
            <a:r>
              <a:rPr lang="en-IN" b="1" dirty="0" err="1" smtClean="0"/>
              <a:t>val</a:t>
            </a:r>
            <a:r>
              <a:rPr lang="en-IN" b="1" dirty="0" smtClean="0"/>
              <a:t>)</a:t>
            </a:r>
            <a:r>
              <a:rPr lang="en-IN" dirty="0" smtClean="0"/>
              <a:t>: It sets </a:t>
            </a:r>
            <a:r>
              <a:rPr lang="en-IN" dirty="0" err="1" smtClean="0"/>
              <a:t>val</a:t>
            </a:r>
            <a:r>
              <a:rPr lang="en-IN" dirty="0" smtClean="0"/>
              <a:t> as the new value for the precision of floating-point values.</a:t>
            </a:r>
          </a:p>
          <a:p>
            <a:pPr marL="742950" lvl="2" indent="-342900" algn="just"/>
            <a:endParaRPr lang="en-IN" dirty="0" smtClean="0"/>
          </a:p>
          <a:p>
            <a:pPr marL="342900" lvl="1" indent="-342900" algn="just">
              <a:buFont typeface="Arial" charset="0"/>
              <a:buChar char="•"/>
            </a:pPr>
            <a:endParaRPr lang="en-IN" sz="2400" dirty="0" smtClean="0"/>
          </a:p>
          <a:p>
            <a:pPr lvl="1" algn="just"/>
            <a:endParaRPr lang="en-IN" sz="2400" dirty="0" smtClean="0"/>
          </a:p>
          <a:p>
            <a:pPr lvl="1" algn="just"/>
            <a:endParaRPr lang="en-IN" sz="2400" dirty="0" smtClean="0"/>
          </a:p>
          <a:p>
            <a:pPr lvl="1" algn="just"/>
            <a:endParaRPr lang="en-IN" sz="2400" b="1" dirty="0" smtClean="0"/>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 Manipulators</a:t>
            </a:r>
            <a:endParaRPr lang="en-IN" sz="3600" dirty="0"/>
          </a:p>
        </p:txBody>
      </p:sp>
      <p:sp>
        <p:nvSpPr>
          <p:cNvPr id="3" name="Content Placeholder 2"/>
          <p:cNvSpPr>
            <a:spLocks noGrp="1"/>
          </p:cNvSpPr>
          <p:nvPr>
            <p:ph idx="1"/>
          </p:nvPr>
        </p:nvSpPr>
        <p:spPr>
          <a:xfrm>
            <a:off x="228600" y="685800"/>
            <a:ext cx="8686800" cy="5943599"/>
          </a:xfrm>
        </p:spPr>
        <p:txBody>
          <a:bodyPr/>
          <a:lstStyle/>
          <a:p>
            <a:pPr marL="342900" lvl="1" indent="-342900" algn="just">
              <a:buFont typeface="Arial" charset="0"/>
              <a:buChar char="•"/>
            </a:pPr>
            <a:r>
              <a:rPr lang="en-IN" sz="2400" b="1" dirty="0" smtClean="0"/>
              <a:t>Some important manipulators in </a:t>
            </a:r>
            <a:r>
              <a:rPr lang="en-IN" sz="2400" b="1" i="1" dirty="0" smtClean="0"/>
              <a:t>&lt;</a:t>
            </a:r>
            <a:r>
              <a:rPr lang="en-IN" sz="2400" b="1" i="1" dirty="0" err="1" smtClean="0"/>
              <a:t>iomanip</a:t>
            </a:r>
            <a:r>
              <a:rPr lang="en-IN" sz="2400" b="1" i="1" dirty="0" smtClean="0"/>
              <a:t>&gt;</a:t>
            </a:r>
            <a:r>
              <a:rPr lang="en-IN" sz="2400" b="1" dirty="0" smtClean="0"/>
              <a:t> </a:t>
            </a:r>
          </a:p>
          <a:p>
            <a:pPr marL="742950" lvl="2" indent="-342900" algn="just"/>
            <a:r>
              <a:rPr lang="en-IN" b="1" dirty="0" err="1" smtClean="0"/>
              <a:t>setbase</a:t>
            </a:r>
            <a:r>
              <a:rPr lang="en-IN" b="1" dirty="0" smtClean="0"/>
              <a:t>(</a:t>
            </a:r>
            <a:r>
              <a:rPr lang="en-IN" b="1" dirty="0" err="1" smtClean="0"/>
              <a:t>val</a:t>
            </a:r>
            <a:r>
              <a:rPr lang="en-IN" b="1" dirty="0" smtClean="0"/>
              <a:t>):</a:t>
            </a:r>
            <a:r>
              <a:rPr lang="en-IN" dirty="0" smtClean="0"/>
              <a:t> It is used to set the numeric base value for numeric values.</a:t>
            </a:r>
          </a:p>
          <a:p>
            <a:pPr marL="742950" lvl="2" indent="-342900" algn="just"/>
            <a:r>
              <a:rPr lang="en-IN" b="1" dirty="0" err="1" smtClean="0"/>
              <a:t>setiosflags</a:t>
            </a:r>
            <a:r>
              <a:rPr lang="en-IN" b="1" dirty="0" smtClean="0"/>
              <a:t>(flag):</a:t>
            </a:r>
            <a:r>
              <a:rPr lang="en-IN" dirty="0" smtClean="0"/>
              <a:t> It is used to sets the format flags specified by parameter mask.</a:t>
            </a:r>
          </a:p>
          <a:p>
            <a:pPr marL="742950" lvl="2" indent="-342900" algn="just"/>
            <a:r>
              <a:rPr lang="en-IN" b="1" dirty="0" err="1" smtClean="0"/>
              <a:t>resetiosflags</a:t>
            </a:r>
            <a:r>
              <a:rPr lang="en-IN" b="1" dirty="0" smtClean="0"/>
              <a:t>(m)</a:t>
            </a:r>
            <a:r>
              <a:rPr lang="en-IN" dirty="0" smtClean="0"/>
              <a:t>: It is used to resets the format flags specified by parameter mask. </a:t>
            </a:r>
          </a:p>
          <a:p>
            <a:pPr marL="1200150" lvl="3" indent="-342900" algn="just"/>
            <a:r>
              <a:rPr lang="en-IN" b="1" dirty="0" smtClean="0"/>
              <a:t>mask</a:t>
            </a:r>
            <a:r>
              <a:rPr lang="en-IN" dirty="0" smtClean="0"/>
              <a:t>: mask representing the flags to be set.</a:t>
            </a:r>
          </a:p>
          <a:p>
            <a:pPr marL="342900" lvl="1" indent="-342900" algn="just">
              <a:buFont typeface="Arial" charset="0"/>
              <a:buChar char="•"/>
            </a:pPr>
            <a:r>
              <a:rPr lang="en-IN" sz="2400" b="1" dirty="0" smtClean="0"/>
              <a:t>Some important manipulators in &lt;</a:t>
            </a:r>
            <a:r>
              <a:rPr lang="en-IN" sz="2400" b="1" dirty="0" err="1" smtClean="0"/>
              <a:t>ios</a:t>
            </a:r>
            <a:r>
              <a:rPr lang="en-IN" sz="2400" b="1" dirty="0" smtClean="0"/>
              <a:t>&gt; are:</a:t>
            </a:r>
          </a:p>
          <a:p>
            <a:pPr marL="742950" lvl="2" indent="-342900" algn="just"/>
            <a:r>
              <a:rPr lang="en-IN" b="1" dirty="0" err="1" smtClean="0"/>
              <a:t>showpos</a:t>
            </a:r>
            <a:r>
              <a:rPr lang="en-IN" b="1" dirty="0" smtClean="0"/>
              <a:t>: </a:t>
            </a:r>
            <a:r>
              <a:rPr lang="en-IN" dirty="0" smtClean="0"/>
              <a:t>It forces to show a positive sign on positive numbers.</a:t>
            </a:r>
          </a:p>
          <a:p>
            <a:pPr marL="742950" lvl="2" indent="-342900" algn="just"/>
            <a:r>
              <a:rPr lang="en-IN" b="1" dirty="0" err="1" smtClean="0"/>
              <a:t>noshowpos</a:t>
            </a:r>
            <a:r>
              <a:rPr lang="en-IN" b="1" dirty="0" smtClean="0"/>
              <a:t>: </a:t>
            </a:r>
            <a:r>
              <a:rPr lang="en-IN" dirty="0" smtClean="0"/>
              <a:t>It forces not to write a positive sign on positive numbers.</a:t>
            </a:r>
          </a:p>
          <a:p>
            <a:pPr marL="742950" lvl="2" indent="-342900" algn="just"/>
            <a:r>
              <a:rPr lang="en-IN" b="1" dirty="0" err="1" smtClean="0"/>
              <a:t>showbase</a:t>
            </a:r>
            <a:r>
              <a:rPr lang="en-IN" b="1" dirty="0" smtClean="0"/>
              <a:t>: </a:t>
            </a:r>
            <a:r>
              <a:rPr lang="en-IN" dirty="0" smtClean="0"/>
              <a:t>It indicates numeric base of numeric values.</a:t>
            </a:r>
          </a:p>
          <a:p>
            <a:pPr marL="742950" lvl="2" indent="-342900" algn="just"/>
            <a:r>
              <a:rPr lang="en-IN" b="1" dirty="0" smtClean="0"/>
              <a:t>uppercase: </a:t>
            </a:r>
            <a:r>
              <a:rPr lang="en-IN" dirty="0" smtClean="0"/>
              <a:t>It forces uppercase letters for numeric values.</a:t>
            </a:r>
          </a:p>
          <a:p>
            <a:pPr marL="342900" lvl="1" indent="-342900" algn="just">
              <a:buFont typeface="Arial" charset="0"/>
              <a:buChar char="•"/>
            </a:pPr>
            <a:endParaRPr lang="en-IN" sz="2400" dirty="0" smtClean="0"/>
          </a:p>
          <a:p>
            <a:pPr lvl="1" algn="just"/>
            <a:endParaRPr lang="en-IN" sz="2400" dirty="0" smtClean="0"/>
          </a:p>
          <a:p>
            <a:pPr lvl="1" algn="just"/>
            <a:endParaRPr lang="en-IN" sz="2400" dirty="0" smtClean="0"/>
          </a:p>
          <a:p>
            <a:pPr lvl="1" algn="just"/>
            <a:endParaRPr lang="en-IN" sz="2400" b="1" dirty="0" smtClean="0"/>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Input/output in C++: Manipulators</a:t>
            </a:r>
            <a:endParaRPr lang="en-IN" sz="3600" dirty="0"/>
          </a:p>
        </p:txBody>
      </p:sp>
      <p:sp>
        <p:nvSpPr>
          <p:cNvPr id="3" name="Content Placeholder 2"/>
          <p:cNvSpPr>
            <a:spLocks noGrp="1"/>
          </p:cNvSpPr>
          <p:nvPr>
            <p:ph idx="1"/>
          </p:nvPr>
        </p:nvSpPr>
        <p:spPr>
          <a:xfrm>
            <a:off x="228600" y="685800"/>
            <a:ext cx="8686800" cy="5943599"/>
          </a:xfrm>
        </p:spPr>
        <p:txBody>
          <a:bodyPr/>
          <a:lstStyle/>
          <a:p>
            <a:pPr marL="342900" lvl="1" indent="-342900" algn="just">
              <a:buFont typeface="Arial" charset="0"/>
              <a:buChar char="•"/>
            </a:pPr>
            <a:r>
              <a:rPr lang="en-IN" sz="2400" b="1" dirty="0" smtClean="0"/>
              <a:t>Some important manipulators in &lt;</a:t>
            </a:r>
            <a:r>
              <a:rPr lang="en-IN" sz="2400" b="1" dirty="0" err="1" smtClean="0"/>
              <a:t>ios</a:t>
            </a:r>
            <a:r>
              <a:rPr lang="en-IN" sz="2400" b="1" dirty="0" smtClean="0"/>
              <a:t>&gt; are:</a:t>
            </a:r>
          </a:p>
          <a:p>
            <a:pPr marL="742950" lvl="2" indent="-342900" algn="just"/>
            <a:r>
              <a:rPr lang="en-IN" b="1" dirty="0" err="1" smtClean="0"/>
              <a:t>nouppercase</a:t>
            </a:r>
            <a:r>
              <a:rPr lang="en-IN" b="1" dirty="0" smtClean="0"/>
              <a:t>: </a:t>
            </a:r>
            <a:r>
              <a:rPr lang="en-IN" dirty="0" smtClean="0"/>
              <a:t>It forces lowercase letters for numeric values.</a:t>
            </a:r>
          </a:p>
          <a:p>
            <a:pPr marL="742950" lvl="2" indent="-342900" algn="just"/>
            <a:r>
              <a:rPr lang="en-IN" b="1" dirty="0" smtClean="0"/>
              <a:t>fixed: </a:t>
            </a:r>
            <a:r>
              <a:rPr lang="en-IN" dirty="0" smtClean="0"/>
              <a:t>It uses decimal notation for floating-point values.</a:t>
            </a:r>
          </a:p>
          <a:p>
            <a:pPr marL="742950" lvl="2" indent="-342900" algn="just"/>
            <a:r>
              <a:rPr lang="en-IN" b="1" dirty="0" smtClean="0"/>
              <a:t>scientific</a:t>
            </a:r>
            <a:r>
              <a:rPr lang="en-IN" dirty="0" smtClean="0"/>
              <a:t>: It use scientific floating-point notation.</a:t>
            </a:r>
          </a:p>
          <a:p>
            <a:pPr marL="742950" lvl="2" indent="-342900" algn="just"/>
            <a:r>
              <a:rPr lang="en-IN" b="1" dirty="0" smtClean="0"/>
              <a:t>hex: </a:t>
            </a:r>
            <a:r>
              <a:rPr lang="en-IN" dirty="0" smtClean="0"/>
              <a:t>Read and write hexadecimal values for integers and it works same as the </a:t>
            </a:r>
            <a:r>
              <a:rPr lang="en-IN" dirty="0" err="1" smtClean="0"/>
              <a:t>setbase</a:t>
            </a:r>
            <a:r>
              <a:rPr lang="en-IN" dirty="0" smtClean="0"/>
              <a:t>(16).</a:t>
            </a:r>
          </a:p>
          <a:p>
            <a:pPr marL="742950" lvl="2" indent="-342900" algn="just"/>
            <a:r>
              <a:rPr lang="en-IN" b="1" dirty="0" err="1" smtClean="0"/>
              <a:t>dec</a:t>
            </a:r>
            <a:r>
              <a:rPr lang="en-IN" b="1" dirty="0" smtClean="0"/>
              <a:t>: </a:t>
            </a:r>
            <a:r>
              <a:rPr lang="en-IN" dirty="0" smtClean="0"/>
              <a:t>Read and write decimal values for integers i.e. </a:t>
            </a:r>
            <a:r>
              <a:rPr lang="en-IN" dirty="0" err="1" smtClean="0"/>
              <a:t>setbase</a:t>
            </a:r>
            <a:r>
              <a:rPr lang="en-IN" dirty="0" smtClean="0"/>
              <a:t>(10).</a:t>
            </a:r>
          </a:p>
          <a:p>
            <a:pPr marL="742950" lvl="2" indent="-342900" algn="just"/>
            <a:r>
              <a:rPr lang="en-IN" b="1" dirty="0" err="1" smtClean="0"/>
              <a:t>oct</a:t>
            </a:r>
            <a:r>
              <a:rPr lang="en-IN" b="1" dirty="0" smtClean="0"/>
              <a:t>: </a:t>
            </a:r>
            <a:r>
              <a:rPr lang="en-IN" dirty="0" smtClean="0"/>
              <a:t>Read and write octal values for integers i.e. </a:t>
            </a:r>
            <a:r>
              <a:rPr lang="en-IN" dirty="0" err="1" smtClean="0"/>
              <a:t>setbase</a:t>
            </a:r>
            <a:r>
              <a:rPr lang="en-IN" dirty="0" smtClean="0"/>
              <a:t>(8).</a:t>
            </a:r>
          </a:p>
          <a:p>
            <a:pPr marL="742950" lvl="2" indent="-342900" algn="just"/>
            <a:r>
              <a:rPr lang="en-IN" b="1" dirty="0" smtClean="0"/>
              <a:t>left: </a:t>
            </a:r>
            <a:r>
              <a:rPr lang="en-IN" dirty="0" smtClean="0"/>
              <a:t>It adjust output to the left.</a:t>
            </a:r>
          </a:p>
          <a:p>
            <a:pPr marL="742950" lvl="2" indent="-342900" algn="just"/>
            <a:r>
              <a:rPr lang="en-IN" b="1" dirty="0" smtClean="0"/>
              <a:t>right: </a:t>
            </a:r>
            <a:r>
              <a:rPr lang="en-IN" dirty="0" smtClean="0"/>
              <a:t>It adjust output to the right.</a:t>
            </a:r>
          </a:p>
          <a:p>
            <a:pPr marL="342900" lvl="1" indent="-342900" algn="just">
              <a:buFont typeface="Arial" charset="0"/>
              <a:buChar char="•"/>
            </a:pPr>
            <a:r>
              <a:rPr lang="en-IN" sz="2400" b="1" dirty="0" smtClean="0"/>
              <a:t>Example: </a:t>
            </a:r>
            <a:r>
              <a:rPr lang="en-IN" sz="2400" dirty="0" smtClean="0"/>
              <a:t>manipulator1.cpp, manipulator2.cpp, manipulator3.cpp, manipulator4.cpp, manipulator5.cpp</a:t>
            </a:r>
          </a:p>
          <a:p>
            <a:pPr lvl="1" algn="just"/>
            <a:endParaRPr lang="en-IN" sz="2400" dirty="0" smtClean="0"/>
          </a:p>
          <a:p>
            <a:pPr lvl="1" algn="just"/>
            <a:endParaRPr lang="en-IN" sz="2400" dirty="0" smtClean="0"/>
          </a:p>
          <a:p>
            <a:pPr lvl="1" algn="just"/>
            <a:endParaRPr lang="en-IN" sz="2400" b="1" dirty="0" smtClean="0"/>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Scientific notation: Introduction</a:t>
            </a:r>
          </a:p>
        </p:txBody>
      </p:sp>
      <p:sp>
        <p:nvSpPr>
          <p:cNvPr id="3" name="Content Placeholder 2"/>
          <p:cNvSpPr>
            <a:spLocks noGrp="1"/>
          </p:cNvSpPr>
          <p:nvPr>
            <p:ph idx="1"/>
          </p:nvPr>
        </p:nvSpPr>
        <p:spPr>
          <a:xfrm>
            <a:off x="228600" y="685800"/>
            <a:ext cx="8686800" cy="5943599"/>
          </a:xfrm>
        </p:spPr>
        <p:txBody>
          <a:bodyPr/>
          <a:lstStyle/>
          <a:p>
            <a:pPr marL="342900" lvl="1" indent="-342900" algn="just">
              <a:buFont typeface="Arial" charset="0"/>
              <a:buChar char="•"/>
            </a:pPr>
            <a:r>
              <a:rPr lang="en-IN" sz="2400" b="1" dirty="0" smtClean="0"/>
              <a:t>Scientific notation</a:t>
            </a:r>
            <a:r>
              <a:rPr lang="en-IN" sz="2400" dirty="0" smtClean="0"/>
              <a:t> is a useful shorthand for writing lengthy numbers in a concise manner.</a:t>
            </a:r>
          </a:p>
          <a:p>
            <a:pPr marL="342900" lvl="1" indent="-342900" algn="just">
              <a:buFont typeface="Arial" charset="0"/>
              <a:buChar char="•"/>
            </a:pPr>
            <a:r>
              <a:rPr lang="en-IN" sz="2400" dirty="0" smtClean="0"/>
              <a:t>Numbers in scientific notation take the following form: </a:t>
            </a:r>
            <a:r>
              <a:rPr lang="en-IN" sz="2400" i="1" dirty="0" smtClean="0"/>
              <a:t>significant</a:t>
            </a:r>
            <a:r>
              <a:rPr lang="en-IN" sz="2400" dirty="0" smtClean="0"/>
              <a:t> x 10</a:t>
            </a:r>
            <a:r>
              <a:rPr lang="en-IN" sz="2400" i="1" baseline="30000" dirty="0" smtClean="0"/>
              <a:t>exponent</a:t>
            </a:r>
            <a:r>
              <a:rPr lang="en-IN" sz="2400" dirty="0" smtClean="0"/>
              <a:t>. </a:t>
            </a:r>
          </a:p>
          <a:p>
            <a:pPr marL="742950" lvl="2" indent="-342900" algn="just"/>
            <a:r>
              <a:rPr lang="en-IN" sz="2000" b="1" dirty="0" smtClean="0"/>
              <a:t>For example</a:t>
            </a:r>
            <a:r>
              <a:rPr lang="en-IN" sz="2000" dirty="0" smtClean="0"/>
              <a:t>, in the scientific notation 1.2 x 10</a:t>
            </a:r>
            <a:r>
              <a:rPr lang="en-IN" sz="2000" baseline="30000" dirty="0" smtClean="0"/>
              <a:t>4</a:t>
            </a:r>
            <a:r>
              <a:rPr lang="en-IN" sz="2000" dirty="0" smtClean="0"/>
              <a:t>, 1.2 is the significant and 4 is the exponent. </a:t>
            </a:r>
          </a:p>
          <a:p>
            <a:pPr marL="742950" lvl="2" indent="-342900" algn="just"/>
            <a:r>
              <a:rPr lang="en-IN" sz="2000" dirty="0" smtClean="0"/>
              <a:t>Since 10</a:t>
            </a:r>
            <a:r>
              <a:rPr lang="en-IN" sz="2000" baseline="30000" dirty="0" smtClean="0"/>
              <a:t>4</a:t>
            </a:r>
            <a:r>
              <a:rPr lang="en-IN" sz="2000" dirty="0" smtClean="0"/>
              <a:t> evaluates to 10,000, 1.2 x 10</a:t>
            </a:r>
            <a:r>
              <a:rPr lang="en-IN" sz="2000" baseline="30000" dirty="0" smtClean="0"/>
              <a:t>4</a:t>
            </a:r>
            <a:r>
              <a:rPr lang="en-IN" sz="2000" dirty="0" smtClean="0"/>
              <a:t> evaluates to 12,000.</a:t>
            </a:r>
          </a:p>
          <a:p>
            <a:pPr algn="just"/>
            <a:r>
              <a:rPr lang="en-IN" sz="2400" dirty="0" smtClean="0"/>
              <a:t>Scientific notation has the added benefit of making it easier to </a:t>
            </a:r>
            <a:r>
              <a:rPr lang="en-IN" sz="2400" b="1" dirty="0" smtClean="0"/>
              <a:t>compare</a:t>
            </a:r>
            <a:r>
              <a:rPr lang="en-IN" sz="2400" dirty="0" smtClean="0"/>
              <a:t> the magnitude of </a:t>
            </a:r>
            <a:r>
              <a:rPr lang="en-IN" sz="2400" b="1" dirty="0" smtClean="0"/>
              <a:t>two really large or really small numbers </a:t>
            </a:r>
            <a:r>
              <a:rPr lang="en-IN" sz="2400" dirty="0" smtClean="0"/>
              <a:t>simply by comparing the exponent.</a:t>
            </a:r>
          </a:p>
          <a:p>
            <a:pPr algn="just"/>
            <a:r>
              <a:rPr lang="en-IN" sz="2400" dirty="0" smtClean="0"/>
              <a:t>In C++, we use the letter ‘e’ (or sometimes ‘E’) to represent the “times 10 to the power of” part of the equation. </a:t>
            </a:r>
          </a:p>
          <a:p>
            <a:pPr lvl="1" algn="just"/>
            <a:r>
              <a:rPr lang="en-IN" sz="2000" dirty="0" smtClean="0"/>
              <a:t>For example, 1.2 x 10</a:t>
            </a:r>
            <a:r>
              <a:rPr lang="en-IN" sz="2000" baseline="30000" dirty="0" smtClean="0"/>
              <a:t>4</a:t>
            </a:r>
            <a:r>
              <a:rPr lang="en-IN" sz="2000" dirty="0" smtClean="0"/>
              <a:t> would be written as 1.2e4, and 5.9736 x 10</a:t>
            </a:r>
            <a:r>
              <a:rPr lang="en-IN" sz="2000" baseline="30000" dirty="0" smtClean="0"/>
              <a:t>24</a:t>
            </a:r>
            <a:r>
              <a:rPr lang="en-IN" sz="2000" dirty="0" smtClean="0"/>
              <a:t> would be written as 5.9736e24.</a:t>
            </a:r>
          </a:p>
          <a:p>
            <a:pPr lvl="1" algn="just"/>
            <a:endParaRPr lang="en-IN" sz="2400" b="1" dirty="0" smtClean="0"/>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Why? </a:t>
            </a:r>
            <a:endParaRPr lang="en-IN" sz="3600" dirty="0"/>
          </a:p>
        </p:txBody>
      </p:sp>
      <p:sp>
        <p:nvSpPr>
          <p:cNvPr id="3" name="Content Placeholder 2"/>
          <p:cNvSpPr>
            <a:spLocks noGrp="1"/>
          </p:cNvSpPr>
          <p:nvPr>
            <p:ph idx="1"/>
          </p:nvPr>
        </p:nvSpPr>
        <p:spPr>
          <a:xfrm>
            <a:off x="228600" y="533400"/>
            <a:ext cx="8686800" cy="5364163"/>
          </a:xfrm>
        </p:spPr>
        <p:txBody>
          <a:bodyPr/>
          <a:lstStyle/>
          <a:p>
            <a:pPr algn="just"/>
            <a:r>
              <a:rPr lang="en-IN" sz="2600" dirty="0" smtClean="0"/>
              <a:t>C++ is a </a:t>
            </a:r>
            <a:r>
              <a:rPr lang="en-IN" sz="2600" b="1" dirty="0" smtClean="0"/>
              <a:t>middle level language, </a:t>
            </a:r>
            <a:r>
              <a:rPr lang="en-IN" sz="2600" dirty="0" smtClean="0"/>
              <a:t>you will write code that interacts directly with the internal hardware of the computer.</a:t>
            </a:r>
          </a:p>
          <a:p>
            <a:pPr lvl="1" algn="just"/>
            <a:r>
              <a:rPr lang="en-IN" sz="2600" dirty="0" smtClean="0"/>
              <a:t>how the computer memory really works, how information is stored in them, how you can retrieve them and so on.</a:t>
            </a:r>
          </a:p>
          <a:p>
            <a:pPr algn="just"/>
            <a:r>
              <a:rPr lang="en-IN" sz="2600" dirty="0" smtClean="0"/>
              <a:t>Github, the leading open source collaboration platform, has over 600,000 repositories for C++ alone.</a:t>
            </a:r>
          </a:p>
          <a:p>
            <a:pPr algn="just"/>
            <a:r>
              <a:rPr lang="en-IN" sz="2600" dirty="0" smtClean="0"/>
              <a:t>Over 400,000 C++ questions asked on </a:t>
            </a:r>
            <a:r>
              <a:rPr lang="en-IN" sz="2600" dirty="0" err="1" smtClean="0"/>
              <a:t>StackOverflow</a:t>
            </a:r>
            <a:r>
              <a:rPr lang="en-IN" sz="2600" dirty="0" smtClean="0"/>
              <a:t>, the number one Q&amp;A platform for developers, more than 60% questions have been answered.</a:t>
            </a:r>
          </a:p>
          <a:p>
            <a:pPr lvl="1" algn="just"/>
            <a:r>
              <a:rPr lang="en-IN" sz="2400" dirty="0" smtClean="0"/>
              <a:t>The number of questions asked and the percentage of them answered shows the interest and active support for C++ today.</a:t>
            </a:r>
            <a:endParaRPr lang="en-IN" sz="2200" b="1" dirty="0" smtClean="0"/>
          </a:p>
          <a:p>
            <a:pPr algn="just"/>
            <a:r>
              <a:rPr lang="en-IN" sz="2600" dirty="0" smtClean="0"/>
              <a:t>As C++ is close to </a:t>
            </a:r>
            <a:r>
              <a:rPr lang="en-IN" sz="2600" b="1" dirty="0" smtClean="0"/>
              <a:t>C# and Java</a:t>
            </a:r>
            <a:r>
              <a:rPr lang="en-IN" sz="2600" dirty="0" smtClean="0"/>
              <a:t>, it makes it easy for programmers to switch to C++ or vice versa.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Scientific notation: Introduction</a:t>
            </a:r>
          </a:p>
        </p:txBody>
      </p:sp>
      <p:sp>
        <p:nvSpPr>
          <p:cNvPr id="3" name="Content Placeholder 2"/>
          <p:cNvSpPr>
            <a:spLocks noGrp="1"/>
          </p:cNvSpPr>
          <p:nvPr>
            <p:ph idx="1"/>
          </p:nvPr>
        </p:nvSpPr>
        <p:spPr>
          <a:xfrm>
            <a:off x="228600" y="685800"/>
            <a:ext cx="8686800" cy="5943599"/>
          </a:xfrm>
        </p:spPr>
        <p:txBody>
          <a:bodyPr/>
          <a:lstStyle/>
          <a:p>
            <a:pPr marL="342900" lvl="1" indent="-342900" algn="just">
              <a:buNone/>
            </a:pPr>
            <a:r>
              <a:rPr lang="en-IN" sz="2400" b="1" dirty="0" smtClean="0"/>
              <a:t>How to convert numbers to scientific notation</a:t>
            </a:r>
          </a:p>
          <a:p>
            <a:pPr marL="342900" lvl="1" indent="-342900" algn="just">
              <a:buNone/>
            </a:pPr>
            <a:r>
              <a:rPr lang="en-IN" sz="2400" b="1" dirty="0" smtClean="0"/>
              <a:t>Steps:</a:t>
            </a:r>
          </a:p>
          <a:p>
            <a:pPr marL="342900" lvl="1" indent="-342900" algn="just">
              <a:buFont typeface="Arial" charset="0"/>
              <a:buChar char="•"/>
            </a:pPr>
            <a:r>
              <a:rPr lang="en-IN" sz="2400" dirty="0" smtClean="0"/>
              <a:t>Your exponent starts at zero.</a:t>
            </a:r>
          </a:p>
          <a:p>
            <a:pPr marL="342900" lvl="1" indent="-342900" algn="just">
              <a:buFont typeface="Arial" charset="0"/>
              <a:buChar char="•"/>
            </a:pPr>
            <a:r>
              <a:rPr lang="en-IN" sz="2400" dirty="0" smtClean="0"/>
              <a:t>Slide the decimal so there is only one non-zero digit to the left of the decimal.</a:t>
            </a:r>
          </a:p>
          <a:p>
            <a:pPr marL="342900" lvl="1" indent="-342900" algn="just">
              <a:buFont typeface="Arial" charset="0"/>
              <a:buChar char="•"/>
            </a:pPr>
            <a:r>
              <a:rPr lang="en-IN" sz="2400" dirty="0" smtClean="0"/>
              <a:t>Each place you slide the decimal to the left increases the exponent by 1.</a:t>
            </a:r>
          </a:p>
          <a:p>
            <a:pPr marL="342900" lvl="1" indent="-342900" algn="just">
              <a:buFont typeface="Arial" charset="0"/>
              <a:buChar char="•"/>
            </a:pPr>
            <a:r>
              <a:rPr lang="en-IN" sz="2400" dirty="0" smtClean="0"/>
              <a:t>Each place you slide the decimal to the right decreases the exponent by 1.</a:t>
            </a:r>
          </a:p>
          <a:p>
            <a:pPr marL="342900" lvl="1" indent="-342900" algn="just">
              <a:buFont typeface="Arial" charset="0"/>
              <a:buChar char="•"/>
            </a:pPr>
            <a:r>
              <a:rPr lang="en-IN" sz="2400" dirty="0" smtClean="0"/>
              <a:t>Trim off any leading zeros (on the left end of the significant)</a:t>
            </a:r>
          </a:p>
          <a:p>
            <a:pPr marL="342900" lvl="1" indent="-342900" algn="just">
              <a:buFont typeface="Arial" charset="0"/>
              <a:buChar char="•"/>
            </a:pPr>
            <a:r>
              <a:rPr lang="en-IN" sz="2400" dirty="0" smtClean="0"/>
              <a:t>Trim off any trailing zeros (on the right end of the significant) only if the original number had no decimal point. We’re assuming they’re not significant unless otherwise specified.</a:t>
            </a:r>
          </a:p>
          <a:p>
            <a:pPr lvl="1" algn="just"/>
            <a:endParaRPr lang="en-IN" sz="2400" b="1" dirty="0" smtClean="0"/>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Scientific notation: Introduction</a:t>
            </a:r>
          </a:p>
        </p:txBody>
      </p:sp>
      <p:sp>
        <p:nvSpPr>
          <p:cNvPr id="3" name="Content Placeholder 2"/>
          <p:cNvSpPr>
            <a:spLocks noGrp="1"/>
          </p:cNvSpPr>
          <p:nvPr>
            <p:ph idx="1"/>
          </p:nvPr>
        </p:nvSpPr>
        <p:spPr>
          <a:xfrm>
            <a:off x="228600" y="609600"/>
            <a:ext cx="8686800" cy="457199"/>
          </a:xfrm>
        </p:spPr>
        <p:txBody>
          <a:bodyPr/>
          <a:lstStyle/>
          <a:p>
            <a:pPr marL="342900" lvl="1" indent="-342900" algn="just">
              <a:buNone/>
            </a:pPr>
            <a:r>
              <a:rPr lang="en-IN" sz="2400" b="1" dirty="0" smtClean="0"/>
              <a:t>How to convert numbers to scientific notation</a:t>
            </a:r>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
        <p:nvSpPr>
          <p:cNvPr id="1026" name="Rectangle 2"/>
          <p:cNvSpPr>
            <a:spLocks noChangeArrowheads="1"/>
          </p:cNvSpPr>
          <p:nvPr/>
        </p:nvSpPr>
        <p:spPr bwMode="auto">
          <a:xfrm>
            <a:off x="228600" y="990600"/>
            <a:ext cx="7239000" cy="15696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2400" b="1" dirty="0" smtClean="0">
                <a:solidFill>
                  <a:srgbClr val="FF0000"/>
                </a:solidFill>
                <a:latin typeface="+mn-lt"/>
              </a:rPr>
              <a:t>Example1:</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Courier New" pitchFamily="49" charset="0"/>
              </a:rPr>
              <a:t>Start with</a:t>
            </a:r>
            <a:r>
              <a:rPr kumimoji="0" lang="en-US" sz="2400" b="0" i="0" u="none" strike="noStrike" cap="none" normalizeH="0" baseline="0" dirty="0" smtClean="0">
                <a:ln>
                  <a:noFill/>
                </a:ln>
                <a:solidFill>
                  <a:srgbClr val="000000"/>
                </a:solidFill>
                <a:effectLst/>
                <a:latin typeface="+mn-lt"/>
                <a:cs typeface="Courier New" pitchFamily="49" charset="0"/>
              </a:rPr>
              <a:t>: 42030 Slide decimal left 4 spaces: 4.2030e4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Courier New" pitchFamily="49" charset="0"/>
              </a:rPr>
              <a:t>No leading zeros to trim</a:t>
            </a:r>
            <a:r>
              <a:rPr kumimoji="0" lang="en-US" sz="2400" b="0" i="0" u="none" strike="noStrike" cap="none" normalizeH="0" baseline="0" dirty="0" smtClean="0">
                <a:ln>
                  <a:noFill/>
                </a:ln>
                <a:solidFill>
                  <a:srgbClr val="000000"/>
                </a:solidFill>
                <a:effectLst/>
                <a:latin typeface="+mn-lt"/>
                <a:cs typeface="Courier New" pitchFamily="49" charset="0"/>
              </a:rPr>
              <a:t>: 4.2030e4</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Courier New" pitchFamily="49" charset="0"/>
              </a:rPr>
              <a:t>Trim trailing zeros</a:t>
            </a:r>
            <a:r>
              <a:rPr kumimoji="0" lang="en-US" sz="2400" b="0" i="0" u="none" strike="noStrike" cap="none" normalizeH="0" baseline="0" dirty="0" smtClean="0">
                <a:ln>
                  <a:noFill/>
                </a:ln>
                <a:solidFill>
                  <a:srgbClr val="000000"/>
                </a:solidFill>
                <a:effectLst/>
                <a:latin typeface="+mn-lt"/>
                <a:cs typeface="Courier New" pitchFamily="49" charset="0"/>
              </a:rPr>
              <a:t>: 4.203e4 (4 significant digits)</a:t>
            </a:r>
            <a:r>
              <a:rPr kumimoji="0" lang="en-US" sz="2400" b="0" i="0" u="none" strike="noStrike" cap="none" normalizeH="0" baseline="0" dirty="0" smtClean="0">
                <a:ln>
                  <a:noFill/>
                </a:ln>
                <a:solidFill>
                  <a:schemeClr val="tx1"/>
                </a:solidFill>
                <a:effectLst/>
                <a:latin typeface="+mn-lt"/>
                <a:cs typeface="Arial" pitchFamily="34" charset="0"/>
              </a:rPr>
              <a:t> </a:t>
            </a:r>
          </a:p>
        </p:txBody>
      </p:sp>
      <p:sp>
        <p:nvSpPr>
          <p:cNvPr id="1027" name="Rectangle 3"/>
          <p:cNvSpPr>
            <a:spLocks noChangeArrowheads="1"/>
          </p:cNvSpPr>
          <p:nvPr/>
        </p:nvSpPr>
        <p:spPr bwMode="auto">
          <a:xfrm>
            <a:off x="228600" y="3962400"/>
            <a:ext cx="8305800" cy="15696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mn-lt"/>
                <a:cs typeface="Courier New" pitchFamily="49" charset="0"/>
              </a:rPr>
              <a:t>Example</a:t>
            </a:r>
            <a:r>
              <a:rPr kumimoji="0" lang="en-US" sz="2400" b="1" i="0" u="none" strike="noStrike" cap="none" normalizeH="0" dirty="0" smtClean="0">
                <a:ln>
                  <a:noFill/>
                </a:ln>
                <a:solidFill>
                  <a:srgbClr val="FF0000"/>
                </a:solidFill>
                <a:effectLst/>
                <a:latin typeface="+mn-lt"/>
                <a:cs typeface="Courier New" pitchFamily="49" charset="0"/>
              </a:rPr>
              <a:t> </a:t>
            </a:r>
            <a:r>
              <a:rPr kumimoji="0" lang="en-US" sz="2400" b="1" i="0" u="none" strike="noStrike" cap="none" normalizeH="0" baseline="0" dirty="0" smtClean="0">
                <a:ln>
                  <a:noFill/>
                </a:ln>
                <a:solidFill>
                  <a:srgbClr val="FF0000"/>
                </a:solidFill>
                <a:effectLst/>
                <a:latin typeface="+mn-lt"/>
                <a:cs typeface="Courier New" pitchFamily="49" charset="0"/>
              </a:rPr>
              <a:t>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Courier New" pitchFamily="49" charset="0"/>
              </a:rPr>
              <a:t>Start with: </a:t>
            </a:r>
            <a:r>
              <a:rPr kumimoji="0" lang="en-US" sz="2400" b="0" i="0" u="none" strike="noStrike" cap="none" normalizeH="0" baseline="0" dirty="0" smtClean="0">
                <a:ln>
                  <a:noFill/>
                </a:ln>
                <a:solidFill>
                  <a:srgbClr val="000000"/>
                </a:solidFill>
                <a:effectLst/>
                <a:latin typeface="+mn-lt"/>
                <a:cs typeface="Courier New" pitchFamily="49" charset="0"/>
              </a:rPr>
              <a:t>0.0078900 Slide decimal right 3 spaces: 0007.8900e-3 </a:t>
            </a:r>
            <a:r>
              <a:rPr kumimoji="0" lang="en-US" sz="2400" b="1" i="0" u="none" strike="noStrike" cap="none" normalizeH="0" baseline="0" dirty="0" smtClean="0">
                <a:ln>
                  <a:noFill/>
                </a:ln>
                <a:solidFill>
                  <a:srgbClr val="000000"/>
                </a:solidFill>
                <a:effectLst/>
                <a:latin typeface="+mn-lt"/>
                <a:cs typeface="Courier New" pitchFamily="49" charset="0"/>
              </a:rPr>
              <a:t>Trim leading zeros</a:t>
            </a:r>
            <a:r>
              <a:rPr kumimoji="0" lang="en-US" sz="2400" b="0" i="0" u="none" strike="noStrike" cap="none" normalizeH="0" baseline="0" dirty="0" smtClean="0">
                <a:ln>
                  <a:noFill/>
                </a:ln>
                <a:solidFill>
                  <a:srgbClr val="000000"/>
                </a:solidFill>
                <a:effectLst/>
                <a:latin typeface="+mn-lt"/>
                <a:cs typeface="Courier New" pitchFamily="49" charset="0"/>
              </a:rPr>
              <a:t>: 7.8900e-3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Courier New" pitchFamily="49" charset="0"/>
              </a:rPr>
              <a:t>Don't trim trailing zeros: </a:t>
            </a:r>
            <a:r>
              <a:rPr kumimoji="0" lang="en-US" sz="2400" b="0" i="0" u="none" strike="noStrike" cap="none" normalizeH="0" baseline="0" dirty="0" smtClean="0">
                <a:ln>
                  <a:noFill/>
                </a:ln>
                <a:solidFill>
                  <a:srgbClr val="000000"/>
                </a:solidFill>
                <a:effectLst/>
                <a:latin typeface="+mn-lt"/>
                <a:cs typeface="Courier New" pitchFamily="49" charset="0"/>
              </a:rPr>
              <a:t>7.8900e-3 (5 significant digits)</a:t>
            </a:r>
            <a:r>
              <a:rPr kumimoji="0" lang="en-US" sz="2400" b="0" i="0" u="none" strike="noStrike" cap="none" normalizeH="0" baseline="0" dirty="0" smtClean="0">
                <a:ln>
                  <a:noFill/>
                </a:ln>
                <a:solidFill>
                  <a:schemeClr val="tx1"/>
                </a:solidFill>
                <a:effectLst/>
                <a:latin typeface="+mn-lt"/>
                <a:cs typeface="Arial" pitchFamily="34" charset="0"/>
              </a:rPr>
              <a:t> </a:t>
            </a:r>
          </a:p>
        </p:txBody>
      </p:sp>
      <p:sp>
        <p:nvSpPr>
          <p:cNvPr id="1028" name="Rectangle 4"/>
          <p:cNvSpPr>
            <a:spLocks noChangeArrowheads="1"/>
          </p:cNvSpPr>
          <p:nvPr/>
        </p:nvSpPr>
        <p:spPr bwMode="auto">
          <a:xfrm>
            <a:off x="228600" y="2514600"/>
            <a:ext cx="8686800" cy="15696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2400" b="1" dirty="0" smtClean="0">
                <a:solidFill>
                  <a:srgbClr val="FF0000"/>
                </a:solidFill>
                <a:latin typeface="+mn-lt"/>
              </a:rPr>
              <a:t>Example 2:</a:t>
            </a:r>
            <a:endParaRPr kumimoji="0" lang="en-US" sz="2400" b="0" i="0" u="none" strike="noStrike" cap="none" normalizeH="0" baseline="0" dirty="0" smtClean="0">
              <a:ln>
                <a:noFill/>
              </a:ln>
              <a:solidFill>
                <a:srgbClr val="FF0000"/>
              </a:solidFill>
              <a:effectLst/>
              <a:latin typeface="+mn-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Courier New" pitchFamily="49" charset="0"/>
              </a:rPr>
              <a:t>Start with: </a:t>
            </a:r>
            <a:r>
              <a:rPr kumimoji="0" lang="en-US" sz="2400" b="0" i="0" u="none" strike="noStrike" cap="none" normalizeH="0" baseline="0" dirty="0" smtClean="0">
                <a:ln>
                  <a:noFill/>
                </a:ln>
                <a:solidFill>
                  <a:srgbClr val="000000"/>
                </a:solidFill>
                <a:effectLst/>
                <a:latin typeface="+mn-lt"/>
                <a:cs typeface="Courier New" pitchFamily="49" charset="0"/>
              </a:rPr>
              <a:t>600.410 Slide decimal left 2 spaces: 6.00410e2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Courier New" pitchFamily="49" charset="0"/>
              </a:rPr>
              <a:t>No leading zeros to trim</a:t>
            </a:r>
            <a:r>
              <a:rPr kumimoji="0" lang="en-US" sz="2400" b="0" i="0" u="none" strike="noStrike" cap="none" normalizeH="0" baseline="0" dirty="0" smtClean="0">
                <a:ln>
                  <a:noFill/>
                </a:ln>
                <a:solidFill>
                  <a:srgbClr val="000000"/>
                </a:solidFill>
                <a:effectLst/>
                <a:latin typeface="+mn-lt"/>
                <a:cs typeface="Courier New" pitchFamily="49" charset="0"/>
              </a:rPr>
              <a:t>: 6.00410e2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n-lt"/>
                <a:cs typeface="Courier New" pitchFamily="49" charset="0"/>
              </a:rPr>
              <a:t>Don't trim trailing zeros</a:t>
            </a:r>
            <a:r>
              <a:rPr kumimoji="0" lang="en-US" sz="2400" b="0" i="0" u="none" strike="noStrike" cap="none" normalizeH="0" baseline="0" dirty="0" smtClean="0">
                <a:ln>
                  <a:noFill/>
                </a:ln>
                <a:solidFill>
                  <a:srgbClr val="000000"/>
                </a:solidFill>
                <a:effectLst/>
                <a:latin typeface="+mn-lt"/>
                <a:cs typeface="Courier New" pitchFamily="49" charset="0"/>
              </a:rPr>
              <a:t>: 6.00410e2 (6 significant digits)</a:t>
            </a:r>
            <a:r>
              <a:rPr kumimoji="0" lang="en-US" sz="2400" b="0" i="0" u="none" strike="noStrike" cap="none" normalizeH="0" baseline="0" dirty="0" smtClean="0">
                <a:ln>
                  <a:noFill/>
                </a:ln>
                <a:solidFill>
                  <a:schemeClr val="tx1"/>
                </a:solidFill>
                <a:effectLst/>
                <a:latin typeface="+mn-lt"/>
                <a:cs typeface="Arial" pitchFamily="34" charset="0"/>
              </a:rPr>
              <a:t> </a:t>
            </a:r>
          </a:p>
        </p:txBody>
      </p:sp>
      <p:sp>
        <p:nvSpPr>
          <p:cNvPr id="7" name="Rectangle 6"/>
          <p:cNvSpPr/>
          <p:nvPr/>
        </p:nvSpPr>
        <p:spPr>
          <a:xfrm>
            <a:off x="152400" y="5638800"/>
            <a:ext cx="8839200" cy="1015663"/>
          </a:xfrm>
          <a:prstGeom prst="rect">
            <a:avLst/>
          </a:prstGeom>
        </p:spPr>
        <p:txBody>
          <a:bodyPr wrap="square">
            <a:spAutoFit/>
          </a:bodyPr>
          <a:lstStyle/>
          <a:p>
            <a:pPr algn="just"/>
            <a:r>
              <a:rPr lang="en-IN" sz="2000" b="1" dirty="0" smtClean="0">
                <a:latin typeface="+mn-lt"/>
              </a:rPr>
              <a:t>Note: </a:t>
            </a:r>
            <a:r>
              <a:rPr lang="en-IN" sz="2000" dirty="0" smtClean="0">
                <a:latin typeface="+mn-lt"/>
              </a:rPr>
              <a:t>The digits in the significant (the part before the ‘e’) are called the </a:t>
            </a:r>
            <a:r>
              <a:rPr lang="en-IN" sz="2000" b="1" dirty="0" smtClean="0">
                <a:latin typeface="+mn-lt"/>
              </a:rPr>
              <a:t>significant digits</a:t>
            </a:r>
            <a:r>
              <a:rPr lang="en-IN" sz="2000" dirty="0" smtClean="0">
                <a:latin typeface="+mn-lt"/>
              </a:rPr>
              <a:t>. The number of significant digits defines a number’s </a:t>
            </a:r>
            <a:r>
              <a:rPr lang="en-IN" sz="2000" b="1" dirty="0" smtClean="0">
                <a:latin typeface="+mn-lt"/>
              </a:rPr>
              <a:t>precision</a:t>
            </a:r>
            <a:r>
              <a:rPr lang="en-IN" sz="2000" dirty="0" smtClean="0">
                <a:latin typeface="+mn-lt"/>
              </a:rPr>
              <a:t>. The more digits in the significant, the more precise a number is.</a:t>
            </a:r>
            <a:endParaRPr lang="en-IN" sz="2000" dirty="0">
              <a:latin typeface="+mn-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Floating point numbers</a:t>
            </a:r>
          </a:p>
        </p:txBody>
      </p:sp>
      <p:sp>
        <p:nvSpPr>
          <p:cNvPr id="3" name="Content Placeholder 2"/>
          <p:cNvSpPr>
            <a:spLocks noGrp="1"/>
          </p:cNvSpPr>
          <p:nvPr>
            <p:ph idx="1"/>
          </p:nvPr>
        </p:nvSpPr>
        <p:spPr>
          <a:xfrm>
            <a:off x="228600" y="685800"/>
            <a:ext cx="8686800" cy="5943599"/>
          </a:xfrm>
        </p:spPr>
        <p:txBody>
          <a:bodyPr/>
          <a:lstStyle/>
          <a:p>
            <a:pPr marL="342900" lvl="1" indent="-342900" algn="just">
              <a:buFont typeface="Arial" charset="0"/>
              <a:buChar char="•"/>
            </a:pPr>
            <a:r>
              <a:rPr lang="en-IN" sz="2400" dirty="0" smtClean="0"/>
              <a:t>A </a:t>
            </a:r>
            <a:r>
              <a:rPr lang="en-IN" sz="2400" b="1" dirty="0" smtClean="0"/>
              <a:t>floating point</a:t>
            </a:r>
            <a:r>
              <a:rPr lang="en-IN" sz="2400" dirty="0" smtClean="0"/>
              <a:t> type variable is a variable that can hold a real number, such as 4320.0, -3.33, or 0.01226. </a:t>
            </a:r>
          </a:p>
          <a:p>
            <a:pPr marL="342900" lvl="1" indent="-342900" algn="just">
              <a:buFont typeface="Arial" charset="0"/>
              <a:buChar char="•"/>
            </a:pPr>
            <a:r>
              <a:rPr lang="en-IN" sz="2400" dirty="0" smtClean="0"/>
              <a:t>The </a:t>
            </a:r>
            <a:r>
              <a:rPr lang="en-IN" sz="2400" i="1" dirty="0" smtClean="0"/>
              <a:t>floating</a:t>
            </a:r>
            <a:r>
              <a:rPr lang="en-IN" sz="2400" dirty="0" smtClean="0"/>
              <a:t> part of the name </a:t>
            </a:r>
            <a:r>
              <a:rPr lang="en-IN" sz="2400" i="1" dirty="0" smtClean="0"/>
              <a:t>floating point</a:t>
            </a:r>
            <a:r>
              <a:rPr lang="en-IN" sz="2400" dirty="0" smtClean="0"/>
              <a:t> refers to the fact that the decimal point can “float”; that is, it can support a variable number of digits before and after the decimal point.</a:t>
            </a:r>
          </a:p>
          <a:p>
            <a:pPr marL="342900" lvl="1" indent="-342900" algn="just">
              <a:buFont typeface="Arial" charset="0"/>
              <a:buChar char="•"/>
            </a:pPr>
            <a:r>
              <a:rPr lang="en-IN" sz="2400" dirty="0" smtClean="0"/>
              <a:t>There are three different floating point data types: </a:t>
            </a:r>
            <a:r>
              <a:rPr lang="en-IN" sz="2400" b="1" dirty="0" smtClean="0"/>
              <a:t>float</a:t>
            </a:r>
            <a:r>
              <a:rPr lang="en-IN" sz="2400" dirty="0" smtClean="0"/>
              <a:t>, </a:t>
            </a:r>
            <a:r>
              <a:rPr lang="en-IN" sz="2400" b="1" dirty="0" smtClean="0"/>
              <a:t>double</a:t>
            </a:r>
            <a:r>
              <a:rPr lang="en-IN" sz="2400" dirty="0" smtClean="0"/>
              <a:t>, and </a:t>
            </a:r>
            <a:r>
              <a:rPr lang="en-IN" sz="2400" b="1" dirty="0" smtClean="0"/>
              <a:t>long double</a:t>
            </a:r>
            <a:r>
              <a:rPr lang="en-IN" sz="2400" dirty="0" smtClean="0"/>
              <a:t>. </a:t>
            </a:r>
          </a:p>
          <a:p>
            <a:pPr marL="342900" lvl="1" indent="-342900" algn="just">
              <a:buFont typeface="Arial" charset="0"/>
              <a:buChar char="•"/>
            </a:pPr>
            <a:r>
              <a:rPr lang="en-IN" sz="2400" dirty="0" smtClean="0"/>
              <a:t>As with integers, C++ does not define the actual size of these types (but it does guarantee minimum sizes). </a:t>
            </a:r>
          </a:p>
          <a:p>
            <a:pPr marL="342900" lvl="1" indent="-342900" algn="just">
              <a:buFont typeface="Arial" charset="0"/>
              <a:buChar char="•"/>
            </a:pPr>
            <a:r>
              <a:rPr lang="en-IN" sz="2400" dirty="0" smtClean="0"/>
              <a:t>On modern architectures, floating point representation almost always follows IEEE 754 binary format. In this format, a </a:t>
            </a:r>
            <a:r>
              <a:rPr lang="en-IN" sz="2400" b="1" dirty="0" smtClean="0"/>
              <a:t>float</a:t>
            </a:r>
            <a:r>
              <a:rPr lang="en-IN" sz="2400" dirty="0" smtClean="0"/>
              <a:t> is 4 bytes, a </a:t>
            </a:r>
            <a:r>
              <a:rPr lang="en-IN" sz="2400" b="1" dirty="0" smtClean="0"/>
              <a:t>double</a:t>
            </a:r>
            <a:r>
              <a:rPr lang="en-IN" sz="2400" dirty="0" smtClean="0"/>
              <a:t> is 8, and a </a:t>
            </a:r>
            <a:r>
              <a:rPr lang="en-IN" sz="2400" b="1" dirty="0" smtClean="0"/>
              <a:t>long double </a:t>
            </a:r>
            <a:r>
              <a:rPr lang="en-IN" sz="2400" dirty="0" smtClean="0"/>
              <a:t>can be equivalent to a double (8 bytes), 80-bits (often padded to 12 bytes), or 16 bytes.</a:t>
            </a:r>
          </a:p>
          <a:p>
            <a:pPr marL="342900" lvl="1" indent="-342900" algn="just">
              <a:buFont typeface="Arial" charset="0"/>
              <a:buChar char="•"/>
            </a:pPr>
            <a:r>
              <a:rPr lang="en-IN" sz="2400" dirty="0" smtClean="0"/>
              <a:t>Floating point data types are always </a:t>
            </a:r>
            <a:r>
              <a:rPr lang="en-IN" sz="2400" b="1" dirty="0" smtClean="0"/>
              <a:t>signed</a:t>
            </a:r>
            <a:r>
              <a:rPr lang="en-IN" sz="2400" dirty="0" smtClean="0"/>
              <a:t> (can hold positive and negative values).</a:t>
            </a:r>
            <a:endParaRPr lang="en-IN" sz="2400" b="1" dirty="0" smtClean="0"/>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Floating point numbers</a:t>
            </a:r>
          </a:p>
        </p:txBody>
      </p:sp>
      <p:sp>
        <p:nvSpPr>
          <p:cNvPr id="3" name="Content Placeholder 2"/>
          <p:cNvSpPr>
            <a:spLocks noGrp="1"/>
          </p:cNvSpPr>
          <p:nvPr>
            <p:ph idx="1"/>
          </p:nvPr>
        </p:nvSpPr>
        <p:spPr>
          <a:xfrm>
            <a:off x="228600" y="685800"/>
            <a:ext cx="8686800" cy="5943599"/>
          </a:xfrm>
        </p:spPr>
        <p:txBody>
          <a:bodyPr/>
          <a:lstStyle/>
          <a:p>
            <a:pPr marL="342900" lvl="1" indent="-342900" algn="just">
              <a:buFont typeface="Arial" charset="0"/>
              <a:buChar char="•"/>
            </a:pPr>
            <a:r>
              <a:rPr lang="en-IN" sz="2400" dirty="0" smtClean="0"/>
              <a:t>The precision of a floating point number defines how many significant digits it can represent </a:t>
            </a:r>
            <a:r>
              <a:rPr lang="en-IN" sz="2400" b="1" dirty="0" smtClean="0"/>
              <a:t>without information loss</a:t>
            </a:r>
            <a:r>
              <a:rPr lang="en-IN" sz="2400" dirty="0" smtClean="0"/>
              <a:t>.</a:t>
            </a:r>
          </a:p>
          <a:p>
            <a:pPr marL="342900" lvl="1" indent="-342900" algn="just">
              <a:buFont typeface="Arial" charset="0"/>
              <a:buChar char="•"/>
            </a:pPr>
            <a:r>
              <a:rPr lang="en-IN" sz="2400" dirty="0" smtClean="0"/>
              <a:t>When </a:t>
            </a:r>
            <a:r>
              <a:rPr lang="en-IN" sz="2400" b="1" dirty="0" smtClean="0"/>
              <a:t>outputting floating point </a:t>
            </a:r>
            <a:r>
              <a:rPr lang="en-IN" sz="2400" dirty="0" smtClean="0"/>
              <a:t>numbers, std::</a:t>
            </a:r>
            <a:r>
              <a:rPr lang="en-IN" sz="2400" dirty="0" err="1" smtClean="0"/>
              <a:t>cout</a:t>
            </a:r>
            <a:r>
              <a:rPr lang="en-IN" sz="2400" dirty="0" smtClean="0"/>
              <a:t> has a default </a:t>
            </a:r>
            <a:r>
              <a:rPr lang="en-IN" sz="2400" b="1" dirty="0" smtClean="0"/>
              <a:t>precision of 6 </a:t>
            </a:r>
            <a:r>
              <a:rPr lang="en-IN" sz="2400" dirty="0" smtClean="0"/>
              <a:t>-- that is, it assumes all floating point variables are only significant to 6 digits (the minimum precision of a float), and hence it will truncate anything after that.</a:t>
            </a:r>
          </a:p>
          <a:p>
            <a:pPr marL="342900" lvl="1" indent="-342900" algn="just">
              <a:buFont typeface="Arial" charset="0"/>
              <a:buChar char="•"/>
            </a:pPr>
            <a:r>
              <a:rPr lang="en-IN" sz="2400" dirty="0" smtClean="0"/>
              <a:t>Float values have between </a:t>
            </a:r>
            <a:r>
              <a:rPr lang="en-IN" sz="2400" b="1" dirty="0" smtClean="0"/>
              <a:t>6 and 9 digits of precision</a:t>
            </a:r>
            <a:r>
              <a:rPr lang="en-IN" sz="2400" dirty="0" smtClean="0"/>
              <a:t>, with most float values having at least 7 significant digits. </a:t>
            </a:r>
          </a:p>
          <a:p>
            <a:pPr marL="342900" lvl="1" indent="-342900" algn="just">
              <a:buFont typeface="Arial" charset="0"/>
              <a:buChar char="•"/>
            </a:pPr>
            <a:r>
              <a:rPr lang="en-IN" sz="2400" dirty="0" smtClean="0"/>
              <a:t>Double values have between </a:t>
            </a:r>
            <a:r>
              <a:rPr lang="en-IN" sz="2400" b="1" dirty="0" smtClean="0"/>
              <a:t>15 and 18 digits of precision</a:t>
            </a:r>
            <a:r>
              <a:rPr lang="en-IN" sz="2400" dirty="0" smtClean="0"/>
              <a:t>, with most double values having at least 16 significant digits. </a:t>
            </a:r>
          </a:p>
          <a:p>
            <a:pPr marL="342900" lvl="1" indent="-342900" algn="just">
              <a:buFont typeface="Arial" charset="0"/>
              <a:buChar char="•"/>
            </a:pPr>
            <a:r>
              <a:rPr lang="en-IN" sz="2400" dirty="0" smtClean="0"/>
              <a:t>Long double has a minimum precision </a:t>
            </a:r>
            <a:r>
              <a:rPr lang="en-IN" sz="2400" b="1" dirty="0" smtClean="0"/>
              <a:t>of 15, 18, or 33 significant </a:t>
            </a:r>
            <a:r>
              <a:rPr lang="en-IN" sz="2400" dirty="0" smtClean="0"/>
              <a:t>digits depending on how many bytes it occupies.</a:t>
            </a:r>
          </a:p>
          <a:p>
            <a:pPr marL="342900" lvl="1" indent="-342900" algn="just">
              <a:buFont typeface="Arial" charset="0"/>
              <a:buChar char="•"/>
            </a:pPr>
            <a:r>
              <a:rPr lang="en-IN" sz="2400" b="1" dirty="0" smtClean="0"/>
              <a:t>Example</a:t>
            </a:r>
            <a:r>
              <a:rPr lang="en-IN" sz="2400" dirty="0" smtClean="0"/>
              <a:t>: floating1.cpp, floating2.cpp</a:t>
            </a:r>
          </a:p>
          <a:p>
            <a:pPr algn="just">
              <a:spcBef>
                <a:spcPts val="0"/>
              </a:spcBef>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1"/>
            <a:ext cx="8686800" cy="4953000"/>
          </a:xfrm>
        </p:spPr>
        <p:txBody>
          <a:bodyPr/>
          <a:lstStyle/>
          <a:p>
            <a:pPr marL="342900" lvl="1" indent="-342900" algn="just">
              <a:buFont typeface="Arial" charset="0"/>
              <a:buChar char="•"/>
            </a:pPr>
            <a:r>
              <a:rPr lang="en-IN" sz="2400" b="1" dirty="0" smtClean="0"/>
              <a:t>Control statements</a:t>
            </a:r>
            <a:r>
              <a:rPr lang="en-IN" sz="2400" dirty="0" smtClean="0"/>
              <a:t> are elements in the source code that </a:t>
            </a:r>
            <a:r>
              <a:rPr lang="en-IN" sz="2400" b="1" dirty="0" smtClean="0"/>
              <a:t>control</a:t>
            </a:r>
            <a:r>
              <a:rPr lang="en-IN" sz="2400" dirty="0" smtClean="0"/>
              <a:t> the </a:t>
            </a:r>
            <a:r>
              <a:rPr lang="en-IN" sz="2400" b="1" dirty="0" smtClean="0"/>
              <a:t>flow of program </a:t>
            </a:r>
            <a:r>
              <a:rPr lang="en-IN" sz="2400" dirty="0" smtClean="0"/>
              <a:t>execution. </a:t>
            </a:r>
          </a:p>
          <a:p>
            <a:pPr marL="342900" lvl="1" indent="-342900" algn="just">
              <a:buFont typeface="Arial" charset="0"/>
              <a:buChar char="•"/>
            </a:pPr>
            <a:r>
              <a:rPr lang="en-IN" sz="2400" dirty="0" smtClean="0"/>
              <a:t>There are two types of </a:t>
            </a:r>
            <a:r>
              <a:rPr lang="en-IN" sz="2400" b="1" dirty="0" smtClean="0"/>
              <a:t>control statements</a:t>
            </a:r>
            <a:r>
              <a:rPr lang="en-IN" sz="2400" dirty="0" smtClean="0"/>
              <a:t>: conditional and unconditional.</a:t>
            </a: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4" name="Picture 3" descr="Control Statements.jpg"/>
          <p:cNvPicPr>
            <a:picLocks noChangeAspect="1"/>
          </p:cNvPicPr>
          <p:nvPr/>
        </p:nvPicPr>
        <p:blipFill>
          <a:blip r:embed="rId2" cstate="print">
            <a:lum bright="-20000"/>
          </a:blip>
          <a:stretch>
            <a:fillRect/>
          </a:stretch>
        </p:blipFill>
        <p:spPr>
          <a:xfrm>
            <a:off x="1371600" y="2405062"/>
            <a:ext cx="6705599" cy="4071938"/>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52400" y="2819400"/>
            <a:ext cx="6629400" cy="26670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1"/>
            <a:ext cx="8686800" cy="4953000"/>
          </a:xfrm>
        </p:spPr>
        <p:txBody>
          <a:bodyPr/>
          <a:lstStyle/>
          <a:p>
            <a:pPr algn="just">
              <a:buNone/>
            </a:pPr>
            <a:r>
              <a:rPr lang="en-IN" sz="2400" b="1" dirty="0" smtClean="0"/>
              <a:t>Sequential Statements</a:t>
            </a:r>
            <a:r>
              <a:rPr lang="en-IN" sz="2400" dirty="0" smtClean="0"/>
              <a:t>: </a:t>
            </a:r>
          </a:p>
          <a:p>
            <a:pPr algn="just"/>
            <a:r>
              <a:rPr lang="en-IN" sz="2400" dirty="0" smtClean="0"/>
              <a:t>Program using identifiers, operators, expressions, etc. Here no need of branching and looping statements.</a:t>
            </a:r>
          </a:p>
          <a:p>
            <a:pPr algn="just"/>
            <a:r>
              <a:rPr lang="en-IN" sz="2400" b="1" dirty="0" smtClean="0"/>
              <a:t>Example: </a:t>
            </a:r>
            <a:r>
              <a:rPr lang="en-IN" sz="2400" dirty="0" smtClean="0"/>
              <a:t>Swap1.cpp, Swap2.cpp, Fahrenheit.cpp</a:t>
            </a:r>
          </a:p>
          <a:p>
            <a:pPr algn="just">
              <a:buNone/>
            </a:pPr>
            <a:r>
              <a:rPr lang="en-IN" sz="2400" b="1" dirty="0" smtClean="0">
                <a:solidFill>
                  <a:srgbClr val="FF0000"/>
                </a:solidFill>
              </a:rPr>
              <a:t>Practice:</a:t>
            </a:r>
          </a:p>
          <a:p>
            <a:pPr algn="just">
              <a:buNone/>
            </a:pPr>
            <a:r>
              <a:rPr lang="en-IN" sz="2400" b="1" dirty="0" smtClean="0"/>
              <a:t>Write C++ program for the following problem:</a:t>
            </a:r>
          </a:p>
          <a:p>
            <a:pPr algn="just">
              <a:buNone/>
            </a:pPr>
            <a:r>
              <a:rPr lang="en-IN" sz="2400" b="1" dirty="0" smtClean="0">
                <a:solidFill>
                  <a:schemeClr val="bg1"/>
                </a:solidFill>
              </a:rPr>
              <a:t>1. Swap two numbers using bitwise operator.</a:t>
            </a:r>
          </a:p>
          <a:p>
            <a:pPr algn="just">
              <a:buNone/>
            </a:pPr>
            <a:r>
              <a:rPr lang="en-IN" sz="2400" b="1" dirty="0" smtClean="0">
                <a:solidFill>
                  <a:schemeClr val="bg1"/>
                </a:solidFill>
              </a:rPr>
              <a:t>2. Convert Celsius to Fahrenheit.</a:t>
            </a:r>
          </a:p>
          <a:p>
            <a:pPr algn="just">
              <a:buNone/>
            </a:pPr>
            <a:r>
              <a:rPr lang="en-IN" sz="2400" b="1" dirty="0" smtClean="0">
                <a:solidFill>
                  <a:schemeClr val="bg1"/>
                </a:solidFill>
              </a:rPr>
              <a:t> 3. Convert Rupee to any five country currency </a:t>
            </a:r>
          </a:p>
          <a:p>
            <a:pPr algn="just">
              <a:buNone/>
            </a:pPr>
            <a:r>
              <a:rPr lang="en-IN" sz="2400" b="1" dirty="0" smtClean="0">
                <a:solidFill>
                  <a:schemeClr val="bg1"/>
                </a:solidFill>
              </a:rPr>
              <a:t>like dollar, euro. </a:t>
            </a:r>
          </a:p>
          <a:p>
            <a:pPr algn="just">
              <a:buNone/>
            </a:pPr>
            <a:r>
              <a:rPr lang="en-IN" sz="2400" b="1" dirty="0" smtClean="0">
                <a:solidFill>
                  <a:schemeClr val="bg1"/>
                </a:solidFill>
              </a:rPr>
              <a:t>4. Convert centimetre into meter and kilometre.</a:t>
            </a:r>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7" name="Picture 6" descr="sequential.png"/>
          <p:cNvPicPr>
            <a:picLocks noChangeAspect="1"/>
          </p:cNvPicPr>
          <p:nvPr/>
        </p:nvPicPr>
        <p:blipFill>
          <a:blip r:embed="rId2" cstate="print"/>
          <a:stretch>
            <a:fillRect/>
          </a:stretch>
        </p:blipFill>
        <p:spPr>
          <a:xfrm>
            <a:off x="6781800" y="1981200"/>
            <a:ext cx="2181225" cy="4657725"/>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marL="342900" lvl="1" indent="-342900" algn="just">
              <a:buFont typeface="Arial" charset="0"/>
              <a:buChar char="•"/>
            </a:pPr>
            <a:r>
              <a:rPr lang="en-IN" sz="2400" b="1" dirty="0" smtClean="0"/>
              <a:t>Conditional </a:t>
            </a:r>
            <a:r>
              <a:rPr lang="en-IN" sz="2400" dirty="0" smtClean="0"/>
              <a:t>Statements also known as </a:t>
            </a:r>
            <a:r>
              <a:rPr lang="en-IN" sz="2400" b="1" dirty="0" smtClean="0"/>
              <a:t>selection</a:t>
            </a:r>
            <a:r>
              <a:rPr lang="en-IN" sz="2400" dirty="0" smtClean="0"/>
              <a:t> statements, are used to make decisions </a:t>
            </a:r>
            <a:r>
              <a:rPr lang="en-IN" sz="2400" b="1" dirty="0" smtClean="0"/>
              <a:t>based on a given condition</a:t>
            </a:r>
            <a:r>
              <a:rPr lang="en-IN" sz="2400" dirty="0" smtClean="0"/>
              <a:t>. If the condition evaluates to True, a set of statements is executed, otherwise another set of statements is executed.</a:t>
            </a:r>
          </a:p>
          <a:p>
            <a:pPr marL="342900" lvl="1" indent="-342900" algn="just">
              <a:buFont typeface="Arial" charset="0"/>
              <a:buChar char="•"/>
            </a:pPr>
            <a:r>
              <a:rPr lang="en-IN" sz="2400" b="1" dirty="0" smtClean="0"/>
              <a:t/>
            </a:r>
            <a:br>
              <a:rPr lang="en-IN" sz="2400" b="1" dirty="0" smtClean="0"/>
            </a:br>
            <a:endParaRPr lang="en-IN" sz="2400" b="1" dirty="0" smtClean="0"/>
          </a:p>
          <a:p>
            <a:pPr marL="342900" lvl="1" indent="-342900" algn="just">
              <a:buFont typeface="Arial" charset="0"/>
              <a:buChar char="•"/>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7" name="Picture 6" descr="If variations.png"/>
          <p:cNvPicPr>
            <a:picLocks noChangeAspect="1"/>
          </p:cNvPicPr>
          <p:nvPr/>
        </p:nvPicPr>
        <p:blipFill>
          <a:blip r:embed="rId2" cstate="print">
            <a:lum bright="-30000"/>
          </a:blip>
          <a:stretch>
            <a:fillRect/>
          </a:stretch>
        </p:blipFill>
        <p:spPr>
          <a:xfrm>
            <a:off x="685801" y="2286000"/>
            <a:ext cx="7620000" cy="4171950"/>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marL="342900" lvl="1" indent="-342900">
              <a:buFont typeface="Arial" charset="0"/>
              <a:buChar char="•"/>
            </a:pPr>
            <a:r>
              <a:rPr lang="en-IN" sz="2400" b="1" dirty="0" smtClean="0"/>
              <a:t>Simple If</a:t>
            </a:r>
          </a:p>
          <a:p>
            <a:pPr lvl="1" algn="just"/>
            <a:r>
              <a:rPr lang="en-IN" sz="2400" dirty="0" smtClean="0"/>
              <a:t>The if statement evaluates the test expression inside parenthesis.</a:t>
            </a:r>
          </a:p>
          <a:p>
            <a:pPr lvl="1" algn="just"/>
            <a:r>
              <a:rPr lang="en-IN" sz="2400" dirty="0" smtClean="0"/>
              <a:t>If test expression is evaluated to true, statements inside the body of if is executed.</a:t>
            </a:r>
          </a:p>
          <a:p>
            <a:pPr lvl="1" algn="just"/>
            <a:r>
              <a:rPr lang="en-IN" sz="2400" dirty="0" smtClean="0"/>
              <a:t>If test expression is evaluated to false, statements inside the body of if is skipped.</a:t>
            </a:r>
          </a:p>
          <a:p>
            <a:pPr lvl="1" algn="just"/>
            <a:r>
              <a:rPr lang="en-IN" sz="2400" b="1" dirty="0" smtClean="0"/>
              <a:t>Example: </a:t>
            </a:r>
            <a:r>
              <a:rPr lang="en-IN" sz="2400" dirty="0" smtClean="0"/>
              <a:t>Asolute.cpp, Number_Check.cpp</a:t>
            </a:r>
          </a:p>
          <a:p>
            <a:pPr marL="342900" lvl="1" indent="-342900">
              <a:buNone/>
            </a:pPr>
            <a:r>
              <a:rPr lang="en-IN" sz="2400" b="1" dirty="0" smtClean="0"/>
              <a:t/>
            </a:r>
            <a:br>
              <a:rPr lang="en-IN" sz="2400" b="1" dirty="0" smtClean="0"/>
            </a:br>
            <a:endParaRPr lang="en-IN" sz="2400" b="1" dirty="0" smtClean="0"/>
          </a:p>
          <a:p>
            <a:pPr marL="342900" lvl="1" indent="-342900" algn="just">
              <a:buFont typeface="Arial" charset="0"/>
              <a:buChar char="•"/>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5" name="Picture 4" descr="simple if.png"/>
          <p:cNvPicPr>
            <a:picLocks noChangeAspect="1"/>
          </p:cNvPicPr>
          <p:nvPr/>
        </p:nvPicPr>
        <p:blipFill>
          <a:blip r:embed="rId2" cstate="print"/>
          <a:stretch>
            <a:fillRect/>
          </a:stretch>
        </p:blipFill>
        <p:spPr>
          <a:xfrm>
            <a:off x="6553200" y="3352800"/>
            <a:ext cx="2514600" cy="3429000"/>
          </a:xfrm>
          <a:prstGeom prst="rect">
            <a:avLst/>
          </a:prstGeom>
        </p:spPr>
      </p:pic>
      <p:sp>
        <p:nvSpPr>
          <p:cNvPr id="6" name="Rounded Rectangle 5"/>
          <p:cNvSpPr/>
          <p:nvPr/>
        </p:nvSpPr>
        <p:spPr>
          <a:xfrm>
            <a:off x="152400" y="4038600"/>
            <a:ext cx="6324600" cy="26670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None/>
            </a:pPr>
            <a:endParaRPr lang="en-IN" sz="2400" b="1" dirty="0" smtClean="0"/>
          </a:p>
          <a:p>
            <a:pPr algn="just"/>
            <a:r>
              <a:rPr lang="en-IN" sz="2400" b="1" dirty="0" smtClean="0">
                <a:solidFill>
                  <a:srgbClr val="FF0000"/>
                </a:solidFill>
              </a:rPr>
              <a:t>Practice:</a:t>
            </a:r>
          </a:p>
          <a:p>
            <a:pPr algn="just">
              <a:buNone/>
            </a:pPr>
            <a:r>
              <a:rPr lang="en-IN" sz="2400" b="1" dirty="0" smtClean="0">
                <a:solidFill>
                  <a:schemeClr val="tx1"/>
                </a:solidFill>
              </a:rPr>
              <a:t>Write C++ program for the following problem:</a:t>
            </a:r>
          </a:p>
          <a:p>
            <a:pPr marL="457200" indent="-457200" algn="just">
              <a:buAutoNum type="arabicPeriod"/>
            </a:pPr>
            <a:r>
              <a:rPr lang="en-IN" sz="2400" b="1" dirty="0" smtClean="0"/>
              <a:t>To check the entered mark is pass (if it is greater than 40).</a:t>
            </a:r>
          </a:p>
          <a:p>
            <a:pPr marL="457200" indent="-457200" algn="just">
              <a:buAutoNum type="arabicPeriod"/>
            </a:pPr>
            <a:r>
              <a:rPr lang="en-IN" sz="2400" b="1" dirty="0" smtClean="0"/>
              <a:t>To check whether given number is divisor of 7.</a:t>
            </a:r>
          </a:p>
          <a:p>
            <a:pPr algn="just">
              <a:buNone/>
            </a:pPr>
            <a:endParaRPr lang="en-IN" sz="2400" dirty="0" smtClean="0"/>
          </a:p>
          <a:p>
            <a:endParaRPr lang="en-I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marL="342900" lvl="1" indent="-342900">
              <a:buFont typeface="Arial" charset="0"/>
              <a:buChar char="•"/>
            </a:pPr>
            <a:r>
              <a:rPr lang="en-IN" sz="2400" b="1" dirty="0" smtClean="0"/>
              <a:t>If-else</a:t>
            </a:r>
          </a:p>
          <a:p>
            <a:pPr lvl="1" algn="just"/>
            <a:r>
              <a:rPr lang="en-IN" sz="2200" dirty="0" smtClean="0"/>
              <a:t>The if statement evaluates the test expression inside parenthesis.</a:t>
            </a:r>
          </a:p>
          <a:p>
            <a:pPr lvl="1" algn="just"/>
            <a:r>
              <a:rPr lang="en-IN" sz="2200" dirty="0" smtClean="0"/>
              <a:t>If test expression is evaluated to true, statements inside the body of if is executed.</a:t>
            </a:r>
          </a:p>
          <a:p>
            <a:pPr lvl="1" algn="just"/>
            <a:r>
              <a:rPr lang="en-IN" sz="2200" dirty="0" smtClean="0"/>
              <a:t>If test expression is evaluated to false, statements inside the body of else is executed. </a:t>
            </a:r>
            <a:r>
              <a:rPr lang="en-IN" sz="2300" b="1" dirty="0" smtClean="0"/>
              <a:t>Example: P</a:t>
            </a:r>
            <a:r>
              <a:rPr lang="en-IN" sz="2300" dirty="0" smtClean="0"/>
              <a:t>ositive_Negative.cpp, Vowel_Consonant.cpp, Leap_Year.cpp</a:t>
            </a:r>
          </a:p>
          <a:p>
            <a:pPr algn="just">
              <a:buNone/>
            </a:pPr>
            <a:r>
              <a:rPr lang="en-IN" sz="2300" b="1" dirty="0" smtClean="0">
                <a:solidFill>
                  <a:srgbClr val="FF0000"/>
                </a:solidFill>
              </a:rPr>
              <a:t>Practice:</a:t>
            </a:r>
          </a:p>
          <a:p>
            <a:pPr lvl="1" algn="just">
              <a:buNone/>
            </a:pPr>
            <a:endParaRPr lang="en-IN" sz="2200" dirty="0" smtClean="0"/>
          </a:p>
          <a:p>
            <a:pPr marL="342900" lvl="1" indent="-342900">
              <a:buNone/>
            </a:pPr>
            <a:r>
              <a:rPr lang="en-IN" sz="2400" b="1" dirty="0" smtClean="0"/>
              <a:t/>
            </a:r>
            <a:br>
              <a:rPr lang="en-IN" sz="2400" b="1" dirty="0" smtClean="0"/>
            </a:br>
            <a:endParaRPr lang="en-IN" sz="2400" b="1" dirty="0" smtClean="0"/>
          </a:p>
          <a:p>
            <a:pPr marL="342900" lvl="1" indent="-342900" algn="just">
              <a:buFont typeface="Arial" charset="0"/>
              <a:buChar char="•"/>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
        <p:nvSpPr>
          <p:cNvPr id="6" name="Rounded Rectangle 5"/>
          <p:cNvSpPr/>
          <p:nvPr/>
        </p:nvSpPr>
        <p:spPr>
          <a:xfrm>
            <a:off x="152400" y="3962400"/>
            <a:ext cx="6324600" cy="28194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None/>
            </a:pPr>
            <a:endParaRPr lang="en-IN" sz="2400" b="1" dirty="0" smtClean="0"/>
          </a:p>
          <a:p>
            <a:pPr algn="just">
              <a:buNone/>
            </a:pPr>
            <a:r>
              <a:rPr lang="en-IN" sz="2200" b="1" dirty="0" smtClean="0">
                <a:solidFill>
                  <a:schemeClr val="tx1"/>
                </a:solidFill>
              </a:rPr>
              <a:t>Write C++ program for the following problem:</a:t>
            </a:r>
          </a:p>
          <a:p>
            <a:pPr marL="457200" indent="-457200" algn="just">
              <a:buAutoNum type="arabicPeriod"/>
            </a:pPr>
            <a:r>
              <a:rPr lang="en-IN" sz="2200" b="1" dirty="0" smtClean="0"/>
              <a:t>To check whether the given number is odd or even.</a:t>
            </a:r>
          </a:p>
          <a:p>
            <a:pPr marL="457200" indent="-457200" algn="just">
              <a:buAutoNum type="arabicPeriod"/>
            </a:pPr>
            <a:r>
              <a:rPr lang="en-IN" sz="2200" b="1" dirty="0" smtClean="0"/>
              <a:t>To check largest of two numbers. </a:t>
            </a:r>
          </a:p>
          <a:p>
            <a:pPr marL="457200" indent="-457200" algn="just">
              <a:buAutoNum type="arabicPeriod"/>
            </a:pPr>
            <a:r>
              <a:rPr lang="en-IN" sz="2200" b="1" dirty="0" smtClean="0"/>
              <a:t>To check whether the given number is positive or negative.</a:t>
            </a:r>
          </a:p>
          <a:p>
            <a:pPr marL="457200" indent="-457200" algn="just">
              <a:buAutoNum type="arabicPeriod"/>
            </a:pPr>
            <a:r>
              <a:rPr lang="en-IN" sz="2200" b="1" dirty="0" smtClean="0"/>
              <a:t>To check whether the given character is uppercase or not. </a:t>
            </a:r>
          </a:p>
          <a:p>
            <a:pPr algn="just">
              <a:buNone/>
            </a:pPr>
            <a:endParaRPr lang="en-IN" sz="2400" dirty="0" smtClean="0"/>
          </a:p>
          <a:p>
            <a:endParaRPr lang="en-IN" dirty="0"/>
          </a:p>
        </p:txBody>
      </p:sp>
      <p:pic>
        <p:nvPicPr>
          <p:cNvPr id="7" name="Picture 6" descr="if else.png"/>
          <p:cNvPicPr>
            <a:picLocks noChangeAspect="1"/>
          </p:cNvPicPr>
          <p:nvPr/>
        </p:nvPicPr>
        <p:blipFill>
          <a:blip r:embed="rId2" cstate="print"/>
          <a:stretch>
            <a:fillRect/>
          </a:stretch>
        </p:blipFill>
        <p:spPr>
          <a:xfrm>
            <a:off x="6400800" y="3124200"/>
            <a:ext cx="2667000" cy="365760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marL="342900" lvl="1" indent="-342900">
              <a:buFont typeface="Arial" charset="0"/>
              <a:buChar char="•"/>
            </a:pPr>
            <a:r>
              <a:rPr lang="en-IN" sz="2400" b="1" dirty="0" smtClean="0"/>
              <a:t>Nested if</a:t>
            </a:r>
          </a:p>
          <a:p>
            <a:pPr lvl="1" algn="just"/>
            <a:r>
              <a:rPr lang="en-IN" sz="2400" dirty="0" smtClean="0"/>
              <a:t>It means you can use one if or else if statement inside another if or else if statement(s). </a:t>
            </a:r>
          </a:p>
          <a:p>
            <a:pPr lvl="1" algn="just"/>
            <a:r>
              <a:rPr lang="en-IN" sz="2400" dirty="0" smtClean="0"/>
              <a:t>It is always legal to </a:t>
            </a:r>
            <a:r>
              <a:rPr lang="en-IN" sz="2400" b="1" dirty="0" smtClean="0"/>
              <a:t>nest</a:t>
            </a:r>
            <a:r>
              <a:rPr lang="en-IN" sz="2400" dirty="0" smtClean="0"/>
              <a:t> if-else statements.</a:t>
            </a:r>
          </a:p>
          <a:p>
            <a:pPr lvl="1" algn="just"/>
            <a:r>
              <a:rPr lang="en-IN" sz="2200" b="1" dirty="0" smtClean="0"/>
              <a:t>Example: </a:t>
            </a:r>
            <a:r>
              <a:rPr lang="en-IN" sz="2200" dirty="0" smtClean="0"/>
              <a:t>largest.cpp, </a:t>
            </a:r>
          </a:p>
          <a:p>
            <a:pPr lvl="1" algn="just">
              <a:buNone/>
            </a:pPr>
            <a:r>
              <a:rPr lang="en-IN" sz="2200" dirty="0" smtClean="0"/>
              <a:t>			Vowel.cpp</a:t>
            </a:r>
            <a:endParaRPr lang="en-IN" sz="2400" b="1" dirty="0" smtClean="0"/>
          </a:p>
          <a:p>
            <a:pPr marL="342900" lvl="1" indent="-342900" algn="just">
              <a:buNone/>
            </a:pPr>
            <a:r>
              <a:rPr lang="en-IN" sz="2400" b="1" dirty="0" smtClean="0">
                <a:solidFill>
                  <a:srgbClr val="FF0000"/>
                </a:solidFill>
              </a:rPr>
              <a:t>Practice:</a:t>
            </a:r>
          </a:p>
          <a:p>
            <a:pPr marL="342900" lvl="1" indent="-342900" algn="just">
              <a:buFont typeface="Arial" charset="0"/>
              <a:buChar char="•"/>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
        <p:nvSpPr>
          <p:cNvPr id="6" name="Rounded Rectangle 5"/>
          <p:cNvSpPr/>
          <p:nvPr/>
        </p:nvSpPr>
        <p:spPr>
          <a:xfrm>
            <a:off x="152400" y="3581400"/>
            <a:ext cx="6324600" cy="28194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None/>
            </a:pPr>
            <a:endParaRPr lang="en-IN" sz="2400" b="1" dirty="0" smtClean="0"/>
          </a:p>
          <a:p>
            <a:pPr algn="just">
              <a:buNone/>
            </a:pPr>
            <a:r>
              <a:rPr lang="en-IN" sz="2200" b="1" dirty="0" smtClean="0">
                <a:solidFill>
                  <a:schemeClr val="tx1"/>
                </a:solidFill>
              </a:rPr>
              <a:t>Write C++ program for the following problem:</a:t>
            </a:r>
          </a:p>
          <a:p>
            <a:pPr marL="457200" indent="-457200" algn="just">
              <a:buFontTx/>
              <a:buAutoNum type="arabicPeriod"/>
            </a:pPr>
            <a:r>
              <a:rPr lang="en-IN" sz="2400" b="1" dirty="0" smtClean="0"/>
              <a:t>To Read a Coordinate Point in a XY Coordinate System and Determine its Quadrant.</a:t>
            </a:r>
          </a:p>
          <a:p>
            <a:pPr marL="457200" indent="-457200" algn="just">
              <a:buFontTx/>
              <a:buAutoNum type="arabicPeriod"/>
            </a:pPr>
            <a:r>
              <a:rPr lang="en-IN" sz="2400" b="1" dirty="0" smtClean="0"/>
              <a:t>To check whether the given digit is in between 75 and 100. </a:t>
            </a:r>
            <a:endParaRPr lang="en-IN" sz="2200" b="1" dirty="0" smtClean="0"/>
          </a:p>
          <a:p>
            <a:pPr algn="just">
              <a:buNone/>
            </a:pPr>
            <a:endParaRPr lang="en-IN" sz="2400" dirty="0" smtClean="0"/>
          </a:p>
          <a:p>
            <a:endParaRPr lang="en-IN" dirty="0"/>
          </a:p>
        </p:txBody>
      </p:sp>
      <p:pic>
        <p:nvPicPr>
          <p:cNvPr id="9" name="Picture 8" descr="Nested if.jpg"/>
          <p:cNvPicPr>
            <a:picLocks noChangeAspect="1"/>
          </p:cNvPicPr>
          <p:nvPr/>
        </p:nvPicPr>
        <p:blipFill>
          <a:blip r:embed="rId2" cstate="print"/>
          <a:stretch>
            <a:fillRect/>
          </a:stretch>
        </p:blipFill>
        <p:spPr>
          <a:xfrm>
            <a:off x="6600825" y="2133600"/>
            <a:ext cx="2543175" cy="2857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Features </a:t>
            </a:r>
            <a:endParaRPr lang="en-IN" sz="3600" dirty="0"/>
          </a:p>
        </p:txBody>
      </p:sp>
      <p:pic>
        <p:nvPicPr>
          <p:cNvPr id="5" name="Content Placeholder 4" descr="cpp-features1.png"/>
          <p:cNvPicPr>
            <a:picLocks noGrp="1" noChangeAspect="1"/>
          </p:cNvPicPr>
          <p:nvPr>
            <p:ph idx="1"/>
          </p:nvPr>
        </p:nvPicPr>
        <p:blipFill>
          <a:blip r:embed="rId2" cstate="print"/>
          <a:stretch>
            <a:fillRect/>
          </a:stretch>
        </p:blipFill>
        <p:spPr>
          <a:xfrm>
            <a:off x="914400" y="914400"/>
            <a:ext cx="7467600" cy="5715000"/>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marL="342900" lvl="1" indent="-342900">
              <a:buFont typeface="Arial" charset="0"/>
              <a:buChar char="•"/>
            </a:pPr>
            <a:r>
              <a:rPr lang="en-IN" sz="2400" b="1" dirty="0" smtClean="0"/>
              <a:t>If-else-if</a:t>
            </a:r>
          </a:p>
          <a:p>
            <a:pPr lvl="1" algn="just"/>
            <a:r>
              <a:rPr lang="en-IN" sz="2400" dirty="0" smtClean="0"/>
              <a:t>The C++ if-else-if ladder statement executes one condition from multiple statements. </a:t>
            </a:r>
          </a:p>
          <a:p>
            <a:pPr lvl="1"/>
            <a:r>
              <a:rPr lang="en-IN" sz="2200" b="1" dirty="0" smtClean="0"/>
              <a:t>Example: G</a:t>
            </a:r>
            <a:r>
              <a:rPr lang="en-IN" sz="2200" dirty="0" smtClean="0"/>
              <a:t>rade.cpp, Digit.cpp</a:t>
            </a:r>
            <a:endParaRPr lang="en-IN" sz="2400" b="1" dirty="0" smtClean="0"/>
          </a:p>
          <a:p>
            <a:pPr marL="342900" lvl="1" indent="-342900" algn="just">
              <a:buFont typeface="Arial" charset="0"/>
              <a:buChar char="•"/>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7" name="Picture 6" descr="else if.png"/>
          <p:cNvPicPr>
            <a:picLocks noChangeAspect="1"/>
          </p:cNvPicPr>
          <p:nvPr/>
        </p:nvPicPr>
        <p:blipFill>
          <a:blip r:embed="rId2" cstate="print"/>
          <a:stretch>
            <a:fillRect/>
          </a:stretch>
        </p:blipFill>
        <p:spPr>
          <a:xfrm>
            <a:off x="1894453" y="2362200"/>
            <a:ext cx="5355093" cy="4495800"/>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marL="342900" lvl="1" indent="-342900">
              <a:buFont typeface="Arial" charset="0"/>
              <a:buChar char="•"/>
            </a:pPr>
            <a:r>
              <a:rPr lang="en-IN" sz="2400" b="1" dirty="0" smtClean="0"/>
              <a:t>If-else-if</a:t>
            </a:r>
          </a:p>
          <a:p>
            <a:pPr marL="342900" lvl="1" indent="-342900">
              <a:buNone/>
            </a:pPr>
            <a:endParaRPr lang="en-IN" sz="2400" b="1" dirty="0" smtClean="0">
              <a:solidFill>
                <a:srgbClr val="FF0000"/>
              </a:solidFill>
            </a:endParaRPr>
          </a:p>
          <a:p>
            <a:pPr marL="342900" lvl="1" indent="-342900">
              <a:buNone/>
            </a:pPr>
            <a:r>
              <a:rPr lang="en-IN" sz="2400" b="1" dirty="0" smtClean="0">
                <a:solidFill>
                  <a:srgbClr val="FF0000"/>
                </a:solidFill>
              </a:rPr>
              <a:t>	Practice:</a:t>
            </a:r>
          </a:p>
          <a:p>
            <a:pPr algn="just">
              <a:spcBef>
                <a:spcPts val="0"/>
              </a:spcBef>
              <a:buNone/>
            </a:pPr>
            <a:endParaRPr lang="en-IN" sz="2400" b="1" dirty="0" smtClean="0">
              <a:solidFill>
                <a:srgbClr val="FF0000"/>
              </a:solidFill>
            </a:endParaRPr>
          </a:p>
          <a:p>
            <a:pPr algn="just">
              <a:buNone/>
            </a:pPr>
            <a:endParaRPr lang="en-IN" sz="2400" dirty="0" smtClean="0"/>
          </a:p>
        </p:txBody>
      </p:sp>
      <p:sp>
        <p:nvSpPr>
          <p:cNvPr id="6" name="Rounded Rectangle 5"/>
          <p:cNvSpPr/>
          <p:nvPr/>
        </p:nvSpPr>
        <p:spPr>
          <a:xfrm>
            <a:off x="76200" y="2057400"/>
            <a:ext cx="8991600" cy="40386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None/>
            </a:pPr>
            <a:endParaRPr lang="en-IN" sz="2400" b="1" dirty="0" smtClean="0"/>
          </a:p>
          <a:p>
            <a:pPr algn="just">
              <a:buNone/>
            </a:pPr>
            <a:r>
              <a:rPr lang="en-IN" sz="2200" b="1" dirty="0" smtClean="0">
                <a:solidFill>
                  <a:schemeClr val="tx1"/>
                </a:solidFill>
              </a:rPr>
              <a:t>Write C++ program for the following problem:</a:t>
            </a:r>
          </a:p>
          <a:p>
            <a:pPr marL="457200" indent="-457200" algn="just">
              <a:buFontTx/>
              <a:buAutoNum type="arabicPeriod"/>
            </a:pPr>
            <a:r>
              <a:rPr lang="en-IN" sz="2400" b="1" dirty="0" smtClean="0"/>
              <a:t>To Check whether </a:t>
            </a:r>
            <a:r>
              <a:rPr lang="en-IN" sz="2400" b="1" smtClean="0"/>
              <a:t>the given Character </a:t>
            </a:r>
            <a:r>
              <a:rPr lang="en-IN" sz="2400" b="1" dirty="0" smtClean="0"/>
              <a:t>is a Vowel /Consonant /Digit /Special Symbol.</a:t>
            </a:r>
          </a:p>
          <a:p>
            <a:pPr marL="457200" indent="-457200">
              <a:buFontTx/>
              <a:buAutoNum type="arabicPeriod"/>
            </a:pPr>
            <a:r>
              <a:rPr lang="en-IN" sz="2400" b="1" dirty="0" smtClean="0"/>
              <a:t>To input basic salary of an employee and calculate gross salary according to given conditions.</a:t>
            </a:r>
            <a:br>
              <a:rPr lang="en-IN" sz="2400" b="1" dirty="0" smtClean="0"/>
            </a:br>
            <a:r>
              <a:rPr lang="en-IN" sz="2400" b="1" dirty="0" smtClean="0"/>
              <a:t>Basic Salary &lt;= 10000 : HRA = 20%, DA = 80%</a:t>
            </a:r>
            <a:br>
              <a:rPr lang="en-IN" sz="2400" b="1" dirty="0" smtClean="0"/>
            </a:br>
            <a:r>
              <a:rPr lang="en-IN" sz="2400" b="1" dirty="0" smtClean="0"/>
              <a:t>Basic Salary is between 10001 to 20000 : HRA = 25%, DA = 90%</a:t>
            </a:r>
            <a:br>
              <a:rPr lang="en-IN" sz="2400" b="1" dirty="0" smtClean="0"/>
            </a:br>
            <a:r>
              <a:rPr lang="en-IN" sz="2400" b="1" dirty="0" smtClean="0"/>
              <a:t>Basic Salary &gt;= 20001 : HRA = 30%, DA = 95%</a:t>
            </a:r>
          </a:p>
          <a:p>
            <a:pPr marL="457200" indent="-457200" algn="ctr"/>
            <a:r>
              <a:rPr lang="en-IN" sz="2400" b="1" dirty="0" smtClean="0"/>
              <a:t>	</a:t>
            </a:r>
            <a:r>
              <a:rPr lang="en-IN" sz="2400" b="1" dirty="0" smtClean="0">
                <a:solidFill>
                  <a:srgbClr val="FF0000"/>
                </a:solidFill>
              </a:rPr>
              <a:t>Gross Salary=Basic Salary + HRA + DA</a:t>
            </a:r>
          </a:p>
          <a:p>
            <a:pPr algn="just">
              <a:buNone/>
            </a:pPr>
            <a:endParaRPr lang="en-IN" sz="2400" dirty="0" smtClean="0"/>
          </a:p>
          <a:p>
            <a:endParaRPr lang="en-I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76200" y="685800"/>
            <a:ext cx="8915400" cy="5867399"/>
          </a:xfrm>
        </p:spPr>
        <p:txBody>
          <a:bodyPr/>
          <a:lstStyle/>
          <a:p>
            <a:pPr marL="342900" lvl="1" indent="-342900">
              <a:buFont typeface="Arial" charset="0"/>
              <a:buChar char="•"/>
            </a:pPr>
            <a:r>
              <a:rPr lang="en-IN" sz="2400" b="1" dirty="0" smtClean="0"/>
              <a:t>Switch Case</a:t>
            </a:r>
          </a:p>
          <a:p>
            <a:pPr lvl="1" algn="just"/>
            <a:r>
              <a:rPr lang="en-IN" sz="2200" dirty="0" smtClean="0"/>
              <a:t>The main purpose of switch statement is to select one of many possible statements to execute.</a:t>
            </a:r>
          </a:p>
          <a:p>
            <a:pPr lvl="1" algn="just"/>
            <a:r>
              <a:rPr lang="en-IN" sz="2200" dirty="0" smtClean="0"/>
              <a:t> The if statement allows you to select one of two sections of code to execute based on a Boolean value (only two possible values). The switch statement allows you to choose from many statements based on an integer (including char) or enum value.</a:t>
            </a:r>
          </a:p>
          <a:p>
            <a:pPr lvl="1" algn="just"/>
            <a:r>
              <a:rPr lang="en-IN" sz="2200" dirty="0" smtClean="0"/>
              <a:t>If we do not use break at the end of our each case, Then the compiler executes all case statements defined after the case user chooses. </a:t>
            </a:r>
          </a:p>
          <a:p>
            <a:pPr lvl="1" algn="just"/>
            <a:r>
              <a:rPr lang="en-IN" sz="2200" dirty="0" smtClean="0"/>
              <a:t>Case Statements should be integers or characters. No number with a decimal point should be there (with case statement).</a:t>
            </a:r>
          </a:p>
          <a:p>
            <a:pPr lvl="1" algn="just"/>
            <a:r>
              <a:rPr lang="en-IN" sz="2200" b="1" dirty="0" smtClean="0"/>
              <a:t>Example: </a:t>
            </a:r>
            <a:r>
              <a:rPr lang="en-IN" sz="2200" dirty="0" smtClean="0"/>
              <a:t>Color.cpp</a:t>
            </a:r>
          </a:p>
          <a:p>
            <a:pPr lvl="1" algn="just"/>
            <a:r>
              <a:rPr lang="en-IN" sz="2200" b="1" dirty="0" smtClean="0">
                <a:solidFill>
                  <a:srgbClr val="FF0000"/>
                </a:solidFill>
              </a:rPr>
              <a:t>Practice: </a:t>
            </a:r>
            <a:r>
              <a:rPr lang="en-IN" sz="2200" b="1" dirty="0" smtClean="0"/>
              <a:t>Write C++ program for the following problem:</a:t>
            </a:r>
          </a:p>
          <a:p>
            <a:pPr lvl="1" algn="just"/>
            <a:r>
              <a:rPr lang="en-IN" sz="2200" dirty="0" smtClean="0"/>
              <a:t>To Check the given Character is a Vowel.</a:t>
            </a:r>
          </a:p>
          <a:p>
            <a:pPr lvl="1" algn="just"/>
            <a:r>
              <a:rPr lang="en-IN" sz="2200" dirty="0" smtClean="0"/>
              <a:t>Simple Calculator (Try both integer (1,2,3) and character(+, -, *, /, %) as a case in separate program)</a:t>
            </a:r>
          </a:p>
          <a:p>
            <a:pPr lvl="1" algn="just"/>
            <a:endParaRPr lang="en-IN" sz="2400" b="1" dirty="0" smtClean="0"/>
          </a:p>
          <a:p>
            <a:pPr marL="342900" lvl="1" indent="-342900" algn="just">
              <a:buFont typeface="Arial" charset="0"/>
              <a:buChar char="•"/>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marL="342900" lvl="1" indent="-342900">
              <a:buFont typeface="Arial" charset="0"/>
              <a:buChar char="•"/>
            </a:pPr>
            <a:r>
              <a:rPr lang="en-IN" sz="2400" b="1" dirty="0" smtClean="0"/>
              <a:t>Switch Case</a:t>
            </a:r>
          </a:p>
          <a:p>
            <a:pPr lvl="1" algn="just"/>
            <a:endParaRPr lang="en-IN" sz="2200" b="1" dirty="0" smtClean="0"/>
          </a:p>
          <a:p>
            <a:pPr lvl="1" algn="just"/>
            <a:endParaRPr lang="en-IN" sz="2200" b="1" dirty="0" smtClean="0"/>
          </a:p>
          <a:p>
            <a:pPr lvl="1" algn="just"/>
            <a:endParaRPr lang="en-IN" sz="2200" b="1" dirty="0" smtClean="0"/>
          </a:p>
          <a:p>
            <a:pPr lvl="1" algn="just"/>
            <a:endParaRPr lang="en-IN" sz="2200" b="1" dirty="0" smtClean="0"/>
          </a:p>
          <a:p>
            <a:pPr lvl="1" algn="just"/>
            <a:endParaRPr lang="en-IN" sz="2200" b="1" dirty="0" smtClean="0"/>
          </a:p>
          <a:p>
            <a:pPr lvl="1" algn="just"/>
            <a:endParaRPr lang="en-IN" sz="2200" b="1" dirty="0" smtClean="0"/>
          </a:p>
          <a:p>
            <a:pPr lvl="1" algn="just"/>
            <a:endParaRPr lang="en-IN" sz="2200" b="1" dirty="0" smtClean="0"/>
          </a:p>
          <a:p>
            <a:pPr lvl="1" algn="just"/>
            <a:endParaRPr lang="en-IN" sz="2200" b="1" dirty="0" smtClean="0"/>
          </a:p>
          <a:p>
            <a:pPr lvl="1" algn="just"/>
            <a:endParaRPr lang="en-IN" sz="2200" b="1" dirty="0" smtClean="0"/>
          </a:p>
          <a:p>
            <a:pPr lvl="1" algn="just"/>
            <a:endParaRPr lang="en-IN" sz="2200" b="1" dirty="0" smtClean="0"/>
          </a:p>
          <a:p>
            <a:pPr lvl="1" algn="just"/>
            <a:endParaRPr lang="en-IN" sz="2200" b="1" dirty="0" smtClean="0"/>
          </a:p>
          <a:p>
            <a:pPr lvl="1" algn="just"/>
            <a:endParaRPr lang="en-IN" sz="2200" b="1" dirty="0" smtClean="0"/>
          </a:p>
          <a:p>
            <a:pPr marL="342900" lvl="1" indent="-342900" algn="just">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5" name="Picture 4" descr="SwitchcaseCpp.jpg"/>
          <p:cNvPicPr>
            <a:picLocks noChangeAspect="1"/>
          </p:cNvPicPr>
          <p:nvPr/>
        </p:nvPicPr>
        <p:blipFill>
          <a:blip r:embed="rId2" cstate="print"/>
          <a:stretch>
            <a:fillRect/>
          </a:stretch>
        </p:blipFill>
        <p:spPr>
          <a:xfrm>
            <a:off x="1447800" y="1066800"/>
            <a:ext cx="6324600" cy="556260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marL="342900" lvl="1" indent="-342900" algn="just">
              <a:buFont typeface="Arial" charset="0"/>
              <a:buChar char="•"/>
            </a:pPr>
            <a:r>
              <a:rPr lang="en-IN" sz="2300" b="1" dirty="0" smtClean="0"/>
              <a:t>Loop </a:t>
            </a:r>
            <a:r>
              <a:rPr lang="en-IN" sz="2300" dirty="0" smtClean="0"/>
              <a:t>Statements also known as </a:t>
            </a:r>
            <a:r>
              <a:rPr lang="en-IN" sz="2300" b="1" dirty="0" smtClean="0"/>
              <a:t>iterative</a:t>
            </a:r>
            <a:r>
              <a:rPr lang="en-IN" sz="2300" dirty="0" smtClean="0"/>
              <a:t> statements, are used for executing a block of </a:t>
            </a:r>
            <a:r>
              <a:rPr lang="en-IN" sz="2300" b="1" dirty="0" smtClean="0"/>
              <a:t>statements</a:t>
            </a:r>
            <a:r>
              <a:rPr lang="en-IN" sz="2300" dirty="0" smtClean="0"/>
              <a:t> </a:t>
            </a:r>
            <a:r>
              <a:rPr lang="en-IN" sz="2300" b="1" dirty="0" smtClean="0"/>
              <a:t>repeatedly</a:t>
            </a:r>
            <a:r>
              <a:rPr lang="en-IN" sz="2300" dirty="0" smtClean="0"/>
              <a:t> until a particular condition is satisfied. In C++ we have three types of basic loops: </a:t>
            </a:r>
            <a:r>
              <a:rPr lang="en-IN" sz="2300" b="1" dirty="0" smtClean="0"/>
              <a:t>for, while and do-while</a:t>
            </a:r>
            <a:r>
              <a:rPr lang="en-IN" sz="2300" dirty="0" smtClean="0"/>
              <a:t>.</a:t>
            </a:r>
          </a:p>
          <a:p>
            <a:pPr marL="342900" lvl="1" indent="-342900" algn="just">
              <a:buFont typeface="Arial" charset="0"/>
              <a:buChar char="•"/>
            </a:pPr>
            <a:r>
              <a:rPr lang="en-IN" sz="2300" b="1" dirty="0" smtClean="0"/>
              <a:t>For Loop: </a:t>
            </a:r>
            <a:r>
              <a:rPr lang="en-IN" sz="2400" dirty="0" smtClean="0"/>
              <a:t>A </a:t>
            </a:r>
            <a:r>
              <a:rPr lang="en-IN" sz="2400" b="1" dirty="0" smtClean="0"/>
              <a:t>for</a:t>
            </a:r>
            <a:r>
              <a:rPr lang="en-IN" sz="2400" dirty="0" smtClean="0"/>
              <a:t> loop is a repetition control structure that allows you to efficiently write a loop that needs to execute a specific number of  times.</a:t>
            </a:r>
          </a:p>
          <a:p>
            <a:pPr marL="342900" lvl="1" indent="-342900" algn="just">
              <a:buNone/>
            </a:pPr>
            <a:r>
              <a:rPr lang="en-IN" sz="2400" b="1" dirty="0" smtClean="0"/>
              <a:t>	First step:</a:t>
            </a:r>
            <a:r>
              <a:rPr lang="en-IN" sz="2400" dirty="0" smtClean="0"/>
              <a:t> In for loop, initialization happens first and only once, which means that the initialization part of for loop only executes once.</a:t>
            </a:r>
            <a:endParaRPr lang="en-IN" sz="2300" b="1" dirty="0" smtClean="0"/>
          </a:p>
          <a:p>
            <a:pPr marL="342900" lvl="1" indent="-342900" algn="just">
              <a:buFont typeface="Arial" charset="0"/>
              <a:buChar char="•"/>
            </a:pPr>
            <a:endParaRPr lang="en-IN" sz="2300" b="1" dirty="0" smtClean="0"/>
          </a:p>
          <a:p>
            <a:pPr marL="342900" lvl="1" indent="-342900" algn="just">
              <a:buFont typeface="Arial" charset="0"/>
              <a:buChar char="•"/>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5" name="Picture 4" descr="for.png"/>
          <p:cNvPicPr>
            <a:picLocks noChangeAspect="1"/>
          </p:cNvPicPr>
          <p:nvPr/>
        </p:nvPicPr>
        <p:blipFill>
          <a:blip r:embed="rId2" cstate="print"/>
          <a:stretch>
            <a:fillRect/>
          </a:stretch>
        </p:blipFill>
        <p:spPr>
          <a:xfrm>
            <a:off x="2209800" y="4248150"/>
            <a:ext cx="4648200" cy="2609850"/>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marL="342900" lvl="1" indent="-342900" algn="just">
              <a:buFont typeface="Arial" charset="0"/>
              <a:buChar char="•"/>
            </a:pPr>
            <a:r>
              <a:rPr lang="en-IN" sz="2300" b="1" dirty="0" smtClean="0"/>
              <a:t>Loop </a:t>
            </a:r>
            <a:r>
              <a:rPr lang="en-IN" sz="2300" dirty="0" smtClean="0"/>
              <a:t>Statements also known as </a:t>
            </a:r>
            <a:r>
              <a:rPr lang="en-IN" sz="2300" b="1" dirty="0" smtClean="0"/>
              <a:t>iterative</a:t>
            </a:r>
            <a:r>
              <a:rPr lang="en-IN" sz="2300" dirty="0" smtClean="0"/>
              <a:t> statements, are used for executing a block of </a:t>
            </a:r>
            <a:r>
              <a:rPr lang="en-IN" sz="2300" b="1" dirty="0" smtClean="0"/>
              <a:t>statements</a:t>
            </a:r>
            <a:r>
              <a:rPr lang="en-IN" sz="2300" dirty="0" smtClean="0"/>
              <a:t> </a:t>
            </a:r>
            <a:r>
              <a:rPr lang="en-IN" sz="2300" b="1" dirty="0" smtClean="0"/>
              <a:t>repeatedly</a:t>
            </a:r>
            <a:r>
              <a:rPr lang="en-IN" sz="2300" dirty="0" smtClean="0"/>
              <a:t> until a particular condition is satisfied. In C++ we have three types of basic loops: </a:t>
            </a:r>
            <a:r>
              <a:rPr lang="en-IN" sz="2300" b="1" dirty="0" smtClean="0"/>
              <a:t>for, while and do-while</a:t>
            </a:r>
            <a:r>
              <a:rPr lang="en-IN" sz="2300" dirty="0" smtClean="0"/>
              <a:t>.</a:t>
            </a:r>
          </a:p>
          <a:p>
            <a:pPr marL="342900" lvl="1" indent="-342900" algn="just">
              <a:buFont typeface="Arial" charset="0"/>
              <a:buChar char="•"/>
            </a:pPr>
            <a:r>
              <a:rPr lang="en-IN" sz="2300" b="1" dirty="0" smtClean="0"/>
              <a:t>For Loop: </a:t>
            </a:r>
            <a:r>
              <a:rPr lang="en-IN" sz="2400" dirty="0" smtClean="0"/>
              <a:t>A </a:t>
            </a:r>
            <a:r>
              <a:rPr lang="en-IN" sz="2400" b="1" dirty="0" smtClean="0"/>
              <a:t>for</a:t>
            </a:r>
            <a:r>
              <a:rPr lang="en-IN" sz="2400" dirty="0" smtClean="0"/>
              <a:t> loop is a repetition control structure that allows you  to efficiently write a loop that needs to execute a specific number of  times.</a:t>
            </a:r>
          </a:p>
          <a:p>
            <a:pPr marL="742950" lvl="2" indent="-342900" algn="just">
              <a:buNone/>
            </a:pPr>
            <a:r>
              <a:rPr lang="en-IN" sz="2000" b="1" dirty="0" smtClean="0"/>
              <a:t>	</a:t>
            </a:r>
            <a:r>
              <a:rPr lang="en-IN" dirty="0" smtClean="0"/>
              <a:t>1): In for loop, initialization happens first and only once, which means that the initialization part of for loop only executes once.</a:t>
            </a:r>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6" name="Picture 5" descr="for.png"/>
          <p:cNvPicPr>
            <a:picLocks noChangeAspect="1"/>
          </p:cNvPicPr>
          <p:nvPr/>
        </p:nvPicPr>
        <p:blipFill>
          <a:blip r:embed="rId2" cstate="print"/>
          <a:stretch>
            <a:fillRect/>
          </a:stretch>
        </p:blipFill>
        <p:spPr>
          <a:xfrm>
            <a:off x="2438400" y="4171950"/>
            <a:ext cx="4648200" cy="2609850"/>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09600"/>
            <a:ext cx="8686800" cy="5867399"/>
          </a:xfrm>
        </p:spPr>
        <p:txBody>
          <a:bodyPr/>
          <a:lstStyle/>
          <a:p>
            <a:pPr marL="342900" lvl="1" indent="-342900" algn="just">
              <a:buFont typeface="Arial" charset="0"/>
              <a:buChar char="•"/>
            </a:pPr>
            <a:r>
              <a:rPr lang="en-IN" sz="2300" b="1" dirty="0" smtClean="0"/>
              <a:t>For Loop: </a:t>
            </a:r>
          </a:p>
          <a:p>
            <a:pPr marL="742950" lvl="2" indent="-342900" algn="just">
              <a:buNone/>
            </a:pPr>
            <a:r>
              <a:rPr lang="en-IN" dirty="0" smtClean="0"/>
              <a:t>2, 3a, 3b, 4): Condition in for loop is evaluated on each loop iteration, if the condition is true then the statements inside for loop body gets executed. Once the condition returns false, the statements in for loop does not execute and the control gets transferred to the next statement in the program after for loop.</a:t>
            </a:r>
          </a:p>
          <a:p>
            <a:pPr marL="742950" lvl="2" indent="-342900" algn="just">
              <a:buNone/>
            </a:pPr>
            <a:r>
              <a:rPr lang="en-IN" dirty="0" smtClean="0"/>
              <a:t>5): After every execution of for loop’s body, the increment/decrement part of for loop executes that updates the loop counter.</a:t>
            </a:r>
          </a:p>
          <a:p>
            <a:pPr marL="742950" lvl="2" indent="-342900" algn="just">
              <a:buNone/>
            </a:pPr>
            <a:r>
              <a:rPr lang="en-IN" dirty="0" smtClean="0"/>
              <a:t>6): After third step, the control jumps to second step and condition is re-evaluated.</a:t>
            </a:r>
          </a:p>
          <a:p>
            <a:pPr marL="742950" lvl="2" indent="-342900" algn="just">
              <a:buNone/>
            </a:pPr>
            <a:r>
              <a:rPr lang="en-IN" dirty="0" smtClean="0"/>
              <a:t>7): The steps from second to fourth repeats until the loop condition returns false.</a:t>
            </a:r>
          </a:p>
          <a:p>
            <a:pPr marL="742950" lvl="2" indent="-342900" algn="just">
              <a:buNone/>
            </a:pPr>
            <a:r>
              <a:rPr lang="en-IN" b="1" dirty="0" smtClean="0"/>
              <a:t>Example</a:t>
            </a:r>
            <a:r>
              <a:rPr lang="en-IN" dirty="0" smtClean="0"/>
              <a:t>: print.cpp, print1.cpp, factorial.cpp, Multiplication_Table.cpp</a:t>
            </a:r>
          </a:p>
          <a:p>
            <a:pPr marL="742950" lvl="2" indent="-342900" algn="just"/>
            <a:endParaRPr lang="en-IN" sz="1900" b="1" dirty="0" smtClean="0"/>
          </a:p>
          <a:p>
            <a:pPr marL="342900" lvl="1" indent="-342900" algn="just">
              <a:buFont typeface="Arial" charset="0"/>
              <a:buChar char="•"/>
            </a:pPr>
            <a:endParaRPr lang="en-IN" sz="1900" b="1" dirty="0" smtClean="0"/>
          </a:p>
          <a:p>
            <a:pPr marL="342900" lvl="1" indent="-342900" algn="just">
              <a:buFont typeface="Arial" charset="0"/>
              <a:buChar char="•"/>
            </a:pPr>
            <a:endParaRPr lang="en-IN" sz="19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marL="342900" lvl="1" indent="-342900" algn="just">
              <a:buFont typeface="Arial" charset="0"/>
              <a:buChar char="•"/>
            </a:pPr>
            <a:r>
              <a:rPr lang="en-IN" sz="2300" b="1" dirty="0" smtClean="0"/>
              <a:t>while Loop: </a:t>
            </a:r>
            <a:r>
              <a:rPr lang="en-IN" sz="2400" dirty="0" smtClean="0"/>
              <a:t>The </a:t>
            </a:r>
            <a:r>
              <a:rPr lang="en-IN" sz="2400" b="1" dirty="0" smtClean="0"/>
              <a:t>while loop in C/C++</a:t>
            </a:r>
            <a:r>
              <a:rPr lang="en-IN" sz="2400" dirty="0" smtClean="0"/>
              <a:t> is used in situations where we do not know the exact number of iterations of loop beforehand. The loop execution is terminated on the basis of the test condition.</a:t>
            </a:r>
            <a:endParaRPr lang="en-IN" sz="2300" b="1" dirty="0" smtClean="0"/>
          </a:p>
          <a:p>
            <a:pPr marL="342900" lvl="1" indent="-342900" algn="just">
              <a:buFont typeface="Arial" charset="0"/>
              <a:buChar char="•"/>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6" name="Picture 5" descr="while.png"/>
          <p:cNvPicPr>
            <a:picLocks noChangeAspect="1"/>
          </p:cNvPicPr>
          <p:nvPr/>
        </p:nvPicPr>
        <p:blipFill>
          <a:blip r:embed="rId2" cstate="print"/>
          <a:stretch>
            <a:fillRect/>
          </a:stretch>
        </p:blipFill>
        <p:spPr>
          <a:xfrm>
            <a:off x="228600" y="2438399"/>
            <a:ext cx="4114800" cy="2590801"/>
          </a:xfrm>
          <a:prstGeom prst="rect">
            <a:avLst/>
          </a:prstGeom>
        </p:spPr>
      </p:pic>
      <p:sp>
        <p:nvSpPr>
          <p:cNvPr id="7" name="Rectangle 6"/>
          <p:cNvSpPr/>
          <p:nvPr/>
        </p:nvSpPr>
        <p:spPr>
          <a:xfrm>
            <a:off x="4343400" y="1905000"/>
            <a:ext cx="4572000" cy="5047536"/>
          </a:xfrm>
          <a:prstGeom prst="rect">
            <a:avLst/>
          </a:prstGeom>
        </p:spPr>
        <p:txBody>
          <a:bodyPr wrap="square">
            <a:spAutoFit/>
          </a:bodyPr>
          <a:lstStyle/>
          <a:p>
            <a:pPr marL="457200" indent="-457200"/>
            <a:r>
              <a:rPr lang="en-IN" sz="2300" b="1" dirty="0" smtClean="0">
                <a:latin typeface="+mn-lt"/>
              </a:rPr>
              <a:t>Steps:</a:t>
            </a:r>
          </a:p>
          <a:p>
            <a:pPr marL="457200" indent="-457200">
              <a:buFont typeface="+mj-lt"/>
              <a:buAutoNum type="arabicPeriod"/>
            </a:pPr>
            <a:r>
              <a:rPr lang="en-IN" sz="2300" dirty="0" smtClean="0">
                <a:latin typeface="+mn-lt"/>
              </a:rPr>
              <a:t>Control falls into the while loop.</a:t>
            </a:r>
          </a:p>
          <a:p>
            <a:pPr marL="457200" indent="-457200">
              <a:buFont typeface="+mj-lt"/>
              <a:buAutoNum type="arabicPeriod"/>
            </a:pPr>
            <a:r>
              <a:rPr lang="en-IN" sz="2300" dirty="0" smtClean="0">
                <a:latin typeface="+mn-lt"/>
              </a:rPr>
              <a:t>The flow jumps to Condition</a:t>
            </a:r>
          </a:p>
          <a:p>
            <a:pPr marL="457200" indent="-457200">
              <a:buFont typeface="+mj-lt"/>
              <a:buAutoNum type="arabicPeriod"/>
            </a:pPr>
            <a:r>
              <a:rPr lang="en-IN" sz="2300" dirty="0" smtClean="0">
                <a:latin typeface="+mn-lt"/>
              </a:rPr>
              <a:t>Condition is tested.</a:t>
            </a:r>
          </a:p>
          <a:p>
            <a:pPr marL="914400" lvl="1" indent="-457200">
              <a:buFont typeface="+mj-lt"/>
              <a:buAutoNum type="alphaLcParenR"/>
            </a:pPr>
            <a:r>
              <a:rPr lang="en-IN" sz="2300" dirty="0" smtClean="0">
                <a:latin typeface="+mn-lt"/>
              </a:rPr>
              <a:t>If Condition yields true, the flow goes into the Body.</a:t>
            </a:r>
          </a:p>
          <a:p>
            <a:pPr marL="914400" lvl="1" indent="-457200">
              <a:buFont typeface="+mj-lt"/>
              <a:buAutoNum type="alphaLcParenR"/>
            </a:pPr>
            <a:r>
              <a:rPr lang="en-IN" sz="2300" dirty="0" smtClean="0">
                <a:latin typeface="+mn-lt"/>
              </a:rPr>
              <a:t>If Condition yields false, the flow goes outside the loop</a:t>
            </a:r>
          </a:p>
          <a:p>
            <a:pPr marL="457200" indent="-457200">
              <a:buFont typeface="+mj-lt"/>
              <a:buAutoNum type="arabicPeriod"/>
            </a:pPr>
            <a:r>
              <a:rPr lang="en-IN" sz="2300" dirty="0" smtClean="0">
                <a:latin typeface="+mn-lt"/>
              </a:rPr>
              <a:t>The statements inside the body of the loop get executed.</a:t>
            </a:r>
          </a:p>
          <a:p>
            <a:pPr marL="457200" indent="-457200">
              <a:buFont typeface="+mj-lt"/>
              <a:buAutoNum type="arabicPeriod"/>
            </a:pPr>
            <a:r>
              <a:rPr lang="en-IN" sz="2300" dirty="0" smtClean="0">
                <a:latin typeface="+mn-lt"/>
              </a:rPr>
              <a:t>Updation takes place.</a:t>
            </a:r>
          </a:p>
          <a:p>
            <a:pPr marL="457200" indent="-457200">
              <a:buFont typeface="+mj-lt"/>
              <a:buAutoNum type="arabicPeriod"/>
            </a:pPr>
            <a:r>
              <a:rPr lang="en-IN" sz="2300" dirty="0" smtClean="0">
                <a:latin typeface="+mn-lt"/>
              </a:rPr>
              <a:t>Control flows back to Step 2.</a:t>
            </a:r>
          </a:p>
          <a:p>
            <a:pPr marL="457200" indent="-457200">
              <a:buFont typeface="+mj-lt"/>
              <a:buAutoNum type="arabicPeriod"/>
            </a:pPr>
            <a:r>
              <a:rPr lang="en-IN" sz="2300" dirty="0" smtClean="0">
                <a:latin typeface="+mn-lt"/>
              </a:rPr>
              <a:t>The do-while loop has ended and the flow has gone outside.</a:t>
            </a:r>
            <a:endParaRPr lang="en-IN" sz="2300" dirty="0">
              <a:latin typeface="+mn-lt"/>
            </a:endParaRPr>
          </a:p>
        </p:txBody>
      </p:sp>
      <p:sp>
        <p:nvSpPr>
          <p:cNvPr id="8" name="TextBox 7"/>
          <p:cNvSpPr txBox="1"/>
          <p:nvPr/>
        </p:nvSpPr>
        <p:spPr>
          <a:xfrm>
            <a:off x="381000" y="5410200"/>
            <a:ext cx="2788007" cy="923330"/>
          </a:xfrm>
          <a:prstGeom prst="rect">
            <a:avLst/>
          </a:prstGeom>
          <a:noFill/>
        </p:spPr>
        <p:txBody>
          <a:bodyPr wrap="none" rtlCol="0">
            <a:spAutoFit/>
          </a:bodyPr>
          <a:lstStyle/>
          <a:p>
            <a:r>
              <a:rPr lang="en-IN" b="1" dirty="0" smtClean="0"/>
              <a:t>Example:</a:t>
            </a:r>
          </a:p>
          <a:p>
            <a:r>
              <a:rPr lang="en-IN" dirty="0" smtClean="0"/>
              <a:t>print_for.cpp, reverse.cpp</a:t>
            </a:r>
          </a:p>
          <a:p>
            <a:endParaRPr lang="en-I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marL="342900" lvl="1" indent="-342900" algn="just">
              <a:buFont typeface="Arial" charset="0"/>
              <a:buChar char="•"/>
            </a:pPr>
            <a:r>
              <a:rPr lang="en-IN" sz="2400" dirty="0" smtClean="0"/>
              <a:t>Like </a:t>
            </a:r>
            <a:r>
              <a:rPr lang="en-IN" sz="2400" b="1" dirty="0" smtClean="0"/>
              <a:t>while</a:t>
            </a:r>
            <a:r>
              <a:rPr lang="en-IN" sz="2400" dirty="0" smtClean="0"/>
              <a:t> the </a:t>
            </a:r>
            <a:r>
              <a:rPr lang="en-IN" sz="2400" b="1" dirty="0" smtClean="0"/>
              <a:t>do-while loop</a:t>
            </a:r>
            <a:r>
              <a:rPr lang="en-IN" sz="2400" dirty="0" smtClean="0"/>
              <a:t> execution is also terminated on the basis of a test condition. </a:t>
            </a:r>
          </a:p>
          <a:p>
            <a:pPr marL="342900" lvl="1" indent="-342900" algn="just">
              <a:buFont typeface="Arial" charset="0"/>
              <a:buChar char="•"/>
            </a:pPr>
            <a:r>
              <a:rPr lang="en-IN" sz="2400" dirty="0" smtClean="0"/>
              <a:t>The main difference between a do-while loop and while loop is in the do-while loop the condition is tested at the end of the loop body, </a:t>
            </a:r>
            <a:r>
              <a:rPr lang="en-IN" sz="2400" dirty="0" err="1" smtClean="0"/>
              <a:t>i.e</a:t>
            </a:r>
            <a:r>
              <a:rPr lang="en-IN" sz="2400" dirty="0" smtClean="0"/>
              <a:t> do-while loop is exit controlled whereas the other two loops (for &amp; while) are entry controlled loops.</a:t>
            </a:r>
          </a:p>
          <a:p>
            <a:pPr marL="342900" lvl="1" indent="-342900" algn="just">
              <a:buFont typeface="Arial" charset="0"/>
              <a:buChar char="•"/>
            </a:pPr>
            <a:r>
              <a:rPr lang="en-IN" sz="2400" dirty="0" smtClean="0"/>
              <a:t>In do-while loop the loop body will execute at least once irrespective of test condition.</a:t>
            </a: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8" name="Picture 7" descr="do-while.png"/>
          <p:cNvPicPr>
            <a:picLocks noChangeAspect="1"/>
          </p:cNvPicPr>
          <p:nvPr/>
        </p:nvPicPr>
        <p:blipFill>
          <a:blip r:embed="rId2" cstate="print"/>
          <a:stretch>
            <a:fillRect/>
          </a:stretch>
        </p:blipFill>
        <p:spPr>
          <a:xfrm>
            <a:off x="2057400" y="3810000"/>
            <a:ext cx="4343400" cy="2667000"/>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0"/>
            <a:ext cx="8686800" cy="5867399"/>
          </a:xfrm>
        </p:spPr>
        <p:txBody>
          <a:bodyPr/>
          <a:lstStyle/>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sp>
        <p:nvSpPr>
          <p:cNvPr id="7" name="Rectangle 6"/>
          <p:cNvSpPr/>
          <p:nvPr/>
        </p:nvSpPr>
        <p:spPr>
          <a:xfrm>
            <a:off x="4038600" y="838200"/>
            <a:ext cx="4572000" cy="4693593"/>
          </a:xfrm>
          <a:prstGeom prst="rect">
            <a:avLst/>
          </a:prstGeom>
        </p:spPr>
        <p:txBody>
          <a:bodyPr wrap="square">
            <a:spAutoFit/>
          </a:bodyPr>
          <a:lstStyle/>
          <a:p>
            <a:pPr marL="457200" indent="-457200"/>
            <a:r>
              <a:rPr lang="en-IN" sz="2300" b="1" dirty="0" smtClean="0">
                <a:latin typeface="+mn-lt"/>
              </a:rPr>
              <a:t>Steps:</a:t>
            </a:r>
          </a:p>
          <a:p>
            <a:pPr marL="457200" indent="-457200" algn="just">
              <a:buFont typeface="+mj-lt"/>
              <a:buAutoNum type="arabicPeriod"/>
            </a:pPr>
            <a:r>
              <a:rPr lang="en-IN" sz="2300" dirty="0" smtClean="0">
                <a:latin typeface="+mn-lt"/>
              </a:rPr>
              <a:t>Control falls into the do-while loop.</a:t>
            </a:r>
          </a:p>
          <a:p>
            <a:pPr marL="457200" indent="-457200" algn="just">
              <a:buFont typeface="+mj-lt"/>
              <a:buAutoNum type="arabicPeriod"/>
            </a:pPr>
            <a:r>
              <a:rPr lang="en-IN" sz="2300" dirty="0" smtClean="0">
                <a:latin typeface="+mn-lt"/>
              </a:rPr>
              <a:t>The statements inside the body of the loop get executed.</a:t>
            </a:r>
          </a:p>
          <a:p>
            <a:pPr marL="457200" indent="-457200" algn="just">
              <a:buFont typeface="+mj-lt"/>
              <a:buAutoNum type="arabicPeriod"/>
            </a:pPr>
            <a:r>
              <a:rPr lang="en-IN" sz="2300" dirty="0" smtClean="0">
                <a:latin typeface="+mn-lt"/>
              </a:rPr>
              <a:t>Updation takes place.</a:t>
            </a:r>
          </a:p>
          <a:p>
            <a:pPr marL="457200" indent="-457200" algn="just">
              <a:buFont typeface="+mj-lt"/>
              <a:buAutoNum type="arabicPeriod"/>
            </a:pPr>
            <a:r>
              <a:rPr lang="en-IN" sz="2300" dirty="0" smtClean="0">
                <a:latin typeface="+mn-lt"/>
              </a:rPr>
              <a:t>The flow jumps to Condition</a:t>
            </a:r>
          </a:p>
          <a:p>
            <a:pPr marL="457200" indent="-457200" algn="just">
              <a:buFont typeface="+mj-lt"/>
              <a:buAutoNum type="arabicPeriod"/>
            </a:pPr>
            <a:r>
              <a:rPr lang="en-IN" sz="2300" dirty="0" smtClean="0">
                <a:latin typeface="+mn-lt"/>
              </a:rPr>
              <a:t>Condition is tested.</a:t>
            </a:r>
          </a:p>
          <a:p>
            <a:pPr marL="457200" indent="-457200" algn="just">
              <a:buFont typeface="+mj-lt"/>
              <a:buAutoNum type="arabicPeriod"/>
            </a:pPr>
            <a:r>
              <a:rPr lang="en-IN" sz="2300" dirty="0" smtClean="0">
                <a:latin typeface="+mn-lt"/>
              </a:rPr>
              <a:t>If Condition yields true, goto Step 6.</a:t>
            </a:r>
          </a:p>
          <a:p>
            <a:pPr marL="457200" indent="-457200" algn="just">
              <a:buFont typeface="+mj-lt"/>
              <a:buAutoNum type="arabicPeriod"/>
            </a:pPr>
            <a:r>
              <a:rPr lang="en-IN" sz="2300" dirty="0" smtClean="0">
                <a:latin typeface="+mn-lt"/>
              </a:rPr>
              <a:t>If Condition yields false, the flow goes outside the loop</a:t>
            </a:r>
          </a:p>
          <a:p>
            <a:pPr marL="457200" indent="-457200" algn="just">
              <a:buFont typeface="+mj-lt"/>
              <a:buAutoNum type="arabicPeriod"/>
            </a:pPr>
            <a:r>
              <a:rPr lang="en-IN" sz="2300" dirty="0" smtClean="0">
                <a:latin typeface="+mn-lt"/>
              </a:rPr>
              <a:t>Flow goes back to Step 2.</a:t>
            </a:r>
          </a:p>
        </p:txBody>
      </p:sp>
      <p:sp>
        <p:nvSpPr>
          <p:cNvPr id="6" name="TextBox 5"/>
          <p:cNvSpPr txBox="1"/>
          <p:nvPr/>
        </p:nvSpPr>
        <p:spPr>
          <a:xfrm>
            <a:off x="457200" y="2819400"/>
            <a:ext cx="2980303" cy="646331"/>
          </a:xfrm>
          <a:prstGeom prst="rect">
            <a:avLst/>
          </a:prstGeom>
          <a:noFill/>
        </p:spPr>
        <p:txBody>
          <a:bodyPr wrap="none" rtlCol="0">
            <a:spAutoFit/>
          </a:bodyPr>
          <a:lstStyle/>
          <a:p>
            <a:r>
              <a:rPr lang="en-IN" b="1" dirty="0" smtClean="0"/>
              <a:t>Example:</a:t>
            </a:r>
          </a:p>
          <a:p>
            <a:r>
              <a:rPr lang="en-IN" dirty="0" smtClean="0"/>
              <a:t>print_dowhile.cpp, sum.cpp</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Vs. C++</a:t>
            </a:r>
            <a:endParaRPr lang="en-IN" sz="3600" dirty="0"/>
          </a:p>
        </p:txBody>
      </p:sp>
      <p:pic>
        <p:nvPicPr>
          <p:cNvPr id="5" name="Content Placeholder 4" descr="Difference-between-C-and-C.png"/>
          <p:cNvPicPr>
            <a:picLocks noGrp="1" noChangeAspect="1"/>
          </p:cNvPicPr>
          <p:nvPr>
            <p:ph idx="1"/>
          </p:nvPr>
        </p:nvPicPr>
        <p:blipFill>
          <a:blip r:embed="rId2" cstate="print"/>
          <a:stretch>
            <a:fillRect/>
          </a:stretch>
        </p:blipFill>
        <p:spPr>
          <a:xfrm>
            <a:off x="685800" y="762000"/>
            <a:ext cx="7848600" cy="5715000"/>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85801"/>
            <a:ext cx="8686800" cy="2362200"/>
          </a:xfrm>
        </p:spPr>
        <p:txBody>
          <a:bodyPr/>
          <a:lstStyle/>
          <a:p>
            <a:pPr marL="342900" lvl="1" indent="-342900" algn="just">
              <a:buFont typeface="Arial" charset="0"/>
              <a:buChar char="•"/>
            </a:pPr>
            <a:r>
              <a:rPr lang="en-IN" sz="2400" b="1" dirty="0" smtClean="0"/>
              <a:t>Nested Loop: </a:t>
            </a:r>
            <a:r>
              <a:rPr lang="en-IN" sz="2400" dirty="0" smtClean="0"/>
              <a:t>A loop inside another loop is called a nested loop. The number of loops depend on the complexity of a problem.</a:t>
            </a:r>
          </a:p>
          <a:p>
            <a:pPr marL="342900" lvl="1" indent="-342900" algn="just">
              <a:buFont typeface="Arial" charset="0"/>
              <a:buChar char="•"/>
            </a:pPr>
            <a:r>
              <a:rPr lang="en-IN" sz="2400" dirty="0" smtClean="0"/>
              <a:t>Suppose, a loop, outer loop, running </a:t>
            </a:r>
            <a:r>
              <a:rPr lang="en-IN" sz="2400" i="1" dirty="0" smtClean="0"/>
              <a:t>n</a:t>
            </a:r>
            <a:r>
              <a:rPr lang="en-IN" sz="2400" dirty="0" smtClean="0"/>
              <a:t> number of times consists of another loop inside it, inner loop, running </a:t>
            </a:r>
            <a:r>
              <a:rPr lang="en-IN" sz="2400" i="1" dirty="0" smtClean="0"/>
              <a:t>m</a:t>
            </a:r>
            <a:r>
              <a:rPr lang="en-IN" sz="2400" dirty="0" smtClean="0"/>
              <a:t> number of times. Then, for each execution of the outer loop from 1...n, the inner loop runs maximum of m times.</a:t>
            </a:r>
          </a:p>
          <a:p>
            <a:pPr marL="342900" lvl="1" indent="-342900" algn="just">
              <a:buNone/>
            </a:pPr>
            <a:r>
              <a:rPr lang="en-IN" sz="2400" b="1" dirty="0" smtClean="0"/>
              <a:t>Syntax:</a:t>
            </a:r>
          </a:p>
          <a:p>
            <a:pPr marL="342900" lvl="1" indent="-342900" algn="just">
              <a:buFont typeface="Arial" charset="0"/>
              <a:buChar char="•"/>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6" name="Picture 5" descr="Nestedfor.png"/>
          <p:cNvPicPr>
            <a:picLocks noChangeAspect="1"/>
          </p:cNvPicPr>
          <p:nvPr/>
        </p:nvPicPr>
        <p:blipFill>
          <a:blip r:embed="rId2" cstate="print">
            <a:lum bright="-45000"/>
          </a:blip>
          <a:stretch>
            <a:fillRect/>
          </a:stretch>
        </p:blipFill>
        <p:spPr>
          <a:xfrm>
            <a:off x="637658" y="3438228"/>
            <a:ext cx="3705742" cy="2124372"/>
          </a:xfrm>
          <a:prstGeom prst="rect">
            <a:avLst/>
          </a:prstGeom>
        </p:spPr>
      </p:pic>
      <p:pic>
        <p:nvPicPr>
          <p:cNvPr id="7" name="Picture 6" descr="nestedwhile.png"/>
          <p:cNvPicPr>
            <a:picLocks noChangeAspect="1"/>
          </p:cNvPicPr>
          <p:nvPr/>
        </p:nvPicPr>
        <p:blipFill>
          <a:blip r:embed="rId3" cstate="print">
            <a:lum bright="-47000"/>
          </a:blip>
          <a:stretch>
            <a:fillRect/>
          </a:stretch>
        </p:blipFill>
        <p:spPr>
          <a:xfrm>
            <a:off x="4790861" y="3429000"/>
            <a:ext cx="1533739" cy="2191056"/>
          </a:xfrm>
          <a:prstGeom prst="rect">
            <a:avLst/>
          </a:prstGeom>
        </p:spPr>
      </p:pic>
      <p:pic>
        <p:nvPicPr>
          <p:cNvPr id="9" name="Picture 8" descr="Nesteddo.png"/>
          <p:cNvPicPr>
            <a:picLocks noChangeAspect="1"/>
          </p:cNvPicPr>
          <p:nvPr/>
        </p:nvPicPr>
        <p:blipFill>
          <a:blip r:embed="rId4" cstate="print">
            <a:lum bright="-39000"/>
          </a:blip>
          <a:stretch>
            <a:fillRect/>
          </a:stretch>
        </p:blipFill>
        <p:spPr>
          <a:xfrm>
            <a:off x="7038734" y="3429000"/>
            <a:ext cx="1724266" cy="2191056"/>
          </a:xfrm>
          <a:prstGeom prst="rect">
            <a:avLst/>
          </a:prstGeom>
        </p:spPr>
      </p:pic>
      <p:sp>
        <p:nvSpPr>
          <p:cNvPr id="10" name="TextBox 9"/>
          <p:cNvSpPr txBox="1"/>
          <p:nvPr/>
        </p:nvSpPr>
        <p:spPr>
          <a:xfrm>
            <a:off x="152400" y="5715000"/>
            <a:ext cx="6635150" cy="923330"/>
          </a:xfrm>
          <a:prstGeom prst="rect">
            <a:avLst/>
          </a:prstGeom>
          <a:noFill/>
        </p:spPr>
        <p:txBody>
          <a:bodyPr wrap="none" rtlCol="0">
            <a:spAutoFit/>
          </a:bodyPr>
          <a:lstStyle/>
          <a:p>
            <a:r>
              <a:rPr lang="en-IN" b="1" dirty="0" smtClean="0"/>
              <a:t>Example</a:t>
            </a:r>
            <a:r>
              <a:rPr lang="en-IN" dirty="0" smtClean="0"/>
              <a:t>: pattern1.cpp, pattern2.cpp, pattern3.cpp, prime.cpp</a:t>
            </a:r>
          </a:p>
          <a:p>
            <a:r>
              <a:rPr lang="en-IN" b="1" dirty="0" smtClean="0"/>
              <a:t>More Examples for Practice: </a:t>
            </a:r>
            <a:r>
              <a:rPr lang="en-IN" dirty="0" smtClean="0"/>
              <a:t>Menu_Driven.cpp</a:t>
            </a:r>
            <a:endParaRPr lang="en-IN" b="1" dirty="0" smtClean="0"/>
          </a:p>
          <a:p>
            <a:r>
              <a:rPr lang="en-IN" dirty="0" smtClean="0">
                <a:hlinkClick r:id="rId5"/>
              </a:rPr>
              <a:t>https://www.w3resource.com/cpp-exercises/for-loop/index.php</a:t>
            </a:r>
            <a:r>
              <a:rPr lang="en-IN" dirty="0" smtClean="0"/>
              <a:t> </a:t>
            </a:r>
            <a:endParaRPr lang="en-I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09600"/>
            <a:ext cx="8686800" cy="5943599"/>
          </a:xfrm>
        </p:spPr>
        <p:txBody>
          <a:bodyPr/>
          <a:lstStyle/>
          <a:p>
            <a:pPr marL="342900" lvl="1" indent="-342900" algn="just">
              <a:buNone/>
            </a:pPr>
            <a:r>
              <a:rPr lang="en-IN" sz="2400" b="1" dirty="0" smtClean="0"/>
              <a:t>Unconditional Control Statements </a:t>
            </a:r>
          </a:p>
          <a:p>
            <a:pPr marL="342900" lvl="1" indent="-342900" algn="just">
              <a:buFont typeface="Arial" charset="0"/>
              <a:buChar char="•"/>
            </a:pPr>
            <a:r>
              <a:rPr lang="en-IN" sz="2400" dirty="0" smtClean="0"/>
              <a:t>It is used to transfers the control from one part of the program to another without any condition. </a:t>
            </a:r>
          </a:p>
          <a:p>
            <a:pPr marL="342900" lvl="1" indent="-342900" algn="just">
              <a:buFont typeface="Arial" charset="0"/>
              <a:buChar char="•"/>
            </a:pPr>
            <a:r>
              <a:rPr lang="en-IN" sz="2400" dirty="0" smtClean="0"/>
              <a:t>In C++ Programming Language, there are four types of unconditional control transfer statements.</a:t>
            </a:r>
          </a:p>
          <a:p>
            <a:pPr lvl="1"/>
            <a:r>
              <a:rPr lang="en-IN" sz="2000" dirty="0" smtClean="0"/>
              <a:t>break</a:t>
            </a:r>
          </a:p>
          <a:p>
            <a:pPr lvl="1"/>
            <a:r>
              <a:rPr lang="en-IN" sz="2000" dirty="0" smtClean="0"/>
              <a:t>Continue</a:t>
            </a:r>
          </a:p>
          <a:p>
            <a:pPr lvl="1"/>
            <a:r>
              <a:rPr lang="en-IN" sz="2000" dirty="0" smtClean="0"/>
              <a:t>goto</a:t>
            </a:r>
          </a:p>
          <a:p>
            <a:pPr lvl="1"/>
            <a:r>
              <a:rPr lang="en-IN" sz="2000" dirty="0" smtClean="0"/>
              <a:t>return</a:t>
            </a:r>
          </a:p>
          <a:p>
            <a:pPr algn="just">
              <a:buNone/>
            </a:pPr>
            <a:r>
              <a:rPr lang="en-IN" sz="2300" b="1" dirty="0" smtClean="0"/>
              <a:t>1. break statement:</a:t>
            </a:r>
            <a:r>
              <a:rPr lang="en-IN" sz="2300" dirty="0" smtClean="0"/>
              <a:t> </a:t>
            </a:r>
          </a:p>
          <a:p>
            <a:pPr lvl="1" algn="just"/>
            <a:r>
              <a:rPr lang="en-IN" sz="2300" dirty="0" smtClean="0"/>
              <a:t>The </a:t>
            </a:r>
            <a:r>
              <a:rPr lang="en-IN" sz="2300" b="1" dirty="0" smtClean="0"/>
              <a:t>break</a:t>
            </a:r>
            <a:r>
              <a:rPr lang="en-IN" sz="2300" dirty="0" smtClean="0"/>
              <a:t> statement is used to transfer the control to the end of a statement block in a loop. </a:t>
            </a:r>
          </a:p>
          <a:p>
            <a:pPr lvl="1" algn="just"/>
            <a:r>
              <a:rPr lang="en-IN" sz="2300" dirty="0" smtClean="0"/>
              <a:t>It is an unavoidable statement to transfer the control to the end of a switch statement after executing anyone statement block. </a:t>
            </a:r>
          </a:p>
          <a:p>
            <a:pPr lvl="1" algn="just">
              <a:buNone/>
            </a:pPr>
            <a:r>
              <a:rPr lang="en-IN" sz="2300" dirty="0" smtClean="0"/>
              <a:t>	</a:t>
            </a:r>
            <a:r>
              <a:rPr lang="en-IN" sz="2300" b="1" dirty="0" smtClean="0"/>
              <a:t>syntax</a:t>
            </a:r>
            <a:r>
              <a:rPr lang="en-IN" sz="2300" dirty="0" smtClean="0"/>
              <a:t>: break;</a:t>
            </a:r>
          </a:p>
          <a:p>
            <a:pPr lvl="1" algn="just">
              <a:buNone/>
            </a:pPr>
            <a:r>
              <a:rPr lang="en-IN" sz="2300" dirty="0" smtClean="0"/>
              <a:t>	</a:t>
            </a:r>
            <a:r>
              <a:rPr lang="en-IN" sz="2300" b="1" dirty="0" smtClean="0"/>
              <a:t>Example</a:t>
            </a:r>
            <a:r>
              <a:rPr lang="en-IN" sz="2300" dirty="0" smtClean="0"/>
              <a:t>: prime_check.cpp</a:t>
            </a:r>
          </a:p>
          <a:p>
            <a:pPr lvl="1" algn="just">
              <a:buNone/>
            </a:pPr>
            <a:endParaRPr lang="en-IN" sz="2400" dirty="0" smtClean="0"/>
          </a:p>
          <a:p>
            <a:pPr algn="just">
              <a:buNone/>
            </a:pPr>
            <a:endParaRPr lang="en-IN" sz="24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09600"/>
            <a:ext cx="8686800" cy="5943599"/>
          </a:xfrm>
        </p:spPr>
        <p:txBody>
          <a:bodyPr/>
          <a:lstStyle/>
          <a:p>
            <a:pPr algn="just">
              <a:buNone/>
            </a:pPr>
            <a:r>
              <a:rPr lang="en-IN" sz="2300" b="1" dirty="0" smtClean="0"/>
              <a:t>2. continue statement:</a:t>
            </a:r>
            <a:r>
              <a:rPr lang="en-IN" sz="2300" dirty="0" smtClean="0"/>
              <a:t> </a:t>
            </a:r>
          </a:p>
          <a:p>
            <a:pPr lvl="1" algn="just"/>
            <a:r>
              <a:rPr lang="en-IN" sz="2300" dirty="0" smtClean="0"/>
              <a:t>The </a:t>
            </a:r>
            <a:r>
              <a:rPr lang="en-IN" sz="2300" b="1" dirty="0" smtClean="0"/>
              <a:t>continue</a:t>
            </a:r>
            <a:r>
              <a:rPr lang="en-IN" sz="2300" dirty="0" smtClean="0"/>
              <a:t> statement is used to transfer the control to the beginning of a statement block in a loop. </a:t>
            </a:r>
          </a:p>
          <a:p>
            <a:pPr lvl="1" algn="just"/>
            <a:r>
              <a:rPr lang="en-IN" sz="2300" dirty="0" smtClean="0"/>
              <a:t>syntax: </a:t>
            </a:r>
            <a:r>
              <a:rPr lang="en-IN" sz="2300" b="1" dirty="0" smtClean="0"/>
              <a:t>continue;</a:t>
            </a:r>
          </a:p>
          <a:p>
            <a:pPr lvl="1" algn="just"/>
            <a:r>
              <a:rPr lang="en-IN" sz="2300" b="1" dirty="0" smtClean="0"/>
              <a:t>Example: </a:t>
            </a:r>
            <a:r>
              <a:rPr lang="en-IN" sz="2300" dirty="0" smtClean="0"/>
              <a:t>print_number.cpp</a:t>
            </a:r>
          </a:p>
          <a:p>
            <a:pPr lvl="1" algn="just">
              <a:buNone/>
            </a:pPr>
            <a:endParaRPr lang="en-IN" sz="2300" dirty="0" smtClean="0"/>
          </a:p>
          <a:p>
            <a:pPr algn="just">
              <a:buNone/>
            </a:pPr>
            <a:endParaRPr lang="en-IN" sz="2400" dirty="0" smtClean="0"/>
          </a:p>
        </p:txBody>
      </p:sp>
      <p:pic>
        <p:nvPicPr>
          <p:cNvPr id="6" name="Picture 5" descr="break.png"/>
          <p:cNvPicPr>
            <a:picLocks noChangeAspect="1"/>
          </p:cNvPicPr>
          <p:nvPr/>
        </p:nvPicPr>
        <p:blipFill>
          <a:blip r:embed="rId2" cstate="print"/>
          <a:stretch>
            <a:fillRect/>
          </a:stretch>
        </p:blipFill>
        <p:spPr>
          <a:xfrm>
            <a:off x="1" y="2819400"/>
            <a:ext cx="4952999" cy="3886200"/>
          </a:xfrm>
          <a:prstGeom prst="rect">
            <a:avLst/>
          </a:prstGeom>
        </p:spPr>
      </p:pic>
      <p:pic>
        <p:nvPicPr>
          <p:cNvPr id="7" name="Picture 6" descr="continue.png"/>
          <p:cNvPicPr>
            <a:picLocks noChangeAspect="1"/>
          </p:cNvPicPr>
          <p:nvPr/>
        </p:nvPicPr>
        <p:blipFill>
          <a:blip r:embed="rId3" cstate="print"/>
          <a:stretch>
            <a:fillRect/>
          </a:stretch>
        </p:blipFill>
        <p:spPr>
          <a:xfrm>
            <a:off x="4953000" y="2743200"/>
            <a:ext cx="4191000" cy="4114800"/>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Control Statements in C++ </a:t>
            </a:r>
          </a:p>
        </p:txBody>
      </p:sp>
      <p:sp>
        <p:nvSpPr>
          <p:cNvPr id="3" name="Content Placeholder 2"/>
          <p:cNvSpPr>
            <a:spLocks noGrp="1"/>
          </p:cNvSpPr>
          <p:nvPr>
            <p:ph idx="1"/>
          </p:nvPr>
        </p:nvSpPr>
        <p:spPr>
          <a:xfrm>
            <a:off x="228600" y="609600"/>
            <a:ext cx="8686800" cy="5943599"/>
          </a:xfrm>
        </p:spPr>
        <p:txBody>
          <a:bodyPr/>
          <a:lstStyle/>
          <a:p>
            <a:pPr marL="342900" lvl="1" indent="-342900" algn="just">
              <a:buNone/>
            </a:pPr>
            <a:r>
              <a:rPr lang="en-IN" sz="2300" b="1" dirty="0" smtClean="0"/>
              <a:t>3. </a:t>
            </a:r>
            <a:r>
              <a:rPr lang="en-IN" sz="2300" b="1" dirty="0" err="1" smtClean="0"/>
              <a:t>goto</a:t>
            </a:r>
            <a:r>
              <a:rPr lang="en-IN" sz="2300" b="1" dirty="0" smtClean="0"/>
              <a:t>: </a:t>
            </a:r>
            <a:r>
              <a:rPr lang="en-IN" sz="2300" dirty="0" smtClean="0"/>
              <a:t>The goto statement can be used to jump from anywhere to anywhere within a function. </a:t>
            </a:r>
          </a:p>
          <a:p>
            <a:pPr marL="342900" lvl="1" indent="-342900" algn="just">
              <a:buNone/>
            </a:pPr>
            <a:r>
              <a:rPr lang="en-IN" sz="2300" b="1" dirty="0" smtClean="0"/>
              <a:t>	Two Types</a:t>
            </a:r>
          </a:p>
          <a:p>
            <a:pPr lvl="1"/>
            <a:r>
              <a:rPr lang="en-IN" sz="2200" dirty="0" smtClean="0"/>
              <a:t>(</a:t>
            </a:r>
            <a:r>
              <a:rPr lang="en-IN" sz="2200" dirty="0" err="1" smtClean="0"/>
              <a:t>i</a:t>
            </a:r>
            <a:r>
              <a:rPr lang="en-IN" sz="2200" dirty="0" smtClean="0"/>
              <a:t>) </a:t>
            </a:r>
            <a:r>
              <a:rPr lang="en-IN" sz="2200" b="1" dirty="0" smtClean="0"/>
              <a:t>Forward goto </a:t>
            </a:r>
          </a:p>
          <a:p>
            <a:pPr lvl="2"/>
            <a:r>
              <a:rPr lang="en-IN" sz="2200" dirty="0" smtClean="0"/>
              <a:t>Possible to skip some statements </a:t>
            </a:r>
          </a:p>
          <a:p>
            <a:pPr lvl="1"/>
            <a:r>
              <a:rPr lang="en-IN" sz="2200" dirty="0" smtClean="0"/>
              <a:t>(ii) </a:t>
            </a:r>
            <a:r>
              <a:rPr lang="en-IN" sz="2200" b="1" dirty="0" smtClean="0"/>
              <a:t>Backward goto</a:t>
            </a:r>
          </a:p>
          <a:p>
            <a:pPr lvl="2"/>
            <a:r>
              <a:rPr lang="en-IN" sz="2200" dirty="0" smtClean="0"/>
              <a:t>Possible for infinite loop </a:t>
            </a:r>
          </a:p>
          <a:p>
            <a:pPr lvl="1" algn="just">
              <a:spcBef>
                <a:spcPts val="0"/>
              </a:spcBef>
              <a:buNone/>
            </a:pPr>
            <a:r>
              <a:rPr lang="en-IN" sz="2200" b="1" dirty="0" smtClean="0"/>
              <a:t>Note:</a:t>
            </a:r>
          </a:p>
          <a:p>
            <a:pPr lvl="1" algn="just">
              <a:spcBef>
                <a:spcPts val="0"/>
              </a:spcBef>
            </a:pPr>
            <a:r>
              <a:rPr lang="en-IN" sz="2200" dirty="0" smtClean="0"/>
              <a:t>To avoid this problem, specify with appropriate condition </a:t>
            </a:r>
          </a:p>
          <a:p>
            <a:pPr lvl="1" algn="just">
              <a:spcBef>
                <a:spcPts val="0"/>
              </a:spcBef>
              <a:buNone/>
            </a:pPr>
            <a:r>
              <a:rPr lang="en-IN" sz="2200" b="1" dirty="0" smtClean="0"/>
              <a:t>Reason to Avoid </a:t>
            </a:r>
            <a:r>
              <a:rPr lang="en-IN" sz="2200" b="1" dirty="0" err="1" smtClean="0"/>
              <a:t>goto</a:t>
            </a:r>
            <a:r>
              <a:rPr lang="en-IN" sz="2200" b="1" dirty="0" smtClean="0"/>
              <a:t> Statement</a:t>
            </a:r>
          </a:p>
          <a:p>
            <a:pPr lvl="1" algn="just">
              <a:spcBef>
                <a:spcPts val="0"/>
              </a:spcBef>
            </a:pPr>
            <a:r>
              <a:rPr lang="en-IN" sz="2200" dirty="0" smtClean="0"/>
              <a:t>The </a:t>
            </a:r>
            <a:r>
              <a:rPr lang="en-IN" sz="2200" dirty="0" err="1" smtClean="0"/>
              <a:t>goto</a:t>
            </a:r>
            <a:r>
              <a:rPr lang="en-IN" sz="2200" dirty="0" smtClean="0"/>
              <a:t> statement gives power to jump to any part of program but, makes the logic of the </a:t>
            </a:r>
            <a:r>
              <a:rPr lang="en-IN" sz="2200" b="1" dirty="0" smtClean="0"/>
              <a:t>program complex and tangled</a:t>
            </a:r>
            <a:r>
              <a:rPr lang="en-IN" sz="2200" dirty="0" smtClean="0"/>
              <a:t>.</a:t>
            </a:r>
          </a:p>
          <a:p>
            <a:pPr lvl="1" algn="just">
              <a:spcBef>
                <a:spcPts val="0"/>
              </a:spcBef>
            </a:pPr>
            <a:r>
              <a:rPr lang="en-IN" sz="2200" dirty="0" smtClean="0"/>
              <a:t>In modern programming, </a:t>
            </a:r>
            <a:r>
              <a:rPr lang="en-IN" sz="2200" dirty="0" err="1" smtClean="0"/>
              <a:t>goto</a:t>
            </a:r>
            <a:r>
              <a:rPr lang="en-IN" sz="2200" dirty="0" smtClean="0"/>
              <a:t> statement is considered a harmful construct and a bad programming practice.</a:t>
            </a:r>
          </a:p>
          <a:p>
            <a:pPr lvl="1" algn="just">
              <a:spcBef>
                <a:spcPts val="0"/>
              </a:spcBef>
            </a:pPr>
            <a:r>
              <a:rPr lang="en-IN" sz="2200" dirty="0" smtClean="0"/>
              <a:t>The </a:t>
            </a:r>
            <a:r>
              <a:rPr lang="en-IN" sz="2200" dirty="0" err="1" smtClean="0"/>
              <a:t>goto</a:t>
            </a:r>
            <a:r>
              <a:rPr lang="en-IN" sz="2200" dirty="0" smtClean="0"/>
              <a:t> statement can be replaced in most of C++ program with the use of break and continue statements.</a:t>
            </a:r>
          </a:p>
          <a:p>
            <a:pPr algn="just">
              <a:spcBef>
                <a:spcPts val="0"/>
              </a:spcBef>
            </a:pPr>
            <a:r>
              <a:rPr lang="en-IN" sz="2300" b="1" dirty="0" smtClean="0"/>
              <a:t>Example: </a:t>
            </a:r>
            <a:r>
              <a:rPr lang="en-IN" sz="2300" dirty="0" smtClean="0"/>
              <a:t>goto1.cpp, goto2.cpp</a:t>
            </a:r>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5" name="Picture 4" descr="goto.png"/>
          <p:cNvPicPr>
            <a:picLocks noChangeAspect="1"/>
          </p:cNvPicPr>
          <p:nvPr/>
        </p:nvPicPr>
        <p:blipFill>
          <a:blip r:embed="rId2" cstate="print"/>
          <a:stretch>
            <a:fillRect/>
          </a:stretch>
        </p:blipFill>
        <p:spPr>
          <a:xfrm>
            <a:off x="5410200" y="1371600"/>
            <a:ext cx="3514725" cy="1905000"/>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Array in C++ </a:t>
            </a:r>
          </a:p>
        </p:txBody>
      </p:sp>
      <p:sp>
        <p:nvSpPr>
          <p:cNvPr id="3" name="Content Placeholder 2"/>
          <p:cNvSpPr>
            <a:spLocks noGrp="1"/>
          </p:cNvSpPr>
          <p:nvPr>
            <p:ph idx="1"/>
          </p:nvPr>
        </p:nvSpPr>
        <p:spPr>
          <a:xfrm>
            <a:off x="228600" y="685801"/>
            <a:ext cx="8686800" cy="2362200"/>
          </a:xfrm>
        </p:spPr>
        <p:txBody>
          <a:bodyPr/>
          <a:lstStyle/>
          <a:p>
            <a:pPr marL="342900" lvl="1" indent="-342900" algn="just">
              <a:buFont typeface="Arial" charset="0"/>
              <a:buChar char="•"/>
            </a:pPr>
            <a:r>
              <a:rPr lang="en-IN" sz="2400" dirty="0" smtClean="0"/>
              <a:t>Like ‘C’ in ‘C++, Array is a derived data type. They are used to store similar type of elements as in the data type must be the same for all elements.</a:t>
            </a:r>
          </a:p>
          <a:p>
            <a:pPr marL="342900" lvl="1" indent="-342900" algn="just">
              <a:buFont typeface="Arial" charset="0"/>
              <a:buChar char="•"/>
            </a:pPr>
            <a:r>
              <a:rPr lang="en-IN" sz="2400" dirty="0" smtClean="0"/>
              <a:t>It is a collection of items stored at </a:t>
            </a:r>
            <a:r>
              <a:rPr lang="en-IN" sz="2400" b="1" dirty="0" smtClean="0"/>
              <a:t>contiguous memory locations </a:t>
            </a:r>
            <a:r>
              <a:rPr lang="en-IN" sz="2400" dirty="0" smtClean="0"/>
              <a:t>and elements can be accessed randomly using indices of an array. </a:t>
            </a:r>
          </a:p>
          <a:p>
            <a:pPr marL="342900" lvl="1" indent="-342900" algn="just">
              <a:buFont typeface="Arial" charset="0"/>
              <a:buChar char="•"/>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p:txBody>
      </p:sp>
      <p:pic>
        <p:nvPicPr>
          <p:cNvPr id="8" name="Picture 7" descr="array.gif"/>
          <p:cNvPicPr>
            <a:picLocks noChangeAspect="1"/>
          </p:cNvPicPr>
          <p:nvPr/>
        </p:nvPicPr>
        <p:blipFill>
          <a:blip r:embed="rId2" cstate="print"/>
          <a:stretch>
            <a:fillRect/>
          </a:stretch>
        </p:blipFill>
        <p:spPr>
          <a:xfrm>
            <a:off x="2590800" y="2643182"/>
            <a:ext cx="4286280" cy="1428760"/>
          </a:xfrm>
          <a:prstGeom prst="rect">
            <a:avLst/>
          </a:prstGeom>
        </p:spPr>
      </p:pic>
      <p:sp>
        <p:nvSpPr>
          <p:cNvPr id="11" name="Rectangle 10"/>
          <p:cNvSpPr/>
          <p:nvPr/>
        </p:nvSpPr>
        <p:spPr>
          <a:xfrm>
            <a:off x="533400" y="4191000"/>
            <a:ext cx="8001000" cy="2677656"/>
          </a:xfrm>
          <a:prstGeom prst="rect">
            <a:avLst/>
          </a:prstGeom>
        </p:spPr>
        <p:txBody>
          <a:bodyPr wrap="square">
            <a:spAutoFit/>
          </a:bodyPr>
          <a:lstStyle/>
          <a:p>
            <a:r>
              <a:rPr lang="en-IN" sz="2400" b="1" dirty="0" smtClean="0">
                <a:latin typeface="+mn-lt"/>
              </a:rPr>
              <a:t>Why do we need arrays?</a:t>
            </a:r>
            <a:r>
              <a:rPr lang="en-IN" sz="2400" dirty="0" smtClean="0">
                <a:latin typeface="+mn-lt"/>
              </a:rPr>
              <a:t/>
            </a:r>
            <a:br>
              <a:rPr lang="en-IN" sz="2400" dirty="0" smtClean="0">
                <a:latin typeface="+mn-lt"/>
              </a:rPr>
            </a:br>
            <a:r>
              <a:rPr lang="en-IN" sz="2400" b="1" dirty="0" smtClean="0">
                <a:latin typeface="+mn-lt"/>
              </a:rPr>
              <a:t>#)</a:t>
            </a:r>
            <a:r>
              <a:rPr lang="en-IN" sz="2400" dirty="0" smtClean="0">
                <a:latin typeface="+mn-lt"/>
              </a:rPr>
              <a:t> We can use normal variables (v1, v2, v3, ..) when we have a small number of objects, but if we want to store a large number of instances, it becomes difficult to manage them with normal variables. </a:t>
            </a:r>
          </a:p>
          <a:p>
            <a:pPr algn="just"/>
            <a:r>
              <a:rPr lang="en-IN" sz="2400" b="1" dirty="0" smtClean="0">
                <a:latin typeface="+mn-lt"/>
              </a:rPr>
              <a:t>#)</a:t>
            </a:r>
            <a:r>
              <a:rPr lang="en-IN" sz="2400" dirty="0" smtClean="0">
                <a:latin typeface="+mn-lt"/>
              </a:rPr>
              <a:t> The idea of an array is to represent many instances in one variable.</a:t>
            </a:r>
            <a:endParaRPr lang="en-IN" sz="2400" dirty="0">
              <a:latin typeface="+mn-l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Array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buNone/>
            </a:pPr>
            <a:r>
              <a:rPr lang="en-IN" sz="2400" b="1" dirty="0" smtClean="0"/>
              <a:t>Types</a:t>
            </a:r>
          </a:p>
          <a:p>
            <a:pPr marL="342900" lvl="1" indent="-342900" algn="just">
              <a:buFont typeface="Arial" charset="0"/>
              <a:buChar char="•"/>
            </a:pPr>
            <a:r>
              <a:rPr lang="en-IN" sz="2400" dirty="0" smtClean="0"/>
              <a:t>Array can be divided into following types: </a:t>
            </a:r>
          </a:p>
          <a:p>
            <a:pPr marL="342900" lvl="1" indent="-342900" algn="just">
              <a:buNone/>
            </a:pPr>
            <a:endParaRPr lang="en-IN" sz="2400" b="1" dirty="0" smtClean="0"/>
          </a:p>
          <a:p>
            <a:pPr algn="just">
              <a:spcBef>
                <a:spcPts val="0"/>
              </a:spcBef>
            </a:pPr>
            <a:endParaRPr lang="en-IN" sz="2400" dirty="0" smtClean="0"/>
          </a:p>
          <a:p>
            <a:pPr algn="just">
              <a:spcBef>
                <a:spcPts val="0"/>
              </a:spcBef>
              <a:buNone/>
            </a:pPr>
            <a:endParaRPr lang="en-IN" sz="2400" b="1" dirty="0" smtClean="0">
              <a:solidFill>
                <a:srgbClr val="FF0000"/>
              </a:solidFill>
            </a:endParaRPr>
          </a:p>
          <a:p>
            <a:pPr algn="just">
              <a:buNone/>
            </a:pPr>
            <a:endParaRPr lang="en-IN" sz="2400" dirty="0" smtClean="0"/>
          </a:p>
          <a:p>
            <a:pPr marL="342900" lvl="1" indent="-342900" algn="just">
              <a:buNone/>
            </a:pPr>
            <a:endParaRPr lang="en-IN" sz="2400" b="1" dirty="0" smtClean="0"/>
          </a:p>
          <a:p>
            <a:pPr marL="342900" lvl="1" indent="-342900" algn="just">
              <a:buNone/>
            </a:pPr>
            <a:r>
              <a:rPr lang="en-IN" sz="2400" b="1" dirty="0" smtClean="0"/>
              <a:t>Single Dimensional Array</a:t>
            </a:r>
          </a:p>
          <a:p>
            <a:pPr marL="342900" lvl="1" indent="-342900" algn="just">
              <a:buFont typeface="Arial" charset="0"/>
              <a:buChar char="•"/>
            </a:pPr>
            <a:r>
              <a:rPr lang="en-IN" sz="2400" dirty="0" smtClean="0"/>
              <a:t>An array in which data are arranged linearly in only one dimension is called one dimensional array. It is commonly known as 1-D array.  </a:t>
            </a:r>
            <a:r>
              <a:rPr lang="en-IN" sz="2400" b="1" dirty="0" smtClean="0"/>
              <a:t>Syntax: </a:t>
            </a:r>
            <a:r>
              <a:rPr lang="en-IN" sz="2400" dirty="0" err="1" smtClean="0"/>
              <a:t>datatype</a:t>
            </a:r>
            <a:r>
              <a:rPr lang="en-IN" sz="2400" dirty="0" smtClean="0"/>
              <a:t> </a:t>
            </a:r>
            <a:r>
              <a:rPr lang="en-IN" sz="2400" dirty="0" err="1" smtClean="0"/>
              <a:t>array_name</a:t>
            </a:r>
            <a:r>
              <a:rPr lang="en-IN" sz="2400" dirty="0" smtClean="0"/>
              <a:t>[size];</a:t>
            </a:r>
          </a:p>
          <a:p>
            <a:pPr marL="342900" lvl="1" indent="-342900" algn="just">
              <a:buNone/>
            </a:pPr>
            <a:r>
              <a:rPr lang="en-IN" sz="2400" b="1" dirty="0" smtClean="0"/>
              <a:t>Example:</a:t>
            </a:r>
          </a:p>
          <a:p>
            <a:pPr marL="342900" lvl="1" indent="-342900" algn="just">
              <a:buNone/>
            </a:pPr>
            <a:r>
              <a:rPr lang="en-IN" sz="2400" dirty="0" smtClean="0"/>
              <a:t>	</a:t>
            </a:r>
            <a:r>
              <a:rPr lang="en-IN" sz="2400" dirty="0" err="1" smtClean="0"/>
              <a:t>int</a:t>
            </a:r>
            <a:r>
              <a:rPr lang="en-IN" sz="2400" dirty="0" smtClean="0"/>
              <a:t> </a:t>
            </a:r>
            <a:r>
              <a:rPr lang="en-IN" sz="2400" dirty="0" err="1" smtClean="0"/>
              <a:t>varName</a:t>
            </a:r>
            <a:r>
              <a:rPr lang="en-IN" sz="2400" dirty="0" smtClean="0"/>
              <a:t>[10];  //Here, </a:t>
            </a:r>
            <a:r>
              <a:rPr lang="en-IN" sz="2400" dirty="0" err="1" smtClean="0"/>
              <a:t>varName</a:t>
            </a:r>
            <a:r>
              <a:rPr lang="en-IN" sz="2400" dirty="0" smtClean="0"/>
              <a:t> has 10 containers,</a:t>
            </a:r>
          </a:p>
          <a:p>
            <a:pPr marL="342900" lvl="1" indent="-342900" algn="just">
              <a:buNone/>
            </a:pPr>
            <a:r>
              <a:rPr lang="en-IN" sz="2400" dirty="0" smtClean="0"/>
              <a:t>	</a:t>
            </a:r>
            <a:r>
              <a:rPr lang="en-IN" sz="2400" dirty="0" err="1" smtClean="0"/>
              <a:t>varName</a:t>
            </a:r>
            <a:r>
              <a:rPr lang="en-IN" sz="2400" dirty="0" smtClean="0"/>
              <a:t>[0], </a:t>
            </a:r>
            <a:r>
              <a:rPr lang="en-IN" sz="2400" dirty="0" err="1" smtClean="0"/>
              <a:t>varName</a:t>
            </a:r>
            <a:r>
              <a:rPr lang="en-IN" sz="2400" dirty="0" smtClean="0"/>
              <a:t>[1] to </a:t>
            </a:r>
            <a:r>
              <a:rPr lang="en-IN" sz="2400" dirty="0" err="1" smtClean="0"/>
              <a:t>varName</a:t>
            </a:r>
            <a:r>
              <a:rPr lang="en-IN" sz="2400" dirty="0" smtClean="0"/>
              <a:t>[9]</a:t>
            </a:r>
          </a:p>
          <a:p>
            <a:pPr algn="just">
              <a:buNone/>
            </a:pPr>
            <a:endParaRPr lang="en-IN" sz="2400" dirty="0" smtClean="0"/>
          </a:p>
        </p:txBody>
      </p:sp>
      <p:pic>
        <p:nvPicPr>
          <p:cNvPr id="1026" name="Picture 2" descr="Image result for array types in c++"/>
          <p:cNvPicPr>
            <a:picLocks noChangeAspect="1" noChangeArrowheads="1"/>
          </p:cNvPicPr>
          <p:nvPr/>
        </p:nvPicPr>
        <p:blipFill>
          <a:blip r:embed="rId2" cstate="print"/>
          <a:srcRect/>
          <a:stretch>
            <a:fillRect/>
          </a:stretch>
        </p:blipFill>
        <p:spPr bwMode="auto">
          <a:xfrm>
            <a:off x="1600200" y="1524000"/>
            <a:ext cx="5229225" cy="1905000"/>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Array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buNone/>
            </a:pPr>
            <a:r>
              <a:rPr lang="en-IN" sz="2400" b="1" dirty="0" smtClean="0"/>
              <a:t>Single Dimensional Array</a:t>
            </a:r>
          </a:p>
          <a:p>
            <a:pPr marL="342900" lvl="1" indent="-342900" algn="just">
              <a:buNone/>
            </a:pPr>
            <a:r>
              <a:rPr lang="en-IN" sz="2400" b="1" dirty="0" smtClean="0"/>
              <a:t>Examples:</a:t>
            </a:r>
          </a:p>
          <a:p>
            <a:pPr marL="342900" lvl="1" indent="-342900" algn="just">
              <a:buNone/>
            </a:pPr>
            <a:r>
              <a:rPr lang="en-IN" sz="2400" b="1" dirty="0" smtClean="0"/>
              <a:t>Level 1:</a:t>
            </a:r>
            <a:r>
              <a:rPr lang="en-IN" sz="2400" dirty="0" smtClean="0"/>
              <a:t> </a:t>
            </a:r>
          </a:p>
          <a:p>
            <a:pPr marL="457200" lvl="1" indent="-457200" algn="just">
              <a:buFont typeface="+mj-lt"/>
              <a:buAutoNum type="arabicPeriod"/>
            </a:pPr>
            <a:r>
              <a:rPr lang="en-IN" sz="2400" dirty="0" smtClean="0"/>
              <a:t>To read  ‘N</a:t>
            </a:r>
            <a:r>
              <a:rPr lang="en-IN" sz="2400" smtClean="0"/>
              <a:t>’ numbers </a:t>
            </a:r>
            <a:r>
              <a:rPr lang="en-IN" sz="2400" dirty="0" smtClean="0"/>
              <a:t>and print the same </a:t>
            </a:r>
          </a:p>
          <a:p>
            <a:pPr marL="457200" lvl="1" indent="-457200" algn="just">
              <a:buFont typeface="+mj-lt"/>
              <a:buAutoNum type="arabicPeriod"/>
            </a:pPr>
            <a:r>
              <a:rPr lang="en-IN" sz="2400" dirty="0" smtClean="0"/>
              <a:t>To read and print ‘N’ students Registration number and name</a:t>
            </a:r>
          </a:p>
          <a:p>
            <a:pPr marL="457200" lvl="1" indent="-457200" algn="just">
              <a:buFont typeface="+mj-lt"/>
              <a:buAutoNum type="arabicPeriod"/>
            </a:pPr>
            <a:r>
              <a:rPr lang="en-IN" sz="2400" dirty="0" smtClean="0"/>
              <a:t>To read ‘N’ students OOPs subject marks and find the average </a:t>
            </a:r>
          </a:p>
          <a:p>
            <a:pPr marL="342900" lvl="1" indent="-342900" algn="just">
              <a:buNone/>
            </a:pPr>
            <a:r>
              <a:rPr lang="en-IN" sz="2400" b="1" dirty="0" smtClean="0"/>
              <a:t>Level 2:</a:t>
            </a:r>
            <a:r>
              <a:rPr lang="en-IN" sz="2400" dirty="0" smtClean="0"/>
              <a:t> </a:t>
            </a:r>
          </a:p>
          <a:p>
            <a:pPr marL="457200" lvl="1" indent="-457200" algn="just">
              <a:buFont typeface="+mj-lt"/>
              <a:buAutoNum type="arabicPeriod"/>
            </a:pPr>
            <a:r>
              <a:rPr lang="en-IN" sz="2400" dirty="0" smtClean="0"/>
              <a:t>To find the minimum and maximum element of the given array of ‘N’ elements</a:t>
            </a:r>
          </a:p>
          <a:p>
            <a:pPr marL="457200" lvl="1" indent="-457200" algn="just">
              <a:buFont typeface="+mj-lt"/>
              <a:buAutoNum type="arabicPeriod"/>
            </a:pPr>
            <a:r>
              <a:rPr lang="en-IN" sz="2400" dirty="0" smtClean="0"/>
              <a:t>To find whether given element is present or not in an array</a:t>
            </a:r>
          </a:p>
          <a:p>
            <a:pPr marL="457200" lvl="1" indent="-457200" algn="just">
              <a:buFont typeface="+mj-lt"/>
              <a:buAutoNum type="arabicPeriod"/>
            </a:pPr>
            <a:r>
              <a:rPr lang="en-IN" sz="2400" dirty="0" smtClean="0"/>
              <a:t>To count frequencies of array elements</a:t>
            </a:r>
          </a:p>
          <a:p>
            <a:pPr marL="457200" lvl="1" indent="-457200" algn="just">
              <a:buFont typeface="+mj-lt"/>
              <a:buAutoNum type="arabicPeriod"/>
            </a:pPr>
            <a:r>
              <a:rPr lang="en-IN" sz="2400" dirty="0" smtClean="0"/>
              <a:t>To sort the given array elements in descending order</a:t>
            </a:r>
          </a:p>
          <a:p>
            <a:pPr marL="342900" lvl="1" indent="-342900" algn="just">
              <a:buNone/>
            </a:pPr>
            <a:r>
              <a:rPr lang="en-IN" sz="2400" b="1" dirty="0" smtClean="0"/>
              <a:t>Level 3: </a:t>
            </a:r>
          </a:p>
          <a:p>
            <a:pPr marL="342900" lvl="1" indent="-342900" algn="just">
              <a:buNone/>
            </a:pPr>
            <a:r>
              <a:rPr lang="en-IN" sz="2400" dirty="0" smtClean="0">
                <a:hlinkClick r:id="rId2"/>
              </a:rPr>
              <a:t>https://www.w3resource.com/cpp-exercises/array/index.php</a:t>
            </a:r>
            <a:endParaRPr lang="en-IN" sz="2400" dirty="0" smtClean="0"/>
          </a:p>
          <a:p>
            <a:pPr marL="342900" lvl="1" indent="-342900" algn="just">
              <a:buNone/>
            </a:pPr>
            <a:r>
              <a:rPr lang="en-IN" sz="2400" dirty="0" smtClean="0"/>
              <a:t>	</a:t>
            </a:r>
          </a:p>
          <a:p>
            <a:pPr marL="342900" lvl="1" indent="-342900" algn="just">
              <a:buNone/>
            </a:pPr>
            <a:endParaRPr lang="en-IN" sz="2400" dirty="0" smtClean="0"/>
          </a:p>
          <a:p>
            <a:pPr marL="342900" lvl="1" indent="-342900" algn="just">
              <a:buNone/>
            </a:pPr>
            <a:endParaRPr lang="en-IN" sz="2400" dirty="0" smtClean="0"/>
          </a:p>
          <a:p>
            <a:pPr marL="342900" lvl="1" indent="-342900" algn="just">
              <a:buNone/>
            </a:pPr>
            <a:r>
              <a:rPr lang="en-IN" sz="2400" dirty="0" smtClean="0"/>
              <a:t>	</a:t>
            </a:r>
          </a:p>
          <a:p>
            <a:pPr algn="just">
              <a:buNone/>
            </a:pPr>
            <a:endParaRPr lang="en-IN" sz="2400"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Array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buNone/>
            </a:pPr>
            <a:r>
              <a:rPr lang="en-IN" sz="2400" b="1" dirty="0" smtClean="0"/>
              <a:t>Multi Dimensional Array</a:t>
            </a:r>
          </a:p>
          <a:p>
            <a:pPr marL="342900" lvl="1" indent="-342900" algn="just">
              <a:buFont typeface="Arial" charset="0"/>
              <a:buChar char="•"/>
            </a:pPr>
            <a:r>
              <a:rPr lang="en-IN" sz="2400" dirty="0" smtClean="0"/>
              <a:t>In C/C++, we can define multidimensional arrays in simple words as </a:t>
            </a:r>
            <a:r>
              <a:rPr lang="en-IN" sz="2400" b="1" dirty="0" smtClean="0"/>
              <a:t>array of arrays</a:t>
            </a:r>
            <a:r>
              <a:rPr lang="en-IN" sz="2400" dirty="0" smtClean="0"/>
              <a:t>. Data in multidimensional arrays are stored in </a:t>
            </a:r>
            <a:r>
              <a:rPr lang="en-IN" sz="2400" b="1" dirty="0" smtClean="0"/>
              <a:t>tabular form </a:t>
            </a:r>
            <a:r>
              <a:rPr lang="en-IN" sz="2400" dirty="0" smtClean="0"/>
              <a:t>(in row major order).</a:t>
            </a:r>
          </a:p>
          <a:p>
            <a:pPr marL="342900" lvl="1" indent="-342900" algn="just">
              <a:buFont typeface="Arial" charset="0"/>
              <a:buChar char="•"/>
            </a:pPr>
            <a:r>
              <a:rPr lang="en-IN" sz="2400" b="1" dirty="0" smtClean="0"/>
              <a:t>Syntax:</a:t>
            </a:r>
          </a:p>
          <a:p>
            <a:pPr marL="342900" lvl="1" indent="-342900" algn="just">
              <a:buNone/>
            </a:pPr>
            <a:r>
              <a:rPr lang="en-IN" sz="2400" b="1" dirty="0" smtClean="0"/>
              <a:t>	</a:t>
            </a:r>
            <a:r>
              <a:rPr lang="en-IN" sz="2400" b="1" dirty="0" err="1" smtClean="0"/>
              <a:t>data_type</a:t>
            </a:r>
            <a:r>
              <a:rPr lang="en-IN" sz="2400" b="1" dirty="0" smtClean="0"/>
              <a:t> </a:t>
            </a:r>
            <a:r>
              <a:rPr lang="en-IN" sz="2400" b="1" dirty="0" err="1" smtClean="0"/>
              <a:t>array_name</a:t>
            </a:r>
            <a:r>
              <a:rPr lang="en-IN" sz="2400" b="1" dirty="0" smtClean="0"/>
              <a:t>[size1][size2]....[</a:t>
            </a:r>
            <a:r>
              <a:rPr lang="en-IN" sz="2400" b="1" dirty="0" err="1" smtClean="0"/>
              <a:t>sizeN</a:t>
            </a:r>
            <a:r>
              <a:rPr lang="en-IN" sz="2400" b="1" dirty="0" smtClean="0"/>
              <a:t>];</a:t>
            </a:r>
            <a:r>
              <a:rPr lang="en-IN" sz="2400" dirty="0" smtClean="0"/>
              <a:t> </a:t>
            </a:r>
          </a:p>
          <a:p>
            <a:pPr marL="342900" lvl="1" indent="-342900" algn="just">
              <a:buNone/>
            </a:pPr>
            <a:r>
              <a:rPr lang="en-IN" sz="2400" b="1" dirty="0" smtClean="0"/>
              <a:t>	</a:t>
            </a:r>
            <a:r>
              <a:rPr lang="en-IN" sz="2400" b="1" dirty="0" err="1" smtClean="0"/>
              <a:t>data_type</a:t>
            </a:r>
            <a:r>
              <a:rPr lang="en-IN" sz="2400" dirty="0" smtClean="0"/>
              <a:t>: Type of data to be stored in the array. </a:t>
            </a:r>
          </a:p>
          <a:p>
            <a:pPr marL="342900" lvl="1" indent="-342900" algn="just">
              <a:buNone/>
            </a:pPr>
            <a:r>
              <a:rPr lang="en-IN" sz="2400" b="1" dirty="0" smtClean="0"/>
              <a:t>	</a:t>
            </a:r>
            <a:r>
              <a:rPr lang="en-IN" sz="2400" b="1" dirty="0" err="1" smtClean="0"/>
              <a:t>array_name</a:t>
            </a:r>
            <a:r>
              <a:rPr lang="en-IN" sz="2400" dirty="0" smtClean="0"/>
              <a:t>: Name of the array </a:t>
            </a:r>
          </a:p>
          <a:p>
            <a:pPr marL="342900" lvl="1" indent="-342900" algn="just">
              <a:buNone/>
            </a:pPr>
            <a:r>
              <a:rPr lang="en-IN" sz="2400" b="1" dirty="0" smtClean="0"/>
              <a:t>	size1, size2,... ,</a:t>
            </a:r>
            <a:r>
              <a:rPr lang="en-IN" sz="2400" b="1" dirty="0" err="1" smtClean="0"/>
              <a:t>sizeN</a:t>
            </a:r>
            <a:r>
              <a:rPr lang="en-IN" sz="2400" dirty="0" smtClean="0"/>
              <a:t>: Sizes of the dimensions</a:t>
            </a:r>
          </a:p>
          <a:p>
            <a:pPr marL="342900" lvl="1" indent="-342900" algn="just">
              <a:buNone/>
            </a:pPr>
            <a:r>
              <a:rPr lang="en-IN" sz="2400" b="1" dirty="0" smtClean="0"/>
              <a:t>Example:</a:t>
            </a:r>
          </a:p>
          <a:p>
            <a:pPr marL="342900" lvl="1" indent="-342900" algn="just">
              <a:buNone/>
            </a:pPr>
            <a:r>
              <a:rPr lang="en-IN" sz="2400" dirty="0" smtClean="0"/>
              <a:t> Two dimensional array: </a:t>
            </a:r>
            <a:r>
              <a:rPr lang="en-IN" sz="2400" dirty="0" err="1" smtClean="0"/>
              <a:t>int</a:t>
            </a:r>
            <a:r>
              <a:rPr lang="en-IN" sz="2400" dirty="0" smtClean="0"/>
              <a:t> </a:t>
            </a:r>
            <a:r>
              <a:rPr lang="en-IN" sz="2400" dirty="0" err="1" smtClean="0"/>
              <a:t>two_d</a:t>
            </a:r>
            <a:r>
              <a:rPr lang="en-IN" sz="2400" dirty="0" smtClean="0"/>
              <a:t>[10][20]; </a:t>
            </a:r>
          </a:p>
          <a:p>
            <a:pPr marL="342900" lvl="1" indent="-342900" algn="just">
              <a:buNone/>
            </a:pPr>
            <a:r>
              <a:rPr lang="en-IN" sz="2400" dirty="0" smtClean="0"/>
              <a:t>Three dimensional array: </a:t>
            </a:r>
            <a:r>
              <a:rPr lang="en-IN" sz="2400" dirty="0" err="1" smtClean="0"/>
              <a:t>int</a:t>
            </a:r>
            <a:r>
              <a:rPr lang="en-IN" sz="2400" dirty="0" smtClean="0"/>
              <a:t> </a:t>
            </a:r>
            <a:r>
              <a:rPr lang="en-IN" sz="2400" dirty="0" err="1" smtClean="0"/>
              <a:t>three_d</a:t>
            </a:r>
            <a:r>
              <a:rPr lang="en-IN" sz="2400" dirty="0" smtClean="0"/>
              <a:t>[10][20][30];</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Array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buNone/>
            </a:pPr>
            <a:r>
              <a:rPr lang="en-IN" sz="2400" b="1" dirty="0" smtClean="0"/>
              <a:t>Two Dimensional Array</a:t>
            </a:r>
          </a:p>
          <a:p>
            <a:pPr marL="342900" lvl="1" indent="-342900" algn="just">
              <a:buFont typeface="Arial" charset="0"/>
              <a:buChar char="•"/>
            </a:pPr>
            <a:r>
              <a:rPr lang="en-IN" sz="2400" dirty="0" smtClean="0"/>
              <a:t>Two dimensional array is the simplest form of a multidimensional array. </a:t>
            </a:r>
          </a:p>
          <a:p>
            <a:pPr marL="342900" lvl="1" indent="-342900" algn="just">
              <a:buFont typeface="Arial" charset="0"/>
              <a:buChar char="•"/>
            </a:pPr>
            <a:r>
              <a:rPr lang="en-IN" sz="2400" dirty="0" smtClean="0"/>
              <a:t>A two dimensional array can be seen as a table with ‘x’ rows and ‘y’ columns where the row number ranges from 0 to (x-1) and column number ranges from 0 to (y-1).</a:t>
            </a:r>
          </a:p>
          <a:p>
            <a:pPr marL="342900" lvl="1" indent="-342900" algn="just">
              <a:buFont typeface="Arial" charset="0"/>
              <a:buChar char="•"/>
            </a:pPr>
            <a:r>
              <a:rPr lang="en-IN" sz="2400" dirty="0" smtClean="0"/>
              <a:t>A two dimensional array ‘x’ with 3 rows and 3 columns is shown below: </a:t>
            </a:r>
            <a:r>
              <a:rPr lang="en-IN" sz="2400" b="1" dirty="0" smtClean="0"/>
              <a:t>Example</a:t>
            </a:r>
            <a:r>
              <a:rPr lang="en-IN" sz="2400" dirty="0" smtClean="0"/>
              <a:t>: </a:t>
            </a:r>
            <a:r>
              <a:rPr lang="en-IN" sz="2400" dirty="0" err="1" smtClean="0"/>
              <a:t>int</a:t>
            </a:r>
            <a:r>
              <a:rPr lang="en-IN" sz="2400" dirty="0" smtClean="0"/>
              <a:t> X[3][3];</a:t>
            </a:r>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pic>
        <p:nvPicPr>
          <p:cNvPr id="4" name="Picture 3" descr="two-d.png"/>
          <p:cNvPicPr>
            <a:picLocks noChangeAspect="1"/>
          </p:cNvPicPr>
          <p:nvPr/>
        </p:nvPicPr>
        <p:blipFill>
          <a:blip r:embed="rId2" cstate="print"/>
          <a:stretch>
            <a:fillRect/>
          </a:stretch>
        </p:blipFill>
        <p:spPr>
          <a:xfrm>
            <a:off x="1047258" y="4019175"/>
            <a:ext cx="7049484" cy="2686425"/>
          </a:xfrm>
          <a:prstGeom prst="rect">
            <a:avLst/>
          </a:prstGeo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Array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buNone/>
            </a:pPr>
            <a:r>
              <a:rPr lang="en-IN" sz="2400" b="1" smtClean="0"/>
              <a:t>Examples</a:t>
            </a:r>
            <a:r>
              <a:rPr lang="en-IN" sz="2400" b="1" dirty="0" smtClean="0"/>
              <a:t>: </a:t>
            </a:r>
          </a:p>
          <a:p>
            <a:pPr marL="342900" lvl="1" indent="-342900" algn="just">
              <a:buNone/>
            </a:pPr>
            <a:r>
              <a:rPr lang="en-IN" sz="2400" b="1" dirty="0" smtClean="0"/>
              <a:t>Level 1:</a:t>
            </a:r>
          </a:p>
          <a:p>
            <a:pPr marL="342900" lvl="1" indent="-342900" algn="just">
              <a:buFont typeface="Arial" charset="0"/>
              <a:buChar char="•"/>
            </a:pPr>
            <a:r>
              <a:rPr lang="en-IN" sz="2400" dirty="0" smtClean="0"/>
              <a:t>Matrix_Read.cpp, Temperature_Read.cpp</a:t>
            </a:r>
          </a:p>
          <a:p>
            <a:pPr marL="342900" lvl="1" indent="-342900" algn="just">
              <a:buNone/>
            </a:pPr>
            <a:r>
              <a:rPr lang="en-IN" sz="2400" b="1" dirty="0" smtClean="0"/>
              <a:t>Level 2:</a:t>
            </a:r>
          </a:p>
          <a:p>
            <a:pPr marL="342900" lvl="1" indent="-342900" algn="just">
              <a:buFont typeface="Arial" charset="0"/>
              <a:buChar char="•"/>
            </a:pPr>
            <a:r>
              <a:rPr lang="en-IN" sz="2400" dirty="0" smtClean="0">
                <a:solidFill>
                  <a:prstClr val="black"/>
                </a:solidFill>
              </a:rPr>
              <a:t>Matrix Addition</a:t>
            </a:r>
          </a:p>
          <a:p>
            <a:pPr marL="342900" lvl="1" indent="-342900" algn="just">
              <a:buFont typeface="Arial" charset="0"/>
              <a:buChar char="•"/>
            </a:pPr>
            <a:r>
              <a:rPr lang="en-IN" sz="2400" dirty="0" smtClean="0">
                <a:solidFill>
                  <a:prstClr val="black"/>
                </a:solidFill>
              </a:rPr>
              <a:t>Matrix Subtraction</a:t>
            </a:r>
          </a:p>
          <a:p>
            <a:pPr marL="342900" lvl="1" indent="-342900" algn="just">
              <a:buFont typeface="Arial" charset="0"/>
              <a:buChar char="•"/>
            </a:pPr>
            <a:r>
              <a:rPr lang="en-IN" sz="2400" dirty="0" smtClean="0">
                <a:solidFill>
                  <a:prstClr val="black"/>
                </a:solidFill>
              </a:rPr>
              <a:t>Transpose of Matrix</a:t>
            </a:r>
          </a:p>
          <a:p>
            <a:pPr marL="342900" lvl="1" indent="-342900" algn="just">
              <a:buNone/>
            </a:pPr>
            <a:r>
              <a:rPr lang="en-IN" sz="2400" b="1" dirty="0" smtClean="0">
                <a:solidFill>
                  <a:prstClr val="black"/>
                </a:solidFill>
              </a:rPr>
              <a:t>Level 3:</a:t>
            </a:r>
          </a:p>
          <a:p>
            <a:pPr marL="342900" lvl="1" indent="-342900" algn="just">
              <a:buFont typeface="Arial" charset="0"/>
              <a:buChar char="•"/>
            </a:pPr>
            <a:r>
              <a:rPr lang="en-IN" sz="2400" dirty="0" smtClean="0">
                <a:solidFill>
                  <a:prstClr val="black"/>
                </a:solidFill>
              </a:rPr>
              <a:t>Read and sort ‘N’ names using character two dimensional array and also search whether the given name is present or not </a:t>
            </a:r>
          </a:p>
          <a:p>
            <a:pPr marL="342900" lvl="1" indent="-342900" algn="just">
              <a:buFont typeface="Arial" charset="0"/>
              <a:buChar char="•"/>
            </a:pPr>
            <a:r>
              <a:rPr lang="en-IN" sz="2400" dirty="0" smtClean="0">
                <a:solidFill>
                  <a:prstClr val="black"/>
                </a:solidFill>
              </a:rPr>
              <a:t>Matrix Multiplication</a:t>
            </a:r>
          </a:p>
          <a:p>
            <a:pPr marL="342900" lvl="1" indent="-342900" algn="just">
              <a:buFont typeface="Arial" charset="0"/>
              <a:buChar char="•"/>
            </a:pPr>
            <a:r>
              <a:rPr lang="en-IN" sz="2400" dirty="0" smtClean="0">
                <a:solidFill>
                  <a:prstClr val="black"/>
                </a:solidFill>
              </a:rPr>
              <a:t>Find trace and normal of the matrix </a:t>
            </a:r>
          </a:p>
          <a:p>
            <a:pPr marL="342900" lvl="1" indent="-342900" algn="just">
              <a:buFont typeface="Arial" charset="0"/>
              <a:buChar char="•"/>
            </a:pPr>
            <a:r>
              <a:rPr lang="en-IN" sz="2400" dirty="0" smtClean="0">
                <a:solidFill>
                  <a:prstClr val="black"/>
                </a:solidFill>
              </a:rPr>
              <a:t>Find the sum of below and above the diagonal elements </a:t>
            </a:r>
          </a:p>
          <a:p>
            <a:pPr marL="342900" lvl="1" indent="-342900" algn="just">
              <a:buFont typeface="Arial" charset="0"/>
              <a:buChar char="•"/>
            </a:pPr>
            <a:r>
              <a:rPr lang="en-IN" sz="2400" dirty="0" smtClean="0">
                <a:solidFill>
                  <a:prstClr val="black"/>
                </a:solidFill>
              </a:rPr>
              <a:t>Find smallest value in each row and largest value in each column </a:t>
            </a:r>
          </a:p>
          <a:p>
            <a:pPr marL="342900" lvl="1" indent="-342900" algn="just">
              <a:buFont typeface="Arial" charset="0"/>
              <a:buChar char="•"/>
            </a:pPr>
            <a:endParaRPr lang="en-IN" sz="2400" dirty="0" smtClean="0">
              <a:solidFill>
                <a:prstClr val="black"/>
              </a:solidFill>
            </a:endParaRPr>
          </a:p>
          <a:p>
            <a:pPr marL="342900" lvl="1" indent="-342900" algn="just">
              <a:buNone/>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C++: Environmental Setup</a:t>
            </a:r>
            <a:endParaRPr lang="en-IN" sz="3600" dirty="0"/>
          </a:p>
        </p:txBody>
      </p:sp>
      <p:sp>
        <p:nvSpPr>
          <p:cNvPr id="3" name="Content Placeholder 2"/>
          <p:cNvSpPr>
            <a:spLocks noGrp="1"/>
          </p:cNvSpPr>
          <p:nvPr>
            <p:ph idx="1"/>
          </p:nvPr>
        </p:nvSpPr>
        <p:spPr>
          <a:xfrm>
            <a:off x="228600" y="533400"/>
            <a:ext cx="8763000" cy="5364163"/>
          </a:xfrm>
        </p:spPr>
        <p:txBody>
          <a:bodyPr/>
          <a:lstStyle/>
          <a:p>
            <a:pPr algn="just"/>
            <a:r>
              <a:rPr lang="en-IN" sz="2600" dirty="0" smtClean="0"/>
              <a:t>There are lots of IDE available for windows operating system which you can use to work easily with C++ programming language. </a:t>
            </a:r>
          </a:p>
          <a:p>
            <a:pPr lvl="1" algn="just"/>
            <a:r>
              <a:rPr lang="en-IN" sz="2200" dirty="0" smtClean="0"/>
              <a:t>Dev C++, Microsoft Visual Studio, Microsoft Visual C++, Code::blocks, NetBeans, Eclipse, etc.,</a:t>
            </a:r>
          </a:p>
          <a:p>
            <a:pPr algn="just"/>
            <a:r>
              <a:rPr lang="en-IN" sz="2600" dirty="0" smtClean="0"/>
              <a:t>For Example take </a:t>
            </a:r>
            <a:r>
              <a:rPr lang="en-IN" sz="2600" b="1" dirty="0" smtClean="0"/>
              <a:t>Code::Blocks IDE</a:t>
            </a:r>
            <a:r>
              <a:rPr lang="en-IN" sz="2600" dirty="0" smtClean="0"/>
              <a:t>. </a:t>
            </a:r>
          </a:p>
          <a:p>
            <a:pPr algn="just"/>
            <a:r>
              <a:rPr lang="en-IN" sz="2600" dirty="0" smtClean="0"/>
              <a:t>To download Code::Blocks you may visit </a:t>
            </a:r>
            <a:r>
              <a:rPr lang="en-IN" sz="2600" dirty="0" smtClean="0">
                <a:hlinkClick r:id="rId2"/>
              </a:rPr>
              <a:t>this</a:t>
            </a:r>
            <a:r>
              <a:rPr lang="en-IN" sz="2600" dirty="0" smtClean="0"/>
              <a:t> link. Once you have downloaded the setup file of Code::Blocks from the given link open it and follow the instruction to install.</a:t>
            </a:r>
          </a:p>
          <a:p>
            <a:pPr algn="just"/>
            <a:r>
              <a:rPr lang="en-IN" sz="2600" dirty="0" smtClean="0"/>
              <a:t>After successfully installing Code::Blocks, go to File menu -&gt; Select New and create an Empty file.</a:t>
            </a:r>
          </a:p>
          <a:p>
            <a:pPr algn="just"/>
            <a:r>
              <a:rPr lang="en-IN" sz="2600" dirty="0" smtClean="0"/>
              <a:t>Now write your C++ program in this empty file and save the file with a ‘.</a:t>
            </a:r>
            <a:r>
              <a:rPr lang="en-IN" sz="2600" dirty="0" err="1" smtClean="0"/>
              <a:t>cpp</a:t>
            </a:r>
            <a:r>
              <a:rPr lang="en-IN" sz="2600" dirty="0" smtClean="0"/>
              <a:t>’ extension. </a:t>
            </a:r>
            <a:r>
              <a:rPr lang="en-IN" sz="2600" b="1" dirty="0" smtClean="0"/>
              <a:t>For Example</a:t>
            </a:r>
            <a:r>
              <a:rPr lang="en-IN" sz="2600" dirty="0" smtClean="0"/>
              <a:t>: Test.cpp .</a:t>
            </a:r>
          </a:p>
          <a:p>
            <a:pPr algn="just"/>
            <a:r>
              <a:rPr lang="en-IN" sz="2600" dirty="0" smtClean="0"/>
              <a:t>After saving the file with ‘.</a:t>
            </a:r>
            <a:r>
              <a:rPr lang="en-IN" sz="2600" dirty="0" err="1" smtClean="0"/>
              <a:t>cpp</a:t>
            </a:r>
            <a:r>
              <a:rPr lang="en-IN" sz="2600" dirty="0" smtClean="0"/>
              <a:t>’ extension, go to Build menu and choose the Build and Run option.</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Array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buNone/>
            </a:pPr>
            <a:r>
              <a:rPr lang="en-IN" sz="2400" b="1" dirty="0" smtClean="0"/>
              <a:t>Three Dimensional Array</a:t>
            </a:r>
          </a:p>
          <a:p>
            <a:pPr marL="342900" lvl="1" indent="-342900" algn="just">
              <a:buFont typeface="Arial" charset="0"/>
              <a:buChar char="•"/>
            </a:pPr>
            <a:r>
              <a:rPr lang="en-IN" sz="2600" dirty="0" smtClean="0"/>
              <a:t>In C++, a 3d array is a another form of multidimensional array used to store 3-dimensional information. In simple words, a three-dimensional array is an array of arrays. </a:t>
            </a:r>
          </a:p>
          <a:p>
            <a:pPr algn="just"/>
            <a:r>
              <a:rPr lang="en-IN" sz="2600" dirty="0" smtClean="0"/>
              <a:t>Usage of 3d array can be understood by taking the </a:t>
            </a:r>
            <a:r>
              <a:rPr lang="en-IN" sz="2600" b="1" dirty="0" smtClean="0"/>
              <a:t>example</a:t>
            </a:r>
            <a:r>
              <a:rPr lang="en-IN" sz="2600" dirty="0" smtClean="0"/>
              <a:t> of searching the word inside the book.</a:t>
            </a:r>
          </a:p>
          <a:p>
            <a:r>
              <a:rPr lang="en-IN" sz="2600" b="1" dirty="0" smtClean="0"/>
              <a:t>We need three pieces of information to search for a word in a book.</a:t>
            </a:r>
          </a:p>
          <a:p>
            <a:pPr lvl="1"/>
            <a:r>
              <a:rPr lang="en-IN" sz="2600" dirty="0" smtClean="0"/>
              <a:t>Page number.</a:t>
            </a:r>
          </a:p>
          <a:p>
            <a:pPr lvl="1"/>
            <a:r>
              <a:rPr lang="en-IN" sz="2600" dirty="0" smtClean="0"/>
              <a:t>Line number.</a:t>
            </a:r>
          </a:p>
          <a:p>
            <a:pPr lvl="1"/>
            <a:r>
              <a:rPr lang="en-IN" sz="2600" dirty="0" smtClean="0"/>
              <a:t>Word index or column in which word belongs.</a:t>
            </a:r>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Array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buNone/>
            </a:pPr>
            <a:r>
              <a:rPr lang="en-IN" sz="2400" b="1" dirty="0" smtClean="0"/>
              <a:t>Three Dimensional Array</a:t>
            </a:r>
          </a:p>
          <a:p>
            <a:r>
              <a:rPr lang="en-IN" sz="2400" dirty="0" smtClean="0"/>
              <a:t>In multidimensional arrays data in the </a:t>
            </a:r>
            <a:r>
              <a:rPr lang="en-IN" sz="2400" b="1" dirty="0" smtClean="0"/>
              <a:t>form of a table</a:t>
            </a:r>
            <a:r>
              <a:rPr lang="en-IN" sz="2400" dirty="0" smtClean="0"/>
              <a:t>, that is in row-major order. </a:t>
            </a:r>
          </a:p>
          <a:p>
            <a:r>
              <a:rPr lang="en-IN" sz="2400" dirty="0" smtClean="0"/>
              <a:t>The general syntax of a 3-dimensional array is as below.</a:t>
            </a:r>
          </a:p>
          <a:p>
            <a:pPr lvl="1"/>
            <a:r>
              <a:rPr lang="en-IN" sz="2000" dirty="0" err="1" smtClean="0"/>
              <a:t>data_type</a:t>
            </a:r>
            <a:r>
              <a:rPr lang="en-IN" sz="2000" dirty="0" smtClean="0"/>
              <a:t> </a:t>
            </a:r>
            <a:r>
              <a:rPr lang="en-IN" sz="2000" dirty="0" err="1" smtClean="0"/>
              <a:t>array_name</a:t>
            </a:r>
            <a:r>
              <a:rPr lang="en-IN" sz="2000" dirty="0" smtClean="0"/>
              <a:t>[size1][size2][size3];</a:t>
            </a:r>
          </a:p>
          <a:p>
            <a:pPr lvl="1"/>
            <a:r>
              <a:rPr lang="en-IN" sz="2000" dirty="0" err="1" smtClean="0"/>
              <a:t>int</a:t>
            </a:r>
            <a:r>
              <a:rPr lang="en-IN" sz="2000" dirty="0" smtClean="0"/>
              <a:t> x[2][3][4];</a:t>
            </a:r>
          </a:p>
          <a:p>
            <a:pPr lvl="1">
              <a:buNone/>
            </a:pPr>
            <a:endParaRPr lang="en-IN" sz="2000" dirty="0" smtClean="0"/>
          </a:p>
          <a:p>
            <a:pPr marL="342900" lvl="1" indent="-342900" algn="just">
              <a:buFont typeface="Arial" charset="0"/>
              <a:buChar char="•"/>
            </a:pPr>
            <a:endParaRPr lang="en-IN" sz="2400" dirty="0" smtClean="0"/>
          </a:p>
          <a:p>
            <a:pPr marL="342900" lvl="1" indent="-342900" algn="just">
              <a:buNone/>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pic>
        <p:nvPicPr>
          <p:cNvPr id="4" name="Picture 3" descr="3d.gif"/>
          <p:cNvPicPr>
            <a:picLocks noChangeAspect="1"/>
          </p:cNvPicPr>
          <p:nvPr/>
        </p:nvPicPr>
        <p:blipFill>
          <a:blip r:embed="rId2" cstate="print">
            <a:lum bright="-12000"/>
          </a:blip>
          <a:stretch>
            <a:fillRect/>
          </a:stretch>
        </p:blipFill>
        <p:spPr>
          <a:xfrm>
            <a:off x="1676400" y="3276600"/>
            <a:ext cx="4838700" cy="2895600"/>
          </a:xfrm>
          <a:prstGeom prst="rect">
            <a:avLst/>
          </a:prstGeom>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Function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buNone/>
            </a:pPr>
            <a:r>
              <a:rPr lang="en-IN" sz="2400" b="1" dirty="0" smtClean="0"/>
              <a:t>Function:</a:t>
            </a:r>
          </a:p>
          <a:p>
            <a:pPr marL="342900" lvl="1" indent="-342900" algn="just">
              <a:buFont typeface="Arial" charset="0"/>
              <a:buChar char="•"/>
            </a:pPr>
            <a:r>
              <a:rPr lang="en-IN" sz="2400" dirty="0" smtClean="0"/>
              <a:t>A function is block of code which is used to perform a </a:t>
            </a:r>
            <a:r>
              <a:rPr lang="en-IN" sz="2400" b="1" dirty="0" smtClean="0"/>
              <a:t>particular task</a:t>
            </a:r>
            <a:r>
              <a:rPr lang="en-IN" sz="2400" dirty="0" smtClean="0"/>
              <a:t> when it is called.</a:t>
            </a:r>
          </a:p>
          <a:p>
            <a:pPr marL="342900" lvl="1" indent="-342900" algn="just">
              <a:buFont typeface="Arial" charset="0"/>
              <a:buChar char="•"/>
            </a:pPr>
            <a:r>
              <a:rPr lang="en-IN" sz="2400" dirty="0" smtClean="0"/>
              <a:t>Functions are used to perform certain actions, and they are important for </a:t>
            </a:r>
            <a:r>
              <a:rPr lang="en-IN" sz="2400" b="1" dirty="0" smtClean="0"/>
              <a:t>reusing code</a:t>
            </a:r>
            <a:r>
              <a:rPr lang="en-IN" sz="2400" dirty="0" smtClean="0"/>
              <a:t>: Define the code once, and use it many times.</a:t>
            </a:r>
          </a:p>
          <a:p>
            <a:pPr marL="342900" lvl="1" indent="-342900" algn="just">
              <a:buFont typeface="Arial" charset="0"/>
              <a:buChar char="•"/>
            </a:pPr>
            <a:r>
              <a:rPr lang="en-IN" sz="2400" dirty="0" smtClean="0"/>
              <a:t>Depending on whether a function is </a:t>
            </a:r>
            <a:r>
              <a:rPr lang="en-IN" sz="2400" b="1" dirty="0" smtClean="0"/>
              <a:t>predefined</a:t>
            </a:r>
            <a:r>
              <a:rPr lang="en-IN" sz="2400" dirty="0" smtClean="0"/>
              <a:t> or created </a:t>
            </a:r>
            <a:r>
              <a:rPr lang="en-IN" sz="2400" b="1" dirty="0" smtClean="0"/>
              <a:t>by programmer</a:t>
            </a:r>
            <a:r>
              <a:rPr lang="en-IN" sz="2400" dirty="0" smtClean="0"/>
              <a:t>; there are two types of function:</a:t>
            </a:r>
          </a:p>
          <a:p>
            <a:pPr algn="just"/>
            <a:r>
              <a:rPr lang="en-IN" sz="2400" b="1" dirty="0" smtClean="0"/>
              <a:t>Library Function </a:t>
            </a:r>
            <a:r>
              <a:rPr lang="en-IN" sz="2400" dirty="0" smtClean="0"/>
              <a:t>: Library functions are the built-in function. Programmer can use library function by invoking function directly; they don't need to write it themselves.</a:t>
            </a:r>
          </a:p>
          <a:p>
            <a:pPr lvl="1" algn="just"/>
            <a:r>
              <a:rPr lang="en-IN" sz="2000" dirty="0" smtClean="0"/>
              <a:t> </a:t>
            </a:r>
            <a:r>
              <a:rPr lang="en-IN" sz="2400" b="1" dirty="0" smtClean="0"/>
              <a:t>Example</a:t>
            </a:r>
            <a:r>
              <a:rPr lang="en-IN" sz="2400" dirty="0" smtClean="0"/>
              <a:t>: Sqrt.cpp</a:t>
            </a:r>
          </a:p>
          <a:p>
            <a:pPr algn="just"/>
            <a:r>
              <a:rPr lang="en-IN" sz="2400" b="1" dirty="0" smtClean="0"/>
              <a:t>User-defined Function : </a:t>
            </a:r>
            <a:r>
              <a:rPr lang="en-IN" sz="2400" dirty="0" smtClean="0"/>
              <a:t>The function created by the user according to the need.</a:t>
            </a:r>
            <a:endParaRPr lang="en-IN" sz="2400" b="1"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Function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lnSpc>
                <a:spcPct val="150000"/>
              </a:lnSpc>
              <a:buNone/>
            </a:pPr>
            <a:r>
              <a:rPr lang="en-IN" sz="2300" b="1" dirty="0" smtClean="0"/>
              <a:t>Function Elements:</a:t>
            </a:r>
          </a:p>
          <a:p>
            <a:pPr marL="342900" lvl="1" indent="-342900" algn="just">
              <a:lnSpc>
                <a:spcPct val="150000"/>
              </a:lnSpc>
              <a:buNone/>
            </a:pPr>
            <a:r>
              <a:rPr lang="en-IN" sz="2300" b="1" dirty="0" smtClean="0"/>
              <a:t>Generally, C++ function has three parts:</a:t>
            </a:r>
          </a:p>
          <a:p>
            <a:pPr marL="342900" lvl="1" indent="-342900" algn="just">
              <a:lnSpc>
                <a:spcPct val="150000"/>
              </a:lnSpc>
              <a:buFont typeface="Arial" charset="0"/>
              <a:buChar char="•"/>
            </a:pPr>
            <a:r>
              <a:rPr lang="en-IN" sz="2300" b="1" dirty="0" smtClean="0"/>
              <a:t>Function Prototype</a:t>
            </a:r>
            <a:r>
              <a:rPr lang="en-IN" sz="2300" dirty="0" smtClean="0"/>
              <a:t>: declaring a function before calling a function is called </a:t>
            </a:r>
            <a:r>
              <a:rPr lang="en-IN" sz="2300" b="1" dirty="0" smtClean="0"/>
              <a:t>function declaration or prototype</a:t>
            </a:r>
            <a:r>
              <a:rPr lang="en-IN" sz="2300" dirty="0" smtClean="0"/>
              <a:t> which tells the compiler that at some point of the program we will use the function of the name specified in the prototype.</a:t>
            </a:r>
          </a:p>
          <a:p>
            <a:pPr marL="342900" lvl="1" indent="-342900" algn="just">
              <a:lnSpc>
                <a:spcPct val="150000"/>
              </a:lnSpc>
              <a:buFont typeface="Arial" charset="0"/>
              <a:buChar char="•"/>
            </a:pPr>
            <a:r>
              <a:rPr lang="en-IN" sz="2300" b="1" dirty="0" smtClean="0"/>
              <a:t>Function Call</a:t>
            </a:r>
            <a:r>
              <a:rPr lang="en-IN" sz="2300" dirty="0" smtClean="0"/>
              <a:t>: means calling the function with a statement. When the program encounters the function call statement the specific function is invoked.</a:t>
            </a:r>
          </a:p>
          <a:p>
            <a:pPr marL="342900" lvl="1" indent="-342900" algn="just">
              <a:lnSpc>
                <a:spcPct val="150000"/>
              </a:lnSpc>
              <a:buFont typeface="Arial" charset="0"/>
              <a:buChar char="•"/>
            </a:pPr>
            <a:r>
              <a:rPr lang="en-IN" sz="2300" b="1" dirty="0" smtClean="0"/>
              <a:t>Function Definition</a:t>
            </a:r>
            <a:r>
              <a:rPr lang="en-IN" sz="2300" dirty="0" smtClean="0"/>
              <a:t>: is a part where we define the operation of a function. It consists of the declarator followed by the function body.</a:t>
            </a:r>
          </a:p>
          <a:p>
            <a:pPr marL="342900" lvl="1" indent="-342900" algn="just">
              <a:buNone/>
            </a:pPr>
            <a:endParaRPr lang="en-IN" sz="2400" dirty="0" smtClean="0"/>
          </a:p>
          <a:p>
            <a:pPr marL="342900" lvl="1" indent="-342900" algn="just">
              <a:buNone/>
            </a:pPr>
            <a:endParaRPr lang="en-IN" sz="2400" b="1"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Function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buNone/>
            </a:pPr>
            <a:r>
              <a:rPr lang="en-IN" sz="2200" b="1" dirty="0" smtClean="0"/>
              <a:t>Function Elements:</a:t>
            </a:r>
          </a:p>
          <a:p>
            <a:pPr marL="342900" lvl="1" indent="-342900" algn="just">
              <a:buNone/>
            </a:pPr>
            <a:endParaRPr lang="en-IN" sz="2400" dirty="0" smtClean="0"/>
          </a:p>
          <a:p>
            <a:pPr marL="342900" lvl="1" indent="-342900" algn="just">
              <a:buNone/>
            </a:pPr>
            <a:endParaRPr lang="en-IN" sz="2400" b="1"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pic>
        <p:nvPicPr>
          <p:cNvPr id="4" name="Picture 3" descr="Function.png"/>
          <p:cNvPicPr>
            <a:picLocks noChangeAspect="1"/>
          </p:cNvPicPr>
          <p:nvPr/>
        </p:nvPicPr>
        <p:blipFill>
          <a:blip r:embed="rId2" cstate="print"/>
          <a:stretch>
            <a:fillRect/>
          </a:stretch>
        </p:blipFill>
        <p:spPr>
          <a:xfrm>
            <a:off x="4876800" y="1295400"/>
            <a:ext cx="4143954" cy="3124200"/>
          </a:xfrm>
          <a:prstGeom prst="rect">
            <a:avLst/>
          </a:prstGeom>
        </p:spPr>
      </p:pic>
      <p:pic>
        <p:nvPicPr>
          <p:cNvPr id="5" name="Picture 4" descr="cpp-function.jpg"/>
          <p:cNvPicPr>
            <a:picLocks noChangeAspect="1"/>
          </p:cNvPicPr>
          <p:nvPr/>
        </p:nvPicPr>
        <p:blipFill>
          <a:blip r:embed="rId3" cstate="print"/>
          <a:stretch>
            <a:fillRect/>
          </a:stretch>
        </p:blipFill>
        <p:spPr>
          <a:xfrm>
            <a:off x="0" y="1057275"/>
            <a:ext cx="4876800" cy="3438525"/>
          </a:xfrm>
          <a:prstGeom prst="rect">
            <a:avLst/>
          </a:prstGeom>
        </p:spPr>
      </p:pic>
      <p:sp>
        <p:nvSpPr>
          <p:cNvPr id="7" name="Rectangle 6"/>
          <p:cNvSpPr/>
          <p:nvPr/>
        </p:nvSpPr>
        <p:spPr>
          <a:xfrm>
            <a:off x="152400" y="4572000"/>
            <a:ext cx="8763000" cy="2308324"/>
          </a:xfrm>
          <a:prstGeom prst="rect">
            <a:avLst/>
          </a:prstGeom>
        </p:spPr>
        <p:txBody>
          <a:bodyPr wrap="square">
            <a:spAutoFit/>
          </a:bodyPr>
          <a:lstStyle/>
          <a:p>
            <a:pPr marL="342900" lvl="1" indent="-342900" algn="just">
              <a:buFont typeface="Arial" charset="0"/>
              <a:buChar char="•"/>
            </a:pPr>
            <a:r>
              <a:rPr lang="en-IN" sz="2400" dirty="0" smtClean="0">
                <a:latin typeface="+mn-lt"/>
              </a:rPr>
              <a:t>You can pass data, known as parameters, into a function.</a:t>
            </a:r>
          </a:p>
          <a:p>
            <a:pPr marL="342900" lvl="1" indent="-342900" algn="just">
              <a:buFont typeface="Arial" charset="0"/>
              <a:buChar char="•"/>
            </a:pPr>
            <a:r>
              <a:rPr lang="en-IN" sz="2400" dirty="0" smtClean="0">
                <a:latin typeface="+mn-lt"/>
              </a:rPr>
              <a:t>A </a:t>
            </a:r>
            <a:r>
              <a:rPr lang="en-IN" sz="2400" b="1" dirty="0" smtClean="0">
                <a:latin typeface="+mn-lt"/>
              </a:rPr>
              <a:t>parameter</a:t>
            </a:r>
            <a:r>
              <a:rPr lang="en-IN" sz="2400" dirty="0" smtClean="0">
                <a:latin typeface="+mn-lt"/>
              </a:rPr>
              <a:t> is a variable in a method definition. When a method is called, the </a:t>
            </a:r>
            <a:r>
              <a:rPr lang="en-IN" sz="2400" b="1" dirty="0" smtClean="0">
                <a:latin typeface="+mn-lt"/>
              </a:rPr>
              <a:t>arguments</a:t>
            </a:r>
            <a:r>
              <a:rPr lang="en-IN" sz="2400" dirty="0" smtClean="0">
                <a:latin typeface="+mn-lt"/>
              </a:rPr>
              <a:t> are the data you pass into the method's </a:t>
            </a:r>
            <a:r>
              <a:rPr lang="en-IN" sz="2400" b="1" dirty="0" smtClean="0">
                <a:latin typeface="+mn-lt"/>
              </a:rPr>
              <a:t>parameters</a:t>
            </a:r>
            <a:r>
              <a:rPr lang="en-IN" sz="2400" dirty="0" smtClean="0">
                <a:latin typeface="+mn-lt"/>
              </a:rPr>
              <a:t>. </a:t>
            </a:r>
            <a:r>
              <a:rPr lang="en-IN" sz="2400" b="1" dirty="0" smtClean="0">
                <a:latin typeface="+mn-lt"/>
              </a:rPr>
              <a:t>Parameter</a:t>
            </a:r>
            <a:r>
              <a:rPr lang="en-IN" sz="2400" dirty="0" smtClean="0">
                <a:latin typeface="+mn-lt"/>
              </a:rPr>
              <a:t> is variable in the declaration / definition of function. </a:t>
            </a:r>
            <a:r>
              <a:rPr lang="en-IN" sz="2400" b="1" dirty="0" smtClean="0">
                <a:latin typeface="+mn-lt"/>
              </a:rPr>
              <a:t>Argument</a:t>
            </a:r>
            <a:r>
              <a:rPr lang="en-IN" sz="2400" dirty="0" smtClean="0">
                <a:latin typeface="+mn-lt"/>
              </a:rPr>
              <a:t> is the actual value of this variable that gets passed to function</a:t>
            </a:r>
            <a:r>
              <a:rPr lang="en-IN" sz="2400" dirty="0" smtClean="0"/>
              <a:t>.</a:t>
            </a:r>
            <a:endParaRPr lang="en-IN" sz="2400" dirty="0" smtClean="0">
              <a:latin typeface="+mn-l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Function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lnSpc>
                <a:spcPct val="150000"/>
              </a:lnSpc>
              <a:buNone/>
            </a:pPr>
            <a:r>
              <a:rPr lang="en-IN" sz="2300" b="1" dirty="0" smtClean="0"/>
              <a:t>User Defined Function Types :</a:t>
            </a:r>
          </a:p>
          <a:p>
            <a:pPr marL="342900" lvl="1" indent="-342900" algn="just">
              <a:buNone/>
            </a:pPr>
            <a:r>
              <a:rPr lang="en-IN" sz="2300" dirty="0" smtClean="0"/>
              <a:t>For better understanding of arguments and return in functions, user</a:t>
            </a:r>
          </a:p>
          <a:p>
            <a:pPr marL="342900" lvl="1" indent="-342900" algn="just">
              <a:buNone/>
            </a:pPr>
            <a:r>
              <a:rPr lang="en-IN" sz="2300" dirty="0" smtClean="0"/>
              <a:t>defined functions can be categorised as:</a:t>
            </a:r>
          </a:p>
          <a:p>
            <a:pPr marL="342900" lvl="1" indent="-342900" algn="just">
              <a:buFont typeface="Arial" charset="0"/>
              <a:buChar char="•"/>
            </a:pPr>
            <a:r>
              <a:rPr lang="en-IN" sz="2300" dirty="0" smtClean="0"/>
              <a:t>Function with no argument and no return value</a:t>
            </a:r>
          </a:p>
          <a:p>
            <a:pPr marL="742950" lvl="2" indent="-342900" algn="just"/>
            <a:r>
              <a:rPr lang="en-IN" sz="1900" b="1" dirty="0" smtClean="0"/>
              <a:t>Example</a:t>
            </a:r>
            <a:r>
              <a:rPr lang="en-IN" sz="1900" dirty="0" smtClean="0"/>
              <a:t>: Function1.cpp</a:t>
            </a:r>
          </a:p>
          <a:p>
            <a:pPr marL="342900" lvl="1" indent="-342900" algn="just">
              <a:buFont typeface="Arial" charset="0"/>
              <a:buChar char="•"/>
            </a:pPr>
            <a:r>
              <a:rPr lang="en-IN" sz="2300" dirty="0" smtClean="0"/>
              <a:t>Function with no argument but return value</a:t>
            </a:r>
          </a:p>
          <a:p>
            <a:pPr marL="742950" lvl="2" indent="-342900" algn="just"/>
            <a:r>
              <a:rPr lang="en-IN" sz="2000" b="1" dirty="0" smtClean="0"/>
              <a:t>Example:</a:t>
            </a:r>
            <a:r>
              <a:rPr lang="en-IN" sz="2000" dirty="0" smtClean="0"/>
              <a:t> Function2.cpp</a:t>
            </a:r>
            <a:endParaRPr lang="en-IN" sz="1900" dirty="0" smtClean="0"/>
          </a:p>
          <a:p>
            <a:pPr marL="342900" lvl="1" indent="-342900" algn="just">
              <a:buFont typeface="Arial" charset="0"/>
              <a:buChar char="•"/>
            </a:pPr>
            <a:r>
              <a:rPr lang="en-IN" sz="2300" dirty="0" smtClean="0"/>
              <a:t>Function with argument but no return value</a:t>
            </a:r>
          </a:p>
          <a:p>
            <a:pPr marL="742950" lvl="2" indent="-342900" algn="just"/>
            <a:r>
              <a:rPr lang="en-IN" sz="1900" b="1" dirty="0" smtClean="0"/>
              <a:t>Example: </a:t>
            </a:r>
            <a:r>
              <a:rPr lang="en-IN" sz="1900" dirty="0" smtClean="0"/>
              <a:t>Function3.cpp</a:t>
            </a:r>
          </a:p>
          <a:p>
            <a:pPr marL="342900" lvl="1" indent="-342900" algn="just">
              <a:buFont typeface="Arial" charset="0"/>
              <a:buChar char="•"/>
            </a:pPr>
            <a:r>
              <a:rPr lang="en-IN" sz="2300" dirty="0" smtClean="0"/>
              <a:t>Function with argument and return value</a:t>
            </a:r>
          </a:p>
          <a:p>
            <a:pPr marL="742950" lvl="2" indent="-342900" algn="just"/>
            <a:r>
              <a:rPr lang="en-IN" sz="1900" b="1" dirty="0" smtClean="0"/>
              <a:t>Example:</a:t>
            </a:r>
            <a:r>
              <a:rPr lang="en-IN" sz="1900" dirty="0" smtClean="0"/>
              <a:t> Function4.cpp</a:t>
            </a:r>
          </a:p>
          <a:p>
            <a:pPr marL="342900" lvl="1" indent="-342900" algn="just">
              <a:buNone/>
            </a:pPr>
            <a:r>
              <a:rPr lang="en-IN" sz="2400" b="1" dirty="0" smtClean="0"/>
              <a:t>Note:</a:t>
            </a:r>
          </a:p>
          <a:p>
            <a:pPr marL="342900" lvl="1" indent="-342900" algn="just">
              <a:buFont typeface="Arial" charset="0"/>
              <a:buChar char="•"/>
            </a:pPr>
            <a:r>
              <a:rPr lang="en-IN" sz="2300" dirty="0" smtClean="0"/>
              <a:t>The particular method is chosen depending upon the situation and how you want to solve a problem.</a:t>
            </a:r>
          </a:p>
          <a:p>
            <a:pPr marL="742950" lvl="2" indent="-342900" algn="just"/>
            <a:r>
              <a:rPr lang="en-IN" sz="1900" b="1" dirty="0" smtClean="0"/>
              <a:t>Example</a:t>
            </a:r>
            <a:r>
              <a:rPr lang="en-IN" sz="1900" dirty="0" smtClean="0"/>
              <a:t>: Menu_Driven1.cpp</a:t>
            </a:r>
          </a:p>
          <a:p>
            <a:pPr marL="342900" lvl="1" indent="-342900" algn="just">
              <a:buNone/>
            </a:pPr>
            <a:endParaRPr lang="en-IN" sz="2400" b="1"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Function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lnSpc>
                <a:spcPct val="150000"/>
              </a:lnSpc>
              <a:buNone/>
            </a:pPr>
            <a:r>
              <a:rPr lang="en-IN" sz="2300" b="1" dirty="0" smtClean="0"/>
              <a:t>Function Types based on Parameter Passing Mechanism :</a:t>
            </a:r>
          </a:p>
          <a:p>
            <a:pPr marL="342900" lvl="1" indent="-342900" algn="just">
              <a:buFont typeface="Arial" charset="0"/>
              <a:buChar char="•"/>
            </a:pPr>
            <a:r>
              <a:rPr lang="en-IN" sz="2300" dirty="0" smtClean="0"/>
              <a:t>A function in C++ can take arguments passed by value, by pointer, or by reference.</a:t>
            </a:r>
          </a:p>
          <a:p>
            <a:pPr marL="342900" lvl="1" indent="-342900" algn="just">
              <a:buFont typeface="Arial" charset="0"/>
              <a:buChar char="•"/>
            </a:pPr>
            <a:r>
              <a:rPr lang="en-IN" sz="2300" dirty="0" smtClean="0"/>
              <a:t>The arguments passed y reference is an enhancement over C.</a:t>
            </a:r>
          </a:p>
          <a:p>
            <a:pPr marL="342900" lvl="1" indent="-342900" algn="just">
              <a:buFont typeface="Arial" charset="0"/>
              <a:buChar char="•"/>
            </a:pPr>
            <a:r>
              <a:rPr lang="en-IN" sz="2300" b="1" dirty="0" smtClean="0"/>
              <a:t>Pass by value: </a:t>
            </a:r>
            <a:r>
              <a:rPr lang="en-IN" sz="2300" dirty="0" smtClean="0"/>
              <a:t>A Copy of the actual parameters in the function call is assigned to the formal parameters.</a:t>
            </a:r>
          </a:p>
          <a:p>
            <a:pPr marL="342900" lvl="1" indent="-342900" algn="just">
              <a:buFont typeface="Arial" charset="0"/>
              <a:buChar char="•"/>
            </a:pPr>
            <a:r>
              <a:rPr lang="en-IN" sz="2300" b="1" dirty="0" smtClean="0"/>
              <a:t>Pass by Pointer: </a:t>
            </a:r>
            <a:r>
              <a:rPr lang="en-IN" sz="2300" dirty="0" smtClean="0"/>
              <a:t>The address of the actual parameters is passed to the formal parameters.</a:t>
            </a:r>
          </a:p>
          <a:p>
            <a:pPr marL="342900" lvl="1" indent="-342900" algn="just">
              <a:buFont typeface="Arial" charset="0"/>
              <a:buChar char="•"/>
            </a:pPr>
            <a:r>
              <a:rPr lang="en-IN" sz="2300" b="1" dirty="0" smtClean="0"/>
              <a:t>Pass by Reference: </a:t>
            </a:r>
            <a:r>
              <a:rPr lang="en-IN" sz="2300" dirty="0" smtClean="0"/>
              <a:t>An alias (reference) of the actual parameters is passed to the formal parameters. </a:t>
            </a:r>
          </a:p>
          <a:p>
            <a:pPr marL="342900" lvl="1" indent="-342900" algn="just">
              <a:buNone/>
            </a:pPr>
            <a:r>
              <a:rPr lang="en-IN" sz="2300" b="1" dirty="0" smtClean="0"/>
              <a:t>Note: </a:t>
            </a:r>
            <a:r>
              <a:rPr lang="en-IN" sz="2400" dirty="0" smtClean="0"/>
              <a:t>References are generally implemented using pointers. A reference is same object, just with a different name and reference must refer to an object.</a:t>
            </a:r>
            <a:endParaRPr lang="en-IN" sz="2300" dirty="0" smtClean="0"/>
          </a:p>
          <a:p>
            <a:pPr marL="342900" lvl="1" indent="-342900" algn="just">
              <a:buNone/>
            </a:pPr>
            <a:r>
              <a:rPr lang="en-IN" sz="2400" b="1" dirty="0" smtClean="0"/>
              <a:t>Example: </a:t>
            </a:r>
            <a:r>
              <a:rPr lang="en-IN" sz="2400" dirty="0" smtClean="0"/>
              <a:t>pass_value.cpp, pass_pointer.cpp, pass_reference.cpp</a:t>
            </a:r>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Inline Function in C++ </a:t>
            </a:r>
          </a:p>
        </p:txBody>
      </p:sp>
      <p:sp>
        <p:nvSpPr>
          <p:cNvPr id="3" name="Content Placeholder 2"/>
          <p:cNvSpPr>
            <a:spLocks noGrp="1"/>
          </p:cNvSpPr>
          <p:nvPr>
            <p:ph idx="1"/>
          </p:nvPr>
        </p:nvSpPr>
        <p:spPr>
          <a:xfrm>
            <a:off x="228600" y="685800"/>
            <a:ext cx="8686800" cy="5943599"/>
          </a:xfrm>
        </p:spPr>
        <p:txBody>
          <a:bodyPr/>
          <a:lstStyle/>
          <a:p>
            <a:pPr marL="342900" lvl="1" indent="-342900" algn="just">
              <a:lnSpc>
                <a:spcPct val="150000"/>
              </a:lnSpc>
              <a:buNone/>
            </a:pPr>
            <a:r>
              <a:rPr lang="en-IN" sz="2400" b="1" dirty="0" smtClean="0"/>
              <a:t>Need?</a:t>
            </a:r>
          </a:p>
          <a:p>
            <a:pPr marL="342900" lvl="1" indent="-342900" algn="just">
              <a:lnSpc>
                <a:spcPct val="150000"/>
              </a:lnSpc>
              <a:buFont typeface="Arial" pitchFamily="34" charset="0"/>
              <a:buChar char="•"/>
            </a:pPr>
            <a:r>
              <a:rPr lang="en-IN" sz="2400" dirty="0" smtClean="0"/>
              <a:t>One of the major objectives of using functions in a program is to  </a:t>
            </a:r>
            <a:r>
              <a:rPr lang="en-IN" sz="2400" b="1" dirty="0" smtClean="0"/>
              <a:t>save memory space</a:t>
            </a:r>
            <a:r>
              <a:rPr lang="en-IN" sz="2400" dirty="0" smtClean="0"/>
              <a:t>, which becomes appreciable when a function is  likely to be called many times. </a:t>
            </a:r>
          </a:p>
          <a:p>
            <a:pPr marL="342900" lvl="1" indent="-342900" algn="just">
              <a:lnSpc>
                <a:spcPct val="150000"/>
              </a:lnSpc>
              <a:buFont typeface="Arial" pitchFamily="34" charset="0"/>
              <a:buChar char="•"/>
            </a:pPr>
            <a:r>
              <a:rPr lang="en-IN" sz="2400" dirty="0" smtClean="0"/>
              <a:t>However, every time a function is  called, it takes a </a:t>
            </a:r>
            <a:r>
              <a:rPr lang="en-IN" sz="2400" b="1" dirty="0" smtClean="0"/>
              <a:t>lot of extra time </a:t>
            </a:r>
            <a:r>
              <a:rPr lang="en-IN" sz="2400" dirty="0" smtClean="0"/>
              <a:t> in executing tasks such as jumping  to the calling function.</a:t>
            </a:r>
          </a:p>
          <a:p>
            <a:pPr marL="342900" lvl="1" indent="-342900" algn="just">
              <a:lnSpc>
                <a:spcPct val="150000"/>
              </a:lnSpc>
              <a:buFont typeface="Arial" pitchFamily="34" charset="0"/>
              <a:buChar char="•"/>
            </a:pPr>
            <a:r>
              <a:rPr lang="en-IN" sz="2400" dirty="0" smtClean="0"/>
              <a:t>When a function is small, a substantial  percentage of execution time may be spent in such overheads and  sometimes maybe the time taken for jumping to the calling function  will be greater than the time taken to execute that function.</a:t>
            </a:r>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Inline Function in C++ </a:t>
            </a:r>
          </a:p>
        </p:txBody>
      </p:sp>
      <p:sp>
        <p:nvSpPr>
          <p:cNvPr id="3" name="Content Placeholder 2"/>
          <p:cNvSpPr>
            <a:spLocks noGrp="1"/>
          </p:cNvSpPr>
          <p:nvPr>
            <p:ph idx="1"/>
          </p:nvPr>
        </p:nvSpPr>
        <p:spPr>
          <a:xfrm>
            <a:off x="228600" y="609600"/>
            <a:ext cx="8686800" cy="5943599"/>
          </a:xfrm>
        </p:spPr>
        <p:txBody>
          <a:bodyPr/>
          <a:lstStyle/>
          <a:p>
            <a:pPr marL="342900" lvl="1" indent="-342900" algn="just">
              <a:lnSpc>
                <a:spcPct val="150000"/>
              </a:lnSpc>
              <a:buNone/>
            </a:pPr>
            <a:r>
              <a:rPr lang="en-IN" sz="2400" b="1" dirty="0" smtClean="0"/>
              <a:t>What is Inline function?</a:t>
            </a:r>
          </a:p>
          <a:p>
            <a:pPr marL="342900" lvl="1" indent="-342900" algn="just">
              <a:lnSpc>
                <a:spcPct val="150000"/>
              </a:lnSpc>
              <a:buFont typeface="Arial" pitchFamily="34" charset="0"/>
              <a:buChar char="•"/>
            </a:pPr>
            <a:r>
              <a:rPr lang="en-IN" sz="2200" dirty="0" smtClean="0"/>
              <a:t>To eliminate the time of calls to small functions, C++ proposes a new function called </a:t>
            </a:r>
            <a:r>
              <a:rPr lang="en-IN" sz="2200" b="1" dirty="0" smtClean="0"/>
              <a:t>inline function</a:t>
            </a:r>
            <a:r>
              <a:rPr lang="en-IN" sz="2200" dirty="0" smtClean="0"/>
              <a:t>. </a:t>
            </a:r>
          </a:p>
          <a:p>
            <a:pPr marL="342900" lvl="1" indent="-342900" algn="just">
              <a:lnSpc>
                <a:spcPct val="150000"/>
              </a:lnSpc>
              <a:buFont typeface="Arial" pitchFamily="34" charset="0"/>
              <a:buChar char="•"/>
            </a:pPr>
            <a:r>
              <a:rPr lang="en-IN" sz="2200" dirty="0" smtClean="0"/>
              <a:t>An </a:t>
            </a:r>
            <a:r>
              <a:rPr lang="en-IN" sz="2200" b="1" dirty="0" smtClean="0"/>
              <a:t>inline function </a:t>
            </a:r>
            <a:r>
              <a:rPr lang="en-IN" sz="2200" dirty="0" smtClean="0"/>
              <a:t>is a function that is expanded in line when it is invoked thus saving time. The compiler replaces the function call with the corresponding function code that reduces the overhead of function calls.</a:t>
            </a:r>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None/>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pic>
        <p:nvPicPr>
          <p:cNvPr id="4" name="Picture 3" descr="inline.jpg"/>
          <p:cNvPicPr>
            <a:picLocks noChangeAspect="1"/>
          </p:cNvPicPr>
          <p:nvPr/>
        </p:nvPicPr>
        <p:blipFill>
          <a:blip r:embed="rId2" cstate="print"/>
          <a:stretch>
            <a:fillRect/>
          </a:stretch>
        </p:blipFill>
        <p:spPr>
          <a:xfrm>
            <a:off x="1042987" y="4267200"/>
            <a:ext cx="7058025" cy="2514600"/>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a:solidFill>
            <a:srgbClr val="FFC000"/>
          </a:solidFill>
        </p:spPr>
        <p:txBody>
          <a:bodyPr/>
          <a:lstStyle/>
          <a:p>
            <a:r>
              <a:rPr lang="en-IN" sz="3600" dirty="0" smtClean="0"/>
              <a:t>Inline Function in C++ </a:t>
            </a:r>
          </a:p>
        </p:txBody>
      </p:sp>
      <p:sp>
        <p:nvSpPr>
          <p:cNvPr id="3" name="Content Placeholder 2"/>
          <p:cNvSpPr>
            <a:spLocks noGrp="1"/>
          </p:cNvSpPr>
          <p:nvPr>
            <p:ph idx="1"/>
          </p:nvPr>
        </p:nvSpPr>
        <p:spPr>
          <a:xfrm>
            <a:off x="228600" y="533400"/>
            <a:ext cx="8686800" cy="5943599"/>
          </a:xfrm>
        </p:spPr>
        <p:txBody>
          <a:bodyPr/>
          <a:lstStyle/>
          <a:p>
            <a:pPr marL="342900" lvl="1" indent="-342900" algn="just">
              <a:spcBef>
                <a:spcPts val="0"/>
              </a:spcBef>
              <a:buNone/>
            </a:pPr>
            <a:r>
              <a:rPr lang="en-IN" sz="2400" b="1" dirty="0" smtClean="0"/>
              <a:t>Syntax</a:t>
            </a:r>
          </a:p>
          <a:p>
            <a:pPr marL="342900" lvl="1" indent="-342900" algn="just">
              <a:spcBef>
                <a:spcPts val="0"/>
              </a:spcBef>
              <a:buNone/>
            </a:pPr>
            <a:r>
              <a:rPr lang="en-IN" sz="2400" dirty="0" smtClean="0"/>
              <a:t>inline return-type function-name(parameters) </a:t>
            </a:r>
          </a:p>
          <a:p>
            <a:pPr marL="342900" lvl="1" indent="-342900" algn="just">
              <a:spcBef>
                <a:spcPts val="0"/>
              </a:spcBef>
              <a:buNone/>
            </a:pPr>
            <a:r>
              <a:rPr lang="en-IN" sz="2400" dirty="0" smtClean="0"/>
              <a:t>{ </a:t>
            </a:r>
          </a:p>
          <a:p>
            <a:pPr marL="342900" lvl="1" indent="-342900" algn="just">
              <a:spcBef>
                <a:spcPts val="0"/>
              </a:spcBef>
              <a:buNone/>
            </a:pPr>
            <a:r>
              <a:rPr lang="en-IN" sz="2400" dirty="0" smtClean="0"/>
              <a:t>	// function code </a:t>
            </a:r>
          </a:p>
          <a:p>
            <a:pPr marL="342900" lvl="1" indent="-342900" algn="just">
              <a:spcBef>
                <a:spcPts val="0"/>
              </a:spcBef>
              <a:buNone/>
            </a:pPr>
            <a:r>
              <a:rPr lang="en-IN" sz="2400" dirty="0" smtClean="0"/>
              <a:t>}</a:t>
            </a:r>
          </a:p>
          <a:p>
            <a:pPr marL="342900" lvl="1" indent="-342900" algn="just">
              <a:spcBef>
                <a:spcPts val="0"/>
              </a:spcBef>
              <a:buNone/>
            </a:pPr>
            <a:r>
              <a:rPr lang="en-IN" sz="2400" b="1" dirty="0" smtClean="0"/>
              <a:t>Example</a:t>
            </a:r>
            <a:r>
              <a:rPr lang="en-IN" sz="2400" dirty="0" smtClean="0"/>
              <a:t>: inline.cpp, inline_factorial.cpp</a:t>
            </a:r>
          </a:p>
          <a:p>
            <a:pPr marL="342900" lvl="1" indent="-342900" algn="just">
              <a:buNone/>
            </a:pPr>
            <a:r>
              <a:rPr lang="en-IN" sz="2200" b="1" dirty="0" smtClean="0"/>
              <a:t>Advantages:</a:t>
            </a:r>
          </a:p>
          <a:p>
            <a:pPr marL="342900" lvl="1" indent="-342900" algn="just">
              <a:lnSpc>
                <a:spcPct val="150000"/>
              </a:lnSpc>
              <a:buFont typeface="Arial" pitchFamily="34" charset="0"/>
              <a:buChar char="•"/>
            </a:pPr>
            <a:r>
              <a:rPr lang="en-IN" sz="2200" dirty="0" smtClean="0"/>
              <a:t>Function call overhead doesn’t occur. It saves the overhead of a return call  from a function.</a:t>
            </a:r>
          </a:p>
          <a:p>
            <a:pPr marL="342900" lvl="1" indent="-342900" algn="just">
              <a:lnSpc>
                <a:spcPct val="150000"/>
              </a:lnSpc>
              <a:buFont typeface="Arial" pitchFamily="34" charset="0"/>
              <a:buChar char="•"/>
            </a:pPr>
            <a:r>
              <a:rPr lang="en-IN" sz="2200" dirty="0" smtClean="0"/>
              <a:t>When we use the inline function it may enable the compiler to perform</a:t>
            </a:r>
          </a:p>
          <a:p>
            <a:pPr marL="342900" lvl="1" indent="-342900" algn="just">
              <a:lnSpc>
                <a:spcPct val="150000"/>
              </a:lnSpc>
              <a:buFont typeface="Arial" pitchFamily="34" charset="0"/>
              <a:buChar char="•"/>
            </a:pPr>
            <a:r>
              <a:rPr lang="en-IN" sz="2200" dirty="0" smtClean="0"/>
              <a:t> context-specific optimization on the function body, such optimizations are  not possible for normal function calls.</a:t>
            </a:r>
          </a:p>
          <a:p>
            <a:pPr marL="342900" lvl="1" indent="-342900" algn="just">
              <a:lnSpc>
                <a:spcPct val="150000"/>
              </a:lnSpc>
              <a:buFont typeface="Arial" pitchFamily="34" charset="0"/>
              <a:buChar char="•"/>
            </a:pPr>
            <a:r>
              <a:rPr lang="en-IN" sz="2200" dirty="0" smtClean="0"/>
              <a:t>An inline function may be useful for embedded systems because inline can  yield less code than the function call preamble and return.</a:t>
            </a:r>
          </a:p>
          <a:p>
            <a:pPr marL="342900" lvl="1" indent="-342900" algn="just">
              <a:lnSpc>
                <a:spcPct val="150000"/>
              </a:lnSpc>
              <a:buNone/>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dirty="0" smtClean="0"/>
          </a:p>
          <a:p>
            <a:pPr marL="342900" lvl="1" indent="-342900" algn="just">
              <a:buFont typeface="Arial" charset="0"/>
              <a:buChar char="•"/>
            </a:pPr>
            <a:endParaRPr lang="en-IN" sz="2400" b="1" dirty="0" smtClean="0"/>
          </a:p>
          <a:p>
            <a:pPr marL="342900" lvl="1" indent="-342900" algn="just">
              <a:buFont typeface="Arial" charset="0"/>
              <a:buChar char="•"/>
            </a:pPr>
            <a:endParaRPr lang="en-IN" sz="2400" b="1" dirty="0" smtClean="0"/>
          </a:p>
          <a:p>
            <a:pPr marL="342900" lvl="1" indent="-342900" algn="just">
              <a:buNone/>
            </a:pPr>
            <a:endParaRPr lang="en-IN"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18933</TotalTime>
  <Words>5431</Words>
  <Application>Microsoft Office PowerPoint</Application>
  <PresentationFormat>On-screen Show (4:3)</PresentationFormat>
  <Paragraphs>1232</Paragraphs>
  <Slides>104</Slides>
  <Notes>0</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Office Theme</vt:lpstr>
      <vt:lpstr>CSE 2001 - Object Oriented Programming with C++</vt:lpstr>
      <vt:lpstr>C++: Introduction</vt:lpstr>
      <vt:lpstr>C++: History </vt:lpstr>
      <vt:lpstr>C++: History </vt:lpstr>
      <vt:lpstr>C++: Why? </vt:lpstr>
      <vt:lpstr>C++: Why? </vt:lpstr>
      <vt:lpstr>C++: Features </vt:lpstr>
      <vt:lpstr>C Vs. C++</vt:lpstr>
      <vt:lpstr>C++: Environmental Setup</vt:lpstr>
      <vt:lpstr>Basic Structure of C++ Program</vt:lpstr>
      <vt:lpstr>First C++ Program </vt:lpstr>
      <vt:lpstr>First C++ Program </vt:lpstr>
      <vt:lpstr>First C++ Program </vt:lpstr>
      <vt:lpstr>First C++ Program </vt:lpstr>
      <vt:lpstr>First C++ Program </vt:lpstr>
      <vt:lpstr>First C++ Program </vt:lpstr>
      <vt:lpstr>First C++ Program </vt:lpstr>
      <vt:lpstr>C++: Character Set</vt:lpstr>
      <vt:lpstr>C++: Tokens</vt:lpstr>
      <vt:lpstr>C++ Tokens: Identifiers</vt:lpstr>
      <vt:lpstr>C++ Tokens: Identifiers</vt:lpstr>
      <vt:lpstr>C++ Tokens: Keywords</vt:lpstr>
      <vt:lpstr>C++ Tokens: Literals </vt:lpstr>
      <vt:lpstr>C++ Tokens: Literals </vt:lpstr>
      <vt:lpstr>C++ Tokens: Literals </vt:lpstr>
      <vt:lpstr>C++ Tokens: Literals </vt:lpstr>
      <vt:lpstr>C++ Tokens: Literals </vt:lpstr>
      <vt:lpstr>C++ Tokens: Literals </vt:lpstr>
      <vt:lpstr>C++ Tokens: Punctuators </vt:lpstr>
      <vt:lpstr>C++ Tokens: Operators </vt:lpstr>
      <vt:lpstr>Unary Operators in C/C++ </vt:lpstr>
      <vt:lpstr>Unary Operators in C/C++ </vt:lpstr>
      <vt:lpstr>Binary Operators in C/C++ </vt:lpstr>
      <vt:lpstr>Binary Operators in C/C++ </vt:lpstr>
      <vt:lpstr>Ternary Operators in C/C++ </vt:lpstr>
      <vt:lpstr>Special Operators in C/C++ </vt:lpstr>
      <vt:lpstr>Special Operators in C/C++ </vt:lpstr>
      <vt:lpstr>I/O Operators in C/C++ </vt:lpstr>
      <vt:lpstr>Expressions </vt:lpstr>
      <vt:lpstr>Expression evaluation</vt:lpstr>
      <vt:lpstr>Expression evaluation</vt:lpstr>
      <vt:lpstr>Expression evaluation</vt:lpstr>
      <vt:lpstr>Data Types</vt:lpstr>
      <vt:lpstr>Data Types</vt:lpstr>
      <vt:lpstr>Data Types</vt:lpstr>
      <vt:lpstr>Type Conversation</vt:lpstr>
      <vt:lpstr>Input/output in C++</vt:lpstr>
      <vt:lpstr>Input/output in C++</vt:lpstr>
      <vt:lpstr>Input/output in C++</vt:lpstr>
      <vt:lpstr>Input/output in C++</vt:lpstr>
      <vt:lpstr>Input/output in C++</vt:lpstr>
      <vt:lpstr>Input/output in C++</vt:lpstr>
      <vt:lpstr>Input/output in C++</vt:lpstr>
      <vt:lpstr>Input/output in C++: Manipulators</vt:lpstr>
      <vt:lpstr>Input/output in C++: Manipulators</vt:lpstr>
      <vt:lpstr>Input/output in C++: Manipulators</vt:lpstr>
      <vt:lpstr>Input/output in C++: Manipulators</vt:lpstr>
      <vt:lpstr>Input/output in C++: Manipulators</vt:lpstr>
      <vt:lpstr>Scientific notation: Introduction</vt:lpstr>
      <vt:lpstr>Scientific notation: Introduction</vt:lpstr>
      <vt:lpstr>Scientific notation: Introduction</vt:lpstr>
      <vt:lpstr>Floating point numbers</vt:lpstr>
      <vt:lpstr>Floating point numbers</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Control Statements in C++ </vt:lpstr>
      <vt:lpstr>Array in C++ </vt:lpstr>
      <vt:lpstr>Array in C++ </vt:lpstr>
      <vt:lpstr>Array in C++ </vt:lpstr>
      <vt:lpstr>Array in C++ </vt:lpstr>
      <vt:lpstr>Array in C++ </vt:lpstr>
      <vt:lpstr>Array in C++ </vt:lpstr>
      <vt:lpstr>Array in C++ </vt:lpstr>
      <vt:lpstr>Array in C++ </vt:lpstr>
      <vt:lpstr>Function in C++ </vt:lpstr>
      <vt:lpstr>Function in C++ </vt:lpstr>
      <vt:lpstr>Function in C++ </vt:lpstr>
      <vt:lpstr>Function in C++ </vt:lpstr>
      <vt:lpstr>Function in C++ </vt:lpstr>
      <vt:lpstr>Inline Function in C++ </vt:lpstr>
      <vt:lpstr>Inline Function in C++ </vt:lpstr>
      <vt:lpstr>Inline Function in C++ </vt:lpstr>
      <vt:lpstr>Inline Function in C++ </vt:lpstr>
      <vt:lpstr>Inline Function in C++ </vt:lpstr>
      <vt:lpstr>Default  Arguments in C++ </vt:lpstr>
      <vt:lpstr>Default  Arguments in C++ </vt:lpstr>
      <vt:lpstr>Default  Arguments in C++ </vt:lpstr>
    </vt:vector>
  </TitlesOfParts>
  <Company>amrita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prathila</dc:creator>
  <cp:lastModifiedBy>DrLSK</cp:lastModifiedBy>
  <cp:revision>804</cp:revision>
  <dcterms:created xsi:type="dcterms:W3CDTF">2012-09-17T05:36:38Z</dcterms:created>
  <dcterms:modified xsi:type="dcterms:W3CDTF">2020-02-05T03:11:41Z</dcterms:modified>
</cp:coreProperties>
</file>