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2" autoAdjust="0"/>
  </p:normalViewPr>
  <p:slideViewPr>
    <p:cSldViewPr>
      <p:cViewPr>
        <p:scale>
          <a:sx n="82" d="100"/>
          <a:sy n="82" d="100"/>
        </p:scale>
        <p:origin x="-139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7E0B7-A6E9-4F6C-9ED0-D6A8368C23F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4DBCA-517D-4C64-8CDD-0060AFA9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1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4DBCA-517D-4C64-8CDD-0060AFA9518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66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FILES IN 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IN" dirty="0" smtClean="0"/>
              <a:t>File Open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  = </a:t>
            </a:r>
            <a:r>
              <a:rPr lang="en-IN" dirty="0" err="1"/>
              <a:t>fopen</a:t>
            </a:r>
            <a:r>
              <a:rPr lang="en-IN" dirty="0"/>
              <a:t> </a:t>
            </a:r>
            <a:r>
              <a:rPr lang="en-IN" dirty="0" smtClean="0"/>
              <a:t>(“F://</a:t>
            </a:r>
            <a:r>
              <a:rPr lang="en-IN" dirty="0"/>
              <a:t>data.txt", </a:t>
            </a:r>
            <a:r>
              <a:rPr lang="en-IN" dirty="0" smtClean="0"/>
              <a:t>“r");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fp</a:t>
            </a:r>
            <a:r>
              <a:rPr lang="en-IN" dirty="0"/>
              <a:t>== NULL)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("File not present");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else{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("File opened in read mode");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fclose</a:t>
            </a:r>
            <a:r>
              <a:rPr lang="en-IN" dirty="0"/>
              <a:t> 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5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character from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fgetc</a:t>
            </a:r>
            <a:r>
              <a:rPr lang="en-IN" dirty="0" smtClean="0"/>
              <a:t>( File *</a:t>
            </a:r>
            <a:r>
              <a:rPr lang="en-IN" dirty="0" err="1" smtClean="0"/>
              <a:t>fp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On success it returns ,the ASCII value of the </a:t>
            </a:r>
            <a:r>
              <a:rPr lang="en-IN" dirty="0" err="1" smtClean="0"/>
              <a:t>characher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On failure it returns -1, (EOF Macros)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7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Read character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486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#include &lt;</a:t>
            </a:r>
            <a:r>
              <a:rPr lang="en-US" sz="7200" dirty="0" err="1"/>
              <a:t>stdio.h</a:t>
            </a:r>
            <a:r>
              <a:rPr lang="en-US" sz="7200" dirty="0"/>
              <a:t>&gt; </a:t>
            </a:r>
          </a:p>
          <a:p>
            <a:pPr marL="0" indent="0">
              <a:buNone/>
            </a:pPr>
            <a:r>
              <a:rPr lang="en-US" sz="7200" dirty="0"/>
              <a:t>#include &lt;</a:t>
            </a:r>
            <a:r>
              <a:rPr lang="en-US" sz="7200" dirty="0" err="1"/>
              <a:t>stdlib.h</a:t>
            </a:r>
            <a:r>
              <a:rPr lang="en-US" sz="7200" dirty="0"/>
              <a:t>&gt; // For exit() </a:t>
            </a:r>
          </a:p>
          <a:p>
            <a:pPr marL="0" indent="0">
              <a:buNone/>
            </a:pPr>
            <a:r>
              <a:rPr lang="en-US" sz="7200" dirty="0"/>
              <a:t>  </a:t>
            </a:r>
          </a:p>
          <a:p>
            <a:pPr marL="0" indent="0">
              <a:buNone/>
            </a:pPr>
            <a:r>
              <a:rPr lang="en-US" sz="7200" dirty="0" err="1"/>
              <a:t>int</a:t>
            </a:r>
            <a:r>
              <a:rPr lang="en-US" sz="7200" dirty="0"/>
              <a:t> main() </a:t>
            </a:r>
          </a:p>
          <a:p>
            <a:pPr marL="0" indent="0">
              <a:buNone/>
            </a:pPr>
            <a:r>
              <a:rPr lang="en-US" sz="7200" dirty="0"/>
              <a:t>{ </a:t>
            </a:r>
          </a:p>
          <a:p>
            <a:pPr marL="0" indent="0">
              <a:buNone/>
            </a:pPr>
            <a:r>
              <a:rPr lang="en-US" sz="7200" dirty="0"/>
              <a:t>    FILE *</a:t>
            </a:r>
            <a:r>
              <a:rPr lang="en-US" sz="7200" dirty="0" err="1"/>
              <a:t>fptr</a:t>
            </a:r>
            <a:r>
              <a:rPr lang="en-US" sz="7200" dirty="0"/>
              <a:t>; </a:t>
            </a:r>
          </a:p>
          <a:p>
            <a:pPr marL="0" indent="0">
              <a:buNone/>
            </a:pPr>
            <a:r>
              <a:rPr lang="en-US" sz="7200" dirty="0"/>
              <a:t>  </a:t>
            </a:r>
          </a:p>
          <a:p>
            <a:pPr marL="0" indent="0">
              <a:buNone/>
            </a:pPr>
            <a:r>
              <a:rPr lang="en-US" sz="7200" dirty="0"/>
              <a:t>    char filename[100], c; </a:t>
            </a:r>
          </a:p>
          <a:p>
            <a:pPr marL="0" indent="0">
              <a:buNone/>
            </a:pPr>
            <a:r>
              <a:rPr lang="en-US" sz="7200" dirty="0"/>
              <a:t>  </a:t>
            </a:r>
          </a:p>
          <a:p>
            <a:pPr marL="0" indent="0">
              <a:buNone/>
            </a:pPr>
            <a:r>
              <a:rPr lang="en-US" sz="7200" dirty="0"/>
              <a:t>   </a:t>
            </a:r>
            <a:r>
              <a:rPr lang="en-US" sz="7200" dirty="0" err="1" smtClean="0"/>
              <a:t>printf</a:t>
            </a:r>
            <a:r>
              <a:rPr lang="en-US" sz="7200" dirty="0"/>
              <a:t>("Enter the filename to open \n"); </a:t>
            </a:r>
          </a:p>
          <a:p>
            <a:pPr marL="0" indent="0">
              <a:buNone/>
            </a:pPr>
            <a:r>
              <a:rPr lang="en-US" sz="7200" dirty="0"/>
              <a:t>    </a:t>
            </a:r>
            <a:r>
              <a:rPr lang="en-US" sz="7200" dirty="0" err="1"/>
              <a:t>scanf</a:t>
            </a:r>
            <a:r>
              <a:rPr lang="en-US" sz="7200" dirty="0"/>
              <a:t>("%s", filename); </a:t>
            </a:r>
          </a:p>
          <a:p>
            <a:pPr marL="0" indent="0">
              <a:buNone/>
            </a:pPr>
            <a:r>
              <a:rPr lang="en-US" sz="7200" dirty="0"/>
              <a:t>  </a:t>
            </a:r>
          </a:p>
          <a:p>
            <a:pPr marL="0" indent="0">
              <a:buNone/>
            </a:pPr>
            <a:r>
              <a:rPr lang="en-US" sz="7200" dirty="0"/>
              <a:t>    // Open file </a:t>
            </a:r>
          </a:p>
          <a:p>
            <a:pPr marL="0" indent="0">
              <a:buNone/>
            </a:pPr>
            <a:r>
              <a:rPr lang="en-US" sz="7200" dirty="0"/>
              <a:t>    </a:t>
            </a:r>
            <a:r>
              <a:rPr lang="en-US" sz="7200" dirty="0" err="1"/>
              <a:t>fptr</a:t>
            </a:r>
            <a:r>
              <a:rPr lang="en-US" sz="7200" dirty="0"/>
              <a:t> = </a:t>
            </a:r>
            <a:r>
              <a:rPr lang="en-US" sz="7200" dirty="0" err="1"/>
              <a:t>fopen</a:t>
            </a:r>
            <a:r>
              <a:rPr lang="en-US" sz="7200" dirty="0"/>
              <a:t>(filename, "r"); </a:t>
            </a:r>
          </a:p>
          <a:p>
            <a:pPr marL="0" indent="0">
              <a:buNone/>
            </a:pPr>
            <a:r>
              <a:rPr lang="en-US" sz="7200" dirty="0"/>
              <a:t>    if (</a:t>
            </a:r>
            <a:r>
              <a:rPr lang="en-US" sz="7200" dirty="0" err="1"/>
              <a:t>fptr</a:t>
            </a:r>
            <a:r>
              <a:rPr lang="en-US" sz="7200" dirty="0"/>
              <a:t> == NULL) </a:t>
            </a:r>
          </a:p>
          <a:p>
            <a:pPr marL="0" indent="0">
              <a:buNone/>
            </a:pPr>
            <a:r>
              <a:rPr lang="en-US" sz="7200" dirty="0"/>
              <a:t>    { </a:t>
            </a:r>
          </a:p>
          <a:p>
            <a:pPr marL="0" indent="0">
              <a:buNone/>
            </a:pPr>
            <a:r>
              <a:rPr lang="en-US" sz="7200" dirty="0"/>
              <a:t>        </a:t>
            </a:r>
            <a:r>
              <a:rPr lang="en-US" sz="7200" dirty="0" err="1"/>
              <a:t>printf</a:t>
            </a:r>
            <a:r>
              <a:rPr lang="en-US" sz="7200" dirty="0"/>
              <a:t>("Cannot open file \n"); </a:t>
            </a:r>
          </a:p>
          <a:p>
            <a:pPr marL="0" indent="0">
              <a:buNone/>
            </a:pPr>
            <a:r>
              <a:rPr lang="en-US" sz="7200" dirty="0"/>
              <a:t>        exit(0); </a:t>
            </a:r>
          </a:p>
          <a:p>
            <a:pPr marL="0" indent="0">
              <a:buNone/>
            </a:pPr>
            <a:r>
              <a:rPr lang="en-US" sz="7200" dirty="0"/>
              <a:t>    } </a:t>
            </a:r>
          </a:p>
          <a:p>
            <a:pPr marL="0" indent="0">
              <a:buNone/>
            </a:pPr>
            <a:r>
              <a:rPr lang="en-US" sz="4800" dirty="0"/>
              <a:t>  </a:t>
            </a:r>
          </a:p>
          <a:p>
            <a:pPr marL="0" indent="0">
              <a:buNone/>
            </a:pPr>
            <a:r>
              <a:rPr lang="en-US" sz="4800" dirty="0"/>
              <a:t> 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9600" dirty="0"/>
              <a:t>// Read contents from file </a:t>
            </a:r>
          </a:p>
          <a:p>
            <a:pPr marL="0" indent="0">
              <a:buNone/>
            </a:pPr>
            <a:r>
              <a:rPr lang="en-US" sz="9600" dirty="0"/>
              <a:t>    c = </a:t>
            </a:r>
            <a:r>
              <a:rPr lang="en-US" sz="9600" dirty="0" err="1"/>
              <a:t>fgetc</a:t>
            </a:r>
            <a:r>
              <a:rPr lang="en-US" sz="9600" dirty="0"/>
              <a:t>(</a:t>
            </a:r>
            <a:r>
              <a:rPr lang="en-US" sz="9600" dirty="0" err="1"/>
              <a:t>fptr</a:t>
            </a:r>
            <a:r>
              <a:rPr lang="en-US" sz="9600" dirty="0"/>
              <a:t>); </a:t>
            </a:r>
          </a:p>
          <a:p>
            <a:pPr marL="0" indent="0">
              <a:buNone/>
            </a:pPr>
            <a:r>
              <a:rPr lang="en-US" sz="9600" dirty="0"/>
              <a:t>    while (c != EOF) </a:t>
            </a:r>
          </a:p>
          <a:p>
            <a:pPr marL="0" indent="0">
              <a:buNone/>
            </a:pPr>
            <a:r>
              <a:rPr lang="en-US" sz="9600" dirty="0"/>
              <a:t>    { </a:t>
            </a:r>
          </a:p>
          <a:p>
            <a:pPr marL="0" indent="0">
              <a:buNone/>
            </a:pPr>
            <a:r>
              <a:rPr lang="en-US" sz="9600" dirty="0"/>
              <a:t>        </a:t>
            </a:r>
            <a:r>
              <a:rPr lang="en-US" sz="9600" dirty="0" err="1"/>
              <a:t>printf</a:t>
            </a:r>
            <a:r>
              <a:rPr lang="en-US" sz="9600" dirty="0"/>
              <a:t> ("%c", c); </a:t>
            </a:r>
          </a:p>
          <a:p>
            <a:pPr marL="0" indent="0">
              <a:buNone/>
            </a:pPr>
            <a:r>
              <a:rPr lang="en-US" sz="9600" dirty="0"/>
              <a:t>        c = </a:t>
            </a:r>
            <a:r>
              <a:rPr lang="en-US" sz="9600" dirty="0" err="1"/>
              <a:t>fgetc</a:t>
            </a:r>
            <a:r>
              <a:rPr lang="en-US" sz="9600" dirty="0"/>
              <a:t>(</a:t>
            </a:r>
            <a:r>
              <a:rPr lang="en-US" sz="9600" dirty="0" err="1"/>
              <a:t>fptr</a:t>
            </a:r>
            <a:r>
              <a:rPr lang="en-US" sz="9600" dirty="0"/>
              <a:t>); </a:t>
            </a:r>
          </a:p>
          <a:p>
            <a:pPr marL="0" indent="0">
              <a:buNone/>
            </a:pPr>
            <a:r>
              <a:rPr lang="en-US" sz="9600" dirty="0"/>
              <a:t>    } </a:t>
            </a:r>
          </a:p>
          <a:p>
            <a:pPr marL="0" indent="0">
              <a:buNone/>
            </a:pPr>
            <a:r>
              <a:rPr lang="en-US" sz="9600" dirty="0"/>
              <a:t>  </a:t>
            </a:r>
          </a:p>
          <a:p>
            <a:pPr marL="0" indent="0">
              <a:buNone/>
            </a:pPr>
            <a:r>
              <a:rPr lang="en-US" sz="9600" dirty="0"/>
              <a:t>    </a:t>
            </a:r>
            <a:r>
              <a:rPr lang="en-US" sz="9600" dirty="0" err="1"/>
              <a:t>fclose</a:t>
            </a:r>
            <a:r>
              <a:rPr lang="en-US" sz="9600" dirty="0"/>
              <a:t>(</a:t>
            </a:r>
            <a:r>
              <a:rPr lang="en-US" sz="9600" dirty="0" err="1"/>
              <a:t>fptr</a:t>
            </a:r>
            <a:r>
              <a:rPr lang="en-US" sz="9600" dirty="0"/>
              <a:t>); </a:t>
            </a:r>
          </a:p>
          <a:p>
            <a:pPr marL="0" indent="0">
              <a:buNone/>
            </a:pPr>
            <a:r>
              <a:rPr lang="en-US" sz="9600" dirty="0"/>
              <a:t>    return 0; </a:t>
            </a:r>
          </a:p>
          <a:p>
            <a:pPr marL="0" indent="0">
              <a:buNone/>
            </a:pPr>
            <a:r>
              <a:rPr lang="en-US" sz="9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46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Writing to a File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IN" dirty="0"/>
              <a:t>In C, when you write to a file, newline characters '\n' must be explicitly added.</a:t>
            </a:r>
          </a:p>
          <a:p>
            <a:r>
              <a:rPr lang="en-IN" dirty="0"/>
              <a:t>The </a:t>
            </a:r>
            <a:r>
              <a:rPr lang="en-IN" dirty="0" err="1"/>
              <a:t>stdio</a:t>
            </a:r>
            <a:r>
              <a:rPr lang="en-IN" dirty="0"/>
              <a:t> library offers the necessary functions to write to a file:</a:t>
            </a:r>
          </a:p>
          <a:p>
            <a:r>
              <a:rPr lang="en-IN" b="1" dirty="0" err="1"/>
              <a:t>fputc</a:t>
            </a:r>
            <a:r>
              <a:rPr lang="en-IN" b="1" dirty="0"/>
              <a:t>(char, </a:t>
            </a:r>
            <a:r>
              <a:rPr lang="en-IN" b="1" dirty="0" err="1"/>
              <a:t>file_pointer</a:t>
            </a:r>
            <a:r>
              <a:rPr lang="en-IN" b="1" dirty="0"/>
              <a:t>)</a:t>
            </a:r>
            <a:r>
              <a:rPr lang="en-IN" dirty="0"/>
              <a:t>: It writes a character to the file pointed to by </a:t>
            </a:r>
            <a:r>
              <a:rPr lang="en-IN" dirty="0" err="1"/>
              <a:t>file_pointer</a:t>
            </a:r>
            <a:r>
              <a:rPr lang="en-IN" dirty="0"/>
              <a:t>.</a:t>
            </a:r>
          </a:p>
          <a:p>
            <a:r>
              <a:rPr lang="en-IN" b="1" dirty="0" err="1"/>
              <a:t>fputs</a:t>
            </a:r>
            <a:r>
              <a:rPr lang="en-IN" b="1" dirty="0"/>
              <a:t>(</a:t>
            </a:r>
            <a:r>
              <a:rPr lang="en-IN" b="1" dirty="0" err="1"/>
              <a:t>str</a:t>
            </a:r>
            <a:r>
              <a:rPr lang="en-IN" b="1" dirty="0"/>
              <a:t>, </a:t>
            </a:r>
            <a:r>
              <a:rPr lang="en-IN" b="1" dirty="0" err="1"/>
              <a:t>file_pointer</a:t>
            </a:r>
            <a:r>
              <a:rPr lang="en-IN" b="1" dirty="0"/>
              <a:t>)</a:t>
            </a:r>
            <a:r>
              <a:rPr lang="en-IN" dirty="0"/>
              <a:t>: It writes a string to the file pointed to by </a:t>
            </a:r>
            <a:r>
              <a:rPr lang="en-IN" dirty="0" err="1"/>
              <a:t>file_pointer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7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Writing </a:t>
            </a:r>
            <a:r>
              <a:rPr lang="en-IN" b="1" dirty="0"/>
              <a:t>to a File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#</a:t>
            </a:r>
            <a:r>
              <a:rPr lang="en-US" sz="3400" dirty="0"/>
              <a:t>include &lt;</a:t>
            </a:r>
            <a:r>
              <a:rPr lang="en-US" sz="3400" dirty="0" err="1"/>
              <a:t>stdio.h</a:t>
            </a:r>
            <a:r>
              <a:rPr lang="en-US" sz="3400" dirty="0"/>
              <a:t>&gt;</a:t>
            </a:r>
          </a:p>
          <a:p>
            <a:pPr marL="0" indent="0">
              <a:buNone/>
            </a:pPr>
            <a:r>
              <a:rPr lang="en-US" sz="3400" dirty="0"/>
              <a:t>    #include &lt;</a:t>
            </a:r>
            <a:r>
              <a:rPr lang="en-US" sz="3400" dirty="0" err="1"/>
              <a:t>stdlib.h</a:t>
            </a:r>
            <a:r>
              <a:rPr lang="en-US" sz="3400" dirty="0"/>
              <a:t>&gt;  /* For exit() function */</a:t>
            </a:r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3400" dirty="0" err="1"/>
              <a:t>int</a:t>
            </a:r>
            <a:r>
              <a:rPr lang="en-US" sz="3400" dirty="0"/>
              <a:t> main()</a:t>
            </a:r>
          </a:p>
          <a:p>
            <a:pPr marL="0" indent="0">
              <a:buNone/>
            </a:pPr>
            <a:r>
              <a:rPr lang="en-US" sz="3400" dirty="0"/>
              <a:t>    {</a:t>
            </a:r>
          </a:p>
          <a:p>
            <a:pPr marL="0" indent="0">
              <a:buNone/>
            </a:pPr>
            <a:r>
              <a:rPr lang="en-US" sz="3400" dirty="0"/>
              <a:t>       char sentence[1000];</a:t>
            </a:r>
          </a:p>
          <a:p>
            <a:pPr marL="0" indent="0">
              <a:buNone/>
            </a:pPr>
            <a:r>
              <a:rPr lang="en-US" sz="3400" dirty="0"/>
              <a:t>       FILE *</a:t>
            </a:r>
            <a:r>
              <a:rPr lang="en-US" sz="3400" dirty="0" err="1"/>
              <a:t>fptr</a:t>
            </a:r>
            <a:r>
              <a:rPr lang="en-US" sz="3400" dirty="0"/>
              <a:t>;</a:t>
            </a:r>
          </a:p>
          <a:p>
            <a:pPr marL="0" indent="0">
              <a:buNone/>
            </a:pPr>
            <a:r>
              <a:rPr lang="en-US" sz="3400" dirty="0"/>
              <a:t>     </a:t>
            </a:r>
            <a:r>
              <a:rPr lang="en-US" sz="3400" dirty="0" err="1" smtClean="0"/>
              <a:t>fptr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dirty="0" err="1"/>
              <a:t>fopen</a:t>
            </a:r>
            <a:r>
              <a:rPr lang="en-US" sz="3400" dirty="0"/>
              <a:t>("F://data.txt", "w");</a:t>
            </a:r>
          </a:p>
          <a:p>
            <a:pPr marL="0" indent="0">
              <a:buNone/>
            </a:pPr>
            <a:r>
              <a:rPr lang="en-US" sz="3400" dirty="0"/>
              <a:t>       if(</a:t>
            </a:r>
            <a:r>
              <a:rPr lang="en-US" sz="3400" dirty="0" err="1"/>
              <a:t>fptr</a:t>
            </a:r>
            <a:r>
              <a:rPr lang="en-US" sz="3400" dirty="0"/>
              <a:t> == NULL)</a:t>
            </a:r>
          </a:p>
          <a:p>
            <a:pPr marL="0" indent="0">
              <a:buNone/>
            </a:pPr>
            <a:r>
              <a:rPr lang="en-US" sz="3400" dirty="0"/>
              <a:t>       {</a:t>
            </a:r>
          </a:p>
          <a:p>
            <a:pPr marL="0" indent="0">
              <a:buNone/>
            </a:pPr>
            <a:r>
              <a:rPr lang="en-US" sz="3400" dirty="0"/>
              <a:t>          </a:t>
            </a:r>
            <a:r>
              <a:rPr lang="en-US" sz="3400" dirty="0" err="1"/>
              <a:t>printf</a:t>
            </a:r>
            <a:r>
              <a:rPr lang="en-US" sz="3400" dirty="0"/>
              <a:t>("Error!");</a:t>
            </a:r>
          </a:p>
          <a:p>
            <a:pPr marL="0" indent="0">
              <a:buNone/>
            </a:pPr>
            <a:r>
              <a:rPr lang="en-US" sz="3400" dirty="0"/>
              <a:t>          exit(1);</a:t>
            </a:r>
          </a:p>
          <a:p>
            <a:pPr marL="0" indent="0">
              <a:buNone/>
            </a:pPr>
            <a:r>
              <a:rPr lang="en-US" sz="3400" dirty="0"/>
              <a:t>   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800" dirty="0" err="1"/>
              <a:t>printf</a:t>
            </a:r>
            <a:r>
              <a:rPr lang="en-US" sz="3800" dirty="0"/>
              <a:t>("Enter a sentence:\n");</a:t>
            </a:r>
          </a:p>
          <a:p>
            <a:pPr marL="0" indent="0">
              <a:buNone/>
            </a:pPr>
            <a:r>
              <a:rPr lang="en-US" sz="3800" dirty="0"/>
              <a:t>       gets(sentence);</a:t>
            </a:r>
          </a:p>
          <a:p>
            <a:pPr marL="0" indent="0">
              <a:buNone/>
            </a:pPr>
            <a:r>
              <a:rPr lang="en-US" sz="3800" dirty="0"/>
              <a:t>       </a:t>
            </a:r>
            <a:r>
              <a:rPr lang="en-US" sz="3800" dirty="0" err="1"/>
              <a:t>fprintf</a:t>
            </a:r>
            <a:r>
              <a:rPr lang="en-US" sz="3800" dirty="0"/>
              <a:t>(</a:t>
            </a:r>
            <a:r>
              <a:rPr lang="en-US" sz="3800" dirty="0" err="1"/>
              <a:t>fptr</a:t>
            </a:r>
            <a:r>
              <a:rPr lang="en-US" sz="3800" dirty="0"/>
              <a:t>,"%s", sentence);</a:t>
            </a:r>
          </a:p>
          <a:p>
            <a:pPr marL="0" indent="0">
              <a:buNone/>
            </a:pPr>
            <a:r>
              <a:rPr lang="en-US" sz="3800" dirty="0"/>
              <a:t>       </a:t>
            </a:r>
            <a:r>
              <a:rPr lang="en-US" sz="3800" dirty="0" err="1"/>
              <a:t>fclose</a:t>
            </a:r>
            <a:r>
              <a:rPr lang="en-US" sz="3800" dirty="0"/>
              <a:t>(</a:t>
            </a:r>
            <a:r>
              <a:rPr lang="en-US" sz="3800" dirty="0" err="1"/>
              <a:t>fptr</a:t>
            </a:r>
            <a:r>
              <a:rPr lang="en-US" sz="3800" dirty="0"/>
              <a:t>);</a:t>
            </a:r>
          </a:p>
          <a:p>
            <a:pPr marL="0" indent="0">
              <a:buNone/>
            </a:pPr>
            <a:r>
              <a:rPr lang="en-US" sz="3800" dirty="0"/>
              <a:t>       return 0;</a:t>
            </a:r>
          </a:p>
          <a:p>
            <a:pPr marL="0" indent="0">
              <a:buNone/>
            </a:pPr>
            <a:r>
              <a:rPr lang="en-US" sz="3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519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Copy one file to another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fgetc</a:t>
            </a:r>
            <a:r>
              <a:rPr lang="en-IN" dirty="0"/>
              <a:t>( </a:t>
            </a:r>
            <a:r>
              <a:rPr lang="en-IN" dirty="0" smtClean="0"/>
              <a:t>File</a:t>
            </a:r>
            <a:r>
              <a:rPr lang="en-IN" dirty="0"/>
              <a:t> </a:t>
            </a:r>
            <a:r>
              <a:rPr lang="en-IN" dirty="0" smtClean="0"/>
              <a:t>*</a:t>
            </a:r>
            <a:r>
              <a:rPr lang="en-IN" dirty="0" err="1" smtClean="0"/>
              <a:t>fp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Void </a:t>
            </a:r>
            <a:r>
              <a:rPr lang="en-IN" dirty="0" err="1" smtClean="0"/>
              <a:t>putc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ch</a:t>
            </a:r>
            <a:r>
              <a:rPr lang="en-IN" dirty="0" smtClean="0"/>
              <a:t>,</a:t>
            </a:r>
            <a:r>
              <a:rPr lang="en-IN" dirty="0"/>
              <a:t> </a:t>
            </a:r>
            <a:r>
              <a:rPr lang="en-IN" dirty="0" smtClean="0"/>
              <a:t>File *</a:t>
            </a:r>
            <a:r>
              <a:rPr lang="en-IN" dirty="0" err="1" smtClean="0"/>
              <a:t>fp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5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FILE *fp1,*fp2;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smtClean="0"/>
              <a:t>int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fp1 = </a:t>
            </a:r>
            <a:r>
              <a:rPr lang="en-IN" dirty="0" err="1"/>
              <a:t>fopen</a:t>
            </a:r>
            <a:r>
              <a:rPr lang="en-IN" dirty="0"/>
              <a:t>("E://</a:t>
            </a:r>
            <a:r>
              <a:rPr lang="en-IN" dirty="0" err="1"/>
              <a:t>data.txt","r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fp2 = </a:t>
            </a:r>
            <a:r>
              <a:rPr lang="en-IN" dirty="0" err="1"/>
              <a:t>fopen</a:t>
            </a:r>
            <a:r>
              <a:rPr lang="en-IN" dirty="0"/>
              <a:t>("E://</a:t>
            </a:r>
            <a:r>
              <a:rPr lang="en-IN" dirty="0" err="1"/>
              <a:t>ss.txt","w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while((</a:t>
            </a:r>
            <a:r>
              <a:rPr lang="en-IN" dirty="0" err="1"/>
              <a:t>ch</a:t>
            </a:r>
            <a:r>
              <a:rPr lang="en-IN" dirty="0"/>
              <a:t>=</a:t>
            </a:r>
            <a:r>
              <a:rPr lang="en-IN" dirty="0" err="1"/>
              <a:t>fgetc</a:t>
            </a:r>
            <a:r>
              <a:rPr lang="en-IN" dirty="0"/>
              <a:t>(fp1))!=EOF)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fputc</a:t>
            </a:r>
            <a:r>
              <a:rPr lang="en-IN" dirty="0" smtClean="0"/>
              <a:t>(ch,fp2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("copied");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6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0286A-C7C6-4C65-9CDA-6537CB91CB6C}" type="slidenum">
              <a:rPr lang="en-US"/>
              <a:pPr/>
              <a:t>2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11.1 Introduction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files</a:t>
            </a:r>
          </a:p>
          <a:p>
            <a:pPr lvl="1"/>
            <a:r>
              <a:rPr lang="en-US" dirty="0"/>
              <a:t>Can be created, updated, and processed by C programs </a:t>
            </a:r>
          </a:p>
          <a:p>
            <a:pPr lvl="1"/>
            <a:r>
              <a:rPr lang="en-US" dirty="0"/>
              <a:t>Are used for permanent storage of large amounts of data</a:t>
            </a:r>
          </a:p>
          <a:p>
            <a:pPr lvl="2"/>
            <a:r>
              <a:rPr lang="en-US" dirty="0"/>
              <a:t>Storage of data in variables and arrays is only temporary</a:t>
            </a:r>
          </a:p>
        </p:txBody>
      </p:sp>
    </p:spTree>
    <p:extLst>
      <p:ext uri="{BB962C8B-B14F-4D97-AF65-F5344CB8AC3E}">
        <p14:creationId xmlns:p14="http://schemas.microsoft.com/office/powerpoint/2010/main" val="18326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4D3E5-3ADA-4E70-917F-CF86C5D776F7}" type="slidenum">
              <a:rPr lang="en-US"/>
              <a:pPr/>
              <a:t>3</a:t>
            </a:fld>
            <a:endParaRPr lang="en-US"/>
          </a:p>
        </p:txBody>
      </p:sp>
      <p:sp>
        <p:nvSpPr>
          <p:cNvPr id="1078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11.2   The Data Hierarchy</a:t>
            </a:r>
          </a:p>
        </p:txBody>
      </p:sp>
      <p:sp>
        <p:nvSpPr>
          <p:cNvPr id="1079" name="Rectangle 5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Data Hierarchy:</a:t>
            </a:r>
          </a:p>
          <a:p>
            <a:pPr lvl="1"/>
            <a:r>
              <a:rPr lang="en-US"/>
              <a:t>Bit </a:t>
            </a:r>
            <a:r>
              <a:rPr lang="en-US">
                <a:cs typeface="Times New Roman" pitchFamily="18" charset="0"/>
              </a:rPr>
              <a:t>–</a:t>
            </a:r>
            <a:r>
              <a:rPr lang="en-US"/>
              <a:t> smallest data item</a:t>
            </a:r>
          </a:p>
          <a:p>
            <a:pPr lvl="2"/>
            <a:r>
              <a:rPr lang="en-US"/>
              <a:t>Value of </a:t>
            </a:r>
            <a:r>
              <a:rPr lang="en-US" b="1">
                <a:latin typeface="Courier New" pitchFamily="49" charset="0"/>
              </a:rPr>
              <a:t>0</a:t>
            </a:r>
            <a:r>
              <a:rPr lang="en-US"/>
              <a:t> or </a:t>
            </a:r>
            <a:r>
              <a:rPr lang="en-US" b="1">
                <a:latin typeface="Courier New" pitchFamily="49" charset="0"/>
              </a:rPr>
              <a:t>1</a:t>
            </a:r>
          </a:p>
          <a:p>
            <a:pPr lvl="1"/>
            <a:r>
              <a:rPr lang="en-US"/>
              <a:t>Byte – 8 bits </a:t>
            </a:r>
          </a:p>
          <a:p>
            <a:pPr lvl="2"/>
            <a:r>
              <a:rPr lang="en-US"/>
              <a:t>Used to store a character</a:t>
            </a:r>
          </a:p>
          <a:p>
            <a:pPr lvl="3"/>
            <a:r>
              <a:rPr lang="en-US"/>
              <a:t>Decimal digits, letters, and special symbols</a:t>
            </a:r>
          </a:p>
          <a:p>
            <a:pPr lvl="1"/>
            <a:r>
              <a:rPr lang="en-US"/>
              <a:t>Field </a:t>
            </a:r>
            <a:r>
              <a:rPr lang="en-US">
                <a:cs typeface="Times New Roman" pitchFamily="18" charset="0"/>
              </a:rPr>
              <a:t>–</a:t>
            </a:r>
            <a:r>
              <a:rPr lang="en-US"/>
              <a:t> group of characters conveying meaning </a:t>
            </a:r>
          </a:p>
          <a:p>
            <a:pPr lvl="2"/>
            <a:r>
              <a:rPr lang="en-US"/>
              <a:t>Example: your name</a:t>
            </a:r>
          </a:p>
          <a:p>
            <a:pPr lvl="1"/>
            <a:r>
              <a:rPr lang="en-US"/>
              <a:t>Record – group of related fields</a:t>
            </a:r>
          </a:p>
          <a:p>
            <a:pPr lvl="2"/>
            <a:r>
              <a:rPr lang="en-US"/>
              <a:t>Represented by a </a:t>
            </a:r>
            <a:r>
              <a:rPr lang="en-US" b="1">
                <a:latin typeface="Courier New" pitchFamily="49" charset="0"/>
              </a:rPr>
              <a:t>struct</a:t>
            </a:r>
            <a:r>
              <a:rPr lang="en-US"/>
              <a:t> or a </a:t>
            </a:r>
            <a:r>
              <a:rPr lang="en-US" b="1">
                <a:latin typeface="Courier New" pitchFamily="49" charset="0"/>
              </a:rPr>
              <a:t>class</a:t>
            </a:r>
          </a:p>
          <a:p>
            <a:pPr lvl="2"/>
            <a:r>
              <a:rPr lang="en-US"/>
              <a:t>Example: In a payroll system, a record for a particular employee that contained his/her identification number, name, address, etc.</a:t>
            </a:r>
          </a:p>
        </p:txBody>
      </p:sp>
    </p:spTree>
    <p:extLst>
      <p:ext uri="{BB962C8B-B14F-4D97-AF65-F5344CB8AC3E}">
        <p14:creationId xmlns:p14="http://schemas.microsoft.com/office/powerpoint/2010/main" val="3782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9C59-EA94-4683-A6B1-63535886F926}" type="slidenum">
              <a:rPr lang="en-US"/>
              <a:pPr/>
              <a:t>4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11.2   The Data Hierarchy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r>
              <a:rPr lang="en-US" dirty="0"/>
              <a:t>Data Hierarchy (continued):</a:t>
            </a:r>
          </a:p>
          <a:p>
            <a:pPr lvl="1"/>
            <a:r>
              <a:rPr lang="en-US" sz="2400" dirty="0"/>
              <a:t>File – group of related records</a:t>
            </a:r>
          </a:p>
          <a:p>
            <a:pPr lvl="2"/>
            <a:r>
              <a:rPr lang="en-US" dirty="0"/>
              <a:t>Example: payroll file</a:t>
            </a:r>
          </a:p>
          <a:p>
            <a:pPr lvl="1"/>
            <a:r>
              <a:rPr lang="en-US" sz="2400" dirty="0"/>
              <a:t>Database – group of related </a:t>
            </a:r>
            <a:r>
              <a:rPr lang="en-US" sz="2400" dirty="0" smtClean="0"/>
              <a:t>files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533400" y="3136398"/>
            <a:ext cx="7315199" cy="3416802"/>
            <a:chOff x="1056" y="768"/>
            <a:chExt cx="3258" cy="1824"/>
          </a:xfrm>
        </p:grpSpPr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1423" y="2393"/>
              <a:ext cx="104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lang="en-US" sz="1000" b="1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sz="1400" b="1" noProof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1344" y="2174"/>
              <a:ext cx="65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01001010</a:t>
              </a:r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1437" y="1952"/>
              <a:ext cx="571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sz="1400" b="1">
                  <a:latin typeface="Courier New" pitchFamily="49" charset="0"/>
                </a:rPr>
                <a:t>Judy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1537" y="1733"/>
              <a:ext cx="338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Judy</a:t>
              </a:r>
            </a:p>
          </p:txBody>
        </p:sp>
        <p:sp>
          <p:nvSpPr>
            <p:cNvPr id="101385" name="Rectangle 9"/>
            <p:cNvSpPr>
              <a:spLocks noChangeArrowheads="1"/>
            </p:cNvSpPr>
            <p:nvPr/>
          </p:nvSpPr>
          <p:spPr bwMode="auto">
            <a:xfrm>
              <a:off x="1965" y="1733"/>
              <a:ext cx="415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Green</a:t>
              </a:r>
            </a:p>
          </p:txBody>
        </p:sp>
        <p:sp>
          <p:nvSpPr>
            <p:cNvPr id="101386" name="Freeform 10"/>
            <p:cNvSpPr>
              <a:spLocks/>
            </p:cNvSpPr>
            <p:nvPr/>
          </p:nvSpPr>
          <p:spPr bwMode="auto">
            <a:xfrm>
              <a:off x="1454" y="2272"/>
              <a:ext cx="1" cy="1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4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lg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87" name="Freeform 11"/>
            <p:cNvSpPr>
              <a:spLocks/>
            </p:cNvSpPr>
            <p:nvPr/>
          </p:nvSpPr>
          <p:spPr bwMode="auto">
            <a:xfrm>
              <a:off x="1601" y="2046"/>
              <a:ext cx="1" cy="1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4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lg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88" name="Freeform 12"/>
            <p:cNvSpPr>
              <a:spLocks/>
            </p:cNvSpPr>
            <p:nvPr/>
          </p:nvSpPr>
          <p:spPr bwMode="auto">
            <a:xfrm>
              <a:off x="1670" y="1844"/>
              <a:ext cx="0" cy="1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4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lg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89" name="Freeform 13"/>
            <p:cNvSpPr>
              <a:spLocks/>
            </p:cNvSpPr>
            <p:nvPr/>
          </p:nvSpPr>
          <p:spPr bwMode="auto">
            <a:xfrm>
              <a:off x="1460" y="173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90" name="Freeform 14"/>
            <p:cNvSpPr>
              <a:spLocks/>
            </p:cNvSpPr>
            <p:nvPr/>
          </p:nvSpPr>
          <p:spPr bwMode="auto">
            <a:xfrm>
              <a:off x="1927" y="173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91" name="Freeform 15"/>
            <p:cNvSpPr>
              <a:spLocks/>
            </p:cNvSpPr>
            <p:nvPr/>
          </p:nvSpPr>
          <p:spPr bwMode="auto">
            <a:xfrm>
              <a:off x="2861" y="173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92" name="Freeform 16"/>
            <p:cNvSpPr>
              <a:spLocks/>
            </p:cNvSpPr>
            <p:nvPr/>
          </p:nvSpPr>
          <p:spPr bwMode="auto">
            <a:xfrm>
              <a:off x="2394" y="173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93" name="Rectangle 17"/>
            <p:cNvSpPr>
              <a:spLocks noChangeArrowheads="1"/>
            </p:cNvSpPr>
            <p:nvPr/>
          </p:nvSpPr>
          <p:spPr bwMode="auto">
            <a:xfrm>
              <a:off x="2004" y="768"/>
              <a:ext cx="416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Sally</a:t>
              </a:r>
            </a:p>
          </p:txBody>
        </p: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2425" y="768"/>
              <a:ext cx="415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Black</a:t>
              </a:r>
            </a:p>
          </p:txBody>
        </p:sp>
        <p:sp>
          <p:nvSpPr>
            <p:cNvPr id="101395" name="Freeform 19"/>
            <p:cNvSpPr>
              <a:spLocks/>
            </p:cNvSpPr>
            <p:nvPr/>
          </p:nvSpPr>
          <p:spPr bwMode="auto">
            <a:xfrm>
              <a:off x="1927" y="770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96" name="Freeform 20"/>
            <p:cNvSpPr>
              <a:spLocks/>
            </p:cNvSpPr>
            <p:nvPr/>
          </p:nvSpPr>
          <p:spPr bwMode="auto">
            <a:xfrm>
              <a:off x="2394" y="770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97" name="Freeform 21"/>
            <p:cNvSpPr>
              <a:spLocks/>
            </p:cNvSpPr>
            <p:nvPr/>
          </p:nvSpPr>
          <p:spPr bwMode="auto">
            <a:xfrm>
              <a:off x="3328" y="770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98" name="Freeform 22"/>
            <p:cNvSpPr>
              <a:spLocks/>
            </p:cNvSpPr>
            <p:nvPr/>
          </p:nvSpPr>
          <p:spPr bwMode="auto">
            <a:xfrm>
              <a:off x="2861" y="770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2004" y="900"/>
              <a:ext cx="26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Tom</a:t>
              </a:r>
            </a:p>
          </p:txBody>
        </p:sp>
        <p:sp>
          <p:nvSpPr>
            <p:cNvPr id="101400" name="Rectangle 24"/>
            <p:cNvSpPr>
              <a:spLocks noChangeArrowheads="1"/>
            </p:cNvSpPr>
            <p:nvPr/>
          </p:nvSpPr>
          <p:spPr bwMode="auto">
            <a:xfrm>
              <a:off x="2425" y="900"/>
              <a:ext cx="338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Blue</a:t>
              </a:r>
            </a:p>
          </p:txBody>
        </p:sp>
        <p:sp>
          <p:nvSpPr>
            <p:cNvPr id="101401" name="Freeform 25"/>
            <p:cNvSpPr>
              <a:spLocks/>
            </p:cNvSpPr>
            <p:nvPr/>
          </p:nvSpPr>
          <p:spPr bwMode="auto">
            <a:xfrm>
              <a:off x="1927" y="901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02" name="Freeform 26"/>
            <p:cNvSpPr>
              <a:spLocks/>
            </p:cNvSpPr>
            <p:nvPr/>
          </p:nvSpPr>
          <p:spPr bwMode="auto">
            <a:xfrm>
              <a:off x="2394" y="901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03" name="Freeform 27"/>
            <p:cNvSpPr>
              <a:spLocks/>
            </p:cNvSpPr>
            <p:nvPr/>
          </p:nvSpPr>
          <p:spPr bwMode="auto">
            <a:xfrm>
              <a:off x="3328" y="901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04" name="Freeform 28"/>
            <p:cNvSpPr>
              <a:spLocks/>
            </p:cNvSpPr>
            <p:nvPr/>
          </p:nvSpPr>
          <p:spPr bwMode="auto">
            <a:xfrm>
              <a:off x="2861" y="901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05" name="Rectangle 29"/>
            <p:cNvSpPr>
              <a:spLocks noChangeArrowheads="1"/>
            </p:cNvSpPr>
            <p:nvPr/>
          </p:nvSpPr>
          <p:spPr bwMode="auto">
            <a:xfrm>
              <a:off x="2004" y="1032"/>
              <a:ext cx="338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Judy</a:t>
              </a:r>
            </a:p>
          </p:txBody>
        </p:sp>
        <p:sp>
          <p:nvSpPr>
            <p:cNvPr id="101406" name="Rectangle 30"/>
            <p:cNvSpPr>
              <a:spLocks noChangeArrowheads="1"/>
            </p:cNvSpPr>
            <p:nvPr/>
          </p:nvSpPr>
          <p:spPr bwMode="auto">
            <a:xfrm>
              <a:off x="2425" y="1032"/>
              <a:ext cx="415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Green</a:t>
              </a:r>
            </a:p>
          </p:txBody>
        </p:sp>
        <p:sp>
          <p:nvSpPr>
            <p:cNvPr id="101407" name="Freeform 31"/>
            <p:cNvSpPr>
              <a:spLocks/>
            </p:cNvSpPr>
            <p:nvPr/>
          </p:nvSpPr>
          <p:spPr bwMode="auto">
            <a:xfrm>
              <a:off x="1927" y="1033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08" name="Freeform 32"/>
            <p:cNvSpPr>
              <a:spLocks/>
            </p:cNvSpPr>
            <p:nvPr/>
          </p:nvSpPr>
          <p:spPr bwMode="auto">
            <a:xfrm>
              <a:off x="2394" y="1033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09" name="Freeform 33"/>
            <p:cNvSpPr>
              <a:spLocks/>
            </p:cNvSpPr>
            <p:nvPr/>
          </p:nvSpPr>
          <p:spPr bwMode="auto">
            <a:xfrm>
              <a:off x="3328" y="1033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10" name="Freeform 34"/>
            <p:cNvSpPr>
              <a:spLocks/>
            </p:cNvSpPr>
            <p:nvPr/>
          </p:nvSpPr>
          <p:spPr bwMode="auto">
            <a:xfrm>
              <a:off x="2861" y="1033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11" name="Rectangle 35"/>
            <p:cNvSpPr>
              <a:spLocks noChangeArrowheads="1"/>
            </p:cNvSpPr>
            <p:nvPr/>
          </p:nvSpPr>
          <p:spPr bwMode="auto">
            <a:xfrm>
              <a:off x="2004" y="1163"/>
              <a:ext cx="338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Iris</a:t>
              </a:r>
            </a:p>
          </p:txBody>
        </p:sp>
        <p:sp>
          <p:nvSpPr>
            <p:cNvPr id="101412" name="Rectangle 36"/>
            <p:cNvSpPr>
              <a:spLocks noChangeArrowheads="1"/>
            </p:cNvSpPr>
            <p:nvPr/>
          </p:nvSpPr>
          <p:spPr bwMode="auto">
            <a:xfrm>
              <a:off x="2425" y="1163"/>
              <a:ext cx="493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Orange</a:t>
              </a:r>
            </a:p>
          </p:txBody>
        </p:sp>
        <p:sp>
          <p:nvSpPr>
            <p:cNvPr id="101413" name="Freeform 37"/>
            <p:cNvSpPr>
              <a:spLocks/>
            </p:cNvSpPr>
            <p:nvPr/>
          </p:nvSpPr>
          <p:spPr bwMode="auto">
            <a:xfrm>
              <a:off x="1927" y="116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14" name="Freeform 38"/>
            <p:cNvSpPr>
              <a:spLocks/>
            </p:cNvSpPr>
            <p:nvPr/>
          </p:nvSpPr>
          <p:spPr bwMode="auto">
            <a:xfrm>
              <a:off x="2394" y="116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15" name="Freeform 39"/>
            <p:cNvSpPr>
              <a:spLocks/>
            </p:cNvSpPr>
            <p:nvPr/>
          </p:nvSpPr>
          <p:spPr bwMode="auto">
            <a:xfrm>
              <a:off x="3328" y="116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16" name="Freeform 40"/>
            <p:cNvSpPr>
              <a:spLocks/>
            </p:cNvSpPr>
            <p:nvPr/>
          </p:nvSpPr>
          <p:spPr bwMode="auto">
            <a:xfrm>
              <a:off x="2861" y="116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17" name="Rectangle 41"/>
            <p:cNvSpPr>
              <a:spLocks noChangeArrowheads="1"/>
            </p:cNvSpPr>
            <p:nvPr/>
          </p:nvSpPr>
          <p:spPr bwMode="auto">
            <a:xfrm>
              <a:off x="2004" y="1294"/>
              <a:ext cx="416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Randy</a:t>
              </a:r>
            </a:p>
          </p:txBody>
        </p:sp>
        <p:sp>
          <p:nvSpPr>
            <p:cNvPr id="101418" name="Rectangle 42"/>
            <p:cNvSpPr>
              <a:spLocks noChangeArrowheads="1"/>
            </p:cNvSpPr>
            <p:nvPr/>
          </p:nvSpPr>
          <p:spPr bwMode="auto">
            <a:xfrm>
              <a:off x="2425" y="1294"/>
              <a:ext cx="260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N" sz="1400" b="1" noProof="1">
                  <a:latin typeface="Courier New" pitchFamily="49" charset="0"/>
                </a:rPr>
                <a:t>Red</a:t>
              </a:r>
            </a:p>
          </p:txBody>
        </p:sp>
        <p:sp>
          <p:nvSpPr>
            <p:cNvPr id="101419" name="Freeform 43"/>
            <p:cNvSpPr>
              <a:spLocks/>
            </p:cNvSpPr>
            <p:nvPr/>
          </p:nvSpPr>
          <p:spPr bwMode="auto">
            <a:xfrm>
              <a:off x="1927" y="1296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20" name="Freeform 44"/>
            <p:cNvSpPr>
              <a:spLocks/>
            </p:cNvSpPr>
            <p:nvPr/>
          </p:nvSpPr>
          <p:spPr bwMode="auto">
            <a:xfrm>
              <a:off x="2394" y="1296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21" name="Freeform 45"/>
            <p:cNvSpPr>
              <a:spLocks/>
            </p:cNvSpPr>
            <p:nvPr/>
          </p:nvSpPr>
          <p:spPr bwMode="auto">
            <a:xfrm>
              <a:off x="3328" y="1296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22" name="Freeform 46"/>
            <p:cNvSpPr>
              <a:spLocks/>
            </p:cNvSpPr>
            <p:nvPr/>
          </p:nvSpPr>
          <p:spPr bwMode="auto">
            <a:xfrm>
              <a:off x="2861" y="1296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23" name="Freeform 47"/>
            <p:cNvSpPr>
              <a:spLocks/>
            </p:cNvSpPr>
            <p:nvPr/>
          </p:nvSpPr>
          <p:spPr bwMode="auto">
            <a:xfrm>
              <a:off x="1694" y="1077"/>
              <a:ext cx="233" cy="614"/>
            </a:xfrm>
            <a:custGeom>
              <a:avLst/>
              <a:gdLst>
                <a:gd name="T0" fmla="*/ 19944 w 20000"/>
                <a:gd name="T1" fmla="*/ 0 h 20000"/>
                <a:gd name="T2" fmla="*/ 0 w 20000"/>
                <a:gd name="T3" fmla="*/ 0 h 20000"/>
                <a:gd name="T4" fmla="*/ 0 w 20000"/>
                <a:gd name="T5" fmla="*/ 1998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  <a:lnTo>
                    <a:pt x="0" y="19988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lg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24" name="Rectangle 48"/>
            <p:cNvSpPr>
              <a:spLocks noChangeArrowheads="1"/>
            </p:cNvSpPr>
            <p:nvPr/>
          </p:nvSpPr>
          <p:spPr bwMode="auto">
            <a:xfrm>
              <a:off x="3976" y="1032"/>
              <a:ext cx="338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N" sz="1400" noProof="1">
                  <a:latin typeface="Courier New" pitchFamily="49" charset="0"/>
                </a:rPr>
                <a:t>File</a:t>
              </a:r>
            </a:p>
          </p:txBody>
        </p:sp>
        <p:sp>
          <p:nvSpPr>
            <p:cNvPr id="101425" name="Rectangle 49"/>
            <p:cNvSpPr>
              <a:spLocks noChangeArrowheads="1"/>
            </p:cNvSpPr>
            <p:nvPr/>
          </p:nvSpPr>
          <p:spPr bwMode="auto">
            <a:xfrm>
              <a:off x="3543" y="1735"/>
              <a:ext cx="493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N" sz="1400" noProof="1">
                  <a:latin typeface="Courier New" pitchFamily="49" charset="0"/>
                </a:rPr>
                <a:t>Record</a:t>
              </a:r>
            </a:p>
          </p:txBody>
        </p:sp>
        <p:sp>
          <p:nvSpPr>
            <p:cNvPr id="101426" name="Rectangle 50"/>
            <p:cNvSpPr>
              <a:spLocks noChangeArrowheads="1"/>
            </p:cNvSpPr>
            <p:nvPr/>
          </p:nvSpPr>
          <p:spPr bwMode="auto">
            <a:xfrm>
              <a:off x="2175" y="1952"/>
              <a:ext cx="416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N" sz="1400" noProof="1">
                  <a:latin typeface="Courier New" pitchFamily="49" charset="0"/>
                </a:rPr>
                <a:t>Field</a:t>
              </a:r>
            </a:p>
          </p:txBody>
        </p:sp>
        <p:sp>
          <p:nvSpPr>
            <p:cNvPr id="101427" name="Rectangle 51"/>
            <p:cNvSpPr>
              <a:spLocks noChangeArrowheads="1"/>
            </p:cNvSpPr>
            <p:nvPr/>
          </p:nvSpPr>
          <p:spPr bwMode="auto">
            <a:xfrm>
              <a:off x="1968" y="2179"/>
              <a:ext cx="1894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N" sz="1400" noProof="1">
                  <a:latin typeface="Courier New" pitchFamily="49" charset="0"/>
                </a:rPr>
                <a:t>Byte</a:t>
              </a:r>
              <a:r>
                <a:rPr lang="en-IN" sz="1000" noProof="1">
                  <a:latin typeface="Courier New" pitchFamily="49" charset="0"/>
                </a:rPr>
                <a:t> (ASCII character J)</a:t>
              </a:r>
            </a:p>
          </p:txBody>
        </p:sp>
        <p:sp>
          <p:nvSpPr>
            <p:cNvPr id="101428" name="Rectangle 52"/>
            <p:cNvSpPr>
              <a:spLocks noChangeArrowheads="1"/>
            </p:cNvSpPr>
            <p:nvPr/>
          </p:nvSpPr>
          <p:spPr bwMode="auto">
            <a:xfrm>
              <a:off x="1515" y="2489"/>
              <a:ext cx="261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N" noProof="1">
                  <a:latin typeface="Courier New" pitchFamily="49" charset="0"/>
                </a:rPr>
                <a:t>Bit</a:t>
              </a:r>
            </a:p>
          </p:txBody>
        </p:sp>
        <p:sp>
          <p:nvSpPr>
            <p:cNvPr id="101429" name="Rectangle 53"/>
            <p:cNvSpPr>
              <a:spLocks noChangeArrowheads="1"/>
            </p:cNvSpPr>
            <p:nvPr/>
          </p:nvSpPr>
          <p:spPr bwMode="auto">
            <a:xfrm>
              <a:off x="1056" y="2139"/>
              <a:ext cx="27" cy="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IN" noProof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b="1" dirty="0" smtClean="0"/>
              <a:t>C </a:t>
            </a:r>
            <a:r>
              <a:rPr lang="en-IN" b="1" dirty="0"/>
              <a:t>File management</a:t>
            </a:r>
          </a:p>
          <a:p>
            <a:pPr algn="just"/>
            <a:r>
              <a:rPr lang="en-IN" dirty="0"/>
              <a:t>A File can be used to store a large volume of persistent data. Like many other languages 'C' provides following file management </a:t>
            </a:r>
            <a:r>
              <a:rPr lang="en-IN" dirty="0" smtClean="0"/>
              <a:t>functions.</a:t>
            </a:r>
            <a:endParaRPr lang="en-IN" dirty="0"/>
          </a:p>
          <a:p>
            <a:r>
              <a:rPr lang="en-IN" dirty="0"/>
              <a:t>Creation of a file</a:t>
            </a:r>
          </a:p>
          <a:p>
            <a:r>
              <a:rPr lang="en-IN" dirty="0"/>
              <a:t>Opening a file</a:t>
            </a:r>
          </a:p>
          <a:p>
            <a:r>
              <a:rPr lang="en-IN" dirty="0"/>
              <a:t>Reading a file</a:t>
            </a:r>
          </a:p>
          <a:p>
            <a:r>
              <a:rPr lang="en-IN" dirty="0"/>
              <a:t>Writing to a file</a:t>
            </a:r>
          </a:p>
          <a:p>
            <a:r>
              <a:rPr lang="en-IN" dirty="0"/>
              <a:t>Closing a file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742187"/>
              </p:ext>
            </p:extLst>
          </p:nvPr>
        </p:nvGraphicFramePr>
        <p:xfrm>
          <a:off x="457200" y="4"/>
          <a:ext cx="82296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943600"/>
              </a:tblGrid>
              <a:tr h="498880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 dirty="0" smtClean="0">
                          <a:effectLst/>
                        </a:rPr>
                        <a:t>function</a:t>
                      </a:r>
                      <a:endParaRPr lang="en-IN" sz="2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 dirty="0">
                          <a:effectLst/>
                        </a:rPr>
                        <a:t>purpose</a:t>
                      </a:r>
                      <a:endParaRPr lang="en-IN" sz="22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98880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 dirty="0" err="1">
                          <a:effectLst/>
                        </a:rPr>
                        <a:t>fopen</a:t>
                      </a:r>
                      <a:r>
                        <a:rPr lang="en-IN" sz="2200" b="1" dirty="0">
                          <a:effectLst/>
                        </a:rPr>
                        <a:t> ()</a:t>
                      </a:r>
                      <a:endParaRPr lang="en-IN" sz="2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effectLst/>
                        </a:rPr>
                        <a:t>Creating a file or opening an existing file</a:t>
                      </a:r>
                    </a:p>
                  </a:txBody>
                  <a:tcPr marL="76200" marR="76200" marT="76200" marB="76200"/>
                </a:tc>
              </a:tr>
              <a:tr h="498880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 dirty="0" err="1">
                          <a:effectLst/>
                        </a:rPr>
                        <a:t>fclose</a:t>
                      </a:r>
                      <a:r>
                        <a:rPr lang="en-IN" sz="2200" b="1" dirty="0">
                          <a:effectLst/>
                        </a:rPr>
                        <a:t> ()</a:t>
                      </a:r>
                      <a:endParaRPr lang="en-IN" sz="2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Closing a file</a:t>
                      </a:r>
                    </a:p>
                  </a:txBody>
                  <a:tcPr marL="76200" marR="76200" marT="76200" marB="76200"/>
                </a:tc>
              </a:tr>
              <a:tr h="498880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 dirty="0" err="1">
                          <a:effectLst/>
                        </a:rPr>
                        <a:t>fprintf</a:t>
                      </a:r>
                      <a:r>
                        <a:rPr lang="en-IN" sz="2200" b="1" dirty="0">
                          <a:effectLst/>
                        </a:rPr>
                        <a:t> ()</a:t>
                      </a:r>
                      <a:endParaRPr lang="en-IN" sz="2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Writing a block of data to a file</a:t>
                      </a:r>
                    </a:p>
                  </a:txBody>
                  <a:tcPr marL="76200" marR="76200" marT="76200" marB="76200"/>
                </a:tc>
              </a:tr>
              <a:tr h="498880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 dirty="0" err="1">
                          <a:effectLst/>
                        </a:rPr>
                        <a:t>fscanf</a:t>
                      </a:r>
                      <a:r>
                        <a:rPr lang="en-IN" sz="2200" b="1" dirty="0">
                          <a:effectLst/>
                        </a:rPr>
                        <a:t> ()</a:t>
                      </a:r>
                      <a:endParaRPr lang="en-IN" sz="2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Reading a block data from a file</a:t>
                      </a:r>
                    </a:p>
                  </a:txBody>
                  <a:tcPr marL="76200" marR="76200" marT="76200" marB="76200"/>
                </a:tc>
              </a:tr>
              <a:tr h="498880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>
                          <a:effectLst/>
                        </a:rPr>
                        <a:t>getc ()</a:t>
                      </a:r>
                      <a:endParaRPr lang="en-IN" sz="22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Reads a single character from a file</a:t>
                      </a:r>
                    </a:p>
                  </a:txBody>
                  <a:tcPr marL="76200" marR="76200" marT="76200" marB="76200"/>
                </a:tc>
              </a:tr>
              <a:tr h="498880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>
                          <a:effectLst/>
                        </a:rPr>
                        <a:t>putc ()</a:t>
                      </a:r>
                      <a:endParaRPr lang="en-IN" sz="22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Writes a single character to a file</a:t>
                      </a:r>
                    </a:p>
                  </a:txBody>
                  <a:tcPr marL="76200" marR="76200" marT="76200" marB="76200"/>
                </a:tc>
              </a:tr>
              <a:tr h="498880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>
                          <a:effectLst/>
                        </a:rPr>
                        <a:t>getw ()</a:t>
                      </a:r>
                      <a:endParaRPr lang="en-IN" sz="22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Reads an integer from a file</a:t>
                      </a:r>
                    </a:p>
                  </a:txBody>
                  <a:tcPr marL="76200" marR="76200" marT="76200" marB="76200"/>
                </a:tc>
              </a:tr>
              <a:tr h="498880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>
                          <a:effectLst/>
                        </a:rPr>
                        <a:t>putw ()</a:t>
                      </a:r>
                      <a:endParaRPr lang="en-IN" sz="22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Writing an integer to a file</a:t>
                      </a:r>
                    </a:p>
                  </a:txBody>
                  <a:tcPr marL="76200" marR="76200" marT="76200" marB="76200"/>
                </a:tc>
              </a:tr>
              <a:tr h="841860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>
                          <a:effectLst/>
                        </a:rPr>
                        <a:t>fseek ()</a:t>
                      </a:r>
                      <a:endParaRPr lang="en-IN" sz="22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Sets the position of a file pointer to a specified location</a:t>
                      </a:r>
                    </a:p>
                  </a:txBody>
                  <a:tcPr marL="76200" marR="76200" marT="76200" marB="76200"/>
                </a:tc>
              </a:tr>
              <a:tr h="763110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>
                          <a:effectLst/>
                        </a:rPr>
                        <a:t>ftell ()</a:t>
                      </a:r>
                      <a:endParaRPr lang="en-IN" sz="22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Returns the current position of a file pointer</a:t>
                      </a:r>
                    </a:p>
                  </a:txBody>
                  <a:tcPr marL="76200" marR="76200" marT="76200" marB="76200"/>
                </a:tc>
              </a:tr>
              <a:tr h="763110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>
                          <a:effectLst/>
                        </a:rPr>
                        <a:t>rewind ()</a:t>
                      </a:r>
                      <a:endParaRPr lang="en-IN" sz="22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Sets the file pointer at the beginning of a file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5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How to Create a File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r>
              <a:rPr lang="en-IN" dirty="0"/>
              <a:t>Whenever you want to work with a file, the first step is to create a file.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file is nothing but space in a memory where data is stored</a:t>
            </a:r>
            <a:r>
              <a:rPr lang="en-IN" dirty="0" smtClean="0"/>
              <a:t>.</a:t>
            </a:r>
          </a:p>
          <a:p>
            <a:r>
              <a:rPr lang="en-IN" dirty="0"/>
              <a:t>To create a file in a 'C' program following syntax is used</a:t>
            </a:r>
            <a:r>
              <a:rPr lang="en-IN" dirty="0" smtClean="0"/>
              <a:t>,</a:t>
            </a:r>
          </a:p>
          <a:p>
            <a:r>
              <a:rPr lang="en-IN" dirty="0"/>
              <a:t>FILE *</a:t>
            </a:r>
            <a:r>
              <a:rPr lang="en-IN" dirty="0" err="1"/>
              <a:t>fp</a:t>
            </a:r>
            <a:r>
              <a:rPr lang="en-IN" dirty="0"/>
              <a:t>; </a:t>
            </a:r>
            <a:endParaRPr lang="en-IN" dirty="0" smtClean="0"/>
          </a:p>
          <a:p>
            <a:r>
              <a:rPr lang="en-IN" dirty="0" err="1" smtClean="0"/>
              <a:t>fp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fopen</a:t>
            </a:r>
            <a:r>
              <a:rPr lang="en-IN" dirty="0"/>
              <a:t> ("</a:t>
            </a:r>
            <a:r>
              <a:rPr lang="en-IN" dirty="0" err="1"/>
              <a:t>file_name</a:t>
            </a:r>
            <a:r>
              <a:rPr lang="en-IN" dirty="0"/>
              <a:t>", "mode</a:t>
            </a:r>
            <a:r>
              <a:rPr lang="en-IN" dirty="0" smtClean="0"/>
              <a:t>");</a:t>
            </a:r>
          </a:p>
          <a:p>
            <a:r>
              <a:rPr lang="en-IN" dirty="0" err="1" smtClean="0"/>
              <a:t>fopen</a:t>
            </a:r>
            <a:r>
              <a:rPr lang="en-IN" dirty="0" smtClean="0"/>
              <a:t> success it returns address of the file.</a:t>
            </a:r>
          </a:p>
          <a:p>
            <a:r>
              <a:rPr lang="en-IN" dirty="0" err="1" smtClean="0"/>
              <a:t>Fopen</a:t>
            </a:r>
            <a:r>
              <a:rPr lang="en-IN" dirty="0" smtClean="0"/>
              <a:t> fail it returns NULL POINTER.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In the above syntax, the file is a data structure which is defined in the standard library.</a:t>
            </a:r>
          </a:p>
          <a:p>
            <a:r>
              <a:rPr lang="en-IN" dirty="0" err="1"/>
              <a:t>fopen</a:t>
            </a:r>
            <a:r>
              <a:rPr lang="en-IN" dirty="0"/>
              <a:t> is a standard function which is used to open a file.</a:t>
            </a:r>
          </a:p>
          <a:p>
            <a:r>
              <a:rPr lang="en-IN" dirty="0"/>
              <a:t>If the file is not present on the system, then it is created and then opened.</a:t>
            </a:r>
          </a:p>
          <a:p>
            <a:r>
              <a:rPr lang="en-IN" dirty="0"/>
              <a:t>If a file is already present on the system, then it is directly opened using this function.</a:t>
            </a:r>
          </a:p>
          <a:p>
            <a:r>
              <a:rPr lang="en-IN" dirty="0" err="1"/>
              <a:t>fp</a:t>
            </a:r>
            <a:r>
              <a:rPr lang="en-IN" dirty="0"/>
              <a:t> is a file pointer which points to the type file</a:t>
            </a:r>
            <a:r>
              <a:rPr lang="en-IN" dirty="0" smtClean="0"/>
              <a:t>.</a:t>
            </a:r>
          </a:p>
          <a:p>
            <a:r>
              <a:rPr lang="en-IN" dirty="0"/>
              <a:t>Whenever you open or create a file, you have to specify what you are going to do with the file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file in 'C' programming can be created or opened for reading/writing purposes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mode is used to specify whether you want to open a file for any of the below-given purposes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3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46035"/>
              </p:ext>
            </p:extLst>
          </p:nvPr>
        </p:nvGraphicFramePr>
        <p:xfrm>
          <a:off x="457200" y="0"/>
          <a:ext cx="82296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010400"/>
              </a:tblGrid>
              <a:tr h="892156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</a:rPr>
                        <a:t>File Mode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</a:rPr>
                        <a:t>Description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83062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Open a file for reading. If a file is in reading mode, then no data is deleted if a file is already present on a system.</a:t>
                      </a:r>
                    </a:p>
                  </a:txBody>
                  <a:tcPr marL="76200" marR="76200" marT="76200" marB="76200"/>
                </a:tc>
              </a:tr>
              <a:tr h="150743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 dirty="0">
                          <a:effectLst/>
                        </a:rPr>
                        <a:t>Open a file for writing. If a file is in writing mode, then a new file is created if a file doesn't exist at all. If a file is already present on a system, then all the data inside the file is truncated, and it is opened for writing purposes.</a:t>
                      </a:r>
                    </a:p>
                  </a:txBody>
                  <a:tcPr marL="76200" marR="76200" marT="76200" marB="76200"/>
                </a:tc>
              </a:tr>
              <a:tr h="116903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 dirty="0">
                          <a:effectLst/>
                        </a:rPr>
                        <a:t>Open a file in append mode. If a file is in append mode, then the file is opened. The content within the file doesn't change.</a:t>
                      </a:r>
                    </a:p>
                  </a:txBody>
                  <a:tcPr marL="76200" marR="76200" marT="76200" marB="76200"/>
                </a:tc>
              </a:tr>
              <a:tr h="81958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r+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open for reading and writing from beginning</a:t>
                      </a:r>
                    </a:p>
                  </a:txBody>
                  <a:tcPr marL="76200" marR="76200" marT="76200" marB="76200"/>
                </a:tc>
              </a:tr>
              <a:tr h="81958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w+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open for reading and writing, overwriting a file</a:t>
                      </a:r>
                    </a:p>
                  </a:txBody>
                  <a:tcPr marL="76200" marR="76200" marT="76200" marB="76200"/>
                </a:tc>
              </a:tr>
              <a:tr h="81958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a+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open for reading and writing, appending to file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1051</Words>
  <Application>Microsoft Office PowerPoint</Application>
  <PresentationFormat>On-screen Show (4:3)</PresentationFormat>
  <Paragraphs>202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FILES IN C</vt:lpstr>
      <vt:lpstr>11.1 Introduction</vt:lpstr>
      <vt:lpstr>11.2   The Data Hierarchy</vt:lpstr>
      <vt:lpstr>11.2   The Data Hierarchy</vt:lpstr>
      <vt:lpstr>PowerPoint Presentation</vt:lpstr>
      <vt:lpstr>PowerPoint Presentation</vt:lpstr>
      <vt:lpstr>How to Create a File </vt:lpstr>
      <vt:lpstr>PowerPoint Presentation</vt:lpstr>
      <vt:lpstr>PowerPoint Presentation</vt:lpstr>
      <vt:lpstr>File Open program</vt:lpstr>
      <vt:lpstr>Read character from File</vt:lpstr>
      <vt:lpstr>Read character from File</vt:lpstr>
      <vt:lpstr>Writing to a File </vt:lpstr>
      <vt:lpstr> Writing to a File </vt:lpstr>
      <vt:lpstr>Copy one file to another file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IN C</dc:title>
  <dc:creator>Admin</dc:creator>
  <cp:lastModifiedBy>Admin</cp:lastModifiedBy>
  <cp:revision>59</cp:revision>
  <dcterms:created xsi:type="dcterms:W3CDTF">2006-08-16T00:00:00Z</dcterms:created>
  <dcterms:modified xsi:type="dcterms:W3CDTF">2019-10-19T11:44:52Z</dcterms:modified>
</cp:coreProperties>
</file>