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47" r:id="rId4"/>
    <p:sldId id="297" r:id="rId5"/>
    <p:sldId id="298" r:id="rId6"/>
    <p:sldId id="299" r:id="rId7"/>
    <p:sldId id="365" r:id="rId8"/>
    <p:sldId id="300" r:id="rId9"/>
    <p:sldId id="360" r:id="rId10"/>
    <p:sldId id="361" r:id="rId11"/>
    <p:sldId id="301" r:id="rId12"/>
    <p:sldId id="362" r:id="rId13"/>
    <p:sldId id="363" r:id="rId14"/>
    <p:sldId id="364" r:id="rId15"/>
    <p:sldId id="366" r:id="rId16"/>
    <p:sldId id="367" r:id="rId17"/>
    <p:sldId id="36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46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6ED54-3562-4FD0-BF7A-150D613AB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EC562-CF82-45F1-BB8D-0AFD94F13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EC922-E93F-46BC-8CFC-BDCBA1D19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D881D-27A7-4888-82D3-05BFC7FF01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A6E18-C08D-4CDA-9CFF-521BA9274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21761-841E-4692-B210-1077F5CEA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91A76-3804-4B85-8A6C-72998ABEE4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FA20A-4638-4848-808B-923070F4E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3688F-CF83-4B6B-BCD5-443C8321A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8B912-287E-431B-BEA1-3B5BDB714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EE799-A145-41D1-8863-FB66F7C9AC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E990BC-49EB-4681-8735-504AF5D75A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resh2refresh.com/c/c-strings/c-strupr-fun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Strings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An </a:t>
            </a:r>
            <a:r>
              <a:rPr lang="en-GB" sz="2400" dirty="0"/>
              <a:t>array of characters </a:t>
            </a:r>
            <a:r>
              <a:rPr lang="en-GB" sz="2400" dirty="0" smtClean="0"/>
              <a:t>terminating with null </a:t>
            </a:r>
            <a:r>
              <a:rPr lang="en-GB" sz="2400" dirty="0"/>
              <a:t>character </a:t>
            </a:r>
            <a:r>
              <a:rPr lang="en-GB" sz="2400" dirty="0" smtClean="0">
                <a:solidFill>
                  <a:srgbClr val="FF0000"/>
                </a:solidFill>
              </a:rPr>
              <a:t>‘\0’</a:t>
            </a:r>
            <a:r>
              <a:rPr lang="en-GB" sz="2400" dirty="0" smtClean="0"/>
              <a:t> </a:t>
            </a:r>
            <a:r>
              <a:rPr lang="en-GB" sz="2400" dirty="0"/>
              <a:t>called  </a:t>
            </a:r>
            <a:r>
              <a:rPr lang="en-GB" sz="24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Strings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Series of characters treated as a single </a:t>
            </a:r>
            <a:r>
              <a:rPr lang="en-US" sz="2400" dirty="0" smtClean="0"/>
              <a:t>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include letters, digits and special characters (</a:t>
            </a:r>
            <a:r>
              <a:rPr lang="en-US" b="1" dirty="0" smtClean="0"/>
              <a:t>*</a:t>
            </a:r>
            <a:r>
              <a:rPr lang="en-US" dirty="0" smtClean="0"/>
              <a:t>, </a:t>
            </a:r>
            <a:r>
              <a:rPr lang="en-US" b="1" dirty="0" smtClean="0"/>
              <a:t>/</a:t>
            </a:r>
            <a:r>
              <a:rPr lang="en-US" dirty="0" smtClean="0"/>
              <a:t>, </a:t>
            </a:r>
            <a:r>
              <a:rPr lang="en-US" b="1" dirty="0" smtClean="0"/>
              <a:t>$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String </a:t>
            </a:r>
            <a:r>
              <a:rPr lang="en-US" sz="2400" dirty="0"/>
              <a:t>literal (string constant) - written in double quotes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"</a:t>
            </a:r>
            <a:r>
              <a:rPr lang="en-US" b="1" dirty="0" smtClean="0"/>
              <a:t>Hello“</a:t>
            </a:r>
            <a:endParaRPr lang="en-US" b="1" dirty="0"/>
          </a:p>
          <a:p>
            <a:pPr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5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909637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50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Strlen</a:t>
            </a:r>
            <a:r>
              <a:rPr lang="en-GB" dirty="0" smtClean="0"/>
              <a:t>()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GB" sz="2400" dirty="0" smtClean="0"/>
              <a:t>Syntax: </a:t>
            </a:r>
          </a:p>
          <a:p>
            <a:pPr lvl="1"/>
            <a:r>
              <a:rPr lang="en-GB" sz="2400" dirty="0" err="1" smtClean="0">
                <a:solidFill>
                  <a:srgbClr val="FF0000"/>
                </a:solidFill>
              </a:rPr>
              <a:t>strlen</a:t>
            </a:r>
            <a:r>
              <a:rPr lang="en-GB" sz="2400" dirty="0" smtClean="0">
                <a:solidFill>
                  <a:srgbClr val="FF0000"/>
                </a:solidFill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</a:rPr>
              <a:t>str</a:t>
            </a:r>
            <a:r>
              <a:rPr lang="en-GB" sz="2400" dirty="0">
                <a:solidFill>
                  <a:srgbClr val="FF0000"/>
                </a:solidFill>
              </a:rPr>
              <a:t>) </a:t>
            </a:r>
            <a:r>
              <a:rPr lang="en-GB" sz="2400" dirty="0"/>
              <a:t>returns length of string excluding null character</a:t>
            </a:r>
          </a:p>
          <a:p>
            <a:r>
              <a:rPr lang="en-GB" sz="2400" dirty="0" err="1"/>
              <a:t>strlen</a:t>
            </a:r>
            <a:r>
              <a:rPr lang="en-GB" sz="2400" dirty="0" smtClean="0"/>
              <a:t>(“hello”) </a:t>
            </a:r>
            <a:r>
              <a:rPr lang="en-GB" sz="2400" dirty="0"/>
              <a:t>= </a:t>
            </a:r>
            <a:r>
              <a:rPr lang="en-GB" sz="2400" dirty="0" smtClean="0"/>
              <a:t>5 </a:t>
            </a:r>
            <a:r>
              <a:rPr lang="en-GB" sz="2400" dirty="0"/>
              <a:t>not </a:t>
            </a:r>
            <a:r>
              <a:rPr lang="en-GB" sz="2400" dirty="0" smtClean="0"/>
              <a:t>6 </a:t>
            </a:r>
            <a:r>
              <a:rPr lang="en-GB" sz="2400" dirty="0"/>
              <a:t>since \0 not counted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8"/>
            <a:ext cx="9144000" cy="662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5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8"/>
            <a:ext cx="9144000" cy="662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2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077200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2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reverse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 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  char </a:t>
            </a:r>
            <a:r>
              <a:rPr lang="en-US" sz="2000" dirty="0" err="1"/>
              <a:t>arr</a:t>
            </a:r>
            <a:r>
              <a:rPr lang="en-US" sz="2000" dirty="0"/>
              <a:t>[100];</a:t>
            </a:r>
          </a:p>
          <a:p>
            <a:pPr marL="0" indent="0">
              <a:buNone/>
            </a:pPr>
            <a:r>
              <a:rPr lang="en-US" sz="2000" dirty="0"/>
              <a:t>    </a:t>
            </a:r>
            <a:r>
              <a:rPr lang="en-US" sz="2000" dirty="0" err="1"/>
              <a:t>printf</a:t>
            </a:r>
            <a:r>
              <a:rPr lang="en-US" sz="2000" dirty="0"/>
              <a:t>("Enter a string to reverse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/>
              <a:t>   gets(</a:t>
            </a:r>
            <a:r>
              <a:rPr lang="en-US" sz="2000" dirty="0" err="1"/>
              <a:t>arr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    </a:t>
            </a:r>
            <a:r>
              <a:rPr lang="en-US" sz="2000" dirty="0" err="1"/>
              <a:t>strrev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    </a:t>
            </a:r>
            <a:r>
              <a:rPr lang="en-US" sz="2000" dirty="0" err="1"/>
              <a:t>printf</a:t>
            </a:r>
            <a:r>
              <a:rPr lang="en-US" sz="2000" dirty="0"/>
              <a:t>("Reverse of the string is </a:t>
            </a:r>
            <a:r>
              <a:rPr lang="en-US" sz="2000" b="1" dirty="0"/>
              <a:t>\</a:t>
            </a:r>
            <a:r>
              <a:rPr lang="en-US" sz="2000" b="1" dirty="0" err="1"/>
              <a:t>n</a:t>
            </a:r>
            <a:r>
              <a:rPr lang="en-US" sz="2000" dirty="0" err="1"/>
              <a:t>%s</a:t>
            </a:r>
            <a:r>
              <a:rPr lang="en-US" sz="2000" b="1" dirty="0"/>
              <a:t>\n</a:t>
            </a:r>
            <a:r>
              <a:rPr lang="en-US" sz="2000" dirty="0"/>
              <a:t>", </a:t>
            </a:r>
            <a:r>
              <a:rPr lang="en-US" sz="2000" dirty="0" err="1"/>
              <a:t>arr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    return 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8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Reverse without using  </a:t>
            </a:r>
            <a:r>
              <a:rPr lang="en-US" dirty="0" err="1" smtClean="0"/>
              <a:t>Strrev</a:t>
            </a:r>
            <a:r>
              <a:rPr lang="en-US" dirty="0" smtClean="0"/>
              <a:t> () function</a:t>
            </a:r>
            <a:endParaRPr lang="en-US" dirty="0"/>
          </a:p>
        </p:txBody>
      </p:sp>
      <p:pic>
        <p:nvPicPr>
          <p:cNvPr id="1026" name="Picture 2" descr="C program to Reverse a String without using strrev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9" y="1524000"/>
            <a:ext cx="9067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4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Palindrome program in 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int</a:t>
            </a:r>
            <a:r>
              <a:rPr lang="en-US" sz="2000" dirty="0"/>
              <a:t> 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 char a[100], b[100];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2000" dirty="0" err="1"/>
              <a:t>printf</a:t>
            </a:r>
            <a:r>
              <a:rPr lang="en-US" sz="2000" dirty="0"/>
              <a:t>("Enter a string to check if it is a palindrome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/>
              <a:t>  gets(a);</a:t>
            </a:r>
          </a:p>
          <a:p>
            <a:pPr marL="0" indent="0">
              <a:buNone/>
            </a:pPr>
            <a:r>
              <a:rPr lang="en-US" sz="2000" dirty="0"/>
              <a:t>  </a:t>
            </a:r>
            <a:r>
              <a:rPr lang="en-US" sz="2000" dirty="0" err="1"/>
              <a:t>strcpy</a:t>
            </a:r>
            <a:r>
              <a:rPr lang="en-US" sz="2000" dirty="0"/>
              <a:t>(b, a);  </a:t>
            </a:r>
            <a:r>
              <a:rPr lang="en-US" sz="2000" i="1" dirty="0"/>
              <a:t>// Copying input string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 </a:t>
            </a:r>
            <a:r>
              <a:rPr lang="en-US" sz="2000" dirty="0" err="1"/>
              <a:t>strrev</a:t>
            </a:r>
            <a:r>
              <a:rPr lang="en-US" sz="2000" dirty="0"/>
              <a:t>(b);  </a:t>
            </a:r>
            <a:r>
              <a:rPr lang="en-US" sz="2000" i="1" dirty="0"/>
              <a:t>// Reversing the string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if (</a:t>
            </a:r>
            <a:r>
              <a:rPr lang="en-US" sz="2000" dirty="0" err="1"/>
              <a:t>strcmp</a:t>
            </a:r>
            <a:r>
              <a:rPr lang="en-US" sz="2000" dirty="0"/>
              <a:t>(a, b) == 0)  </a:t>
            </a:r>
            <a:r>
              <a:rPr lang="en-US" sz="2000" i="1" dirty="0"/>
              <a:t>// Comparing input string with the reverse string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   </a:t>
            </a:r>
            <a:r>
              <a:rPr lang="en-US" sz="2000" dirty="0" err="1"/>
              <a:t>printf</a:t>
            </a:r>
            <a:r>
              <a:rPr lang="en-US" sz="2000" dirty="0"/>
              <a:t>("The string is a palindrome.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/>
              <a:t>  else</a:t>
            </a:r>
          </a:p>
          <a:p>
            <a:pPr marL="0" indent="0">
              <a:buNone/>
            </a:pPr>
            <a:r>
              <a:rPr lang="en-US" sz="2000" dirty="0"/>
              <a:t>    </a:t>
            </a:r>
            <a:r>
              <a:rPr lang="en-US" sz="2000" dirty="0" err="1"/>
              <a:t>printf</a:t>
            </a:r>
            <a:r>
              <a:rPr lang="en-US" sz="2000" dirty="0"/>
              <a:t>("The string isn't a palindrome.</a:t>
            </a:r>
            <a:r>
              <a:rPr lang="en-US" sz="2000" b="1" dirty="0"/>
              <a:t>\n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/>
              <a:t>   return 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34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Initialization of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 smtClean="0"/>
              <a:t>String </a:t>
            </a:r>
            <a:r>
              <a:rPr lang="en-US" sz="2400" dirty="0"/>
              <a:t>can </a:t>
            </a:r>
            <a:r>
              <a:rPr lang="en-US" sz="2400" dirty="0" smtClean="0"/>
              <a:t>be </a:t>
            </a:r>
            <a:r>
              <a:rPr lang="en-US" sz="2400" dirty="0"/>
              <a:t>initialized </a:t>
            </a:r>
            <a:r>
              <a:rPr lang="en-US" sz="2400" dirty="0" smtClean="0"/>
              <a:t>in any one of the form.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char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c[5]="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abcd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"; </a:t>
            </a:r>
            <a:endParaRPr lang="en-US" altLang="en-US" sz="2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char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c[5]={'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a','b','c','d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','\0'};</a:t>
            </a:r>
            <a:r>
              <a:rPr lang="en-US" altLang="en-US" sz="2400" dirty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6" name="Picture 4" descr="Initialization of string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4343400" cy="10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600" dirty="0"/>
              <a:t>Reading </a:t>
            </a:r>
            <a:r>
              <a:rPr lang="en-US" sz="3600" dirty="0" smtClean="0"/>
              <a:t>String </a:t>
            </a:r>
            <a:r>
              <a:rPr lang="en-US" sz="3600" dirty="0"/>
              <a:t>from </a:t>
            </a:r>
            <a:r>
              <a:rPr lang="en-US" sz="3600" dirty="0" smtClean="0"/>
              <a:t>user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9003" y="9144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 program to illustrate how to read string from terminal</a:t>
            </a:r>
            <a:endParaRPr lang="en-US" altLang="en-US" sz="2400" dirty="0" smtClean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#</a:t>
            </a:r>
            <a:r>
              <a:rPr lang="en-US" altLang="en-US" sz="2400" dirty="0">
                <a:cs typeface="Consolas" panose="020B0609020204030204" pitchFamily="49" charset="0"/>
              </a:rPr>
              <a:t>include &lt;</a:t>
            </a:r>
            <a:r>
              <a:rPr lang="en-US" altLang="en-US" sz="2400" dirty="0" err="1">
                <a:cs typeface="Consolas" panose="020B0609020204030204" pitchFamily="49" charset="0"/>
              </a:rPr>
              <a:t>stdio.h</a:t>
            </a:r>
            <a:r>
              <a:rPr lang="en-US" altLang="en-US" sz="2400" dirty="0">
                <a:cs typeface="Consolas" panose="020B0609020204030204" pitchFamily="49" charset="0"/>
              </a:rPr>
              <a:t>&gt;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err="1" smtClean="0">
                <a:cs typeface="Consolas" panose="020B0609020204030204" pitchFamily="49" charset="0"/>
              </a:rPr>
              <a:t>int</a:t>
            </a:r>
            <a:r>
              <a:rPr lang="en-US" altLang="en-US" sz="2400" dirty="0" smtClean="0"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cs typeface="Consolas" panose="020B0609020204030204" pitchFamily="49" charset="0"/>
              </a:rPr>
              <a:t>main</a:t>
            </a:r>
            <a:r>
              <a:rPr lang="en-US" altLang="en-US" sz="2400" dirty="0" smtClean="0">
                <a:cs typeface="Consolas" panose="020B0609020204030204" pitchFamily="49" charset="0"/>
              </a:rPr>
              <a:t>()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{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	char </a:t>
            </a:r>
            <a:r>
              <a:rPr lang="en-US" altLang="en-US" sz="2400" dirty="0">
                <a:cs typeface="Consolas" panose="020B0609020204030204" pitchFamily="49" charset="0"/>
              </a:rPr>
              <a:t>name[20];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	</a:t>
            </a:r>
            <a:r>
              <a:rPr lang="en-US" altLang="en-US" sz="2400" dirty="0" err="1" smtClean="0">
                <a:cs typeface="Consolas" panose="020B0609020204030204" pitchFamily="49" charset="0"/>
              </a:rPr>
              <a:t>printf</a:t>
            </a:r>
            <a:r>
              <a:rPr lang="en-US" altLang="en-US" sz="2400" dirty="0">
                <a:cs typeface="Consolas" panose="020B0609020204030204" pitchFamily="49" charset="0"/>
              </a:rPr>
              <a:t>("Enter name: ");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	</a:t>
            </a:r>
            <a:r>
              <a:rPr lang="en-US" altLang="en-US" sz="2400" dirty="0" err="1" smtClean="0">
                <a:cs typeface="Consolas" panose="020B0609020204030204" pitchFamily="49" charset="0"/>
              </a:rPr>
              <a:t>scanf</a:t>
            </a:r>
            <a:r>
              <a:rPr lang="en-US" altLang="en-US" sz="2400" dirty="0">
                <a:cs typeface="Consolas" panose="020B0609020204030204" pitchFamily="49" charset="0"/>
              </a:rPr>
              <a:t>("%</a:t>
            </a:r>
            <a:r>
              <a:rPr lang="en-US" altLang="en-US" sz="2400" dirty="0" smtClean="0">
                <a:cs typeface="Consolas" panose="020B0609020204030204" pitchFamily="49" charset="0"/>
              </a:rPr>
              <a:t>s“, &amp;name</a:t>
            </a:r>
            <a:r>
              <a:rPr lang="en-US" altLang="en-US" sz="2400" dirty="0">
                <a:cs typeface="Consolas" panose="020B0609020204030204" pitchFamily="49" charset="0"/>
              </a:rPr>
              <a:t>);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	</a:t>
            </a:r>
            <a:r>
              <a:rPr lang="en-US" altLang="en-US" sz="2400" dirty="0" err="1" smtClean="0">
                <a:cs typeface="Consolas" panose="020B0609020204030204" pitchFamily="49" charset="0"/>
              </a:rPr>
              <a:t>printf</a:t>
            </a:r>
            <a:r>
              <a:rPr lang="en-US" altLang="en-US" sz="2400" dirty="0">
                <a:cs typeface="Consolas" panose="020B0609020204030204" pitchFamily="49" charset="0"/>
              </a:rPr>
              <a:t>("Your name is %s</a:t>
            </a:r>
            <a:r>
              <a:rPr lang="en-US" altLang="en-US" sz="2400" dirty="0" smtClean="0">
                <a:cs typeface="Consolas" panose="020B0609020204030204" pitchFamily="49" charset="0"/>
              </a:rPr>
              <a:t>.", name</a:t>
            </a:r>
            <a:r>
              <a:rPr lang="en-US" altLang="en-US" sz="2400" dirty="0">
                <a:cs typeface="Consolas" panose="020B0609020204030204" pitchFamily="49" charset="0"/>
              </a:rPr>
              <a:t>);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	return 0;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cs typeface="Consolas" panose="020B0609020204030204" pitchFamily="49" charset="0"/>
              </a:rPr>
              <a:t>}</a:t>
            </a:r>
            <a:r>
              <a:rPr lang="en-US" altLang="en-US" sz="2400" dirty="0" smtClean="0"/>
              <a:t>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2400" b="1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400" dirty="0"/>
              <a:t>Enter name: Dennis Ritchie </a:t>
            </a:r>
            <a:endParaRPr lang="en-US" sz="24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400" dirty="0" smtClean="0"/>
              <a:t>Your </a:t>
            </a:r>
            <a:r>
              <a:rPr lang="en-US" sz="2400" dirty="0"/>
              <a:t>name is </a:t>
            </a:r>
            <a:r>
              <a:rPr lang="en-US" sz="2400" dirty="0" smtClean="0"/>
              <a:t>Dennis</a:t>
            </a:r>
            <a:endParaRPr lang="en-US" sz="2400" b="1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3600" dirty="0"/>
              <a:t>C offers </a:t>
            </a:r>
            <a:r>
              <a:rPr lang="en-GB" sz="3600" dirty="0" smtClean="0"/>
              <a:t>built-in string functions</a:t>
            </a:r>
            <a:endParaRPr lang="en-US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r>
              <a:rPr lang="en-GB" sz="2200" dirty="0" err="1" smtClean="0">
                <a:solidFill>
                  <a:srgbClr val="FF0000"/>
                </a:solidFill>
              </a:rPr>
              <a:t>Strcpy</a:t>
            </a:r>
            <a:r>
              <a:rPr lang="en-GB" sz="2200" dirty="0" smtClean="0">
                <a:solidFill>
                  <a:srgbClr val="FF0000"/>
                </a:solidFill>
              </a:rPr>
              <a:t>()</a:t>
            </a:r>
            <a:r>
              <a:rPr lang="en-GB" sz="2200" dirty="0" smtClean="0"/>
              <a:t> </a:t>
            </a:r>
            <a:r>
              <a:rPr lang="en-GB" sz="2200" dirty="0"/>
              <a:t>- copy one string into </a:t>
            </a:r>
            <a:r>
              <a:rPr lang="en-GB" sz="2200" dirty="0" smtClean="0"/>
              <a:t>another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strncpy</a:t>
            </a:r>
            <a:r>
              <a:rPr lang="en-US" sz="2200" b="1" dirty="0" smtClean="0">
                <a:solidFill>
                  <a:srgbClr val="FF0000"/>
                </a:solidFill>
              </a:rPr>
              <a:t>()</a:t>
            </a:r>
            <a:r>
              <a:rPr lang="en-US" sz="2200" b="1" dirty="0" smtClean="0"/>
              <a:t> - </a:t>
            </a:r>
            <a:r>
              <a:rPr lang="en-US" sz="2200" dirty="0" smtClean="0"/>
              <a:t>copy only the left most n characters from source to destination</a:t>
            </a:r>
            <a:endParaRPr lang="en-GB" sz="2200" dirty="0" smtClean="0"/>
          </a:p>
          <a:p>
            <a:r>
              <a:rPr lang="en-GB" sz="2200" dirty="0" err="1" smtClean="0">
                <a:solidFill>
                  <a:srgbClr val="FF0000"/>
                </a:solidFill>
              </a:rPr>
              <a:t>strcat</a:t>
            </a:r>
            <a:r>
              <a:rPr lang="en-GB" sz="2200" dirty="0" smtClean="0">
                <a:solidFill>
                  <a:srgbClr val="FF0000"/>
                </a:solidFill>
              </a:rPr>
              <a:t>()</a:t>
            </a:r>
            <a:r>
              <a:rPr lang="en-GB" sz="2200" dirty="0" smtClean="0"/>
              <a:t> </a:t>
            </a:r>
            <a:r>
              <a:rPr lang="en-GB" sz="2200" dirty="0"/>
              <a:t>- append one string onto the right side of the </a:t>
            </a:r>
            <a:r>
              <a:rPr lang="en-GB" sz="2200" dirty="0" smtClean="0"/>
              <a:t>other string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strncat</a:t>
            </a:r>
            <a:r>
              <a:rPr lang="en-US" sz="2200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- concatenate only the leftmost n characters from source with the destination string.</a:t>
            </a:r>
            <a:endParaRPr lang="en-GB" sz="2200" dirty="0" smtClean="0"/>
          </a:p>
          <a:p>
            <a:r>
              <a:rPr lang="en-GB" sz="2200" dirty="0" err="1" smtClean="0">
                <a:solidFill>
                  <a:srgbClr val="FF0000"/>
                </a:solidFill>
              </a:rPr>
              <a:t>strcmp</a:t>
            </a:r>
            <a:r>
              <a:rPr lang="en-GB" sz="2200" dirty="0" smtClean="0">
                <a:solidFill>
                  <a:srgbClr val="FF0000"/>
                </a:solidFill>
              </a:rPr>
              <a:t>()</a:t>
            </a:r>
            <a:r>
              <a:rPr lang="en-GB" sz="2200" dirty="0" smtClean="0"/>
              <a:t> </a:t>
            </a:r>
            <a:r>
              <a:rPr lang="en-GB" sz="2200" dirty="0"/>
              <a:t>– compare alphabetic order of two </a:t>
            </a:r>
            <a:r>
              <a:rPr lang="en-GB" sz="2200" dirty="0" smtClean="0"/>
              <a:t>strings </a:t>
            </a:r>
          </a:p>
          <a:p>
            <a:r>
              <a:rPr lang="en-GB" sz="2200" dirty="0" err="1" smtClean="0">
                <a:solidFill>
                  <a:srgbClr val="FF0000"/>
                </a:solidFill>
              </a:rPr>
              <a:t>strlen</a:t>
            </a:r>
            <a:r>
              <a:rPr lang="en-GB" sz="2200" dirty="0" smtClean="0">
                <a:solidFill>
                  <a:srgbClr val="FF0000"/>
                </a:solidFill>
              </a:rPr>
              <a:t>()</a:t>
            </a:r>
            <a:r>
              <a:rPr lang="en-GB" sz="2200" dirty="0" smtClean="0"/>
              <a:t> – return the length of a string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strrev</a:t>
            </a:r>
            <a:r>
              <a:rPr lang="en-US" sz="2200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-  reverses the characters in a particular string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strupr</a:t>
            </a:r>
            <a:r>
              <a:rPr lang="en-US" sz="2200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- converts string lowercase to uppercase 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strlwr</a:t>
            </a:r>
            <a:r>
              <a:rPr lang="en-US" sz="2200" dirty="0" smtClean="0">
                <a:solidFill>
                  <a:srgbClr val="FF0000"/>
                </a:solidFill>
              </a:rPr>
              <a:t> () </a:t>
            </a:r>
            <a:r>
              <a:rPr lang="en-US" sz="2200" dirty="0" smtClean="0"/>
              <a:t>-  converts string from uppercase to lowercase </a:t>
            </a:r>
          </a:p>
          <a:p>
            <a:pPr>
              <a:buNone/>
            </a:pPr>
            <a:endParaRPr lang="en-US" sz="2200" dirty="0" smtClean="0">
              <a:solidFill>
                <a:srgbClr val="FF0000"/>
              </a:solidFill>
              <a:hlinkClick r:id="rId2" tooltip="C – strupr() functi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err="1" smtClean="0"/>
              <a:t>Strcpy</a:t>
            </a:r>
            <a:r>
              <a:rPr lang="en-GB" dirty="0" smtClean="0"/>
              <a:t>()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sz="2000" dirty="0" smtClean="0">
                <a:solidFill>
                  <a:srgbClr val="0000FF"/>
                </a:solidFill>
              </a:rPr>
              <a:t>Syntax: </a:t>
            </a:r>
            <a:r>
              <a:rPr lang="en-GB" sz="2000" dirty="0" err="1" smtClean="0">
                <a:solidFill>
                  <a:srgbClr val="FF0000"/>
                </a:solidFill>
              </a:rPr>
              <a:t>strcpy</a:t>
            </a:r>
            <a:r>
              <a:rPr lang="en-GB" sz="2000" dirty="0" smtClean="0">
                <a:solidFill>
                  <a:srgbClr val="FF0000"/>
                </a:solidFill>
              </a:rPr>
              <a:t>()</a:t>
            </a:r>
            <a:endParaRPr lang="en-GB" sz="2000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GB" sz="2000" dirty="0" err="1" smtClean="0">
                <a:solidFill>
                  <a:srgbClr val="FF0000"/>
                </a:solidFill>
              </a:rPr>
              <a:t>strcpy</a:t>
            </a:r>
            <a:r>
              <a:rPr lang="en-GB" sz="2000" dirty="0" smtClean="0">
                <a:solidFill>
                  <a:srgbClr val="FF0000"/>
                </a:solidFill>
              </a:rPr>
              <a:t>(</a:t>
            </a:r>
            <a:r>
              <a:rPr lang="en-GB" sz="2000" dirty="0" err="1" smtClean="0">
                <a:solidFill>
                  <a:srgbClr val="FF0000"/>
                </a:solidFill>
              </a:rPr>
              <a:t>destinationstring</a:t>
            </a:r>
            <a:r>
              <a:rPr lang="en-GB" sz="2000" dirty="0">
                <a:solidFill>
                  <a:srgbClr val="FF0000"/>
                </a:solidFill>
              </a:rPr>
              <a:t>, </a:t>
            </a:r>
            <a:r>
              <a:rPr lang="en-GB" sz="2000" dirty="0" err="1">
                <a:solidFill>
                  <a:srgbClr val="FF0000"/>
                </a:solidFill>
              </a:rPr>
              <a:t>sourcestring</a:t>
            </a:r>
            <a:r>
              <a:rPr lang="en-GB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2000" dirty="0" smtClean="0"/>
              <a:t>Copies source string into destination string</a:t>
            </a:r>
          </a:p>
          <a:p>
            <a:r>
              <a:rPr lang="en-GB" sz="2000" dirty="0" smtClean="0">
                <a:solidFill>
                  <a:srgbClr val="0000FF"/>
                </a:solidFill>
              </a:rPr>
              <a:t>For example</a:t>
            </a:r>
          </a:p>
          <a:p>
            <a:pPr lvl="1"/>
            <a:r>
              <a:rPr lang="en-GB" sz="2000" dirty="0" err="1" smtClean="0"/>
              <a:t>strcpy</a:t>
            </a:r>
            <a:r>
              <a:rPr lang="en-GB" sz="2000" dirty="0" smtClean="0"/>
              <a:t>(</a:t>
            </a:r>
            <a:r>
              <a:rPr lang="en-GB" sz="2000" dirty="0" err="1" smtClean="0"/>
              <a:t>str</a:t>
            </a:r>
            <a:r>
              <a:rPr lang="en-GB" sz="2000" dirty="0" smtClean="0"/>
              <a:t>, “hello world”); </a:t>
            </a:r>
          </a:p>
          <a:p>
            <a:pPr lvl="1"/>
            <a:r>
              <a:rPr lang="en-GB" sz="2000" dirty="0" smtClean="0"/>
              <a:t>assigns “hello world” to the string </a:t>
            </a:r>
            <a:r>
              <a:rPr lang="en-GB" sz="2000" dirty="0" err="1" smtClean="0"/>
              <a:t>str</a:t>
            </a:r>
            <a:endParaRPr lang="en-US" sz="2000" dirty="0" smtClean="0"/>
          </a:p>
          <a:p>
            <a:pPr lvl="1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0000FF"/>
                </a:solidFill>
              </a:rPr>
              <a:t>Syntax</a:t>
            </a:r>
            <a:r>
              <a:rPr lang="en-US" sz="2000" b="1" dirty="0" err="1" smtClean="0"/>
              <a:t>:</a:t>
            </a:r>
            <a:r>
              <a:rPr lang="en-US" sz="2000" dirty="0" err="1" smtClean="0"/>
              <a:t>strncpy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strncpy</a:t>
            </a:r>
            <a:r>
              <a:rPr lang="en-US" sz="2000" dirty="0" smtClean="0"/>
              <a:t>(</a:t>
            </a:r>
            <a:r>
              <a:rPr lang="en-US" sz="2000" dirty="0" err="1" smtClean="0"/>
              <a:t>Destination_String,Source_String,no_of_characters</a:t>
            </a:r>
            <a:r>
              <a:rPr lang="en-US" sz="2000" dirty="0" smtClean="0"/>
              <a:t>);</a:t>
            </a:r>
            <a:endParaRPr lang="en-US" sz="2000" b="1" dirty="0" smtClean="0"/>
          </a:p>
          <a:p>
            <a:r>
              <a:rPr lang="en-US" sz="2000" dirty="0" smtClean="0"/>
              <a:t>copy only the left most n characters from source to destination</a:t>
            </a:r>
            <a:endParaRPr lang="en-GB" sz="2000" dirty="0" smtClean="0"/>
          </a:p>
          <a:p>
            <a:r>
              <a:rPr lang="en-GB" sz="2000" dirty="0" smtClean="0">
                <a:solidFill>
                  <a:srgbClr val="0000FF"/>
                </a:solidFill>
              </a:rPr>
              <a:t>For example</a:t>
            </a:r>
          </a:p>
          <a:p>
            <a:pPr lvl="1"/>
            <a:r>
              <a:rPr lang="en-GB" sz="2000" dirty="0" err="1" smtClean="0"/>
              <a:t>strncpy</a:t>
            </a:r>
            <a:r>
              <a:rPr lang="en-GB" sz="2000" dirty="0" smtClean="0"/>
              <a:t>(</a:t>
            </a:r>
            <a:r>
              <a:rPr lang="en-GB" sz="2000" dirty="0" err="1" smtClean="0"/>
              <a:t>str</a:t>
            </a:r>
            <a:r>
              <a:rPr lang="en-GB" sz="2000" dirty="0" smtClean="0"/>
              <a:t>, “hello world”, 5); </a:t>
            </a:r>
          </a:p>
          <a:p>
            <a:pPr lvl="1"/>
            <a:r>
              <a:rPr lang="en-GB" sz="2000" dirty="0" smtClean="0"/>
              <a:t>assigns “hello” to the string </a:t>
            </a:r>
            <a:r>
              <a:rPr lang="en-GB" sz="2000" dirty="0" err="1" smtClean="0"/>
              <a:t>str</a:t>
            </a:r>
            <a:endParaRPr lang="en-US" sz="2000" dirty="0" smtClean="0"/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GB" dirty="0" err="1" smtClean="0"/>
              <a:t>Strcat</a:t>
            </a:r>
            <a:r>
              <a:rPr lang="en-GB" dirty="0" smtClean="0"/>
              <a:t>()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334000"/>
          </a:xfrm>
        </p:spPr>
        <p:txBody>
          <a:bodyPr/>
          <a:lstStyle/>
          <a:p>
            <a:r>
              <a:rPr lang="en-GB" sz="2000" dirty="0" smtClean="0">
                <a:solidFill>
                  <a:srgbClr val="0000FF"/>
                </a:solidFill>
              </a:rPr>
              <a:t>Syntax: </a:t>
            </a:r>
          </a:p>
          <a:p>
            <a:pPr lvl="1"/>
            <a:r>
              <a:rPr lang="en-GB" sz="2000" dirty="0" err="1" smtClean="0">
                <a:solidFill>
                  <a:srgbClr val="FF0000"/>
                </a:solidFill>
              </a:rPr>
              <a:t>strcat</a:t>
            </a:r>
            <a:r>
              <a:rPr lang="en-GB" sz="2000" dirty="0" smtClean="0">
                <a:solidFill>
                  <a:srgbClr val="FF0000"/>
                </a:solidFill>
              </a:rPr>
              <a:t>(destination string</a:t>
            </a:r>
            <a:r>
              <a:rPr lang="en-GB" sz="2000" dirty="0">
                <a:solidFill>
                  <a:srgbClr val="FF0000"/>
                </a:solidFill>
              </a:rPr>
              <a:t>, </a:t>
            </a:r>
            <a:r>
              <a:rPr lang="en-GB" sz="2000" dirty="0" smtClean="0">
                <a:solidFill>
                  <a:srgbClr val="FF0000"/>
                </a:solidFill>
              </a:rPr>
              <a:t>source string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</a:p>
          <a:p>
            <a:r>
              <a:rPr lang="en-GB" sz="2000" dirty="0" smtClean="0"/>
              <a:t>appends source string </a:t>
            </a:r>
            <a:r>
              <a:rPr lang="en-GB" sz="2000" dirty="0"/>
              <a:t>to right hand side of </a:t>
            </a:r>
            <a:r>
              <a:rPr lang="en-GB" sz="2000" dirty="0" smtClean="0"/>
              <a:t>destination string</a:t>
            </a:r>
            <a:endParaRPr lang="en-GB" sz="2000" dirty="0"/>
          </a:p>
          <a:p>
            <a:r>
              <a:rPr lang="en-GB" sz="2000" dirty="0" smtClean="0"/>
              <a:t>For </a:t>
            </a:r>
            <a:r>
              <a:rPr lang="en-GB" sz="2000" dirty="0"/>
              <a:t>example if </a:t>
            </a:r>
            <a:r>
              <a:rPr lang="en-GB" sz="2000" dirty="0" smtClean="0"/>
              <a:t>“</a:t>
            </a:r>
            <a:r>
              <a:rPr lang="en-GB" sz="2000" dirty="0" err="1" smtClean="0"/>
              <a:t>str</a:t>
            </a:r>
            <a:r>
              <a:rPr lang="en-GB" sz="2000" dirty="0" smtClean="0"/>
              <a:t>” </a:t>
            </a:r>
            <a:r>
              <a:rPr lang="en-GB" sz="2000" dirty="0"/>
              <a:t>had value </a:t>
            </a:r>
            <a:r>
              <a:rPr lang="en-GB" sz="2000" dirty="0" smtClean="0"/>
              <a:t>“big </a:t>
            </a:r>
            <a:r>
              <a:rPr lang="en-GB" sz="2000" dirty="0"/>
              <a:t>”</a:t>
            </a:r>
          </a:p>
          <a:p>
            <a:pPr lvl="1"/>
            <a:r>
              <a:rPr lang="en-GB" sz="2000" dirty="0" err="1"/>
              <a:t>strcat</a:t>
            </a:r>
            <a:r>
              <a:rPr lang="en-GB" sz="2000" dirty="0"/>
              <a:t>(</a:t>
            </a:r>
            <a:r>
              <a:rPr lang="en-GB" sz="2000" dirty="0" err="1"/>
              <a:t>str</a:t>
            </a:r>
            <a:r>
              <a:rPr lang="en-GB" sz="2000" dirty="0"/>
              <a:t>, “hello world”); appends “hello world” to the string </a:t>
            </a:r>
            <a:r>
              <a:rPr lang="en-GB" sz="2000" dirty="0" smtClean="0"/>
              <a:t>“big </a:t>
            </a:r>
            <a:r>
              <a:rPr lang="en-GB" sz="2000" dirty="0"/>
              <a:t>” to get </a:t>
            </a:r>
            <a:r>
              <a:rPr lang="en-GB" sz="2000" dirty="0" smtClean="0"/>
              <a:t> “ big </a:t>
            </a:r>
            <a:r>
              <a:rPr lang="en-GB" sz="2000" dirty="0"/>
              <a:t>hello world</a:t>
            </a:r>
            <a:r>
              <a:rPr lang="en-GB" sz="2000" dirty="0" smtClean="0"/>
              <a:t>”</a:t>
            </a:r>
          </a:p>
          <a:p>
            <a:r>
              <a:rPr lang="en-GB" sz="2000" dirty="0" smtClean="0">
                <a:solidFill>
                  <a:srgbClr val="0000FF"/>
                </a:solidFill>
              </a:rPr>
              <a:t>Syntax: </a:t>
            </a:r>
          </a:p>
          <a:p>
            <a:pPr lvl="1"/>
            <a:r>
              <a:rPr lang="en-GB" sz="2000" dirty="0" err="1" smtClean="0">
                <a:solidFill>
                  <a:srgbClr val="FF0000"/>
                </a:solidFill>
              </a:rPr>
              <a:t>strncat</a:t>
            </a:r>
            <a:r>
              <a:rPr lang="en-GB" sz="2000" dirty="0" smtClean="0">
                <a:solidFill>
                  <a:srgbClr val="FF0000"/>
                </a:solidFill>
              </a:rPr>
              <a:t>(destination string, source string, n)</a:t>
            </a:r>
          </a:p>
          <a:p>
            <a:r>
              <a:rPr lang="en-GB" sz="2000" dirty="0" smtClean="0"/>
              <a:t>appends the portion </a:t>
            </a:r>
            <a:r>
              <a:rPr lang="en-GB" sz="2000" smtClean="0"/>
              <a:t>of the source </a:t>
            </a:r>
            <a:r>
              <a:rPr lang="en-GB" sz="2000" dirty="0" smtClean="0"/>
              <a:t>string to right hand side of destination string</a:t>
            </a:r>
          </a:p>
          <a:p>
            <a:r>
              <a:rPr lang="en-GB" sz="2000" dirty="0" smtClean="0"/>
              <a:t>For example if “</a:t>
            </a:r>
            <a:r>
              <a:rPr lang="en-GB" sz="2000" dirty="0" err="1" smtClean="0"/>
              <a:t>str</a:t>
            </a:r>
            <a:r>
              <a:rPr lang="en-GB" sz="2000" dirty="0" smtClean="0"/>
              <a:t>” had value “a big ”</a:t>
            </a:r>
          </a:p>
          <a:p>
            <a:pPr lvl="1"/>
            <a:r>
              <a:rPr lang="en-GB" sz="2000" dirty="0" err="1" smtClean="0"/>
              <a:t>strcat</a:t>
            </a:r>
            <a:r>
              <a:rPr lang="en-GB" sz="2000" dirty="0" smtClean="0"/>
              <a:t>(“big”, “hello ”,3); appends “hello world” to the string “a big ” to get  “</a:t>
            </a:r>
            <a:r>
              <a:rPr lang="en-GB" sz="2000" dirty="0" err="1" smtClean="0"/>
              <a:t>bighel</a:t>
            </a:r>
            <a:r>
              <a:rPr lang="en-GB" sz="2000" dirty="0" smtClean="0"/>
              <a:t>”</a:t>
            </a:r>
            <a:endParaRPr lang="en-US" sz="2000" dirty="0" smtClean="0"/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" y="55161"/>
            <a:ext cx="9144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" y="3505200"/>
            <a:ext cx="9066962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61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err="1" smtClean="0"/>
              <a:t>Strcmp</a:t>
            </a:r>
            <a:r>
              <a:rPr lang="en-GB" dirty="0" smtClean="0"/>
              <a:t>()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>
                <a:solidFill>
                  <a:srgbClr val="0000FF"/>
                </a:solidFill>
              </a:rPr>
              <a:t>Syntax: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 smtClean="0">
                <a:solidFill>
                  <a:srgbClr val="FF0000"/>
                </a:solidFill>
              </a:rPr>
              <a:t>strcmp</a:t>
            </a:r>
            <a:r>
              <a:rPr lang="en-GB" sz="2400" dirty="0" smtClean="0">
                <a:solidFill>
                  <a:srgbClr val="FF0000"/>
                </a:solidFill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</a:rPr>
              <a:t>stringa</a:t>
            </a:r>
            <a:r>
              <a:rPr lang="en-GB" sz="2400" dirty="0">
                <a:solidFill>
                  <a:srgbClr val="FF0000"/>
                </a:solidFill>
              </a:rPr>
              <a:t>, </a:t>
            </a:r>
            <a:r>
              <a:rPr lang="en-GB" sz="2400" dirty="0" err="1">
                <a:solidFill>
                  <a:srgbClr val="FF0000"/>
                </a:solidFill>
              </a:rPr>
              <a:t>stringb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Compares string a </a:t>
            </a:r>
            <a:r>
              <a:rPr lang="en-GB" sz="2400" dirty="0"/>
              <a:t>and </a:t>
            </a:r>
            <a:r>
              <a:rPr lang="en-GB" sz="2400" dirty="0" smtClean="0"/>
              <a:t>string b </a:t>
            </a:r>
            <a:r>
              <a:rPr lang="en-GB" sz="2400" dirty="0"/>
              <a:t>alphabetically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Returns a </a:t>
            </a:r>
            <a:r>
              <a:rPr lang="en-GB" sz="2400" dirty="0">
                <a:solidFill>
                  <a:srgbClr val="FF0000"/>
                </a:solidFill>
              </a:rPr>
              <a:t>negative value </a:t>
            </a:r>
            <a:r>
              <a:rPr lang="en-US" sz="2400" dirty="0"/>
              <a:t>if the ASCII value of first unmatched character is less than second</a:t>
            </a:r>
            <a:r>
              <a:rPr lang="en-US" sz="2400" dirty="0" smtClean="0"/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Returns </a:t>
            </a:r>
            <a:r>
              <a:rPr lang="en-GB" sz="2400" dirty="0"/>
              <a:t>a </a:t>
            </a:r>
            <a:r>
              <a:rPr lang="en-GB" sz="2400" dirty="0">
                <a:solidFill>
                  <a:srgbClr val="FF0000"/>
                </a:solidFill>
              </a:rPr>
              <a:t>positive value </a:t>
            </a:r>
            <a:r>
              <a:rPr lang="en-US" sz="2400" dirty="0"/>
              <a:t>if the ASCII value of first unmatched character is greater than second</a:t>
            </a:r>
            <a:r>
              <a:rPr lang="en-US" sz="2400" dirty="0" smtClean="0"/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Returns </a:t>
            </a:r>
            <a:r>
              <a:rPr lang="en-GB" sz="2400" dirty="0">
                <a:solidFill>
                  <a:srgbClr val="FF0000"/>
                </a:solidFill>
              </a:rPr>
              <a:t>0</a:t>
            </a:r>
            <a:r>
              <a:rPr lang="en-GB" sz="2400" dirty="0"/>
              <a:t> if they are equal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Note: lowercase </a:t>
            </a:r>
            <a:r>
              <a:rPr lang="en-GB" sz="2000" dirty="0"/>
              <a:t>characters are greater than Uppercase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52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456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Strings</vt:lpstr>
      <vt:lpstr>Initialization of strings</vt:lpstr>
      <vt:lpstr>Reading String from user</vt:lpstr>
      <vt:lpstr>C offers built-in string functions</vt:lpstr>
      <vt:lpstr>Strcpy()</vt:lpstr>
      <vt:lpstr>Strcat()</vt:lpstr>
      <vt:lpstr>PowerPoint Presentation</vt:lpstr>
      <vt:lpstr>Strcmp()</vt:lpstr>
      <vt:lpstr>PowerPoint Presentation</vt:lpstr>
      <vt:lpstr>PowerPoint Presentation</vt:lpstr>
      <vt:lpstr>Strlen()</vt:lpstr>
      <vt:lpstr>PowerPoint Presentation</vt:lpstr>
      <vt:lpstr>PowerPoint Presentation</vt:lpstr>
      <vt:lpstr>PowerPoint Presentation</vt:lpstr>
      <vt:lpstr>String reverse </vt:lpstr>
      <vt:lpstr>String Reverse without using  Strrev () function</vt:lpstr>
      <vt:lpstr>Palindrome program in C language</vt:lpstr>
    </vt:vector>
  </TitlesOfParts>
  <Company>School of Computing DIT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an Introduction</dc:title>
  <dc:creator>johng</dc:creator>
  <cp:lastModifiedBy>Admin</cp:lastModifiedBy>
  <cp:revision>73</cp:revision>
  <dcterms:created xsi:type="dcterms:W3CDTF">2006-11-06T14:40:37Z</dcterms:created>
  <dcterms:modified xsi:type="dcterms:W3CDTF">2019-09-18T09:19:36Z</dcterms:modified>
</cp:coreProperties>
</file>