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13" r:id="rId3"/>
    <p:sldId id="260" r:id="rId4"/>
    <p:sldId id="26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89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3" r:id="rId34"/>
    <p:sldId id="299" r:id="rId35"/>
    <p:sldId id="300" r:id="rId36"/>
    <p:sldId id="301" r:id="rId37"/>
    <p:sldId id="302" r:id="rId38"/>
    <p:sldId id="304" r:id="rId39"/>
    <p:sldId id="305" r:id="rId40"/>
    <p:sldId id="307" r:id="rId41"/>
    <p:sldId id="308" r:id="rId42"/>
    <p:sldId id="309" r:id="rId43"/>
    <p:sldId id="310" r:id="rId44"/>
    <p:sldId id="311" r:id="rId45"/>
    <p:sldId id="312" r:id="rId46"/>
    <p:sldId id="269" r:id="rId47"/>
    <p:sldId id="27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885DB8-82B9-405C-A230-AE2F280D1E8D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0EF17E-0C65-490E-865B-B614E434F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EVOCATION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sz="9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17E01C28-5CDC-45FF-8633-01FB9DB83597}" type="slidenum">
              <a:rPr lang="en-US" sz="1000" b="1" smtClean="0">
                <a:latin typeface="Tahoma" pitchFamily="34" charset="0"/>
              </a:rPr>
              <a:pPr algn="ctr"/>
              <a:t>1</a:t>
            </a:fld>
            <a:endParaRPr lang="en-US" sz="1000" b="1" smtClean="0">
              <a:latin typeface="Tahoma" pitchFamily="34" charset="0"/>
            </a:endParaRPr>
          </a:p>
        </p:txBody>
      </p:sp>
      <p:sp>
        <p:nvSpPr>
          <p:cNvPr id="4100" name="AutoShape 8" descr="Image result for structure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2" descr="Image result for operators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647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"/>
            <a:ext cx="6477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total,i</a:t>
            </a:r>
            <a:r>
              <a:rPr lang="en-US" dirty="0" smtClean="0"/>
              <a:t>=2;</a:t>
            </a:r>
          </a:p>
          <a:p>
            <a:pPr marL="0" indent="0">
              <a:buNone/>
            </a:pPr>
            <a:r>
              <a:rPr lang="en-US" dirty="0" smtClean="0"/>
              <a:t>		total</a:t>
            </a:r>
            <a:r>
              <a:rPr lang="en-US" dirty="0" smtClean="0"/>
              <a:t>+=i;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(“%d”, total);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u="sng" dirty="0" smtClean="0"/>
              <a:t>Output:</a:t>
            </a:r>
          </a:p>
          <a:p>
            <a:pPr>
              <a:buNone/>
            </a:pPr>
            <a:r>
              <a:rPr lang="en-US" dirty="0" smtClean="0"/>
              <a:t>       3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029200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458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848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848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Assignment operators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v = exp;</a:t>
            </a:r>
          </a:p>
          <a:p>
            <a:pPr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Where </a:t>
            </a:r>
          </a:p>
          <a:p>
            <a:pPr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            v is a  variable, </a:t>
            </a:r>
          </a:p>
          <a:p>
            <a:pPr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	   	   exp = expression</a:t>
            </a:r>
          </a:p>
          <a:p>
            <a:pPr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Ex: x=x+3 </a:t>
            </a:r>
          </a:p>
          <a:p>
            <a:pPr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246" name="Picture 6" descr="EMC_squared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828800"/>
            <a:ext cx="2133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  Shorthand Assignment operators</a:t>
            </a:r>
          </a:p>
        </p:txBody>
      </p:sp>
      <p:graphicFrame>
        <p:nvGraphicFramePr>
          <p:cNvPr id="11317" name="Group 53"/>
          <p:cNvGraphicFramePr>
            <a:graphicFrameLocks noGrp="1"/>
          </p:cNvGraphicFramePr>
          <p:nvPr/>
        </p:nvGraphicFramePr>
        <p:xfrm>
          <a:off x="1143000" y="2286000"/>
          <a:ext cx="7772400" cy="2886075"/>
        </p:xfrm>
        <a:graphic>
          <a:graphicData uri="http://schemas.openxmlformats.org/drawingml/2006/table">
            <a:tbl>
              <a:tblPr/>
              <a:tblGrid>
                <a:gridCol w="4953837"/>
                <a:gridCol w="2818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Simple assignment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Shorthand operator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-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a*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* 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/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/ 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a %b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%=b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Increment &amp;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supports 2 useful operators namely</a:t>
            </a:r>
          </a:p>
          <a:p>
            <a:pPr marL="609600" indent="-6096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Increment ++</a:t>
            </a:r>
          </a:p>
          <a:p>
            <a:pPr marL="1009650" lvl="1" indent="-6096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Decrement --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The ++ operator adds a value 1 to the operand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The -- operator subtracts 1 from the operand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     ++a or a++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--a or a--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Pre-increment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5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81000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464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19200"/>
            <a:ext cx="2971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3505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52400"/>
            <a:ext cx="350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105400"/>
            <a:ext cx="1780948" cy="1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5029200"/>
            <a:ext cx="213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Students will be able to understand the operators in 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Increment &amp; Decrement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conio.h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 void main()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 c=2,d=4, e=5, f=6;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clrscr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("%d\</a:t>
            </a: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n",c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++);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displays 2 then, only c incremented by 1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b="1" dirty="0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("%d\</a:t>
            </a:r>
            <a:r>
              <a:rPr lang="en-US" sz="2000" b="1" dirty="0" err="1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n",c</a:t>
            </a:r>
            <a:r>
              <a:rPr lang="en-US" sz="2000" b="1" dirty="0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("%d",++d);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increments 1 to d then, only d is displayed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("%d\</a:t>
            </a: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n“,e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--);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displays 5 then, only e decremented by 1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b="1" dirty="0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("%d\</a:t>
            </a:r>
            <a:r>
              <a:rPr lang="en-US" sz="2000" b="1" dirty="0" err="1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n",e</a:t>
            </a:r>
            <a:r>
              <a:rPr lang="en-US" sz="2000" b="1" dirty="0" smtClean="0">
                <a:solidFill>
                  <a:srgbClr val="CAFFE2">
                    <a:lumMod val="25000"/>
                  </a:srgb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("%d",--f);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decrements1 from f then, only f is displayed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getch</a:t>
            </a: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99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63880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Clr>
                <a:srgbClr val="C00000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Comma operator ( ,)</a:t>
            </a:r>
          </a:p>
          <a:p>
            <a:pPr marL="609600" indent="-609600">
              <a:lnSpc>
                <a:spcPct val="150000"/>
              </a:lnSpc>
              <a:buClr>
                <a:srgbClr val="C00000"/>
              </a:buClr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609600" indent="-609600">
              <a:lnSpc>
                <a:spcPct val="150000"/>
              </a:lnSpc>
              <a:buClr>
                <a:srgbClr val="C00000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Pointer operators – ( &amp; and *)</a:t>
            </a:r>
          </a:p>
          <a:p>
            <a:pPr marL="609600" indent="-609600">
              <a:lnSpc>
                <a:spcPct val="150000"/>
              </a:lnSpc>
              <a:buClr>
                <a:srgbClr val="C00000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Member selection operators – ( . and -&gt;)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6248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93174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4102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Monotype Sorts" pitchFamily="2" charset="2"/>
              <a:buChar char="b"/>
            </a:pPr>
            <a:r>
              <a:rPr lang="en-US" sz="2000" dirty="0"/>
              <a:t>An expression is a combination of variables constants and operators written according to the syntax of C language</a:t>
            </a:r>
            <a:r>
              <a:rPr lang="en-US" sz="2000" dirty="0" smtClean="0"/>
              <a:t>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Monotype Sorts" pitchFamily="2" charset="2"/>
              <a:buChar char="b"/>
            </a:pPr>
            <a:r>
              <a:rPr lang="en-US" sz="2000" dirty="0"/>
              <a:t>In C every expression evaluates to a value i.e., every expression results in some value of a certain type that can be assigned to a variable</a:t>
            </a:r>
            <a:r>
              <a:rPr lang="en-US" sz="2000" dirty="0" smtClean="0"/>
              <a:t>.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SzPct val="75000"/>
              <a:buNone/>
            </a:pPr>
            <a:r>
              <a:rPr kumimoji="1" lang="en-US" sz="3200" kern="0" dirty="0">
                <a:solidFill>
                  <a:srgbClr val="FFC6A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/>
              </a:rPr>
              <a:t> </a:t>
            </a:r>
            <a:r>
              <a:rPr kumimoji="1" lang="en-US" sz="3200" kern="0" dirty="0" smtClean="0">
                <a:solidFill>
                  <a:srgbClr val="FFC6A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/>
              </a:rPr>
              <a:t>                example:</a:t>
            </a:r>
          </a:p>
          <a:p>
            <a:pPr marL="0" indent="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None/>
            </a:pP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/>
              <a:t>a,b,c</a:t>
            </a:r>
            <a:r>
              <a:rPr lang="en-US" sz="2100" dirty="0"/>
              <a:t>;</a:t>
            </a:r>
          </a:p>
          <a:p>
            <a:pPr marL="0" indent="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None/>
            </a:pPr>
            <a:r>
              <a:rPr lang="en-US" sz="2100" dirty="0"/>
              <a:t>a = 5;</a:t>
            </a:r>
          </a:p>
          <a:p>
            <a:pPr marL="0" indent="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None/>
            </a:pPr>
            <a:r>
              <a:rPr lang="en-US" sz="2100" dirty="0"/>
              <a:t>b = 6;</a:t>
            </a:r>
          </a:p>
          <a:p>
            <a:pPr marL="0" indent="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None/>
            </a:pPr>
            <a:r>
              <a:rPr lang="en-US" sz="2100" dirty="0" smtClean="0"/>
              <a:t>c </a:t>
            </a:r>
            <a:r>
              <a:rPr lang="en-US" sz="2100" dirty="0"/>
              <a:t>= a + b 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Typical Precedence Levels(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highest to lowest</a:t>
            </a:r>
            <a: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32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20713" lvl="1" indent="-22383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Times New Roman"/>
                <a:cs typeface="Arial" pitchFamily="34" charset="0"/>
              </a:rPr>
              <a:t>Parentheses</a:t>
            </a:r>
          </a:p>
          <a:p>
            <a:pPr marL="620713" lvl="1" indent="-22383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atin typeface="Arial" pitchFamily="34" charset="0"/>
                <a:ea typeface="Times New Roman"/>
                <a:cs typeface="Arial" pitchFamily="34" charset="0"/>
              </a:rPr>
              <a:t> Unary operators</a:t>
            </a:r>
          </a:p>
          <a:p>
            <a:pPr marL="620713" lvl="1" indent="-22383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atin typeface="Arial" pitchFamily="34" charset="0"/>
                <a:ea typeface="Times New Roman"/>
                <a:cs typeface="Arial" pitchFamily="34" charset="0"/>
              </a:rPr>
              <a:t> ** (exponentiation, if the language supports it)</a:t>
            </a:r>
          </a:p>
          <a:p>
            <a:pPr marL="620713" lvl="1" indent="-22383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atin typeface="Arial" pitchFamily="34" charset="0"/>
                <a:ea typeface="Times New Roman"/>
                <a:cs typeface="Arial" pitchFamily="34" charset="0"/>
              </a:rPr>
              <a:t> *, /, % (modulo)</a:t>
            </a:r>
          </a:p>
          <a:p>
            <a:pPr marL="620713" lvl="1" indent="-223838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atin typeface="Arial" pitchFamily="34" charset="0"/>
                <a:ea typeface="Times New Roman"/>
                <a:cs typeface="Arial" pitchFamily="34" charset="0"/>
              </a:rPr>
              <a:t> +, 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List the five arithmetic operators in C.</a:t>
            </a:r>
            <a:endParaRPr lang="en-US" dirty="0" smtClean="0"/>
          </a:p>
          <a:p>
            <a:pPr lvl="0"/>
            <a:r>
              <a:rPr lang="en-IN" b="1" dirty="0" smtClean="0"/>
              <a:t>List the six relational operators in C.</a:t>
            </a:r>
            <a:endParaRPr lang="en-US" dirty="0" smtClean="0"/>
          </a:p>
          <a:p>
            <a:pPr lvl="0"/>
            <a:r>
              <a:rPr lang="en-IN" b="1" dirty="0" smtClean="0"/>
              <a:t>List the three logical operators in C.</a:t>
            </a:r>
            <a:endParaRPr lang="en-US" dirty="0" smtClean="0"/>
          </a:p>
          <a:p>
            <a:pPr lvl="0"/>
            <a:r>
              <a:rPr lang="en-IN" b="1" dirty="0" smtClean="0"/>
              <a:t>List the eleven assignment operators in 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Precedence &amp;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of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116895"/>
          <a:ext cx="8001000" cy="5619363"/>
        </p:xfrm>
        <a:graphic>
          <a:graphicData uri="http://schemas.openxmlformats.org/drawingml/2006/table">
            <a:tbl>
              <a:tblPr/>
              <a:tblGrid>
                <a:gridCol w="1520190"/>
                <a:gridCol w="1280160"/>
                <a:gridCol w="3520440"/>
                <a:gridCol w="1680210"/>
              </a:tblGrid>
              <a:tr h="826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Precedence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Associativity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()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[]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-&gt;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++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--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Grouping operator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Array access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Member access from a pointer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Member access from an object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Post-increment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Post-decrement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!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~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++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--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&amp;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/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(type)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  <a:hlinkClick r:id=""/>
                        </a:rPr>
                        <a:t>sizeof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Logical negation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complement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Pre-increment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Pre-decrement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Unary minus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Unary plus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Address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Cast to a given type</a:t>
                      </a:r>
                      <a:b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Return size in bytes</a:t>
                      </a: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right to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275060"/>
          <a:ext cx="7924801" cy="527814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3581400"/>
                <a:gridCol w="1676401"/>
              </a:tblGrid>
              <a:tr h="579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Precedence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Associativity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4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*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Multiplication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Division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Modulus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  <a:b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Addition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Subtraction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&lt;&lt;</a:t>
                      </a:r>
                      <a:b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&gt;&gt;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shift left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shift right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</a:t>
                      </a:r>
                      <a:b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&lt;=</a:t>
                      </a:r>
                      <a:b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&gt;</a:t>
                      </a:r>
                      <a:b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&gt;=</a:t>
                      </a:r>
                      <a:endParaRPr lang="en-US" sz="20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Comparison less-than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Comparison less-than-or-equal-to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Comparison greater-than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Comparison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greater-than-or-equal-to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Precedence &amp;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of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143000"/>
          <a:ext cx="8001000" cy="4537805"/>
        </p:xfrm>
        <a:graphic>
          <a:graphicData uri="http://schemas.openxmlformats.org/drawingml/2006/table">
            <a:tbl>
              <a:tblPr/>
              <a:tblGrid>
                <a:gridCol w="1447800"/>
                <a:gridCol w="1066800"/>
                <a:gridCol w="3810000"/>
                <a:gridCol w="1676400"/>
              </a:tblGrid>
              <a:tr h="793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Precedence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Associativity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!=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Comparison equal-to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Comparison not-equal-to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&amp;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AND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^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exclusive 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|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inclusive (normal) 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&amp;&amp;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Logical AND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||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Logical 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left to right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 :</a:t>
                      </a:r>
                      <a:endParaRPr lang="en-US" sz="1800" b="1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7475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Ternary conditional (if-then-else)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right to left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Precedence &amp;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of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Precedence &amp; </a:t>
            </a:r>
            <a:r>
              <a:rPr lang="en-US" sz="2800" b="1" dirty="0" err="1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800" b="1" dirty="0" smtClean="0"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of Operators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143000"/>
          <a:ext cx="7924800" cy="4724400"/>
        </p:xfrm>
        <a:graphic>
          <a:graphicData uri="http://schemas.openxmlformats.org/drawingml/2006/table">
            <a:tbl>
              <a:tblPr/>
              <a:tblGrid>
                <a:gridCol w="1420484"/>
                <a:gridCol w="1145642"/>
                <a:gridCol w="3698240"/>
                <a:gridCol w="1660434"/>
              </a:tblGrid>
              <a:tr h="764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Precedence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Associativity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39" marR="9039" marT="9039" marB="90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*=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%=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&amp;=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^=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/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&gt;&gt;=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2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operator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Increment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Decrement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Multiply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Divide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Modulo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AND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exclusive OR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shift left and assign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Bitwise shift right and assign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32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right to left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5794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          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Evaluate x1=(-b+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(b*b-4*a*c))/(2*a) @ a=1, b=-5, c=6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=(-(-5)+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((-5)(-5)-4*1*6))/(2*1)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=(5 +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((-5)(-5)-4*1*6))/(2*1)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=(5 +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(25 -4*1*6))/(2*1)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=(5 +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(25 -4*6))/(2*1)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=(5 +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(25 -24))/(2*1)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=(5 +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(1))/(2*1)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=(5 + 1.0)/(2*1)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=(6.0)/(2*1)</a:t>
            </a:r>
          </a:p>
          <a:p>
            <a:pPr marL="1147763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=6.0/2 = 3.0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Evaluate the expression when a=4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b=a- ++a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=a – 5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=5-5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8620616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Stimulating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Is it possible to use relational and arithmetic operator in a same expression?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C-operators and expressions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92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684</Words>
  <Application>Microsoft Office PowerPoint</Application>
  <PresentationFormat>On-screen Show (4:3)</PresentationFormat>
  <Paragraphs>187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Oriel</vt:lpstr>
      <vt:lpstr>       EVOCATION </vt:lpstr>
      <vt:lpstr>OPERATORS AND EXPRESSIONS</vt:lpstr>
      <vt:lpstr>General objective</vt:lpstr>
      <vt:lpstr>Specific objectives</vt:lpstr>
      <vt:lpstr>C-operators and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</vt:lpstr>
      <vt:lpstr>PowerPoint Presentation</vt:lpstr>
      <vt:lpstr>PowerPoint Presentation</vt:lpstr>
      <vt:lpstr>Assignment operators</vt:lpstr>
      <vt:lpstr>    Shorthand Assignment operators</vt:lpstr>
      <vt:lpstr>Increment &amp; Decrement Operators</vt:lpstr>
      <vt:lpstr>PowerPoint Presentation</vt:lpstr>
      <vt:lpstr>Pre-increment</vt:lpstr>
      <vt:lpstr>PowerPoint Presentation</vt:lpstr>
      <vt:lpstr>PowerPoint Presentation</vt:lpstr>
      <vt:lpstr>Example: Increment &amp; Decrement </vt:lpstr>
      <vt:lpstr>PowerPoint Presentation</vt:lpstr>
      <vt:lpstr>PowerPoint Presentation</vt:lpstr>
      <vt:lpstr>Special operators</vt:lpstr>
      <vt:lpstr>PowerPoint Presentation</vt:lpstr>
      <vt:lpstr>PowerPoint Presentation</vt:lpstr>
      <vt:lpstr>PowerPoint Presentation</vt:lpstr>
      <vt:lpstr>PowerPoint Presentation</vt:lpstr>
      <vt:lpstr>Expression</vt:lpstr>
      <vt:lpstr>Typical Precedence Levels( highest to lowest) </vt:lpstr>
      <vt:lpstr>Precedence &amp; Associativity of Operators</vt:lpstr>
      <vt:lpstr>Precedence &amp; Associativity of Operators</vt:lpstr>
      <vt:lpstr>Precedence &amp; Associativity of Operators</vt:lpstr>
      <vt:lpstr>Precedence &amp; Associativity of Operators</vt:lpstr>
      <vt:lpstr>          Example 1</vt:lpstr>
      <vt:lpstr>Example 2</vt:lpstr>
      <vt:lpstr>Mind map</vt:lpstr>
      <vt:lpstr>Stimulating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Breathing</dc:title>
  <dc:creator>Admin</dc:creator>
  <cp:lastModifiedBy>Admin</cp:lastModifiedBy>
  <cp:revision>56</cp:revision>
  <dcterms:created xsi:type="dcterms:W3CDTF">2017-02-01T03:40:10Z</dcterms:created>
  <dcterms:modified xsi:type="dcterms:W3CDTF">2019-09-03T12:37:25Z</dcterms:modified>
</cp:coreProperties>
</file>