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1" r:id="rId6"/>
    <p:sldId id="258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62" r:id="rId18"/>
    <p:sldId id="263" r:id="rId19"/>
    <p:sldId id="283" r:id="rId20"/>
    <p:sldId id="284" r:id="rId21"/>
    <p:sldId id="264" r:id="rId22"/>
    <p:sldId id="265" r:id="rId23"/>
    <p:sldId id="266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  <p:sldId id="268" r:id="rId33"/>
    <p:sldId id="269" r:id="rId34"/>
    <p:sldId id="270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705DF-9A1B-4185-B5CB-552928463EB8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66599-F85F-44B5-B846-B1FBF0E6E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6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3733" y="685488"/>
            <a:ext cx="4632116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A67EB56-8558-4189-820B-D4BFC87305FF}" type="slidenum">
              <a:rPr lang="zh-TW" altLang="en-US" sz="1200"/>
              <a:pPr eaLnBrk="1" hangingPunct="1"/>
              <a:t>27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939F603-BC1B-4CC4-AC17-B3E70BC064AE}" type="slidenum">
              <a:rPr lang="zh-TW" altLang="en-US" sz="1200"/>
              <a:pPr eaLnBrk="1" hangingPunct="1"/>
              <a:t>28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153A80C-F86F-4E9E-803F-AB4639E3D018}" type="slidenum">
              <a:rPr lang="zh-TW" altLang="en-US" sz="1200"/>
              <a:pPr eaLnBrk="1" hangingPunct="1"/>
              <a:t>29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1793D4B-E9DA-4758-A7A7-A6707F7C3D90}" type="slidenum">
              <a:rPr lang="zh-TW" altLang="en-US" sz="1200"/>
              <a:pPr eaLnBrk="1" hangingPunct="1"/>
              <a:t>30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3733" y="685488"/>
            <a:ext cx="4632116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AF507C9-F3F6-4CC3-BA91-34B090DC936C}" type="slidenum">
              <a:rPr lang="zh-TW" altLang="en-US" sz="1200"/>
              <a:pPr eaLnBrk="1" hangingPunct="1"/>
              <a:t>19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5901FBF-81E2-462C-9C7E-0254AE8F18B3}" type="slidenum">
              <a:rPr lang="zh-TW" altLang="en-US" sz="1200"/>
              <a:pPr eaLnBrk="1" hangingPunct="1"/>
              <a:t>20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11DDB21-3886-4F83-99FB-9C282BD8930D}" type="slidenum">
              <a:rPr lang="zh-TW" altLang="en-US" sz="1200"/>
              <a:pPr eaLnBrk="1" hangingPunct="1"/>
              <a:t>24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E7ADA8F-F359-48F5-B361-91E1479B8304}" type="slidenum">
              <a:rPr lang="zh-TW" altLang="en-US" sz="1200"/>
              <a:pPr eaLnBrk="1" hangingPunct="1"/>
              <a:t>25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2202D40-0C77-4311-B633-4EB5287CE4BF}" type="slidenum">
              <a:rPr lang="zh-TW" altLang="en-US" sz="1200"/>
              <a:pPr eaLnBrk="1" hangingPunct="1"/>
              <a:t>26</a:t>
            </a:fld>
            <a:endParaRPr lang="zh-TW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omputernotes.com/fundamental/introduction-to-computer/what-is-cpu" TargetMode="External"/><Relationship Id="rId2" Type="http://schemas.openxmlformats.org/officeDocument/2006/relationships/hyperlink" Target="http://ecomputernotes.com/fundamental/disk-operating-system/what-is-operating-syste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CSE1001- </a:t>
            </a:r>
            <a:r>
              <a:rPr lang="en-US" b="1" dirty="0"/>
              <a:t>Introduction to Problem Solving and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Types of an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Batch operating </a:t>
            </a:r>
            <a:r>
              <a:rPr lang="en-IN" b="1" dirty="0" smtClean="0"/>
              <a:t>system</a:t>
            </a:r>
          </a:p>
          <a:p>
            <a:r>
              <a:rPr lang="en-IN" dirty="0"/>
              <a:t>The users of a batch operating system do not interact with the computer directly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Each user prepares his job on an off-line device like punch cards and submits it to the computer operator.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speed up processing, jobs with similar needs are batched together and run as a group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programmers leave their programs with the operator and the operator then sorts the programs with similar requirements into batches.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4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Time-sharing operating systems</a:t>
            </a:r>
          </a:p>
          <a:p>
            <a:r>
              <a:rPr lang="en-IN" dirty="0"/>
              <a:t>Time-sharing is a technique which enables many people, located at various terminals, to use a particular computer system at the same time. </a:t>
            </a:r>
            <a:endParaRPr lang="en-IN" dirty="0" smtClean="0"/>
          </a:p>
          <a:p>
            <a:r>
              <a:rPr lang="en-IN" dirty="0" smtClean="0"/>
              <a:t>Time-sharing </a:t>
            </a:r>
            <a:r>
              <a:rPr lang="en-IN" dirty="0"/>
              <a:t>or multitasking is a logical extension of multiprogramming. </a:t>
            </a:r>
            <a:endParaRPr lang="en-IN" dirty="0" smtClean="0"/>
          </a:p>
          <a:p>
            <a:r>
              <a:rPr lang="en-IN" dirty="0" smtClean="0"/>
              <a:t>Processor's </a:t>
            </a:r>
            <a:r>
              <a:rPr lang="en-IN" dirty="0"/>
              <a:t>time which is shared among multiple users simultaneously is termed as time-sharing.</a:t>
            </a:r>
          </a:p>
        </p:txBody>
      </p:sp>
    </p:spTree>
    <p:extLst>
      <p:ext uri="{BB962C8B-B14F-4D97-AF65-F5344CB8AC3E}">
        <p14:creationId xmlns:p14="http://schemas.microsoft.com/office/powerpoint/2010/main" val="10634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Time-sharing operating systems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/>
              <a:t>The main difference between </a:t>
            </a:r>
            <a:r>
              <a:rPr lang="en-IN" dirty="0" smtClean="0"/>
              <a:t>Multi programmed </a:t>
            </a:r>
            <a:r>
              <a:rPr lang="en-IN" dirty="0"/>
              <a:t>Batch Systems and Time-Sharing Systems is that in case of </a:t>
            </a:r>
            <a:r>
              <a:rPr lang="en-IN" dirty="0" smtClean="0"/>
              <a:t>Multi programmed </a:t>
            </a:r>
            <a:r>
              <a:rPr lang="en-IN" dirty="0"/>
              <a:t>batch systems, 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objective is to maximize processor use, whereas in Time-Sharing Systems, the objective is to minimize response time.</a:t>
            </a:r>
          </a:p>
        </p:txBody>
      </p:sp>
    </p:spTree>
    <p:extLst>
      <p:ext uri="{BB962C8B-B14F-4D97-AF65-F5344CB8AC3E}">
        <p14:creationId xmlns:p14="http://schemas.microsoft.com/office/powerpoint/2010/main" val="34531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Time-sharing operating systems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time sharing system provides the direct access to a large number of users where CPU time is divided among all the users on scheduled basis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OS allocates a set of time to each user. When this time is expired, it passes control to the next user on the system.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time allowed is extremely small and the users are given the impression that they each have their own CPU and they are the sole owner of the CPU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This short period of time during that a user gets attention of the CPU; is known as a </a:t>
            </a:r>
            <a:r>
              <a:rPr lang="en-IN" i="1" dirty="0"/>
              <a:t>time slice or a quantum. </a:t>
            </a:r>
            <a:r>
              <a:rPr lang="en-IN" dirty="0"/>
              <a:t>The concept of time sharing system is shown in figure. </a:t>
            </a:r>
          </a:p>
        </p:txBody>
      </p:sp>
    </p:spTree>
    <p:extLst>
      <p:ext uri="{BB962C8B-B14F-4D97-AF65-F5344CB8AC3E}">
        <p14:creationId xmlns:p14="http://schemas.microsoft.com/office/powerpoint/2010/main" val="189628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Admin\Desktop\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41682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1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Network operating System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IN" dirty="0"/>
              <a:t>A Network Operating System runs on a server and provides the server the capability to manage data, users, groups, security, applications, and other networking </a:t>
            </a:r>
            <a:r>
              <a:rPr lang="en-IN" dirty="0" smtClean="0"/>
              <a:t>functions.</a:t>
            </a:r>
          </a:p>
          <a:p>
            <a:r>
              <a:rPr lang="en-IN" dirty="0" smtClean="0"/>
              <a:t>The </a:t>
            </a:r>
            <a:r>
              <a:rPr lang="en-IN" dirty="0"/>
              <a:t>primary purpose of the network operating system is to allow shared file and printer access among multiple computers in a network, typically a local area network (LAN), a private network or to other networks.</a:t>
            </a:r>
          </a:p>
        </p:txBody>
      </p:sp>
    </p:spTree>
    <p:extLst>
      <p:ext uri="{BB962C8B-B14F-4D97-AF65-F5344CB8AC3E}">
        <p14:creationId xmlns:p14="http://schemas.microsoft.com/office/powerpoint/2010/main" val="19399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Distributed operating System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Distributed Operating System</a:t>
            </a:r>
            <a:r>
              <a:rPr lang="en-IN" dirty="0"/>
              <a:t> is a model where distributed applications are running on multiple computers linked by communications.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distributed </a:t>
            </a:r>
            <a:r>
              <a:rPr lang="en-IN" dirty="0">
                <a:hlinkClick r:id="rId2" tooltip="Operating System is software that works as an interface between a user and the computer hardware."/>
              </a:rPr>
              <a:t>operating system</a:t>
            </a:r>
            <a:r>
              <a:rPr lang="en-IN" dirty="0"/>
              <a:t> is an extension of the network operating system that supports higher levels of communication and integration of the machines on the network.</a:t>
            </a:r>
          </a:p>
          <a:p>
            <a:pPr algn="just"/>
            <a:r>
              <a:rPr lang="en-IN" dirty="0"/>
              <a:t>This system looks to its users like an ordinary centralized operating system but runs on multiple, independent </a:t>
            </a:r>
            <a:r>
              <a:rPr lang="en-IN" dirty="0">
                <a:hlinkClick r:id="rId3" tooltip="central processing unit"/>
              </a:rPr>
              <a:t>central processing unit</a:t>
            </a:r>
            <a:r>
              <a:rPr lang="en-IN" dirty="0"/>
              <a:t>s (CPUs).</a:t>
            </a:r>
          </a:p>
        </p:txBody>
      </p:sp>
    </p:spTree>
    <p:extLst>
      <p:ext uri="{BB962C8B-B14F-4D97-AF65-F5344CB8AC3E}">
        <p14:creationId xmlns:p14="http://schemas.microsoft.com/office/powerpoint/2010/main" val="1937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Compilers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IN" dirty="0"/>
              <a:t>A compiler is a program that reads a program written in one language –– the source language –– and translates it into an equivalent program in another language –– the target </a:t>
            </a:r>
            <a:r>
              <a:rPr lang="en-IN" dirty="0" smtClean="0"/>
              <a:t>language</a:t>
            </a:r>
          </a:p>
          <a:p>
            <a:pPr algn="just"/>
            <a:r>
              <a:rPr lang="en-IN" dirty="0"/>
              <a:t>As an important part of this translation process, the compiler reports to its user the presence of errors in the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11686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Compiler</a:t>
            </a:r>
            <a:endParaRPr lang="en-IN" dirty="0"/>
          </a:p>
        </p:txBody>
      </p:sp>
      <p:pic>
        <p:nvPicPr>
          <p:cNvPr id="1026" name="Picture 2" descr="C:\Users\Admin\Desktop\comp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371600"/>
            <a:ext cx="81248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 Compilers Do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(1)</a:t>
            </a:r>
          </a:p>
        </p:txBody>
      </p:sp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781701B-267E-44AD-8B33-6DDD0CED8E6B}" type="slidenum">
              <a:rPr kumimoji="0" lang="zh-TW" altLang="en-US" sz="14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eaLnBrk="1" hangingPunct="1"/>
              <a:t>19</a:t>
            </a:fld>
            <a:endParaRPr kumimoji="0" lang="zh-TW" altLang="en-US" sz="140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3063"/>
            <a:ext cx="7772400" cy="2743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compiler acts as a translator, </a:t>
            </a:r>
            <a:b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400" u="sng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transforming human-oriented programming 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languages </a:t>
            </a:r>
            <a:b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into </a:t>
            </a:r>
            <a:r>
              <a:rPr lang="en-US" altLang="zh-TW" sz="2400" u="sng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computer-oriented machine languages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en-US" altLang="zh-TW" sz="2400" smtClean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</a:pPr>
            <a:r>
              <a:rPr lang="en-US" altLang="zh-TW" sz="240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Ignore </a:t>
            </a:r>
            <a:r>
              <a:rPr lang="en-US" altLang="zh-TW" sz="2400" u="sng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machine-dependen</a:t>
            </a:r>
            <a:r>
              <a:rPr lang="en-US" altLang="zh-TW" sz="240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 details for programmer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071563" y="4357688"/>
            <a:ext cx="2119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Programming </a:t>
            </a:r>
          </a:p>
          <a:p>
            <a:pPr eaLnBrk="1" hangingPunct="1"/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Language</a:t>
            </a:r>
          </a:p>
          <a:p>
            <a:pPr eaLnBrk="1" hangingPunct="1"/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916238" y="49260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287838" y="4545013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Compiler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888038" y="49260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107238" y="4468813"/>
            <a:ext cx="1557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Machine</a:t>
            </a:r>
          </a:p>
          <a:p>
            <a:pPr eaLnBrk="1" hangingPunct="1"/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Language</a:t>
            </a:r>
          </a:p>
          <a:p>
            <a:pPr eaLnBrk="1" hangingPunct="1"/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</a:t>
            </a:r>
            <a:r>
              <a:rPr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9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 animBg="1"/>
      <p:bldP spid="11271" grpId="0" animBg="1"/>
      <p:bldP spid="11272" grpId="0" animBg="1"/>
      <p:bldP spid="112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Operating systems</a:t>
            </a:r>
            <a:endParaRPr lang="en-IN" dirty="0"/>
          </a:p>
        </p:txBody>
      </p:sp>
      <p:pic>
        <p:nvPicPr>
          <p:cNvPr id="1026" name="Picture 2" descr="C:\Users\Admin\Desktop\o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48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Do Compilers Do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(2)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Compilers may generate three types of code:</a:t>
            </a:r>
          </a:p>
          <a:p>
            <a:pPr lvl="1"/>
            <a:r>
              <a:rPr lang="en-US" altLang="zh-TW" smtClean="0"/>
              <a:t>Pure Machine Code</a:t>
            </a:r>
          </a:p>
          <a:p>
            <a:pPr lvl="2"/>
            <a:r>
              <a:rPr lang="en-US" altLang="zh-TW" smtClean="0">
                <a:solidFill>
                  <a:srgbClr val="C00000"/>
                </a:solidFill>
              </a:rPr>
              <a:t>Machine instruction set without assuming the existence of any operating system or library.</a:t>
            </a:r>
          </a:p>
          <a:p>
            <a:pPr lvl="2"/>
            <a:r>
              <a:rPr lang="en-US" altLang="zh-TW" smtClean="0">
                <a:solidFill>
                  <a:srgbClr val="C00000"/>
                </a:solidFill>
              </a:rPr>
              <a:t>Mostly being OS or embedded applications</a:t>
            </a:r>
            <a:r>
              <a:rPr lang="en-US" altLang="zh-TW" smtClean="0"/>
              <a:t>.</a:t>
            </a:r>
          </a:p>
          <a:p>
            <a:pPr lvl="1"/>
            <a:r>
              <a:rPr lang="en-US" altLang="zh-TW" smtClean="0"/>
              <a:t>Augmented Machine Code</a:t>
            </a:r>
          </a:p>
          <a:p>
            <a:pPr lvl="2"/>
            <a:r>
              <a:rPr lang="en-US" altLang="zh-TW" smtClean="0">
                <a:solidFill>
                  <a:srgbClr val="C00000"/>
                </a:solidFill>
              </a:rPr>
              <a:t>Code with OS routines and runtime support routines.</a:t>
            </a:r>
          </a:p>
          <a:p>
            <a:pPr lvl="2"/>
            <a:r>
              <a:rPr lang="en-US" altLang="zh-TW" smtClean="0">
                <a:solidFill>
                  <a:srgbClr val="C00000"/>
                </a:solidFill>
              </a:rPr>
              <a:t>More often</a:t>
            </a:r>
          </a:p>
          <a:p>
            <a:pPr lvl="1"/>
            <a:r>
              <a:rPr lang="en-US" altLang="zh-TW" smtClean="0"/>
              <a:t>Virtual Machine Code</a:t>
            </a:r>
          </a:p>
          <a:p>
            <a:pPr lvl="2"/>
            <a:r>
              <a:rPr lang="en-US" altLang="zh-TW" smtClean="0">
                <a:solidFill>
                  <a:srgbClr val="C00000"/>
                </a:solidFill>
              </a:rPr>
              <a:t>Virtual instructions, can be run on any architecture with a virtual machine interpreter or a just-in-time compiler</a:t>
            </a:r>
          </a:p>
          <a:p>
            <a:pPr lvl="2"/>
            <a:r>
              <a:rPr lang="en-US" altLang="zh-TW" smtClean="0">
                <a:solidFill>
                  <a:srgbClr val="C00000"/>
                </a:solidFill>
              </a:rPr>
              <a:t>Ex. Java</a:t>
            </a:r>
            <a:endParaRPr lang="zh-TW" altLang="en-US" smtClean="0">
              <a:solidFill>
                <a:srgbClr val="C00000"/>
              </a:solidFill>
            </a:endParaRP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7313EAC-4B4F-49AB-94C3-594479EA0142}" type="slidenum">
              <a:rPr kumimoji="0" lang="zh-TW" altLang="en-US" sz="1400">
                <a:solidFill>
                  <a:schemeClr val="tx2"/>
                </a:solidFill>
              </a:rPr>
              <a:pPr eaLnBrk="1" hangingPunct="1"/>
              <a:t>20</a:t>
            </a:fld>
            <a:endParaRPr kumimoji="0" lang="zh-TW" alt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At first glance, the variety of compilers may appear overwhelming. </a:t>
            </a:r>
            <a:endParaRPr lang="en-IN" dirty="0" smtClean="0"/>
          </a:p>
          <a:p>
            <a:pPr algn="just"/>
            <a:r>
              <a:rPr lang="en-IN" dirty="0" smtClean="0"/>
              <a:t> </a:t>
            </a:r>
            <a:r>
              <a:rPr lang="en-IN" dirty="0"/>
              <a:t>There are thousands of source languages, ranging from traditional programming languages such as FORTRAN and Pascal to specialized </a:t>
            </a:r>
            <a:r>
              <a:rPr lang="en-IN" dirty="0" smtClean="0"/>
              <a:t>languages.</a:t>
            </a:r>
          </a:p>
          <a:p>
            <a:pPr algn="just"/>
            <a:r>
              <a:rPr lang="en-IN" dirty="0"/>
              <a:t>Target languages are equally as </a:t>
            </a:r>
            <a:r>
              <a:rPr lang="en-IN" dirty="0" smtClean="0"/>
              <a:t>varied.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target language may be another programming language, or the machine language of any computer.</a:t>
            </a:r>
          </a:p>
        </p:txBody>
      </p:sp>
    </p:spTree>
    <p:extLst>
      <p:ext uri="{BB962C8B-B14F-4D97-AF65-F5344CB8AC3E}">
        <p14:creationId xmlns:p14="http://schemas.microsoft.com/office/powerpoint/2010/main" val="41641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/>
              <a:t>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Compilers are sometimes classified as: </a:t>
            </a:r>
            <a:endParaRPr lang="en-IN" dirty="0" smtClean="0"/>
          </a:p>
          <a:p>
            <a:r>
              <a:rPr lang="en-IN" dirty="0" smtClean="0"/>
              <a:t>single-pass </a:t>
            </a:r>
          </a:p>
          <a:p>
            <a:r>
              <a:rPr lang="en-IN" dirty="0" smtClean="0"/>
              <a:t> </a:t>
            </a:r>
            <a:r>
              <a:rPr lang="en-IN" dirty="0"/>
              <a:t>multi-pass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load-and-go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Debugging </a:t>
            </a:r>
            <a:endParaRPr lang="en-IN" dirty="0" smtClean="0"/>
          </a:p>
          <a:p>
            <a:r>
              <a:rPr lang="en-IN" dirty="0" smtClean="0"/>
              <a:t>optimizing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8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Throughout the 1950’s, compilers were considered notoriously difficult programs to write.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FORTRAN compiler, for example, took 18 staff-years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2934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4EE328F-9513-4D8D-8505-B9627D25DFAA}" type="slidenum">
              <a:rPr kumimoji="0" lang="zh-TW" altLang="en-US" sz="1400">
                <a:solidFill>
                  <a:schemeClr val="tx2"/>
                </a:solidFill>
              </a:rPr>
              <a:pPr eaLnBrk="1" hangingPunct="1"/>
              <a:t>24</a:t>
            </a:fld>
            <a:endParaRPr kumimoji="0" lang="zh-TW" altLang="en-US" sz="1400">
              <a:solidFill>
                <a:schemeClr val="tx2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Any compiler must perform two major tasks</a:t>
            </a:r>
          </a:p>
          <a:p>
            <a:pPr lvl="1" eaLnBrk="1" hangingPunct="1"/>
            <a:endParaRPr lang="en-US" altLang="zh-TW" b="1" i="1" u="sng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endParaRPr lang="en-US" altLang="zh-TW" b="1" i="1" u="sng" smtClean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eaLnBrk="1" hangingPunct="1"/>
            <a:r>
              <a:rPr lang="en-US" altLang="zh-TW" b="1" i="1" u="sng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Analysis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of the source program</a:t>
            </a:r>
          </a:p>
          <a:p>
            <a:pPr lvl="1" eaLnBrk="1" hangingPunct="1"/>
            <a:r>
              <a:rPr lang="en-US" altLang="zh-TW" b="1" i="1" u="sng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Synthesis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of a machine-language program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Structure of a Compiler (1)</a:t>
            </a:r>
          </a:p>
        </p:txBody>
      </p:sp>
      <p:sp>
        <p:nvSpPr>
          <p:cNvPr id="6" name="矩形 5"/>
          <p:cNvSpPr/>
          <p:nvPr/>
        </p:nvSpPr>
        <p:spPr>
          <a:xfrm>
            <a:off x="857250" y="2286000"/>
            <a:ext cx="7537450" cy="9286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solidFill>
                  <a:srgbClr val="FFFFFF"/>
                </a:solidFill>
              </a:rPr>
              <a:t>Compiler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57250" y="3786188"/>
            <a:ext cx="3716338" cy="10001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solidFill>
                  <a:srgbClr val="FFFFFF"/>
                </a:solidFill>
              </a:rPr>
              <a:t>Analysis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84725" y="3786188"/>
            <a:ext cx="3716338" cy="10001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solidFill>
                  <a:srgbClr val="FFFFFF"/>
                </a:solidFill>
              </a:rPr>
              <a:t>Synthesis</a:t>
            </a:r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>
            <a:off x="6233319" y="3571082"/>
            <a:ext cx="714375" cy="1587"/>
          </a:xfrm>
          <a:prstGeom prst="straightConnector1">
            <a:avLst/>
          </a:prstGeom>
          <a:solidFill>
            <a:schemeClr val="accent6"/>
          </a:solidFill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rot="5400000">
            <a:off x="2305844" y="3571082"/>
            <a:ext cx="714375" cy="1587"/>
          </a:xfrm>
          <a:prstGeom prst="straightConnector1">
            <a:avLst/>
          </a:prstGeom>
          <a:solidFill>
            <a:schemeClr val="accent6"/>
          </a:solidFill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42963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Structure of a Compiler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(2)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78D57E-05A6-46F0-8EB4-B7E41BF3541F}" type="slidenum">
              <a:rPr kumimoji="0" lang="zh-TW" altLang="en-US" sz="14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eaLnBrk="1" hangingPunct="1"/>
              <a:t>25</a:t>
            </a:fld>
            <a:endParaRPr kumimoji="0" lang="zh-TW" altLang="en-US" sz="140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2288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6672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1056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Routines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105624" y="56054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</a:t>
            </a:r>
          </a:p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Generator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105624" y="3929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Optimizer</a:t>
            </a:r>
          </a:p>
        </p:txBody>
      </p:sp>
      <p:sp>
        <p:nvSpPr>
          <p:cNvPr id="16403" name="Line 10"/>
          <p:cNvSpPr>
            <a:spLocks noChangeShapeType="1"/>
          </p:cNvSpPr>
          <p:nvPr/>
        </p:nvSpPr>
        <p:spPr bwMode="auto">
          <a:xfrm>
            <a:off x="10096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Line 11"/>
          <p:cNvSpPr>
            <a:spLocks noChangeShapeType="1"/>
          </p:cNvSpPr>
          <p:nvPr/>
        </p:nvSpPr>
        <p:spPr bwMode="auto">
          <a:xfrm>
            <a:off x="34480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Line 12"/>
          <p:cNvSpPr>
            <a:spLocks noChangeShapeType="1"/>
          </p:cNvSpPr>
          <p:nvPr/>
        </p:nvSpPr>
        <p:spPr bwMode="auto">
          <a:xfrm>
            <a:off x="58864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6" name="Line 13"/>
          <p:cNvSpPr>
            <a:spLocks noChangeShapeType="1"/>
          </p:cNvSpPr>
          <p:nvPr/>
        </p:nvSpPr>
        <p:spPr bwMode="auto">
          <a:xfrm>
            <a:off x="7715250" y="2709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7" name="Line 14"/>
          <p:cNvSpPr>
            <a:spLocks noChangeShapeType="1"/>
          </p:cNvSpPr>
          <p:nvPr/>
        </p:nvSpPr>
        <p:spPr bwMode="auto">
          <a:xfrm>
            <a:off x="7715250" y="46148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8" name="Text Box 16"/>
          <p:cNvSpPr txBox="1">
            <a:spLocks noChangeArrowheads="1"/>
          </p:cNvSpPr>
          <p:nvPr/>
        </p:nvSpPr>
        <p:spPr bwMode="auto">
          <a:xfrm>
            <a:off x="857250" y="1643063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</a:t>
            </a:r>
          </a:p>
        </p:txBody>
      </p:sp>
      <p:sp>
        <p:nvSpPr>
          <p:cNvPr id="16409" name="Text Box 18"/>
          <p:cNvSpPr txBox="1">
            <a:spLocks noChangeArrowheads="1"/>
          </p:cNvSpPr>
          <p:nvPr/>
        </p:nvSpPr>
        <p:spPr bwMode="auto">
          <a:xfrm>
            <a:off x="3524250" y="1947863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Tokens</a:t>
            </a:r>
          </a:p>
        </p:txBody>
      </p:sp>
      <p:sp>
        <p:nvSpPr>
          <p:cNvPr id="16410" name="Text Box 19"/>
          <p:cNvSpPr txBox="1">
            <a:spLocks noChangeArrowheads="1"/>
          </p:cNvSpPr>
          <p:nvPr/>
        </p:nvSpPr>
        <p:spPr bwMode="auto">
          <a:xfrm>
            <a:off x="6038850" y="194786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Syntactic</a:t>
            </a:r>
          </a:p>
        </p:txBody>
      </p:sp>
      <p:sp>
        <p:nvSpPr>
          <p:cNvPr id="16411" name="Text Box 20"/>
          <p:cNvSpPr txBox="1">
            <a:spLocks noChangeArrowheads="1"/>
          </p:cNvSpPr>
          <p:nvPr/>
        </p:nvSpPr>
        <p:spPr bwMode="auto">
          <a:xfrm>
            <a:off x="6038850" y="232886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Structure</a:t>
            </a:r>
          </a:p>
        </p:txBody>
      </p:sp>
      <p:sp>
        <p:nvSpPr>
          <p:cNvPr id="16412" name="Line 23"/>
          <p:cNvSpPr>
            <a:spLocks noChangeShapeType="1"/>
          </p:cNvSpPr>
          <p:nvPr/>
        </p:nvSpPr>
        <p:spPr bwMode="auto">
          <a:xfrm flipH="1">
            <a:off x="6724650" y="3700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3" name="Line 24"/>
          <p:cNvSpPr>
            <a:spLocks noChangeShapeType="1"/>
          </p:cNvSpPr>
          <p:nvPr/>
        </p:nvSpPr>
        <p:spPr bwMode="auto">
          <a:xfrm flipH="1">
            <a:off x="6724650" y="370046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4" name="Line 25"/>
          <p:cNvSpPr>
            <a:spLocks noChangeShapeType="1"/>
          </p:cNvSpPr>
          <p:nvPr/>
        </p:nvSpPr>
        <p:spPr bwMode="auto">
          <a:xfrm>
            <a:off x="6724650" y="5148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152624" y="4005250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 and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Attribute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Tables</a:t>
            </a:r>
          </a:p>
        </p:txBody>
      </p:sp>
      <p:sp>
        <p:nvSpPr>
          <p:cNvPr id="16418" name="Text Box 28"/>
          <p:cNvSpPr txBox="1">
            <a:spLocks noChangeArrowheads="1"/>
          </p:cNvSpPr>
          <p:nvPr/>
        </p:nvSpPr>
        <p:spPr bwMode="auto">
          <a:xfrm>
            <a:off x="1285875" y="5148263"/>
            <a:ext cx="421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(Used by all</a:t>
            </a:r>
            <a:r>
              <a:rPr lang="zh-TW" altLang="en-US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Phases of The Compiler)</a:t>
            </a:r>
          </a:p>
        </p:txBody>
      </p:sp>
      <p:sp>
        <p:nvSpPr>
          <p:cNvPr id="16419" name="Text Box 17"/>
          <p:cNvSpPr txBox="1">
            <a:spLocks noChangeArrowheads="1"/>
          </p:cNvSpPr>
          <p:nvPr/>
        </p:nvSpPr>
        <p:spPr bwMode="auto">
          <a:xfrm>
            <a:off x="0" y="2405063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(Character Stream)</a:t>
            </a:r>
          </a:p>
        </p:txBody>
      </p:sp>
      <p:sp>
        <p:nvSpPr>
          <p:cNvPr id="16420" name="Text Box 22"/>
          <p:cNvSpPr txBox="1">
            <a:spLocks noChangeArrowheads="1"/>
          </p:cNvSpPr>
          <p:nvPr/>
        </p:nvSpPr>
        <p:spPr bwMode="auto">
          <a:xfrm>
            <a:off x="6858000" y="285750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Representation</a:t>
            </a:r>
          </a:p>
        </p:txBody>
      </p:sp>
      <p:sp>
        <p:nvSpPr>
          <p:cNvPr id="16421" name="矩形 25"/>
          <p:cNvSpPr>
            <a:spLocks noChangeArrowheads="1"/>
          </p:cNvSpPr>
          <p:nvPr/>
        </p:nvSpPr>
        <p:spPr bwMode="auto">
          <a:xfrm>
            <a:off x="6643688" y="6488113"/>
            <a:ext cx="235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 machine code</a:t>
            </a:r>
          </a:p>
        </p:txBody>
      </p:sp>
      <p:sp>
        <p:nvSpPr>
          <p:cNvPr id="16422" name="Line 14"/>
          <p:cNvSpPr>
            <a:spLocks noChangeShapeType="1"/>
          </p:cNvSpPr>
          <p:nvPr/>
        </p:nvSpPr>
        <p:spPr bwMode="auto">
          <a:xfrm>
            <a:off x="7715250" y="621506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42963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Structure of a Compiler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(3)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120E2FB-2726-4AD1-8B3C-6DF60888DD6D}" type="slidenum">
              <a:rPr kumimoji="0" lang="zh-TW" altLang="en-US" sz="14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eaLnBrk="1" hangingPunct="1"/>
              <a:t>26</a:t>
            </a:fld>
            <a:endParaRPr kumimoji="0" lang="zh-TW" altLang="en-US" sz="140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228824" y="2024050"/>
            <a:ext cx="12192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6672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1056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</a:t>
            </a:r>
          </a:p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Routines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105624" y="56054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</a:t>
            </a:r>
          </a:p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Generator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105624" y="3929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Optimizer</a:t>
            </a:r>
          </a:p>
        </p:txBody>
      </p:sp>
      <p:sp>
        <p:nvSpPr>
          <p:cNvPr id="17427" name="Line 10"/>
          <p:cNvSpPr>
            <a:spLocks noChangeShapeType="1"/>
          </p:cNvSpPr>
          <p:nvPr/>
        </p:nvSpPr>
        <p:spPr bwMode="auto">
          <a:xfrm>
            <a:off x="10096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8" name="Line 11"/>
          <p:cNvSpPr>
            <a:spLocks noChangeShapeType="1"/>
          </p:cNvSpPr>
          <p:nvPr/>
        </p:nvSpPr>
        <p:spPr bwMode="auto">
          <a:xfrm>
            <a:off x="34480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9" name="Line 12"/>
          <p:cNvSpPr>
            <a:spLocks noChangeShapeType="1"/>
          </p:cNvSpPr>
          <p:nvPr/>
        </p:nvSpPr>
        <p:spPr bwMode="auto">
          <a:xfrm>
            <a:off x="58864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0" name="Line 13"/>
          <p:cNvSpPr>
            <a:spLocks noChangeShapeType="1"/>
          </p:cNvSpPr>
          <p:nvPr/>
        </p:nvSpPr>
        <p:spPr bwMode="auto">
          <a:xfrm>
            <a:off x="7715250" y="2709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1" name="Line 14"/>
          <p:cNvSpPr>
            <a:spLocks noChangeShapeType="1"/>
          </p:cNvSpPr>
          <p:nvPr/>
        </p:nvSpPr>
        <p:spPr bwMode="auto">
          <a:xfrm>
            <a:off x="7715250" y="46148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2" name="Line 15"/>
          <p:cNvSpPr>
            <a:spLocks noChangeShapeType="1"/>
          </p:cNvSpPr>
          <p:nvPr/>
        </p:nvSpPr>
        <p:spPr bwMode="auto">
          <a:xfrm>
            <a:off x="7715250" y="6291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3" name="Text Box 16"/>
          <p:cNvSpPr txBox="1">
            <a:spLocks noChangeArrowheads="1"/>
          </p:cNvSpPr>
          <p:nvPr/>
        </p:nvSpPr>
        <p:spPr bwMode="auto">
          <a:xfrm>
            <a:off x="857250" y="1643063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</a:t>
            </a:r>
          </a:p>
        </p:txBody>
      </p:sp>
      <p:sp>
        <p:nvSpPr>
          <p:cNvPr id="17434" name="Text Box 18"/>
          <p:cNvSpPr txBox="1">
            <a:spLocks noChangeArrowheads="1"/>
          </p:cNvSpPr>
          <p:nvPr/>
        </p:nvSpPr>
        <p:spPr bwMode="auto">
          <a:xfrm>
            <a:off x="3524250" y="1947863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Tokens</a:t>
            </a:r>
          </a:p>
        </p:txBody>
      </p:sp>
      <p:sp>
        <p:nvSpPr>
          <p:cNvPr id="17435" name="Text Box 19"/>
          <p:cNvSpPr txBox="1">
            <a:spLocks noChangeArrowheads="1"/>
          </p:cNvSpPr>
          <p:nvPr/>
        </p:nvSpPr>
        <p:spPr bwMode="auto">
          <a:xfrm>
            <a:off x="6038850" y="194786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Syntactic</a:t>
            </a:r>
          </a:p>
        </p:txBody>
      </p:sp>
      <p:sp>
        <p:nvSpPr>
          <p:cNvPr id="17436" name="Text Box 20"/>
          <p:cNvSpPr txBox="1">
            <a:spLocks noChangeArrowheads="1"/>
          </p:cNvSpPr>
          <p:nvPr/>
        </p:nvSpPr>
        <p:spPr bwMode="auto">
          <a:xfrm>
            <a:off x="6038850" y="232886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Structure</a:t>
            </a:r>
          </a:p>
        </p:txBody>
      </p:sp>
      <p:sp>
        <p:nvSpPr>
          <p:cNvPr id="17437" name="Line 23"/>
          <p:cNvSpPr>
            <a:spLocks noChangeShapeType="1"/>
          </p:cNvSpPr>
          <p:nvPr/>
        </p:nvSpPr>
        <p:spPr bwMode="auto">
          <a:xfrm flipH="1">
            <a:off x="6724650" y="3700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8" name="Line 24"/>
          <p:cNvSpPr>
            <a:spLocks noChangeShapeType="1"/>
          </p:cNvSpPr>
          <p:nvPr/>
        </p:nvSpPr>
        <p:spPr bwMode="auto">
          <a:xfrm flipH="1">
            <a:off x="6724650" y="370046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Line 25"/>
          <p:cNvSpPr>
            <a:spLocks noChangeShapeType="1"/>
          </p:cNvSpPr>
          <p:nvPr/>
        </p:nvSpPr>
        <p:spPr bwMode="auto">
          <a:xfrm>
            <a:off x="6724650" y="5148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152624" y="4005250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 and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Attribute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Tables</a:t>
            </a:r>
          </a:p>
        </p:txBody>
      </p:sp>
      <p:sp>
        <p:nvSpPr>
          <p:cNvPr id="17443" name="Text Box 28"/>
          <p:cNvSpPr txBox="1">
            <a:spLocks noChangeArrowheads="1"/>
          </p:cNvSpPr>
          <p:nvPr/>
        </p:nvSpPr>
        <p:spPr bwMode="auto">
          <a:xfrm>
            <a:off x="2533650" y="5148263"/>
            <a:ext cx="1646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(Used by all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Phases of 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Compiler)</a:t>
            </a:r>
          </a:p>
        </p:txBody>
      </p:sp>
      <p:sp>
        <p:nvSpPr>
          <p:cNvPr id="26" name="矩形 25"/>
          <p:cNvSpPr/>
          <p:nvPr/>
        </p:nvSpPr>
        <p:spPr>
          <a:xfrm>
            <a:off x="214282" y="3071810"/>
            <a:ext cx="6357600" cy="3358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2286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b="1" smtClean="0">
                <a:solidFill>
                  <a:srgbClr val="F7C12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</a:t>
            </a:r>
            <a:r>
              <a:rPr lang="en-US" altLang="zh-TW" sz="3600" b="1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scanner begins the analysis of  the source program by reading the input,  character by character,  and grouping characters into individual words and symbols</a:t>
            </a:r>
            <a:r>
              <a:rPr lang="en-US" altLang="zh-TW" sz="20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en-US" altLang="zh-TW" sz="2000" b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tokens</a:t>
            </a:r>
            <a:r>
              <a:rPr lang="en-US" altLang="zh-TW" sz="20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1" eaLnBrk="1" hangingPunct="1">
              <a:defRPr/>
            </a:pPr>
            <a:endParaRPr lang="en-US" altLang="zh-TW" sz="2000" b="1" smtClean="0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 ( Regular expression )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NFA ( Non-deterministic Finite Automata )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DFA ( Deterministic Finite Automata )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LEX</a:t>
            </a:r>
            <a:endParaRPr lang="zh-TW" altLang="en-US" sz="1400" b="1" smtClean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447" name="Text Box 17"/>
          <p:cNvSpPr txBox="1">
            <a:spLocks noChangeArrowheads="1"/>
          </p:cNvSpPr>
          <p:nvPr/>
        </p:nvSpPr>
        <p:spPr bwMode="auto">
          <a:xfrm>
            <a:off x="0" y="2405063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(Character Stream)</a:t>
            </a:r>
          </a:p>
        </p:txBody>
      </p:sp>
      <p:sp>
        <p:nvSpPr>
          <p:cNvPr id="17448" name="Text Box 22"/>
          <p:cNvSpPr txBox="1">
            <a:spLocks noChangeArrowheads="1"/>
          </p:cNvSpPr>
          <p:nvPr/>
        </p:nvSpPr>
        <p:spPr bwMode="auto">
          <a:xfrm>
            <a:off x="6858000" y="285750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Representation</a:t>
            </a:r>
          </a:p>
        </p:txBody>
      </p:sp>
      <p:sp>
        <p:nvSpPr>
          <p:cNvPr id="17449" name="矩形 26"/>
          <p:cNvSpPr>
            <a:spLocks noChangeArrowheads="1"/>
          </p:cNvSpPr>
          <p:nvPr/>
        </p:nvSpPr>
        <p:spPr bwMode="auto">
          <a:xfrm>
            <a:off x="6643688" y="6488113"/>
            <a:ext cx="235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 machine code</a:t>
            </a:r>
          </a:p>
        </p:txBody>
      </p:sp>
    </p:spTree>
    <p:extLst>
      <p:ext uri="{BB962C8B-B14F-4D97-AF65-F5344CB8AC3E}">
        <p14:creationId xmlns:p14="http://schemas.microsoft.com/office/powerpoint/2010/main" val="1907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42963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Structure of a Compiler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(4)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578C9ED-C682-4BB0-B180-9B6ABAA3E3A8}" type="slidenum">
              <a:rPr kumimoji="0" lang="zh-TW" altLang="en-US" sz="14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eaLnBrk="1" hangingPunct="1"/>
              <a:t>27</a:t>
            </a:fld>
            <a:endParaRPr kumimoji="0" lang="zh-TW" altLang="en-US" sz="140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2288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667224" y="2024050"/>
            <a:ext cx="12192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1056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</a:t>
            </a:r>
          </a:p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Routines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105624" y="56054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</a:t>
            </a:r>
          </a:p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Generator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105624" y="3929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Optimizer</a:t>
            </a:r>
          </a:p>
        </p:txBody>
      </p:sp>
      <p:sp>
        <p:nvSpPr>
          <p:cNvPr id="18451" name="Line 10"/>
          <p:cNvSpPr>
            <a:spLocks noChangeShapeType="1"/>
          </p:cNvSpPr>
          <p:nvPr/>
        </p:nvSpPr>
        <p:spPr bwMode="auto">
          <a:xfrm>
            <a:off x="10096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2" name="Line 11"/>
          <p:cNvSpPr>
            <a:spLocks noChangeShapeType="1"/>
          </p:cNvSpPr>
          <p:nvPr/>
        </p:nvSpPr>
        <p:spPr bwMode="auto">
          <a:xfrm>
            <a:off x="34480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3" name="Line 12"/>
          <p:cNvSpPr>
            <a:spLocks noChangeShapeType="1"/>
          </p:cNvSpPr>
          <p:nvPr/>
        </p:nvSpPr>
        <p:spPr bwMode="auto">
          <a:xfrm>
            <a:off x="58864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4" name="Line 13"/>
          <p:cNvSpPr>
            <a:spLocks noChangeShapeType="1"/>
          </p:cNvSpPr>
          <p:nvPr/>
        </p:nvSpPr>
        <p:spPr bwMode="auto">
          <a:xfrm>
            <a:off x="7715250" y="2709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5" name="Line 14"/>
          <p:cNvSpPr>
            <a:spLocks noChangeShapeType="1"/>
          </p:cNvSpPr>
          <p:nvPr/>
        </p:nvSpPr>
        <p:spPr bwMode="auto">
          <a:xfrm>
            <a:off x="7715250" y="46148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6" name="Line 15"/>
          <p:cNvSpPr>
            <a:spLocks noChangeShapeType="1"/>
          </p:cNvSpPr>
          <p:nvPr/>
        </p:nvSpPr>
        <p:spPr bwMode="auto">
          <a:xfrm>
            <a:off x="7715250" y="6291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7" name="Text Box 16"/>
          <p:cNvSpPr txBox="1">
            <a:spLocks noChangeArrowheads="1"/>
          </p:cNvSpPr>
          <p:nvPr/>
        </p:nvSpPr>
        <p:spPr bwMode="auto">
          <a:xfrm>
            <a:off x="857250" y="1643063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</a:t>
            </a:r>
          </a:p>
        </p:txBody>
      </p:sp>
      <p:sp>
        <p:nvSpPr>
          <p:cNvPr id="18458" name="Text Box 18"/>
          <p:cNvSpPr txBox="1">
            <a:spLocks noChangeArrowheads="1"/>
          </p:cNvSpPr>
          <p:nvPr/>
        </p:nvSpPr>
        <p:spPr bwMode="auto">
          <a:xfrm>
            <a:off x="3524250" y="1947863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Tokens</a:t>
            </a:r>
          </a:p>
        </p:txBody>
      </p:sp>
      <p:sp>
        <p:nvSpPr>
          <p:cNvPr id="18459" name="Text Box 19"/>
          <p:cNvSpPr txBox="1">
            <a:spLocks noChangeArrowheads="1"/>
          </p:cNvSpPr>
          <p:nvPr/>
        </p:nvSpPr>
        <p:spPr bwMode="auto">
          <a:xfrm>
            <a:off x="6038850" y="194786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Syntactic</a:t>
            </a:r>
          </a:p>
        </p:txBody>
      </p:sp>
      <p:sp>
        <p:nvSpPr>
          <p:cNvPr id="18460" name="Text Box 20"/>
          <p:cNvSpPr txBox="1">
            <a:spLocks noChangeArrowheads="1"/>
          </p:cNvSpPr>
          <p:nvPr/>
        </p:nvSpPr>
        <p:spPr bwMode="auto">
          <a:xfrm>
            <a:off x="6038850" y="232886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Structure</a:t>
            </a:r>
          </a:p>
        </p:txBody>
      </p:sp>
      <p:sp>
        <p:nvSpPr>
          <p:cNvPr id="18461" name="Line 23"/>
          <p:cNvSpPr>
            <a:spLocks noChangeShapeType="1"/>
          </p:cNvSpPr>
          <p:nvPr/>
        </p:nvSpPr>
        <p:spPr bwMode="auto">
          <a:xfrm flipH="1">
            <a:off x="6724650" y="3700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2" name="Line 24"/>
          <p:cNvSpPr>
            <a:spLocks noChangeShapeType="1"/>
          </p:cNvSpPr>
          <p:nvPr/>
        </p:nvSpPr>
        <p:spPr bwMode="auto">
          <a:xfrm flipH="1">
            <a:off x="6724650" y="370046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3" name="Line 25"/>
          <p:cNvSpPr>
            <a:spLocks noChangeShapeType="1"/>
          </p:cNvSpPr>
          <p:nvPr/>
        </p:nvSpPr>
        <p:spPr bwMode="auto">
          <a:xfrm>
            <a:off x="6724650" y="5148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152624" y="4005250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 and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Attribute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Tables</a:t>
            </a:r>
          </a:p>
        </p:txBody>
      </p:sp>
      <p:sp>
        <p:nvSpPr>
          <p:cNvPr id="18467" name="Text Box 28"/>
          <p:cNvSpPr txBox="1">
            <a:spLocks noChangeArrowheads="1"/>
          </p:cNvSpPr>
          <p:nvPr/>
        </p:nvSpPr>
        <p:spPr bwMode="auto">
          <a:xfrm>
            <a:off x="2533650" y="5148263"/>
            <a:ext cx="1646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(Used by all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Phases of 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Compiler)</a:t>
            </a:r>
          </a:p>
        </p:txBody>
      </p:sp>
      <p:sp>
        <p:nvSpPr>
          <p:cNvPr id="26" name="矩形 25"/>
          <p:cNvSpPr/>
          <p:nvPr/>
        </p:nvSpPr>
        <p:spPr>
          <a:xfrm>
            <a:off x="214282" y="3071810"/>
            <a:ext cx="6357982" cy="36433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b="1" smtClean="0">
                <a:solidFill>
                  <a:srgbClr val="F7C12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Given a formal syntax specification (typically as a context-free grammar [CFG] ), the parse reads tokens and groups them into units as specified by the productions of the CFG being used.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 syntactic structure is recognized, the parser either calls corresponding semantic routines directly or builds a </a:t>
            </a:r>
            <a:r>
              <a:rPr lang="en-US" altLang="zh-TW" sz="1800" b="1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tree</a:t>
            </a: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en-US" altLang="zh-TW" sz="2000" b="1" smtClean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CFG ( Context-Free Grammar )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BNF ( Backus-Naur Form )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GAA ( Grammar Analysis Algorithms )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LL, LR, SLR, LALR Parsers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YACC</a:t>
            </a:r>
            <a:endParaRPr lang="zh-TW" altLang="en-US" sz="1400" b="1" smtClean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471" name="Text Box 17"/>
          <p:cNvSpPr txBox="1">
            <a:spLocks noChangeArrowheads="1"/>
          </p:cNvSpPr>
          <p:nvPr/>
        </p:nvSpPr>
        <p:spPr bwMode="auto">
          <a:xfrm>
            <a:off x="0" y="2405063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(Character Stream)</a:t>
            </a:r>
          </a:p>
        </p:txBody>
      </p:sp>
      <p:sp>
        <p:nvSpPr>
          <p:cNvPr id="18472" name="Text Box 22"/>
          <p:cNvSpPr txBox="1">
            <a:spLocks noChangeArrowheads="1"/>
          </p:cNvSpPr>
          <p:nvPr/>
        </p:nvSpPr>
        <p:spPr bwMode="auto">
          <a:xfrm>
            <a:off x="6858000" y="285750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Representation</a:t>
            </a:r>
          </a:p>
        </p:txBody>
      </p:sp>
      <p:sp>
        <p:nvSpPr>
          <p:cNvPr id="18473" name="矩形 26"/>
          <p:cNvSpPr>
            <a:spLocks noChangeArrowheads="1"/>
          </p:cNvSpPr>
          <p:nvPr/>
        </p:nvSpPr>
        <p:spPr bwMode="auto">
          <a:xfrm>
            <a:off x="6643688" y="6488113"/>
            <a:ext cx="235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 machine code</a:t>
            </a:r>
          </a:p>
        </p:txBody>
      </p:sp>
    </p:spTree>
    <p:extLst>
      <p:ext uri="{BB962C8B-B14F-4D97-AF65-F5344CB8AC3E}">
        <p14:creationId xmlns:p14="http://schemas.microsoft.com/office/powerpoint/2010/main" val="16578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42963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Structure of a Compiler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(5)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7EFDFFE-AB17-4EEC-9EF2-C42E42AA1F56}" type="slidenum">
              <a:rPr kumimoji="0" lang="zh-TW" altLang="en-US" sz="14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eaLnBrk="1" hangingPunct="1"/>
              <a:t>28</a:t>
            </a:fld>
            <a:endParaRPr kumimoji="0" lang="zh-TW" altLang="en-US" sz="140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2288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6672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105624" y="2024050"/>
            <a:ext cx="12192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</a:t>
            </a:r>
          </a:p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Routines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105624" y="56054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Generator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105624" y="3929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Optimizer</a:t>
            </a:r>
          </a:p>
        </p:txBody>
      </p:sp>
      <p:sp>
        <p:nvSpPr>
          <p:cNvPr id="19475" name="Line 10"/>
          <p:cNvSpPr>
            <a:spLocks noChangeShapeType="1"/>
          </p:cNvSpPr>
          <p:nvPr/>
        </p:nvSpPr>
        <p:spPr bwMode="auto">
          <a:xfrm>
            <a:off x="10096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6" name="Line 11"/>
          <p:cNvSpPr>
            <a:spLocks noChangeShapeType="1"/>
          </p:cNvSpPr>
          <p:nvPr/>
        </p:nvSpPr>
        <p:spPr bwMode="auto">
          <a:xfrm>
            <a:off x="34480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7" name="Line 12"/>
          <p:cNvSpPr>
            <a:spLocks noChangeShapeType="1"/>
          </p:cNvSpPr>
          <p:nvPr/>
        </p:nvSpPr>
        <p:spPr bwMode="auto">
          <a:xfrm>
            <a:off x="58864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8" name="Line 13"/>
          <p:cNvSpPr>
            <a:spLocks noChangeShapeType="1"/>
          </p:cNvSpPr>
          <p:nvPr/>
        </p:nvSpPr>
        <p:spPr bwMode="auto">
          <a:xfrm>
            <a:off x="7715250" y="2709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9" name="Line 14"/>
          <p:cNvSpPr>
            <a:spLocks noChangeShapeType="1"/>
          </p:cNvSpPr>
          <p:nvPr/>
        </p:nvSpPr>
        <p:spPr bwMode="auto">
          <a:xfrm>
            <a:off x="7715250" y="46148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80" name="Line 15"/>
          <p:cNvSpPr>
            <a:spLocks noChangeShapeType="1"/>
          </p:cNvSpPr>
          <p:nvPr/>
        </p:nvSpPr>
        <p:spPr bwMode="auto">
          <a:xfrm>
            <a:off x="7715250" y="6291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81" name="Text Box 16"/>
          <p:cNvSpPr txBox="1">
            <a:spLocks noChangeArrowheads="1"/>
          </p:cNvSpPr>
          <p:nvPr/>
        </p:nvSpPr>
        <p:spPr bwMode="auto">
          <a:xfrm>
            <a:off x="857250" y="1643063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</a:t>
            </a:r>
          </a:p>
        </p:txBody>
      </p:sp>
      <p:sp>
        <p:nvSpPr>
          <p:cNvPr id="19482" name="Text Box 17"/>
          <p:cNvSpPr txBox="1">
            <a:spLocks noChangeArrowheads="1"/>
          </p:cNvSpPr>
          <p:nvPr/>
        </p:nvSpPr>
        <p:spPr bwMode="auto">
          <a:xfrm>
            <a:off x="0" y="2405063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(Character Stream)</a:t>
            </a:r>
          </a:p>
        </p:txBody>
      </p:sp>
      <p:sp>
        <p:nvSpPr>
          <p:cNvPr id="19483" name="Text Box 18"/>
          <p:cNvSpPr txBox="1">
            <a:spLocks noChangeArrowheads="1"/>
          </p:cNvSpPr>
          <p:nvPr/>
        </p:nvSpPr>
        <p:spPr bwMode="auto">
          <a:xfrm>
            <a:off x="3524250" y="1947863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Tokens</a:t>
            </a:r>
          </a:p>
        </p:txBody>
      </p:sp>
      <p:sp>
        <p:nvSpPr>
          <p:cNvPr id="19484" name="Text Box 19"/>
          <p:cNvSpPr txBox="1">
            <a:spLocks noChangeArrowheads="1"/>
          </p:cNvSpPr>
          <p:nvPr/>
        </p:nvSpPr>
        <p:spPr bwMode="auto">
          <a:xfrm>
            <a:off x="6038850" y="194786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Syntactic</a:t>
            </a:r>
          </a:p>
        </p:txBody>
      </p:sp>
      <p:sp>
        <p:nvSpPr>
          <p:cNvPr id="19485" name="Text Box 20"/>
          <p:cNvSpPr txBox="1">
            <a:spLocks noChangeArrowheads="1"/>
          </p:cNvSpPr>
          <p:nvPr/>
        </p:nvSpPr>
        <p:spPr bwMode="auto">
          <a:xfrm>
            <a:off x="6038850" y="232886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Structure</a:t>
            </a:r>
          </a:p>
        </p:txBody>
      </p:sp>
      <p:sp>
        <p:nvSpPr>
          <p:cNvPr id="19486" name="Text Box 22"/>
          <p:cNvSpPr txBox="1">
            <a:spLocks noChangeArrowheads="1"/>
          </p:cNvSpPr>
          <p:nvPr/>
        </p:nvSpPr>
        <p:spPr bwMode="auto">
          <a:xfrm>
            <a:off x="6929438" y="285750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</a:t>
            </a:r>
          </a:p>
          <a:p>
            <a:pPr eaLnBrk="1" hangingPunct="1"/>
            <a:r>
              <a:rPr lang="en-US" altLang="zh-TW" sz="1800" b="1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Representation</a:t>
            </a:r>
          </a:p>
        </p:txBody>
      </p:sp>
      <p:sp>
        <p:nvSpPr>
          <p:cNvPr id="19487" name="Line 23"/>
          <p:cNvSpPr>
            <a:spLocks noChangeShapeType="1"/>
          </p:cNvSpPr>
          <p:nvPr/>
        </p:nvSpPr>
        <p:spPr bwMode="auto">
          <a:xfrm flipH="1">
            <a:off x="6724650" y="3700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88" name="Line 24"/>
          <p:cNvSpPr>
            <a:spLocks noChangeShapeType="1"/>
          </p:cNvSpPr>
          <p:nvPr/>
        </p:nvSpPr>
        <p:spPr bwMode="auto">
          <a:xfrm flipH="1">
            <a:off x="6724650" y="370046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89" name="Line 25"/>
          <p:cNvSpPr>
            <a:spLocks noChangeShapeType="1"/>
          </p:cNvSpPr>
          <p:nvPr/>
        </p:nvSpPr>
        <p:spPr bwMode="auto">
          <a:xfrm>
            <a:off x="6724650" y="5148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152624" y="4005250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 and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Attribute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Tables</a:t>
            </a:r>
          </a:p>
        </p:txBody>
      </p:sp>
      <p:sp>
        <p:nvSpPr>
          <p:cNvPr id="19493" name="Text Box 28"/>
          <p:cNvSpPr txBox="1">
            <a:spLocks noChangeArrowheads="1"/>
          </p:cNvSpPr>
          <p:nvPr/>
        </p:nvSpPr>
        <p:spPr bwMode="auto">
          <a:xfrm>
            <a:off x="2533650" y="5148263"/>
            <a:ext cx="1646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(Used by all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Phases of 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Compiler)</a:t>
            </a:r>
          </a:p>
        </p:txBody>
      </p:sp>
      <p:sp>
        <p:nvSpPr>
          <p:cNvPr id="26" name="矩形 25"/>
          <p:cNvSpPr/>
          <p:nvPr/>
        </p:nvSpPr>
        <p:spPr>
          <a:xfrm>
            <a:off x="214282" y="3071810"/>
            <a:ext cx="6357600" cy="3358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b="1" smtClean="0">
                <a:solidFill>
                  <a:srgbClr val="F7C12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Routines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Perform two functions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Check the static semantics of each construct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Do the actual translation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The heart of a compiler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TW" sz="2000" b="1" smtClean="0">
              <a:solidFill>
                <a:srgbClr val="F7C12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Directed Translation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Processing Techniques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IR (Intermediate Representation)</a:t>
            </a:r>
          </a:p>
        </p:txBody>
      </p:sp>
      <p:sp>
        <p:nvSpPr>
          <p:cNvPr id="19497" name="矩形 26"/>
          <p:cNvSpPr>
            <a:spLocks noChangeArrowheads="1"/>
          </p:cNvSpPr>
          <p:nvPr/>
        </p:nvSpPr>
        <p:spPr bwMode="auto">
          <a:xfrm>
            <a:off x="6643688" y="6488113"/>
            <a:ext cx="235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 machine code</a:t>
            </a:r>
          </a:p>
        </p:txBody>
      </p:sp>
    </p:spTree>
    <p:extLst>
      <p:ext uri="{BB962C8B-B14F-4D97-AF65-F5344CB8AC3E}">
        <p14:creationId xmlns:p14="http://schemas.microsoft.com/office/powerpoint/2010/main" val="654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42963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Structure of a Compiler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(6)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D36DA7A-4BBC-4F3C-B7A0-F310165B9291}" type="slidenum">
              <a:rPr kumimoji="0" lang="zh-TW" altLang="en-US" sz="14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eaLnBrk="1" hangingPunct="1"/>
              <a:t>29</a:t>
            </a:fld>
            <a:endParaRPr kumimoji="0" lang="zh-TW" altLang="en-US" sz="140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2288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6672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1056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</a:t>
            </a:r>
          </a:p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Routines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105624" y="56054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Generator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105624" y="3929050"/>
            <a:ext cx="12192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Optimizer</a:t>
            </a:r>
          </a:p>
        </p:txBody>
      </p:sp>
      <p:sp>
        <p:nvSpPr>
          <p:cNvPr id="20499" name="Line 10"/>
          <p:cNvSpPr>
            <a:spLocks noChangeShapeType="1"/>
          </p:cNvSpPr>
          <p:nvPr/>
        </p:nvSpPr>
        <p:spPr bwMode="auto">
          <a:xfrm>
            <a:off x="10096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0" name="Line 11"/>
          <p:cNvSpPr>
            <a:spLocks noChangeShapeType="1"/>
          </p:cNvSpPr>
          <p:nvPr/>
        </p:nvSpPr>
        <p:spPr bwMode="auto">
          <a:xfrm>
            <a:off x="34480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1" name="Line 12"/>
          <p:cNvSpPr>
            <a:spLocks noChangeShapeType="1"/>
          </p:cNvSpPr>
          <p:nvPr/>
        </p:nvSpPr>
        <p:spPr bwMode="auto">
          <a:xfrm>
            <a:off x="58864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2" name="Line 13"/>
          <p:cNvSpPr>
            <a:spLocks noChangeShapeType="1"/>
          </p:cNvSpPr>
          <p:nvPr/>
        </p:nvSpPr>
        <p:spPr bwMode="auto">
          <a:xfrm>
            <a:off x="7715250" y="2709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3" name="Line 14"/>
          <p:cNvSpPr>
            <a:spLocks noChangeShapeType="1"/>
          </p:cNvSpPr>
          <p:nvPr/>
        </p:nvSpPr>
        <p:spPr bwMode="auto">
          <a:xfrm>
            <a:off x="7715250" y="46148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4" name="Line 15"/>
          <p:cNvSpPr>
            <a:spLocks noChangeShapeType="1"/>
          </p:cNvSpPr>
          <p:nvPr/>
        </p:nvSpPr>
        <p:spPr bwMode="auto">
          <a:xfrm>
            <a:off x="7715250" y="6291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5" name="Text Box 16"/>
          <p:cNvSpPr txBox="1">
            <a:spLocks noChangeArrowheads="1"/>
          </p:cNvSpPr>
          <p:nvPr/>
        </p:nvSpPr>
        <p:spPr bwMode="auto">
          <a:xfrm>
            <a:off x="857250" y="1643063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</a:t>
            </a:r>
          </a:p>
        </p:txBody>
      </p:sp>
      <p:sp>
        <p:nvSpPr>
          <p:cNvPr id="20506" name="Text Box 18"/>
          <p:cNvSpPr txBox="1">
            <a:spLocks noChangeArrowheads="1"/>
          </p:cNvSpPr>
          <p:nvPr/>
        </p:nvSpPr>
        <p:spPr bwMode="auto">
          <a:xfrm>
            <a:off x="3524250" y="1947863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Tokens</a:t>
            </a:r>
          </a:p>
        </p:txBody>
      </p:sp>
      <p:sp>
        <p:nvSpPr>
          <p:cNvPr id="20507" name="Text Box 19"/>
          <p:cNvSpPr txBox="1">
            <a:spLocks noChangeArrowheads="1"/>
          </p:cNvSpPr>
          <p:nvPr/>
        </p:nvSpPr>
        <p:spPr bwMode="auto">
          <a:xfrm>
            <a:off x="6038850" y="194786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Syntactic</a:t>
            </a:r>
          </a:p>
        </p:txBody>
      </p:sp>
      <p:sp>
        <p:nvSpPr>
          <p:cNvPr id="20508" name="Text Box 20"/>
          <p:cNvSpPr txBox="1">
            <a:spLocks noChangeArrowheads="1"/>
          </p:cNvSpPr>
          <p:nvPr/>
        </p:nvSpPr>
        <p:spPr bwMode="auto">
          <a:xfrm>
            <a:off x="6038850" y="232886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Structure</a:t>
            </a:r>
          </a:p>
        </p:txBody>
      </p:sp>
      <p:sp>
        <p:nvSpPr>
          <p:cNvPr id="20509" name="Line 23"/>
          <p:cNvSpPr>
            <a:spLocks noChangeShapeType="1"/>
          </p:cNvSpPr>
          <p:nvPr/>
        </p:nvSpPr>
        <p:spPr bwMode="auto">
          <a:xfrm flipH="1">
            <a:off x="6724650" y="3700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0" name="Line 24"/>
          <p:cNvSpPr>
            <a:spLocks noChangeShapeType="1"/>
          </p:cNvSpPr>
          <p:nvPr/>
        </p:nvSpPr>
        <p:spPr bwMode="auto">
          <a:xfrm flipH="1">
            <a:off x="6724650" y="370046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1" name="Line 25"/>
          <p:cNvSpPr>
            <a:spLocks noChangeShapeType="1"/>
          </p:cNvSpPr>
          <p:nvPr/>
        </p:nvSpPr>
        <p:spPr bwMode="auto">
          <a:xfrm>
            <a:off x="6724650" y="5148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152624" y="4005250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 and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Attribute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Tables</a:t>
            </a:r>
          </a:p>
        </p:txBody>
      </p:sp>
      <p:sp>
        <p:nvSpPr>
          <p:cNvPr id="20515" name="Text Box 28"/>
          <p:cNvSpPr txBox="1">
            <a:spLocks noChangeArrowheads="1"/>
          </p:cNvSpPr>
          <p:nvPr/>
        </p:nvSpPr>
        <p:spPr bwMode="auto">
          <a:xfrm>
            <a:off x="2533650" y="5148263"/>
            <a:ext cx="1646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(Used by all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Phases of 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Compiler)</a:t>
            </a:r>
          </a:p>
        </p:txBody>
      </p:sp>
      <p:sp>
        <p:nvSpPr>
          <p:cNvPr id="26" name="矩形 25"/>
          <p:cNvSpPr/>
          <p:nvPr/>
        </p:nvSpPr>
        <p:spPr>
          <a:xfrm>
            <a:off x="214282" y="3071810"/>
            <a:ext cx="6357982" cy="33575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600" b="1" smtClean="0">
                <a:solidFill>
                  <a:srgbClr val="F7C12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Optimizer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IR code generated by the semantic routines is analyzed and transformed into functionally equivalent but improved IR code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This phase can be very complex and slow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Peephole optimization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TW" sz="1800" smtClean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 optimization, register allocation, code scheduling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endParaRPr lang="en-US" altLang="zh-TW" sz="1400" b="1" smtClean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Register and Temporary Management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en-US" altLang="zh-TW" sz="1400" b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Peephole Optimization</a:t>
            </a:r>
          </a:p>
        </p:txBody>
      </p:sp>
      <p:sp>
        <p:nvSpPr>
          <p:cNvPr id="20519" name="Text Box 17"/>
          <p:cNvSpPr txBox="1">
            <a:spLocks noChangeArrowheads="1"/>
          </p:cNvSpPr>
          <p:nvPr/>
        </p:nvSpPr>
        <p:spPr bwMode="auto">
          <a:xfrm>
            <a:off x="0" y="2405063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(Character Stream)</a:t>
            </a:r>
          </a:p>
        </p:txBody>
      </p:sp>
      <p:sp>
        <p:nvSpPr>
          <p:cNvPr id="20520" name="Text Box 22"/>
          <p:cNvSpPr txBox="1">
            <a:spLocks noChangeArrowheads="1"/>
          </p:cNvSpPr>
          <p:nvPr/>
        </p:nvSpPr>
        <p:spPr bwMode="auto">
          <a:xfrm>
            <a:off x="6858000" y="285750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Representation</a:t>
            </a:r>
          </a:p>
        </p:txBody>
      </p:sp>
      <p:sp>
        <p:nvSpPr>
          <p:cNvPr id="20521" name="矩形 26"/>
          <p:cNvSpPr>
            <a:spLocks noChangeArrowheads="1"/>
          </p:cNvSpPr>
          <p:nvPr/>
        </p:nvSpPr>
        <p:spPr bwMode="auto">
          <a:xfrm>
            <a:off x="6643688" y="6488113"/>
            <a:ext cx="235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 machine code</a:t>
            </a:r>
          </a:p>
        </p:txBody>
      </p:sp>
    </p:spTree>
    <p:extLst>
      <p:ext uri="{BB962C8B-B14F-4D97-AF65-F5344CB8AC3E}">
        <p14:creationId xmlns:p14="http://schemas.microsoft.com/office/powerpoint/2010/main" val="20862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198438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797925" cy="415925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program that acts as an intermediary between a user of a computer and the computer hardware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Operating system goals: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Execute user programs and make solving user problems easier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Make the computer system convenient to use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 the computer hardware in an efficient manner</a:t>
            </a:r>
          </a:p>
        </p:txBody>
      </p:sp>
    </p:spTree>
    <p:extLst>
      <p:ext uri="{BB962C8B-B14F-4D97-AF65-F5344CB8AC3E}">
        <p14:creationId xmlns:p14="http://schemas.microsoft.com/office/powerpoint/2010/main" val="6120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42963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Structure of a Compiler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(7)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ECBA6A2-1BA0-441A-A1FA-159958FC6F5E}" type="slidenum">
              <a:rPr kumimoji="0" lang="zh-TW" altLang="en-US" sz="14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eaLnBrk="1" hangingPunct="1"/>
              <a:t>30</a:t>
            </a:fld>
            <a:endParaRPr kumimoji="0" lang="zh-TW" altLang="en-US" sz="140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1508" name="Text Box 16"/>
          <p:cNvSpPr txBox="1">
            <a:spLocks noChangeArrowheads="1"/>
          </p:cNvSpPr>
          <p:nvPr/>
        </p:nvSpPr>
        <p:spPr bwMode="auto">
          <a:xfrm>
            <a:off x="857250" y="1643063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</a:t>
            </a:r>
          </a:p>
        </p:txBody>
      </p:sp>
      <p:sp>
        <p:nvSpPr>
          <p:cNvPr id="21509" name="Text Box 17"/>
          <p:cNvSpPr txBox="1">
            <a:spLocks noChangeArrowheads="1"/>
          </p:cNvSpPr>
          <p:nvPr/>
        </p:nvSpPr>
        <p:spPr bwMode="auto">
          <a:xfrm>
            <a:off x="0" y="2405063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(Character Stream)</a:t>
            </a:r>
          </a:p>
        </p:txBody>
      </p:sp>
      <p:sp>
        <p:nvSpPr>
          <p:cNvPr id="7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288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10096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4" name="Text Box 18"/>
          <p:cNvSpPr txBox="1">
            <a:spLocks noChangeArrowheads="1"/>
          </p:cNvSpPr>
          <p:nvPr/>
        </p:nvSpPr>
        <p:spPr bwMode="auto">
          <a:xfrm>
            <a:off x="3524250" y="1947863"/>
            <a:ext cx="941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Tokens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4480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672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5886450" y="2328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6038850" y="194786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Syntactic</a:t>
            </a:r>
          </a:p>
        </p:txBody>
      </p:sp>
      <p:sp>
        <p:nvSpPr>
          <p:cNvPr id="21521" name="Text Box 20"/>
          <p:cNvSpPr txBox="1">
            <a:spLocks noChangeArrowheads="1"/>
          </p:cNvSpPr>
          <p:nvPr/>
        </p:nvSpPr>
        <p:spPr bwMode="auto">
          <a:xfrm>
            <a:off x="6038850" y="232886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Structure</a:t>
            </a:r>
          </a:p>
        </p:txBody>
      </p:sp>
      <p:sp>
        <p:nvSpPr>
          <p:cNvPr id="15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05624" y="2024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</a:t>
            </a:r>
          </a:p>
          <a:p>
            <a:pPr algn="ctr">
              <a:defRPr/>
            </a:pP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Routines</a:t>
            </a:r>
          </a:p>
        </p:txBody>
      </p:sp>
      <p:sp>
        <p:nvSpPr>
          <p:cNvPr id="21525" name="Line 13"/>
          <p:cNvSpPr>
            <a:spLocks noChangeShapeType="1"/>
          </p:cNvSpPr>
          <p:nvPr/>
        </p:nvSpPr>
        <p:spPr bwMode="auto">
          <a:xfrm>
            <a:off x="7715250" y="2709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6" name="Line 14"/>
          <p:cNvSpPr>
            <a:spLocks noChangeShapeType="1"/>
          </p:cNvSpPr>
          <p:nvPr/>
        </p:nvSpPr>
        <p:spPr bwMode="auto">
          <a:xfrm flipH="1">
            <a:off x="7715250" y="5143500"/>
            <a:ext cx="0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6858000" y="2857500"/>
            <a:ext cx="174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</a:t>
            </a:r>
          </a:p>
          <a:p>
            <a:pPr eaLnBrk="1" hangingPunct="1"/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Representation</a:t>
            </a: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H="1">
            <a:off x="6724650" y="3700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6724650" y="370046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6724650" y="5148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105624" y="392905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Optimizer</a:t>
            </a:r>
          </a:p>
        </p:txBody>
      </p:sp>
      <p:sp>
        <p:nvSpPr>
          <p:cNvPr id="21534" name="Line 14"/>
          <p:cNvSpPr>
            <a:spLocks noChangeShapeType="1"/>
          </p:cNvSpPr>
          <p:nvPr/>
        </p:nvSpPr>
        <p:spPr bwMode="auto">
          <a:xfrm>
            <a:off x="7715250" y="46148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05624" y="5605450"/>
            <a:ext cx="12192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</a:t>
            </a:r>
          </a:p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Generator</a:t>
            </a:r>
          </a:p>
        </p:txBody>
      </p:sp>
      <p:sp>
        <p:nvSpPr>
          <p:cNvPr id="21538" name="Line 15"/>
          <p:cNvSpPr>
            <a:spLocks noChangeShapeType="1"/>
          </p:cNvSpPr>
          <p:nvPr/>
        </p:nvSpPr>
        <p:spPr bwMode="auto">
          <a:xfrm>
            <a:off x="7715250" y="6291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矩形 29"/>
          <p:cNvSpPr/>
          <p:nvPr/>
        </p:nvSpPr>
        <p:spPr>
          <a:xfrm>
            <a:off x="214282" y="3071810"/>
            <a:ext cx="6357600" cy="3358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228600" indent="-228600">
              <a:defRPr/>
            </a:pP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Generator</a:t>
            </a:r>
          </a:p>
          <a:p>
            <a:pPr marL="228600" indent="-228600">
              <a:buFont typeface="Wingdings" pitchFamily="2" charset="2"/>
              <a:buChar char="p"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Interpretive Code Generation</a:t>
            </a:r>
          </a:p>
          <a:p>
            <a:pPr marL="228600" indent="-228600">
              <a:buFont typeface="Wingdings" pitchFamily="2" charset="2"/>
              <a:buChar char="p"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Generating Code from Tree/Dag</a:t>
            </a:r>
          </a:p>
          <a:p>
            <a:pPr marL="228600" indent="-228600">
              <a:buFont typeface="Wingdings" pitchFamily="2" charset="2"/>
              <a:buChar char="p"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Grammar-Based Code Generator</a:t>
            </a:r>
          </a:p>
        </p:txBody>
      </p:sp>
      <p:sp>
        <p:nvSpPr>
          <p:cNvPr id="21542" name="矩形 28"/>
          <p:cNvSpPr>
            <a:spLocks noChangeArrowheads="1"/>
          </p:cNvSpPr>
          <p:nvPr/>
        </p:nvSpPr>
        <p:spPr bwMode="auto">
          <a:xfrm>
            <a:off x="6643688" y="6357938"/>
            <a:ext cx="235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 machine code</a:t>
            </a:r>
          </a:p>
        </p:txBody>
      </p:sp>
    </p:spTree>
    <p:extLst>
      <p:ext uri="{BB962C8B-B14F-4D97-AF65-F5344CB8AC3E}">
        <p14:creationId xmlns:p14="http://schemas.microsoft.com/office/powerpoint/2010/main" val="1984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Analysis-Synthesis Model of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There </a:t>
            </a:r>
            <a:r>
              <a:rPr lang="en-IN" dirty="0"/>
              <a:t>are two parts of compilation: </a:t>
            </a:r>
            <a:r>
              <a:rPr lang="en-IN" dirty="0" smtClean="0"/>
              <a:t>–</a:t>
            </a:r>
          </a:p>
          <a:p>
            <a:r>
              <a:rPr lang="en-IN" dirty="0" smtClean="0"/>
              <a:t> </a:t>
            </a:r>
            <a:r>
              <a:rPr lang="en-IN" dirty="0"/>
              <a:t>Analysis </a:t>
            </a:r>
            <a:endParaRPr lang="en-IN" dirty="0" smtClean="0"/>
          </a:p>
          <a:p>
            <a:r>
              <a:rPr lang="en-IN" dirty="0" smtClean="0"/>
              <a:t>Synthesis</a:t>
            </a:r>
          </a:p>
          <a:p>
            <a:r>
              <a:rPr lang="en-IN" dirty="0"/>
              <a:t>The analysis part breaks up the source program into constituent pieces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creates an intermediate representation of the source </a:t>
            </a:r>
            <a:r>
              <a:rPr lang="en-IN" dirty="0" smtClean="0"/>
              <a:t>program</a:t>
            </a:r>
          </a:p>
          <a:p>
            <a:r>
              <a:rPr lang="en-IN" dirty="0"/>
              <a:t>The synthesis part constructs the desired target program from the intermediate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381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Analysis-Synthesis Model of Compilation:</a:t>
            </a:r>
          </a:p>
        </p:txBody>
      </p:sp>
      <p:pic>
        <p:nvPicPr>
          <p:cNvPr id="2050" name="Picture 2" descr="C:\Users\Admin\Desktop\comp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Interpreter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Programming languages are implemented in two ways: interpretation and compilation. </a:t>
            </a:r>
            <a:endParaRPr lang="en-IN" dirty="0" smtClean="0"/>
          </a:p>
          <a:p>
            <a:pPr algn="just"/>
            <a:r>
              <a:rPr lang="en-IN" dirty="0" smtClean="0"/>
              <a:t>As </a:t>
            </a:r>
            <a:r>
              <a:rPr lang="en-IN" dirty="0"/>
              <a:t>the name suggests, an interpreter transforms or interprets a high-level programming code into code that can be understood by the machine (machine code) or into an intermediate language that can be easily executed as well.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interpreter reads each statement of code and then converts or executes it directly.</a:t>
            </a:r>
          </a:p>
        </p:txBody>
      </p:sp>
    </p:spTree>
    <p:extLst>
      <p:ext uri="{BB962C8B-B14F-4D97-AF65-F5344CB8AC3E}">
        <p14:creationId xmlns:p14="http://schemas.microsoft.com/office/powerpoint/2010/main" val="9636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interpretation happens per line or </a:t>
            </a:r>
            <a:r>
              <a:rPr lang="en-IN" dirty="0" smtClean="0"/>
              <a:t>statement.</a:t>
            </a:r>
          </a:p>
          <a:p>
            <a:r>
              <a:rPr lang="en-IN" dirty="0" smtClean="0"/>
              <a:t>it </a:t>
            </a:r>
            <a:r>
              <a:rPr lang="en-IN" dirty="0"/>
              <a:t>can be stopped in the middle of execution to allow for either code modification or debugging</a:t>
            </a:r>
          </a:p>
        </p:txBody>
      </p:sp>
    </p:spTree>
    <p:extLst>
      <p:ext uri="{BB962C8B-B14F-4D97-AF65-F5344CB8AC3E}">
        <p14:creationId xmlns:p14="http://schemas.microsoft.com/office/powerpoint/2010/main" val="21699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98503"/>
              </p:ext>
            </p:extLst>
          </p:nvPr>
        </p:nvGraphicFramePr>
        <p:xfrm>
          <a:off x="457200" y="228599"/>
          <a:ext cx="8229600" cy="633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208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INTERPRETER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99072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Translates program one statement at a time.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entire program and translates it as a whole into machine code</a:t>
                      </a:r>
                      <a:endParaRPr lang="en-IN" sz="2000" dirty="0"/>
                    </a:p>
                  </a:txBody>
                  <a:tcPr/>
                </a:tc>
              </a:tr>
              <a:tr h="1284389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takes less amount of time to analyse the source code but the overall execution time is slower.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takes large amount of time to </a:t>
                      </a:r>
                      <a:r>
                        <a:rPr lang="en-I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source code but the overall execution time is comparatively faster.</a:t>
                      </a:r>
                      <a:endParaRPr lang="en-IN" sz="2000" dirty="0"/>
                    </a:p>
                  </a:txBody>
                  <a:tcPr/>
                </a:tc>
              </a:tr>
              <a:tr h="1284389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intermediate object code is generated, hence are memory efficient.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intermediate object code which further requires linking, hence requires more memory.</a:t>
                      </a:r>
                      <a:endParaRPr lang="en-IN" sz="2000" dirty="0"/>
                    </a:p>
                  </a:txBody>
                  <a:tcPr/>
                </a:tc>
              </a:tr>
              <a:tr h="1284389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Continues translating the program until the first error is met, in which case it stops. Hence debugging is easy.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generates the error message only after scanning the whole program. Hence debugging is comparatively hard.</a:t>
                      </a:r>
                      <a:endParaRPr lang="en-IN" sz="2000" dirty="0"/>
                    </a:p>
                  </a:txBody>
                  <a:tcPr/>
                </a:tc>
              </a:tr>
              <a:tr h="899072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 like Python, Ruby use interpreters.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 like C, C++ use compilers.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182563"/>
            <a:ext cx="76454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87822"/>
            <a:ext cx="8749862" cy="539180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 system can be divided into four components: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– provides basic computing resources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CPU, memory, I/O devices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Controls and coordinates use of hardware among various applications and users</a:t>
            </a:r>
          </a:p>
        </p:txBody>
      </p:sp>
    </p:spTree>
    <p:extLst>
      <p:ext uri="{BB962C8B-B14F-4D97-AF65-F5344CB8AC3E}">
        <p14:creationId xmlns:p14="http://schemas.microsoft.com/office/powerpoint/2010/main" val="28250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System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Word processors, compilers, web browsers, database systems, video games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People, machines, other computers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9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esktop\os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33400"/>
            <a:ext cx="4572000" cy="5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166688"/>
            <a:ext cx="75104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914400"/>
            <a:ext cx="7412421" cy="5344509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OS is a </a:t>
            </a:r>
            <a:r>
              <a:rPr lang="en-US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resource allocator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Manages all resources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Decides between conflicting requests for efficient and fair resource use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OS is a </a:t>
            </a:r>
            <a:r>
              <a:rPr lang="en-US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control program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Controls execution of programs to prevent errors and improper use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32598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9002110" cy="4530725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bootstrap program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is loaded at power-up or reboot</a:t>
            </a:r>
          </a:p>
          <a:p>
            <a:pPr lvl="1"/>
            <a:r>
              <a:rPr lang="en-US" dirty="0" smtClean="0"/>
              <a:t>Typically stored in ROM or EPROM(</a:t>
            </a:r>
            <a:r>
              <a:rPr lang="en-IN" dirty="0" smtClean="0"/>
              <a:t>erasable </a:t>
            </a:r>
            <a:r>
              <a:rPr lang="en-IN" dirty="0"/>
              <a:t>programmable read-only memory) </a:t>
            </a:r>
            <a:r>
              <a:rPr lang="en-US" dirty="0" smtClean="0"/>
              <a:t>, generally known as </a:t>
            </a:r>
            <a:r>
              <a:rPr lang="en-US" b="1" dirty="0" smtClean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dirty="0" smtClean="0"/>
              <a:t>Initializes all aspects of system</a:t>
            </a:r>
          </a:p>
          <a:p>
            <a:pPr lvl="1"/>
            <a:r>
              <a:rPr lang="en-US" dirty="0" smtClean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40891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16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Kernel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4930" name="Picture 2" descr="C:\Users\Admin\Desktop\kerne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7" y="1245475"/>
            <a:ext cx="6432331" cy="50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1634</Words>
  <Application>Microsoft Office PowerPoint</Application>
  <PresentationFormat>On-screen Show (4:3)</PresentationFormat>
  <Paragraphs>325</Paragraphs>
  <Slides>35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CSE1001- Introduction to Problem Solving and Programming</vt:lpstr>
      <vt:lpstr>Overview of Operating systems</vt:lpstr>
      <vt:lpstr>What is an Operating System?</vt:lpstr>
      <vt:lpstr>Computer System Structure</vt:lpstr>
      <vt:lpstr>Computer System Structure</vt:lpstr>
      <vt:lpstr>PowerPoint Presentation</vt:lpstr>
      <vt:lpstr>Operating System Definition</vt:lpstr>
      <vt:lpstr>Computer Startup</vt:lpstr>
      <vt:lpstr>Kernel</vt:lpstr>
      <vt:lpstr>Types of an Operating System</vt:lpstr>
      <vt:lpstr>PowerPoint Presentation</vt:lpstr>
      <vt:lpstr>Time-sharing operating systems </vt:lpstr>
      <vt:lpstr>Time-sharing operating systems </vt:lpstr>
      <vt:lpstr>PowerPoint Presentation</vt:lpstr>
      <vt:lpstr>Network operating System </vt:lpstr>
      <vt:lpstr>Distributed operating System </vt:lpstr>
      <vt:lpstr>Compilers</vt:lpstr>
      <vt:lpstr>Compiler</vt:lpstr>
      <vt:lpstr>What Do Compilers Do (1)</vt:lpstr>
      <vt:lpstr>What Do Compilers Do (2)</vt:lpstr>
      <vt:lpstr>Compiler</vt:lpstr>
      <vt:lpstr>Compilers</vt:lpstr>
      <vt:lpstr>Compilers</vt:lpstr>
      <vt:lpstr>The Structure of a Compiler (1)</vt:lpstr>
      <vt:lpstr>The Structure of a Compiler (2)</vt:lpstr>
      <vt:lpstr>The Structure of a Compiler (3)</vt:lpstr>
      <vt:lpstr>The Structure of a Compiler (4)</vt:lpstr>
      <vt:lpstr>The Structure of a Compiler (5)</vt:lpstr>
      <vt:lpstr>The Structure of a Compiler (6)</vt:lpstr>
      <vt:lpstr>The Structure of a Compiler (7)</vt:lpstr>
      <vt:lpstr>The Analysis-Synthesis Model of Compilation</vt:lpstr>
      <vt:lpstr>The Analysis-Synthesis Model of Compilation:</vt:lpstr>
      <vt:lpstr>Interpreter</vt:lpstr>
      <vt:lpstr>Interpreter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CSE1001- Introduction to Problem Solving and Programming</dc:title>
  <dc:creator>Admin</dc:creator>
  <cp:lastModifiedBy>Windows User</cp:lastModifiedBy>
  <cp:revision>17</cp:revision>
  <dcterms:created xsi:type="dcterms:W3CDTF">2006-08-16T00:00:00Z</dcterms:created>
  <dcterms:modified xsi:type="dcterms:W3CDTF">2019-08-02T10:58:57Z</dcterms:modified>
</cp:coreProperties>
</file>