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74" r:id="rId5"/>
    <p:sldId id="275" r:id="rId6"/>
    <p:sldId id="276" r:id="rId7"/>
    <p:sldId id="272" r:id="rId8"/>
    <p:sldId id="257" r:id="rId9"/>
    <p:sldId id="258" r:id="rId10"/>
    <p:sldId id="259" r:id="rId11"/>
    <p:sldId id="260" r:id="rId12"/>
    <p:sldId id="261" r:id="rId13"/>
    <p:sldId id="262" r:id="rId14"/>
    <p:sldId id="273" r:id="rId15"/>
    <p:sldId id="263" r:id="rId16"/>
    <p:sldId id="264" r:id="rId17"/>
    <p:sldId id="265" r:id="rId18"/>
    <p:sldId id="26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94" r:id="rId27"/>
    <p:sldId id="289" r:id="rId28"/>
    <p:sldId id="292" r:id="rId29"/>
    <p:sldId id="286" r:id="rId30"/>
    <p:sldId id="287" r:id="rId31"/>
    <p:sldId id="299" r:id="rId32"/>
    <p:sldId id="295" r:id="rId33"/>
    <p:sldId id="296" r:id="rId34"/>
    <p:sldId id="297" r:id="rId35"/>
    <p:sldId id="298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Introduction to problem solving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43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Requirements Specifications: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State </a:t>
            </a:r>
            <a:r>
              <a:rPr lang="en-IN" dirty="0"/>
              <a:t>the problem clearly and unambiguously (Doubtless) to understand exactly:</a:t>
            </a:r>
          </a:p>
          <a:p>
            <a:r>
              <a:rPr lang="en-IN" dirty="0" smtClean="0"/>
              <a:t>What </a:t>
            </a:r>
            <a:r>
              <a:rPr lang="en-IN" dirty="0"/>
              <a:t>the problem is?</a:t>
            </a:r>
          </a:p>
          <a:p>
            <a:r>
              <a:rPr lang="en-IN" dirty="0" smtClean="0"/>
              <a:t>What </a:t>
            </a:r>
            <a:r>
              <a:rPr lang="en-IN" dirty="0"/>
              <a:t>is needed to solve it?</a:t>
            </a:r>
          </a:p>
          <a:p>
            <a:r>
              <a:rPr lang="en-IN" dirty="0" smtClean="0"/>
              <a:t>What </a:t>
            </a:r>
            <a:r>
              <a:rPr lang="en-IN" dirty="0"/>
              <a:t>the solution should provide</a:t>
            </a:r>
          </a:p>
          <a:p>
            <a:r>
              <a:rPr lang="en-IN" dirty="0" smtClean="0"/>
              <a:t>If </a:t>
            </a:r>
            <a:r>
              <a:rPr lang="en-IN" dirty="0"/>
              <a:t>there are constraints and special conditions.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071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</a:t>
            </a:r>
            <a:r>
              <a:rPr lang="en-IN" dirty="0" smtClean="0"/>
              <a:t>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In </a:t>
            </a:r>
            <a:r>
              <a:rPr lang="en-IN" dirty="0"/>
              <a:t>the analysis phase, we should identity the following:</a:t>
            </a:r>
          </a:p>
          <a:p>
            <a:r>
              <a:rPr lang="en-IN" dirty="0" smtClean="0"/>
              <a:t> </a:t>
            </a:r>
            <a:r>
              <a:rPr lang="en-IN" dirty="0"/>
              <a:t>Inputs: To the problem, their form and the input media to be used.</a:t>
            </a:r>
          </a:p>
          <a:p>
            <a:r>
              <a:rPr lang="en-IN" dirty="0" smtClean="0"/>
              <a:t>Outputs</a:t>
            </a:r>
            <a:r>
              <a:rPr lang="en-IN" dirty="0"/>
              <a:t>: Expected from the problem, their form and the output media to </a:t>
            </a:r>
            <a:r>
              <a:rPr lang="en-IN" dirty="0" smtClean="0"/>
              <a:t>be used</a:t>
            </a:r>
            <a:r>
              <a:rPr lang="en-IN" dirty="0"/>
              <a:t>.</a:t>
            </a:r>
          </a:p>
          <a:p>
            <a:r>
              <a:rPr lang="en-IN" dirty="0" smtClean="0"/>
              <a:t>Special </a:t>
            </a:r>
            <a:r>
              <a:rPr lang="en-IN" dirty="0"/>
              <a:t>constraints or (necessity) conditions (if any).</a:t>
            </a:r>
          </a:p>
          <a:p>
            <a:r>
              <a:rPr lang="en-IN" dirty="0" smtClean="0"/>
              <a:t>Formulas </a:t>
            </a:r>
            <a:r>
              <a:rPr lang="en-IN" dirty="0"/>
              <a:t>or equations to be used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480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Example: Problem:  </a:t>
            </a:r>
          </a:p>
          <a:p>
            <a:r>
              <a:rPr lang="en-IN" dirty="0" smtClean="0"/>
              <a:t>Compute   </a:t>
            </a:r>
            <a:r>
              <a:rPr lang="en-IN" dirty="0"/>
              <a:t>and  display   the total   cost  of   apples  given   the number   </a:t>
            </a:r>
            <a:r>
              <a:rPr lang="en-IN" dirty="0" smtClean="0"/>
              <a:t>of kilograms </a:t>
            </a:r>
            <a:r>
              <a:rPr lang="en-IN" dirty="0"/>
              <a:t>(kg) of apples purchased and the cost per kg of apples</a:t>
            </a:r>
            <a:r>
              <a:rPr lang="en-IN" dirty="0" smtClean="0"/>
              <a:t>.</a:t>
            </a:r>
          </a:p>
          <a:p>
            <a:r>
              <a:rPr lang="en-IN" dirty="0" smtClean="0"/>
              <a:t>Input</a:t>
            </a:r>
            <a:r>
              <a:rPr lang="en-IN" dirty="0"/>
              <a:t>: Quantity of Apples purchased (in kg</a:t>
            </a:r>
            <a:r>
              <a:rPr lang="en-IN" dirty="0" smtClean="0"/>
              <a:t>).</a:t>
            </a:r>
          </a:p>
          <a:p>
            <a:r>
              <a:rPr lang="en-IN" dirty="0" smtClean="0"/>
              <a:t> Cost per kg of Apples (in </a:t>
            </a:r>
            <a:r>
              <a:rPr lang="en-IN" dirty="0" err="1" smtClean="0"/>
              <a:t>Rs</a:t>
            </a:r>
            <a:r>
              <a:rPr lang="en-IN" dirty="0" smtClean="0"/>
              <a:t>. per kg).</a:t>
            </a:r>
          </a:p>
          <a:p>
            <a:r>
              <a:rPr lang="en-IN" dirty="0" smtClean="0"/>
              <a:t>Output: Total cost of Apples (in </a:t>
            </a:r>
            <a:r>
              <a:rPr lang="en-IN" dirty="0" err="1" smtClean="0"/>
              <a:t>Rs</a:t>
            </a:r>
            <a:r>
              <a:rPr lang="en-IN" dirty="0" smtClean="0"/>
              <a:t>.)</a:t>
            </a:r>
          </a:p>
          <a:p>
            <a:r>
              <a:rPr lang="en-IN" dirty="0" smtClean="0"/>
              <a:t>Constraint: N/A</a:t>
            </a:r>
          </a:p>
          <a:p>
            <a:r>
              <a:rPr lang="en-IN" dirty="0" smtClean="0"/>
              <a:t>Formula: Total cost = Cost per kg x Quantity.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624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Design </a:t>
            </a:r>
            <a:r>
              <a:rPr lang="en-IN" dirty="0"/>
              <a:t>the algorithm to solve the problem.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An algorithm is a list of steps to be executed with the right order in which these </a:t>
            </a:r>
            <a:r>
              <a:rPr lang="en-IN" dirty="0" smtClean="0"/>
              <a:t>steps should </a:t>
            </a:r>
            <a:r>
              <a:rPr lang="en-IN" dirty="0"/>
              <a:t>be executed.</a:t>
            </a:r>
          </a:p>
          <a:p>
            <a:r>
              <a:rPr lang="en-IN" dirty="0" smtClean="0"/>
              <a:t>An </a:t>
            </a:r>
            <a:r>
              <a:rPr lang="en-IN" dirty="0"/>
              <a:t>algorithm must satisfy these requirements:</a:t>
            </a:r>
          </a:p>
          <a:p>
            <a:r>
              <a:rPr lang="en-IN" dirty="0" smtClean="0"/>
              <a:t>It </a:t>
            </a:r>
            <a:r>
              <a:rPr lang="en-IN" dirty="0"/>
              <a:t>must have and Input.</a:t>
            </a:r>
          </a:p>
          <a:p>
            <a:r>
              <a:rPr lang="en-IN" dirty="0" smtClean="0"/>
              <a:t>It </a:t>
            </a:r>
            <a:r>
              <a:rPr lang="en-IN" dirty="0"/>
              <a:t>must have an </a:t>
            </a:r>
            <a:r>
              <a:rPr lang="en-IN" dirty="0" smtClean="0"/>
              <a:t>Output.</a:t>
            </a:r>
          </a:p>
          <a:p>
            <a:r>
              <a:rPr lang="en-IN" dirty="0" smtClean="0"/>
              <a:t>It </a:t>
            </a:r>
            <a:r>
              <a:rPr lang="en-IN" dirty="0"/>
              <a:t>must not be ambiguous (there should not be different interpretations to it).</a:t>
            </a:r>
          </a:p>
          <a:p>
            <a:r>
              <a:rPr lang="en-IN" dirty="0" smtClean="0"/>
              <a:t>It </a:t>
            </a:r>
            <a:r>
              <a:rPr lang="en-IN" dirty="0"/>
              <a:t>must be general (it can be used for different Inputs</a:t>
            </a:r>
            <a:r>
              <a:rPr lang="en-IN" dirty="0" smtClean="0"/>
              <a:t>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56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Algorithm</a:t>
            </a: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85000" lnSpcReduction="10000"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 set of sequential steps usually written in Ordinary Language to solve a given problem is called Algorithm.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Suppose we want to find the average of three numbers, the algorithm </a:t>
            </a:r>
          </a:p>
          <a:p>
            <a:pPr marL="0" indent="0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Step 1 Read the numbers a, b, c</a:t>
            </a:r>
          </a:p>
          <a:p>
            <a:pPr marL="0" indent="0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Step 2 Compute the sum of a, b and c</a:t>
            </a:r>
          </a:p>
          <a:p>
            <a:pPr marL="0" indent="0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Step 3 Divide the sum by 3</a:t>
            </a:r>
          </a:p>
          <a:p>
            <a:pPr marL="0" indent="0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Step 4 Store the result in variable d</a:t>
            </a:r>
          </a:p>
          <a:p>
            <a:pPr marL="0" indent="0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Step 5 Print the value of d</a:t>
            </a:r>
          </a:p>
          <a:p>
            <a:pPr marL="0" indent="0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Step 6 End of the program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361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IMPLEMENTATION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T</a:t>
            </a:r>
            <a:r>
              <a:rPr lang="en-IN" dirty="0" smtClean="0"/>
              <a:t>he </a:t>
            </a:r>
            <a:r>
              <a:rPr lang="en-IN" dirty="0"/>
              <a:t>process of implementing an algorithm by writing a computer program using </a:t>
            </a:r>
            <a:r>
              <a:rPr lang="en-IN" dirty="0" smtClean="0"/>
              <a:t>a programming </a:t>
            </a:r>
            <a:r>
              <a:rPr lang="en-IN" dirty="0"/>
              <a:t>language (example: using ‘c’ language)</a:t>
            </a:r>
          </a:p>
          <a:p>
            <a:pPr algn="just"/>
            <a:r>
              <a:rPr lang="en-IN" dirty="0"/>
              <a:t>T</a:t>
            </a:r>
            <a:r>
              <a:rPr lang="en-IN" dirty="0" smtClean="0"/>
              <a:t>he </a:t>
            </a:r>
            <a:r>
              <a:rPr lang="en-IN" dirty="0"/>
              <a:t>output of the program must be the solution of the intended problem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74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TESTING AND VERIFICATION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dirty="0"/>
              <a:t>P</a:t>
            </a:r>
            <a:r>
              <a:rPr lang="en-IN" dirty="0" smtClean="0"/>
              <a:t>rogram </a:t>
            </a:r>
            <a:r>
              <a:rPr lang="en-IN" dirty="0"/>
              <a:t>testing is the process of executing a program to demonstrate its </a:t>
            </a:r>
            <a:r>
              <a:rPr lang="en-IN" dirty="0" smtClean="0"/>
              <a:t> correctness</a:t>
            </a:r>
            <a:r>
              <a:rPr lang="en-IN" dirty="0"/>
              <a:t>.</a:t>
            </a:r>
          </a:p>
          <a:p>
            <a:pPr algn="just"/>
            <a:r>
              <a:rPr lang="en-IN" dirty="0" smtClean="0"/>
              <a:t>Program </a:t>
            </a:r>
            <a:r>
              <a:rPr lang="en-IN" dirty="0"/>
              <a:t>verification is the process of ensuring that a program meets user </a:t>
            </a:r>
            <a:r>
              <a:rPr lang="en-IN" dirty="0" smtClean="0"/>
              <a:t>requirement</a:t>
            </a:r>
            <a:endParaRPr lang="en-IN" dirty="0"/>
          </a:p>
          <a:p>
            <a:pPr algn="just"/>
            <a:r>
              <a:rPr lang="en-IN" dirty="0" smtClean="0"/>
              <a:t>After </a:t>
            </a:r>
            <a:r>
              <a:rPr lang="en-IN" dirty="0"/>
              <a:t>the program is compiled we must run the program and test/verify it with </a:t>
            </a:r>
            <a:r>
              <a:rPr lang="en-IN" dirty="0" smtClean="0"/>
              <a:t>different </a:t>
            </a:r>
            <a:r>
              <a:rPr lang="en-IN" dirty="0"/>
              <a:t>inputs before the program can be released to the public or other users (</a:t>
            </a:r>
            <a:r>
              <a:rPr lang="en-IN" dirty="0" smtClean="0"/>
              <a:t>or to </a:t>
            </a:r>
            <a:r>
              <a:rPr lang="en-IN" dirty="0"/>
              <a:t>the instructor of this </a:t>
            </a:r>
            <a:r>
              <a:rPr lang="en-IN" dirty="0" smtClean="0"/>
              <a:t>class)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183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IN" dirty="0"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contains details produced at all stages of the program development cycle.</a:t>
            </a:r>
          </a:p>
          <a:p>
            <a:pPr marL="0" indent="0">
              <a:buNone/>
            </a:pPr>
            <a:r>
              <a:rPr lang="en-IN" dirty="0"/>
              <a:t>Can be done in 2 ways</a:t>
            </a:r>
          </a:p>
          <a:p>
            <a:pPr marL="0" indent="0">
              <a:buNone/>
            </a:pPr>
            <a:r>
              <a:rPr lang="en-IN" dirty="0" smtClean="0"/>
              <a:t>    • </a:t>
            </a:r>
            <a:r>
              <a:rPr lang="en-IN" dirty="0"/>
              <a:t>writing comments between your line of codes.</a:t>
            </a:r>
          </a:p>
          <a:p>
            <a:pPr marL="0" indent="0">
              <a:buNone/>
            </a:pPr>
            <a:r>
              <a:rPr lang="en-IN" dirty="0" smtClean="0"/>
              <a:t>    • </a:t>
            </a:r>
            <a:r>
              <a:rPr lang="en-IN" dirty="0"/>
              <a:t>Creating a separate text file to explain the program.</a:t>
            </a:r>
          </a:p>
          <a:p>
            <a:pPr marL="0" indent="0">
              <a:buNone/>
            </a:pPr>
            <a:r>
              <a:rPr lang="en-IN" dirty="0" smtClean="0"/>
              <a:t>Important </a:t>
            </a:r>
            <a:r>
              <a:rPr lang="en-IN" dirty="0"/>
              <a:t>not only for other people to use or modify your program, but also for </a:t>
            </a:r>
          </a:p>
          <a:p>
            <a:r>
              <a:rPr lang="en-IN" dirty="0"/>
              <a:t>you to understand your own program after along time.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435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IN" dirty="0"/>
              <a:t>Documentation is so important because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IN" dirty="0"/>
              <a:t>You may return to this program in future to use whole of or a part of it again.</a:t>
            </a:r>
          </a:p>
          <a:p>
            <a:pPr algn="just"/>
            <a:r>
              <a:rPr lang="en-IN" dirty="0"/>
              <a:t>Other programmer or end user will need some information about your program </a:t>
            </a:r>
            <a:r>
              <a:rPr lang="en-IN" dirty="0" smtClean="0"/>
              <a:t>for </a:t>
            </a:r>
            <a:r>
              <a:rPr lang="en-IN" dirty="0"/>
              <a:t>reference (or) maintenance.</a:t>
            </a:r>
          </a:p>
          <a:p>
            <a:pPr algn="just"/>
            <a:r>
              <a:rPr lang="en-IN" dirty="0"/>
              <a:t>You may some day have to modify the program, or may discover some errors or </a:t>
            </a:r>
            <a:r>
              <a:rPr lang="en-IN" dirty="0" smtClean="0"/>
              <a:t>weakness </a:t>
            </a:r>
            <a:r>
              <a:rPr lang="en-IN" dirty="0"/>
              <a:t>in your program.</a:t>
            </a:r>
          </a:p>
          <a:p>
            <a:pPr algn="just"/>
            <a:r>
              <a:rPr lang="en-IN" dirty="0"/>
              <a:t>Although documentation is listed as the last stage of software development </a:t>
            </a:r>
            <a:r>
              <a:rPr lang="en-IN" dirty="0" smtClean="0"/>
              <a:t>method</a:t>
            </a:r>
            <a:r>
              <a:rPr lang="en-IN" dirty="0"/>
              <a:t>, it is actually an or going process which should be done from the very </a:t>
            </a:r>
            <a:r>
              <a:rPr lang="en-IN" dirty="0" smtClean="0"/>
              <a:t>beginning </a:t>
            </a:r>
            <a:r>
              <a:rPr lang="en-IN" dirty="0"/>
              <a:t>of the software development process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925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marL="0" indent="0" algn="ctr">
              <a:buNone/>
            </a:pPr>
            <a:endParaRPr lang="en-IN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IN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IN" sz="6600" dirty="0" smtClean="0">
                <a:solidFill>
                  <a:srgbClr val="FF0000"/>
                </a:solidFill>
              </a:rPr>
              <a:t>Algorithm</a:t>
            </a:r>
            <a:endParaRPr lang="en-IN" sz="6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24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Six Methods of PS</a:t>
            </a:r>
            <a:endParaRPr lang="en-IN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Identify the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problem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Understand the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problem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Identify alternative ways to solve the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problem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Select the best way to solve the problem from the list of alternative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solutions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List instructions that enable you to solve the problem using the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selected solution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Evaluate the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solution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33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A</a:t>
            </a:r>
            <a:r>
              <a:rPr lang="en-IN" dirty="0" smtClean="0"/>
              <a:t>lgorithm </a:t>
            </a:r>
            <a:r>
              <a:rPr lang="en-IN" dirty="0"/>
              <a:t>is a set of well defined instructions in sequence to solve the problem</a:t>
            </a:r>
            <a:r>
              <a:rPr lang="en-IN" dirty="0" smtClean="0"/>
              <a:t>.</a:t>
            </a:r>
          </a:p>
          <a:p>
            <a:pPr marL="0" indent="0" fontAlgn="base">
              <a:buNone/>
            </a:pPr>
            <a:r>
              <a:rPr lang="en-IN" b="1" dirty="0"/>
              <a:t>Qualities of a good algorithm</a:t>
            </a:r>
          </a:p>
          <a:p>
            <a:pPr algn="just" fontAlgn="base"/>
            <a:r>
              <a:rPr lang="en-IN" dirty="0"/>
              <a:t>Input and output should be defined precisely.</a:t>
            </a:r>
          </a:p>
          <a:p>
            <a:pPr algn="just" fontAlgn="base"/>
            <a:r>
              <a:rPr lang="en-IN" dirty="0"/>
              <a:t>Each steps in algorithm should be clear and unambiguous.</a:t>
            </a:r>
          </a:p>
          <a:p>
            <a:pPr algn="just" fontAlgn="base"/>
            <a:r>
              <a:rPr lang="en-IN" dirty="0"/>
              <a:t>Algorithm should be most effective among many different ways to solve a problem.</a:t>
            </a:r>
          </a:p>
          <a:p>
            <a:pPr algn="just" fontAlgn="base"/>
            <a:r>
              <a:rPr lang="en-IN" dirty="0"/>
              <a:t>An algorithm shouldn't have computer code. Instead, the algorithm should be written in such a way that, it can be used in similar programming languages.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206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Write an algorithm to add two numbers entered by user.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Step 1: </a:t>
            </a:r>
            <a:r>
              <a:rPr lang="en-IN" dirty="0" smtClean="0"/>
              <a:t>Start</a:t>
            </a:r>
          </a:p>
          <a:p>
            <a:r>
              <a:rPr lang="en-IN" dirty="0" smtClean="0"/>
              <a:t> </a:t>
            </a:r>
            <a:r>
              <a:rPr lang="en-IN" dirty="0"/>
              <a:t>Step 2: Declare variables num1, num2 and sum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Step 3: Read values num1 and num2. </a:t>
            </a:r>
            <a:endParaRPr lang="en-IN" dirty="0" smtClean="0"/>
          </a:p>
          <a:p>
            <a:r>
              <a:rPr lang="en-IN" dirty="0" smtClean="0"/>
              <a:t>Step </a:t>
            </a:r>
            <a:r>
              <a:rPr lang="en-IN" dirty="0"/>
              <a:t>4: Add num1 and num2 and assign the result to sum. sum←num1+num2 </a:t>
            </a:r>
            <a:endParaRPr lang="en-IN" dirty="0" smtClean="0"/>
          </a:p>
          <a:p>
            <a:r>
              <a:rPr lang="en-IN" dirty="0" smtClean="0"/>
              <a:t>Step </a:t>
            </a:r>
            <a:r>
              <a:rPr lang="en-IN" dirty="0"/>
              <a:t>5: Display sum </a:t>
            </a:r>
            <a:endParaRPr lang="en-IN" dirty="0" smtClean="0"/>
          </a:p>
          <a:p>
            <a:r>
              <a:rPr lang="en-IN" dirty="0" smtClean="0"/>
              <a:t>Step </a:t>
            </a:r>
            <a:r>
              <a:rPr lang="en-IN" dirty="0"/>
              <a:t>6: Stop</a:t>
            </a:r>
          </a:p>
        </p:txBody>
      </p:sp>
    </p:spTree>
    <p:extLst>
      <p:ext uri="{BB962C8B-B14F-4D97-AF65-F5344CB8AC3E}">
        <p14:creationId xmlns:p14="http://schemas.microsoft.com/office/powerpoint/2010/main" val="280498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IN" sz="4000" dirty="0"/>
              <a:t>Write an algorithm to find the largest among three different </a:t>
            </a:r>
            <a:r>
              <a:rPr lang="en-IN" sz="4000" dirty="0" smtClean="0"/>
              <a:t>numbers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300" dirty="0"/>
              <a:t>Step 1: Start</a:t>
            </a:r>
          </a:p>
          <a:p>
            <a:pPr marL="0" indent="0">
              <a:buNone/>
            </a:pPr>
            <a:r>
              <a:rPr lang="en-IN" sz="2300" dirty="0"/>
              <a:t>Step 2: Declare variables </a:t>
            </a:r>
            <a:r>
              <a:rPr lang="en-IN" sz="2300" dirty="0" err="1"/>
              <a:t>a,b</a:t>
            </a:r>
            <a:r>
              <a:rPr lang="en-IN" sz="2300" dirty="0"/>
              <a:t> and c.</a:t>
            </a:r>
          </a:p>
          <a:p>
            <a:pPr marL="0" indent="0">
              <a:buNone/>
            </a:pPr>
            <a:r>
              <a:rPr lang="en-IN" sz="2300" dirty="0"/>
              <a:t>Step 3: Read variables </a:t>
            </a:r>
            <a:r>
              <a:rPr lang="en-IN" sz="2300" dirty="0" err="1"/>
              <a:t>a,b</a:t>
            </a:r>
            <a:r>
              <a:rPr lang="en-IN" sz="2300" dirty="0"/>
              <a:t> and c.</a:t>
            </a:r>
          </a:p>
          <a:p>
            <a:pPr marL="0" indent="0">
              <a:buNone/>
            </a:pPr>
            <a:r>
              <a:rPr lang="en-IN" sz="2300" dirty="0"/>
              <a:t>Step 4: If a&gt;b</a:t>
            </a:r>
          </a:p>
          <a:p>
            <a:pPr marL="0" indent="0">
              <a:buNone/>
            </a:pPr>
            <a:r>
              <a:rPr lang="en-IN" sz="2300" dirty="0"/>
              <a:t>           If a&gt;c</a:t>
            </a:r>
          </a:p>
          <a:p>
            <a:pPr marL="0" indent="0">
              <a:buNone/>
            </a:pPr>
            <a:r>
              <a:rPr lang="en-IN" sz="2300" dirty="0"/>
              <a:t>              Display a is the largest number.</a:t>
            </a:r>
          </a:p>
          <a:p>
            <a:pPr marL="0" indent="0">
              <a:buNone/>
            </a:pPr>
            <a:r>
              <a:rPr lang="en-IN" sz="2300" dirty="0"/>
              <a:t>           Else</a:t>
            </a:r>
          </a:p>
          <a:p>
            <a:pPr marL="0" indent="0">
              <a:buNone/>
            </a:pPr>
            <a:r>
              <a:rPr lang="en-IN" sz="2300" dirty="0"/>
              <a:t>              Display c is the largest number.</a:t>
            </a:r>
          </a:p>
          <a:p>
            <a:pPr marL="0" indent="0">
              <a:buNone/>
            </a:pPr>
            <a:r>
              <a:rPr lang="en-IN" sz="2300" dirty="0"/>
              <a:t>        Else</a:t>
            </a:r>
          </a:p>
          <a:p>
            <a:pPr marL="0" indent="0">
              <a:buNone/>
            </a:pPr>
            <a:r>
              <a:rPr lang="en-IN" sz="2300" dirty="0"/>
              <a:t>           If b&gt;c</a:t>
            </a:r>
          </a:p>
          <a:p>
            <a:pPr marL="0" indent="0">
              <a:buNone/>
            </a:pPr>
            <a:r>
              <a:rPr lang="en-IN" sz="2300" dirty="0"/>
              <a:t>              Display b is the largest number.</a:t>
            </a:r>
          </a:p>
          <a:p>
            <a:pPr marL="0" indent="0">
              <a:buNone/>
            </a:pPr>
            <a:r>
              <a:rPr lang="en-IN" sz="2300" dirty="0"/>
              <a:t>           Else</a:t>
            </a:r>
          </a:p>
          <a:p>
            <a:pPr marL="0" indent="0">
              <a:buNone/>
            </a:pPr>
            <a:r>
              <a:rPr lang="en-IN" sz="2300" dirty="0"/>
              <a:t>              Display c is the greatest number.  </a:t>
            </a:r>
          </a:p>
          <a:p>
            <a:pPr marL="0" indent="0">
              <a:buNone/>
            </a:pPr>
            <a:r>
              <a:rPr lang="en-IN" sz="2300" dirty="0"/>
              <a:t>Step 5: Stop</a:t>
            </a:r>
            <a:endParaRPr lang="en-IN" sz="2300" dirty="0"/>
          </a:p>
        </p:txBody>
      </p:sp>
    </p:spTree>
    <p:extLst>
      <p:ext uri="{BB962C8B-B14F-4D97-AF65-F5344CB8AC3E}">
        <p14:creationId xmlns:p14="http://schemas.microsoft.com/office/powerpoint/2010/main" val="3132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algn="just"/>
            <a:r>
              <a:rPr lang="en-IN" dirty="0"/>
              <a:t>write </a:t>
            </a:r>
            <a:r>
              <a:rPr lang="en-IN" dirty="0" smtClean="0"/>
              <a:t>an algorithm </a:t>
            </a:r>
            <a:r>
              <a:rPr lang="en-IN" dirty="0"/>
              <a:t>to find the area and circumference of the circle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Write an algorithm to find given number odd or even.</a:t>
            </a:r>
          </a:p>
          <a:p>
            <a:pPr algn="just"/>
            <a:r>
              <a:rPr lang="en-IN" dirty="0"/>
              <a:t>Write an algorithm to find the factorial of a </a:t>
            </a:r>
            <a:r>
              <a:rPr lang="en-IN" dirty="0" smtClean="0"/>
              <a:t>number.</a:t>
            </a:r>
          </a:p>
          <a:p>
            <a:pPr algn="just"/>
            <a:r>
              <a:rPr lang="en-IN" dirty="0"/>
              <a:t>Write an algorithm to check whether a number entered by user is prime or not.</a:t>
            </a:r>
          </a:p>
        </p:txBody>
      </p:sp>
    </p:spTree>
    <p:extLst>
      <p:ext uri="{BB962C8B-B14F-4D97-AF65-F5344CB8AC3E}">
        <p14:creationId xmlns:p14="http://schemas.microsoft.com/office/powerpoint/2010/main" val="303008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Pseudo Code</a:t>
            </a:r>
            <a:br>
              <a:rPr lang="en-IN" dirty="0">
                <a:solidFill>
                  <a:srgbClr val="FF0000"/>
                </a:solidFill>
              </a:rPr>
            </a:b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IN" dirty="0" smtClean="0"/>
              <a:t>It’s </a:t>
            </a:r>
            <a:r>
              <a:rPr lang="en-IN" dirty="0"/>
              <a:t>simply an implementation of an algorithm in the form of annotations and informative text written in plain English. </a:t>
            </a:r>
            <a:endParaRPr lang="en-IN" dirty="0" smtClean="0"/>
          </a:p>
          <a:p>
            <a:pPr algn="just"/>
            <a:r>
              <a:rPr lang="en-IN" dirty="0" smtClean="0"/>
              <a:t>It </a:t>
            </a:r>
            <a:r>
              <a:rPr lang="en-IN" dirty="0"/>
              <a:t>has no syntax like any of the programming language and thus can’t be compiled or interpreted by the computer</a:t>
            </a:r>
            <a:r>
              <a:rPr lang="en-IN" dirty="0" smtClean="0"/>
              <a:t>.</a:t>
            </a:r>
          </a:p>
          <a:p>
            <a:pPr algn="just"/>
            <a:r>
              <a:rPr lang="en-IN" dirty="0"/>
              <a:t>Improves the readability of any approach. It’s one of the best approaches to start implementation of an algorithm.</a:t>
            </a:r>
          </a:p>
          <a:p>
            <a:pPr algn="just"/>
            <a:r>
              <a:rPr lang="en-IN" dirty="0"/>
              <a:t>The main goal of a pseudo code is to explain what exactly each line of a program should do, hence making the code construction phase easier for the programmer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354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>
                <a:solidFill>
                  <a:srgbClr val="FF0000"/>
                </a:solidFill>
              </a:rPr>
              <a:t>Pseudo </a:t>
            </a:r>
            <a:r>
              <a:rPr lang="en-IN" dirty="0" smtClean="0">
                <a:solidFill>
                  <a:srgbClr val="FF0000"/>
                </a:solidFill>
              </a:rPr>
              <a:t>Code for Adding two numbers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BEGIN</a:t>
            </a:r>
          </a:p>
          <a:p>
            <a:r>
              <a:rPr lang="pt-BR" dirty="0"/>
              <a:t>input num 1,num 2</a:t>
            </a:r>
          </a:p>
          <a:p>
            <a:r>
              <a:rPr lang="pt-BR" dirty="0"/>
              <a:t>sum = num 1 + num 2</a:t>
            </a:r>
          </a:p>
          <a:p>
            <a:r>
              <a:rPr lang="pt-BR" dirty="0"/>
              <a:t>diplay total</a:t>
            </a:r>
          </a:p>
          <a:p>
            <a:r>
              <a:rPr lang="pt-BR" dirty="0"/>
              <a:t>END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98331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Write an </a:t>
            </a:r>
            <a:r>
              <a:rPr lang="en-IN" dirty="0" err="1" smtClean="0"/>
              <a:t>pseudocode</a:t>
            </a:r>
            <a:r>
              <a:rPr lang="en-IN" dirty="0" smtClean="0"/>
              <a:t> </a:t>
            </a:r>
            <a:r>
              <a:rPr lang="en-IN" dirty="0"/>
              <a:t>to find the largest among three different numbers</a:t>
            </a:r>
          </a:p>
        </p:txBody>
      </p:sp>
    </p:spTree>
    <p:extLst>
      <p:ext uri="{BB962C8B-B14F-4D97-AF65-F5344CB8AC3E}">
        <p14:creationId xmlns:p14="http://schemas.microsoft.com/office/powerpoint/2010/main" val="6631238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1. READ the values of 3 numbers A, B and C</a:t>
            </a:r>
          </a:p>
          <a:p>
            <a:pPr marL="0" indent="0">
              <a:buNone/>
            </a:pPr>
            <a:r>
              <a:rPr lang="en-IN" dirty="0"/>
              <a:t>2. IF the value of A&gt;that of B THEN</a:t>
            </a:r>
          </a:p>
          <a:p>
            <a:pPr marL="0" indent="0">
              <a:buNone/>
            </a:pPr>
            <a:r>
              <a:rPr lang="en-IN" dirty="0"/>
              <a:t>GOTO step 3</a:t>
            </a:r>
          </a:p>
          <a:p>
            <a:pPr marL="0" indent="0">
              <a:buNone/>
            </a:pPr>
            <a:r>
              <a:rPr lang="en-IN" dirty="0"/>
              <a:t>ELSE</a:t>
            </a:r>
          </a:p>
          <a:p>
            <a:pPr marL="0" indent="0">
              <a:buNone/>
            </a:pPr>
            <a:r>
              <a:rPr lang="en-IN" dirty="0"/>
              <a:t>GOTO step 4</a:t>
            </a:r>
          </a:p>
          <a:p>
            <a:pPr marL="0" indent="0">
              <a:buNone/>
            </a:pPr>
            <a:r>
              <a:rPr lang="en-IN" dirty="0"/>
              <a:t>ENDIF</a:t>
            </a:r>
          </a:p>
          <a:p>
            <a:pPr marL="0" indent="0">
              <a:buNone/>
            </a:pPr>
            <a:r>
              <a:rPr lang="en-IN" dirty="0"/>
              <a:t>3. IF the value of A&gt;that of C THEN</a:t>
            </a:r>
          </a:p>
          <a:p>
            <a:pPr marL="0" indent="0">
              <a:buNone/>
            </a:pPr>
            <a:r>
              <a:rPr lang="en-IN" dirty="0"/>
              <a:t>PRINT "The maximum value is that of A"</a:t>
            </a:r>
          </a:p>
          <a:p>
            <a:pPr marL="0" indent="0">
              <a:buNone/>
            </a:pPr>
            <a:r>
              <a:rPr lang="en-IN" dirty="0"/>
              <a:t>GOTO step 5</a:t>
            </a:r>
          </a:p>
          <a:p>
            <a:pPr marL="0" indent="0">
              <a:buNone/>
            </a:pPr>
            <a:r>
              <a:rPr lang="en-IN" dirty="0"/>
              <a:t>ELSE</a:t>
            </a:r>
          </a:p>
          <a:p>
            <a:pPr marL="0" indent="0">
              <a:buNone/>
            </a:pPr>
            <a:r>
              <a:rPr lang="en-IN" dirty="0"/>
              <a:t>GOTO step 4</a:t>
            </a:r>
          </a:p>
          <a:p>
            <a:pPr marL="0" indent="0">
              <a:buNone/>
            </a:pPr>
            <a:r>
              <a:rPr lang="en-IN" dirty="0"/>
              <a:t>ENDIF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45396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4. IF the value of B&gt;that of C THEN</a:t>
            </a:r>
          </a:p>
          <a:p>
            <a:pPr marL="0" indent="0">
              <a:buNone/>
            </a:pPr>
            <a:r>
              <a:rPr lang="en-IN" dirty="0"/>
              <a:t>PRINT "The maximum value is that of B"</a:t>
            </a:r>
          </a:p>
          <a:p>
            <a:pPr marL="0" indent="0">
              <a:buNone/>
            </a:pPr>
            <a:r>
              <a:rPr lang="en-IN" dirty="0"/>
              <a:t>GOTO step 5</a:t>
            </a:r>
          </a:p>
          <a:p>
            <a:pPr marL="0" indent="0">
              <a:buNone/>
            </a:pPr>
            <a:r>
              <a:rPr lang="en-IN" dirty="0"/>
              <a:t>ELSE</a:t>
            </a:r>
          </a:p>
          <a:p>
            <a:pPr marL="0" indent="0">
              <a:buNone/>
            </a:pPr>
            <a:r>
              <a:rPr lang="en-IN" dirty="0"/>
              <a:t>PRINT "The maximum value is that of C"</a:t>
            </a:r>
          </a:p>
          <a:p>
            <a:pPr marL="0" indent="0">
              <a:buNone/>
            </a:pPr>
            <a:r>
              <a:rPr lang="en-IN" dirty="0"/>
              <a:t>GOTO step 5</a:t>
            </a:r>
          </a:p>
          <a:p>
            <a:pPr marL="0" indent="0">
              <a:buNone/>
            </a:pPr>
            <a:r>
              <a:rPr lang="en-IN" dirty="0"/>
              <a:t>ENDIF</a:t>
            </a:r>
          </a:p>
          <a:p>
            <a:pPr marL="0" indent="0">
              <a:buNone/>
            </a:pPr>
            <a:r>
              <a:rPr lang="en-IN" dirty="0"/>
              <a:t>5. STOP processing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66656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r>
              <a:rPr lang="en-IN" dirty="0"/>
              <a:t>Write pseudo code that reads two numbers and multiplies them together and print out their product</a:t>
            </a:r>
            <a:r>
              <a:rPr lang="en-IN" dirty="0" smtClean="0"/>
              <a:t>.</a:t>
            </a:r>
          </a:p>
          <a:p>
            <a:r>
              <a:rPr lang="en-IN" dirty="0"/>
              <a:t>Write pseudo code that tells a user that the number they entered is not a 5 or a 6</a:t>
            </a:r>
          </a:p>
        </p:txBody>
      </p:sp>
    </p:spTree>
    <p:extLst>
      <p:ext uri="{BB962C8B-B14F-4D97-AF65-F5344CB8AC3E}">
        <p14:creationId xmlns:p14="http://schemas.microsoft.com/office/powerpoint/2010/main" val="559499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05685"/>
            <a:ext cx="8784976" cy="6219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081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Pseudo code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Read </a:t>
            </a:r>
            <a:r>
              <a:rPr lang="pt-BR" dirty="0"/>
              <a:t>num1 , </a:t>
            </a:r>
            <a:r>
              <a:rPr lang="pt-BR" dirty="0" smtClean="0"/>
              <a:t>num2</a:t>
            </a:r>
          </a:p>
          <a:p>
            <a:pPr marL="0" indent="0">
              <a:buNone/>
            </a:pPr>
            <a:r>
              <a:rPr lang="pt-BR" dirty="0" smtClean="0"/>
              <a:t> </a:t>
            </a:r>
            <a:r>
              <a:rPr lang="pt-BR" dirty="0"/>
              <a:t>Set multi to </a:t>
            </a:r>
            <a:r>
              <a:rPr lang="pt-BR" dirty="0" smtClean="0"/>
              <a:t>num1*num2</a:t>
            </a:r>
          </a:p>
          <a:p>
            <a:pPr marL="0" indent="0">
              <a:buNone/>
            </a:pPr>
            <a:r>
              <a:rPr lang="pt-BR" dirty="0" smtClean="0"/>
              <a:t> </a:t>
            </a:r>
            <a:r>
              <a:rPr lang="pt-BR" dirty="0"/>
              <a:t>Write multi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02898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Pseudo Code: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Read </a:t>
            </a:r>
            <a:r>
              <a:rPr lang="en-IN" dirty="0" err="1"/>
              <a:t>isfive</a:t>
            </a:r>
            <a:r>
              <a:rPr lang="en-IN" dirty="0"/>
              <a:t>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If(</a:t>
            </a:r>
            <a:r>
              <a:rPr lang="en-IN" dirty="0" err="1" smtClean="0"/>
              <a:t>isfive</a:t>
            </a:r>
            <a:r>
              <a:rPr lang="en-IN" dirty="0" smtClean="0"/>
              <a:t> </a:t>
            </a:r>
            <a:r>
              <a:rPr lang="en-IN" dirty="0"/>
              <a:t>= 5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Write "your number is </a:t>
            </a:r>
            <a:r>
              <a:rPr lang="en-IN" dirty="0" smtClean="0"/>
              <a:t>5“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Else if (</a:t>
            </a:r>
            <a:r>
              <a:rPr lang="en-IN" dirty="0" err="1"/>
              <a:t>isfive</a:t>
            </a:r>
            <a:r>
              <a:rPr lang="en-IN" dirty="0"/>
              <a:t> = 6)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Write </a:t>
            </a:r>
            <a:r>
              <a:rPr lang="en-IN" dirty="0"/>
              <a:t>"your number is 6"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Else </a:t>
            </a:r>
          </a:p>
          <a:p>
            <a:pPr marL="0" indent="0">
              <a:buNone/>
            </a:pPr>
            <a:r>
              <a:rPr lang="en-IN" dirty="0" smtClean="0"/>
              <a:t>Write </a:t>
            </a:r>
            <a:r>
              <a:rPr lang="en-IN" dirty="0"/>
              <a:t>"your number is not 5 or 6"</a:t>
            </a:r>
          </a:p>
        </p:txBody>
      </p:sp>
    </p:spTree>
    <p:extLst>
      <p:ext uri="{BB962C8B-B14F-4D97-AF65-F5344CB8AC3E}">
        <p14:creationId xmlns:p14="http://schemas.microsoft.com/office/powerpoint/2010/main" val="17950081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sz="3600" b="1" dirty="0" smtClean="0">
                <a:solidFill>
                  <a:srgbClr val="1F07AD"/>
                </a:solidFill>
              </a:rPr>
              <a:t>Pictorial representation of an algorithm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3600" b="1" dirty="0" smtClean="0">
                <a:solidFill>
                  <a:srgbClr val="1F07AD"/>
                </a:solidFill>
              </a:rPr>
              <a:t>Uses different shapes of boxes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3600" b="1" dirty="0" smtClean="0">
                <a:solidFill>
                  <a:srgbClr val="1F07AD"/>
                </a:solidFill>
              </a:rPr>
              <a:t>Logical flow </a:t>
            </a:r>
            <a:r>
              <a:rPr lang="en-US" sz="3600" b="1" dirty="0" smtClean="0">
                <a:solidFill>
                  <a:srgbClr val="1F07AD"/>
                </a:solidFill>
              </a:rPr>
              <a:t>is indicated by interconnecting arrows</a:t>
            </a:r>
          </a:p>
        </p:txBody>
      </p:sp>
      <p:sp>
        <p:nvSpPr>
          <p:cNvPr id="14339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dirty="0" smtClean="0">
                <a:solidFill>
                  <a:srgbClr val="C00000"/>
                </a:solidFill>
              </a:rPr>
              <a:t>Flowchart</a:t>
            </a:r>
          </a:p>
        </p:txBody>
      </p:sp>
    </p:spTree>
    <p:extLst>
      <p:ext uri="{BB962C8B-B14F-4D97-AF65-F5344CB8AC3E}">
        <p14:creationId xmlns:p14="http://schemas.microsoft.com/office/powerpoint/2010/main" val="392208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C00000"/>
                </a:solidFill>
              </a:rPr>
              <a:t>Flow Chart symbols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5363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914400"/>
            <a:ext cx="2819400" cy="591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914400"/>
            <a:ext cx="3124200" cy="257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429000"/>
            <a:ext cx="31242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313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066800"/>
            <a:ext cx="8229600" cy="5105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1" algn="just" eaLnBrk="1" hangingPunct="1">
              <a:lnSpc>
                <a:spcPct val="150000"/>
              </a:lnSpc>
            </a:pPr>
            <a:r>
              <a:rPr lang="en-US" sz="2400" b="1" dirty="0" smtClean="0">
                <a:solidFill>
                  <a:srgbClr val="4214EC"/>
                </a:solidFill>
              </a:rPr>
              <a:t>Clear, neat and easy to follow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sz="2400" b="1" dirty="0" smtClean="0">
                <a:solidFill>
                  <a:srgbClr val="4214EC"/>
                </a:solidFill>
              </a:rPr>
              <a:t>Must have logical start and finish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sz="2400" b="1" dirty="0" smtClean="0">
                <a:solidFill>
                  <a:srgbClr val="4214EC"/>
                </a:solidFill>
              </a:rPr>
              <a:t>Requirements must specified in logical order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sz="2400" b="1" dirty="0" smtClean="0">
                <a:solidFill>
                  <a:srgbClr val="4214EC"/>
                </a:solidFill>
              </a:rPr>
              <a:t>Direction of the flow line should be always from left to right or top to bottom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sz="2400" b="1" dirty="0" smtClean="0">
                <a:solidFill>
                  <a:srgbClr val="4214EC"/>
                </a:solidFill>
              </a:rPr>
              <a:t>Only one flow line should come out from a process symbol.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sz="2400" b="1" dirty="0" smtClean="0">
                <a:solidFill>
                  <a:srgbClr val="4214EC"/>
                </a:solidFill>
              </a:rPr>
              <a:t>If necessary connectors can be used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sz="2400" b="1" dirty="0" smtClean="0">
                <a:solidFill>
                  <a:srgbClr val="4214EC"/>
                </a:solidFill>
              </a:rPr>
              <a:t>Can be tested manually</a:t>
            </a:r>
          </a:p>
          <a:p>
            <a:pPr eaLnBrk="1" hangingPunct="1"/>
            <a:endParaRPr lang="en-US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C00000"/>
                </a:solidFill>
              </a:rPr>
              <a:t>Guidelines to prepare a flowchart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9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Flowchart - Example</a:t>
            </a:r>
            <a:endParaRPr lang="en-IN" smtClean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219200"/>
            <a:ext cx="8229600" cy="4906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en-IN" sz="2400" b="1" dirty="0" smtClean="0"/>
              <a:t>Draw a flowchart to add two numbers entered by user.</a:t>
            </a:r>
            <a:endParaRPr lang="en-IN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F03D22-9F27-4675-B7FA-797ABA36346A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17414" name="Picture 2" descr="Flowchart to add two numbers in programm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057400"/>
            <a:ext cx="6248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5296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Types Of Problem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Decision Problems</a:t>
            </a:r>
          </a:p>
          <a:p>
            <a:pPr algn="just"/>
            <a:r>
              <a:rPr lang="en-IN" dirty="0"/>
              <a:t>A decision problem is a problem for which the answer for every valid input is yes or no. Deciding whether a number is prime, odd or even are both examples of decision problems.</a:t>
            </a: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066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lnSpcReduction="10000"/>
          </a:bodyPr>
          <a:lstStyle/>
          <a:p>
            <a:r>
              <a:rPr lang="en-IN" b="1" dirty="0"/>
              <a:t>Search Problems</a:t>
            </a:r>
          </a:p>
          <a:p>
            <a:pPr marL="0" indent="0" algn="just">
              <a:buNone/>
            </a:pPr>
            <a:r>
              <a:rPr lang="en-IN" dirty="0"/>
              <a:t>A search problem is a problem which requires the identification of a solution from within a potentially infinite set of possible solutions. The answer is a string of some sort - or a string representation of other data types. For example, finding the factors of a number or finding the n</a:t>
            </a:r>
            <a:r>
              <a:rPr lang="en-IN" baseline="30000" dirty="0"/>
              <a:t>th</a:t>
            </a:r>
            <a:r>
              <a:rPr lang="en-IN" dirty="0"/>
              <a:t> prime number.</a:t>
            </a:r>
          </a:p>
          <a:p>
            <a:r>
              <a:rPr lang="en-IN" b="1" dirty="0"/>
              <a:t>Counting Problems</a:t>
            </a:r>
          </a:p>
          <a:p>
            <a:pPr marL="0" indent="0">
              <a:buNone/>
            </a:pPr>
            <a:r>
              <a:rPr lang="en-IN" dirty="0"/>
              <a:t>A counting problem requires a total of the solutions to a search problem. For example, 'how many of the first 100 integers are prime?'.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737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r>
              <a:rPr lang="en-IN" b="1" dirty="0"/>
              <a:t>Optimization Problems</a:t>
            </a:r>
          </a:p>
          <a:p>
            <a:pPr algn="just"/>
            <a:r>
              <a:rPr lang="en-IN" dirty="0"/>
              <a:t>Optimization problems require the identification of the best solution to a search problem from a given set of solutions.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916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996952"/>
            <a:ext cx="8229600" cy="1143000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Problem Solving with Computers</a:t>
            </a: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92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Problem Solving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N" dirty="0" smtClean="0"/>
              <a:t> </a:t>
            </a:r>
            <a:r>
              <a:rPr lang="en-IN" dirty="0"/>
              <a:t>Problem solving is a process of transforming the description of a problem into </a:t>
            </a:r>
            <a:r>
              <a:rPr lang="en-IN" dirty="0" smtClean="0"/>
              <a:t>the solution </a:t>
            </a:r>
            <a:r>
              <a:rPr lang="en-IN" dirty="0"/>
              <a:t>of that problem by using our knowledge of the problem domain and </a:t>
            </a:r>
            <a:r>
              <a:rPr lang="en-IN" dirty="0" smtClean="0"/>
              <a:t>by relying </a:t>
            </a:r>
            <a:r>
              <a:rPr lang="en-IN" dirty="0"/>
              <a:t>on our ability to select and use appropriate problem-solving </a:t>
            </a:r>
            <a:r>
              <a:rPr lang="en-IN" dirty="0" smtClean="0"/>
              <a:t>Strategies, Techniques </a:t>
            </a:r>
            <a:r>
              <a:rPr lang="en-IN" dirty="0"/>
              <a:t>and Tools.</a:t>
            </a:r>
          </a:p>
          <a:p>
            <a:pPr algn="just"/>
            <a:r>
              <a:rPr lang="en-IN" dirty="0" smtClean="0"/>
              <a:t>Problem </a:t>
            </a:r>
            <a:r>
              <a:rPr lang="en-IN" dirty="0"/>
              <a:t>solving (with in the context of developing programs) refers to </a:t>
            </a:r>
            <a:r>
              <a:rPr lang="en-IN" dirty="0" err="1"/>
              <a:t>analyzing</a:t>
            </a:r>
            <a:r>
              <a:rPr lang="en-IN" dirty="0"/>
              <a:t> </a:t>
            </a:r>
            <a:r>
              <a:rPr lang="en-IN" dirty="0" smtClean="0"/>
              <a:t>a problem </a:t>
            </a:r>
            <a:r>
              <a:rPr lang="en-IN" dirty="0"/>
              <a:t>with the intention of deriving a solution for the problem.</a:t>
            </a:r>
          </a:p>
          <a:p>
            <a:pPr algn="just"/>
            <a:r>
              <a:rPr lang="en-IN" dirty="0" smtClean="0"/>
              <a:t>Using </a:t>
            </a:r>
            <a:r>
              <a:rPr lang="en-IN" dirty="0"/>
              <a:t>computer’s in problem solving</a:t>
            </a:r>
            <a:r>
              <a:rPr lang="en-IN" dirty="0" smtClean="0"/>
              <a:t>.</a:t>
            </a:r>
          </a:p>
          <a:p>
            <a:pPr marL="0" indent="0" algn="just">
              <a:buNone/>
            </a:pP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795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Steps in Problem solving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Requirements </a:t>
            </a:r>
            <a:r>
              <a:rPr lang="en-IN" dirty="0"/>
              <a:t>specifications (Specification of needs).</a:t>
            </a:r>
          </a:p>
          <a:p>
            <a:r>
              <a:rPr lang="en-IN" dirty="0" smtClean="0"/>
              <a:t>Problem </a:t>
            </a:r>
            <a:r>
              <a:rPr lang="en-IN" dirty="0"/>
              <a:t>analysis.</a:t>
            </a:r>
          </a:p>
          <a:p>
            <a:r>
              <a:rPr lang="en-IN" dirty="0" smtClean="0"/>
              <a:t>Design </a:t>
            </a:r>
            <a:r>
              <a:rPr lang="en-IN" dirty="0"/>
              <a:t>the algorithm to solve the problem.</a:t>
            </a:r>
          </a:p>
          <a:p>
            <a:r>
              <a:rPr lang="en-IN" dirty="0" smtClean="0"/>
              <a:t>Implementation</a:t>
            </a:r>
            <a:r>
              <a:rPr lang="en-IN" dirty="0"/>
              <a:t>.</a:t>
            </a:r>
          </a:p>
          <a:p>
            <a:r>
              <a:rPr lang="en-IN" dirty="0" smtClean="0"/>
              <a:t>Testing </a:t>
            </a:r>
            <a:r>
              <a:rPr lang="en-IN" dirty="0"/>
              <a:t>and verification.</a:t>
            </a:r>
          </a:p>
          <a:p>
            <a:r>
              <a:rPr lang="en-IN" dirty="0" smtClean="0"/>
              <a:t>Documentation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682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1341</TotalTime>
  <Words>1537</Words>
  <Application>Microsoft Office PowerPoint</Application>
  <PresentationFormat>On-screen Show (4:3)</PresentationFormat>
  <Paragraphs>184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Introduction to problem solving</vt:lpstr>
      <vt:lpstr>Six Methods of PS</vt:lpstr>
      <vt:lpstr>PowerPoint Presentation</vt:lpstr>
      <vt:lpstr>Types Of Problem </vt:lpstr>
      <vt:lpstr>PowerPoint Presentation</vt:lpstr>
      <vt:lpstr>PowerPoint Presentation</vt:lpstr>
      <vt:lpstr>Problem Solving with Computers</vt:lpstr>
      <vt:lpstr>Problem Solving</vt:lpstr>
      <vt:lpstr>Steps in Problem solving</vt:lpstr>
      <vt:lpstr>Requirements Specifications:  </vt:lpstr>
      <vt:lpstr>Problem Analysis</vt:lpstr>
      <vt:lpstr>PowerPoint Presentation</vt:lpstr>
      <vt:lpstr>Design the algorithm to solve the problem. </vt:lpstr>
      <vt:lpstr>Algorithm</vt:lpstr>
      <vt:lpstr>IMPLEMENTATION</vt:lpstr>
      <vt:lpstr>TESTING AND VERIFICATION</vt:lpstr>
      <vt:lpstr>DOCUMENTATION</vt:lpstr>
      <vt:lpstr>Documentation is so important because</vt:lpstr>
      <vt:lpstr>PowerPoint Presentation</vt:lpstr>
      <vt:lpstr>Algorithm</vt:lpstr>
      <vt:lpstr>Write an algorithm to add two numbers entered by user.</vt:lpstr>
      <vt:lpstr>Write an algorithm to find the largest among three different numbers</vt:lpstr>
      <vt:lpstr>PowerPoint Presentation</vt:lpstr>
      <vt:lpstr>Pseudo Code </vt:lpstr>
      <vt:lpstr>Pseudo Code for Adding two numbers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Flowchart</vt:lpstr>
      <vt:lpstr>Flow Chart symbols</vt:lpstr>
      <vt:lpstr>Guidelines to prepare a flowchart</vt:lpstr>
      <vt:lpstr>Flowchart - 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problem solving</dc:title>
  <dc:creator>Admin</dc:creator>
  <cp:lastModifiedBy>Windows User</cp:lastModifiedBy>
  <cp:revision>37</cp:revision>
  <dcterms:created xsi:type="dcterms:W3CDTF">2006-08-16T00:00:00Z</dcterms:created>
  <dcterms:modified xsi:type="dcterms:W3CDTF">2019-08-05T06:52:52Z</dcterms:modified>
</cp:coreProperties>
</file>