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321" r:id="rId3"/>
    <p:sldId id="316" r:id="rId4"/>
    <p:sldId id="317" r:id="rId5"/>
    <p:sldId id="318" r:id="rId6"/>
    <p:sldId id="319" r:id="rId7"/>
    <p:sldId id="320" r:id="rId8"/>
    <p:sldId id="289" r:id="rId9"/>
    <p:sldId id="290" r:id="rId10"/>
    <p:sldId id="266" r:id="rId11"/>
    <p:sldId id="288" r:id="rId12"/>
    <p:sldId id="267" r:id="rId13"/>
    <p:sldId id="273" r:id="rId14"/>
    <p:sldId id="277" r:id="rId15"/>
    <p:sldId id="284" r:id="rId16"/>
    <p:sldId id="292" r:id="rId17"/>
    <p:sldId id="293" r:id="rId18"/>
    <p:sldId id="297" r:id="rId19"/>
    <p:sldId id="298" r:id="rId20"/>
    <p:sldId id="299" r:id="rId21"/>
    <p:sldId id="300" r:id="rId22"/>
    <p:sldId id="301" r:id="rId23"/>
    <p:sldId id="302" r:id="rId24"/>
    <p:sldId id="303" r:id="rId25"/>
    <p:sldId id="309" r:id="rId26"/>
    <p:sldId id="310" r:id="rId27"/>
    <p:sldId id="3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50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5"/>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extLst>
      <p:ext uri="{BB962C8B-B14F-4D97-AF65-F5344CB8AC3E}">
        <p14:creationId xmlns:p14="http://schemas.microsoft.com/office/powerpoint/2010/main" val="1073082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extLst>
      <p:ext uri="{BB962C8B-B14F-4D97-AF65-F5344CB8AC3E}">
        <p14:creationId xmlns:p14="http://schemas.microsoft.com/office/powerpoint/2010/main" val="3830992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extLst>
      <p:ext uri="{BB962C8B-B14F-4D97-AF65-F5344CB8AC3E}">
        <p14:creationId xmlns:p14="http://schemas.microsoft.com/office/powerpoint/2010/main" val="2471233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69C1FD-E47D-4866-8D90-B607272CB2F7}" type="slidenum">
              <a:rPr lang="en-IN" smtClean="0"/>
              <a:t>‹#›</a:t>
            </a:fld>
            <a:endParaRPr lang="en-IN" dirty="0"/>
          </a:p>
        </p:txBody>
      </p:sp>
    </p:spTree>
    <p:extLst>
      <p:ext uri="{BB962C8B-B14F-4D97-AF65-F5344CB8AC3E}">
        <p14:creationId xmlns:p14="http://schemas.microsoft.com/office/powerpoint/2010/main" val="3351070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769C1FD-E47D-4866-8D90-B607272CB2F7}" type="slidenum">
              <a:rPr lang="en-IN" smtClean="0"/>
              <a:t>‹#›</a:t>
            </a:fld>
            <a:endParaRPr lang="en-IN" dirty="0"/>
          </a:p>
        </p:txBody>
      </p:sp>
    </p:spTree>
    <p:extLst>
      <p:ext uri="{BB962C8B-B14F-4D97-AF65-F5344CB8AC3E}">
        <p14:creationId xmlns:p14="http://schemas.microsoft.com/office/powerpoint/2010/main" val="3112477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769C1FD-E47D-4866-8D90-B607272CB2F7}" type="slidenum">
              <a:rPr lang="en-IN" smtClean="0"/>
              <a:t>‹#›</a:t>
            </a:fld>
            <a:endParaRPr lang="en-IN" dirty="0"/>
          </a:p>
        </p:txBody>
      </p:sp>
    </p:spTree>
    <p:extLst>
      <p:ext uri="{BB962C8B-B14F-4D97-AF65-F5344CB8AC3E}">
        <p14:creationId xmlns:p14="http://schemas.microsoft.com/office/powerpoint/2010/main" val="3747486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769C1FD-E47D-4866-8D90-B607272CB2F7}" type="slidenum">
              <a:rPr lang="en-IN" smtClean="0"/>
              <a:t>‹#›</a:t>
            </a:fld>
            <a:endParaRPr lang="en-IN" dirty="0"/>
          </a:p>
        </p:txBody>
      </p:sp>
    </p:spTree>
    <p:extLst>
      <p:ext uri="{BB962C8B-B14F-4D97-AF65-F5344CB8AC3E}">
        <p14:creationId xmlns:p14="http://schemas.microsoft.com/office/powerpoint/2010/main" val="902091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69C1FD-E47D-4866-8D90-B607272CB2F7}" type="slidenum">
              <a:rPr lang="en-IN" smtClean="0"/>
              <a:t>‹#›</a:t>
            </a:fld>
            <a:endParaRPr lang="en-IN" dirty="0"/>
          </a:p>
        </p:txBody>
      </p:sp>
    </p:spTree>
    <p:extLst>
      <p:ext uri="{BB962C8B-B14F-4D97-AF65-F5344CB8AC3E}">
        <p14:creationId xmlns:p14="http://schemas.microsoft.com/office/powerpoint/2010/main" val="239998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69C1FD-E47D-4866-8D90-B607272CB2F7}" type="slidenum">
              <a:rPr lang="en-IN" smtClean="0"/>
              <a:t>‹#›</a:t>
            </a:fld>
            <a:endParaRPr lang="en-IN" dirty="0"/>
          </a:p>
        </p:txBody>
      </p:sp>
    </p:spTree>
    <p:extLst>
      <p:ext uri="{BB962C8B-B14F-4D97-AF65-F5344CB8AC3E}">
        <p14:creationId xmlns:p14="http://schemas.microsoft.com/office/powerpoint/2010/main" val="18911533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extLst>
      <p:ext uri="{BB962C8B-B14F-4D97-AF65-F5344CB8AC3E}">
        <p14:creationId xmlns:p14="http://schemas.microsoft.com/office/powerpoint/2010/main" val="4293070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extLst>
      <p:ext uri="{BB962C8B-B14F-4D97-AF65-F5344CB8AC3E}">
        <p14:creationId xmlns:p14="http://schemas.microsoft.com/office/powerpoint/2010/main" val="70814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7"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7"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2"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69C1FD-E47D-4866-8D90-B607272CB2F7}" type="slidenum">
              <a:rPr lang="en-IN" smtClean="0"/>
              <a:t>‹#›</a:t>
            </a:fld>
            <a:endParaRPr lang="en-IN"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E0B508B-73AB-4F4C-B192-192BACE84D13}" type="datetimeFigureOut">
              <a:rPr lang="en-IN" smtClean="0"/>
              <a:t>19-02-2020</a:t>
            </a:fld>
            <a:endParaRPr lang="en-IN" dirty="0"/>
          </a:p>
        </p:txBody>
      </p:sp>
      <p:sp>
        <p:nvSpPr>
          <p:cNvPr id="9" name="Slide Number Placeholder 8"/>
          <p:cNvSpPr>
            <a:spLocks noGrp="1"/>
          </p:cNvSpPr>
          <p:nvPr>
            <p:ph type="sldNum" sz="quarter" idx="11"/>
          </p:nvPr>
        </p:nvSpPr>
        <p:spPr/>
        <p:txBody>
          <a:bodyPr/>
          <a:lstStyle/>
          <a:p>
            <a:fld id="{F769C1FD-E47D-4866-8D90-B607272CB2F7}" type="slidenum">
              <a:rPr lang="en-IN" smtClean="0"/>
              <a:t>‹#›</a:t>
            </a:fld>
            <a:endParaRPr lang="en-IN" dirty="0"/>
          </a:p>
        </p:txBody>
      </p:sp>
      <p:sp>
        <p:nvSpPr>
          <p:cNvPr id="10" name="Footer Placeholder 9"/>
          <p:cNvSpPr>
            <a:spLocks noGrp="1"/>
          </p:cNvSpPr>
          <p:nvPr>
            <p:ph type="ftr" sz="quarter" idx="12"/>
          </p:nvPr>
        </p:nvSpPr>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769C1FD-E47D-4866-8D90-B607272CB2F7}" type="slidenum">
              <a:rPr lang="en-IN" smtClean="0"/>
              <a:t>‹#›</a:t>
            </a:fld>
            <a:endParaRPr lang="en-IN" dirty="0"/>
          </a:p>
        </p:txBody>
      </p:sp>
      <p:sp>
        <p:nvSpPr>
          <p:cNvPr id="5" name="Footer Placeholder 4"/>
          <p:cNvSpPr>
            <a:spLocks noGrp="1"/>
          </p:cNvSpPr>
          <p:nvPr>
            <p:ph type="ftr" sz="quarter" idx="3"/>
          </p:nvPr>
        </p:nvSpPr>
        <p:spPr>
          <a:xfrm rot="16200000">
            <a:off x="10510430"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IN" dirty="0"/>
          </a:p>
        </p:txBody>
      </p:sp>
      <p:sp>
        <p:nvSpPr>
          <p:cNvPr id="4" name="Date Placeholder 3"/>
          <p:cNvSpPr>
            <a:spLocks noGrp="1"/>
          </p:cNvSpPr>
          <p:nvPr>
            <p:ph type="dt" sz="half" idx="2"/>
          </p:nvPr>
        </p:nvSpPr>
        <p:spPr>
          <a:xfrm rot="16200000">
            <a:off x="10474871"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3E0B508B-73AB-4F4C-B192-192BACE84D13}" type="datetimeFigureOut">
              <a:rPr lang="en-IN" smtClean="0"/>
              <a:t>19-02-2020</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B508B-73AB-4F4C-B192-192BACE84D13}" type="datetimeFigureOut">
              <a:rPr lang="en-IN" smtClean="0"/>
              <a:t>19-02-2020</a:t>
            </a:fld>
            <a:endParaRPr lang="en-IN" dirty="0"/>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9C1FD-E47D-4866-8D90-B607272CB2F7}" type="slidenum">
              <a:rPr lang="en-IN" smtClean="0"/>
              <a:t>‹#›</a:t>
            </a:fld>
            <a:endParaRPr lang="en-IN" dirty="0"/>
          </a:p>
        </p:txBody>
      </p:sp>
    </p:spTree>
    <p:extLst>
      <p:ext uri="{BB962C8B-B14F-4D97-AF65-F5344CB8AC3E}">
        <p14:creationId xmlns:p14="http://schemas.microsoft.com/office/powerpoint/2010/main" val="20699634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65" y="527475"/>
            <a:ext cx="10161587" cy="560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54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difference between synchronous and asynchronous sequential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851" y="440069"/>
            <a:ext cx="9643519" cy="566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275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Synchronous clocked sequential circuit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095" y="1657509"/>
            <a:ext cx="5595367" cy="3017502"/>
          </a:xfrm>
        </p:spPr>
      </p:pic>
      <p:sp>
        <p:nvSpPr>
          <p:cNvPr id="5" name="Rectangle 4"/>
          <p:cNvSpPr/>
          <p:nvPr/>
        </p:nvSpPr>
        <p:spPr>
          <a:xfrm>
            <a:off x="609600" y="4914884"/>
            <a:ext cx="10160000" cy="1200329"/>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The </a:t>
            </a:r>
            <a:r>
              <a:rPr lang="en-IN" i="1" dirty="0">
                <a:latin typeface="Times New Roman" panose="02020603050405020304" pitchFamily="18" charset="0"/>
                <a:cs typeface="Times New Roman" panose="02020603050405020304" pitchFamily="18" charset="0"/>
              </a:rPr>
              <a:t>outputs </a:t>
            </a:r>
            <a:r>
              <a:rPr lang="en-IN" dirty="0">
                <a:latin typeface="Times New Roman" panose="02020603050405020304" pitchFamily="18" charset="0"/>
                <a:cs typeface="Times New Roman" panose="02020603050405020304" pitchFamily="18" charset="0"/>
              </a:rPr>
              <a:t>are formed by a combinational </a:t>
            </a:r>
            <a:r>
              <a:rPr lang="en-IN" dirty="0" smtClean="0">
                <a:latin typeface="Times New Roman" panose="02020603050405020304" pitchFamily="18" charset="0"/>
                <a:cs typeface="Times New Roman" panose="02020603050405020304" pitchFamily="18" charset="0"/>
              </a:rPr>
              <a:t>logic function </a:t>
            </a:r>
            <a:r>
              <a:rPr lang="en-IN" dirty="0">
                <a:latin typeface="Times New Roman" panose="02020603050405020304" pitchFamily="18" charset="0"/>
                <a:cs typeface="Times New Roman" panose="02020603050405020304" pitchFamily="18" charset="0"/>
              </a:rPr>
              <a:t>of the inputs to the circuit or the values stored in the </a:t>
            </a:r>
            <a:r>
              <a:rPr lang="en-IN" dirty="0" smtClean="0">
                <a:latin typeface="Times New Roman" panose="02020603050405020304" pitchFamily="18" charset="0"/>
                <a:cs typeface="Times New Roman" panose="02020603050405020304" pitchFamily="18" charset="0"/>
              </a:rPr>
              <a:t>flip-flops. The value </a:t>
            </a:r>
            <a:r>
              <a:rPr lang="en-IN" dirty="0">
                <a:latin typeface="Times New Roman" panose="02020603050405020304" pitchFamily="18" charset="0"/>
                <a:cs typeface="Times New Roman" panose="02020603050405020304" pitchFamily="18" charset="0"/>
              </a:rPr>
              <a:t>that is stored in a flip-flop when the clock pulse occurs is also determined by </a:t>
            </a:r>
            <a:r>
              <a:rPr lang="en-IN" dirty="0" smtClean="0">
                <a:latin typeface="Times New Roman" panose="02020603050405020304" pitchFamily="18" charset="0"/>
                <a:cs typeface="Times New Roman" panose="02020603050405020304" pitchFamily="18" charset="0"/>
              </a:rPr>
              <a:t>the inputs </a:t>
            </a:r>
            <a:r>
              <a:rPr lang="en-IN" dirty="0">
                <a:latin typeface="Times New Roman" panose="02020603050405020304" pitchFamily="18" charset="0"/>
                <a:cs typeface="Times New Roman" panose="02020603050405020304" pitchFamily="18" charset="0"/>
              </a:rPr>
              <a:t>to the circuit or the values presently stored in the </a:t>
            </a:r>
            <a:r>
              <a:rPr lang="en-IN" dirty="0" smtClean="0">
                <a:latin typeface="Times New Roman" panose="02020603050405020304" pitchFamily="18" charset="0"/>
                <a:cs typeface="Times New Roman" panose="02020603050405020304" pitchFamily="18" charset="0"/>
              </a:rPr>
              <a:t>flip-flop. </a:t>
            </a:r>
            <a:r>
              <a:rPr lang="en-IN" dirty="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rPr>
              <a:t>new value </a:t>
            </a:r>
            <a:r>
              <a:rPr lang="en-IN" dirty="0">
                <a:latin typeface="Times New Roman" panose="02020603050405020304" pitchFamily="18" charset="0"/>
                <a:cs typeface="Times New Roman" panose="02020603050405020304" pitchFamily="18" charset="0"/>
              </a:rPr>
              <a:t>is stored (i.e., the flip-flop is updated) when a pulse of the clock signal occurs.</a:t>
            </a:r>
          </a:p>
        </p:txBody>
      </p:sp>
    </p:spTree>
    <p:extLst>
      <p:ext uri="{BB962C8B-B14F-4D97-AF65-F5344CB8AC3E}">
        <p14:creationId xmlns:p14="http://schemas.microsoft.com/office/powerpoint/2010/main" val="436971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Gated S-R Latch or  Clocked S-R flip flop</a:t>
            </a:r>
            <a:endParaRPr lang="en-IN"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operation of the basic </a:t>
            </a:r>
            <a:r>
              <a:rPr lang="en-IN" i="1" dirty="0">
                <a:latin typeface="Times New Roman" panose="02020603050405020304" pitchFamily="18" charset="0"/>
                <a:cs typeface="Times New Roman" panose="02020603050405020304" pitchFamily="18" charset="0"/>
              </a:rPr>
              <a:t>SR </a:t>
            </a:r>
            <a:r>
              <a:rPr lang="en-IN" dirty="0">
                <a:latin typeface="Times New Roman" panose="02020603050405020304" pitchFamily="18" charset="0"/>
                <a:cs typeface="Times New Roman" panose="02020603050405020304" pitchFamily="18" charset="0"/>
              </a:rPr>
              <a:t>latch can be modified by providing an additional input</a:t>
            </a:r>
          </a:p>
          <a:p>
            <a:r>
              <a:rPr lang="en-IN" dirty="0">
                <a:latin typeface="Times New Roman" panose="02020603050405020304" pitchFamily="18" charset="0"/>
                <a:cs typeface="Times New Roman" panose="02020603050405020304" pitchFamily="18" charset="0"/>
              </a:rPr>
              <a:t>signal that determines (controls) </a:t>
            </a:r>
            <a:r>
              <a:rPr lang="en-IN" i="1" dirty="0">
                <a:latin typeface="Times New Roman" panose="02020603050405020304" pitchFamily="18" charset="0"/>
                <a:cs typeface="Times New Roman" panose="02020603050405020304" pitchFamily="18" charset="0"/>
              </a:rPr>
              <a:t>when </a:t>
            </a:r>
            <a:r>
              <a:rPr lang="en-IN" dirty="0">
                <a:latin typeface="Times New Roman" panose="02020603050405020304" pitchFamily="18" charset="0"/>
                <a:cs typeface="Times New Roman" panose="02020603050405020304" pitchFamily="18" charset="0"/>
              </a:rPr>
              <a:t>the state of the latch can be changed by </a:t>
            </a:r>
            <a:r>
              <a:rPr lang="en-IN" dirty="0" smtClean="0">
                <a:latin typeface="Times New Roman" panose="02020603050405020304" pitchFamily="18" charset="0"/>
                <a:cs typeface="Times New Roman" panose="02020603050405020304" pitchFamily="18" charset="0"/>
              </a:rPr>
              <a:t>determining whether </a:t>
            </a:r>
            <a:r>
              <a:rPr lang="en-IN" i="1" dirty="0">
                <a:latin typeface="Times New Roman" panose="02020603050405020304" pitchFamily="18" charset="0"/>
                <a:cs typeface="Times New Roman" panose="02020603050405020304" pitchFamily="18" charset="0"/>
              </a:rPr>
              <a:t>S </a:t>
            </a:r>
            <a:r>
              <a:rPr lang="en-IN" dirty="0">
                <a:latin typeface="Times New Roman" panose="02020603050405020304" pitchFamily="18" charset="0"/>
                <a:cs typeface="Times New Roman" panose="02020603050405020304" pitchFamily="18" charset="0"/>
              </a:rPr>
              <a:t>and </a:t>
            </a:r>
            <a:r>
              <a:rPr lang="en-IN" i="1" dirty="0">
                <a:latin typeface="Times New Roman" panose="02020603050405020304" pitchFamily="18" charset="0"/>
                <a:cs typeface="Times New Roman" panose="02020603050405020304" pitchFamily="18" charset="0"/>
              </a:rPr>
              <a:t>R </a:t>
            </a:r>
            <a:r>
              <a:rPr lang="en-IN" dirty="0">
                <a:latin typeface="Times New Roman" panose="02020603050405020304" pitchFamily="18" charset="0"/>
                <a:cs typeface="Times New Roman" panose="02020603050405020304" pitchFamily="18" charset="0"/>
              </a:rPr>
              <a:t>(or </a:t>
            </a:r>
            <a:r>
              <a:rPr lang="en-IN" i="1" dirty="0">
                <a:latin typeface="Times New Roman" panose="02020603050405020304" pitchFamily="18" charset="0"/>
                <a:cs typeface="Times New Roman" panose="02020603050405020304" pitchFamily="18" charset="0"/>
              </a:rPr>
              <a:t>S </a:t>
            </a:r>
            <a:r>
              <a:rPr lang="en-IN" dirty="0">
                <a:latin typeface="Times New Roman" panose="02020603050405020304" pitchFamily="18" charset="0"/>
                <a:cs typeface="Times New Roman" panose="02020603050405020304" pitchFamily="18" charset="0"/>
              </a:rPr>
              <a:t> and </a:t>
            </a:r>
            <a:r>
              <a:rPr lang="en-IN" i="1" dirty="0">
                <a:latin typeface="Times New Roman" panose="02020603050405020304" pitchFamily="18" charset="0"/>
                <a:cs typeface="Times New Roman" panose="02020603050405020304" pitchFamily="18" charset="0"/>
              </a:rPr>
              <a:t>R </a:t>
            </a:r>
            <a:r>
              <a:rPr lang="en-IN" dirty="0">
                <a:latin typeface="Times New Roman" panose="02020603050405020304" pitchFamily="18" charset="0"/>
                <a:cs typeface="Times New Roman" panose="02020603050405020304" pitchFamily="18" charset="0"/>
              </a:rPr>
              <a:t>) can affect the circuit</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28" name="Picture 4" descr="Image result for gated s r la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458" y="3097530"/>
            <a:ext cx="7354073" cy="25703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09312" y="4186414"/>
            <a:ext cx="231355" cy="1983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b="1" dirty="0" smtClean="0">
                <a:latin typeface="Times New Roman" panose="02020603050405020304" pitchFamily="18" charset="0"/>
                <a:cs typeface="Times New Roman" panose="02020603050405020304" pitchFamily="18" charset="0"/>
              </a:rPr>
              <a:t>E</a:t>
            </a:r>
            <a:endParaRPr lang="en-IN" sz="1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6454049" y="3292211"/>
            <a:ext cx="231355" cy="1983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b="1" dirty="0" smtClean="0">
                <a:latin typeface="Times New Roman" panose="02020603050405020304" pitchFamily="18" charset="0"/>
                <a:cs typeface="Times New Roman" panose="02020603050405020304" pitchFamily="18" charset="0"/>
              </a:rPr>
              <a:t>E</a:t>
            </a:r>
            <a:endParaRPr lang="en-IN" sz="1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2389" y="5991370"/>
            <a:ext cx="9908275" cy="646331"/>
          </a:xfrm>
          <a:prstGeom prst="rect">
            <a:avLst/>
          </a:prstGeom>
          <a:noFill/>
        </p:spPr>
        <p:txBody>
          <a:bodyPr wrap="square" rtlCol="0">
            <a:spAutoFit/>
          </a:bodyPr>
          <a:lstStyle/>
          <a:p>
            <a:pPr algn="just"/>
            <a:r>
              <a:rPr lang="en-IN" b="1" dirty="0" smtClean="0"/>
              <a:t>Note: </a:t>
            </a:r>
            <a:r>
              <a:rPr lang="en-IN" dirty="0"/>
              <a:t>T</a:t>
            </a:r>
            <a:r>
              <a:rPr lang="en-IN" dirty="0" smtClean="0"/>
              <a:t>he case S = R = 1 gives an output in which the Q and Q’ gives same output, which is undetermined or possible.  Ex: S = R = Q (PS) = 1 then Q (NS) = 1 and Q’ also 1, which is not possible.</a:t>
            </a:r>
            <a:endParaRPr lang="en-IN" dirty="0"/>
          </a:p>
        </p:txBody>
      </p:sp>
    </p:spTree>
    <p:extLst>
      <p:ext uri="{BB962C8B-B14F-4D97-AF65-F5344CB8AC3E}">
        <p14:creationId xmlns:p14="http://schemas.microsoft.com/office/powerpoint/2010/main" val="1914590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Edge Triggered SR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955" y="1645921"/>
            <a:ext cx="5880184" cy="19174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135" y="4190094"/>
            <a:ext cx="5880184" cy="1702159"/>
          </a:xfrm>
          <a:prstGeom prst="rect">
            <a:avLst/>
          </a:prstGeom>
        </p:spPr>
      </p:pic>
      <p:sp>
        <p:nvSpPr>
          <p:cNvPr id="6" name="Rectangle 5"/>
          <p:cNvSpPr/>
          <p:nvPr/>
        </p:nvSpPr>
        <p:spPr>
          <a:xfrm>
            <a:off x="885955" y="3791656"/>
            <a:ext cx="5880184" cy="36886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Positive edge triggered </a:t>
            </a:r>
            <a:endParaRPr lang="en-IN" dirty="0"/>
          </a:p>
        </p:txBody>
      </p:sp>
      <p:sp>
        <p:nvSpPr>
          <p:cNvPr id="7" name="Rectangle 6"/>
          <p:cNvSpPr/>
          <p:nvPr/>
        </p:nvSpPr>
        <p:spPr>
          <a:xfrm>
            <a:off x="4612135" y="6130847"/>
            <a:ext cx="5880184" cy="36886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N</a:t>
            </a:r>
            <a:r>
              <a:rPr lang="en-IN" dirty="0" smtClean="0"/>
              <a:t>egative edge triggered </a:t>
            </a:r>
            <a:endParaRPr lang="en-IN" dirty="0"/>
          </a:p>
        </p:txBody>
      </p:sp>
    </p:spTree>
    <p:extLst>
      <p:ext uri="{BB962C8B-B14F-4D97-AF65-F5344CB8AC3E}">
        <p14:creationId xmlns:p14="http://schemas.microsoft.com/office/powerpoint/2010/main" val="2644531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 flip flop</a:t>
            </a:r>
            <a:endParaRPr lang="en-IN" dirty="0"/>
          </a:p>
        </p:txBody>
      </p:sp>
      <p:sp>
        <p:nvSpPr>
          <p:cNvPr id="3" name="Content Placeholder 2"/>
          <p:cNvSpPr>
            <a:spLocks noGrp="1"/>
          </p:cNvSpPr>
          <p:nvPr>
            <p:ph idx="1"/>
          </p:nvPr>
        </p:nvSpPr>
        <p:spPr>
          <a:xfrm>
            <a:off x="609600" y="1395484"/>
            <a:ext cx="10160000" cy="4800600"/>
          </a:xfrm>
        </p:spPr>
        <p:txBody>
          <a:bodyPr/>
          <a:lstStyle/>
          <a:p>
            <a:r>
              <a:rPr lang="en-IN" dirty="0" smtClean="0">
                <a:latin typeface="Times New Roman" panose="02020603050405020304" pitchFamily="18" charset="0"/>
                <a:cs typeface="Times New Roman" panose="02020603050405020304" pitchFamily="18" charset="0"/>
              </a:rPr>
              <a:t>T or Toggle flip flop,</a:t>
            </a:r>
          </a:p>
          <a:p>
            <a:r>
              <a:rPr lang="en-IN" dirty="0" smtClean="0">
                <a:latin typeface="Times New Roman" panose="02020603050405020304" pitchFamily="18" charset="0"/>
                <a:cs typeface="Times New Roman" panose="02020603050405020304" pitchFamily="18" charset="0"/>
              </a:rPr>
              <a:t>This flip flop is common in counter design</a:t>
            </a:r>
          </a:p>
          <a:p>
            <a:r>
              <a:rPr lang="en-IN" dirty="0" smtClean="0">
                <a:latin typeface="Times New Roman" panose="02020603050405020304" pitchFamily="18" charset="0"/>
                <a:cs typeface="Times New Roman" panose="02020603050405020304" pitchFamily="18" charset="0"/>
              </a:rPr>
              <a:t>Output toggles if the input is T=1 </a:t>
            </a:r>
          </a:p>
          <a:p>
            <a:r>
              <a:rPr lang="en-IN" dirty="0" smtClean="0">
                <a:latin typeface="Times New Roman" panose="02020603050405020304" pitchFamily="18" charset="0"/>
                <a:cs typeface="Times New Roman" panose="02020603050405020304" pitchFamily="18" charset="0"/>
              </a:rPr>
              <a:t>..and holds its present state if the input is T=0</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724807" y="2257614"/>
            <a:ext cx="4112895" cy="2423568"/>
          </a:xfrm>
          <a:prstGeom prst="rect">
            <a:avLst/>
          </a:prstGeom>
        </p:spPr>
      </p:pic>
      <p:pic>
        <p:nvPicPr>
          <p:cNvPr id="4098" name="Picture 2" descr="Image result for t flip flop using nand g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931" y="3303919"/>
            <a:ext cx="4911732" cy="336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299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7437" y="470861"/>
            <a:ext cx="9535160" cy="721351"/>
          </a:xfrm>
          <a:prstGeom prst="rect">
            <a:avLst/>
          </a:prstGeom>
        </p:spPr>
        <p:txBody>
          <a:bodyPr vert="horz" wrap="square" lIns="0" tIns="13335" rIns="0" bIns="0" rtlCol="0">
            <a:spAutoFit/>
          </a:bodyPr>
          <a:lstStyle/>
          <a:p>
            <a:pPr marL="12700">
              <a:lnSpc>
                <a:spcPct val="100000"/>
              </a:lnSpc>
              <a:spcBef>
                <a:spcPts val="105"/>
              </a:spcBef>
            </a:pPr>
            <a:r>
              <a:rPr b="1" dirty="0">
                <a:latin typeface="Arial"/>
                <a:cs typeface="Arial"/>
              </a:rPr>
              <a:t>FLIP FLOP</a:t>
            </a:r>
            <a:r>
              <a:rPr b="1" spc="-235" dirty="0">
                <a:latin typeface="Arial"/>
                <a:cs typeface="Arial"/>
              </a:rPr>
              <a:t> </a:t>
            </a:r>
            <a:r>
              <a:rPr b="1" dirty="0">
                <a:latin typeface="Arial"/>
                <a:cs typeface="Arial"/>
              </a:rPr>
              <a:t>CONVERSIONS</a:t>
            </a:r>
          </a:p>
        </p:txBody>
      </p:sp>
      <p:sp>
        <p:nvSpPr>
          <p:cNvPr id="3" name="object 3"/>
          <p:cNvSpPr txBox="1"/>
          <p:nvPr/>
        </p:nvSpPr>
        <p:spPr>
          <a:xfrm>
            <a:off x="2543728" y="1523658"/>
            <a:ext cx="2632285" cy="2389115"/>
          </a:xfrm>
          <a:prstGeom prst="rect">
            <a:avLst/>
          </a:prstGeom>
        </p:spPr>
        <p:txBody>
          <a:bodyPr vert="horz" wrap="square" lIns="0" tIns="110489" rIns="0" bIns="0" rtlCol="0">
            <a:spAutoFit/>
          </a:bodyPr>
          <a:lstStyle/>
          <a:p>
            <a:pPr marL="355600" indent="-342900">
              <a:lnSpc>
                <a:spcPct val="100000"/>
              </a:lnSpc>
              <a:spcBef>
                <a:spcPts val="770"/>
              </a:spcBef>
              <a:buChar char="•"/>
              <a:tabLst>
                <a:tab pos="354965" algn="l"/>
                <a:tab pos="355600" algn="l"/>
              </a:tabLst>
            </a:pPr>
            <a:r>
              <a:rPr sz="3200" dirty="0" smtClean="0">
                <a:latin typeface="Arial"/>
                <a:cs typeface="Arial"/>
              </a:rPr>
              <a:t>SR </a:t>
            </a:r>
            <a:r>
              <a:rPr sz="3200" dirty="0">
                <a:latin typeface="Arial"/>
                <a:cs typeface="Arial"/>
              </a:rPr>
              <a:t>to</a:t>
            </a:r>
            <a:r>
              <a:rPr sz="3200" spc="-85" dirty="0">
                <a:latin typeface="Arial"/>
                <a:cs typeface="Arial"/>
              </a:rPr>
              <a:t> </a:t>
            </a:r>
            <a:r>
              <a:rPr sz="3200" dirty="0">
                <a:latin typeface="Arial"/>
                <a:cs typeface="Arial"/>
              </a:rPr>
              <a:t>JK</a:t>
            </a:r>
          </a:p>
          <a:p>
            <a:pPr marL="355600" indent="-342900">
              <a:lnSpc>
                <a:spcPct val="100000"/>
              </a:lnSpc>
              <a:spcBef>
                <a:spcPts val="770"/>
              </a:spcBef>
              <a:buChar char="•"/>
              <a:tabLst>
                <a:tab pos="354965" algn="l"/>
                <a:tab pos="355600" algn="l"/>
              </a:tabLst>
            </a:pPr>
            <a:r>
              <a:rPr sz="3200" dirty="0">
                <a:latin typeface="Arial"/>
                <a:cs typeface="Arial"/>
              </a:rPr>
              <a:t>SR to</a:t>
            </a:r>
            <a:r>
              <a:rPr sz="3200" spc="-160" dirty="0">
                <a:latin typeface="Arial"/>
                <a:cs typeface="Arial"/>
              </a:rPr>
              <a:t> </a:t>
            </a:r>
            <a:r>
              <a:rPr sz="3200" dirty="0">
                <a:latin typeface="Arial"/>
                <a:cs typeface="Arial"/>
              </a:rPr>
              <a:t>T</a:t>
            </a:r>
          </a:p>
          <a:p>
            <a:pPr marL="355600" indent="-342900">
              <a:lnSpc>
                <a:spcPct val="100000"/>
              </a:lnSpc>
              <a:spcBef>
                <a:spcPts val="770"/>
              </a:spcBef>
              <a:buChar char="•"/>
              <a:tabLst>
                <a:tab pos="354965" algn="l"/>
                <a:tab pos="355600" algn="l"/>
              </a:tabLst>
            </a:pPr>
            <a:r>
              <a:rPr sz="3200" dirty="0">
                <a:latin typeface="Arial"/>
                <a:cs typeface="Arial"/>
              </a:rPr>
              <a:t>JK </a:t>
            </a:r>
            <a:r>
              <a:rPr sz="3200" spc="-5" dirty="0">
                <a:latin typeface="Arial"/>
                <a:cs typeface="Arial"/>
              </a:rPr>
              <a:t>to</a:t>
            </a:r>
            <a:r>
              <a:rPr sz="3200" spc="-160" dirty="0">
                <a:latin typeface="Arial"/>
                <a:cs typeface="Arial"/>
              </a:rPr>
              <a:t> </a:t>
            </a:r>
            <a:r>
              <a:rPr sz="3200" dirty="0">
                <a:latin typeface="Arial"/>
                <a:cs typeface="Arial"/>
              </a:rPr>
              <a:t>T</a:t>
            </a:r>
          </a:p>
          <a:p>
            <a:pPr marL="355600" indent="-342900">
              <a:lnSpc>
                <a:spcPct val="100000"/>
              </a:lnSpc>
              <a:spcBef>
                <a:spcPts val="765"/>
              </a:spcBef>
              <a:buChar char="•"/>
              <a:tabLst>
                <a:tab pos="354965" algn="l"/>
                <a:tab pos="355600" algn="l"/>
              </a:tabLst>
            </a:pPr>
            <a:r>
              <a:rPr sz="3200" dirty="0" smtClean="0">
                <a:latin typeface="Arial"/>
                <a:cs typeface="Arial"/>
              </a:rPr>
              <a:t>JK </a:t>
            </a:r>
            <a:r>
              <a:rPr sz="3200" dirty="0">
                <a:latin typeface="Arial"/>
                <a:cs typeface="Arial"/>
              </a:rPr>
              <a:t>to</a:t>
            </a:r>
            <a:r>
              <a:rPr sz="3200" spc="-95" dirty="0">
                <a:latin typeface="Arial"/>
                <a:cs typeface="Arial"/>
              </a:rPr>
              <a:t> </a:t>
            </a:r>
            <a:r>
              <a:rPr sz="3200" dirty="0">
                <a:latin typeface="Arial"/>
                <a:cs typeface="Arial"/>
              </a:rPr>
              <a:t>SR</a:t>
            </a:r>
          </a:p>
        </p:txBody>
      </p:sp>
    </p:spTree>
    <p:extLst>
      <p:ext uri="{BB962C8B-B14F-4D97-AF65-F5344CB8AC3E}">
        <p14:creationId xmlns:p14="http://schemas.microsoft.com/office/powerpoint/2010/main" val="930690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8513" y="547242"/>
            <a:ext cx="9651153" cy="574040"/>
          </a:xfrm>
          <a:prstGeom prst="rect">
            <a:avLst/>
          </a:prstGeom>
        </p:spPr>
        <p:txBody>
          <a:bodyPr vert="horz" wrap="square" lIns="0" tIns="12700" rIns="0" bIns="0" rtlCol="0">
            <a:spAutoFit/>
          </a:bodyPr>
          <a:lstStyle/>
          <a:p>
            <a:pPr marL="12700">
              <a:lnSpc>
                <a:spcPct val="100000"/>
              </a:lnSpc>
              <a:spcBef>
                <a:spcPts val="100"/>
              </a:spcBef>
            </a:pPr>
            <a:r>
              <a:rPr sz="3600" b="1" dirty="0">
                <a:latin typeface="Arial"/>
                <a:cs typeface="Arial"/>
              </a:rPr>
              <a:t>PROCEDURE FOR</a:t>
            </a:r>
            <a:r>
              <a:rPr sz="3600" b="1" spc="-75" dirty="0">
                <a:latin typeface="Arial"/>
                <a:cs typeface="Arial"/>
              </a:rPr>
              <a:t> </a:t>
            </a:r>
            <a:r>
              <a:rPr sz="3600" b="1" spc="-5" dirty="0">
                <a:latin typeface="Arial"/>
                <a:cs typeface="Arial"/>
              </a:rPr>
              <a:t>CONVERSION</a:t>
            </a:r>
            <a:endParaRPr sz="3600">
              <a:latin typeface="Arial"/>
              <a:cs typeface="Arial"/>
            </a:endParaRPr>
          </a:p>
        </p:txBody>
      </p:sp>
      <p:sp>
        <p:nvSpPr>
          <p:cNvPr id="3" name="object 3"/>
          <p:cNvSpPr txBox="1"/>
          <p:nvPr/>
        </p:nvSpPr>
        <p:spPr>
          <a:xfrm>
            <a:off x="612987" y="1620979"/>
            <a:ext cx="10726420" cy="3378489"/>
          </a:xfrm>
          <a:prstGeom prst="rect">
            <a:avLst/>
          </a:prstGeom>
        </p:spPr>
        <p:txBody>
          <a:bodyPr vert="horz" wrap="square" lIns="0" tIns="13335" rIns="0" bIns="0" rtlCol="0">
            <a:spAutoFit/>
          </a:bodyPr>
          <a:lstStyle/>
          <a:p>
            <a:pPr marL="527685" marR="335280" indent="-514984">
              <a:lnSpc>
                <a:spcPct val="100000"/>
              </a:lnSpc>
              <a:spcBef>
                <a:spcPts val="105"/>
              </a:spcBef>
              <a:buAutoNum type="arabicPeriod"/>
              <a:tabLst>
                <a:tab pos="527685" algn="l"/>
                <a:tab pos="528320" algn="l"/>
              </a:tabLst>
            </a:pPr>
            <a:r>
              <a:rPr sz="3200" dirty="0">
                <a:latin typeface="Arial"/>
                <a:cs typeface="Arial"/>
              </a:rPr>
              <a:t>Draw </a:t>
            </a:r>
            <a:r>
              <a:rPr sz="3200" spc="-5" dirty="0">
                <a:latin typeface="Arial"/>
                <a:cs typeface="Arial"/>
              </a:rPr>
              <a:t>the </a:t>
            </a:r>
            <a:r>
              <a:rPr sz="3200" dirty="0">
                <a:latin typeface="Arial"/>
                <a:cs typeface="Arial"/>
              </a:rPr>
              <a:t>block </a:t>
            </a:r>
            <a:r>
              <a:rPr sz="3200" spc="-5" dirty="0">
                <a:latin typeface="Arial"/>
                <a:cs typeface="Arial"/>
              </a:rPr>
              <a:t>diagram of the target</a:t>
            </a:r>
            <a:r>
              <a:rPr sz="3200" spc="-65" dirty="0">
                <a:latin typeface="Arial"/>
                <a:cs typeface="Arial"/>
              </a:rPr>
              <a:t> </a:t>
            </a:r>
            <a:r>
              <a:rPr sz="3200" spc="-5" dirty="0">
                <a:latin typeface="Arial"/>
                <a:cs typeface="Arial"/>
              </a:rPr>
              <a:t>flip  flop from </a:t>
            </a:r>
            <a:r>
              <a:rPr sz="3200" dirty="0">
                <a:latin typeface="Arial"/>
                <a:cs typeface="Arial"/>
              </a:rPr>
              <a:t>the </a:t>
            </a:r>
            <a:r>
              <a:rPr sz="3200" spc="-5" dirty="0">
                <a:latin typeface="Arial"/>
                <a:cs typeface="Arial"/>
              </a:rPr>
              <a:t>given</a:t>
            </a:r>
            <a:r>
              <a:rPr sz="3200" spc="-40" dirty="0">
                <a:latin typeface="Arial"/>
                <a:cs typeface="Arial"/>
              </a:rPr>
              <a:t> </a:t>
            </a:r>
            <a:r>
              <a:rPr sz="3200" spc="-5" dirty="0">
                <a:latin typeface="Arial"/>
                <a:cs typeface="Arial"/>
              </a:rPr>
              <a:t>problem.</a:t>
            </a:r>
            <a:endParaRPr sz="3200" dirty="0">
              <a:latin typeface="Arial"/>
              <a:cs typeface="Arial"/>
            </a:endParaRPr>
          </a:p>
          <a:p>
            <a:pPr marL="527685" indent="-514984">
              <a:lnSpc>
                <a:spcPct val="100000"/>
              </a:lnSpc>
              <a:spcBef>
                <a:spcPts val="770"/>
              </a:spcBef>
              <a:buAutoNum type="arabicPeriod"/>
              <a:tabLst>
                <a:tab pos="527685" algn="l"/>
                <a:tab pos="528320" algn="l"/>
              </a:tabLst>
            </a:pPr>
            <a:r>
              <a:rPr sz="3200" spc="-15" dirty="0">
                <a:latin typeface="Arial"/>
                <a:cs typeface="Arial"/>
              </a:rPr>
              <a:t>Write </a:t>
            </a:r>
            <a:r>
              <a:rPr sz="3200" spc="-5" dirty="0">
                <a:latin typeface="Arial"/>
                <a:cs typeface="Arial"/>
              </a:rPr>
              <a:t>truth table </a:t>
            </a:r>
            <a:r>
              <a:rPr sz="3200" dirty="0">
                <a:latin typeface="Arial"/>
                <a:cs typeface="Arial"/>
              </a:rPr>
              <a:t>for the </a:t>
            </a:r>
            <a:r>
              <a:rPr sz="3200" spc="-5" dirty="0">
                <a:latin typeface="Arial"/>
                <a:cs typeface="Arial"/>
              </a:rPr>
              <a:t>target</a:t>
            </a:r>
            <a:r>
              <a:rPr sz="3200" spc="-60" dirty="0">
                <a:latin typeface="Arial"/>
                <a:cs typeface="Arial"/>
              </a:rPr>
              <a:t> </a:t>
            </a:r>
            <a:r>
              <a:rPr sz="3200" spc="-5" dirty="0">
                <a:latin typeface="Arial"/>
                <a:cs typeface="Arial"/>
              </a:rPr>
              <a:t>flip-flop.</a:t>
            </a:r>
            <a:endParaRPr sz="3200" dirty="0">
              <a:latin typeface="Arial"/>
              <a:cs typeface="Arial"/>
            </a:endParaRPr>
          </a:p>
          <a:p>
            <a:pPr marL="527685" marR="5080" indent="-514984">
              <a:lnSpc>
                <a:spcPct val="100000"/>
              </a:lnSpc>
              <a:spcBef>
                <a:spcPts val="770"/>
              </a:spcBef>
              <a:buAutoNum type="arabicPeriod"/>
              <a:tabLst>
                <a:tab pos="527685" algn="l"/>
                <a:tab pos="528320" algn="l"/>
              </a:tabLst>
            </a:pPr>
            <a:r>
              <a:rPr sz="3200" spc="-15" dirty="0">
                <a:latin typeface="Arial"/>
                <a:cs typeface="Arial"/>
              </a:rPr>
              <a:t>Write </a:t>
            </a:r>
            <a:r>
              <a:rPr sz="3200" dirty="0">
                <a:latin typeface="Arial"/>
                <a:cs typeface="Arial"/>
              </a:rPr>
              <a:t>excitation </a:t>
            </a:r>
            <a:r>
              <a:rPr sz="3200" spc="-5" dirty="0">
                <a:latin typeface="Arial"/>
                <a:cs typeface="Arial"/>
              </a:rPr>
              <a:t>table </a:t>
            </a:r>
            <a:r>
              <a:rPr sz="3200" dirty="0">
                <a:latin typeface="Arial"/>
                <a:cs typeface="Arial"/>
              </a:rPr>
              <a:t>for the </a:t>
            </a:r>
            <a:r>
              <a:rPr sz="3200" spc="-5" dirty="0">
                <a:latin typeface="Arial"/>
                <a:cs typeface="Arial"/>
              </a:rPr>
              <a:t>available</a:t>
            </a:r>
            <a:r>
              <a:rPr sz="3200" spc="-90" dirty="0">
                <a:latin typeface="Arial"/>
                <a:cs typeface="Arial"/>
              </a:rPr>
              <a:t> </a:t>
            </a:r>
            <a:r>
              <a:rPr sz="3200" spc="-5" dirty="0" smtClean="0">
                <a:latin typeface="Arial"/>
                <a:cs typeface="Arial"/>
              </a:rPr>
              <a:t>flip-flop</a:t>
            </a:r>
            <a:r>
              <a:rPr sz="3200" spc="-5" dirty="0">
                <a:latin typeface="Arial"/>
                <a:cs typeface="Arial"/>
              </a:rPr>
              <a:t>.</a:t>
            </a:r>
            <a:endParaRPr sz="3200" dirty="0">
              <a:latin typeface="Arial"/>
              <a:cs typeface="Arial"/>
            </a:endParaRPr>
          </a:p>
          <a:p>
            <a:pPr marL="527685" indent="-514984">
              <a:lnSpc>
                <a:spcPct val="100000"/>
              </a:lnSpc>
              <a:spcBef>
                <a:spcPts val="770"/>
              </a:spcBef>
              <a:buAutoNum type="arabicPeriod"/>
              <a:tabLst>
                <a:tab pos="527685" algn="l"/>
                <a:tab pos="528320" algn="l"/>
              </a:tabLst>
            </a:pPr>
            <a:r>
              <a:rPr sz="3200" dirty="0">
                <a:latin typeface="Arial"/>
                <a:cs typeface="Arial"/>
              </a:rPr>
              <a:t>Draw k-map for target</a:t>
            </a:r>
            <a:r>
              <a:rPr sz="3200" spc="-105" dirty="0">
                <a:latin typeface="Arial"/>
                <a:cs typeface="Arial"/>
              </a:rPr>
              <a:t> </a:t>
            </a:r>
            <a:r>
              <a:rPr sz="3200" spc="-5" dirty="0">
                <a:latin typeface="Arial"/>
                <a:cs typeface="Arial"/>
              </a:rPr>
              <a:t>flip-flop.</a:t>
            </a:r>
            <a:endParaRPr sz="3200" dirty="0">
              <a:latin typeface="Arial"/>
              <a:cs typeface="Arial"/>
            </a:endParaRPr>
          </a:p>
          <a:p>
            <a:pPr marL="527685" indent="-514984">
              <a:lnSpc>
                <a:spcPct val="100000"/>
              </a:lnSpc>
              <a:spcBef>
                <a:spcPts val="770"/>
              </a:spcBef>
              <a:buAutoNum type="arabicPeriod"/>
              <a:tabLst>
                <a:tab pos="527685" algn="l"/>
                <a:tab pos="528320" algn="l"/>
              </a:tabLst>
            </a:pPr>
            <a:r>
              <a:rPr sz="3200" dirty="0">
                <a:latin typeface="Arial"/>
                <a:cs typeface="Arial"/>
              </a:rPr>
              <a:t>Draw the </a:t>
            </a:r>
            <a:r>
              <a:rPr sz="3200" spc="-5" dirty="0">
                <a:latin typeface="Arial"/>
                <a:cs typeface="Arial"/>
              </a:rPr>
              <a:t>block</a:t>
            </a:r>
            <a:r>
              <a:rPr sz="3200" spc="-55" dirty="0">
                <a:latin typeface="Arial"/>
                <a:cs typeface="Arial"/>
              </a:rPr>
              <a:t> </a:t>
            </a:r>
            <a:r>
              <a:rPr sz="3200" spc="-5" dirty="0">
                <a:latin typeface="Arial"/>
                <a:cs typeface="Arial"/>
              </a:rPr>
              <a:t>diagram.</a:t>
            </a:r>
            <a:endParaRPr sz="3200" dirty="0">
              <a:latin typeface="Arial"/>
              <a:cs typeface="Arial"/>
            </a:endParaRPr>
          </a:p>
        </p:txBody>
      </p:sp>
    </p:spTree>
    <p:extLst>
      <p:ext uri="{BB962C8B-B14F-4D97-AF65-F5344CB8AC3E}">
        <p14:creationId xmlns:p14="http://schemas.microsoft.com/office/powerpoint/2010/main" val="3138311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8305" y="3632"/>
            <a:ext cx="9734127" cy="627736"/>
          </a:xfrm>
          <a:prstGeom prst="rect">
            <a:avLst/>
          </a:prstGeom>
        </p:spPr>
        <p:txBody>
          <a:bodyPr vert="horz" wrap="square" lIns="0" tIns="12065" rIns="0" bIns="0" rtlCol="0">
            <a:spAutoFit/>
          </a:bodyPr>
          <a:lstStyle/>
          <a:p>
            <a:pPr marL="12700">
              <a:lnSpc>
                <a:spcPct val="100000"/>
              </a:lnSpc>
              <a:spcBef>
                <a:spcPts val="95"/>
              </a:spcBef>
            </a:pPr>
            <a:r>
              <a:rPr sz="4000" spc="-10" dirty="0"/>
              <a:t>SR(Available) </a:t>
            </a:r>
            <a:r>
              <a:rPr sz="4000" spc="-5" dirty="0"/>
              <a:t>to </a:t>
            </a:r>
            <a:r>
              <a:rPr sz="4000" spc="-50" dirty="0"/>
              <a:t>JK(Target)</a:t>
            </a:r>
            <a:r>
              <a:rPr sz="4000" spc="25" dirty="0"/>
              <a:t> </a:t>
            </a:r>
            <a:r>
              <a:rPr sz="4000" dirty="0" smtClean="0"/>
              <a:t>Flip-</a:t>
            </a:r>
            <a:r>
              <a:rPr lang="en-IN" sz="4000" dirty="0" smtClean="0"/>
              <a:t>Flop</a:t>
            </a:r>
            <a:endParaRPr sz="4000" dirty="0"/>
          </a:p>
        </p:txBody>
      </p:sp>
      <p:graphicFrame>
        <p:nvGraphicFramePr>
          <p:cNvPr id="5" name="object 5"/>
          <p:cNvGraphicFramePr>
            <a:graphicFrameLocks noGrp="1"/>
          </p:cNvGraphicFramePr>
          <p:nvPr/>
        </p:nvGraphicFramePr>
        <p:xfrm>
          <a:off x="694944" y="1130810"/>
          <a:ext cx="10666304" cy="5495925"/>
        </p:xfrm>
        <a:graphic>
          <a:graphicData uri="http://schemas.openxmlformats.org/drawingml/2006/table">
            <a:tbl>
              <a:tblPr firstRow="1" bandRow="1">
                <a:tableStyleId>{2D5ABB26-0587-4C30-8999-92F81FD0307C}</a:tableStyleId>
              </a:tblPr>
              <a:tblGrid>
                <a:gridCol w="1778000"/>
                <a:gridCol w="1778000"/>
                <a:gridCol w="1778000"/>
                <a:gridCol w="1759372"/>
                <a:gridCol w="1795779"/>
                <a:gridCol w="1777153"/>
              </a:tblGrid>
              <a:tr h="556260">
                <a:tc gridSpan="2">
                  <a:txBody>
                    <a:bodyPr/>
                    <a:lstStyle/>
                    <a:p>
                      <a:pPr marL="24765" algn="ctr">
                        <a:lnSpc>
                          <a:spcPct val="100000"/>
                        </a:lnSpc>
                        <a:spcBef>
                          <a:spcPts val="985"/>
                        </a:spcBef>
                      </a:pPr>
                      <a:r>
                        <a:rPr sz="1800" spc="-25" dirty="0">
                          <a:solidFill>
                            <a:srgbClr val="FFFFFF"/>
                          </a:solidFill>
                          <a:latin typeface="Arial"/>
                          <a:cs typeface="Arial"/>
                        </a:rPr>
                        <a:t>Input</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hMerge="1">
                  <a:txBody>
                    <a:bodyPr/>
                    <a:lstStyle/>
                    <a:p>
                      <a:endParaRPr/>
                    </a:p>
                  </a:txBody>
                  <a:tcPr marL="0" marR="0" marT="0" marB="0"/>
                </a:tc>
                <a:tc>
                  <a:txBody>
                    <a:bodyPr/>
                    <a:lstStyle/>
                    <a:p>
                      <a:pPr marL="26034" algn="ctr">
                        <a:lnSpc>
                          <a:spcPts val="2065"/>
                        </a:lnSpc>
                      </a:pPr>
                      <a:r>
                        <a:rPr sz="1800" spc="-95" dirty="0">
                          <a:solidFill>
                            <a:srgbClr val="FFFFFF"/>
                          </a:solidFill>
                          <a:latin typeface="Arial"/>
                          <a:cs typeface="Arial"/>
                        </a:rPr>
                        <a:t>Present</a:t>
                      </a:r>
                      <a:endParaRPr sz="1800">
                        <a:latin typeface="Arial"/>
                        <a:cs typeface="Arial"/>
                      </a:endParaRPr>
                    </a:p>
                    <a:p>
                      <a:pPr marL="22860" algn="ctr">
                        <a:lnSpc>
                          <a:spcPct val="100000"/>
                        </a:lnSpc>
                      </a:pPr>
                      <a:r>
                        <a:rPr sz="1800" spc="-100" dirty="0">
                          <a:solidFill>
                            <a:srgbClr val="FFFFFF"/>
                          </a:solidFill>
                          <a:latin typeface="Arial"/>
                          <a:cs typeface="Arial"/>
                        </a:rPr>
                        <a:t>State</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a:txBody>
                    <a:bodyPr/>
                    <a:lstStyle/>
                    <a:p>
                      <a:pPr marL="38735" algn="ctr">
                        <a:lnSpc>
                          <a:spcPct val="100000"/>
                        </a:lnSpc>
                        <a:spcBef>
                          <a:spcPts val="985"/>
                        </a:spcBef>
                      </a:pPr>
                      <a:r>
                        <a:rPr sz="1800" spc="-75" dirty="0">
                          <a:solidFill>
                            <a:srgbClr val="FFFFFF"/>
                          </a:solidFill>
                          <a:latin typeface="Arial"/>
                          <a:cs typeface="Arial"/>
                        </a:rPr>
                        <a:t>Next</a:t>
                      </a:r>
                      <a:r>
                        <a:rPr sz="1800" spc="-114" dirty="0">
                          <a:solidFill>
                            <a:srgbClr val="FFFFFF"/>
                          </a:solidFill>
                          <a:latin typeface="Arial"/>
                          <a:cs typeface="Arial"/>
                        </a:rPr>
                        <a:t> </a:t>
                      </a:r>
                      <a:r>
                        <a:rPr sz="1800" spc="-100" dirty="0">
                          <a:solidFill>
                            <a:srgbClr val="FFFFFF"/>
                          </a:solidFill>
                          <a:latin typeface="Arial"/>
                          <a:cs typeface="Arial"/>
                        </a:rPr>
                        <a:t>State</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gridSpan="2">
                  <a:txBody>
                    <a:bodyPr/>
                    <a:lstStyle/>
                    <a:p>
                      <a:pPr marL="628650">
                        <a:lnSpc>
                          <a:spcPct val="100000"/>
                        </a:lnSpc>
                        <a:spcBef>
                          <a:spcPts val="985"/>
                        </a:spcBef>
                      </a:pPr>
                      <a:r>
                        <a:rPr sz="1800" spc="-85" dirty="0">
                          <a:solidFill>
                            <a:srgbClr val="FFFFFF"/>
                          </a:solidFill>
                          <a:latin typeface="Arial"/>
                          <a:cs typeface="Arial"/>
                        </a:rPr>
                        <a:t>Flip-Flop</a:t>
                      </a:r>
                      <a:r>
                        <a:rPr sz="1800" spc="-100" dirty="0">
                          <a:solidFill>
                            <a:srgbClr val="FFFFFF"/>
                          </a:solidFill>
                          <a:latin typeface="Arial"/>
                          <a:cs typeface="Arial"/>
                        </a:rPr>
                        <a:t> </a:t>
                      </a:r>
                      <a:r>
                        <a:rPr sz="1800" spc="-55" dirty="0">
                          <a:solidFill>
                            <a:srgbClr val="FFFFFF"/>
                          </a:solidFill>
                          <a:latin typeface="Arial"/>
                          <a:cs typeface="Arial"/>
                        </a:rPr>
                        <a:t>Inputs</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c hMerge="1">
                  <a:txBody>
                    <a:bodyPr/>
                    <a:lstStyle/>
                    <a:p>
                      <a:endParaRPr/>
                    </a:p>
                  </a:txBody>
                  <a:tcPr marL="0" marR="0" marT="0" marB="0"/>
                </a:tc>
              </a:tr>
              <a:tr h="554355">
                <a:tc>
                  <a:txBody>
                    <a:bodyPr/>
                    <a:lstStyle/>
                    <a:p>
                      <a:pPr marL="641985">
                        <a:lnSpc>
                          <a:spcPct val="100000"/>
                        </a:lnSpc>
                        <a:spcBef>
                          <a:spcPts val="980"/>
                        </a:spcBef>
                      </a:pPr>
                      <a:r>
                        <a:rPr sz="1800" dirty="0">
                          <a:solidFill>
                            <a:srgbClr val="FFFFFF"/>
                          </a:solidFill>
                          <a:latin typeface="Arial"/>
                          <a:cs typeface="Arial"/>
                        </a:rPr>
                        <a:t>J</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marL="24765" algn="ctr">
                        <a:lnSpc>
                          <a:spcPct val="100000"/>
                        </a:lnSpc>
                        <a:spcBef>
                          <a:spcPts val="980"/>
                        </a:spcBef>
                      </a:pPr>
                      <a:r>
                        <a:rPr sz="1800" dirty="0">
                          <a:solidFill>
                            <a:srgbClr val="FFFFFF"/>
                          </a:solidFill>
                          <a:latin typeface="Arial"/>
                          <a:cs typeface="Arial"/>
                        </a:rPr>
                        <a:t>K</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marL="24765" algn="ctr">
                        <a:lnSpc>
                          <a:spcPct val="100000"/>
                        </a:lnSpc>
                        <a:spcBef>
                          <a:spcPts val="980"/>
                        </a:spcBef>
                      </a:pPr>
                      <a:r>
                        <a:rPr sz="1800" spc="-190" dirty="0">
                          <a:solidFill>
                            <a:srgbClr val="FFFFFF"/>
                          </a:solidFill>
                          <a:latin typeface="Arial"/>
                          <a:cs typeface="Arial"/>
                        </a:rPr>
                        <a:t>Q</a:t>
                      </a:r>
                      <a:r>
                        <a:rPr sz="1800" spc="-105" dirty="0">
                          <a:solidFill>
                            <a:srgbClr val="FFFFFF"/>
                          </a:solidFill>
                          <a:latin typeface="Arial"/>
                          <a:cs typeface="Arial"/>
                        </a:rPr>
                        <a:t> </a:t>
                      </a:r>
                      <a:r>
                        <a:rPr sz="1800" spc="-60" dirty="0">
                          <a:solidFill>
                            <a:srgbClr val="FFFFFF"/>
                          </a:solidFill>
                          <a:latin typeface="Arial"/>
                          <a:cs typeface="Arial"/>
                        </a:rPr>
                        <a:t>n</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marL="38100" algn="ctr">
                        <a:lnSpc>
                          <a:spcPct val="100000"/>
                        </a:lnSpc>
                        <a:spcBef>
                          <a:spcPts val="980"/>
                        </a:spcBef>
                      </a:pPr>
                      <a:r>
                        <a:rPr sz="1800" spc="-125" dirty="0">
                          <a:solidFill>
                            <a:srgbClr val="FFFFFF"/>
                          </a:solidFill>
                          <a:latin typeface="Arial"/>
                          <a:cs typeface="Arial"/>
                        </a:rPr>
                        <a:t>Qn+1</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marL="39370" algn="ctr">
                        <a:lnSpc>
                          <a:spcPct val="100000"/>
                        </a:lnSpc>
                        <a:spcBef>
                          <a:spcPts val="980"/>
                        </a:spcBef>
                      </a:pPr>
                      <a:r>
                        <a:rPr sz="1800" dirty="0">
                          <a:solidFill>
                            <a:srgbClr val="FFFFFF"/>
                          </a:solidFill>
                          <a:latin typeface="Arial"/>
                          <a:cs typeface="Arial"/>
                        </a:rPr>
                        <a:t>S</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c>
                  <a:txBody>
                    <a:bodyPr/>
                    <a:lstStyle/>
                    <a:p>
                      <a:pPr marL="27940" algn="ctr">
                        <a:lnSpc>
                          <a:spcPct val="100000"/>
                        </a:lnSpc>
                        <a:spcBef>
                          <a:spcPts val="980"/>
                        </a:spcBef>
                      </a:pPr>
                      <a:r>
                        <a:rPr sz="1800" dirty="0">
                          <a:solidFill>
                            <a:srgbClr val="FFFFFF"/>
                          </a:solidFill>
                          <a:latin typeface="Arial"/>
                          <a:cs typeface="Arial"/>
                        </a:rPr>
                        <a:t>R</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r h="555625">
                <a:tc>
                  <a:txBody>
                    <a:bodyPr/>
                    <a:lstStyle/>
                    <a:p>
                      <a:pPr marL="621030">
                        <a:lnSpc>
                          <a:spcPct val="100000"/>
                        </a:lnSpc>
                        <a:spcBef>
                          <a:spcPts val="985"/>
                        </a:spcBef>
                      </a:pPr>
                      <a:r>
                        <a:rPr sz="1800" dirty="0">
                          <a:solidFill>
                            <a:srgbClr val="FFFFFF"/>
                          </a:solidFill>
                          <a:latin typeface="Arial"/>
                          <a:cs typeface="Arial"/>
                        </a:rPr>
                        <a:t>0</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5"/>
                        </a:spcBef>
                      </a:pPr>
                      <a:r>
                        <a:rPr sz="1800" dirty="0">
                          <a:solidFill>
                            <a:srgbClr val="FFFFFF"/>
                          </a:solidFill>
                          <a:latin typeface="Arial"/>
                          <a:cs typeface="Arial"/>
                        </a:rPr>
                        <a:t>0</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5"/>
                        </a:spcBef>
                      </a:pPr>
                      <a:r>
                        <a:rPr sz="1800" dirty="0">
                          <a:solidFill>
                            <a:srgbClr val="FFFFFF"/>
                          </a:solidFill>
                          <a:latin typeface="Arial"/>
                          <a:cs typeface="Arial"/>
                        </a:rPr>
                        <a:t>0</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39370" algn="ctr">
                        <a:lnSpc>
                          <a:spcPct val="100000"/>
                        </a:lnSpc>
                        <a:spcBef>
                          <a:spcPts val="995"/>
                        </a:spcBef>
                      </a:pPr>
                      <a:r>
                        <a:rPr sz="1800" dirty="0">
                          <a:solidFill>
                            <a:srgbClr val="FFFFFF"/>
                          </a:solidFill>
                          <a:latin typeface="Arial"/>
                          <a:cs typeface="Arial"/>
                        </a:rPr>
                        <a:t>0</a:t>
                      </a:r>
                      <a:endParaRPr sz="1800">
                        <a:latin typeface="Arial"/>
                        <a:cs typeface="Arial"/>
                      </a:endParaRPr>
                    </a:p>
                  </a:txBody>
                  <a:tcPr marL="0" marR="0" marT="12636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40640" algn="ctr">
                        <a:lnSpc>
                          <a:spcPct val="100000"/>
                        </a:lnSpc>
                        <a:spcBef>
                          <a:spcPts val="985"/>
                        </a:spcBef>
                      </a:pPr>
                      <a:r>
                        <a:rPr sz="1800" dirty="0">
                          <a:solidFill>
                            <a:srgbClr val="FFFFFF"/>
                          </a:solidFill>
                          <a:latin typeface="Arial"/>
                          <a:cs typeface="Arial"/>
                        </a:rPr>
                        <a:t>0</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8575" algn="ctr">
                        <a:lnSpc>
                          <a:spcPct val="100000"/>
                        </a:lnSpc>
                        <a:spcBef>
                          <a:spcPts val="985"/>
                        </a:spcBef>
                      </a:pPr>
                      <a:r>
                        <a:rPr sz="1800" dirty="0">
                          <a:solidFill>
                            <a:srgbClr val="FFFFFF"/>
                          </a:solidFill>
                          <a:latin typeface="Arial"/>
                          <a:cs typeface="Arial"/>
                        </a:rPr>
                        <a:t>X</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54355">
                <a:tc>
                  <a:txBody>
                    <a:bodyPr/>
                    <a:lstStyle/>
                    <a:p>
                      <a:pPr marL="621030">
                        <a:lnSpc>
                          <a:spcPct val="100000"/>
                        </a:lnSpc>
                        <a:spcBef>
                          <a:spcPts val="980"/>
                        </a:spcBef>
                      </a:pPr>
                      <a:r>
                        <a:rPr sz="1800" dirty="0">
                          <a:solidFill>
                            <a:srgbClr val="FFFFFF"/>
                          </a:solidFill>
                          <a:latin typeface="Arial"/>
                          <a:cs typeface="Arial"/>
                        </a:rPr>
                        <a:t>0</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0"/>
                        </a:spcBef>
                      </a:pPr>
                      <a:r>
                        <a:rPr sz="1800" dirty="0">
                          <a:solidFill>
                            <a:srgbClr val="FFFFFF"/>
                          </a:solidFill>
                          <a:latin typeface="Arial"/>
                          <a:cs typeface="Arial"/>
                        </a:rPr>
                        <a:t>0</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0"/>
                        </a:spcBef>
                      </a:pPr>
                      <a:r>
                        <a:rPr sz="1800" dirty="0">
                          <a:solidFill>
                            <a:srgbClr val="FFFFFF"/>
                          </a:solidFill>
                          <a:latin typeface="Arial"/>
                          <a:cs typeface="Arial"/>
                        </a:rPr>
                        <a:t>1</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39370" algn="ctr">
                        <a:lnSpc>
                          <a:spcPct val="100000"/>
                        </a:lnSpc>
                        <a:spcBef>
                          <a:spcPts val="1225"/>
                        </a:spcBef>
                      </a:pPr>
                      <a:r>
                        <a:rPr sz="1800" dirty="0">
                          <a:solidFill>
                            <a:srgbClr val="FFFFFF"/>
                          </a:solidFill>
                          <a:latin typeface="Arial"/>
                          <a:cs typeface="Arial"/>
                        </a:rPr>
                        <a:t>1</a:t>
                      </a:r>
                      <a:endParaRPr sz="1800">
                        <a:latin typeface="Arial"/>
                        <a:cs typeface="Arial"/>
                      </a:endParaRPr>
                    </a:p>
                  </a:txBody>
                  <a:tcPr marL="0" marR="0" marT="15557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40640" algn="ctr">
                        <a:lnSpc>
                          <a:spcPct val="100000"/>
                        </a:lnSpc>
                        <a:spcBef>
                          <a:spcPts val="980"/>
                        </a:spcBef>
                      </a:pPr>
                      <a:r>
                        <a:rPr sz="1800" dirty="0">
                          <a:solidFill>
                            <a:srgbClr val="FFFFFF"/>
                          </a:solidFill>
                          <a:latin typeface="Arial"/>
                          <a:cs typeface="Arial"/>
                        </a:rPr>
                        <a:t>X</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9209" algn="ctr">
                        <a:lnSpc>
                          <a:spcPct val="100000"/>
                        </a:lnSpc>
                        <a:spcBef>
                          <a:spcPts val="980"/>
                        </a:spcBef>
                      </a:pPr>
                      <a:r>
                        <a:rPr sz="1800" dirty="0">
                          <a:solidFill>
                            <a:srgbClr val="FFFFFF"/>
                          </a:solidFill>
                          <a:latin typeface="Arial"/>
                          <a:cs typeface="Arial"/>
                        </a:rPr>
                        <a:t>0</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56260">
                <a:tc>
                  <a:txBody>
                    <a:bodyPr/>
                    <a:lstStyle/>
                    <a:p>
                      <a:pPr marL="621030">
                        <a:lnSpc>
                          <a:spcPct val="100000"/>
                        </a:lnSpc>
                        <a:spcBef>
                          <a:spcPts val="990"/>
                        </a:spcBef>
                      </a:pPr>
                      <a:r>
                        <a:rPr sz="1800" dirty="0">
                          <a:solidFill>
                            <a:srgbClr val="FFFFFF"/>
                          </a:solidFill>
                          <a:latin typeface="Arial"/>
                          <a:cs typeface="Arial"/>
                        </a:rPr>
                        <a:t>0</a:t>
                      </a:r>
                      <a:endParaRPr sz="1800">
                        <a:latin typeface="Arial"/>
                        <a:cs typeface="Arial"/>
                      </a:endParaRPr>
                    </a:p>
                  </a:txBody>
                  <a:tcPr marL="0" marR="0" marT="12573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90"/>
                        </a:spcBef>
                      </a:pPr>
                      <a:r>
                        <a:rPr sz="1800" dirty="0">
                          <a:solidFill>
                            <a:srgbClr val="FFFFFF"/>
                          </a:solidFill>
                          <a:latin typeface="Arial"/>
                          <a:cs typeface="Arial"/>
                        </a:rPr>
                        <a:t>1</a:t>
                      </a:r>
                      <a:endParaRPr sz="1800">
                        <a:latin typeface="Arial"/>
                        <a:cs typeface="Arial"/>
                      </a:endParaRPr>
                    </a:p>
                  </a:txBody>
                  <a:tcPr marL="0" marR="0" marT="12573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90"/>
                        </a:spcBef>
                      </a:pPr>
                      <a:r>
                        <a:rPr sz="1800" dirty="0">
                          <a:solidFill>
                            <a:srgbClr val="FFFFFF"/>
                          </a:solidFill>
                          <a:latin typeface="Arial"/>
                          <a:cs typeface="Arial"/>
                        </a:rPr>
                        <a:t>0</a:t>
                      </a:r>
                      <a:endParaRPr sz="1800">
                        <a:latin typeface="Arial"/>
                        <a:cs typeface="Arial"/>
                      </a:endParaRPr>
                    </a:p>
                  </a:txBody>
                  <a:tcPr marL="0" marR="0" marT="12573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39370" algn="ctr">
                        <a:lnSpc>
                          <a:spcPct val="100000"/>
                        </a:lnSpc>
                        <a:spcBef>
                          <a:spcPts val="990"/>
                        </a:spcBef>
                      </a:pPr>
                      <a:r>
                        <a:rPr sz="1800" dirty="0">
                          <a:solidFill>
                            <a:srgbClr val="FFFFFF"/>
                          </a:solidFill>
                          <a:latin typeface="Arial"/>
                          <a:cs typeface="Arial"/>
                        </a:rPr>
                        <a:t>0</a:t>
                      </a:r>
                      <a:endParaRPr sz="1800">
                        <a:latin typeface="Arial"/>
                        <a:cs typeface="Arial"/>
                      </a:endParaRPr>
                    </a:p>
                  </a:txBody>
                  <a:tcPr marL="0" marR="0" marT="12573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40640" algn="ctr">
                        <a:lnSpc>
                          <a:spcPct val="100000"/>
                        </a:lnSpc>
                        <a:spcBef>
                          <a:spcPts val="990"/>
                        </a:spcBef>
                      </a:pPr>
                      <a:r>
                        <a:rPr sz="1800" dirty="0">
                          <a:solidFill>
                            <a:srgbClr val="FFFFFF"/>
                          </a:solidFill>
                          <a:latin typeface="Arial"/>
                          <a:cs typeface="Arial"/>
                        </a:rPr>
                        <a:t>0</a:t>
                      </a:r>
                      <a:endParaRPr sz="1800">
                        <a:latin typeface="Arial"/>
                        <a:cs typeface="Arial"/>
                      </a:endParaRPr>
                    </a:p>
                  </a:txBody>
                  <a:tcPr marL="0" marR="0" marT="12573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8575" algn="ctr">
                        <a:lnSpc>
                          <a:spcPct val="100000"/>
                        </a:lnSpc>
                        <a:spcBef>
                          <a:spcPts val="990"/>
                        </a:spcBef>
                      </a:pPr>
                      <a:r>
                        <a:rPr sz="1800" dirty="0">
                          <a:solidFill>
                            <a:srgbClr val="FFFFFF"/>
                          </a:solidFill>
                          <a:latin typeface="Arial"/>
                          <a:cs typeface="Arial"/>
                        </a:rPr>
                        <a:t>X</a:t>
                      </a:r>
                      <a:endParaRPr sz="1800">
                        <a:latin typeface="Arial"/>
                        <a:cs typeface="Arial"/>
                      </a:endParaRPr>
                    </a:p>
                  </a:txBody>
                  <a:tcPr marL="0" marR="0" marT="12573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56260">
                <a:tc>
                  <a:txBody>
                    <a:bodyPr/>
                    <a:lstStyle/>
                    <a:p>
                      <a:pPr marL="621030">
                        <a:lnSpc>
                          <a:spcPct val="100000"/>
                        </a:lnSpc>
                        <a:spcBef>
                          <a:spcPts val="985"/>
                        </a:spcBef>
                      </a:pPr>
                      <a:r>
                        <a:rPr sz="1800" dirty="0">
                          <a:solidFill>
                            <a:srgbClr val="FFFFFF"/>
                          </a:solidFill>
                          <a:latin typeface="Arial"/>
                          <a:cs typeface="Arial"/>
                        </a:rPr>
                        <a:t>0</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5"/>
                        </a:spcBef>
                      </a:pPr>
                      <a:r>
                        <a:rPr sz="1800" dirty="0">
                          <a:solidFill>
                            <a:srgbClr val="FFFFFF"/>
                          </a:solidFill>
                          <a:latin typeface="Arial"/>
                          <a:cs typeface="Arial"/>
                        </a:rPr>
                        <a:t>1</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5"/>
                        </a:spcBef>
                      </a:pPr>
                      <a:r>
                        <a:rPr sz="1800" dirty="0">
                          <a:solidFill>
                            <a:srgbClr val="FFFFFF"/>
                          </a:solidFill>
                          <a:latin typeface="Arial"/>
                          <a:cs typeface="Arial"/>
                        </a:rPr>
                        <a:t>1</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39370" algn="ctr">
                        <a:lnSpc>
                          <a:spcPct val="100000"/>
                        </a:lnSpc>
                        <a:spcBef>
                          <a:spcPts val="985"/>
                        </a:spcBef>
                      </a:pPr>
                      <a:r>
                        <a:rPr sz="1800" dirty="0">
                          <a:solidFill>
                            <a:srgbClr val="FFFFFF"/>
                          </a:solidFill>
                          <a:latin typeface="Arial"/>
                          <a:cs typeface="Arial"/>
                        </a:rPr>
                        <a:t>0</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40640" algn="ctr">
                        <a:lnSpc>
                          <a:spcPct val="100000"/>
                        </a:lnSpc>
                        <a:spcBef>
                          <a:spcPts val="985"/>
                        </a:spcBef>
                      </a:pPr>
                      <a:r>
                        <a:rPr sz="1800" dirty="0">
                          <a:solidFill>
                            <a:srgbClr val="FFFFFF"/>
                          </a:solidFill>
                          <a:latin typeface="Arial"/>
                          <a:cs typeface="Arial"/>
                        </a:rPr>
                        <a:t>0</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8575" algn="ctr">
                        <a:lnSpc>
                          <a:spcPct val="100000"/>
                        </a:lnSpc>
                        <a:spcBef>
                          <a:spcPts val="985"/>
                        </a:spcBef>
                      </a:pPr>
                      <a:r>
                        <a:rPr sz="1800" dirty="0">
                          <a:solidFill>
                            <a:srgbClr val="FFFFFF"/>
                          </a:solidFill>
                          <a:latin typeface="Arial"/>
                          <a:cs typeface="Arial"/>
                        </a:rPr>
                        <a:t>1</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42290">
                <a:tc>
                  <a:txBody>
                    <a:bodyPr/>
                    <a:lstStyle/>
                    <a:p>
                      <a:pPr marL="621030">
                        <a:lnSpc>
                          <a:spcPct val="100000"/>
                        </a:lnSpc>
                        <a:spcBef>
                          <a:spcPts val="980"/>
                        </a:spcBef>
                      </a:pPr>
                      <a:r>
                        <a:rPr sz="1800" dirty="0">
                          <a:solidFill>
                            <a:srgbClr val="FFFFFF"/>
                          </a:solidFill>
                          <a:latin typeface="Arial"/>
                          <a:cs typeface="Arial"/>
                        </a:rPr>
                        <a:t>1</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0"/>
                        </a:spcBef>
                      </a:pPr>
                      <a:r>
                        <a:rPr sz="1800" dirty="0">
                          <a:solidFill>
                            <a:srgbClr val="FFFFFF"/>
                          </a:solidFill>
                          <a:latin typeface="Arial"/>
                          <a:cs typeface="Arial"/>
                        </a:rPr>
                        <a:t>0</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0"/>
                        </a:spcBef>
                      </a:pPr>
                      <a:r>
                        <a:rPr sz="1800" dirty="0">
                          <a:solidFill>
                            <a:srgbClr val="FFFFFF"/>
                          </a:solidFill>
                          <a:latin typeface="Arial"/>
                          <a:cs typeface="Arial"/>
                        </a:rPr>
                        <a:t>0</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40005" algn="ctr">
                        <a:lnSpc>
                          <a:spcPct val="100000"/>
                        </a:lnSpc>
                        <a:spcBef>
                          <a:spcPts val="980"/>
                        </a:spcBef>
                      </a:pPr>
                      <a:r>
                        <a:rPr sz="1800" dirty="0">
                          <a:solidFill>
                            <a:srgbClr val="FFFFFF"/>
                          </a:solidFill>
                          <a:latin typeface="Arial"/>
                          <a:cs typeface="Arial"/>
                        </a:rPr>
                        <a:t>1</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40640" algn="ctr">
                        <a:lnSpc>
                          <a:spcPct val="100000"/>
                        </a:lnSpc>
                        <a:spcBef>
                          <a:spcPts val="980"/>
                        </a:spcBef>
                      </a:pPr>
                      <a:r>
                        <a:rPr sz="1800" dirty="0">
                          <a:solidFill>
                            <a:srgbClr val="FFFFFF"/>
                          </a:solidFill>
                          <a:latin typeface="Arial"/>
                          <a:cs typeface="Arial"/>
                        </a:rPr>
                        <a:t>1</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9209" algn="ctr">
                        <a:lnSpc>
                          <a:spcPct val="100000"/>
                        </a:lnSpc>
                        <a:spcBef>
                          <a:spcPts val="980"/>
                        </a:spcBef>
                      </a:pPr>
                      <a:r>
                        <a:rPr sz="1800" dirty="0">
                          <a:solidFill>
                            <a:srgbClr val="FFFFFF"/>
                          </a:solidFill>
                          <a:latin typeface="Arial"/>
                          <a:cs typeface="Arial"/>
                        </a:rPr>
                        <a:t>0</a:t>
                      </a:r>
                      <a:endParaRPr sz="1800">
                        <a:latin typeface="Arial"/>
                        <a:cs typeface="Arial"/>
                      </a:endParaRPr>
                    </a:p>
                  </a:txBody>
                  <a:tcPr marL="0" marR="0" marT="12446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42290">
                <a:tc>
                  <a:txBody>
                    <a:bodyPr/>
                    <a:lstStyle/>
                    <a:p>
                      <a:pPr marL="621030">
                        <a:lnSpc>
                          <a:spcPct val="100000"/>
                        </a:lnSpc>
                        <a:spcBef>
                          <a:spcPts val="985"/>
                        </a:spcBef>
                      </a:pPr>
                      <a:r>
                        <a:rPr sz="1800" dirty="0">
                          <a:solidFill>
                            <a:srgbClr val="FFFFFF"/>
                          </a:solidFill>
                          <a:latin typeface="Arial"/>
                          <a:cs typeface="Arial"/>
                        </a:rPr>
                        <a:t>1</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5"/>
                        </a:spcBef>
                      </a:pPr>
                      <a:r>
                        <a:rPr sz="1800" dirty="0">
                          <a:solidFill>
                            <a:srgbClr val="FFFFFF"/>
                          </a:solidFill>
                          <a:latin typeface="Arial"/>
                          <a:cs typeface="Arial"/>
                        </a:rPr>
                        <a:t>0</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5"/>
                        </a:spcBef>
                      </a:pPr>
                      <a:r>
                        <a:rPr sz="1800" dirty="0">
                          <a:solidFill>
                            <a:srgbClr val="FFFFFF"/>
                          </a:solidFill>
                          <a:latin typeface="Arial"/>
                          <a:cs typeface="Arial"/>
                        </a:rPr>
                        <a:t>1</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39370" algn="ctr">
                        <a:lnSpc>
                          <a:spcPct val="100000"/>
                        </a:lnSpc>
                        <a:spcBef>
                          <a:spcPts val="985"/>
                        </a:spcBef>
                      </a:pPr>
                      <a:r>
                        <a:rPr sz="1800" dirty="0">
                          <a:solidFill>
                            <a:srgbClr val="FFFFFF"/>
                          </a:solidFill>
                          <a:latin typeface="Arial"/>
                          <a:cs typeface="Arial"/>
                        </a:rPr>
                        <a:t>1</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40640" algn="ctr">
                        <a:lnSpc>
                          <a:spcPct val="100000"/>
                        </a:lnSpc>
                        <a:spcBef>
                          <a:spcPts val="985"/>
                        </a:spcBef>
                      </a:pPr>
                      <a:r>
                        <a:rPr sz="1800" dirty="0">
                          <a:solidFill>
                            <a:srgbClr val="FFFFFF"/>
                          </a:solidFill>
                          <a:latin typeface="Arial"/>
                          <a:cs typeface="Arial"/>
                        </a:rPr>
                        <a:t>X</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8575" algn="ctr">
                        <a:lnSpc>
                          <a:spcPct val="100000"/>
                        </a:lnSpc>
                        <a:spcBef>
                          <a:spcPts val="985"/>
                        </a:spcBef>
                      </a:pPr>
                      <a:r>
                        <a:rPr sz="1800" dirty="0">
                          <a:solidFill>
                            <a:srgbClr val="FFFFFF"/>
                          </a:solidFill>
                          <a:latin typeface="Arial"/>
                          <a:cs typeface="Arial"/>
                        </a:rPr>
                        <a:t>0</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54355">
                <a:tc>
                  <a:txBody>
                    <a:bodyPr/>
                    <a:lstStyle/>
                    <a:p>
                      <a:pPr marL="621030">
                        <a:lnSpc>
                          <a:spcPct val="100000"/>
                        </a:lnSpc>
                        <a:spcBef>
                          <a:spcPts val="985"/>
                        </a:spcBef>
                      </a:pPr>
                      <a:r>
                        <a:rPr sz="1800" dirty="0">
                          <a:solidFill>
                            <a:srgbClr val="FFFFFF"/>
                          </a:solidFill>
                          <a:latin typeface="Arial"/>
                          <a:cs typeface="Arial"/>
                        </a:rPr>
                        <a:t>1</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5"/>
                        </a:spcBef>
                      </a:pPr>
                      <a:r>
                        <a:rPr sz="1800" dirty="0">
                          <a:solidFill>
                            <a:srgbClr val="FFFFFF"/>
                          </a:solidFill>
                          <a:latin typeface="Arial"/>
                          <a:cs typeface="Arial"/>
                        </a:rPr>
                        <a:t>1</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985"/>
                        </a:spcBef>
                      </a:pPr>
                      <a:r>
                        <a:rPr sz="1800" dirty="0">
                          <a:solidFill>
                            <a:srgbClr val="FFFFFF"/>
                          </a:solidFill>
                          <a:latin typeface="Arial"/>
                          <a:cs typeface="Arial"/>
                        </a:rPr>
                        <a:t>0</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39370" algn="ctr">
                        <a:lnSpc>
                          <a:spcPct val="100000"/>
                        </a:lnSpc>
                        <a:spcBef>
                          <a:spcPts val="985"/>
                        </a:spcBef>
                      </a:pPr>
                      <a:r>
                        <a:rPr sz="1800" dirty="0">
                          <a:solidFill>
                            <a:srgbClr val="FFFFFF"/>
                          </a:solidFill>
                          <a:latin typeface="Arial"/>
                          <a:cs typeface="Arial"/>
                        </a:rPr>
                        <a:t>1</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40640" algn="ctr">
                        <a:lnSpc>
                          <a:spcPct val="100000"/>
                        </a:lnSpc>
                        <a:spcBef>
                          <a:spcPts val="985"/>
                        </a:spcBef>
                      </a:pPr>
                      <a:r>
                        <a:rPr sz="1800" dirty="0">
                          <a:solidFill>
                            <a:srgbClr val="FFFFFF"/>
                          </a:solidFill>
                          <a:latin typeface="Arial"/>
                          <a:cs typeface="Arial"/>
                        </a:rPr>
                        <a:t>1</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8575" algn="ctr">
                        <a:lnSpc>
                          <a:spcPct val="100000"/>
                        </a:lnSpc>
                        <a:spcBef>
                          <a:spcPts val="985"/>
                        </a:spcBef>
                      </a:pPr>
                      <a:r>
                        <a:rPr sz="1800" dirty="0">
                          <a:solidFill>
                            <a:srgbClr val="FFFFFF"/>
                          </a:solidFill>
                          <a:latin typeface="Arial"/>
                          <a:cs typeface="Arial"/>
                        </a:rPr>
                        <a:t>0</a:t>
                      </a:r>
                      <a:endParaRPr sz="1800">
                        <a:latin typeface="Arial"/>
                        <a:cs typeface="Arial"/>
                      </a:endParaRPr>
                    </a:p>
                  </a:txBody>
                  <a:tcPr marL="0" marR="0" marT="12509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23875">
                <a:tc>
                  <a:txBody>
                    <a:bodyPr/>
                    <a:lstStyle/>
                    <a:p>
                      <a:pPr marL="621030">
                        <a:lnSpc>
                          <a:spcPct val="100000"/>
                        </a:lnSpc>
                        <a:spcBef>
                          <a:spcPts val="869"/>
                        </a:spcBef>
                      </a:pPr>
                      <a:r>
                        <a:rPr sz="1800" dirty="0">
                          <a:solidFill>
                            <a:srgbClr val="FFFFFF"/>
                          </a:solidFill>
                          <a:latin typeface="Arial"/>
                          <a:cs typeface="Arial"/>
                        </a:rPr>
                        <a:t>1</a:t>
                      </a:r>
                      <a:endParaRPr sz="1800">
                        <a:latin typeface="Arial"/>
                        <a:cs typeface="Arial"/>
                      </a:endParaRPr>
                    </a:p>
                  </a:txBody>
                  <a:tcPr marL="0" marR="0" marT="110489"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869"/>
                        </a:spcBef>
                      </a:pPr>
                      <a:r>
                        <a:rPr sz="1800" dirty="0">
                          <a:solidFill>
                            <a:srgbClr val="FFFFFF"/>
                          </a:solidFill>
                          <a:latin typeface="Arial"/>
                          <a:cs typeface="Arial"/>
                        </a:rPr>
                        <a:t>1</a:t>
                      </a:r>
                      <a:endParaRPr sz="1800">
                        <a:latin typeface="Arial"/>
                        <a:cs typeface="Arial"/>
                      </a:endParaRPr>
                    </a:p>
                  </a:txBody>
                  <a:tcPr marL="0" marR="0" marT="110489"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869"/>
                        </a:spcBef>
                      </a:pPr>
                      <a:r>
                        <a:rPr sz="1800" dirty="0">
                          <a:solidFill>
                            <a:srgbClr val="FFFFFF"/>
                          </a:solidFill>
                          <a:latin typeface="Arial"/>
                          <a:cs typeface="Arial"/>
                        </a:rPr>
                        <a:t>1</a:t>
                      </a:r>
                      <a:endParaRPr sz="1800">
                        <a:latin typeface="Arial"/>
                        <a:cs typeface="Arial"/>
                      </a:endParaRPr>
                    </a:p>
                  </a:txBody>
                  <a:tcPr marL="0" marR="0" marT="110489"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39370" algn="ctr">
                        <a:lnSpc>
                          <a:spcPct val="100000"/>
                        </a:lnSpc>
                        <a:spcBef>
                          <a:spcPts val="869"/>
                        </a:spcBef>
                      </a:pPr>
                      <a:r>
                        <a:rPr sz="1800" dirty="0">
                          <a:solidFill>
                            <a:srgbClr val="FFFFFF"/>
                          </a:solidFill>
                          <a:latin typeface="Arial"/>
                          <a:cs typeface="Arial"/>
                        </a:rPr>
                        <a:t>0</a:t>
                      </a:r>
                      <a:endParaRPr sz="1800">
                        <a:latin typeface="Arial"/>
                        <a:cs typeface="Arial"/>
                      </a:endParaRPr>
                    </a:p>
                  </a:txBody>
                  <a:tcPr marL="0" marR="0" marT="110489"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40640" algn="ctr">
                        <a:lnSpc>
                          <a:spcPct val="100000"/>
                        </a:lnSpc>
                        <a:spcBef>
                          <a:spcPts val="869"/>
                        </a:spcBef>
                      </a:pPr>
                      <a:r>
                        <a:rPr sz="1800" dirty="0">
                          <a:solidFill>
                            <a:srgbClr val="FFFFFF"/>
                          </a:solidFill>
                          <a:latin typeface="Arial"/>
                          <a:cs typeface="Arial"/>
                        </a:rPr>
                        <a:t>0</a:t>
                      </a:r>
                      <a:endParaRPr sz="1800">
                        <a:latin typeface="Arial"/>
                        <a:cs typeface="Arial"/>
                      </a:endParaRPr>
                    </a:p>
                  </a:txBody>
                  <a:tcPr marL="0" marR="0" marT="110489"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8575" algn="ctr">
                        <a:lnSpc>
                          <a:spcPct val="100000"/>
                        </a:lnSpc>
                        <a:spcBef>
                          <a:spcPts val="869"/>
                        </a:spcBef>
                      </a:pPr>
                      <a:r>
                        <a:rPr sz="1800" dirty="0">
                          <a:solidFill>
                            <a:srgbClr val="FFFFFF"/>
                          </a:solidFill>
                          <a:latin typeface="Arial"/>
                          <a:cs typeface="Arial"/>
                        </a:rPr>
                        <a:t>1</a:t>
                      </a:r>
                      <a:endParaRPr sz="1800" dirty="0">
                        <a:latin typeface="Arial"/>
                        <a:cs typeface="Arial"/>
                      </a:endParaRPr>
                    </a:p>
                  </a:txBody>
                  <a:tcPr marL="0" marR="0" marT="110489"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bl>
          </a:graphicData>
        </a:graphic>
      </p:graphicFrame>
      <p:sp>
        <p:nvSpPr>
          <p:cNvPr id="6" name="object 6"/>
          <p:cNvSpPr/>
          <p:nvPr/>
        </p:nvSpPr>
        <p:spPr>
          <a:xfrm>
            <a:off x="509015" y="762762"/>
            <a:ext cx="4978400" cy="304800"/>
          </a:xfrm>
          <a:custGeom>
            <a:avLst/>
            <a:gdLst/>
            <a:ahLst/>
            <a:cxnLst/>
            <a:rect l="l" t="t" r="r" b="b"/>
            <a:pathLst>
              <a:path w="3733800" h="304800">
                <a:moveTo>
                  <a:pt x="0" y="304800"/>
                </a:moveTo>
                <a:lnTo>
                  <a:pt x="3733800" y="304800"/>
                </a:lnTo>
                <a:lnTo>
                  <a:pt x="3733800" y="0"/>
                </a:lnTo>
                <a:lnTo>
                  <a:pt x="0" y="0"/>
                </a:lnTo>
                <a:lnTo>
                  <a:pt x="0" y="304800"/>
                </a:lnTo>
                <a:close/>
              </a:path>
            </a:pathLst>
          </a:custGeom>
          <a:solidFill>
            <a:srgbClr val="FFFFFF"/>
          </a:solidFill>
        </p:spPr>
        <p:txBody>
          <a:bodyPr wrap="square" lIns="0" tIns="0" rIns="0" bIns="0" rtlCol="0"/>
          <a:lstStyle/>
          <a:p>
            <a:endParaRPr/>
          </a:p>
        </p:txBody>
      </p:sp>
      <p:sp>
        <p:nvSpPr>
          <p:cNvPr id="7" name="object 7"/>
          <p:cNvSpPr/>
          <p:nvPr/>
        </p:nvSpPr>
        <p:spPr>
          <a:xfrm>
            <a:off x="509015" y="762762"/>
            <a:ext cx="4978400" cy="304800"/>
          </a:xfrm>
          <a:custGeom>
            <a:avLst/>
            <a:gdLst/>
            <a:ahLst/>
            <a:cxnLst/>
            <a:rect l="l" t="t" r="r" b="b"/>
            <a:pathLst>
              <a:path w="3733800" h="304800">
                <a:moveTo>
                  <a:pt x="0" y="304800"/>
                </a:moveTo>
                <a:lnTo>
                  <a:pt x="3733800" y="304800"/>
                </a:lnTo>
                <a:lnTo>
                  <a:pt x="3733800" y="0"/>
                </a:lnTo>
                <a:lnTo>
                  <a:pt x="0" y="0"/>
                </a:lnTo>
                <a:lnTo>
                  <a:pt x="0" y="304800"/>
                </a:lnTo>
                <a:close/>
              </a:path>
            </a:pathLst>
          </a:custGeom>
          <a:ln w="25908">
            <a:solidFill>
              <a:srgbClr val="FFFFFF"/>
            </a:solidFill>
          </a:ln>
        </p:spPr>
        <p:txBody>
          <a:bodyPr wrap="square" lIns="0" tIns="0" rIns="0" bIns="0" rtlCol="0"/>
          <a:lstStyle/>
          <a:p>
            <a:endParaRPr/>
          </a:p>
        </p:txBody>
      </p:sp>
      <p:sp>
        <p:nvSpPr>
          <p:cNvPr id="8" name="object 8"/>
          <p:cNvSpPr txBox="1"/>
          <p:nvPr/>
        </p:nvSpPr>
        <p:spPr>
          <a:xfrm>
            <a:off x="612987" y="711453"/>
            <a:ext cx="341122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Conversion</a:t>
            </a:r>
            <a:r>
              <a:rPr sz="2400" b="1" spc="-45" dirty="0">
                <a:latin typeface="Arial"/>
                <a:cs typeface="Arial"/>
              </a:rPr>
              <a:t> </a:t>
            </a:r>
            <a:r>
              <a:rPr sz="2400" b="1" spc="-40" dirty="0">
                <a:latin typeface="Arial"/>
                <a:cs typeface="Arial"/>
              </a:rPr>
              <a:t>Table</a:t>
            </a:r>
            <a:endParaRPr sz="2400">
              <a:latin typeface="Arial"/>
              <a:cs typeface="Arial"/>
            </a:endParaRPr>
          </a:p>
        </p:txBody>
      </p:sp>
    </p:spTree>
    <p:extLst>
      <p:ext uri="{BB962C8B-B14F-4D97-AF65-F5344CB8AC3E}">
        <p14:creationId xmlns:p14="http://schemas.microsoft.com/office/powerpoint/2010/main" val="2506031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85466"/>
            <a:ext cx="10160000" cy="721351"/>
          </a:xfrm>
          <a:prstGeom prst="rect">
            <a:avLst/>
          </a:prstGeom>
        </p:spPr>
        <p:txBody>
          <a:bodyPr vert="horz" wrap="square" lIns="0" tIns="13335" rIns="0" bIns="0" rtlCol="0">
            <a:spAutoFit/>
          </a:bodyPr>
          <a:lstStyle/>
          <a:p>
            <a:pPr marL="12700">
              <a:lnSpc>
                <a:spcPct val="100000"/>
              </a:lnSpc>
              <a:spcBef>
                <a:spcPts val="105"/>
              </a:spcBef>
            </a:pPr>
            <a:r>
              <a:rPr dirty="0"/>
              <a:t>SR to</a:t>
            </a:r>
            <a:r>
              <a:rPr spc="-85" dirty="0"/>
              <a:t> </a:t>
            </a:r>
            <a:r>
              <a:rPr dirty="0"/>
              <a:t>JK</a:t>
            </a:r>
          </a:p>
        </p:txBody>
      </p:sp>
      <p:sp>
        <p:nvSpPr>
          <p:cNvPr id="3" name="object 3"/>
          <p:cNvSpPr txBox="1"/>
          <p:nvPr/>
        </p:nvSpPr>
        <p:spPr>
          <a:xfrm>
            <a:off x="714590" y="1240287"/>
            <a:ext cx="5424593" cy="513715"/>
          </a:xfrm>
          <a:prstGeom prst="rect">
            <a:avLst/>
          </a:prstGeom>
        </p:spPr>
        <p:txBody>
          <a:bodyPr vert="horz" wrap="square" lIns="0" tIns="13335" rIns="0" bIns="0" rtlCol="0">
            <a:spAutoFit/>
          </a:bodyPr>
          <a:lstStyle/>
          <a:p>
            <a:pPr marL="355600" indent="-342900">
              <a:lnSpc>
                <a:spcPct val="100000"/>
              </a:lnSpc>
              <a:spcBef>
                <a:spcPts val="105"/>
              </a:spcBef>
              <a:buChar char="•"/>
              <a:tabLst>
                <a:tab pos="355600" algn="l"/>
                <a:tab pos="356235" algn="l"/>
              </a:tabLst>
            </a:pPr>
            <a:r>
              <a:rPr sz="3200" spc="-5" dirty="0">
                <a:latin typeface="Arial"/>
                <a:cs typeface="Arial"/>
              </a:rPr>
              <a:t>K-map</a:t>
            </a:r>
            <a:r>
              <a:rPr sz="3200" spc="-55" dirty="0">
                <a:latin typeface="Arial"/>
                <a:cs typeface="Arial"/>
              </a:rPr>
              <a:t> </a:t>
            </a:r>
            <a:r>
              <a:rPr sz="3200" spc="-5" dirty="0">
                <a:latin typeface="Arial"/>
                <a:cs typeface="Arial"/>
              </a:rPr>
              <a:t>Simplification</a:t>
            </a:r>
            <a:endParaRPr sz="3200">
              <a:latin typeface="Arial"/>
              <a:cs typeface="Arial"/>
            </a:endParaRPr>
          </a:p>
        </p:txBody>
      </p:sp>
      <p:sp>
        <p:nvSpPr>
          <p:cNvPr id="4" name="object 4"/>
          <p:cNvSpPr/>
          <p:nvPr/>
        </p:nvSpPr>
        <p:spPr>
          <a:xfrm>
            <a:off x="1422401" y="2064327"/>
            <a:ext cx="4337027" cy="334587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65336" y="1828800"/>
            <a:ext cx="4284133" cy="35814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33235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1002537"/>
            <a:ext cx="7906173" cy="635000"/>
          </a:xfrm>
          <a:prstGeom prst="rect">
            <a:avLst/>
          </a:prstGeom>
        </p:spPr>
        <p:txBody>
          <a:bodyPr vert="horz" wrap="square" lIns="0" tIns="12065" rIns="0" bIns="0" rtlCol="0">
            <a:spAutoFit/>
          </a:bodyPr>
          <a:lstStyle/>
          <a:p>
            <a:pPr marL="12700">
              <a:lnSpc>
                <a:spcPct val="100000"/>
              </a:lnSpc>
              <a:spcBef>
                <a:spcPts val="95"/>
              </a:spcBef>
              <a:tabLst>
                <a:tab pos="3573145" algn="l"/>
              </a:tabLst>
            </a:pPr>
            <a:r>
              <a:rPr sz="4000" spc="-5" dirty="0"/>
              <a:t>Logic</a:t>
            </a:r>
            <a:r>
              <a:rPr sz="4000" spc="20" dirty="0"/>
              <a:t> </a:t>
            </a:r>
            <a:r>
              <a:rPr sz="4000" spc="-5" dirty="0"/>
              <a:t>Diagram	(SR </a:t>
            </a:r>
            <a:r>
              <a:rPr sz="4000" dirty="0"/>
              <a:t>to</a:t>
            </a:r>
            <a:r>
              <a:rPr sz="4000" spc="-70" dirty="0"/>
              <a:t> </a:t>
            </a:r>
            <a:r>
              <a:rPr sz="4000" spc="-5" dirty="0"/>
              <a:t>JK)</a:t>
            </a:r>
            <a:endParaRPr sz="4000"/>
          </a:p>
        </p:txBody>
      </p:sp>
      <p:sp>
        <p:nvSpPr>
          <p:cNvPr id="3" name="object 3"/>
          <p:cNvSpPr/>
          <p:nvPr/>
        </p:nvSpPr>
        <p:spPr>
          <a:xfrm>
            <a:off x="2032000" y="1828800"/>
            <a:ext cx="7229032" cy="40033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7147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difference between sequential circuits and combinational circ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178" y="0"/>
            <a:ext cx="6944396" cy="666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863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9" y="149098"/>
            <a:ext cx="7836747" cy="635000"/>
          </a:xfrm>
          <a:prstGeom prst="rect">
            <a:avLst/>
          </a:prstGeom>
        </p:spPr>
        <p:txBody>
          <a:bodyPr vert="horz" wrap="square" lIns="0" tIns="12065" rIns="0" bIns="0" rtlCol="0">
            <a:spAutoFit/>
          </a:bodyPr>
          <a:lstStyle/>
          <a:p>
            <a:pPr marL="12700">
              <a:lnSpc>
                <a:spcPct val="100000"/>
              </a:lnSpc>
              <a:spcBef>
                <a:spcPts val="95"/>
              </a:spcBef>
            </a:pPr>
            <a:r>
              <a:rPr sz="4000" spc="-10" dirty="0"/>
              <a:t>SR(Available) </a:t>
            </a:r>
            <a:r>
              <a:rPr sz="4000" spc="-5" dirty="0"/>
              <a:t>to</a:t>
            </a:r>
            <a:r>
              <a:rPr sz="4000" spc="-70" dirty="0"/>
              <a:t> </a:t>
            </a:r>
            <a:r>
              <a:rPr sz="4000" spc="-55" dirty="0"/>
              <a:t>T(Target)</a:t>
            </a:r>
            <a:endParaRPr sz="4000"/>
          </a:p>
        </p:txBody>
      </p:sp>
      <p:graphicFrame>
        <p:nvGraphicFramePr>
          <p:cNvPr id="3" name="object 3"/>
          <p:cNvGraphicFramePr>
            <a:graphicFrameLocks noGrp="1"/>
          </p:cNvGraphicFramePr>
          <p:nvPr/>
        </p:nvGraphicFramePr>
        <p:xfrm>
          <a:off x="593347" y="1283209"/>
          <a:ext cx="8026399" cy="5257800"/>
        </p:xfrm>
        <a:graphic>
          <a:graphicData uri="http://schemas.openxmlformats.org/drawingml/2006/table">
            <a:tbl>
              <a:tblPr firstRow="1" bandRow="1">
                <a:tableStyleId>{2D5ABB26-0587-4C30-8999-92F81FD0307C}</a:tableStyleId>
              </a:tblPr>
              <a:tblGrid>
                <a:gridCol w="1605280"/>
                <a:gridCol w="1605280"/>
                <a:gridCol w="1605279"/>
                <a:gridCol w="1605280"/>
                <a:gridCol w="1605280"/>
              </a:tblGrid>
              <a:tr h="876300">
                <a:tc>
                  <a:txBody>
                    <a:bodyPr/>
                    <a:lstStyle/>
                    <a:p>
                      <a:pPr>
                        <a:lnSpc>
                          <a:spcPct val="100000"/>
                        </a:lnSpc>
                        <a:spcBef>
                          <a:spcPts val="5"/>
                        </a:spcBef>
                      </a:pPr>
                      <a:endParaRPr sz="1950">
                        <a:latin typeface="Times New Roman"/>
                        <a:cs typeface="Times New Roman"/>
                      </a:endParaRPr>
                    </a:p>
                    <a:p>
                      <a:pPr marL="24130" algn="ctr">
                        <a:lnSpc>
                          <a:spcPct val="100000"/>
                        </a:lnSpc>
                      </a:pPr>
                      <a:r>
                        <a:rPr sz="1800" spc="-25" dirty="0">
                          <a:solidFill>
                            <a:srgbClr val="FFFFFF"/>
                          </a:solidFill>
                          <a:latin typeface="Arial"/>
                          <a:cs typeface="Arial"/>
                        </a:rPr>
                        <a:t>Input</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a:txBody>
                    <a:bodyPr/>
                    <a:lstStyle/>
                    <a:p>
                      <a:pPr marL="386080" marR="227329" indent="-125095">
                        <a:lnSpc>
                          <a:spcPct val="100000"/>
                        </a:lnSpc>
                        <a:spcBef>
                          <a:spcPts val="1165"/>
                        </a:spcBef>
                      </a:pPr>
                      <a:r>
                        <a:rPr sz="1800" spc="-10" dirty="0">
                          <a:solidFill>
                            <a:srgbClr val="FFFFFF"/>
                          </a:solidFill>
                          <a:latin typeface="Arial"/>
                          <a:cs typeface="Arial"/>
                        </a:rPr>
                        <a:t>P</a:t>
                      </a:r>
                      <a:r>
                        <a:rPr sz="1800" spc="-30" dirty="0">
                          <a:solidFill>
                            <a:srgbClr val="FFFFFF"/>
                          </a:solidFill>
                          <a:latin typeface="Arial"/>
                          <a:cs typeface="Arial"/>
                        </a:rPr>
                        <a:t>r</a:t>
                      </a:r>
                      <a:r>
                        <a:rPr sz="1800" dirty="0">
                          <a:solidFill>
                            <a:srgbClr val="FFFFFF"/>
                          </a:solidFill>
                          <a:latin typeface="Arial"/>
                          <a:cs typeface="Arial"/>
                        </a:rPr>
                        <a:t>e</a:t>
                      </a:r>
                      <a:r>
                        <a:rPr sz="1800" spc="5" dirty="0">
                          <a:solidFill>
                            <a:srgbClr val="FFFFFF"/>
                          </a:solidFill>
                          <a:latin typeface="Arial"/>
                          <a:cs typeface="Arial"/>
                        </a:rPr>
                        <a:t>s</a:t>
                      </a:r>
                      <a:r>
                        <a:rPr sz="1800" dirty="0">
                          <a:solidFill>
                            <a:srgbClr val="FFFFFF"/>
                          </a:solidFill>
                          <a:latin typeface="Arial"/>
                          <a:cs typeface="Arial"/>
                        </a:rPr>
                        <a:t>e</a:t>
                      </a:r>
                      <a:r>
                        <a:rPr sz="1800" spc="-5" dirty="0">
                          <a:solidFill>
                            <a:srgbClr val="FFFFFF"/>
                          </a:solidFill>
                          <a:latin typeface="Arial"/>
                          <a:cs typeface="Arial"/>
                        </a:rPr>
                        <a:t>n</a:t>
                      </a:r>
                      <a:r>
                        <a:rPr sz="1800" dirty="0">
                          <a:solidFill>
                            <a:srgbClr val="FFFFFF"/>
                          </a:solidFill>
                          <a:latin typeface="Arial"/>
                          <a:cs typeface="Arial"/>
                        </a:rPr>
                        <a:t>t  </a:t>
                      </a:r>
                      <a:r>
                        <a:rPr sz="1800" spc="-70" dirty="0">
                          <a:solidFill>
                            <a:srgbClr val="FFFFFF"/>
                          </a:solidFill>
                          <a:latin typeface="Arial"/>
                          <a:cs typeface="Arial"/>
                        </a:rPr>
                        <a:t>state</a:t>
                      </a:r>
                      <a:endParaRPr sz="1800">
                        <a:latin typeface="Arial"/>
                        <a:cs typeface="Arial"/>
                      </a:endParaRPr>
                    </a:p>
                  </a:txBody>
                  <a:tcPr marL="0" marR="0" marT="14795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a:txBody>
                    <a:bodyPr/>
                    <a:lstStyle/>
                    <a:p>
                      <a:pPr>
                        <a:lnSpc>
                          <a:spcPct val="100000"/>
                        </a:lnSpc>
                        <a:spcBef>
                          <a:spcPts val="5"/>
                        </a:spcBef>
                      </a:pPr>
                      <a:endParaRPr sz="1950">
                        <a:latin typeface="Times New Roman"/>
                        <a:cs typeface="Times New Roman"/>
                      </a:endParaRPr>
                    </a:p>
                    <a:p>
                      <a:pPr marL="24765" algn="ctr">
                        <a:lnSpc>
                          <a:spcPct val="100000"/>
                        </a:lnSpc>
                      </a:pPr>
                      <a:r>
                        <a:rPr sz="1800" spc="-75" dirty="0">
                          <a:solidFill>
                            <a:srgbClr val="FFFFFF"/>
                          </a:solidFill>
                          <a:latin typeface="Arial"/>
                          <a:cs typeface="Arial"/>
                        </a:rPr>
                        <a:t>Next</a:t>
                      </a:r>
                      <a:r>
                        <a:rPr sz="1800" spc="-120" dirty="0">
                          <a:solidFill>
                            <a:srgbClr val="FFFFFF"/>
                          </a:solidFill>
                          <a:latin typeface="Arial"/>
                          <a:cs typeface="Arial"/>
                        </a:rPr>
                        <a:t> </a:t>
                      </a:r>
                      <a:r>
                        <a:rPr sz="1800" spc="-70" dirty="0">
                          <a:solidFill>
                            <a:srgbClr val="FFFFFF"/>
                          </a:solidFill>
                          <a:latin typeface="Arial"/>
                          <a:cs typeface="Arial"/>
                        </a:rPr>
                        <a:t>state</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gridSpan="2">
                  <a:txBody>
                    <a:bodyPr/>
                    <a:lstStyle/>
                    <a:p>
                      <a:pPr>
                        <a:lnSpc>
                          <a:spcPct val="100000"/>
                        </a:lnSpc>
                        <a:spcBef>
                          <a:spcPts val="5"/>
                        </a:spcBef>
                      </a:pPr>
                      <a:endParaRPr sz="1950">
                        <a:latin typeface="Times New Roman"/>
                        <a:cs typeface="Times New Roman"/>
                      </a:endParaRPr>
                    </a:p>
                    <a:p>
                      <a:pPr marL="523875">
                        <a:lnSpc>
                          <a:spcPct val="100000"/>
                        </a:lnSpc>
                      </a:pPr>
                      <a:r>
                        <a:rPr sz="1800" spc="-85" dirty="0">
                          <a:solidFill>
                            <a:srgbClr val="FFFFFF"/>
                          </a:solidFill>
                          <a:latin typeface="Arial"/>
                          <a:cs typeface="Arial"/>
                        </a:rPr>
                        <a:t>Flip </a:t>
                      </a:r>
                      <a:r>
                        <a:rPr sz="1800" spc="-15" dirty="0">
                          <a:solidFill>
                            <a:srgbClr val="FFFFFF"/>
                          </a:solidFill>
                          <a:latin typeface="Arial"/>
                          <a:cs typeface="Arial"/>
                        </a:rPr>
                        <a:t>flop</a:t>
                      </a:r>
                      <a:r>
                        <a:rPr sz="1800" spc="-100" dirty="0">
                          <a:solidFill>
                            <a:srgbClr val="FFFFFF"/>
                          </a:solidFill>
                          <a:latin typeface="Arial"/>
                          <a:cs typeface="Arial"/>
                        </a:rPr>
                        <a:t> </a:t>
                      </a:r>
                      <a:r>
                        <a:rPr sz="1800" spc="-55" dirty="0">
                          <a:solidFill>
                            <a:srgbClr val="FFFFFF"/>
                          </a:solidFill>
                          <a:latin typeface="Arial"/>
                          <a:cs typeface="Arial"/>
                        </a:rPr>
                        <a:t>Inputs</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hMerge="1">
                  <a:txBody>
                    <a:bodyPr/>
                    <a:lstStyle/>
                    <a:p>
                      <a:endParaRPr/>
                    </a:p>
                  </a:txBody>
                  <a:tcPr marL="0" marR="0" marT="0" marB="0"/>
                </a:tc>
              </a:tr>
              <a:tr h="876300">
                <a:tc>
                  <a:txBody>
                    <a:bodyPr/>
                    <a:lstStyle/>
                    <a:p>
                      <a:pPr>
                        <a:lnSpc>
                          <a:spcPct val="100000"/>
                        </a:lnSpc>
                        <a:spcBef>
                          <a:spcPts val="5"/>
                        </a:spcBef>
                      </a:pPr>
                      <a:endParaRPr sz="1950">
                        <a:latin typeface="Times New Roman"/>
                        <a:cs typeface="Times New Roman"/>
                      </a:endParaRPr>
                    </a:p>
                    <a:p>
                      <a:pPr marL="23495" algn="ctr">
                        <a:lnSpc>
                          <a:spcPct val="100000"/>
                        </a:lnSpc>
                      </a:pPr>
                      <a:r>
                        <a:rPr sz="1800" dirty="0">
                          <a:solidFill>
                            <a:srgbClr val="FFFFFF"/>
                          </a:solidFill>
                          <a:latin typeface="Arial"/>
                          <a:cs typeface="Arial"/>
                        </a:rPr>
                        <a:t>T</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a:lnSpc>
                          <a:spcPct val="100000"/>
                        </a:lnSpc>
                        <a:spcBef>
                          <a:spcPts val="5"/>
                        </a:spcBef>
                      </a:pPr>
                      <a:endParaRPr sz="1950">
                        <a:latin typeface="Times New Roman"/>
                        <a:cs typeface="Times New Roman"/>
                      </a:endParaRPr>
                    </a:p>
                    <a:p>
                      <a:pPr marL="25400" algn="ctr">
                        <a:lnSpc>
                          <a:spcPct val="100000"/>
                        </a:lnSpc>
                      </a:pPr>
                      <a:r>
                        <a:rPr sz="1800" spc="-190" dirty="0">
                          <a:solidFill>
                            <a:srgbClr val="FFFFFF"/>
                          </a:solidFill>
                          <a:latin typeface="Arial"/>
                          <a:cs typeface="Arial"/>
                        </a:rPr>
                        <a:t>Q</a:t>
                      </a:r>
                      <a:r>
                        <a:rPr sz="1800" spc="-110" dirty="0">
                          <a:solidFill>
                            <a:srgbClr val="FFFFFF"/>
                          </a:solidFill>
                          <a:latin typeface="Arial"/>
                          <a:cs typeface="Arial"/>
                        </a:rPr>
                        <a:t> </a:t>
                      </a:r>
                      <a:r>
                        <a:rPr sz="1800" spc="-55" dirty="0">
                          <a:solidFill>
                            <a:srgbClr val="FFFFFF"/>
                          </a:solidFill>
                          <a:latin typeface="Arial"/>
                          <a:cs typeface="Arial"/>
                        </a:rPr>
                        <a:t>n</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a:lnSpc>
                          <a:spcPct val="100000"/>
                        </a:lnSpc>
                        <a:spcBef>
                          <a:spcPts val="5"/>
                        </a:spcBef>
                      </a:pPr>
                      <a:endParaRPr sz="1950">
                        <a:latin typeface="Times New Roman"/>
                        <a:cs typeface="Times New Roman"/>
                      </a:endParaRPr>
                    </a:p>
                    <a:p>
                      <a:pPr marL="24130" algn="ctr">
                        <a:lnSpc>
                          <a:spcPct val="100000"/>
                        </a:lnSpc>
                      </a:pPr>
                      <a:r>
                        <a:rPr sz="1800" spc="-125" dirty="0">
                          <a:solidFill>
                            <a:srgbClr val="FFFFFF"/>
                          </a:solidFill>
                          <a:latin typeface="Arial"/>
                          <a:cs typeface="Arial"/>
                        </a:rPr>
                        <a:t>Qn+1</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a:lnSpc>
                          <a:spcPct val="100000"/>
                        </a:lnSpc>
                        <a:spcBef>
                          <a:spcPts val="5"/>
                        </a:spcBef>
                      </a:pPr>
                      <a:endParaRPr sz="1950">
                        <a:latin typeface="Times New Roman"/>
                        <a:cs typeface="Times New Roman"/>
                      </a:endParaRPr>
                    </a:p>
                    <a:p>
                      <a:pPr marL="24130" algn="ctr">
                        <a:lnSpc>
                          <a:spcPct val="100000"/>
                        </a:lnSpc>
                      </a:pPr>
                      <a:r>
                        <a:rPr sz="1800" dirty="0">
                          <a:solidFill>
                            <a:srgbClr val="FFFFFF"/>
                          </a:solidFill>
                          <a:latin typeface="Arial"/>
                          <a:cs typeface="Arial"/>
                        </a:rPr>
                        <a:t>S</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E36C09"/>
                    </a:solidFill>
                  </a:tcPr>
                </a:tc>
                <a:tc>
                  <a:txBody>
                    <a:bodyPr/>
                    <a:lstStyle/>
                    <a:p>
                      <a:pPr>
                        <a:lnSpc>
                          <a:spcPct val="100000"/>
                        </a:lnSpc>
                        <a:spcBef>
                          <a:spcPts val="5"/>
                        </a:spcBef>
                      </a:pPr>
                      <a:endParaRPr sz="1950">
                        <a:latin typeface="Times New Roman"/>
                        <a:cs typeface="Times New Roman"/>
                      </a:endParaRPr>
                    </a:p>
                    <a:p>
                      <a:pPr marL="552450">
                        <a:lnSpc>
                          <a:spcPct val="100000"/>
                        </a:lnSpc>
                      </a:pPr>
                      <a:r>
                        <a:rPr sz="1800" dirty="0">
                          <a:solidFill>
                            <a:srgbClr val="FFFFFF"/>
                          </a:solidFill>
                          <a:latin typeface="Arial"/>
                          <a:cs typeface="Arial"/>
                        </a:rPr>
                        <a:t>R</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r h="876300">
                <a:tc>
                  <a:txBody>
                    <a:bodyPr/>
                    <a:lstStyle/>
                    <a:p>
                      <a:pPr>
                        <a:lnSpc>
                          <a:spcPct val="100000"/>
                        </a:lnSpc>
                        <a:spcBef>
                          <a:spcPts val="5"/>
                        </a:spcBef>
                      </a:pPr>
                      <a:endParaRPr sz="1950">
                        <a:latin typeface="Times New Roman"/>
                        <a:cs typeface="Times New Roman"/>
                      </a:endParaRPr>
                    </a:p>
                    <a:p>
                      <a:pPr marL="24765" algn="ctr">
                        <a:lnSpc>
                          <a:spcPct val="100000"/>
                        </a:lnSpc>
                      </a:pPr>
                      <a:r>
                        <a:rPr sz="1800" dirty="0">
                          <a:solidFill>
                            <a:srgbClr val="FFFFFF"/>
                          </a:solidFill>
                          <a:latin typeface="Arial"/>
                          <a:cs typeface="Arial"/>
                        </a:rPr>
                        <a:t>0</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1950">
                        <a:latin typeface="Times New Roman"/>
                        <a:cs typeface="Times New Roman"/>
                      </a:endParaRPr>
                    </a:p>
                    <a:p>
                      <a:pPr marL="25400" algn="ctr">
                        <a:lnSpc>
                          <a:spcPct val="100000"/>
                        </a:lnSpc>
                      </a:pPr>
                      <a:r>
                        <a:rPr sz="1800" dirty="0">
                          <a:solidFill>
                            <a:srgbClr val="FFFFFF"/>
                          </a:solidFill>
                          <a:latin typeface="Arial"/>
                          <a:cs typeface="Arial"/>
                        </a:rPr>
                        <a:t>0</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1950">
                        <a:latin typeface="Times New Roman"/>
                        <a:cs typeface="Times New Roman"/>
                      </a:endParaRPr>
                    </a:p>
                    <a:p>
                      <a:pPr marL="26034" algn="ctr">
                        <a:lnSpc>
                          <a:spcPct val="100000"/>
                        </a:lnSpc>
                      </a:pPr>
                      <a:r>
                        <a:rPr sz="1800" dirty="0">
                          <a:solidFill>
                            <a:srgbClr val="FFFFFF"/>
                          </a:solidFill>
                          <a:latin typeface="Arial"/>
                          <a:cs typeface="Arial"/>
                        </a:rPr>
                        <a:t>0</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1950">
                        <a:latin typeface="Times New Roman"/>
                        <a:cs typeface="Times New Roman"/>
                      </a:endParaRPr>
                    </a:p>
                    <a:p>
                      <a:pPr marL="26034" algn="ctr">
                        <a:lnSpc>
                          <a:spcPct val="100000"/>
                        </a:lnSpc>
                      </a:pPr>
                      <a:r>
                        <a:rPr sz="1800" dirty="0">
                          <a:solidFill>
                            <a:srgbClr val="FFFFFF"/>
                          </a:solidFill>
                          <a:latin typeface="Arial"/>
                          <a:cs typeface="Arial"/>
                        </a:rPr>
                        <a:t>0</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E36C09"/>
                    </a:solidFill>
                  </a:tcPr>
                </a:tc>
                <a:tc>
                  <a:txBody>
                    <a:bodyPr/>
                    <a:lstStyle/>
                    <a:p>
                      <a:pPr>
                        <a:lnSpc>
                          <a:spcPct val="100000"/>
                        </a:lnSpc>
                        <a:spcBef>
                          <a:spcPts val="5"/>
                        </a:spcBef>
                      </a:pPr>
                      <a:endParaRPr sz="1950">
                        <a:latin typeface="Times New Roman"/>
                        <a:cs typeface="Times New Roman"/>
                      </a:endParaRPr>
                    </a:p>
                    <a:p>
                      <a:pPr marL="555625">
                        <a:lnSpc>
                          <a:spcPct val="100000"/>
                        </a:lnSpc>
                      </a:pPr>
                      <a:r>
                        <a:rPr sz="1800" dirty="0">
                          <a:solidFill>
                            <a:srgbClr val="FFFFFF"/>
                          </a:solidFill>
                          <a:latin typeface="Arial"/>
                          <a:cs typeface="Arial"/>
                        </a:rPr>
                        <a:t>X</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r h="876300">
                <a:tc>
                  <a:txBody>
                    <a:bodyPr/>
                    <a:lstStyle/>
                    <a:p>
                      <a:pPr>
                        <a:lnSpc>
                          <a:spcPct val="100000"/>
                        </a:lnSpc>
                        <a:spcBef>
                          <a:spcPts val="5"/>
                        </a:spcBef>
                      </a:pPr>
                      <a:endParaRPr sz="1950">
                        <a:latin typeface="Times New Roman"/>
                        <a:cs typeface="Times New Roman"/>
                      </a:endParaRPr>
                    </a:p>
                    <a:p>
                      <a:pPr marL="24765" algn="ctr">
                        <a:lnSpc>
                          <a:spcPct val="100000"/>
                        </a:lnSpc>
                        <a:spcBef>
                          <a:spcPts val="5"/>
                        </a:spcBef>
                      </a:pPr>
                      <a:r>
                        <a:rPr sz="1800" dirty="0">
                          <a:solidFill>
                            <a:srgbClr val="FFFFFF"/>
                          </a:solidFill>
                          <a:latin typeface="Arial"/>
                          <a:cs typeface="Arial"/>
                        </a:rPr>
                        <a:t>0</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1950">
                        <a:latin typeface="Times New Roman"/>
                        <a:cs typeface="Times New Roman"/>
                      </a:endParaRPr>
                    </a:p>
                    <a:p>
                      <a:pPr marL="25400" algn="ctr">
                        <a:lnSpc>
                          <a:spcPct val="100000"/>
                        </a:lnSpc>
                        <a:spcBef>
                          <a:spcPts val="5"/>
                        </a:spcBef>
                      </a:pPr>
                      <a:r>
                        <a:rPr sz="1800" dirty="0">
                          <a:solidFill>
                            <a:srgbClr val="FFFFFF"/>
                          </a:solidFill>
                          <a:latin typeface="Arial"/>
                          <a:cs typeface="Arial"/>
                        </a:rPr>
                        <a:t>1</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1950">
                        <a:latin typeface="Times New Roman"/>
                        <a:cs typeface="Times New Roman"/>
                      </a:endParaRPr>
                    </a:p>
                    <a:p>
                      <a:pPr marL="26034" algn="ctr">
                        <a:lnSpc>
                          <a:spcPct val="100000"/>
                        </a:lnSpc>
                        <a:spcBef>
                          <a:spcPts val="5"/>
                        </a:spcBef>
                      </a:pPr>
                      <a:r>
                        <a:rPr sz="1800" dirty="0">
                          <a:solidFill>
                            <a:srgbClr val="FFFFFF"/>
                          </a:solidFill>
                          <a:latin typeface="Arial"/>
                          <a:cs typeface="Arial"/>
                        </a:rPr>
                        <a:t>1</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1950">
                        <a:latin typeface="Times New Roman"/>
                        <a:cs typeface="Times New Roman"/>
                      </a:endParaRPr>
                    </a:p>
                    <a:p>
                      <a:pPr marL="25400" algn="ctr">
                        <a:lnSpc>
                          <a:spcPct val="100000"/>
                        </a:lnSpc>
                        <a:spcBef>
                          <a:spcPts val="5"/>
                        </a:spcBef>
                      </a:pPr>
                      <a:r>
                        <a:rPr sz="1800" dirty="0">
                          <a:solidFill>
                            <a:srgbClr val="FFFFFF"/>
                          </a:solidFill>
                          <a:latin typeface="Arial"/>
                          <a:cs typeface="Arial"/>
                        </a:rPr>
                        <a:t>X</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E36C09"/>
                    </a:solidFill>
                  </a:tcPr>
                </a:tc>
                <a:tc>
                  <a:txBody>
                    <a:bodyPr/>
                    <a:lstStyle/>
                    <a:p>
                      <a:pPr>
                        <a:lnSpc>
                          <a:spcPct val="100000"/>
                        </a:lnSpc>
                        <a:spcBef>
                          <a:spcPts val="5"/>
                        </a:spcBef>
                      </a:pPr>
                      <a:endParaRPr sz="1950">
                        <a:latin typeface="Times New Roman"/>
                        <a:cs typeface="Times New Roman"/>
                      </a:endParaRPr>
                    </a:p>
                    <a:p>
                      <a:pPr marL="556895">
                        <a:lnSpc>
                          <a:spcPct val="100000"/>
                        </a:lnSpc>
                        <a:spcBef>
                          <a:spcPts val="5"/>
                        </a:spcBef>
                      </a:pPr>
                      <a:r>
                        <a:rPr sz="1800" dirty="0">
                          <a:solidFill>
                            <a:srgbClr val="FFFFFF"/>
                          </a:solidFill>
                          <a:latin typeface="Arial"/>
                          <a:cs typeface="Arial"/>
                        </a:rPr>
                        <a:t>0</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r h="876300">
                <a:tc>
                  <a:txBody>
                    <a:bodyPr/>
                    <a:lstStyle/>
                    <a:p>
                      <a:pPr>
                        <a:lnSpc>
                          <a:spcPct val="100000"/>
                        </a:lnSpc>
                        <a:spcBef>
                          <a:spcPts val="5"/>
                        </a:spcBef>
                      </a:pPr>
                      <a:endParaRPr sz="1950">
                        <a:latin typeface="Times New Roman"/>
                        <a:cs typeface="Times New Roman"/>
                      </a:endParaRPr>
                    </a:p>
                    <a:p>
                      <a:pPr marL="24765" algn="ctr">
                        <a:lnSpc>
                          <a:spcPct val="100000"/>
                        </a:lnSpc>
                        <a:spcBef>
                          <a:spcPts val="5"/>
                        </a:spcBef>
                      </a:pPr>
                      <a:r>
                        <a:rPr sz="1800" dirty="0">
                          <a:solidFill>
                            <a:srgbClr val="FFFFFF"/>
                          </a:solidFill>
                          <a:latin typeface="Arial"/>
                          <a:cs typeface="Arial"/>
                        </a:rPr>
                        <a:t>1</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1950">
                        <a:latin typeface="Times New Roman"/>
                        <a:cs typeface="Times New Roman"/>
                      </a:endParaRPr>
                    </a:p>
                    <a:p>
                      <a:pPr marL="25400" algn="ctr">
                        <a:lnSpc>
                          <a:spcPct val="100000"/>
                        </a:lnSpc>
                        <a:spcBef>
                          <a:spcPts val="5"/>
                        </a:spcBef>
                      </a:pPr>
                      <a:r>
                        <a:rPr sz="1800" dirty="0">
                          <a:solidFill>
                            <a:srgbClr val="FFFFFF"/>
                          </a:solidFill>
                          <a:latin typeface="Arial"/>
                          <a:cs typeface="Arial"/>
                        </a:rPr>
                        <a:t>0</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1950">
                        <a:latin typeface="Times New Roman"/>
                        <a:cs typeface="Times New Roman"/>
                      </a:endParaRPr>
                    </a:p>
                    <a:p>
                      <a:pPr marL="26034" algn="ctr">
                        <a:lnSpc>
                          <a:spcPct val="100000"/>
                        </a:lnSpc>
                        <a:spcBef>
                          <a:spcPts val="5"/>
                        </a:spcBef>
                      </a:pPr>
                      <a:r>
                        <a:rPr sz="1800" dirty="0">
                          <a:solidFill>
                            <a:srgbClr val="FFFFFF"/>
                          </a:solidFill>
                          <a:latin typeface="Arial"/>
                          <a:cs typeface="Arial"/>
                        </a:rPr>
                        <a:t>1</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1950">
                        <a:latin typeface="Times New Roman"/>
                        <a:cs typeface="Times New Roman"/>
                      </a:endParaRPr>
                    </a:p>
                    <a:p>
                      <a:pPr marL="26034" algn="ctr">
                        <a:lnSpc>
                          <a:spcPct val="100000"/>
                        </a:lnSpc>
                        <a:spcBef>
                          <a:spcPts val="5"/>
                        </a:spcBef>
                      </a:pPr>
                      <a:r>
                        <a:rPr sz="1800" dirty="0">
                          <a:solidFill>
                            <a:srgbClr val="FFFFFF"/>
                          </a:solidFill>
                          <a:latin typeface="Arial"/>
                          <a:cs typeface="Arial"/>
                        </a:rPr>
                        <a:t>1</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E36C09"/>
                    </a:solidFill>
                  </a:tcPr>
                </a:tc>
                <a:tc>
                  <a:txBody>
                    <a:bodyPr/>
                    <a:lstStyle/>
                    <a:p>
                      <a:pPr>
                        <a:lnSpc>
                          <a:spcPct val="100000"/>
                        </a:lnSpc>
                        <a:spcBef>
                          <a:spcPts val="5"/>
                        </a:spcBef>
                      </a:pPr>
                      <a:endParaRPr sz="1950">
                        <a:latin typeface="Times New Roman"/>
                        <a:cs typeface="Times New Roman"/>
                      </a:endParaRPr>
                    </a:p>
                    <a:p>
                      <a:pPr marL="556895">
                        <a:lnSpc>
                          <a:spcPct val="100000"/>
                        </a:lnSpc>
                        <a:spcBef>
                          <a:spcPts val="5"/>
                        </a:spcBef>
                      </a:pPr>
                      <a:r>
                        <a:rPr sz="1800" dirty="0">
                          <a:solidFill>
                            <a:srgbClr val="FFFFFF"/>
                          </a:solidFill>
                          <a:latin typeface="Arial"/>
                          <a:cs typeface="Arial"/>
                        </a:rPr>
                        <a:t>0</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r h="876300">
                <a:tc>
                  <a:txBody>
                    <a:bodyPr/>
                    <a:lstStyle/>
                    <a:p>
                      <a:pPr>
                        <a:lnSpc>
                          <a:spcPct val="100000"/>
                        </a:lnSpc>
                        <a:spcBef>
                          <a:spcPts val="10"/>
                        </a:spcBef>
                      </a:pPr>
                      <a:endParaRPr sz="1950">
                        <a:latin typeface="Times New Roman"/>
                        <a:cs typeface="Times New Roman"/>
                      </a:endParaRPr>
                    </a:p>
                    <a:p>
                      <a:pPr marL="24765" algn="ctr">
                        <a:lnSpc>
                          <a:spcPct val="100000"/>
                        </a:lnSpc>
                      </a:pPr>
                      <a:r>
                        <a:rPr sz="1800" dirty="0">
                          <a:solidFill>
                            <a:srgbClr val="FFFFFF"/>
                          </a:solidFill>
                          <a:latin typeface="Arial"/>
                          <a:cs typeface="Arial"/>
                        </a:rPr>
                        <a:t>1</a:t>
                      </a:r>
                      <a:endParaRPr sz="1800">
                        <a:latin typeface="Arial"/>
                        <a:cs typeface="Arial"/>
                      </a:endParaRPr>
                    </a:p>
                  </a:txBody>
                  <a:tcPr marL="0" marR="0" marT="127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10"/>
                        </a:spcBef>
                      </a:pPr>
                      <a:endParaRPr sz="1950">
                        <a:latin typeface="Times New Roman"/>
                        <a:cs typeface="Times New Roman"/>
                      </a:endParaRPr>
                    </a:p>
                    <a:p>
                      <a:pPr marL="25400" algn="ctr">
                        <a:lnSpc>
                          <a:spcPct val="100000"/>
                        </a:lnSpc>
                      </a:pPr>
                      <a:r>
                        <a:rPr sz="1800" dirty="0">
                          <a:solidFill>
                            <a:srgbClr val="FFFFFF"/>
                          </a:solidFill>
                          <a:latin typeface="Arial"/>
                          <a:cs typeface="Arial"/>
                        </a:rPr>
                        <a:t>1</a:t>
                      </a:r>
                      <a:endParaRPr sz="1800">
                        <a:latin typeface="Arial"/>
                        <a:cs typeface="Arial"/>
                      </a:endParaRPr>
                    </a:p>
                  </a:txBody>
                  <a:tcPr marL="0" marR="0" marT="127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10"/>
                        </a:spcBef>
                      </a:pPr>
                      <a:endParaRPr sz="1950">
                        <a:latin typeface="Times New Roman"/>
                        <a:cs typeface="Times New Roman"/>
                      </a:endParaRPr>
                    </a:p>
                    <a:p>
                      <a:pPr marL="26034" algn="ctr">
                        <a:lnSpc>
                          <a:spcPct val="100000"/>
                        </a:lnSpc>
                      </a:pPr>
                      <a:r>
                        <a:rPr sz="1800" dirty="0">
                          <a:solidFill>
                            <a:srgbClr val="FFFFFF"/>
                          </a:solidFill>
                          <a:latin typeface="Arial"/>
                          <a:cs typeface="Arial"/>
                        </a:rPr>
                        <a:t>0</a:t>
                      </a:r>
                      <a:endParaRPr sz="1800">
                        <a:latin typeface="Arial"/>
                        <a:cs typeface="Arial"/>
                      </a:endParaRPr>
                    </a:p>
                  </a:txBody>
                  <a:tcPr marL="0" marR="0" marT="127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10"/>
                        </a:spcBef>
                      </a:pPr>
                      <a:endParaRPr sz="1950">
                        <a:latin typeface="Times New Roman"/>
                        <a:cs typeface="Times New Roman"/>
                      </a:endParaRPr>
                    </a:p>
                    <a:p>
                      <a:pPr marL="26034" algn="ctr">
                        <a:lnSpc>
                          <a:spcPct val="100000"/>
                        </a:lnSpc>
                      </a:pPr>
                      <a:r>
                        <a:rPr sz="1800" dirty="0">
                          <a:solidFill>
                            <a:srgbClr val="FFFFFF"/>
                          </a:solidFill>
                          <a:latin typeface="Arial"/>
                          <a:cs typeface="Arial"/>
                        </a:rPr>
                        <a:t>0</a:t>
                      </a:r>
                      <a:endParaRPr sz="1800">
                        <a:latin typeface="Arial"/>
                        <a:cs typeface="Arial"/>
                      </a:endParaRPr>
                    </a:p>
                  </a:txBody>
                  <a:tcPr marL="0" marR="0" marT="127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E36C09"/>
                    </a:solidFill>
                  </a:tcPr>
                </a:tc>
                <a:tc>
                  <a:txBody>
                    <a:bodyPr/>
                    <a:lstStyle/>
                    <a:p>
                      <a:pPr>
                        <a:lnSpc>
                          <a:spcPct val="100000"/>
                        </a:lnSpc>
                        <a:spcBef>
                          <a:spcPts val="10"/>
                        </a:spcBef>
                      </a:pPr>
                      <a:endParaRPr sz="1950">
                        <a:latin typeface="Times New Roman"/>
                        <a:cs typeface="Times New Roman"/>
                      </a:endParaRPr>
                    </a:p>
                    <a:p>
                      <a:pPr marL="556895">
                        <a:lnSpc>
                          <a:spcPct val="100000"/>
                        </a:lnSpc>
                      </a:pPr>
                      <a:r>
                        <a:rPr sz="1800" dirty="0">
                          <a:solidFill>
                            <a:srgbClr val="FFFFFF"/>
                          </a:solidFill>
                          <a:latin typeface="Arial"/>
                          <a:cs typeface="Arial"/>
                        </a:rPr>
                        <a:t>1</a:t>
                      </a:r>
                      <a:endParaRPr sz="1800">
                        <a:latin typeface="Arial"/>
                        <a:cs typeface="Arial"/>
                      </a:endParaRPr>
                    </a:p>
                  </a:txBody>
                  <a:tcPr marL="0" marR="0" marT="127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bl>
          </a:graphicData>
        </a:graphic>
      </p:graphicFrame>
      <p:sp>
        <p:nvSpPr>
          <p:cNvPr id="4" name="object 4"/>
          <p:cNvSpPr/>
          <p:nvPr/>
        </p:nvSpPr>
        <p:spPr>
          <a:xfrm>
            <a:off x="9051555" y="1752605"/>
            <a:ext cx="2442060" cy="232984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042400" y="4191000"/>
            <a:ext cx="2743200" cy="228805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9285903" y="964438"/>
            <a:ext cx="2461260" cy="574040"/>
          </a:xfrm>
          <a:prstGeom prst="rect">
            <a:avLst/>
          </a:prstGeom>
        </p:spPr>
        <p:txBody>
          <a:bodyPr vert="horz" wrap="square" lIns="0" tIns="12700" rIns="0" bIns="0" rtlCol="0">
            <a:spAutoFit/>
          </a:bodyPr>
          <a:lstStyle/>
          <a:p>
            <a:pPr marL="12700" marR="5080" indent="509270">
              <a:lnSpc>
                <a:spcPct val="100000"/>
              </a:lnSpc>
              <a:spcBef>
                <a:spcPts val="100"/>
              </a:spcBef>
            </a:pPr>
            <a:r>
              <a:rPr sz="1800" b="1" spc="-5" dirty="0">
                <a:latin typeface="Arial"/>
                <a:cs typeface="Arial"/>
              </a:rPr>
              <a:t>K- </a:t>
            </a:r>
            <a:r>
              <a:rPr sz="1800" b="1" spc="-20" dirty="0">
                <a:latin typeface="Arial"/>
                <a:cs typeface="Arial"/>
              </a:rPr>
              <a:t>MAP  </a:t>
            </a:r>
            <a:r>
              <a:rPr sz="1800" b="1" dirty="0">
                <a:latin typeface="Arial"/>
                <a:cs typeface="Arial"/>
              </a:rPr>
              <a:t>SIMP</a:t>
            </a:r>
            <a:r>
              <a:rPr sz="1800" b="1" spc="5" dirty="0">
                <a:latin typeface="Arial"/>
                <a:cs typeface="Arial"/>
              </a:rPr>
              <a:t>L</a:t>
            </a:r>
            <a:r>
              <a:rPr sz="1800" b="1" dirty="0">
                <a:latin typeface="Arial"/>
                <a:cs typeface="Arial"/>
              </a:rPr>
              <a:t>I</a:t>
            </a:r>
            <a:r>
              <a:rPr sz="1800" b="1" spc="5" dirty="0">
                <a:latin typeface="Arial"/>
                <a:cs typeface="Arial"/>
              </a:rPr>
              <a:t>F</a:t>
            </a:r>
            <a:r>
              <a:rPr sz="1800" b="1" spc="-5" dirty="0">
                <a:latin typeface="Arial"/>
                <a:cs typeface="Arial"/>
              </a:rPr>
              <a:t>IC</a:t>
            </a:r>
            <a:r>
              <a:rPr sz="1800" b="1" spc="-190" dirty="0">
                <a:latin typeface="Arial"/>
                <a:cs typeface="Arial"/>
              </a:rPr>
              <a:t>A</a:t>
            </a:r>
            <a:r>
              <a:rPr sz="1800" b="1" dirty="0">
                <a:latin typeface="Arial"/>
                <a:cs typeface="Arial"/>
              </a:rPr>
              <a:t>T</a:t>
            </a:r>
            <a:r>
              <a:rPr sz="1800" b="1" spc="5" dirty="0">
                <a:latin typeface="Arial"/>
                <a:cs typeface="Arial"/>
              </a:rPr>
              <a:t>I</a:t>
            </a:r>
            <a:r>
              <a:rPr sz="1800" b="1" spc="-5" dirty="0">
                <a:latin typeface="Arial"/>
                <a:cs typeface="Arial"/>
              </a:rPr>
              <a:t>ON</a:t>
            </a:r>
            <a:endParaRPr sz="1800">
              <a:latin typeface="Arial"/>
              <a:cs typeface="Arial"/>
            </a:endParaRPr>
          </a:p>
        </p:txBody>
      </p:sp>
      <p:sp>
        <p:nvSpPr>
          <p:cNvPr id="7" name="object 7"/>
          <p:cNvSpPr/>
          <p:nvPr/>
        </p:nvSpPr>
        <p:spPr>
          <a:xfrm>
            <a:off x="509015" y="762762"/>
            <a:ext cx="4978400" cy="304800"/>
          </a:xfrm>
          <a:custGeom>
            <a:avLst/>
            <a:gdLst/>
            <a:ahLst/>
            <a:cxnLst/>
            <a:rect l="l" t="t" r="r" b="b"/>
            <a:pathLst>
              <a:path w="3733800" h="304800">
                <a:moveTo>
                  <a:pt x="0" y="304800"/>
                </a:moveTo>
                <a:lnTo>
                  <a:pt x="3733800" y="304800"/>
                </a:lnTo>
                <a:lnTo>
                  <a:pt x="3733800" y="0"/>
                </a:lnTo>
                <a:lnTo>
                  <a:pt x="0" y="0"/>
                </a:lnTo>
                <a:lnTo>
                  <a:pt x="0" y="304800"/>
                </a:lnTo>
                <a:close/>
              </a:path>
            </a:pathLst>
          </a:custGeom>
          <a:solidFill>
            <a:srgbClr val="FFFFFF"/>
          </a:solidFill>
        </p:spPr>
        <p:txBody>
          <a:bodyPr wrap="square" lIns="0" tIns="0" rIns="0" bIns="0" rtlCol="0"/>
          <a:lstStyle/>
          <a:p>
            <a:endParaRPr/>
          </a:p>
        </p:txBody>
      </p:sp>
      <p:sp>
        <p:nvSpPr>
          <p:cNvPr id="8" name="object 8"/>
          <p:cNvSpPr/>
          <p:nvPr/>
        </p:nvSpPr>
        <p:spPr>
          <a:xfrm>
            <a:off x="509015" y="762762"/>
            <a:ext cx="4978400" cy="304800"/>
          </a:xfrm>
          <a:custGeom>
            <a:avLst/>
            <a:gdLst/>
            <a:ahLst/>
            <a:cxnLst/>
            <a:rect l="l" t="t" r="r" b="b"/>
            <a:pathLst>
              <a:path w="3733800" h="304800">
                <a:moveTo>
                  <a:pt x="0" y="304800"/>
                </a:moveTo>
                <a:lnTo>
                  <a:pt x="3733800" y="304800"/>
                </a:lnTo>
                <a:lnTo>
                  <a:pt x="3733800" y="0"/>
                </a:lnTo>
                <a:lnTo>
                  <a:pt x="0" y="0"/>
                </a:lnTo>
                <a:lnTo>
                  <a:pt x="0" y="304800"/>
                </a:lnTo>
                <a:close/>
              </a:path>
            </a:pathLst>
          </a:custGeom>
          <a:ln w="25908">
            <a:solidFill>
              <a:srgbClr val="FFFFFF"/>
            </a:solidFill>
          </a:ln>
        </p:spPr>
        <p:txBody>
          <a:bodyPr wrap="square" lIns="0" tIns="0" rIns="0" bIns="0" rtlCol="0"/>
          <a:lstStyle/>
          <a:p>
            <a:endParaRPr/>
          </a:p>
        </p:txBody>
      </p:sp>
      <p:sp>
        <p:nvSpPr>
          <p:cNvPr id="9" name="object 9"/>
          <p:cNvSpPr txBox="1"/>
          <p:nvPr/>
        </p:nvSpPr>
        <p:spPr>
          <a:xfrm>
            <a:off x="612987" y="711453"/>
            <a:ext cx="341122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Conversion</a:t>
            </a:r>
            <a:r>
              <a:rPr sz="2400" b="1" spc="-45" dirty="0">
                <a:latin typeface="Arial"/>
                <a:cs typeface="Arial"/>
              </a:rPr>
              <a:t> </a:t>
            </a:r>
            <a:r>
              <a:rPr sz="2400" b="1" spc="-40" dirty="0">
                <a:latin typeface="Arial"/>
                <a:cs typeface="Arial"/>
              </a:rPr>
              <a:t>Table</a:t>
            </a:r>
            <a:endParaRPr sz="2400">
              <a:latin typeface="Arial"/>
              <a:cs typeface="Arial"/>
            </a:endParaRPr>
          </a:p>
        </p:txBody>
      </p:sp>
    </p:spTree>
    <p:extLst>
      <p:ext uri="{BB962C8B-B14F-4D97-AF65-F5344CB8AC3E}">
        <p14:creationId xmlns:p14="http://schemas.microsoft.com/office/powerpoint/2010/main" val="385901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90" y="470861"/>
            <a:ext cx="8269393" cy="721351"/>
          </a:xfrm>
          <a:prstGeom prst="rect">
            <a:avLst/>
          </a:prstGeom>
        </p:spPr>
        <p:txBody>
          <a:bodyPr vert="horz" wrap="square" lIns="0" tIns="13335" rIns="0" bIns="0" rtlCol="0">
            <a:spAutoFit/>
          </a:bodyPr>
          <a:lstStyle/>
          <a:p>
            <a:pPr marL="12700">
              <a:lnSpc>
                <a:spcPct val="100000"/>
              </a:lnSpc>
              <a:spcBef>
                <a:spcPts val="105"/>
              </a:spcBef>
              <a:tabLst>
                <a:tab pos="3930650" algn="l"/>
              </a:tabLst>
            </a:pPr>
            <a:r>
              <a:rPr dirty="0"/>
              <a:t>Logic</a:t>
            </a:r>
            <a:r>
              <a:rPr spc="20" dirty="0"/>
              <a:t> </a:t>
            </a:r>
            <a:r>
              <a:rPr dirty="0"/>
              <a:t>Diagram	(SR to</a:t>
            </a:r>
            <a:r>
              <a:rPr spc="-170" dirty="0"/>
              <a:t> </a:t>
            </a:r>
            <a:r>
              <a:rPr dirty="0"/>
              <a:t>T)</a:t>
            </a:r>
          </a:p>
        </p:txBody>
      </p:sp>
      <p:sp>
        <p:nvSpPr>
          <p:cNvPr id="3" name="object 3"/>
          <p:cNvSpPr/>
          <p:nvPr/>
        </p:nvSpPr>
        <p:spPr>
          <a:xfrm>
            <a:off x="1727200" y="1676400"/>
            <a:ext cx="9042400" cy="4648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88519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593347" y="1283208"/>
          <a:ext cx="7416799" cy="5332730"/>
        </p:xfrm>
        <a:graphic>
          <a:graphicData uri="http://schemas.openxmlformats.org/drawingml/2006/table">
            <a:tbl>
              <a:tblPr firstRow="1" bandRow="1">
                <a:tableStyleId>{2D5ABB26-0587-4C30-8999-92F81FD0307C}</a:tableStyleId>
              </a:tblPr>
              <a:tblGrid>
                <a:gridCol w="1483360"/>
                <a:gridCol w="1483360"/>
                <a:gridCol w="1483359"/>
                <a:gridCol w="1483360"/>
                <a:gridCol w="1483360"/>
              </a:tblGrid>
              <a:tr h="888365">
                <a:tc>
                  <a:txBody>
                    <a:bodyPr/>
                    <a:lstStyle/>
                    <a:p>
                      <a:pPr>
                        <a:lnSpc>
                          <a:spcPct val="100000"/>
                        </a:lnSpc>
                        <a:spcBef>
                          <a:spcPts val="55"/>
                        </a:spcBef>
                      </a:pPr>
                      <a:endParaRPr sz="1950">
                        <a:latin typeface="Times New Roman"/>
                        <a:cs typeface="Times New Roman"/>
                      </a:endParaRPr>
                    </a:p>
                    <a:p>
                      <a:pPr marL="24765" algn="ctr">
                        <a:lnSpc>
                          <a:spcPct val="100000"/>
                        </a:lnSpc>
                      </a:pPr>
                      <a:r>
                        <a:rPr sz="1800" spc="-25" dirty="0">
                          <a:solidFill>
                            <a:srgbClr val="FFFFFF"/>
                          </a:solidFill>
                          <a:latin typeface="Arial"/>
                          <a:cs typeface="Arial"/>
                        </a:rPr>
                        <a:t>Input</a:t>
                      </a:r>
                      <a:endParaRPr sz="1800">
                        <a:latin typeface="Arial"/>
                        <a:cs typeface="Arial"/>
                      </a:endParaRPr>
                    </a:p>
                  </a:txBody>
                  <a:tcPr marL="0" marR="0" marT="698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a:txBody>
                    <a:bodyPr/>
                    <a:lstStyle/>
                    <a:p>
                      <a:pPr marL="340360" marR="182880" indent="-127000">
                        <a:lnSpc>
                          <a:spcPct val="100000"/>
                        </a:lnSpc>
                        <a:spcBef>
                          <a:spcPts val="1215"/>
                        </a:spcBef>
                      </a:pPr>
                      <a:r>
                        <a:rPr sz="1800" spc="-10" dirty="0">
                          <a:solidFill>
                            <a:srgbClr val="FFFFFF"/>
                          </a:solidFill>
                          <a:latin typeface="Arial"/>
                          <a:cs typeface="Arial"/>
                        </a:rPr>
                        <a:t>P</a:t>
                      </a:r>
                      <a:r>
                        <a:rPr sz="1800" spc="-30" dirty="0">
                          <a:solidFill>
                            <a:srgbClr val="FFFFFF"/>
                          </a:solidFill>
                          <a:latin typeface="Arial"/>
                          <a:cs typeface="Arial"/>
                        </a:rPr>
                        <a:t>r</a:t>
                      </a:r>
                      <a:r>
                        <a:rPr sz="1800" dirty="0">
                          <a:solidFill>
                            <a:srgbClr val="FFFFFF"/>
                          </a:solidFill>
                          <a:latin typeface="Arial"/>
                          <a:cs typeface="Arial"/>
                        </a:rPr>
                        <a:t>e</a:t>
                      </a:r>
                      <a:r>
                        <a:rPr sz="1800" spc="5" dirty="0">
                          <a:solidFill>
                            <a:srgbClr val="FFFFFF"/>
                          </a:solidFill>
                          <a:latin typeface="Arial"/>
                          <a:cs typeface="Arial"/>
                        </a:rPr>
                        <a:t>s</a:t>
                      </a:r>
                      <a:r>
                        <a:rPr sz="1800" dirty="0">
                          <a:solidFill>
                            <a:srgbClr val="FFFFFF"/>
                          </a:solidFill>
                          <a:latin typeface="Arial"/>
                          <a:cs typeface="Arial"/>
                        </a:rPr>
                        <a:t>e</a:t>
                      </a:r>
                      <a:r>
                        <a:rPr sz="1800" spc="-5" dirty="0">
                          <a:solidFill>
                            <a:srgbClr val="FFFFFF"/>
                          </a:solidFill>
                          <a:latin typeface="Arial"/>
                          <a:cs typeface="Arial"/>
                        </a:rPr>
                        <a:t>n</a:t>
                      </a:r>
                      <a:r>
                        <a:rPr sz="1800" dirty="0">
                          <a:solidFill>
                            <a:srgbClr val="FFFFFF"/>
                          </a:solidFill>
                          <a:latin typeface="Arial"/>
                          <a:cs typeface="Arial"/>
                        </a:rPr>
                        <a:t>t  </a:t>
                      </a:r>
                      <a:r>
                        <a:rPr sz="1800" spc="-70" dirty="0">
                          <a:solidFill>
                            <a:srgbClr val="FFFFFF"/>
                          </a:solidFill>
                          <a:latin typeface="Arial"/>
                          <a:cs typeface="Arial"/>
                        </a:rPr>
                        <a:t>state</a:t>
                      </a:r>
                      <a:endParaRPr sz="1800">
                        <a:latin typeface="Arial"/>
                        <a:cs typeface="Arial"/>
                      </a:endParaRPr>
                    </a:p>
                  </a:txBody>
                  <a:tcPr marL="0" marR="0" marT="15430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a:txBody>
                    <a:bodyPr/>
                    <a:lstStyle/>
                    <a:p>
                      <a:pPr marL="340360" marR="308610" indent="10160">
                        <a:lnSpc>
                          <a:spcPct val="100000"/>
                        </a:lnSpc>
                        <a:spcBef>
                          <a:spcPts val="1215"/>
                        </a:spcBef>
                      </a:pPr>
                      <a:r>
                        <a:rPr sz="1800" dirty="0">
                          <a:solidFill>
                            <a:srgbClr val="FFFFFF"/>
                          </a:solidFill>
                          <a:latin typeface="Arial"/>
                          <a:cs typeface="Arial"/>
                        </a:rPr>
                        <a:t>N</a:t>
                      </a:r>
                      <a:r>
                        <a:rPr sz="1800" spc="-20" dirty="0">
                          <a:solidFill>
                            <a:srgbClr val="FFFFFF"/>
                          </a:solidFill>
                          <a:latin typeface="Arial"/>
                          <a:cs typeface="Arial"/>
                        </a:rPr>
                        <a:t>e</a:t>
                      </a:r>
                      <a:r>
                        <a:rPr sz="1800" spc="-5" dirty="0">
                          <a:solidFill>
                            <a:srgbClr val="FFFFFF"/>
                          </a:solidFill>
                          <a:latin typeface="Arial"/>
                          <a:cs typeface="Arial"/>
                        </a:rPr>
                        <a:t>xt  </a:t>
                      </a:r>
                      <a:r>
                        <a:rPr sz="1800" spc="-20" dirty="0">
                          <a:solidFill>
                            <a:srgbClr val="FFFFFF"/>
                          </a:solidFill>
                          <a:latin typeface="Arial"/>
                          <a:cs typeface="Arial"/>
                        </a:rPr>
                        <a:t>s</a:t>
                      </a:r>
                      <a:r>
                        <a:rPr sz="1800" spc="-30" dirty="0">
                          <a:solidFill>
                            <a:srgbClr val="FFFFFF"/>
                          </a:solidFill>
                          <a:latin typeface="Arial"/>
                          <a:cs typeface="Arial"/>
                        </a:rPr>
                        <a:t>t</a:t>
                      </a:r>
                      <a:r>
                        <a:rPr sz="1800" spc="-15" dirty="0">
                          <a:solidFill>
                            <a:srgbClr val="FFFFFF"/>
                          </a:solidFill>
                          <a:latin typeface="Arial"/>
                          <a:cs typeface="Arial"/>
                        </a:rPr>
                        <a:t>a</a:t>
                      </a:r>
                      <a:r>
                        <a:rPr sz="1800" spc="-30" dirty="0">
                          <a:solidFill>
                            <a:srgbClr val="FFFFFF"/>
                          </a:solidFill>
                          <a:latin typeface="Arial"/>
                          <a:cs typeface="Arial"/>
                        </a:rPr>
                        <a:t>t</a:t>
                      </a:r>
                      <a:r>
                        <a:rPr sz="1800" dirty="0">
                          <a:solidFill>
                            <a:srgbClr val="FFFFFF"/>
                          </a:solidFill>
                          <a:latin typeface="Arial"/>
                          <a:cs typeface="Arial"/>
                        </a:rPr>
                        <a:t>e</a:t>
                      </a:r>
                      <a:endParaRPr sz="1800">
                        <a:latin typeface="Arial"/>
                        <a:cs typeface="Arial"/>
                      </a:endParaRPr>
                    </a:p>
                  </a:txBody>
                  <a:tcPr marL="0" marR="0" marT="15430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gridSpan="2">
                  <a:txBody>
                    <a:bodyPr/>
                    <a:lstStyle/>
                    <a:p>
                      <a:pPr>
                        <a:lnSpc>
                          <a:spcPct val="100000"/>
                        </a:lnSpc>
                        <a:spcBef>
                          <a:spcPts val="55"/>
                        </a:spcBef>
                      </a:pPr>
                      <a:endParaRPr sz="1950">
                        <a:latin typeface="Times New Roman"/>
                        <a:cs typeface="Times New Roman"/>
                      </a:endParaRPr>
                    </a:p>
                    <a:p>
                      <a:pPr marL="433705">
                        <a:lnSpc>
                          <a:spcPct val="100000"/>
                        </a:lnSpc>
                      </a:pPr>
                      <a:r>
                        <a:rPr sz="1800" spc="-85" dirty="0">
                          <a:solidFill>
                            <a:srgbClr val="FFFFFF"/>
                          </a:solidFill>
                          <a:latin typeface="Arial"/>
                          <a:cs typeface="Arial"/>
                        </a:rPr>
                        <a:t>Flip </a:t>
                      </a:r>
                      <a:r>
                        <a:rPr sz="1800" spc="-15" dirty="0">
                          <a:solidFill>
                            <a:srgbClr val="FFFFFF"/>
                          </a:solidFill>
                          <a:latin typeface="Arial"/>
                          <a:cs typeface="Arial"/>
                        </a:rPr>
                        <a:t>flop</a:t>
                      </a:r>
                      <a:r>
                        <a:rPr sz="1800" spc="-100" dirty="0">
                          <a:solidFill>
                            <a:srgbClr val="FFFFFF"/>
                          </a:solidFill>
                          <a:latin typeface="Arial"/>
                          <a:cs typeface="Arial"/>
                        </a:rPr>
                        <a:t> </a:t>
                      </a:r>
                      <a:r>
                        <a:rPr sz="1800" spc="-55" dirty="0">
                          <a:solidFill>
                            <a:srgbClr val="FFFFFF"/>
                          </a:solidFill>
                          <a:latin typeface="Arial"/>
                          <a:cs typeface="Arial"/>
                        </a:rPr>
                        <a:t>Inputs</a:t>
                      </a:r>
                      <a:endParaRPr sz="1800">
                        <a:latin typeface="Arial"/>
                        <a:cs typeface="Arial"/>
                      </a:endParaRPr>
                    </a:p>
                  </a:txBody>
                  <a:tcPr marL="0" marR="0" marT="698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hMerge="1">
                  <a:txBody>
                    <a:bodyPr/>
                    <a:lstStyle/>
                    <a:p>
                      <a:endParaRPr/>
                    </a:p>
                  </a:txBody>
                  <a:tcPr marL="0" marR="0" marT="0" marB="0"/>
                </a:tc>
              </a:tr>
              <a:tr h="889635">
                <a:tc>
                  <a:txBody>
                    <a:bodyPr/>
                    <a:lstStyle/>
                    <a:p>
                      <a:pPr>
                        <a:lnSpc>
                          <a:spcPct val="100000"/>
                        </a:lnSpc>
                      </a:pPr>
                      <a:endParaRPr sz="2000">
                        <a:latin typeface="Times New Roman"/>
                        <a:cs typeface="Times New Roman"/>
                      </a:endParaRPr>
                    </a:p>
                    <a:p>
                      <a:pPr marL="24130" algn="ctr">
                        <a:lnSpc>
                          <a:spcPct val="100000"/>
                        </a:lnSpc>
                      </a:pPr>
                      <a:r>
                        <a:rPr sz="1800" dirty="0">
                          <a:solidFill>
                            <a:srgbClr val="FFFFFF"/>
                          </a:solidFill>
                          <a:latin typeface="Arial"/>
                          <a:cs typeface="Arial"/>
                        </a:rPr>
                        <a:t>T</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a:lnSpc>
                          <a:spcPct val="100000"/>
                        </a:lnSpc>
                      </a:pPr>
                      <a:endParaRPr sz="2000">
                        <a:latin typeface="Times New Roman"/>
                        <a:cs typeface="Times New Roman"/>
                      </a:endParaRPr>
                    </a:p>
                    <a:p>
                      <a:pPr marL="22225" algn="ctr">
                        <a:lnSpc>
                          <a:spcPct val="100000"/>
                        </a:lnSpc>
                      </a:pPr>
                      <a:r>
                        <a:rPr sz="1800" spc="-190" dirty="0">
                          <a:solidFill>
                            <a:srgbClr val="FFFFFF"/>
                          </a:solidFill>
                          <a:latin typeface="Arial"/>
                          <a:cs typeface="Arial"/>
                        </a:rPr>
                        <a:t>Q</a:t>
                      </a:r>
                      <a:r>
                        <a:rPr sz="1800" spc="-110" dirty="0">
                          <a:solidFill>
                            <a:srgbClr val="FFFFFF"/>
                          </a:solidFill>
                          <a:latin typeface="Arial"/>
                          <a:cs typeface="Arial"/>
                        </a:rPr>
                        <a:t> </a:t>
                      </a:r>
                      <a:r>
                        <a:rPr sz="1800" spc="-60" dirty="0">
                          <a:solidFill>
                            <a:srgbClr val="FFFFFF"/>
                          </a:solidFill>
                          <a:latin typeface="Arial"/>
                          <a:cs typeface="Arial"/>
                        </a:rPr>
                        <a:t>n</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a:lnSpc>
                          <a:spcPct val="100000"/>
                        </a:lnSpc>
                      </a:pPr>
                      <a:endParaRPr sz="2000">
                        <a:latin typeface="Times New Roman"/>
                        <a:cs typeface="Times New Roman"/>
                      </a:endParaRPr>
                    </a:p>
                    <a:p>
                      <a:pPr marL="24130" algn="ctr">
                        <a:lnSpc>
                          <a:spcPct val="100000"/>
                        </a:lnSpc>
                      </a:pPr>
                      <a:r>
                        <a:rPr sz="1800" spc="-125" dirty="0">
                          <a:solidFill>
                            <a:srgbClr val="FFFFFF"/>
                          </a:solidFill>
                          <a:latin typeface="Arial"/>
                          <a:cs typeface="Arial"/>
                        </a:rPr>
                        <a:t>Qn+1</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a:lnSpc>
                          <a:spcPct val="100000"/>
                        </a:lnSpc>
                      </a:pPr>
                      <a:endParaRPr sz="2000">
                        <a:latin typeface="Times New Roman"/>
                        <a:cs typeface="Times New Roman"/>
                      </a:endParaRPr>
                    </a:p>
                    <a:p>
                      <a:pPr marL="531495">
                        <a:lnSpc>
                          <a:spcPct val="100000"/>
                        </a:lnSpc>
                      </a:pPr>
                      <a:r>
                        <a:rPr sz="1800" dirty="0">
                          <a:solidFill>
                            <a:srgbClr val="FFFFFF"/>
                          </a:solidFill>
                          <a:latin typeface="Arial"/>
                          <a:cs typeface="Arial"/>
                        </a:rPr>
                        <a:t>J</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E36C09"/>
                    </a:solidFill>
                  </a:tcPr>
                </a:tc>
                <a:tc>
                  <a:txBody>
                    <a:bodyPr/>
                    <a:lstStyle/>
                    <a:p>
                      <a:pPr>
                        <a:lnSpc>
                          <a:spcPct val="100000"/>
                        </a:lnSpc>
                      </a:pPr>
                      <a:endParaRPr sz="2000">
                        <a:latin typeface="Times New Roman"/>
                        <a:cs typeface="Times New Roman"/>
                      </a:endParaRPr>
                    </a:p>
                    <a:p>
                      <a:pPr marL="508634">
                        <a:lnSpc>
                          <a:spcPct val="100000"/>
                        </a:lnSpc>
                      </a:pPr>
                      <a:r>
                        <a:rPr sz="1800" dirty="0">
                          <a:solidFill>
                            <a:srgbClr val="FFFFFF"/>
                          </a:solidFill>
                          <a:latin typeface="Arial"/>
                          <a:cs typeface="Arial"/>
                        </a:rPr>
                        <a:t>K</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r h="888365">
                <a:tc>
                  <a:txBody>
                    <a:bodyPr/>
                    <a:lstStyle/>
                    <a:p>
                      <a:pPr>
                        <a:lnSpc>
                          <a:spcPct val="100000"/>
                        </a:lnSpc>
                        <a:spcBef>
                          <a:spcPts val="50"/>
                        </a:spcBef>
                      </a:pPr>
                      <a:endParaRPr sz="1950">
                        <a:latin typeface="Times New Roman"/>
                        <a:cs typeface="Times New Roman"/>
                      </a:endParaRPr>
                    </a:p>
                    <a:p>
                      <a:pPr marL="22225" algn="ctr">
                        <a:lnSpc>
                          <a:spcPct val="100000"/>
                        </a:lnSpc>
                      </a:pPr>
                      <a:r>
                        <a:rPr sz="1800" dirty="0">
                          <a:solidFill>
                            <a:srgbClr val="FFFFFF"/>
                          </a:solidFill>
                          <a:latin typeface="Arial"/>
                          <a:cs typeface="Arial"/>
                        </a:rPr>
                        <a:t>0</a:t>
                      </a:r>
                      <a:endParaRPr sz="1800">
                        <a:latin typeface="Arial"/>
                        <a:cs typeface="Arial"/>
                      </a:endParaRPr>
                    </a:p>
                  </a:txBody>
                  <a:tcPr marL="0" marR="0" marT="63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0"/>
                        </a:spcBef>
                      </a:pPr>
                      <a:endParaRPr sz="1950">
                        <a:latin typeface="Times New Roman"/>
                        <a:cs typeface="Times New Roman"/>
                      </a:endParaRPr>
                    </a:p>
                    <a:p>
                      <a:pPr marL="22860" algn="ctr">
                        <a:lnSpc>
                          <a:spcPct val="100000"/>
                        </a:lnSpc>
                      </a:pPr>
                      <a:r>
                        <a:rPr sz="1800" dirty="0">
                          <a:solidFill>
                            <a:srgbClr val="FFFFFF"/>
                          </a:solidFill>
                          <a:latin typeface="Arial"/>
                          <a:cs typeface="Arial"/>
                        </a:rPr>
                        <a:t>0</a:t>
                      </a:r>
                      <a:endParaRPr sz="1800">
                        <a:latin typeface="Arial"/>
                        <a:cs typeface="Arial"/>
                      </a:endParaRPr>
                    </a:p>
                  </a:txBody>
                  <a:tcPr marL="0" marR="0" marT="63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0"/>
                        </a:spcBef>
                      </a:pPr>
                      <a:endParaRPr sz="1950">
                        <a:latin typeface="Times New Roman"/>
                        <a:cs typeface="Times New Roman"/>
                      </a:endParaRPr>
                    </a:p>
                    <a:p>
                      <a:pPr marL="22860" algn="ctr">
                        <a:lnSpc>
                          <a:spcPct val="100000"/>
                        </a:lnSpc>
                      </a:pPr>
                      <a:r>
                        <a:rPr sz="1800" dirty="0">
                          <a:solidFill>
                            <a:srgbClr val="FFFFFF"/>
                          </a:solidFill>
                          <a:latin typeface="Arial"/>
                          <a:cs typeface="Arial"/>
                        </a:rPr>
                        <a:t>0</a:t>
                      </a:r>
                      <a:endParaRPr sz="1800">
                        <a:latin typeface="Arial"/>
                        <a:cs typeface="Arial"/>
                      </a:endParaRPr>
                    </a:p>
                  </a:txBody>
                  <a:tcPr marL="0" marR="0" marT="63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0"/>
                        </a:spcBef>
                      </a:pPr>
                      <a:endParaRPr sz="1950">
                        <a:latin typeface="Times New Roman"/>
                        <a:cs typeface="Times New Roman"/>
                      </a:endParaRPr>
                    </a:p>
                    <a:p>
                      <a:pPr marL="509905">
                        <a:lnSpc>
                          <a:spcPct val="100000"/>
                        </a:lnSpc>
                      </a:pPr>
                      <a:r>
                        <a:rPr sz="1800" dirty="0">
                          <a:solidFill>
                            <a:srgbClr val="FFFFFF"/>
                          </a:solidFill>
                          <a:latin typeface="Arial"/>
                          <a:cs typeface="Arial"/>
                        </a:rPr>
                        <a:t>0</a:t>
                      </a:r>
                      <a:endParaRPr sz="1800">
                        <a:latin typeface="Arial"/>
                        <a:cs typeface="Arial"/>
                      </a:endParaRPr>
                    </a:p>
                  </a:txBody>
                  <a:tcPr marL="0" marR="0" marT="63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E36C09"/>
                    </a:solidFill>
                  </a:tcPr>
                </a:tc>
                <a:tc>
                  <a:txBody>
                    <a:bodyPr/>
                    <a:lstStyle/>
                    <a:p>
                      <a:pPr>
                        <a:lnSpc>
                          <a:spcPct val="100000"/>
                        </a:lnSpc>
                        <a:spcBef>
                          <a:spcPts val="50"/>
                        </a:spcBef>
                      </a:pPr>
                      <a:endParaRPr sz="1950">
                        <a:latin typeface="Times New Roman"/>
                        <a:cs typeface="Times New Roman"/>
                      </a:endParaRPr>
                    </a:p>
                    <a:p>
                      <a:pPr marL="508634">
                        <a:lnSpc>
                          <a:spcPct val="100000"/>
                        </a:lnSpc>
                      </a:pPr>
                      <a:r>
                        <a:rPr sz="1800" dirty="0">
                          <a:solidFill>
                            <a:srgbClr val="FFFFFF"/>
                          </a:solidFill>
                          <a:latin typeface="Arial"/>
                          <a:cs typeface="Arial"/>
                        </a:rPr>
                        <a:t>X</a:t>
                      </a:r>
                      <a:endParaRPr sz="1800">
                        <a:latin typeface="Arial"/>
                        <a:cs typeface="Arial"/>
                      </a:endParaRPr>
                    </a:p>
                  </a:txBody>
                  <a:tcPr marL="0" marR="0" marT="63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r h="888365">
                <a:tc>
                  <a:txBody>
                    <a:bodyPr/>
                    <a:lstStyle/>
                    <a:p>
                      <a:pPr>
                        <a:lnSpc>
                          <a:spcPct val="100000"/>
                        </a:lnSpc>
                      </a:pPr>
                      <a:endParaRPr sz="2000">
                        <a:latin typeface="Times New Roman"/>
                        <a:cs typeface="Times New Roman"/>
                      </a:endParaRPr>
                    </a:p>
                    <a:p>
                      <a:pPr marL="22225" algn="ctr">
                        <a:lnSpc>
                          <a:spcPct val="100000"/>
                        </a:lnSpc>
                      </a:pPr>
                      <a:r>
                        <a:rPr sz="1800" dirty="0">
                          <a:solidFill>
                            <a:srgbClr val="FFFFFF"/>
                          </a:solidFill>
                          <a:latin typeface="Arial"/>
                          <a:cs typeface="Arial"/>
                        </a:rPr>
                        <a:t>0</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2000">
                        <a:latin typeface="Times New Roman"/>
                        <a:cs typeface="Times New Roman"/>
                      </a:endParaRPr>
                    </a:p>
                    <a:p>
                      <a:pPr marL="22860" algn="ctr">
                        <a:lnSpc>
                          <a:spcPct val="100000"/>
                        </a:lnSpc>
                      </a:pPr>
                      <a:r>
                        <a:rPr sz="1800" dirty="0">
                          <a:solidFill>
                            <a:srgbClr val="FFFFFF"/>
                          </a:solidFill>
                          <a:latin typeface="Arial"/>
                          <a:cs typeface="Arial"/>
                        </a:rPr>
                        <a:t>1</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2000">
                        <a:latin typeface="Times New Roman"/>
                        <a:cs typeface="Times New Roman"/>
                      </a:endParaRPr>
                    </a:p>
                    <a:p>
                      <a:pPr marL="22860" algn="ctr">
                        <a:lnSpc>
                          <a:spcPct val="100000"/>
                        </a:lnSpc>
                      </a:pPr>
                      <a:r>
                        <a:rPr sz="1800" dirty="0">
                          <a:solidFill>
                            <a:srgbClr val="FFFFFF"/>
                          </a:solidFill>
                          <a:latin typeface="Arial"/>
                          <a:cs typeface="Arial"/>
                        </a:rPr>
                        <a:t>1</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2000">
                        <a:latin typeface="Times New Roman"/>
                        <a:cs typeface="Times New Roman"/>
                      </a:endParaRPr>
                    </a:p>
                    <a:p>
                      <a:pPr marL="508634">
                        <a:lnSpc>
                          <a:spcPct val="100000"/>
                        </a:lnSpc>
                      </a:pPr>
                      <a:r>
                        <a:rPr sz="1800" dirty="0">
                          <a:solidFill>
                            <a:srgbClr val="FFFFFF"/>
                          </a:solidFill>
                          <a:latin typeface="Arial"/>
                          <a:cs typeface="Arial"/>
                        </a:rPr>
                        <a:t>X</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E36C09"/>
                    </a:solidFill>
                  </a:tcPr>
                </a:tc>
                <a:tc>
                  <a:txBody>
                    <a:bodyPr/>
                    <a:lstStyle/>
                    <a:p>
                      <a:pPr>
                        <a:lnSpc>
                          <a:spcPct val="100000"/>
                        </a:lnSpc>
                      </a:pPr>
                      <a:endParaRPr sz="2000">
                        <a:latin typeface="Times New Roman"/>
                        <a:cs typeface="Times New Roman"/>
                      </a:endParaRPr>
                    </a:p>
                    <a:p>
                      <a:pPr marL="510540">
                        <a:lnSpc>
                          <a:spcPct val="100000"/>
                        </a:lnSpc>
                      </a:pPr>
                      <a:r>
                        <a:rPr sz="1800" dirty="0">
                          <a:solidFill>
                            <a:srgbClr val="FFFFFF"/>
                          </a:solidFill>
                          <a:latin typeface="Arial"/>
                          <a:cs typeface="Arial"/>
                        </a:rPr>
                        <a:t>0</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r h="889635">
                <a:tc>
                  <a:txBody>
                    <a:bodyPr/>
                    <a:lstStyle/>
                    <a:p>
                      <a:pPr>
                        <a:lnSpc>
                          <a:spcPct val="100000"/>
                        </a:lnSpc>
                        <a:spcBef>
                          <a:spcPts val="5"/>
                        </a:spcBef>
                      </a:pPr>
                      <a:endParaRPr sz="2000">
                        <a:latin typeface="Times New Roman"/>
                        <a:cs typeface="Times New Roman"/>
                      </a:endParaRPr>
                    </a:p>
                    <a:p>
                      <a:pPr marL="22225" algn="ctr">
                        <a:lnSpc>
                          <a:spcPct val="100000"/>
                        </a:lnSpc>
                      </a:pPr>
                      <a:r>
                        <a:rPr sz="1800" dirty="0">
                          <a:solidFill>
                            <a:srgbClr val="FFFFFF"/>
                          </a:solidFill>
                          <a:latin typeface="Arial"/>
                          <a:cs typeface="Arial"/>
                        </a:rPr>
                        <a:t>1</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2000">
                        <a:latin typeface="Times New Roman"/>
                        <a:cs typeface="Times New Roman"/>
                      </a:endParaRPr>
                    </a:p>
                    <a:p>
                      <a:pPr marL="22860" algn="ctr">
                        <a:lnSpc>
                          <a:spcPct val="100000"/>
                        </a:lnSpc>
                      </a:pPr>
                      <a:r>
                        <a:rPr sz="1800" dirty="0">
                          <a:solidFill>
                            <a:srgbClr val="FFFFFF"/>
                          </a:solidFill>
                          <a:latin typeface="Arial"/>
                          <a:cs typeface="Arial"/>
                        </a:rPr>
                        <a:t>0</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2000">
                        <a:latin typeface="Times New Roman"/>
                        <a:cs typeface="Times New Roman"/>
                      </a:endParaRPr>
                    </a:p>
                    <a:p>
                      <a:pPr marL="22860" algn="ctr">
                        <a:lnSpc>
                          <a:spcPct val="100000"/>
                        </a:lnSpc>
                      </a:pPr>
                      <a:r>
                        <a:rPr sz="1800" dirty="0">
                          <a:solidFill>
                            <a:srgbClr val="FFFFFF"/>
                          </a:solidFill>
                          <a:latin typeface="Arial"/>
                          <a:cs typeface="Arial"/>
                        </a:rPr>
                        <a:t>1</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spcBef>
                          <a:spcPts val="5"/>
                        </a:spcBef>
                      </a:pPr>
                      <a:endParaRPr sz="2000">
                        <a:latin typeface="Times New Roman"/>
                        <a:cs typeface="Times New Roman"/>
                      </a:endParaRPr>
                    </a:p>
                    <a:p>
                      <a:pPr marL="509905">
                        <a:lnSpc>
                          <a:spcPct val="100000"/>
                        </a:lnSpc>
                      </a:pPr>
                      <a:r>
                        <a:rPr sz="1800" dirty="0">
                          <a:solidFill>
                            <a:srgbClr val="FFFFFF"/>
                          </a:solidFill>
                          <a:latin typeface="Arial"/>
                          <a:cs typeface="Arial"/>
                        </a:rPr>
                        <a:t>1</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E36C09"/>
                    </a:solidFill>
                  </a:tcPr>
                </a:tc>
                <a:tc>
                  <a:txBody>
                    <a:bodyPr/>
                    <a:lstStyle/>
                    <a:p>
                      <a:pPr>
                        <a:lnSpc>
                          <a:spcPct val="100000"/>
                        </a:lnSpc>
                        <a:spcBef>
                          <a:spcPts val="5"/>
                        </a:spcBef>
                      </a:pPr>
                      <a:endParaRPr sz="2000">
                        <a:latin typeface="Times New Roman"/>
                        <a:cs typeface="Times New Roman"/>
                      </a:endParaRPr>
                    </a:p>
                    <a:p>
                      <a:pPr marL="519430">
                        <a:lnSpc>
                          <a:spcPct val="100000"/>
                        </a:lnSpc>
                      </a:pPr>
                      <a:r>
                        <a:rPr sz="1800" dirty="0">
                          <a:solidFill>
                            <a:srgbClr val="FFFFFF"/>
                          </a:solidFill>
                          <a:latin typeface="Arial"/>
                          <a:cs typeface="Arial"/>
                        </a:rPr>
                        <a:t>x</a:t>
                      </a:r>
                      <a:endParaRPr sz="1800">
                        <a:latin typeface="Arial"/>
                        <a:cs typeface="Arial"/>
                      </a:endParaRPr>
                    </a:p>
                  </a:txBody>
                  <a:tcPr marL="0" marR="0" marT="63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r h="888365">
                <a:tc>
                  <a:txBody>
                    <a:bodyPr/>
                    <a:lstStyle/>
                    <a:p>
                      <a:pPr>
                        <a:lnSpc>
                          <a:spcPct val="100000"/>
                        </a:lnSpc>
                      </a:pPr>
                      <a:endParaRPr sz="2000">
                        <a:latin typeface="Times New Roman"/>
                        <a:cs typeface="Times New Roman"/>
                      </a:endParaRPr>
                    </a:p>
                    <a:p>
                      <a:pPr marL="22225" algn="ctr">
                        <a:lnSpc>
                          <a:spcPct val="100000"/>
                        </a:lnSpc>
                      </a:pPr>
                      <a:r>
                        <a:rPr sz="1800" dirty="0">
                          <a:solidFill>
                            <a:srgbClr val="FFFFFF"/>
                          </a:solidFill>
                          <a:latin typeface="Arial"/>
                          <a:cs typeface="Arial"/>
                        </a:rPr>
                        <a:t>1</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2000">
                        <a:latin typeface="Times New Roman"/>
                        <a:cs typeface="Times New Roman"/>
                      </a:endParaRPr>
                    </a:p>
                    <a:p>
                      <a:pPr marL="22860" algn="ctr">
                        <a:lnSpc>
                          <a:spcPct val="100000"/>
                        </a:lnSpc>
                      </a:pPr>
                      <a:r>
                        <a:rPr sz="1800" dirty="0">
                          <a:solidFill>
                            <a:srgbClr val="FFFFFF"/>
                          </a:solidFill>
                          <a:latin typeface="Arial"/>
                          <a:cs typeface="Arial"/>
                        </a:rPr>
                        <a:t>1</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2000">
                        <a:latin typeface="Times New Roman"/>
                        <a:cs typeface="Times New Roman"/>
                      </a:endParaRPr>
                    </a:p>
                    <a:p>
                      <a:pPr marL="22860" algn="ctr">
                        <a:lnSpc>
                          <a:spcPct val="100000"/>
                        </a:lnSpc>
                      </a:pPr>
                      <a:r>
                        <a:rPr sz="1800" dirty="0">
                          <a:solidFill>
                            <a:srgbClr val="FFFFFF"/>
                          </a:solidFill>
                          <a:latin typeface="Arial"/>
                          <a:cs typeface="Arial"/>
                        </a:rPr>
                        <a:t>0</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2000">
                        <a:latin typeface="Times New Roman"/>
                        <a:cs typeface="Times New Roman"/>
                      </a:endParaRPr>
                    </a:p>
                    <a:p>
                      <a:pPr marL="519430">
                        <a:lnSpc>
                          <a:spcPct val="100000"/>
                        </a:lnSpc>
                      </a:pPr>
                      <a:r>
                        <a:rPr sz="1800" dirty="0">
                          <a:solidFill>
                            <a:srgbClr val="FFFFFF"/>
                          </a:solidFill>
                          <a:latin typeface="Arial"/>
                          <a:cs typeface="Arial"/>
                        </a:rPr>
                        <a:t>x</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E36C09"/>
                    </a:solidFill>
                  </a:tcPr>
                </a:tc>
                <a:tc>
                  <a:txBody>
                    <a:bodyPr/>
                    <a:lstStyle/>
                    <a:p>
                      <a:pPr>
                        <a:lnSpc>
                          <a:spcPct val="100000"/>
                        </a:lnSpc>
                      </a:pPr>
                      <a:endParaRPr sz="2000" dirty="0">
                        <a:latin typeface="Times New Roman"/>
                        <a:cs typeface="Times New Roman"/>
                      </a:endParaRPr>
                    </a:p>
                    <a:p>
                      <a:pPr marL="510540">
                        <a:lnSpc>
                          <a:spcPct val="100000"/>
                        </a:lnSpc>
                      </a:pPr>
                      <a:r>
                        <a:rPr sz="1800" dirty="0">
                          <a:solidFill>
                            <a:srgbClr val="FFFFFF"/>
                          </a:solidFill>
                          <a:latin typeface="Arial"/>
                          <a:cs typeface="Arial"/>
                        </a:rPr>
                        <a:t>1</a:t>
                      </a:r>
                      <a:endParaRPr sz="1800" dirty="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bl>
          </a:graphicData>
        </a:graphic>
      </p:graphicFrame>
      <p:sp>
        <p:nvSpPr>
          <p:cNvPr id="3" name="object 3"/>
          <p:cNvSpPr/>
          <p:nvPr/>
        </p:nvSpPr>
        <p:spPr>
          <a:xfrm>
            <a:off x="8839200" y="1905000"/>
            <a:ext cx="2641600" cy="23622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940800" y="4114804"/>
            <a:ext cx="2438400" cy="27431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241230" y="419861"/>
            <a:ext cx="2946400" cy="838200"/>
          </a:xfrm>
          <a:custGeom>
            <a:avLst/>
            <a:gdLst/>
            <a:ahLst/>
            <a:cxnLst/>
            <a:rect l="l" t="t" r="r" b="b"/>
            <a:pathLst>
              <a:path w="2209800" h="838200">
                <a:moveTo>
                  <a:pt x="0" y="838200"/>
                </a:moveTo>
                <a:lnTo>
                  <a:pt x="2209799" y="838200"/>
                </a:lnTo>
                <a:lnTo>
                  <a:pt x="2209799" y="0"/>
                </a:lnTo>
                <a:lnTo>
                  <a:pt x="0" y="0"/>
                </a:lnTo>
                <a:lnTo>
                  <a:pt x="0" y="838200"/>
                </a:lnTo>
                <a:close/>
              </a:path>
            </a:pathLst>
          </a:custGeom>
          <a:ln w="25907">
            <a:solidFill>
              <a:srgbClr val="FFFFFF"/>
            </a:solidFill>
          </a:ln>
        </p:spPr>
        <p:txBody>
          <a:bodyPr wrap="square" lIns="0" tIns="0" rIns="0" bIns="0" rtlCol="0"/>
          <a:lstStyle/>
          <a:p>
            <a:endParaRPr/>
          </a:p>
        </p:txBody>
      </p:sp>
      <p:sp>
        <p:nvSpPr>
          <p:cNvPr id="6" name="object 6"/>
          <p:cNvSpPr txBox="1"/>
          <p:nvPr/>
        </p:nvSpPr>
        <p:spPr>
          <a:xfrm>
            <a:off x="8879503" y="1345438"/>
            <a:ext cx="2461260" cy="574040"/>
          </a:xfrm>
          <a:prstGeom prst="rect">
            <a:avLst/>
          </a:prstGeom>
        </p:spPr>
        <p:txBody>
          <a:bodyPr vert="horz" wrap="square" lIns="0" tIns="12700" rIns="0" bIns="0" rtlCol="0">
            <a:spAutoFit/>
          </a:bodyPr>
          <a:lstStyle/>
          <a:p>
            <a:pPr marL="12700" marR="5080" indent="508634">
              <a:lnSpc>
                <a:spcPct val="100000"/>
              </a:lnSpc>
              <a:spcBef>
                <a:spcPts val="100"/>
              </a:spcBef>
            </a:pPr>
            <a:r>
              <a:rPr sz="1800" b="1" spc="-5" dirty="0">
                <a:latin typeface="Arial"/>
                <a:cs typeface="Arial"/>
              </a:rPr>
              <a:t>K- </a:t>
            </a:r>
            <a:r>
              <a:rPr sz="1800" b="1" spc="-20" dirty="0">
                <a:latin typeface="Arial"/>
                <a:cs typeface="Arial"/>
              </a:rPr>
              <a:t>MAP  </a:t>
            </a:r>
            <a:r>
              <a:rPr sz="1800" b="1" dirty="0">
                <a:latin typeface="Arial"/>
                <a:cs typeface="Arial"/>
              </a:rPr>
              <a:t>SIMP</a:t>
            </a:r>
            <a:r>
              <a:rPr sz="1800" b="1" spc="5" dirty="0">
                <a:latin typeface="Arial"/>
                <a:cs typeface="Arial"/>
              </a:rPr>
              <a:t>L</a:t>
            </a:r>
            <a:r>
              <a:rPr sz="1800" b="1" dirty="0">
                <a:latin typeface="Arial"/>
                <a:cs typeface="Arial"/>
              </a:rPr>
              <a:t>I</a:t>
            </a:r>
            <a:r>
              <a:rPr sz="1800" b="1" spc="5" dirty="0">
                <a:latin typeface="Arial"/>
                <a:cs typeface="Arial"/>
              </a:rPr>
              <a:t>F</a:t>
            </a:r>
            <a:r>
              <a:rPr sz="1800" b="1" spc="-5" dirty="0">
                <a:latin typeface="Arial"/>
                <a:cs typeface="Arial"/>
              </a:rPr>
              <a:t>IC</a:t>
            </a:r>
            <a:r>
              <a:rPr sz="1800" b="1" spc="-190" dirty="0">
                <a:latin typeface="Arial"/>
                <a:cs typeface="Arial"/>
              </a:rPr>
              <a:t>A</a:t>
            </a:r>
            <a:r>
              <a:rPr sz="1800" b="1" dirty="0">
                <a:latin typeface="Arial"/>
                <a:cs typeface="Arial"/>
              </a:rPr>
              <a:t>T</a:t>
            </a:r>
            <a:r>
              <a:rPr sz="1800" b="1" spc="5" dirty="0">
                <a:latin typeface="Arial"/>
                <a:cs typeface="Arial"/>
              </a:rPr>
              <a:t>I</a:t>
            </a:r>
            <a:r>
              <a:rPr sz="1800" b="1" spc="-5" dirty="0">
                <a:latin typeface="Arial"/>
                <a:cs typeface="Arial"/>
              </a:rPr>
              <a:t>ON</a:t>
            </a:r>
            <a:endParaRPr sz="1800">
              <a:latin typeface="Arial"/>
              <a:cs typeface="Arial"/>
            </a:endParaRPr>
          </a:p>
        </p:txBody>
      </p:sp>
      <p:sp>
        <p:nvSpPr>
          <p:cNvPr id="7" name="object 7"/>
          <p:cNvSpPr/>
          <p:nvPr/>
        </p:nvSpPr>
        <p:spPr>
          <a:xfrm>
            <a:off x="509015" y="838961"/>
            <a:ext cx="4978400" cy="304800"/>
          </a:xfrm>
          <a:custGeom>
            <a:avLst/>
            <a:gdLst/>
            <a:ahLst/>
            <a:cxnLst/>
            <a:rect l="l" t="t" r="r" b="b"/>
            <a:pathLst>
              <a:path w="3733800" h="304800">
                <a:moveTo>
                  <a:pt x="0" y="304800"/>
                </a:moveTo>
                <a:lnTo>
                  <a:pt x="3733800" y="304800"/>
                </a:lnTo>
                <a:lnTo>
                  <a:pt x="3733800" y="0"/>
                </a:lnTo>
                <a:lnTo>
                  <a:pt x="0" y="0"/>
                </a:lnTo>
                <a:lnTo>
                  <a:pt x="0" y="304800"/>
                </a:lnTo>
                <a:close/>
              </a:path>
            </a:pathLst>
          </a:custGeom>
          <a:solidFill>
            <a:srgbClr val="FFFFFF"/>
          </a:solidFill>
        </p:spPr>
        <p:txBody>
          <a:bodyPr wrap="square" lIns="0" tIns="0" rIns="0" bIns="0" rtlCol="0"/>
          <a:lstStyle/>
          <a:p>
            <a:endParaRPr/>
          </a:p>
        </p:txBody>
      </p:sp>
      <p:sp>
        <p:nvSpPr>
          <p:cNvPr id="8" name="object 8"/>
          <p:cNvSpPr/>
          <p:nvPr/>
        </p:nvSpPr>
        <p:spPr>
          <a:xfrm>
            <a:off x="509015" y="838961"/>
            <a:ext cx="4978400" cy="304800"/>
          </a:xfrm>
          <a:custGeom>
            <a:avLst/>
            <a:gdLst/>
            <a:ahLst/>
            <a:cxnLst/>
            <a:rect l="l" t="t" r="r" b="b"/>
            <a:pathLst>
              <a:path w="3733800" h="304800">
                <a:moveTo>
                  <a:pt x="0" y="304800"/>
                </a:moveTo>
                <a:lnTo>
                  <a:pt x="3733800" y="304800"/>
                </a:lnTo>
                <a:lnTo>
                  <a:pt x="3733800" y="0"/>
                </a:lnTo>
                <a:lnTo>
                  <a:pt x="0" y="0"/>
                </a:lnTo>
                <a:lnTo>
                  <a:pt x="0" y="304800"/>
                </a:lnTo>
                <a:close/>
              </a:path>
            </a:pathLst>
          </a:custGeom>
          <a:ln w="25908">
            <a:solidFill>
              <a:srgbClr val="FFFFFF"/>
            </a:solidFill>
          </a:ln>
        </p:spPr>
        <p:txBody>
          <a:bodyPr wrap="square" lIns="0" tIns="0" rIns="0" bIns="0" rtlCol="0"/>
          <a:lstStyle/>
          <a:p>
            <a:endParaRPr/>
          </a:p>
        </p:txBody>
      </p:sp>
      <p:sp>
        <p:nvSpPr>
          <p:cNvPr id="9" name="object 9"/>
          <p:cNvSpPr txBox="1">
            <a:spLocks noGrp="1"/>
          </p:cNvSpPr>
          <p:nvPr>
            <p:ph type="title"/>
          </p:nvPr>
        </p:nvSpPr>
        <p:spPr>
          <a:xfrm>
            <a:off x="668740" y="211225"/>
            <a:ext cx="11136573" cy="627736"/>
          </a:xfrm>
          <a:prstGeom prst="rect">
            <a:avLst/>
          </a:prstGeom>
        </p:spPr>
        <p:txBody>
          <a:bodyPr vert="horz" wrap="square" lIns="0" tIns="12065" rIns="0" bIns="0" rtlCol="0">
            <a:spAutoFit/>
          </a:bodyPr>
          <a:lstStyle/>
          <a:p>
            <a:pPr marL="88900">
              <a:lnSpc>
                <a:spcPct val="100000"/>
              </a:lnSpc>
              <a:spcBef>
                <a:spcPts val="95"/>
              </a:spcBef>
            </a:pPr>
            <a:r>
              <a:rPr sz="4000" spc="-10" dirty="0"/>
              <a:t>JK(Available) </a:t>
            </a:r>
            <a:r>
              <a:rPr sz="4000" spc="-5" dirty="0"/>
              <a:t>to</a:t>
            </a:r>
            <a:r>
              <a:rPr sz="4000" spc="-65" dirty="0"/>
              <a:t> </a:t>
            </a:r>
            <a:r>
              <a:rPr sz="4000" spc="-5" dirty="0" smtClean="0"/>
              <a:t>T</a:t>
            </a:r>
            <a:r>
              <a:rPr lang="en-IN" sz="4000" spc="-5" dirty="0" smtClean="0"/>
              <a:t> </a:t>
            </a:r>
            <a:r>
              <a:rPr lang="en-IN" sz="4000" spc="-590" dirty="0" smtClean="0"/>
              <a:t>FF</a:t>
            </a:r>
            <a:endParaRPr sz="4000" dirty="0">
              <a:latin typeface="Arial"/>
              <a:cs typeface="Arial"/>
            </a:endParaRPr>
          </a:p>
        </p:txBody>
      </p:sp>
    </p:spTree>
    <p:extLst>
      <p:ext uri="{BB962C8B-B14F-4D97-AF65-F5344CB8AC3E}">
        <p14:creationId xmlns:p14="http://schemas.microsoft.com/office/powerpoint/2010/main" val="196946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735" y="470861"/>
            <a:ext cx="8100060" cy="721351"/>
          </a:xfrm>
          <a:prstGeom prst="rect">
            <a:avLst/>
          </a:prstGeom>
        </p:spPr>
        <p:txBody>
          <a:bodyPr vert="horz" wrap="square" lIns="0" tIns="13335" rIns="0" bIns="0" rtlCol="0">
            <a:spAutoFit/>
          </a:bodyPr>
          <a:lstStyle/>
          <a:p>
            <a:pPr marL="12700">
              <a:lnSpc>
                <a:spcPct val="100000"/>
              </a:lnSpc>
              <a:spcBef>
                <a:spcPts val="105"/>
              </a:spcBef>
              <a:tabLst>
                <a:tab pos="3928745" algn="l"/>
              </a:tabLst>
            </a:pPr>
            <a:r>
              <a:rPr dirty="0"/>
              <a:t>Logic</a:t>
            </a:r>
            <a:r>
              <a:rPr spc="5" dirty="0"/>
              <a:t> </a:t>
            </a:r>
            <a:r>
              <a:rPr dirty="0"/>
              <a:t>Diagram	(JK to</a:t>
            </a:r>
            <a:r>
              <a:rPr spc="-175" dirty="0"/>
              <a:t> </a:t>
            </a:r>
            <a:r>
              <a:rPr dirty="0"/>
              <a:t>T)</a:t>
            </a:r>
          </a:p>
        </p:txBody>
      </p:sp>
      <p:sp>
        <p:nvSpPr>
          <p:cNvPr id="3" name="object 3"/>
          <p:cNvSpPr/>
          <p:nvPr/>
        </p:nvSpPr>
        <p:spPr>
          <a:xfrm>
            <a:off x="3314195" y="2215895"/>
            <a:ext cx="5563615" cy="329488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64957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221" y="0"/>
            <a:ext cx="10708640" cy="635000"/>
          </a:xfrm>
          <a:prstGeom prst="rect">
            <a:avLst/>
          </a:prstGeom>
        </p:spPr>
        <p:txBody>
          <a:bodyPr vert="horz" wrap="square" lIns="0" tIns="12065" rIns="0" bIns="0" rtlCol="0">
            <a:spAutoFit/>
          </a:bodyPr>
          <a:lstStyle/>
          <a:p>
            <a:pPr marL="12700">
              <a:lnSpc>
                <a:spcPct val="100000"/>
              </a:lnSpc>
              <a:spcBef>
                <a:spcPts val="95"/>
              </a:spcBef>
            </a:pPr>
            <a:r>
              <a:rPr sz="4000" b="1" spc="-10" dirty="0">
                <a:latin typeface="Arial"/>
                <a:cs typeface="Arial"/>
              </a:rPr>
              <a:t>JK</a:t>
            </a:r>
            <a:r>
              <a:rPr sz="4000" spc="-10" dirty="0"/>
              <a:t>(Available) </a:t>
            </a:r>
            <a:r>
              <a:rPr sz="4000" spc="-5" dirty="0"/>
              <a:t>to</a:t>
            </a:r>
            <a:r>
              <a:rPr sz="4000" spc="50" dirty="0"/>
              <a:t> </a:t>
            </a:r>
            <a:r>
              <a:rPr sz="4000" b="1" spc="-30" dirty="0">
                <a:latin typeface="Arial"/>
                <a:cs typeface="Arial"/>
              </a:rPr>
              <a:t>SR</a:t>
            </a:r>
            <a:r>
              <a:rPr sz="4000" spc="-30" dirty="0"/>
              <a:t>(Target)Flip-flop</a:t>
            </a:r>
            <a:endParaRPr sz="4000">
              <a:latin typeface="Arial"/>
              <a:cs typeface="Arial"/>
            </a:endParaRPr>
          </a:p>
        </p:txBody>
      </p:sp>
      <p:sp>
        <p:nvSpPr>
          <p:cNvPr id="3" name="object 3"/>
          <p:cNvSpPr txBox="1"/>
          <p:nvPr/>
        </p:nvSpPr>
        <p:spPr>
          <a:xfrm>
            <a:off x="4442971" y="431037"/>
            <a:ext cx="3307927"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Arial"/>
                <a:cs typeface="Arial"/>
              </a:rPr>
              <a:t>conversion</a:t>
            </a:r>
            <a:endParaRPr sz="4000">
              <a:latin typeface="Arial"/>
              <a:cs typeface="Arial"/>
            </a:endParaRPr>
          </a:p>
        </p:txBody>
      </p:sp>
      <p:graphicFrame>
        <p:nvGraphicFramePr>
          <p:cNvPr id="4" name="object 4"/>
          <p:cNvGraphicFramePr>
            <a:graphicFrameLocks noGrp="1"/>
          </p:cNvGraphicFramePr>
          <p:nvPr/>
        </p:nvGraphicFramePr>
        <p:xfrm>
          <a:off x="593345" y="1359408"/>
          <a:ext cx="9958491" cy="5191123"/>
        </p:xfrm>
        <a:graphic>
          <a:graphicData uri="http://schemas.openxmlformats.org/drawingml/2006/table">
            <a:tbl>
              <a:tblPr firstRow="1" bandRow="1">
                <a:tableStyleId>{2D5ABB26-0587-4C30-8999-92F81FD0307C}</a:tableStyleId>
              </a:tblPr>
              <a:tblGrid>
                <a:gridCol w="1660313"/>
                <a:gridCol w="1658620"/>
                <a:gridCol w="1660313"/>
                <a:gridCol w="1660313"/>
                <a:gridCol w="1658619"/>
                <a:gridCol w="1660313"/>
              </a:tblGrid>
              <a:tr h="519430">
                <a:tc gridSpan="2">
                  <a:txBody>
                    <a:bodyPr/>
                    <a:lstStyle/>
                    <a:p>
                      <a:pPr marL="26034" algn="ctr">
                        <a:lnSpc>
                          <a:spcPct val="100000"/>
                        </a:lnSpc>
                        <a:spcBef>
                          <a:spcPts val="840"/>
                        </a:spcBef>
                      </a:pPr>
                      <a:r>
                        <a:rPr sz="1800" spc="-25" dirty="0">
                          <a:solidFill>
                            <a:srgbClr val="FFFFFF"/>
                          </a:solidFill>
                          <a:latin typeface="Arial"/>
                          <a:cs typeface="Arial"/>
                        </a:rPr>
                        <a:t>Input</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hMerge="1">
                  <a:txBody>
                    <a:bodyPr/>
                    <a:lstStyle/>
                    <a:p>
                      <a:endParaRPr/>
                    </a:p>
                  </a:txBody>
                  <a:tcPr marL="0" marR="0" marT="0" marB="0"/>
                </a:tc>
                <a:tc>
                  <a:txBody>
                    <a:bodyPr/>
                    <a:lstStyle/>
                    <a:p>
                      <a:pPr marL="25400" algn="ctr">
                        <a:lnSpc>
                          <a:spcPts val="1920"/>
                        </a:lnSpc>
                      </a:pPr>
                      <a:r>
                        <a:rPr sz="1800" spc="-95" dirty="0">
                          <a:solidFill>
                            <a:srgbClr val="FFFFFF"/>
                          </a:solidFill>
                          <a:latin typeface="Arial"/>
                          <a:cs typeface="Arial"/>
                        </a:rPr>
                        <a:t>Present</a:t>
                      </a:r>
                      <a:endParaRPr sz="1800">
                        <a:latin typeface="Arial"/>
                        <a:cs typeface="Arial"/>
                      </a:endParaRPr>
                    </a:p>
                    <a:p>
                      <a:pPr marL="22860" algn="ctr">
                        <a:lnSpc>
                          <a:spcPts val="2070"/>
                        </a:lnSpc>
                      </a:pPr>
                      <a:r>
                        <a:rPr sz="1800" spc="-100" dirty="0">
                          <a:solidFill>
                            <a:srgbClr val="FFFFFF"/>
                          </a:solidFill>
                          <a:latin typeface="Arial"/>
                          <a:cs typeface="Arial"/>
                        </a:rPr>
                        <a:t>State</a:t>
                      </a:r>
                      <a:endParaRPr sz="1800">
                        <a:latin typeface="Arial"/>
                        <a:cs typeface="Arial"/>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B3A1C6"/>
                    </a:solidFill>
                  </a:tcPr>
                </a:tc>
                <a:tc>
                  <a:txBody>
                    <a:bodyPr/>
                    <a:lstStyle/>
                    <a:p>
                      <a:pPr marL="23495" algn="ctr">
                        <a:lnSpc>
                          <a:spcPct val="100000"/>
                        </a:lnSpc>
                        <a:spcBef>
                          <a:spcPts val="840"/>
                        </a:spcBef>
                      </a:pPr>
                      <a:r>
                        <a:rPr sz="1800" spc="-75" dirty="0">
                          <a:solidFill>
                            <a:srgbClr val="FFFFFF"/>
                          </a:solidFill>
                          <a:latin typeface="Arial"/>
                          <a:cs typeface="Arial"/>
                        </a:rPr>
                        <a:t>Next</a:t>
                      </a:r>
                      <a:r>
                        <a:rPr sz="1800" spc="-120" dirty="0">
                          <a:solidFill>
                            <a:srgbClr val="FFFFFF"/>
                          </a:solidFill>
                          <a:latin typeface="Arial"/>
                          <a:cs typeface="Arial"/>
                        </a:rPr>
                        <a:t> </a:t>
                      </a:r>
                      <a:r>
                        <a:rPr sz="1800" spc="-100" dirty="0">
                          <a:solidFill>
                            <a:srgbClr val="FFFFFF"/>
                          </a:solidFill>
                          <a:latin typeface="Arial"/>
                          <a:cs typeface="Arial"/>
                        </a:rPr>
                        <a:t>State</a:t>
                      </a:r>
                      <a:endParaRPr sz="1800">
                        <a:latin typeface="Arial"/>
                        <a:cs typeface="Arial"/>
                      </a:endParaRPr>
                    </a:p>
                  </a:txBody>
                  <a:tcPr marL="0" marR="0" marT="106680" marB="0">
                    <a:lnL w="28575">
                      <a:solidFill>
                        <a:srgbClr val="385D89"/>
                      </a:solidFill>
                      <a:prstDash val="solid"/>
                    </a:lnL>
                    <a:lnT w="28575">
                      <a:solidFill>
                        <a:srgbClr val="385D89"/>
                      </a:solidFill>
                      <a:prstDash val="solid"/>
                    </a:lnT>
                    <a:lnB w="28575">
                      <a:solidFill>
                        <a:srgbClr val="385D89"/>
                      </a:solidFill>
                      <a:prstDash val="solid"/>
                    </a:lnB>
                    <a:solidFill>
                      <a:srgbClr val="B3A1C6"/>
                    </a:solidFill>
                  </a:tcPr>
                </a:tc>
                <a:tc gridSpan="2">
                  <a:txBody>
                    <a:bodyPr/>
                    <a:lstStyle/>
                    <a:p>
                      <a:pPr marL="525145">
                        <a:lnSpc>
                          <a:spcPct val="100000"/>
                        </a:lnSpc>
                        <a:spcBef>
                          <a:spcPts val="840"/>
                        </a:spcBef>
                      </a:pPr>
                      <a:r>
                        <a:rPr sz="1800" spc="-85" dirty="0">
                          <a:solidFill>
                            <a:srgbClr val="FFFFFF"/>
                          </a:solidFill>
                          <a:latin typeface="Arial"/>
                          <a:cs typeface="Arial"/>
                        </a:rPr>
                        <a:t>Flip-Flop</a:t>
                      </a:r>
                      <a:r>
                        <a:rPr sz="1800" spc="-100" dirty="0">
                          <a:solidFill>
                            <a:srgbClr val="FFFFFF"/>
                          </a:solidFill>
                          <a:latin typeface="Arial"/>
                          <a:cs typeface="Arial"/>
                        </a:rPr>
                        <a:t> </a:t>
                      </a:r>
                      <a:r>
                        <a:rPr sz="1800" spc="-55" dirty="0">
                          <a:solidFill>
                            <a:srgbClr val="FFFFFF"/>
                          </a:solidFill>
                          <a:latin typeface="Arial"/>
                          <a:cs typeface="Arial"/>
                        </a:rPr>
                        <a:t>Inputs</a:t>
                      </a:r>
                      <a:endParaRPr sz="1800">
                        <a:latin typeface="Arial"/>
                        <a:cs typeface="Arial"/>
                      </a:endParaRPr>
                    </a:p>
                  </a:txBody>
                  <a:tcPr marL="0" marR="0" marT="106680" marB="0">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c hMerge="1">
                  <a:txBody>
                    <a:bodyPr/>
                    <a:lstStyle/>
                    <a:p>
                      <a:endParaRPr/>
                    </a:p>
                  </a:txBody>
                  <a:tcPr marL="0" marR="0" marT="0" marB="0"/>
                </a:tc>
              </a:tr>
              <a:tr h="517525">
                <a:tc>
                  <a:txBody>
                    <a:bodyPr/>
                    <a:lstStyle/>
                    <a:p>
                      <a:pPr marL="581025">
                        <a:lnSpc>
                          <a:spcPct val="100000"/>
                        </a:lnSpc>
                        <a:spcBef>
                          <a:spcPts val="835"/>
                        </a:spcBef>
                      </a:pPr>
                      <a:r>
                        <a:rPr sz="1800" dirty="0">
                          <a:solidFill>
                            <a:srgbClr val="FFFFFF"/>
                          </a:solidFill>
                          <a:latin typeface="Arial"/>
                          <a:cs typeface="Arial"/>
                        </a:rPr>
                        <a:t>S</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marL="24130" algn="ctr">
                        <a:lnSpc>
                          <a:spcPct val="100000"/>
                        </a:lnSpc>
                        <a:spcBef>
                          <a:spcPts val="835"/>
                        </a:spcBef>
                      </a:pPr>
                      <a:r>
                        <a:rPr sz="1800" dirty="0">
                          <a:solidFill>
                            <a:srgbClr val="FFFFFF"/>
                          </a:solidFill>
                          <a:latin typeface="Arial"/>
                          <a:cs typeface="Arial"/>
                        </a:rPr>
                        <a:t>R</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marL="24765" algn="ctr">
                        <a:lnSpc>
                          <a:spcPct val="100000"/>
                        </a:lnSpc>
                        <a:spcBef>
                          <a:spcPts val="835"/>
                        </a:spcBef>
                      </a:pPr>
                      <a:r>
                        <a:rPr sz="1800" spc="-190" dirty="0">
                          <a:solidFill>
                            <a:srgbClr val="FFFFFF"/>
                          </a:solidFill>
                          <a:latin typeface="Arial"/>
                          <a:cs typeface="Arial"/>
                        </a:rPr>
                        <a:t>Q</a:t>
                      </a:r>
                      <a:r>
                        <a:rPr sz="1800" spc="-105" dirty="0">
                          <a:solidFill>
                            <a:srgbClr val="FFFFFF"/>
                          </a:solidFill>
                          <a:latin typeface="Arial"/>
                          <a:cs typeface="Arial"/>
                        </a:rPr>
                        <a:t> </a:t>
                      </a:r>
                      <a:r>
                        <a:rPr sz="1800" spc="-55" dirty="0">
                          <a:solidFill>
                            <a:srgbClr val="FFFFFF"/>
                          </a:solidFill>
                          <a:latin typeface="Arial"/>
                          <a:cs typeface="Arial"/>
                        </a:rPr>
                        <a:t>n</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marL="22860" algn="ctr">
                        <a:lnSpc>
                          <a:spcPct val="100000"/>
                        </a:lnSpc>
                        <a:spcBef>
                          <a:spcPts val="835"/>
                        </a:spcBef>
                      </a:pPr>
                      <a:r>
                        <a:rPr sz="1800" spc="-125" dirty="0">
                          <a:solidFill>
                            <a:srgbClr val="FFFFFF"/>
                          </a:solidFill>
                          <a:latin typeface="Arial"/>
                          <a:cs typeface="Arial"/>
                        </a:rPr>
                        <a:t>Qn+1</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943735"/>
                    </a:solidFill>
                  </a:tcPr>
                </a:tc>
                <a:tc>
                  <a:txBody>
                    <a:bodyPr/>
                    <a:lstStyle/>
                    <a:p>
                      <a:pPr marL="597535">
                        <a:lnSpc>
                          <a:spcPct val="100000"/>
                        </a:lnSpc>
                        <a:spcBef>
                          <a:spcPts val="835"/>
                        </a:spcBef>
                      </a:pPr>
                      <a:r>
                        <a:rPr sz="1800" dirty="0">
                          <a:solidFill>
                            <a:srgbClr val="FFFFFF"/>
                          </a:solidFill>
                          <a:latin typeface="Arial"/>
                          <a:cs typeface="Arial"/>
                        </a:rPr>
                        <a:t>J</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c>
                  <a:txBody>
                    <a:bodyPr/>
                    <a:lstStyle/>
                    <a:p>
                      <a:pPr marL="24765" algn="ctr">
                        <a:lnSpc>
                          <a:spcPct val="100000"/>
                        </a:lnSpc>
                        <a:spcBef>
                          <a:spcPts val="835"/>
                        </a:spcBef>
                      </a:pPr>
                      <a:r>
                        <a:rPr sz="1800" dirty="0">
                          <a:solidFill>
                            <a:srgbClr val="FFFFFF"/>
                          </a:solidFill>
                          <a:latin typeface="Arial"/>
                          <a:cs typeface="Arial"/>
                        </a:rPr>
                        <a:t>K</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8063A1"/>
                    </a:solidFill>
                  </a:tcPr>
                </a:tc>
              </a:tr>
              <a:tr h="519430">
                <a:tc>
                  <a:txBody>
                    <a:bodyPr/>
                    <a:lstStyle/>
                    <a:p>
                      <a:pPr marL="576580">
                        <a:lnSpc>
                          <a:spcPct val="100000"/>
                        </a:lnSpc>
                        <a:spcBef>
                          <a:spcPts val="844"/>
                        </a:spcBef>
                      </a:pPr>
                      <a:r>
                        <a:rPr sz="1800" dirty="0">
                          <a:solidFill>
                            <a:srgbClr val="FFFFFF"/>
                          </a:solidFill>
                          <a:latin typeface="Arial"/>
                          <a:cs typeface="Arial"/>
                        </a:rPr>
                        <a:t>0</a:t>
                      </a:r>
                      <a:endParaRPr sz="1800">
                        <a:latin typeface="Arial"/>
                        <a:cs typeface="Arial"/>
                      </a:endParaRPr>
                    </a:p>
                  </a:txBody>
                  <a:tcPr marL="0" marR="0" marT="107314"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765" algn="ctr">
                        <a:lnSpc>
                          <a:spcPct val="100000"/>
                        </a:lnSpc>
                        <a:spcBef>
                          <a:spcPts val="844"/>
                        </a:spcBef>
                      </a:pPr>
                      <a:r>
                        <a:rPr sz="1800" dirty="0">
                          <a:solidFill>
                            <a:srgbClr val="FFFFFF"/>
                          </a:solidFill>
                          <a:latin typeface="Arial"/>
                          <a:cs typeface="Arial"/>
                        </a:rPr>
                        <a:t>0</a:t>
                      </a:r>
                      <a:endParaRPr sz="1800">
                        <a:latin typeface="Arial"/>
                        <a:cs typeface="Arial"/>
                      </a:endParaRPr>
                    </a:p>
                  </a:txBody>
                  <a:tcPr marL="0" marR="0" marT="107314"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765" algn="ctr">
                        <a:lnSpc>
                          <a:spcPct val="100000"/>
                        </a:lnSpc>
                        <a:spcBef>
                          <a:spcPts val="844"/>
                        </a:spcBef>
                      </a:pPr>
                      <a:r>
                        <a:rPr sz="1800" dirty="0">
                          <a:solidFill>
                            <a:srgbClr val="FFFFFF"/>
                          </a:solidFill>
                          <a:latin typeface="Arial"/>
                          <a:cs typeface="Arial"/>
                        </a:rPr>
                        <a:t>0</a:t>
                      </a:r>
                      <a:endParaRPr sz="1800">
                        <a:latin typeface="Arial"/>
                        <a:cs typeface="Arial"/>
                      </a:endParaRPr>
                    </a:p>
                  </a:txBody>
                  <a:tcPr marL="0" marR="0" marT="107314"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130" algn="ctr">
                        <a:lnSpc>
                          <a:spcPct val="100000"/>
                        </a:lnSpc>
                        <a:spcBef>
                          <a:spcPts val="850"/>
                        </a:spcBef>
                      </a:pPr>
                      <a:r>
                        <a:rPr sz="1800" dirty="0">
                          <a:solidFill>
                            <a:srgbClr val="FFFFFF"/>
                          </a:solidFill>
                          <a:latin typeface="Arial"/>
                          <a:cs typeface="Arial"/>
                        </a:rPr>
                        <a:t>0</a:t>
                      </a:r>
                      <a:endParaRPr sz="1800">
                        <a:latin typeface="Arial"/>
                        <a:cs typeface="Arial"/>
                      </a:endParaRPr>
                    </a:p>
                  </a:txBody>
                  <a:tcPr marL="0" marR="0" marT="1079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575945">
                        <a:lnSpc>
                          <a:spcPct val="100000"/>
                        </a:lnSpc>
                        <a:spcBef>
                          <a:spcPts val="844"/>
                        </a:spcBef>
                      </a:pPr>
                      <a:r>
                        <a:rPr sz="1800" dirty="0">
                          <a:solidFill>
                            <a:srgbClr val="FFFFFF"/>
                          </a:solidFill>
                          <a:latin typeface="Arial"/>
                          <a:cs typeface="Arial"/>
                        </a:rPr>
                        <a:t>0</a:t>
                      </a:r>
                      <a:endParaRPr sz="1800">
                        <a:latin typeface="Arial"/>
                        <a:cs typeface="Arial"/>
                      </a:endParaRPr>
                    </a:p>
                  </a:txBody>
                  <a:tcPr marL="0" marR="0" marT="107314"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4765" algn="ctr">
                        <a:lnSpc>
                          <a:spcPct val="100000"/>
                        </a:lnSpc>
                        <a:spcBef>
                          <a:spcPts val="844"/>
                        </a:spcBef>
                      </a:pPr>
                      <a:r>
                        <a:rPr sz="1800" dirty="0">
                          <a:solidFill>
                            <a:srgbClr val="FFFFFF"/>
                          </a:solidFill>
                          <a:latin typeface="Arial"/>
                          <a:cs typeface="Arial"/>
                        </a:rPr>
                        <a:t>X</a:t>
                      </a:r>
                      <a:endParaRPr sz="1800">
                        <a:latin typeface="Arial"/>
                        <a:cs typeface="Arial"/>
                      </a:endParaRPr>
                    </a:p>
                  </a:txBody>
                  <a:tcPr marL="0" marR="0" marT="107314"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19430">
                <a:tc>
                  <a:txBody>
                    <a:bodyPr/>
                    <a:lstStyle/>
                    <a:p>
                      <a:pPr marL="576580">
                        <a:lnSpc>
                          <a:spcPct val="100000"/>
                        </a:lnSpc>
                        <a:spcBef>
                          <a:spcPts val="845"/>
                        </a:spcBef>
                      </a:pPr>
                      <a:r>
                        <a:rPr sz="1800" dirty="0">
                          <a:solidFill>
                            <a:srgbClr val="FFFFFF"/>
                          </a:solidFill>
                          <a:latin typeface="Arial"/>
                          <a:cs typeface="Arial"/>
                        </a:rPr>
                        <a:t>0</a:t>
                      </a:r>
                      <a:endParaRPr sz="1800">
                        <a:latin typeface="Arial"/>
                        <a:cs typeface="Arial"/>
                      </a:endParaRPr>
                    </a:p>
                  </a:txBody>
                  <a:tcPr marL="0" marR="0" marT="10731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765" algn="ctr">
                        <a:lnSpc>
                          <a:spcPct val="100000"/>
                        </a:lnSpc>
                        <a:spcBef>
                          <a:spcPts val="845"/>
                        </a:spcBef>
                      </a:pPr>
                      <a:r>
                        <a:rPr sz="1800" dirty="0">
                          <a:solidFill>
                            <a:srgbClr val="FFFFFF"/>
                          </a:solidFill>
                          <a:latin typeface="Arial"/>
                          <a:cs typeface="Arial"/>
                        </a:rPr>
                        <a:t>0</a:t>
                      </a:r>
                      <a:endParaRPr sz="1800">
                        <a:latin typeface="Arial"/>
                        <a:cs typeface="Arial"/>
                      </a:endParaRPr>
                    </a:p>
                  </a:txBody>
                  <a:tcPr marL="0" marR="0" marT="10731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765" algn="ctr">
                        <a:lnSpc>
                          <a:spcPct val="100000"/>
                        </a:lnSpc>
                        <a:spcBef>
                          <a:spcPts val="845"/>
                        </a:spcBef>
                      </a:pPr>
                      <a:r>
                        <a:rPr sz="1800" dirty="0">
                          <a:solidFill>
                            <a:srgbClr val="FFFFFF"/>
                          </a:solidFill>
                          <a:latin typeface="Arial"/>
                          <a:cs typeface="Arial"/>
                        </a:rPr>
                        <a:t>1</a:t>
                      </a:r>
                      <a:endParaRPr sz="1800">
                        <a:latin typeface="Arial"/>
                        <a:cs typeface="Arial"/>
                      </a:endParaRPr>
                    </a:p>
                  </a:txBody>
                  <a:tcPr marL="0" marR="0" marT="10731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130" algn="ctr">
                        <a:lnSpc>
                          <a:spcPct val="100000"/>
                        </a:lnSpc>
                        <a:spcBef>
                          <a:spcPts val="1065"/>
                        </a:spcBef>
                      </a:pPr>
                      <a:r>
                        <a:rPr sz="1800" dirty="0">
                          <a:solidFill>
                            <a:srgbClr val="FFFFFF"/>
                          </a:solidFill>
                          <a:latin typeface="Arial"/>
                          <a:cs typeface="Arial"/>
                        </a:rPr>
                        <a:t>1</a:t>
                      </a:r>
                      <a:endParaRPr sz="1800">
                        <a:latin typeface="Arial"/>
                        <a:cs typeface="Arial"/>
                      </a:endParaRPr>
                    </a:p>
                  </a:txBody>
                  <a:tcPr marL="0" marR="0" marT="13525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574675">
                        <a:lnSpc>
                          <a:spcPct val="100000"/>
                        </a:lnSpc>
                        <a:spcBef>
                          <a:spcPts val="845"/>
                        </a:spcBef>
                      </a:pPr>
                      <a:r>
                        <a:rPr sz="1800" dirty="0">
                          <a:solidFill>
                            <a:srgbClr val="FFFFFF"/>
                          </a:solidFill>
                          <a:latin typeface="Arial"/>
                          <a:cs typeface="Arial"/>
                        </a:rPr>
                        <a:t>X</a:t>
                      </a:r>
                      <a:endParaRPr sz="1800">
                        <a:latin typeface="Arial"/>
                        <a:cs typeface="Arial"/>
                      </a:endParaRPr>
                    </a:p>
                  </a:txBody>
                  <a:tcPr marL="0" marR="0" marT="10731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4765" algn="ctr">
                        <a:lnSpc>
                          <a:spcPct val="100000"/>
                        </a:lnSpc>
                        <a:spcBef>
                          <a:spcPts val="845"/>
                        </a:spcBef>
                      </a:pPr>
                      <a:r>
                        <a:rPr sz="1800" dirty="0">
                          <a:solidFill>
                            <a:srgbClr val="FFFFFF"/>
                          </a:solidFill>
                          <a:latin typeface="Arial"/>
                          <a:cs typeface="Arial"/>
                        </a:rPr>
                        <a:t>0</a:t>
                      </a:r>
                      <a:endParaRPr sz="1800">
                        <a:latin typeface="Arial"/>
                        <a:cs typeface="Arial"/>
                      </a:endParaRPr>
                    </a:p>
                  </a:txBody>
                  <a:tcPr marL="0" marR="0" marT="10731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18159">
                <a:tc>
                  <a:txBody>
                    <a:bodyPr/>
                    <a:lstStyle/>
                    <a:p>
                      <a:pPr marL="576580">
                        <a:lnSpc>
                          <a:spcPct val="100000"/>
                        </a:lnSpc>
                        <a:spcBef>
                          <a:spcPts val="835"/>
                        </a:spcBef>
                      </a:pPr>
                      <a:r>
                        <a:rPr sz="1800" dirty="0">
                          <a:solidFill>
                            <a:srgbClr val="FFFFFF"/>
                          </a:solidFill>
                          <a:latin typeface="Arial"/>
                          <a:cs typeface="Arial"/>
                        </a:rPr>
                        <a:t>0</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765" algn="ctr">
                        <a:lnSpc>
                          <a:spcPct val="100000"/>
                        </a:lnSpc>
                        <a:spcBef>
                          <a:spcPts val="835"/>
                        </a:spcBef>
                      </a:pPr>
                      <a:r>
                        <a:rPr sz="1800" dirty="0">
                          <a:solidFill>
                            <a:srgbClr val="FFFFFF"/>
                          </a:solidFill>
                          <a:latin typeface="Arial"/>
                          <a:cs typeface="Arial"/>
                        </a:rPr>
                        <a:t>1</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765" algn="ctr">
                        <a:lnSpc>
                          <a:spcPct val="100000"/>
                        </a:lnSpc>
                        <a:spcBef>
                          <a:spcPts val="835"/>
                        </a:spcBef>
                      </a:pPr>
                      <a:r>
                        <a:rPr sz="1800" dirty="0">
                          <a:solidFill>
                            <a:srgbClr val="FFFFFF"/>
                          </a:solidFill>
                          <a:latin typeface="Arial"/>
                          <a:cs typeface="Arial"/>
                        </a:rPr>
                        <a:t>0</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130" algn="ctr">
                        <a:lnSpc>
                          <a:spcPct val="100000"/>
                        </a:lnSpc>
                        <a:spcBef>
                          <a:spcPts val="835"/>
                        </a:spcBef>
                      </a:pPr>
                      <a:r>
                        <a:rPr sz="1800" dirty="0">
                          <a:solidFill>
                            <a:srgbClr val="FFFFFF"/>
                          </a:solidFill>
                          <a:latin typeface="Arial"/>
                          <a:cs typeface="Arial"/>
                        </a:rPr>
                        <a:t>0</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575945">
                        <a:lnSpc>
                          <a:spcPct val="100000"/>
                        </a:lnSpc>
                        <a:spcBef>
                          <a:spcPts val="835"/>
                        </a:spcBef>
                      </a:pPr>
                      <a:r>
                        <a:rPr sz="1800" dirty="0">
                          <a:solidFill>
                            <a:srgbClr val="FFFFFF"/>
                          </a:solidFill>
                          <a:latin typeface="Arial"/>
                          <a:cs typeface="Arial"/>
                        </a:rPr>
                        <a:t>0</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4765" algn="ctr">
                        <a:lnSpc>
                          <a:spcPct val="100000"/>
                        </a:lnSpc>
                        <a:spcBef>
                          <a:spcPts val="835"/>
                        </a:spcBef>
                      </a:pPr>
                      <a:r>
                        <a:rPr sz="1800" dirty="0">
                          <a:solidFill>
                            <a:srgbClr val="FFFFFF"/>
                          </a:solidFill>
                          <a:latin typeface="Arial"/>
                          <a:cs typeface="Arial"/>
                        </a:rPr>
                        <a:t>X</a:t>
                      </a:r>
                      <a:endParaRPr sz="1800">
                        <a:latin typeface="Arial"/>
                        <a:cs typeface="Arial"/>
                      </a:endParaRPr>
                    </a:p>
                  </a:txBody>
                  <a:tcPr marL="0" marR="0" marT="10604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19430">
                <a:tc>
                  <a:txBody>
                    <a:bodyPr/>
                    <a:lstStyle/>
                    <a:p>
                      <a:pPr marL="576580">
                        <a:lnSpc>
                          <a:spcPct val="100000"/>
                        </a:lnSpc>
                        <a:spcBef>
                          <a:spcPts val="844"/>
                        </a:spcBef>
                      </a:pPr>
                      <a:r>
                        <a:rPr sz="1800" dirty="0">
                          <a:solidFill>
                            <a:srgbClr val="FFFFFF"/>
                          </a:solidFill>
                          <a:latin typeface="Arial"/>
                          <a:cs typeface="Arial"/>
                        </a:rPr>
                        <a:t>0</a:t>
                      </a:r>
                      <a:endParaRPr sz="1800">
                        <a:latin typeface="Arial"/>
                        <a:cs typeface="Arial"/>
                      </a:endParaRPr>
                    </a:p>
                  </a:txBody>
                  <a:tcPr marL="0" marR="0" marT="107314"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765" algn="ctr">
                        <a:lnSpc>
                          <a:spcPct val="100000"/>
                        </a:lnSpc>
                        <a:spcBef>
                          <a:spcPts val="844"/>
                        </a:spcBef>
                      </a:pPr>
                      <a:r>
                        <a:rPr sz="1800" dirty="0">
                          <a:solidFill>
                            <a:srgbClr val="FFFFFF"/>
                          </a:solidFill>
                          <a:latin typeface="Arial"/>
                          <a:cs typeface="Arial"/>
                        </a:rPr>
                        <a:t>1</a:t>
                      </a:r>
                      <a:endParaRPr sz="1800">
                        <a:latin typeface="Arial"/>
                        <a:cs typeface="Arial"/>
                      </a:endParaRPr>
                    </a:p>
                  </a:txBody>
                  <a:tcPr marL="0" marR="0" marT="107314"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765" algn="ctr">
                        <a:lnSpc>
                          <a:spcPct val="100000"/>
                        </a:lnSpc>
                        <a:spcBef>
                          <a:spcPts val="844"/>
                        </a:spcBef>
                      </a:pPr>
                      <a:r>
                        <a:rPr sz="1800" dirty="0">
                          <a:solidFill>
                            <a:srgbClr val="FFFFFF"/>
                          </a:solidFill>
                          <a:latin typeface="Arial"/>
                          <a:cs typeface="Arial"/>
                        </a:rPr>
                        <a:t>1</a:t>
                      </a:r>
                      <a:endParaRPr sz="1800">
                        <a:latin typeface="Arial"/>
                        <a:cs typeface="Arial"/>
                      </a:endParaRPr>
                    </a:p>
                  </a:txBody>
                  <a:tcPr marL="0" marR="0" marT="107314"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130" algn="ctr">
                        <a:lnSpc>
                          <a:spcPct val="100000"/>
                        </a:lnSpc>
                        <a:spcBef>
                          <a:spcPts val="844"/>
                        </a:spcBef>
                      </a:pPr>
                      <a:r>
                        <a:rPr sz="1800" dirty="0">
                          <a:solidFill>
                            <a:srgbClr val="FFFFFF"/>
                          </a:solidFill>
                          <a:latin typeface="Arial"/>
                          <a:cs typeface="Arial"/>
                        </a:rPr>
                        <a:t>0</a:t>
                      </a:r>
                      <a:endParaRPr sz="1800">
                        <a:latin typeface="Arial"/>
                        <a:cs typeface="Arial"/>
                      </a:endParaRPr>
                    </a:p>
                  </a:txBody>
                  <a:tcPr marL="0" marR="0" marT="107314"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574675">
                        <a:lnSpc>
                          <a:spcPct val="100000"/>
                        </a:lnSpc>
                        <a:spcBef>
                          <a:spcPts val="844"/>
                        </a:spcBef>
                      </a:pPr>
                      <a:r>
                        <a:rPr sz="1800" dirty="0">
                          <a:solidFill>
                            <a:srgbClr val="FFFFFF"/>
                          </a:solidFill>
                          <a:latin typeface="Arial"/>
                          <a:cs typeface="Arial"/>
                        </a:rPr>
                        <a:t>X</a:t>
                      </a:r>
                      <a:endParaRPr sz="1800">
                        <a:latin typeface="Arial"/>
                        <a:cs typeface="Arial"/>
                      </a:endParaRPr>
                    </a:p>
                  </a:txBody>
                  <a:tcPr marL="0" marR="0" marT="107314"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4765" algn="ctr">
                        <a:lnSpc>
                          <a:spcPct val="100000"/>
                        </a:lnSpc>
                        <a:spcBef>
                          <a:spcPts val="844"/>
                        </a:spcBef>
                      </a:pPr>
                      <a:r>
                        <a:rPr sz="1800" dirty="0">
                          <a:solidFill>
                            <a:srgbClr val="FFFFFF"/>
                          </a:solidFill>
                          <a:latin typeface="Arial"/>
                          <a:cs typeface="Arial"/>
                        </a:rPr>
                        <a:t>1</a:t>
                      </a:r>
                      <a:endParaRPr sz="1800">
                        <a:latin typeface="Arial"/>
                        <a:cs typeface="Arial"/>
                      </a:endParaRPr>
                    </a:p>
                  </a:txBody>
                  <a:tcPr marL="0" marR="0" marT="107314"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07365">
                <a:tc>
                  <a:txBody>
                    <a:bodyPr/>
                    <a:lstStyle/>
                    <a:p>
                      <a:pPr marL="576580">
                        <a:lnSpc>
                          <a:spcPct val="100000"/>
                        </a:lnSpc>
                        <a:spcBef>
                          <a:spcPts val="840"/>
                        </a:spcBef>
                      </a:pPr>
                      <a:r>
                        <a:rPr sz="1800" dirty="0">
                          <a:solidFill>
                            <a:srgbClr val="FFFFFF"/>
                          </a:solidFill>
                          <a:latin typeface="Arial"/>
                          <a:cs typeface="Arial"/>
                        </a:rPr>
                        <a:t>1</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765" algn="ctr">
                        <a:lnSpc>
                          <a:spcPct val="100000"/>
                        </a:lnSpc>
                        <a:spcBef>
                          <a:spcPts val="840"/>
                        </a:spcBef>
                      </a:pPr>
                      <a:r>
                        <a:rPr sz="1800" dirty="0">
                          <a:solidFill>
                            <a:srgbClr val="FFFFFF"/>
                          </a:solidFill>
                          <a:latin typeface="Arial"/>
                          <a:cs typeface="Arial"/>
                        </a:rPr>
                        <a:t>0</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840"/>
                        </a:spcBef>
                      </a:pPr>
                      <a:r>
                        <a:rPr sz="1800" dirty="0">
                          <a:solidFill>
                            <a:srgbClr val="FFFFFF"/>
                          </a:solidFill>
                          <a:latin typeface="Arial"/>
                          <a:cs typeface="Arial"/>
                        </a:rPr>
                        <a:t>0</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130" algn="ctr">
                        <a:lnSpc>
                          <a:spcPct val="100000"/>
                        </a:lnSpc>
                        <a:spcBef>
                          <a:spcPts val="840"/>
                        </a:spcBef>
                      </a:pPr>
                      <a:r>
                        <a:rPr sz="1800" dirty="0">
                          <a:solidFill>
                            <a:srgbClr val="FFFFFF"/>
                          </a:solidFill>
                          <a:latin typeface="Arial"/>
                          <a:cs typeface="Arial"/>
                        </a:rPr>
                        <a:t>1</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575945">
                        <a:lnSpc>
                          <a:spcPct val="100000"/>
                        </a:lnSpc>
                        <a:spcBef>
                          <a:spcPts val="840"/>
                        </a:spcBef>
                      </a:pPr>
                      <a:r>
                        <a:rPr sz="1800" dirty="0">
                          <a:solidFill>
                            <a:srgbClr val="FFFFFF"/>
                          </a:solidFill>
                          <a:latin typeface="Arial"/>
                          <a:cs typeface="Arial"/>
                        </a:rPr>
                        <a:t>1</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4765" algn="ctr">
                        <a:lnSpc>
                          <a:spcPct val="100000"/>
                        </a:lnSpc>
                        <a:spcBef>
                          <a:spcPts val="840"/>
                        </a:spcBef>
                      </a:pPr>
                      <a:r>
                        <a:rPr sz="1800" dirty="0">
                          <a:solidFill>
                            <a:srgbClr val="FFFFFF"/>
                          </a:solidFill>
                          <a:latin typeface="Arial"/>
                          <a:cs typeface="Arial"/>
                        </a:rPr>
                        <a:t>X</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05459">
                <a:tc>
                  <a:txBody>
                    <a:bodyPr/>
                    <a:lstStyle/>
                    <a:p>
                      <a:pPr marL="576580">
                        <a:lnSpc>
                          <a:spcPct val="100000"/>
                        </a:lnSpc>
                        <a:spcBef>
                          <a:spcPts val="840"/>
                        </a:spcBef>
                      </a:pPr>
                      <a:r>
                        <a:rPr sz="1800" dirty="0">
                          <a:solidFill>
                            <a:srgbClr val="FFFFFF"/>
                          </a:solidFill>
                          <a:latin typeface="Arial"/>
                          <a:cs typeface="Arial"/>
                        </a:rPr>
                        <a:t>1</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765" algn="ctr">
                        <a:lnSpc>
                          <a:spcPct val="100000"/>
                        </a:lnSpc>
                        <a:spcBef>
                          <a:spcPts val="840"/>
                        </a:spcBef>
                      </a:pPr>
                      <a:r>
                        <a:rPr sz="1800" dirty="0">
                          <a:solidFill>
                            <a:srgbClr val="FFFFFF"/>
                          </a:solidFill>
                          <a:latin typeface="Arial"/>
                          <a:cs typeface="Arial"/>
                        </a:rPr>
                        <a:t>0</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840"/>
                        </a:spcBef>
                      </a:pPr>
                      <a:r>
                        <a:rPr sz="1800" dirty="0">
                          <a:solidFill>
                            <a:srgbClr val="FFFFFF"/>
                          </a:solidFill>
                          <a:latin typeface="Arial"/>
                          <a:cs typeface="Arial"/>
                        </a:rPr>
                        <a:t>1</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130" algn="ctr">
                        <a:lnSpc>
                          <a:spcPct val="100000"/>
                        </a:lnSpc>
                        <a:spcBef>
                          <a:spcPts val="840"/>
                        </a:spcBef>
                      </a:pPr>
                      <a:r>
                        <a:rPr sz="1800" dirty="0">
                          <a:solidFill>
                            <a:srgbClr val="FFFFFF"/>
                          </a:solidFill>
                          <a:latin typeface="Arial"/>
                          <a:cs typeface="Arial"/>
                        </a:rPr>
                        <a:t>1</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574675">
                        <a:lnSpc>
                          <a:spcPct val="100000"/>
                        </a:lnSpc>
                        <a:spcBef>
                          <a:spcPts val="840"/>
                        </a:spcBef>
                      </a:pPr>
                      <a:r>
                        <a:rPr sz="1800" dirty="0">
                          <a:solidFill>
                            <a:srgbClr val="FFFFFF"/>
                          </a:solidFill>
                          <a:latin typeface="Arial"/>
                          <a:cs typeface="Arial"/>
                        </a:rPr>
                        <a:t>X</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5400" algn="ctr">
                        <a:lnSpc>
                          <a:spcPct val="100000"/>
                        </a:lnSpc>
                        <a:spcBef>
                          <a:spcPts val="840"/>
                        </a:spcBef>
                      </a:pPr>
                      <a:r>
                        <a:rPr sz="1800" dirty="0">
                          <a:solidFill>
                            <a:srgbClr val="FFFFFF"/>
                          </a:solidFill>
                          <a:latin typeface="Arial"/>
                          <a:cs typeface="Arial"/>
                        </a:rPr>
                        <a:t>0</a:t>
                      </a:r>
                      <a:endParaRPr sz="1800">
                        <a:latin typeface="Arial"/>
                        <a:cs typeface="Arial"/>
                      </a:endParaRPr>
                    </a:p>
                  </a:txBody>
                  <a:tcPr marL="0" marR="0" marT="10668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19430">
                <a:tc>
                  <a:txBody>
                    <a:bodyPr/>
                    <a:lstStyle/>
                    <a:p>
                      <a:pPr marL="576580">
                        <a:lnSpc>
                          <a:spcPct val="100000"/>
                        </a:lnSpc>
                        <a:spcBef>
                          <a:spcPts val="850"/>
                        </a:spcBef>
                      </a:pPr>
                      <a:r>
                        <a:rPr sz="1800" dirty="0">
                          <a:solidFill>
                            <a:srgbClr val="FFFFFF"/>
                          </a:solidFill>
                          <a:latin typeface="Arial"/>
                          <a:cs typeface="Arial"/>
                        </a:rPr>
                        <a:t>1</a:t>
                      </a:r>
                      <a:endParaRPr sz="1800">
                        <a:latin typeface="Arial"/>
                        <a:cs typeface="Arial"/>
                      </a:endParaRPr>
                    </a:p>
                  </a:txBody>
                  <a:tcPr marL="0" marR="0" marT="1079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765" algn="ctr">
                        <a:lnSpc>
                          <a:spcPct val="100000"/>
                        </a:lnSpc>
                        <a:spcBef>
                          <a:spcPts val="850"/>
                        </a:spcBef>
                      </a:pPr>
                      <a:r>
                        <a:rPr sz="1800" dirty="0">
                          <a:solidFill>
                            <a:srgbClr val="FFFFFF"/>
                          </a:solidFill>
                          <a:latin typeface="Arial"/>
                          <a:cs typeface="Arial"/>
                        </a:rPr>
                        <a:t>1</a:t>
                      </a:r>
                      <a:endParaRPr sz="1800">
                        <a:latin typeface="Arial"/>
                        <a:cs typeface="Arial"/>
                      </a:endParaRPr>
                    </a:p>
                  </a:txBody>
                  <a:tcPr marL="0" marR="0" marT="1079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5400" algn="ctr">
                        <a:lnSpc>
                          <a:spcPct val="100000"/>
                        </a:lnSpc>
                        <a:spcBef>
                          <a:spcPts val="850"/>
                        </a:spcBef>
                      </a:pPr>
                      <a:r>
                        <a:rPr sz="1800" dirty="0">
                          <a:solidFill>
                            <a:srgbClr val="FFFFFF"/>
                          </a:solidFill>
                          <a:latin typeface="Arial"/>
                          <a:cs typeface="Arial"/>
                        </a:rPr>
                        <a:t>0</a:t>
                      </a:r>
                      <a:endParaRPr sz="1800">
                        <a:latin typeface="Arial"/>
                        <a:cs typeface="Arial"/>
                      </a:endParaRPr>
                    </a:p>
                  </a:txBody>
                  <a:tcPr marL="0" marR="0" marT="1079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130" algn="ctr">
                        <a:lnSpc>
                          <a:spcPct val="100000"/>
                        </a:lnSpc>
                        <a:spcBef>
                          <a:spcPts val="850"/>
                        </a:spcBef>
                      </a:pPr>
                      <a:r>
                        <a:rPr sz="1800" dirty="0">
                          <a:solidFill>
                            <a:srgbClr val="FFFFFF"/>
                          </a:solidFill>
                          <a:latin typeface="Arial"/>
                          <a:cs typeface="Arial"/>
                        </a:rPr>
                        <a:t>X</a:t>
                      </a:r>
                      <a:endParaRPr sz="1800">
                        <a:latin typeface="Arial"/>
                        <a:cs typeface="Arial"/>
                      </a:endParaRPr>
                    </a:p>
                  </a:txBody>
                  <a:tcPr marL="0" marR="0" marT="1079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574675">
                        <a:lnSpc>
                          <a:spcPct val="100000"/>
                        </a:lnSpc>
                        <a:spcBef>
                          <a:spcPts val="850"/>
                        </a:spcBef>
                      </a:pPr>
                      <a:r>
                        <a:rPr sz="1800" dirty="0">
                          <a:solidFill>
                            <a:srgbClr val="FFFFFF"/>
                          </a:solidFill>
                          <a:latin typeface="Arial"/>
                          <a:cs typeface="Arial"/>
                        </a:rPr>
                        <a:t>X</a:t>
                      </a:r>
                      <a:endParaRPr sz="1800">
                        <a:latin typeface="Arial"/>
                        <a:cs typeface="Arial"/>
                      </a:endParaRPr>
                    </a:p>
                  </a:txBody>
                  <a:tcPr marL="0" marR="0" marT="1079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24765" algn="ctr">
                        <a:lnSpc>
                          <a:spcPct val="100000"/>
                        </a:lnSpc>
                        <a:spcBef>
                          <a:spcPts val="850"/>
                        </a:spcBef>
                      </a:pPr>
                      <a:r>
                        <a:rPr sz="1800" dirty="0">
                          <a:solidFill>
                            <a:srgbClr val="FFFFFF"/>
                          </a:solidFill>
                          <a:latin typeface="Arial"/>
                          <a:cs typeface="Arial"/>
                        </a:rPr>
                        <a:t>X</a:t>
                      </a:r>
                      <a:endParaRPr sz="1800">
                        <a:latin typeface="Arial"/>
                        <a:cs typeface="Arial"/>
                      </a:endParaRPr>
                    </a:p>
                  </a:txBody>
                  <a:tcPr marL="0" marR="0" marT="1079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r>
              <a:tr h="545465">
                <a:tc>
                  <a:txBody>
                    <a:bodyPr/>
                    <a:lstStyle/>
                    <a:p>
                      <a:pPr marL="576580">
                        <a:lnSpc>
                          <a:spcPct val="100000"/>
                        </a:lnSpc>
                        <a:spcBef>
                          <a:spcPts val="950"/>
                        </a:spcBef>
                      </a:pPr>
                      <a:r>
                        <a:rPr sz="1800" dirty="0">
                          <a:solidFill>
                            <a:srgbClr val="FFFFFF"/>
                          </a:solidFill>
                          <a:latin typeface="Arial"/>
                          <a:cs typeface="Arial"/>
                        </a:rPr>
                        <a:t>1</a:t>
                      </a:r>
                      <a:endParaRPr sz="1800">
                        <a:latin typeface="Arial"/>
                        <a:cs typeface="Arial"/>
                      </a:endParaRPr>
                    </a:p>
                  </a:txBody>
                  <a:tcPr marL="0" marR="0" marT="1206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2860" algn="ctr">
                        <a:lnSpc>
                          <a:spcPct val="100000"/>
                        </a:lnSpc>
                        <a:spcBef>
                          <a:spcPts val="950"/>
                        </a:spcBef>
                      </a:pPr>
                      <a:r>
                        <a:rPr sz="1800" dirty="0">
                          <a:solidFill>
                            <a:srgbClr val="FFFFFF"/>
                          </a:solidFill>
                          <a:latin typeface="Arial"/>
                          <a:cs typeface="Arial"/>
                        </a:rPr>
                        <a:t>1</a:t>
                      </a:r>
                      <a:endParaRPr sz="1800">
                        <a:latin typeface="Arial"/>
                        <a:cs typeface="Arial"/>
                      </a:endParaRPr>
                    </a:p>
                  </a:txBody>
                  <a:tcPr marL="0" marR="0" marT="1206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75565" algn="ctr">
                        <a:lnSpc>
                          <a:spcPct val="100000"/>
                        </a:lnSpc>
                        <a:spcBef>
                          <a:spcPts val="950"/>
                        </a:spcBef>
                      </a:pPr>
                      <a:r>
                        <a:rPr sz="1800" dirty="0">
                          <a:solidFill>
                            <a:srgbClr val="FFFFFF"/>
                          </a:solidFill>
                          <a:latin typeface="Arial"/>
                          <a:cs typeface="Arial"/>
                        </a:rPr>
                        <a:t>1</a:t>
                      </a:r>
                      <a:endParaRPr sz="1800">
                        <a:latin typeface="Arial"/>
                        <a:cs typeface="Arial"/>
                      </a:endParaRPr>
                    </a:p>
                  </a:txBody>
                  <a:tcPr marL="0" marR="0" marT="12065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24130" algn="ctr">
                        <a:lnSpc>
                          <a:spcPct val="100000"/>
                        </a:lnSpc>
                        <a:spcBef>
                          <a:spcPts val="950"/>
                        </a:spcBef>
                      </a:pPr>
                      <a:r>
                        <a:rPr sz="1800" dirty="0">
                          <a:solidFill>
                            <a:srgbClr val="FFFFFF"/>
                          </a:solidFill>
                          <a:latin typeface="Arial"/>
                          <a:cs typeface="Arial"/>
                        </a:rPr>
                        <a:t>X</a:t>
                      </a:r>
                      <a:endParaRPr sz="1800">
                        <a:latin typeface="Arial"/>
                        <a:cs typeface="Arial"/>
                      </a:endParaRPr>
                    </a:p>
                  </a:txBody>
                  <a:tcPr marL="0" marR="0" marT="120650" marB="0">
                    <a:lnL w="28575">
                      <a:solidFill>
                        <a:srgbClr val="385D89"/>
                      </a:solidFill>
                      <a:prstDash val="solid"/>
                    </a:lnL>
                    <a:lnT w="28575">
                      <a:solidFill>
                        <a:srgbClr val="385D89"/>
                      </a:solidFill>
                      <a:prstDash val="solid"/>
                    </a:lnT>
                    <a:lnB w="28575">
                      <a:solidFill>
                        <a:srgbClr val="385D89"/>
                      </a:solidFill>
                      <a:prstDash val="solid"/>
                    </a:lnB>
                    <a:solidFill>
                      <a:srgbClr val="4F81BC"/>
                    </a:solidFill>
                  </a:tcPr>
                </a:tc>
                <a:tc>
                  <a:txBody>
                    <a:bodyPr/>
                    <a:lstStyle/>
                    <a:p>
                      <a:pPr marL="587375">
                        <a:lnSpc>
                          <a:spcPct val="100000"/>
                        </a:lnSpc>
                        <a:spcBef>
                          <a:spcPts val="950"/>
                        </a:spcBef>
                      </a:pPr>
                      <a:r>
                        <a:rPr sz="1800" dirty="0">
                          <a:solidFill>
                            <a:srgbClr val="FFFFFF"/>
                          </a:solidFill>
                          <a:latin typeface="Arial"/>
                          <a:cs typeface="Arial"/>
                        </a:rPr>
                        <a:t>X</a:t>
                      </a:r>
                      <a:endParaRPr sz="1800">
                        <a:latin typeface="Arial"/>
                        <a:cs typeface="Arial"/>
                      </a:endParaRPr>
                    </a:p>
                  </a:txBody>
                  <a:tcPr marL="0" marR="0" marT="120650" marB="0">
                    <a:lnR w="28575">
                      <a:solidFill>
                        <a:srgbClr val="385D89"/>
                      </a:solidFill>
                      <a:prstDash val="solid"/>
                    </a:lnR>
                    <a:lnT w="28575">
                      <a:solidFill>
                        <a:srgbClr val="385D89"/>
                      </a:solidFill>
                      <a:prstDash val="solid"/>
                    </a:lnT>
                    <a:lnB w="28575">
                      <a:solidFill>
                        <a:srgbClr val="385D89"/>
                      </a:solidFill>
                      <a:prstDash val="solid"/>
                    </a:lnB>
                    <a:solidFill>
                      <a:srgbClr val="77923B"/>
                    </a:solidFill>
                  </a:tcPr>
                </a:tc>
                <a:tc>
                  <a:txBody>
                    <a:bodyPr/>
                    <a:lstStyle/>
                    <a:p>
                      <a:pPr marL="75565" algn="ctr">
                        <a:lnSpc>
                          <a:spcPct val="100000"/>
                        </a:lnSpc>
                        <a:spcBef>
                          <a:spcPts val="950"/>
                        </a:spcBef>
                      </a:pPr>
                      <a:r>
                        <a:rPr sz="1800" dirty="0">
                          <a:solidFill>
                            <a:srgbClr val="FFFFFF"/>
                          </a:solidFill>
                          <a:latin typeface="Arial"/>
                          <a:cs typeface="Arial"/>
                        </a:rPr>
                        <a:t>X</a:t>
                      </a:r>
                      <a:endParaRPr sz="1800">
                        <a:latin typeface="Arial"/>
                        <a:cs typeface="Arial"/>
                      </a:endParaRPr>
                    </a:p>
                  </a:txBody>
                  <a:tcPr marL="0" marR="0" marT="120650" marB="0">
                    <a:lnL w="28575">
                      <a:solidFill>
                        <a:srgbClr val="385D89"/>
                      </a:solidFill>
                      <a:prstDash val="solid"/>
                    </a:lnL>
                    <a:lnT w="28575">
                      <a:solidFill>
                        <a:srgbClr val="385D89"/>
                      </a:solidFill>
                      <a:prstDash val="solid"/>
                    </a:lnT>
                    <a:solidFill>
                      <a:srgbClr val="77923B"/>
                    </a:solidFill>
                  </a:tcPr>
                </a:tc>
              </a:tr>
            </a:tbl>
          </a:graphicData>
        </a:graphic>
      </p:graphicFrame>
      <p:sp>
        <p:nvSpPr>
          <p:cNvPr id="5" name="object 5"/>
          <p:cNvSpPr/>
          <p:nvPr/>
        </p:nvSpPr>
        <p:spPr>
          <a:xfrm>
            <a:off x="509015" y="915161"/>
            <a:ext cx="4978400" cy="304800"/>
          </a:xfrm>
          <a:custGeom>
            <a:avLst/>
            <a:gdLst/>
            <a:ahLst/>
            <a:cxnLst/>
            <a:rect l="l" t="t" r="r" b="b"/>
            <a:pathLst>
              <a:path w="3733800" h="304800">
                <a:moveTo>
                  <a:pt x="0" y="304800"/>
                </a:moveTo>
                <a:lnTo>
                  <a:pt x="3733800" y="304800"/>
                </a:lnTo>
                <a:lnTo>
                  <a:pt x="3733800" y="0"/>
                </a:lnTo>
                <a:lnTo>
                  <a:pt x="0" y="0"/>
                </a:lnTo>
                <a:lnTo>
                  <a:pt x="0" y="304800"/>
                </a:lnTo>
                <a:close/>
              </a:path>
            </a:pathLst>
          </a:custGeom>
          <a:solidFill>
            <a:srgbClr val="FFFFFF"/>
          </a:solidFill>
        </p:spPr>
        <p:txBody>
          <a:bodyPr wrap="square" lIns="0" tIns="0" rIns="0" bIns="0" rtlCol="0"/>
          <a:lstStyle/>
          <a:p>
            <a:endParaRPr/>
          </a:p>
        </p:txBody>
      </p:sp>
      <p:sp>
        <p:nvSpPr>
          <p:cNvPr id="6" name="object 6"/>
          <p:cNvSpPr/>
          <p:nvPr/>
        </p:nvSpPr>
        <p:spPr>
          <a:xfrm>
            <a:off x="509015" y="915161"/>
            <a:ext cx="4978400" cy="304800"/>
          </a:xfrm>
          <a:custGeom>
            <a:avLst/>
            <a:gdLst/>
            <a:ahLst/>
            <a:cxnLst/>
            <a:rect l="l" t="t" r="r" b="b"/>
            <a:pathLst>
              <a:path w="3733800" h="304800">
                <a:moveTo>
                  <a:pt x="0" y="304800"/>
                </a:moveTo>
                <a:lnTo>
                  <a:pt x="3733800" y="304800"/>
                </a:lnTo>
                <a:lnTo>
                  <a:pt x="3733800" y="0"/>
                </a:lnTo>
                <a:lnTo>
                  <a:pt x="0" y="0"/>
                </a:lnTo>
                <a:lnTo>
                  <a:pt x="0" y="304800"/>
                </a:lnTo>
                <a:close/>
              </a:path>
            </a:pathLst>
          </a:custGeom>
          <a:ln w="25908">
            <a:solidFill>
              <a:srgbClr val="FFFFFF"/>
            </a:solidFill>
          </a:ln>
        </p:spPr>
        <p:txBody>
          <a:bodyPr wrap="square" lIns="0" tIns="0" rIns="0" bIns="0" rtlCol="0"/>
          <a:lstStyle/>
          <a:p>
            <a:endParaRPr/>
          </a:p>
        </p:txBody>
      </p:sp>
      <p:sp>
        <p:nvSpPr>
          <p:cNvPr id="7" name="object 7"/>
          <p:cNvSpPr txBox="1"/>
          <p:nvPr/>
        </p:nvSpPr>
        <p:spPr>
          <a:xfrm>
            <a:off x="612987" y="863853"/>
            <a:ext cx="341122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Conversion</a:t>
            </a:r>
            <a:r>
              <a:rPr sz="2400" b="1" spc="-45" dirty="0">
                <a:latin typeface="Arial"/>
                <a:cs typeface="Arial"/>
              </a:rPr>
              <a:t> </a:t>
            </a:r>
            <a:r>
              <a:rPr sz="2400" b="1" spc="-40" dirty="0">
                <a:latin typeface="Arial"/>
                <a:cs typeface="Arial"/>
              </a:rPr>
              <a:t>Table</a:t>
            </a:r>
            <a:endParaRPr sz="2400">
              <a:latin typeface="Arial"/>
              <a:cs typeface="Arial"/>
            </a:endParaRPr>
          </a:p>
        </p:txBody>
      </p:sp>
    </p:spTree>
    <p:extLst>
      <p:ext uri="{BB962C8B-B14F-4D97-AF65-F5344CB8AC3E}">
        <p14:creationId xmlns:p14="http://schemas.microsoft.com/office/powerpoint/2010/main" val="4176497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225" y="502269"/>
            <a:ext cx="10707793" cy="646972"/>
          </a:xfrm>
          <a:prstGeom prst="rect">
            <a:avLst/>
          </a:prstGeom>
        </p:spPr>
        <p:txBody>
          <a:bodyPr vert="horz" wrap="square" lIns="0" tIns="43815" rIns="0" bIns="0" rtlCol="0">
            <a:spAutoFit/>
          </a:bodyPr>
          <a:lstStyle/>
          <a:p>
            <a:pPr marL="2787650" marR="5080" indent="-2775585">
              <a:lnSpc>
                <a:spcPts val="4690"/>
              </a:lnSpc>
              <a:spcBef>
                <a:spcPts val="345"/>
              </a:spcBef>
            </a:pPr>
            <a:r>
              <a:rPr sz="4000" b="1" spc="-10" dirty="0">
                <a:latin typeface="Arial"/>
                <a:cs typeface="Arial"/>
              </a:rPr>
              <a:t>JK</a:t>
            </a:r>
            <a:r>
              <a:rPr sz="4000" spc="-10" dirty="0"/>
              <a:t>(Available) </a:t>
            </a:r>
            <a:r>
              <a:rPr sz="4000" spc="-5" dirty="0"/>
              <a:t>to </a:t>
            </a:r>
            <a:r>
              <a:rPr sz="4000" b="1" spc="-30" dirty="0">
                <a:latin typeface="Arial"/>
                <a:cs typeface="Arial"/>
              </a:rPr>
              <a:t>SR</a:t>
            </a:r>
            <a:r>
              <a:rPr sz="4000" spc="-30" dirty="0"/>
              <a:t>(Target)Flip-flop  </a:t>
            </a:r>
            <a:r>
              <a:rPr sz="4000" spc="-5" dirty="0"/>
              <a:t>conversion</a:t>
            </a:r>
            <a:endParaRPr sz="4000">
              <a:latin typeface="Arial"/>
              <a:cs typeface="Arial"/>
            </a:endParaRPr>
          </a:p>
        </p:txBody>
      </p:sp>
      <p:sp>
        <p:nvSpPr>
          <p:cNvPr id="3" name="object 3"/>
          <p:cNvSpPr/>
          <p:nvPr/>
        </p:nvSpPr>
        <p:spPr>
          <a:xfrm>
            <a:off x="1886026" y="2173196"/>
            <a:ext cx="2680137" cy="35839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629914" y="2082081"/>
            <a:ext cx="2291113" cy="359793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23452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85466"/>
            <a:ext cx="10160000" cy="721351"/>
          </a:xfrm>
          <a:prstGeom prst="rect">
            <a:avLst/>
          </a:prstGeom>
        </p:spPr>
        <p:txBody>
          <a:bodyPr vert="horz" wrap="square" lIns="0" tIns="13335" rIns="0" bIns="0" rtlCol="0">
            <a:spAutoFit/>
          </a:bodyPr>
          <a:lstStyle/>
          <a:p>
            <a:pPr marL="12700">
              <a:lnSpc>
                <a:spcPct val="100000"/>
              </a:lnSpc>
              <a:spcBef>
                <a:spcPts val="105"/>
              </a:spcBef>
            </a:pPr>
            <a:r>
              <a:rPr dirty="0"/>
              <a:t>JK to</a:t>
            </a:r>
            <a:r>
              <a:rPr spc="-85" dirty="0"/>
              <a:t> </a:t>
            </a:r>
            <a:r>
              <a:rPr dirty="0"/>
              <a:t>SR</a:t>
            </a:r>
          </a:p>
        </p:txBody>
      </p:sp>
      <p:sp>
        <p:nvSpPr>
          <p:cNvPr id="3" name="object 3"/>
          <p:cNvSpPr txBox="1"/>
          <p:nvPr/>
        </p:nvSpPr>
        <p:spPr>
          <a:xfrm>
            <a:off x="714590" y="1620977"/>
            <a:ext cx="3983567" cy="514350"/>
          </a:xfrm>
          <a:prstGeom prst="rect">
            <a:avLst/>
          </a:prstGeom>
        </p:spPr>
        <p:txBody>
          <a:bodyPr vert="horz" wrap="square" lIns="0" tIns="13335" rIns="0" bIns="0" rtlCol="0">
            <a:spAutoFit/>
          </a:bodyPr>
          <a:lstStyle/>
          <a:p>
            <a:pPr marL="355600" indent="-342900">
              <a:lnSpc>
                <a:spcPct val="100000"/>
              </a:lnSpc>
              <a:spcBef>
                <a:spcPts val="105"/>
              </a:spcBef>
              <a:buChar char="•"/>
              <a:tabLst>
                <a:tab pos="355600" algn="l"/>
                <a:tab pos="356235" algn="l"/>
              </a:tabLst>
            </a:pPr>
            <a:r>
              <a:rPr sz="3200" spc="-5" dirty="0">
                <a:latin typeface="Arial"/>
                <a:cs typeface="Arial"/>
              </a:rPr>
              <a:t>Logic</a:t>
            </a:r>
            <a:r>
              <a:rPr sz="3200" spc="-90" dirty="0">
                <a:latin typeface="Arial"/>
                <a:cs typeface="Arial"/>
              </a:rPr>
              <a:t> </a:t>
            </a:r>
            <a:r>
              <a:rPr sz="3200" dirty="0">
                <a:latin typeface="Arial"/>
                <a:cs typeface="Arial"/>
              </a:rPr>
              <a:t>Diagram</a:t>
            </a:r>
            <a:endParaRPr sz="3200">
              <a:latin typeface="Arial"/>
              <a:cs typeface="Arial"/>
            </a:endParaRPr>
          </a:p>
        </p:txBody>
      </p:sp>
      <p:sp>
        <p:nvSpPr>
          <p:cNvPr id="4" name="object 4"/>
          <p:cNvSpPr/>
          <p:nvPr/>
        </p:nvSpPr>
        <p:spPr>
          <a:xfrm>
            <a:off x="3048003" y="2667000"/>
            <a:ext cx="6236207" cy="3352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8895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Latches Vs Flip Fl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448" y="74676"/>
            <a:ext cx="7918768" cy="668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50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1270880"/>
            <a:ext cx="7353300" cy="5257800"/>
          </a:xfrm>
          <a:prstGeom prst="rect">
            <a:avLst/>
          </a:prstGeom>
          <a:noFill/>
          <a:ln>
            <a:noFill/>
          </a:ln>
          <a:effectLst/>
          <a:scene3d>
            <a:camera prst="isometricOffAxis2Lef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35602" y="244444"/>
            <a:ext cx="5048754" cy="646331"/>
          </a:xfrm>
          <a:prstGeom prst="rect">
            <a:avLst/>
          </a:prstGeom>
          <a:noFill/>
        </p:spPr>
        <p:txBody>
          <a:bodyPr wrap="none" rtlCol="0">
            <a:spAutoFit/>
          </a:bodyPr>
          <a:lstStyle/>
          <a:p>
            <a:pPr algn="ctr"/>
            <a:r>
              <a:rPr lang="en-US" sz="3600" b="1" dirty="0" smtClean="0">
                <a:solidFill>
                  <a:srgbClr val="FF0000"/>
                </a:solidFill>
              </a:rPr>
              <a:t>S-R LATCH (NAND BASED)</a:t>
            </a:r>
            <a:endParaRPr lang="en-US" sz="3600" b="1" dirty="0">
              <a:solidFill>
                <a:srgbClr val="FF0000"/>
              </a:solidFill>
            </a:endParaRPr>
          </a:p>
        </p:txBody>
      </p:sp>
    </p:spTree>
    <p:extLst>
      <p:ext uri="{BB962C8B-B14F-4D97-AF65-F5344CB8AC3E}">
        <p14:creationId xmlns:p14="http://schemas.microsoft.com/office/powerpoint/2010/main" val="410243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gated s r latch"/>
          <p:cNvPicPr>
            <a:picLocks noChangeAspect="1" noChangeArrowheads="1"/>
          </p:cNvPicPr>
          <p:nvPr/>
        </p:nvPicPr>
        <p:blipFill rotWithShape="1">
          <a:blip r:embed="rId2">
            <a:extLst>
              <a:ext uri="{28A0092B-C50C-407E-A947-70E740481C1C}">
                <a14:useLocalDpi xmlns:a14="http://schemas.microsoft.com/office/drawing/2010/main" val="0"/>
              </a:ext>
            </a:extLst>
          </a:blip>
          <a:srcRect r="38893"/>
          <a:stretch/>
        </p:blipFill>
        <p:spPr bwMode="auto">
          <a:xfrm>
            <a:off x="2214789" y="988072"/>
            <a:ext cx="7110280" cy="40668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234626" y="157444"/>
            <a:ext cx="2744533" cy="646331"/>
          </a:xfrm>
          <a:prstGeom prst="rect">
            <a:avLst/>
          </a:prstGeom>
          <a:noFill/>
        </p:spPr>
        <p:txBody>
          <a:bodyPr wrap="none" rtlCol="0">
            <a:spAutoFit/>
          </a:bodyPr>
          <a:lstStyle/>
          <a:p>
            <a:pPr algn="ctr"/>
            <a:r>
              <a:rPr lang="en-US" sz="3600" b="1" dirty="0" smtClean="0">
                <a:solidFill>
                  <a:srgbClr val="FF0000"/>
                </a:solidFill>
              </a:rPr>
              <a:t>S-R FLIP FLOP</a:t>
            </a:r>
            <a:endParaRPr lang="en-US" sz="3600" b="1" dirty="0">
              <a:solidFill>
                <a:srgbClr val="FF0000"/>
              </a:solidFill>
            </a:endParaRPr>
          </a:p>
        </p:txBody>
      </p:sp>
    </p:spTree>
    <p:extLst>
      <p:ext uri="{BB962C8B-B14F-4D97-AF65-F5344CB8AC3E}">
        <p14:creationId xmlns:p14="http://schemas.microsoft.com/office/powerpoint/2010/main" val="406535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gated s r latch"/>
          <p:cNvPicPr>
            <a:picLocks noChangeAspect="1" noChangeArrowheads="1"/>
          </p:cNvPicPr>
          <p:nvPr/>
        </p:nvPicPr>
        <p:blipFill rotWithShape="1">
          <a:blip r:embed="rId2">
            <a:extLst>
              <a:ext uri="{28A0092B-C50C-407E-A947-70E740481C1C}">
                <a14:useLocalDpi xmlns:a14="http://schemas.microsoft.com/office/drawing/2010/main" val="0"/>
              </a:ext>
            </a:extLst>
          </a:blip>
          <a:srcRect l="60368"/>
          <a:stretch/>
        </p:blipFill>
        <p:spPr bwMode="auto">
          <a:xfrm>
            <a:off x="2996697" y="1268729"/>
            <a:ext cx="5232903" cy="46148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33802" y="392834"/>
            <a:ext cx="2744533" cy="646331"/>
          </a:xfrm>
          <a:prstGeom prst="rect">
            <a:avLst/>
          </a:prstGeom>
          <a:noFill/>
        </p:spPr>
        <p:txBody>
          <a:bodyPr wrap="none" rtlCol="0">
            <a:spAutoFit/>
          </a:bodyPr>
          <a:lstStyle/>
          <a:p>
            <a:pPr algn="ctr"/>
            <a:r>
              <a:rPr lang="en-US" sz="3600" b="1" dirty="0" smtClean="0">
                <a:solidFill>
                  <a:srgbClr val="FF0000"/>
                </a:solidFill>
              </a:rPr>
              <a:t>S-R FLIP FLOP</a:t>
            </a:r>
            <a:endParaRPr lang="en-US" sz="3600" b="1" dirty="0">
              <a:solidFill>
                <a:srgbClr val="FF0000"/>
              </a:solidFill>
            </a:endParaRPr>
          </a:p>
        </p:txBody>
      </p:sp>
    </p:spTree>
    <p:extLst>
      <p:ext uri="{BB962C8B-B14F-4D97-AF65-F5344CB8AC3E}">
        <p14:creationId xmlns:p14="http://schemas.microsoft.com/office/powerpoint/2010/main" val="308722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Storage Elements: Latches and Flip-Flops:</a:t>
            </a:r>
            <a:endParaRPr lang="en-IN" dirty="0"/>
          </a:p>
        </p:txBody>
      </p:sp>
      <p:sp>
        <p:nvSpPr>
          <p:cNvPr id="3" name="Content Placeholder 2"/>
          <p:cNvSpPr>
            <a:spLocks noGrp="1"/>
          </p:cNvSpPr>
          <p:nvPr>
            <p:ph idx="1"/>
          </p:nvPr>
        </p:nvSpPr>
        <p:spPr/>
        <p:txBody>
          <a:bodyPr/>
          <a:lstStyle/>
          <a:p>
            <a:pPr algn="just"/>
            <a:r>
              <a:rPr lang="en-IN" dirty="0">
                <a:solidFill>
                  <a:schemeClr val="tx1">
                    <a:lumMod val="95000"/>
                    <a:lumOff val="5000"/>
                  </a:schemeClr>
                </a:solidFill>
                <a:latin typeface="Times New Roman" panose="02020603050405020304" pitchFamily="18" charset="0"/>
                <a:cs typeface="Times New Roman" panose="02020603050405020304" pitchFamily="18" charset="0"/>
              </a:rPr>
              <a:t>A storage element in a digital circuit can maintain a binary state indefinitely (as </a:t>
            </a:r>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long as </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power is delivered to the circuit), until directed by an input signal to switch states</a:t>
            </a:r>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lgn="just"/>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i="1" dirty="0" smtClean="0">
                <a:solidFill>
                  <a:schemeClr val="tx1">
                    <a:lumMod val="95000"/>
                    <a:lumOff val="5000"/>
                  </a:schemeClr>
                </a:solidFill>
                <a:latin typeface="Times New Roman" panose="02020603050405020304" pitchFamily="18" charset="0"/>
                <a:cs typeface="Times New Roman" panose="02020603050405020304" pitchFamily="18" charset="0"/>
              </a:rPr>
              <a:t>Storage elements </a:t>
            </a:r>
            <a:r>
              <a:rPr lang="en-IN" i="1" dirty="0">
                <a:solidFill>
                  <a:schemeClr val="tx1">
                    <a:lumMod val="95000"/>
                    <a:lumOff val="5000"/>
                  </a:schemeClr>
                </a:solidFill>
                <a:latin typeface="Times New Roman" panose="02020603050405020304" pitchFamily="18" charset="0"/>
                <a:cs typeface="Times New Roman" panose="02020603050405020304" pitchFamily="18" charset="0"/>
              </a:rPr>
              <a:t>that operate with signal levels (rather than signal transitions) are referred to </a:t>
            </a:r>
            <a:r>
              <a:rPr lang="en-IN" i="1" dirty="0" smtClean="0">
                <a:solidFill>
                  <a:schemeClr val="tx1">
                    <a:lumMod val="95000"/>
                    <a:lumOff val="5000"/>
                  </a:schemeClr>
                </a:solidFill>
                <a:latin typeface="Times New Roman" panose="02020603050405020304" pitchFamily="18" charset="0"/>
                <a:cs typeface="Times New Roman" panose="02020603050405020304" pitchFamily="18" charset="0"/>
              </a:rPr>
              <a:t>as latches </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i="1" dirty="0">
                <a:solidFill>
                  <a:schemeClr val="tx1">
                    <a:lumMod val="95000"/>
                    <a:lumOff val="5000"/>
                  </a:schemeClr>
                </a:solidFill>
                <a:latin typeface="Times New Roman" panose="02020603050405020304" pitchFamily="18" charset="0"/>
                <a:cs typeface="Times New Roman" panose="02020603050405020304" pitchFamily="18" charset="0"/>
              </a:rPr>
              <a:t>those controlled by a clock transition are </a:t>
            </a:r>
            <a:r>
              <a:rPr lang="en-IN" i="1" dirty="0" smtClean="0">
                <a:solidFill>
                  <a:schemeClr val="tx1">
                    <a:lumMod val="95000"/>
                    <a:lumOff val="5000"/>
                  </a:schemeClr>
                </a:solidFill>
                <a:latin typeface="Times New Roman" panose="02020603050405020304" pitchFamily="18" charset="0"/>
                <a:cs typeface="Times New Roman" panose="02020603050405020304" pitchFamily="18" charset="0"/>
              </a:rPr>
              <a:t>flip-flops</a:t>
            </a:r>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algn="just"/>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Latches </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are said to be </a:t>
            </a:r>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level sensitive </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devices; flip-flops are edge-sensitive devices</a:t>
            </a:r>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lgn="just"/>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886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difference between synchronous and asynchronous sequential circu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Image result for difference between synchronous and asynchronous sequential circuit"/>
          <p:cNvSpPr>
            <a:spLocks noChangeAspect="1" noChangeArrowheads="1"/>
          </p:cNvSpPr>
          <p:nvPr/>
        </p:nvSpPr>
        <p:spPr bwMode="auto">
          <a:xfrm>
            <a:off x="307975" y="79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Image result for difference between synchronous and asynchronous sequential circuit"/>
          <p:cNvSpPr>
            <a:spLocks noChangeAspect="1" noChangeArrowheads="1"/>
          </p:cNvSpPr>
          <p:nvPr/>
        </p:nvSpPr>
        <p:spPr bwMode="auto">
          <a:xfrm>
            <a:off x="460375" y="1603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7" name="Picture 9" descr="Latches Vs Flip Fl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448" y="74676"/>
            <a:ext cx="7918768" cy="668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103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algn="just"/>
            <a:r>
              <a:rPr lang="en-IN" dirty="0" smtClean="0">
                <a:latin typeface="Times New Roman" panose="02020603050405020304" pitchFamily="18" charset="0"/>
                <a:cs typeface="Times New Roman" panose="02020603050405020304" pitchFamily="18" charset="0"/>
              </a:rPr>
              <a:t>The memory elements are devices capable of storing binary info. The binary info stored in the memory elements at any given time defines the state of the sequential circuit. The input and the present state of the memory element determine the output.</a:t>
            </a:r>
          </a:p>
          <a:p>
            <a:pPr algn="just"/>
            <a:r>
              <a:rPr lang="en-IN" dirty="0" smtClean="0">
                <a:latin typeface="Times New Roman" panose="02020603050405020304" pitchFamily="18" charset="0"/>
                <a:cs typeface="Times New Roman" panose="02020603050405020304" pitchFamily="18" charset="0"/>
              </a:rPr>
              <a:t>There are two types of sequential circuits. Their classification depends on the timing of their signals:</a:t>
            </a:r>
          </a:p>
          <a:p>
            <a:pPr algn="just"/>
            <a:r>
              <a:rPr lang="en-IN" dirty="0" smtClean="0">
                <a:latin typeface="Times New Roman" panose="02020603050405020304" pitchFamily="18" charset="0"/>
                <a:cs typeface="Times New Roman" panose="02020603050405020304" pitchFamily="18" charset="0"/>
              </a:rPr>
              <a:t>Synchronous sequential circuits</a:t>
            </a:r>
          </a:p>
          <a:p>
            <a:pPr marL="114300" indent="0" algn="just">
              <a:buNone/>
            </a:pPr>
            <a:r>
              <a:rPr lang="en-IN" dirty="0" smtClean="0">
                <a:latin typeface="Times New Roman" panose="02020603050405020304" pitchFamily="18" charset="0"/>
                <a:cs typeface="Times New Roman" panose="02020603050405020304" pitchFamily="18" charset="0"/>
              </a:rPr>
              <a:t>This type of system uses storage elements called flip-flops that are employed to change their binary value only at discrete instants of time. </a:t>
            </a:r>
          </a:p>
          <a:p>
            <a:pPr algn="just"/>
            <a:r>
              <a:rPr lang="en-IN" dirty="0" smtClean="0">
                <a:latin typeface="Times New Roman" panose="02020603050405020304" pitchFamily="18" charset="0"/>
                <a:cs typeface="Times New Roman" panose="02020603050405020304" pitchFamily="18" charset="0"/>
              </a:rPr>
              <a:t>Asynchronous sequential circuits</a:t>
            </a:r>
          </a:p>
          <a:p>
            <a:pPr marL="114300" indent="0" algn="just">
              <a:buNone/>
            </a:pPr>
            <a:r>
              <a:rPr lang="en-IN" dirty="0" smtClean="0">
                <a:latin typeface="Times New Roman" panose="02020603050405020304" pitchFamily="18" charset="0"/>
                <a:cs typeface="Times New Roman" panose="02020603050405020304" pitchFamily="18" charset="0"/>
              </a:rPr>
              <a:t>This is a system whose outputs depends upon the order in which its input variables change and can be affected at any instant of time.</a:t>
            </a:r>
          </a:p>
          <a:p>
            <a:pPr marL="628650" indent="-514350" algn="just">
              <a:buFont typeface="+mj-lt"/>
              <a:buAutoNum type="romanLcPeriod"/>
            </a:pPr>
            <a:endParaRPr lang="en-IN" dirty="0">
              <a:latin typeface="Times New Roman" panose="02020603050405020304" pitchFamily="18" charset="0"/>
              <a:cs typeface="Times New Roman" panose="02020603050405020304" pitchFamily="18" charset="0"/>
            </a:endParaRPr>
          </a:p>
          <a:p>
            <a:pPr marL="114300" indent="0" algn="just">
              <a:buNone/>
            </a:pP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289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6864</TotalTime>
  <Words>762</Words>
  <Application>Microsoft Office PowerPoint</Application>
  <PresentationFormat>Custom</PresentationFormat>
  <Paragraphs>292</Paragraphs>
  <Slides>26</Slides>
  <Notes>0</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Adjacency</vt:lpstr>
      <vt:lpstr>Office Theme</vt:lpstr>
      <vt:lpstr>PowerPoint Presentation</vt:lpstr>
      <vt:lpstr>PowerPoint Presentation</vt:lpstr>
      <vt:lpstr>PowerPoint Presentation</vt:lpstr>
      <vt:lpstr>PowerPoint Presentation</vt:lpstr>
      <vt:lpstr>PowerPoint Presentation</vt:lpstr>
      <vt:lpstr>PowerPoint Presentation</vt:lpstr>
      <vt:lpstr>Storage Elements: Latches and Flip-Flops:</vt:lpstr>
      <vt:lpstr>PowerPoint Presentation</vt:lpstr>
      <vt:lpstr>Contd.</vt:lpstr>
      <vt:lpstr>PowerPoint Presentation</vt:lpstr>
      <vt:lpstr>Synchronous clocked sequential circuit</vt:lpstr>
      <vt:lpstr>Gated S-R Latch or  Clocked S-R flip flop</vt:lpstr>
      <vt:lpstr>Edge Triggered SR </vt:lpstr>
      <vt:lpstr>T flip flop</vt:lpstr>
      <vt:lpstr>FLIP FLOP CONVERSIONS</vt:lpstr>
      <vt:lpstr>PROCEDURE FOR CONVERSION</vt:lpstr>
      <vt:lpstr>SR(Available) to JK(Target) Flip-Flop</vt:lpstr>
      <vt:lpstr>SR to JK</vt:lpstr>
      <vt:lpstr>Logic Diagram (SR to JK)</vt:lpstr>
      <vt:lpstr>SR(Available) to T(Target)</vt:lpstr>
      <vt:lpstr>Logic Diagram (SR to T)</vt:lpstr>
      <vt:lpstr>JK(Available) to T FF</vt:lpstr>
      <vt:lpstr>Logic Diagram (JK to T)</vt:lpstr>
      <vt:lpstr>JK(Available) to SR(Target)Flip-flop</vt:lpstr>
      <vt:lpstr>JK(Available) to SR(Target)Flip-flop  conversion</vt:lpstr>
      <vt:lpstr>JK to SR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dc:title>
  <dc:creator>Windows User</dc:creator>
  <cp:lastModifiedBy>Admin</cp:lastModifiedBy>
  <cp:revision>268</cp:revision>
  <dcterms:created xsi:type="dcterms:W3CDTF">2018-12-06T13:53:49Z</dcterms:created>
  <dcterms:modified xsi:type="dcterms:W3CDTF">2020-02-19T07:39:36Z</dcterms:modified>
</cp:coreProperties>
</file>