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301" r:id="rId5"/>
    <p:sldId id="272" r:id="rId6"/>
    <p:sldId id="273" r:id="rId7"/>
    <p:sldId id="274" r:id="rId8"/>
    <p:sldId id="269" r:id="rId9"/>
    <p:sldId id="270" r:id="rId10"/>
    <p:sldId id="276" r:id="rId11"/>
    <p:sldId id="277" r:id="rId12"/>
    <p:sldId id="281" r:id="rId13"/>
    <p:sldId id="282" r:id="rId14"/>
    <p:sldId id="278" r:id="rId15"/>
    <p:sldId id="279" r:id="rId16"/>
    <p:sldId id="280" r:id="rId17"/>
    <p:sldId id="283" r:id="rId18"/>
    <p:sldId id="284" r:id="rId19"/>
    <p:sldId id="285" r:id="rId20"/>
    <p:sldId id="296" r:id="rId21"/>
    <p:sldId id="287" r:id="rId22"/>
    <p:sldId id="286" r:id="rId23"/>
    <p:sldId id="288" r:id="rId24"/>
    <p:sldId id="289" r:id="rId25"/>
    <p:sldId id="297" r:id="rId26"/>
    <p:sldId id="298" r:id="rId27"/>
    <p:sldId id="299"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908" y="-2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769C1FD-E47D-4866-8D90-B607272CB2F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69C1FD-E47D-4866-8D90-B607272CB2F7}" type="slidenum">
              <a:rPr lang="en-IN" smtClean="0"/>
              <a:t>‹#›</a:t>
            </a:fld>
            <a:endParaRPr lang="en-IN"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E0B508B-73AB-4F4C-B192-192BACE84D13}" type="datetimeFigureOut">
              <a:rPr lang="en-IN" smtClean="0"/>
              <a:t>23-12-2019</a:t>
            </a:fld>
            <a:endParaRPr lang="en-IN" dirty="0"/>
          </a:p>
        </p:txBody>
      </p:sp>
      <p:sp>
        <p:nvSpPr>
          <p:cNvPr id="9" name="Slide Number Placeholder 8"/>
          <p:cNvSpPr>
            <a:spLocks noGrp="1"/>
          </p:cNvSpPr>
          <p:nvPr>
            <p:ph type="sldNum" sz="quarter" idx="11"/>
          </p:nvPr>
        </p:nvSpPr>
        <p:spPr/>
        <p:txBody>
          <a:bodyPr/>
          <a:lstStyle/>
          <a:p>
            <a:fld id="{F769C1FD-E47D-4866-8D90-B607272CB2F7}" type="slidenum">
              <a:rPr lang="en-IN" smtClean="0"/>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69C1FD-E47D-4866-8D90-B607272CB2F7}" type="slidenum">
              <a:rPr lang="en-IN" smtClean="0"/>
              <a:t>‹#›</a:t>
            </a:fld>
            <a:endParaRPr lang="en-IN"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IN"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3E0B508B-73AB-4F4C-B192-192BACE84D13}" type="datetimeFigureOut">
              <a:rPr lang="en-IN" smtClean="0"/>
              <a:t>23-12-2019</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Theory</a:t>
            </a:r>
            <a:endParaRPr lang="en-IN" dirty="0"/>
          </a:p>
        </p:txBody>
      </p:sp>
      <p:sp>
        <p:nvSpPr>
          <p:cNvPr id="3" name="Content Placeholder 2"/>
          <p:cNvSpPr>
            <a:spLocks noGrp="1"/>
          </p:cNvSpPr>
          <p:nvPr>
            <p:ph idx="1"/>
          </p:nvPr>
        </p:nvSpPr>
        <p:spPr/>
        <p:txBody>
          <a:bodyPr>
            <a:normAutofit/>
          </a:bodyPr>
          <a:lstStyle/>
          <a:p>
            <a:pPr algn="just"/>
            <a:r>
              <a:rPr lang="en-IN" dirty="0" smtClean="0"/>
              <a:t>Boolean theory provides the fundamentals for logic operators and operation to perform Boolean algebra.</a:t>
            </a:r>
            <a:endParaRPr lang="en-IN" dirty="0"/>
          </a:p>
          <a:p>
            <a:pPr algn="just"/>
            <a:r>
              <a:rPr lang="en-IN" dirty="0" smtClean="0"/>
              <a:t>Boolean algebra is a branch of mathematics that includes methods for manipulating logical variables and logical expressions.</a:t>
            </a:r>
          </a:p>
          <a:p>
            <a:pPr algn="just"/>
            <a:r>
              <a:rPr lang="en-IN" dirty="0"/>
              <a:t>The </a:t>
            </a:r>
            <a:r>
              <a:rPr lang="en-IN" dirty="0" smtClean="0"/>
              <a:t>Greek philosopher </a:t>
            </a:r>
            <a:r>
              <a:rPr lang="en-IN" dirty="0"/>
              <a:t>Aristotle founded a system of logic based on only two types </a:t>
            </a:r>
            <a:r>
              <a:rPr lang="en-IN" dirty="0" smtClean="0"/>
              <a:t>of propositions</a:t>
            </a:r>
            <a:r>
              <a:rPr lang="en-IN" dirty="0"/>
              <a:t>: true and </a:t>
            </a:r>
            <a:r>
              <a:rPr lang="en-IN" dirty="0" smtClean="0"/>
              <a:t>false.</a:t>
            </a:r>
          </a:p>
          <a:p>
            <a:pPr algn="just"/>
            <a:r>
              <a:rPr lang="en-IN" dirty="0"/>
              <a:t>The English mathematician George Boole (1815–1864) sought to give </a:t>
            </a:r>
            <a:r>
              <a:rPr lang="en-IN" dirty="0" smtClean="0"/>
              <a:t>symbolic form </a:t>
            </a:r>
            <a:r>
              <a:rPr lang="en-IN" dirty="0"/>
              <a:t>to Aristotle’s system of logic—hence </a:t>
            </a:r>
            <a:r>
              <a:rPr lang="en-IN" dirty="0" smtClean="0"/>
              <a:t>the name Boolean </a:t>
            </a:r>
            <a:r>
              <a:rPr lang="en-IN" dirty="0"/>
              <a:t>algebra</a:t>
            </a:r>
            <a:r>
              <a:rPr lang="en-IN" dirty="0" smtClean="0"/>
              <a:t>.</a:t>
            </a:r>
          </a:p>
          <a:p>
            <a:pPr algn="just"/>
            <a:r>
              <a:rPr lang="en-IN" dirty="0"/>
              <a:t>In the mid-twentieth century, Claude Shannon, an electrical engineer and </a:t>
            </a:r>
            <a:r>
              <a:rPr lang="en-IN" dirty="0" smtClean="0"/>
              <a:t>mathematician, applied </a:t>
            </a:r>
            <a:r>
              <a:rPr lang="en-IN" dirty="0"/>
              <a:t>Boole’s </a:t>
            </a:r>
            <a:r>
              <a:rPr lang="en-IN" dirty="0" smtClean="0"/>
              <a:t>ideas to digital circuits.</a:t>
            </a:r>
          </a:p>
          <a:p>
            <a:pPr algn="just"/>
            <a:endParaRPr lang="en-IN" dirty="0"/>
          </a:p>
        </p:txBody>
      </p:sp>
    </p:spTree>
    <p:extLst>
      <p:ext uri="{BB962C8B-B14F-4D97-AF65-F5344CB8AC3E}">
        <p14:creationId xmlns:p14="http://schemas.microsoft.com/office/powerpoint/2010/main" val="1522563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DeMorgan’s</a:t>
            </a:r>
            <a:r>
              <a:rPr lang="en-IN" dirty="0" smtClean="0"/>
              <a:t> Theorem (a)</a:t>
            </a:r>
            <a:endParaRPr lang="en-IN" dirty="0"/>
          </a:p>
        </p:txBody>
      </p:sp>
      <p:sp>
        <p:nvSpPr>
          <p:cNvPr id="3" name="Content Placeholder 2"/>
          <p:cNvSpPr>
            <a:spLocks noGrp="1"/>
          </p:cNvSpPr>
          <p:nvPr>
            <p:ph idx="1"/>
          </p:nvPr>
        </p:nvSpPr>
        <p:spPr/>
        <p:txBody>
          <a:bodyPr/>
          <a:lstStyle/>
          <a:p>
            <a:endParaRPr lang="en-IN" dirty="0" smtClean="0"/>
          </a:p>
          <a:p>
            <a:r>
              <a:rPr lang="en-IN" dirty="0" smtClean="0"/>
              <a:t>Proof: (X+Y)’=X’Y’</a:t>
            </a:r>
          </a:p>
          <a:p>
            <a:r>
              <a:rPr lang="en-IN" dirty="0" smtClean="0"/>
              <a:t>According to the complementing law, P+P’=1 and P</a:t>
            </a:r>
            <a:r>
              <a:rPr lang="en-IN" dirty="0"/>
              <a:t>·</a:t>
            </a:r>
            <a:r>
              <a:rPr lang="en-IN" dirty="0" smtClean="0"/>
              <a:t>P’=0.</a:t>
            </a:r>
          </a:p>
          <a:p>
            <a:endParaRPr lang="en-IN" dirty="0" smtClean="0"/>
          </a:p>
          <a:p>
            <a:r>
              <a:rPr lang="en-IN" dirty="0" smtClean="0"/>
              <a:t>So, if we take P=(X+Y), P’=(X+Y)’=X’Y’,</a:t>
            </a:r>
          </a:p>
          <a:p>
            <a:endParaRPr lang="en-IN" dirty="0" smtClean="0"/>
          </a:p>
          <a:p>
            <a:r>
              <a:rPr lang="en-IN" dirty="0" smtClean="0"/>
              <a:t>So, (X+Y)+X’</a:t>
            </a:r>
            <a:r>
              <a:rPr lang="en-IN" dirty="0"/>
              <a:t> </a:t>
            </a:r>
            <a:r>
              <a:rPr lang="en-IN" dirty="0" smtClean="0"/>
              <a:t>·Y’=((X+Y)+X’)((X+Y)+Y’)</a:t>
            </a:r>
          </a:p>
          <a:p>
            <a:r>
              <a:rPr lang="en-IN" dirty="0"/>
              <a:t> </a:t>
            </a:r>
            <a:r>
              <a:rPr lang="en-IN" dirty="0" smtClean="0"/>
              <a:t>                          =(1+Y)(1+X)</a:t>
            </a:r>
          </a:p>
          <a:p>
            <a:r>
              <a:rPr lang="en-IN" dirty="0"/>
              <a:t> </a:t>
            </a:r>
            <a:r>
              <a:rPr lang="en-IN" dirty="0" smtClean="0"/>
              <a:t>                          =(1).(1)</a:t>
            </a:r>
          </a:p>
          <a:p>
            <a:r>
              <a:rPr lang="en-IN" dirty="0" smtClean="0"/>
              <a:t>                           =1</a:t>
            </a:r>
          </a:p>
        </p:txBody>
      </p:sp>
    </p:spTree>
    <p:extLst>
      <p:ext uri="{BB962C8B-B14F-4D97-AF65-F5344CB8AC3E}">
        <p14:creationId xmlns:p14="http://schemas.microsoft.com/office/powerpoint/2010/main" val="4168290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DeMorgan’s</a:t>
            </a:r>
            <a:r>
              <a:rPr lang="en-IN" dirty="0"/>
              <a:t> Theorem </a:t>
            </a:r>
            <a:r>
              <a:rPr lang="en-IN" dirty="0" smtClean="0"/>
              <a:t>(b)</a:t>
            </a:r>
            <a:endParaRPr lang="en-IN" dirty="0"/>
          </a:p>
        </p:txBody>
      </p:sp>
      <p:sp>
        <p:nvSpPr>
          <p:cNvPr id="3" name="Content Placeholder 2"/>
          <p:cNvSpPr>
            <a:spLocks noGrp="1"/>
          </p:cNvSpPr>
          <p:nvPr>
            <p:ph idx="1"/>
          </p:nvPr>
        </p:nvSpPr>
        <p:spPr/>
        <p:txBody>
          <a:bodyPr/>
          <a:lstStyle/>
          <a:p>
            <a:r>
              <a:rPr lang="en-IN" dirty="0"/>
              <a:t>Proof: (XY)’=X’+Y’</a:t>
            </a:r>
          </a:p>
          <a:p>
            <a:r>
              <a:rPr lang="en-IN" dirty="0" smtClean="0"/>
              <a:t>According </a:t>
            </a:r>
            <a:r>
              <a:rPr lang="en-IN" dirty="0"/>
              <a:t>to the complementing law, P+P’=1 and P·P’=0</a:t>
            </a:r>
            <a:r>
              <a:rPr lang="en-IN" dirty="0" smtClean="0"/>
              <a:t>.</a:t>
            </a:r>
          </a:p>
          <a:p>
            <a:endParaRPr lang="en-IN" dirty="0" smtClean="0"/>
          </a:p>
          <a:p>
            <a:r>
              <a:rPr lang="en-IN" dirty="0" smtClean="0"/>
              <a:t>So</a:t>
            </a:r>
            <a:r>
              <a:rPr lang="en-IN" dirty="0"/>
              <a:t>, if we take P=(</a:t>
            </a:r>
            <a:r>
              <a:rPr lang="en-IN" dirty="0" smtClean="0"/>
              <a:t>XY), </a:t>
            </a:r>
            <a:r>
              <a:rPr lang="en-IN" dirty="0"/>
              <a:t>P’=(</a:t>
            </a:r>
            <a:r>
              <a:rPr lang="en-IN" dirty="0" smtClean="0"/>
              <a:t>XY)’=</a:t>
            </a:r>
            <a:r>
              <a:rPr lang="en-IN" dirty="0"/>
              <a:t>X</a:t>
            </a:r>
            <a:r>
              <a:rPr lang="en-IN" dirty="0" smtClean="0"/>
              <a:t>’+Y’,</a:t>
            </a:r>
          </a:p>
          <a:p>
            <a:endParaRPr lang="en-IN" dirty="0" smtClean="0"/>
          </a:p>
          <a:p>
            <a:r>
              <a:rPr lang="en-IN" dirty="0" smtClean="0"/>
              <a:t>So, XY+X’+Y’= (X’+Y’+X)(Y+X’+Y’)</a:t>
            </a:r>
          </a:p>
          <a:p>
            <a:r>
              <a:rPr lang="en-IN" dirty="0"/>
              <a:t> </a:t>
            </a:r>
            <a:r>
              <a:rPr lang="en-IN" dirty="0" smtClean="0"/>
              <a:t>                     = (1+Y’)(1+X’)</a:t>
            </a:r>
          </a:p>
          <a:p>
            <a:r>
              <a:rPr lang="en-IN" dirty="0"/>
              <a:t> </a:t>
            </a:r>
            <a:r>
              <a:rPr lang="en-IN" dirty="0" smtClean="0"/>
              <a:t>                     =1.1</a:t>
            </a:r>
          </a:p>
          <a:p>
            <a:r>
              <a:rPr lang="en-IN" dirty="0"/>
              <a:t> </a:t>
            </a:r>
            <a:r>
              <a:rPr lang="en-IN" dirty="0" smtClean="0"/>
              <a:t>                     =1</a:t>
            </a:r>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2158928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 Gates</a:t>
            </a:r>
            <a:endParaRPr lang="en-IN" dirty="0"/>
          </a:p>
        </p:txBody>
      </p:sp>
      <p:sp>
        <p:nvSpPr>
          <p:cNvPr id="3" name="Content Placeholder 2"/>
          <p:cNvSpPr>
            <a:spLocks noGrp="1"/>
          </p:cNvSpPr>
          <p:nvPr>
            <p:ph idx="1"/>
          </p:nvPr>
        </p:nvSpPr>
        <p:spPr/>
        <p:txBody>
          <a:bodyPr/>
          <a:lstStyle/>
          <a:p>
            <a:pPr algn="just"/>
            <a:r>
              <a:rPr lang="en-IN" sz="2400" dirty="0" smtClean="0"/>
              <a:t>Logic gates are electronic circuits that operate on one or more input signals to produce an output signal .</a:t>
            </a:r>
          </a:p>
          <a:p>
            <a:pPr algn="just"/>
            <a:r>
              <a:rPr lang="en-IN" sz="2400" dirty="0"/>
              <a:t>Electrical signals such as voltages or currents exist as </a:t>
            </a:r>
            <a:r>
              <a:rPr lang="en-IN" sz="2400" dirty="0" err="1" smtClean="0"/>
              <a:t>analog</a:t>
            </a:r>
            <a:r>
              <a:rPr lang="en-IN" sz="2400" dirty="0" smtClean="0"/>
              <a:t> signals </a:t>
            </a:r>
            <a:r>
              <a:rPr lang="en-IN" sz="2400" dirty="0"/>
              <a:t>having values over a given continuous range, say, 0 to 3 V, but in a </a:t>
            </a:r>
            <a:r>
              <a:rPr lang="en-IN" sz="2400" dirty="0" smtClean="0"/>
              <a:t>digital system </a:t>
            </a:r>
            <a:r>
              <a:rPr lang="en-IN" sz="2400" dirty="0"/>
              <a:t>these voltages are interpreted to be either of two recognizable values, 0 </a:t>
            </a:r>
            <a:r>
              <a:rPr lang="en-IN" sz="2400" dirty="0" smtClean="0"/>
              <a:t>or 1.</a:t>
            </a:r>
          </a:p>
          <a:p>
            <a:pPr algn="just"/>
            <a:endParaRPr lang="en-IN" dirty="0"/>
          </a:p>
        </p:txBody>
      </p:sp>
      <p:pic>
        <p:nvPicPr>
          <p:cNvPr id="3074"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016" y="3525200"/>
            <a:ext cx="2625968"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34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AND, OR, NOT Gates</a:t>
            </a:r>
            <a:endParaRPr lang="en-IN" dirty="0"/>
          </a:p>
        </p:txBody>
      </p:sp>
      <p:pic>
        <p:nvPicPr>
          <p:cNvPr id="4098" name="Picture 2" descr="C:\Users\Admin\Desktop\Cap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0965" y="1376144"/>
            <a:ext cx="6290335" cy="128879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dmi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01" y="3708966"/>
            <a:ext cx="4271749" cy="13270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dmin\Desktop\Capture.PNG"/>
          <p:cNvPicPr>
            <a:picLocks noChangeAspect="1" noChangeArrowheads="1"/>
          </p:cNvPicPr>
          <p:nvPr/>
        </p:nvPicPr>
        <p:blipFill rotWithShape="1">
          <a:blip r:embed="rId4">
            <a:extLst>
              <a:ext uri="{28A0092B-C50C-407E-A947-70E740481C1C}">
                <a14:useLocalDpi xmlns:a14="http://schemas.microsoft.com/office/drawing/2010/main" val="0"/>
              </a:ext>
            </a:extLst>
          </a:blip>
          <a:srcRect t="2905"/>
          <a:stretch/>
        </p:blipFill>
        <p:spPr bwMode="auto">
          <a:xfrm>
            <a:off x="5067353" y="2934268"/>
            <a:ext cx="5850858" cy="31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90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Functions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Boolean algebra is an algebra that deals with binary variables and logic operations. A Boolean function described by an algebraic expression  consists of binary variables.</a:t>
            </a:r>
          </a:p>
          <a:p>
            <a:pPr algn="just"/>
            <a:r>
              <a:rPr lang="en-IN" dirty="0" err="1" smtClean="0"/>
              <a:t>Exp</a:t>
            </a:r>
            <a:r>
              <a:rPr lang="en-IN" dirty="0" smtClean="0"/>
              <a:t>:             F</a:t>
            </a:r>
            <a:r>
              <a:rPr lang="en-IN" baseline="-25000" dirty="0" smtClean="0"/>
              <a:t>1</a:t>
            </a:r>
            <a:r>
              <a:rPr lang="en-IN" dirty="0" smtClean="0"/>
              <a:t>=X+Y’Z</a:t>
            </a:r>
          </a:p>
          <a:p>
            <a:pPr algn="just"/>
            <a:r>
              <a:rPr lang="en-IN" dirty="0" smtClean="0"/>
              <a:t>A Boolean function can be transformed from an algebraic expression into a circuit diagram composed of logic gates connected in a particular structure.</a:t>
            </a:r>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r>
              <a:rPr lang="en-IN" dirty="0"/>
              <a:t>The operator precedence for evaluating Boolean expressions is (1) parentheses, (2) NOT, (3) AND, (4) OR</a:t>
            </a:r>
          </a:p>
          <a:p>
            <a:pPr algn="just"/>
            <a:endParaRPr lang="en-IN" dirty="0"/>
          </a:p>
        </p:txBody>
      </p:sp>
      <p:pic>
        <p:nvPicPr>
          <p:cNvPr id="1026"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098" y="3470342"/>
            <a:ext cx="4229100" cy="185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3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Literals, Variables and Terms</a:t>
            </a:r>
            <a:endParaRPr lang="en-IN" dirty="0"/>
          </a:p>
        </p:txBody>
      </p:sp>
      <p:sp>
        <p:nvSpPr>
          <p:cNvPr id="3" name="Content Placeholder 2"/>
          <p:cNvSpPr>
            <a:spLocks noGrp="1"/>
          </p:cNvSpPr>
          <p:nvPr>
            <p:ph idx="1"/>
          </p:nvPr>
        </p:nvSpPr>
        <p:spPr/>
        <p:txBody>
          <a:bodyPr/>
          <a:lstStyle/>
          <a:p>
            <a:pPr algn="just"/>
            <a:r>
              <a:rPr lang="en-IN" dirty="0" smtClean="0"/>
              <a:t>F</a:t>
            </a:r>
            <a:r>
              <a:rPr lang="en-IN" baseline="-25000" dirty="0" smtClean="0"/>
              <a:t>2</a:t>
            </a:r>
            <a:r>
              <a:rPr lang="en-IN" dirty="0" smtClean="0"/>
              <a:t>= X’Y’Z + X’YZ + XY’</a:t>
            </a:r>
          </a:p>
          <a:p>
            <a:pPr algn="just"/>
            <a:r>
              <a:rPr lang="en-IN" dirty="0" smtClean="0"/>
              <a:t>Variables = (X, Y, Z)</a:t>
            </a:r>
          </a:p>
          <a:p>
            <a:pPr algn="just"/>
            <a:r>
              <a:rPr lang="en-IN" dirty="0" smtClean="0"/>
              <a:t>Literals = (X’, Y’, Z, X’, Y, Z, X, Y’) </a:t>
            </a:r>
          </a:p>
          <a:p>
            <a:pPr algn="just"/>
            <a:r>
              <a:rPr lang="en-IN" dirty="0" smtClean="0"/>
              <a:t>Terms =(2 NOT term, 3 AND term and 1 OR term)</a:t>
            </a:r>
            <a:endParaRPr lang="en-IN" dirty="0"/>
          </a:p>
        </p:txBody>
      </p:sp>
      <p:pic>
        <p:nvPicPr>
          <p:cNvPr id="2050"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350" y="3431637"/>
            <a:ext cx="5129213" cy="2687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3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Minimization</a:t>
            </a:r>
            <a:endParaRPr lang="en-IN" dirty="0"/>
          </a:p>
        </p:txBody>
      </p:sp>
      <p:sp>
        <p:nvSpPr>
          <p:cNvPr id="3" name="Content Placeholder 2"/>
          <p:cNvSpPr>
            <a:spLocks noGrp="1"/>
          </p:cNvSpPr>
          <p:nvPr>
            <p:ph idx="1"/>
          </p:nvPr>
        </p:nvSpPr>
        <p:spPr/>
        <p:txBody>
          <a:bodyPr/>
          <a:lstStyle/>
          <a:p>
            <a:endParaRPr lang="en-IN" dirty="0" smtClean="0"/>
          </a:p>
          <a:p>
            <a:r>
              <a:rPr lang="en-IN" dirty="0" smtClean="0"/>
              <a:t>Minimization means reducing the number of literals. We can minimize the expression with the help of postulates and theorems.</a:t>
            </a:r>
            <a:endParaRPr lang="en-IN" dirty="0"/>
          </a:p>
          <a:p>
            <a:endParaRPr lang="en-IN" dirty="0" smtClean="0"/>
          </a:p>
          <a:p>
            <a:r>
              <a:rPr lang="en-IN" dirty="0" smtClean="0"/>
              <a:t>F</a:t>
            </a:r>
            <a:r>
              <a:rPr lang="en-IN" baseline="-25000" dirty="0" smtClean="0"/>
              <a:t>2   </a:t>
            </a:r>
            <a:r>
              <a:rPr lang="en-IN" dirty="0" smtClean="0"/>
              <a:t>=  X’Y’Z </a:t>
            </a:r>
            <a:r>
              <a:rPr lang="en-IN" dirty="0"/>
              <a:t>+ X’YZ + XY’</a:t>
            </a:r>
          </a:p>
          <a:p>
            <a:r>
              <a:rPr lang="en-IN" dirty="0" smtClean="0"/>
              <a:t>     = X’Z(Y’+Y) + XY’</a:t>
            </a:r>
          </a:p>
          <a:p>
            <a:r>
              <a:rPr lang="en-IN" dirty="0"/>
              <a:t> </a:t>
            </a:r>
            <a:r>
              <a:rPr lang="en-IN" dirty="0" smtClean="0"/>
              <a:t>    = X’Z  + XY’</a:t>
            </a:r>
            <a:endParaRPr lang="en-IN" dirty="0"/>
          </a:p>
        </p:txBody>
      </p:sp>
      <p:pic>
        <p:nvPicPr>
          <p:cNvPr id="5122" name="Picture 2" descr="C:\Users\Admi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993" y="2973079"/>
            <a:ext cx="4676775" cy="204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41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Complement of a Function</a:t>
            </a:r>
            <a:endParaRPr lang="en-IN" dirty="0"/>
          </a:p>
        </p:txBody>
      </p:sp>
      <p:sp>
        <p:nvSpPr>
          <p:cNvPr id="3" name="Content Placeholder 2"/>
          <p:cNvSpPr>
            <a:spLocks noGrp="1"/>
          </p:cNvSpPr>
          <p:nvPr>
            <p:ph idx="1"/>
          </p:nvPr>
        </p:nvSpPr>
        <p:spPr/>
        <p:txBody>
          <a:bodyPr/>
          <a:lstStyle/>
          <a:p>
            <a:r>
              <a:rPr lang="en-IN" dirty="0" smtClean="0"/>
              <a:t>The complement of a function may be derived from </a:t>
            </a:r>
            <a:r>
              <a:rPr lang="en-IN" dirty="0" err="1" smtClean="0"/>
              <a:t>DeMorgan's</a:t>
            </a:r>
            <a:r>
              <a:rPr lang="en-IN" dirty="0" smtClean="0"/>
              <a:t> theorem</a:t>
            </a:r>
          </a:p>
          <a:p>
            <a:endParaRPr lang="en-IN" dirty="0"/>
          </a:p>
          <a:p>
            <a:r>
              <a:rPr lang="en-IN" dirty="0" err="1" smtClean="0"/>
              <a:t>DeMorgan’s</a:t>
            </a:r>
            <a:r>
              <a:rPr lang="en-IN" dirty="0" smtClean="0"/>
              <a:t> theorems for any number of variables resemble the two variable case in form and can be derived by successive substitutions similar to the method used in the preceding derivation.</a:t>
            </a:r>
          </a:p>
          <a:p>
            <a:endParaRPr lang="en-IN" dirty="0"/>
          </a:p>
          <a:p>
            <a:r>
              <a:rPr lang="en-IN" dirty="0" smtClean="0"/>
              <a:t>(A+B+C+D+……..F)’ = A’B’C’D’…….F’</a:t>
            </a:r>
          </a:p>
          <a:p>
            <a:r>
              <a:rPr lang="en-IN" dirty="0" smtClean="0"/>
              <a:t>(ABCD..F)’ = A’+ B’+ C’+ D’ + ……. + F’</a:t>
            </a:r>
            <a:endParaRPr lang="en-IN" dirty="0"/>
          </a:p>
        </p:txBody>
      </p:sp>
    </p:spTree>
    <p:extLst>
      <p:ext uri="{BB962C8B-B14F-4D97-AF65-F5344CB8AC3E}">
        <p14:creationId xmlns:p14="http://schemas.microsoft.com/office/powerpoint/2010/main" val="2854196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IN" dirty="0"/>
          </a:p>
        </p:txBody>
      </p:sp>
      <p:sp>
        <p:nvSpPr>
          <p:cNvPr id="3" name="Content Placeholder 2"/>
          <p:cNvSpPr>
            <a:spLocks noGrp="1"/>
          </p:cNvSpPr>
          <p:nvPr>
            <p:ph idx="1"/>
          </p:nvPr>
        </p:nvSpPr>
        <p:spPr/>
        <p:txBody>
          <a:bodyPr>
            <a:normAutofit/>
          </a:bodyPr>
          <a:lstStyle/>
          <a:p>
            <a:r>
              <a:rPr lang="en-IN" dirty="0"/>
              <a:t>Find the complement of the </a:t>
            </a:r>
            <a:r>
              <a:rPr lang="en-IN" dirty="0" smtClean="0"/>
              <a:t>functions F</a:t>
            </a:r>
            <a:r>
              <a:rPr lang="en-IN" baseline="-25000" dirty="0" smtClean="0"/>
              <a:t>1</a:t>
            </a:r>
            <a:r>
              <a:rPr lang="en-IN" dirty="0" smtClean="0"/>
              <a:t>= X’YZ’ + X’Y’Z and F</a:t>
            </a:r>
            <a:r>
              <a:rPr lang="en-IN" baseline="-25000" dirty="0" smtClean="0"/>
              <a:t>2</a:t>
            </a:r>
            <a:r>
              <a:rPr lang="en-IN" smtClean="0"/>
              <a:t>= X(Y’Z</a:t>
            </a:r>
            <a:r>
              <a:rPr lang="en-IN" dirty="0" smtClean="0"/>
              <a:t>’ +YZ) by applying </a:t>
            </a:r>
            <a:r>
              <a:rPr lang="en-IN" dirty="0" err="1" smtClean="0"/>
              <a:t>DeMorgan’s</a:t>
            </a:r>
            <a:r>
              <a:rPr lang="en-IN" dirty="0" smtClean="0"/>
              <a:t> theorem:</a:t>
            </a:r>
          </a:p>
          <a:p>
            <a:endParaRPr lang="en-IN" dirty="0"/>
          </a:p>
          <a:p>
            <a:r>
              <a:rPr lang="en-IN" dirty="0" smtClean="0"/>
              <a:t>F</a:t>
            </a:r>
            <a:r>
              <a:rPr lang="en-IN" baseline="-25000" dirty="0" smtClean="0"/>
              <a:t>1</a:t>
            </a:r>
            <a:r>
              <a:rPr lang="en-IN" dirty="0" smtClean="0"/>
              <a:t>’ = (X’YZ’ + X’Y’Z’)’  = (X’YZ’)’(X’Y’Z)’</a:t>
            </a:r>
          </a:p>
          <a:p>
            <a:r>
              <a:rPr lang="en-IN" dirty="0"/>
              <a:t> </a:t>
            </a:r>
            <a:r>
              <a:rPr lang="en-IN" dirty="0" smtClean="0"/>
              <a:t>                                     = (X + Y’ + Z)(X + Y + Z’)</a:t>
            </a:r>
          </a:p>
          <a:p>
            <a:endParaRPr lang="en-IN" dirty="0"/>
          </a:p>
          <a:p>
            <a:r>
              <a:rPr lang="en-IN" dirty="0" smtClean="0"/>
              <a:t>F</a:t>
            </a:r>
            <a:r>
              <a:rPr lang="en-IN" baseline="-25000" dirty="0" smtClean="0"/>
              <a:t>2</a:t>
            </a:r>
            <a:r>
              <a:rPr lang="en-IN" dirty="0" smtClean="0"/>
              <a:t>’ = [X(Y’Z’ +YZ)]’   =  X’ + (Y’Z’ + YZ)’ = X’ + (Y’Z’)’(YZ)’</a:t>
            </a:r>
          </a:p>
          <a:p>
            <a:r>
              <a:rPr lang="en-IN" dirty="0"/>
              <a:t> </a:t>
            </a:r>
            <a:r>
              <a:rPr lang="en-IN" dirty="0" smtClean="0"/>
              <a:t>                                  =  X’ + (Y + Z)(Y’ + Z’)</a:t>
            </a:r>
          </a:p>
          <a:p>
            <a:r>
              <a:rPr lang="en-IN" dirty="0"/>
              <a:t> </a:t>
            </a:r>
            <a:r>
              <a:rPr lang="en-IN" dirty="0" smtClean="0"/>
              <a:t>                                  = X’ + YZ’ + Y’Z  </a:t>
            </a:r>
            <a:endParaRPr lang="en-IN" dirty="0"/>
          </a:p>
        </p:txBody>
      </p:sp>
    </p:spTree>
    <p:extLst>
      <p:ext uri="{BB962C8B-B14F-4D97-AF65-F5344CB8AC3E}">
        <p14:creationId xmlns:p14="http://schemas.microsoft.com/office/powerpoint/2010/main" val="10865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Canonical and Standard Forms</a:t>
            </a:r>
            <a:endParaRPr lang="en-IN" dirty="0"/>
          </a:p>
        </p:txBody>
      </p:sp>
      <p:sp>
        <p:nvSpPr>
          <p:cNvPr id="3" name="Content Placeholder 2"/>
          <p:cNvSpPr>
            <a:spLocks noGrp="1"/>
          </p:cNvSpPr>
          <p:nvPr>
            <p:ph idx="1"/>
          </p:nvPr>
        </p:nvSpPr>
        <p:spPr/>
        <p:txBody>
          <a:bodyPr>
            <a:normAutofit/>
          </a:bodyPr>
          <a:lstStyle/>
          <a:p>
            <a:pPr algn="just"/>
            <a:r>
              <a:rPr lang="en-IN" dirty="0" smtClean="0"/>
              <a:t>A binary variable may appear either in its normal form (x) or in its complement form (x’). Now consider two binary variables x and y combined with an AND operation. Since each variable may appear in either form, there are four possible combinations: X’Y’, X’Y, XY’, XY.</a:t>
            </a:r>
          </a:p>
          <a:p>
            <a:pPr algn="just"/>
            <a:r>
              <a:rPr lang="en-IN" dirty="0" smtClean="0"/>
              <a:t>Each of this AND term is called a</a:t>
            </a:r>
            <a:r>
              <a:rPr lang="en-IN" b="1" dirty="0" smtClean="0">
                <a:solidFill>
                  <a:srgbClr val="FF0000"/>
                </a:solidFill>
              </a:rPr>
              <a:t> </a:t>
            </a:r>
            <a:r>
              <a:rPr lang="en-IN" b="1" dirty="0" err="1" smtClean="0">
                <a:solidFill>
                  <a:srgbClr val="FF0000"/>
                </a:solidFill>
              </a:rPr>
              <a:t>minterm</a:t>
            </a:r>
            <a:r>
              <a:rPr lang="en-IN" b="1" dirty="0" smtClean="0">
                <a:solidFill>
                  <a:srgbClr val="FF0000"/>
                </a:solidFill>
              </a:rPr>
              <a:t> </a:t>
            </a:r>
            <a:r>
              <a:rPr lang="en-IN" dirty="0" smtClean="0"/>
              <a:t>or a standard sum.</a:t>
            </a:r>
          </a:p>
          <a:p>
            <a:pPr algn="just"/>
            <a:r>
              <a:rPr lang="en-IN" dirty="0" smtClean="0"/>
              <a:t>In similar fashion,  all combination with a OR operator is called </a:t>
            </a:r>
            <a:r>
              <a:rPr lang="en-IN" b="1" dirty="0" err="1" smtClean="0">
                <a:solidFill>
                  <a:srgbClr val="FF0000"/>
                </a:solidFill>
              </a:rPr>
              <a:t>maxterms</a:t>
            </a:r>
            <a:r>
              <a:rPr lang="en-IN" dirty="0" smtClean="0"/>
              <a:t>.</a:t>
            </a:r>
          </a:p>
          <a:p>
            <a:pPr algn="just"/>
            <a:r>
              <a:rPr lang="en-IN" dirty="0" smtClean="0"/>
              <a:t>Boolean functions expressed as a </a:t>
            </a:r>
            <a:r>
              <a:rPr lang="en-IN" b="1" dirty="0" smtClean="0">
                <a:solidFill>
                  <a:srgbClr val="FF0000"/>
                </a:solidFill>
              </a:rPr>
              <a:t>sum of </a:t>
            </a:r>
            <a:r>
              <a:rPr lang="en-IN" b="1" dirty="0" err="1" smtClean="0">
                <a:solidFill>
                  <a:srgbClr val="FF0000"/>
                </a:solidFill>
              </a:rPr>
              <a:t>minterms</a:t>
            </a:r>
            <a:r>
              <a:rPr lang="en-IN" b="1" dirty="0" smtClean="0">
                <a:solidFill>
                  <a:srgbClr val="FF0000"/>
                </a:solidFill>
              </a:rPr>
              <a:t> </a:t>
            </a:r>
            <a:r>
              <a:rPr lang="en-IN" dirty="0" smtClean="0"/>
              <a:t>or </a:t>
            </a:r>
            <a:r>
              <a:rPr lang="en-IN" b="1" dirty="0" smtClean="0">
                <a:solidFill>
                  <a:srgbClr val="FF0000"/>
                </a:solidFill>
              </a:rPr>
              <a:t>product of </a:t>
            </a:r>
            <a:r>
              <a:rPr lang="en-IN" b="1" dirty="0" err="1" smtClean="0">
                <a:solidFill>
                  <a:srgbClr val="FF0000"/>
                </a:solidFill>
              </a:rPr>
              <a:t>maxterms</a:t>
            </a:r>
            <a:r>
              <a:rPr lang="en-IN" dirty="0" smtClean="0"/>
              <a:t> are said to be in </a:t>
            </a:r>
            <a:r>
              <a:rPr lang="en-IN" b="1" dirty="0" smtClean="0"/>
              <a:t>canonical form</a:t>
            </a:r>
            <a:r>
              <a:rPr lang="en-IN" dirty="0" smtClean="0"/>
              <a:t>.  </a:t>
            </a:r>
          </a:p>
          <a:p>
            <a:pPr algn="just"/>
            <a:r>
              <a:rPr lang="en-IN" dirty="0" smtClean="0"/>
              <a:t>If you express the Boolean function in </a:t>
            </a:r>
            <a:r>
              <a:rPr lang="en-IN" b="1" dirty="0" smtClean="0">
                <a:solidFill>
                  <a:srgbClr val="FF0000"/>
                </a:solidFill>
              </a:rPr>
              <a:t>SOP</a:t>
            </a:r>
            <a:r>
              <a:rPr lang="en-IN" dirty="0" smtClean="0"/>
              <a:t> and </a:t>
            </a:r>
            <a:r>
              <a:rPr lang="en-IN" b="1" dirty="0" smtClean="0">
                <a:solidFill>
                  <a:srgbClr val="FF0000"/>
                </a:solidFill>
              </a:rPr>
              <a:t>POS</a:t>
            </a:r>
            <a:r>
              <a:rPr lang="en-IN" dirty="0" smtClean="0"/>
              <a:t> form then we call it </a:t>
            </a:r>
            <a:r>
              <a:rPr lang="en-IN" b="1" dirty="0" smtClean="0"/>
              <a:t>standard form.</a:t>
            </a:r>
          </a:p>
          <a:p>
            <a:pPr algn="just"/>
            <a:r>
              <a:rPr lang="en-IN" dirty="0" smtClean="0"/>
              <a:t>SOP form is used when output of logical expression is 1. </a:t>
            </a:r>
            <a:endParaRPr lang="en-IN" dirty="0"/>
          </a:p>
          <a:p>
            <a:pPr algn="just"/>
            <a:r>
              <a:rPr lang="en-IN" dirty="0" smtClean="0"/>
              <a:t>POS form is used when output of a logical expression is 0.</a:t>
            </a:r>
            <a:endParaRPr lang="en-IN" dirty="0"/>
          </a:p>
        </p:txBody>
      </p:sp>
    </p:spTree>
    <p:extLst>
      <p:ext uri="{BB962C8B-B14F-4D97-AF65-F5344CB8AC3E}">
        <p14:creationId xmlns:p14="http://schemas.microsoft.com/office/powerpoint/2010/main" val="3976855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 Variables and Logic Functions</a:t>
            </a:r>
            <a:endParaRPr lang="en-IN" dirty="0"/>
          </a:p>
        </p:txBody>
      </p:sp>
      <p:sp>
        <p:nvSpPr>
          <p:cNvPr id="3" name="Content Placeholder 2"/>
          <p:cNvSpPr>
            <a:spLocks noGrp="1"/>
          </p:cNvSpPr>
          <p:nvPr>
            <p:ph idx="1"/>
          </p:nvPr>
        </p:nvSpPr>
        <p:spPr/>
        <p:txBody>
          <a:bodyPr/>
          <a:lstStyle/>
          <a:p>
            <a:pPr algn="just"/>
            <a:r>
              <a:rPr lang="en-IN" dirty="0"/>
              <a:t>Like algebra, Boolean algebra is based on a set of </a:t>
            </a:r>
            <a:r>
              <a:rPr lang="en-IN" dirty="0" smtClean="0"/>
              <a:t>rules that </a:t>
            </a:r>
            <a:r>
              <a:rPr lang="en-IN" dirty="0"/>
              <a:t>are derived from a small number of basic assumptions. Logic values </a:t>
            </a:r>
            <a:r>
              <a:rPr lang="en-IN" dirty="0" smtClean="0"/>
              <a:t>involve elements </a:t>
            </a:r>
            <a:r>
              <a:rPr lang="en-IN" dirty="0"/>
              <a:t>that take on one of two values, 0 and 1. Therefore, a logic variable can </a:t>
            </a:r>
            <a:r>
              <a:rPr lang="en-IN" dirty="0" smtClean="0"/>
              <a:t>only be </a:t>
            </a:r>
            <a:r>
              <a:rPr lang="en-IN" dirty="0"/>
              <a:t>equal to 0 or 1</a:t>
            </a:r>
            <a:r>
              <a:rPr lang="en-IN" dirty="0" smtClean="0"/>
              <a:t>.</a:t>
            </a:r>
          </a:p>
          <a:p>
            <a:pPr algn="just"/>
            <a:r>
              <a:rPr lang="en-IN" dirty="0" smtClean="0"/>
              <a:t>A logic </a:t>
            </a:r>
            <a:r>
              <a:rPr lang="en-IN" dirty="0"/>
              <a:t>function is an expression, that describes the logic </a:t>
            </a:r>
            <a:r>
              <a:rPr lang="en-IN" dirty="0" smtClean="0"/>
              <a:t>operations between </a:t>
            </a:r>
            <a:r>
              <a:rPr lang="en-IN" dirty="0"/>
              <a:t>its logic variables. Similarly, a logic function can only be equal to 0 or 1.</a:t>
            </a:r>
          </a:p>
        </p:txBody>
      </p:sp>
    </p:spTree>
    <p:extLst>
      <p:ext uri="{BB962C8B-B14F-4D97-AF65-F5344CB8AC3E}">
        <p14:creationId xmlns:p14="http://schemas.microsoft.com/office/powerpoint/2010/main" val="3274295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Note*</a:t>
            </a:r>
            <a:endParaRPr lang="en-IN" dirty="0"/>
          </a:p>
        </p:txBody>
      </p:sp>
      <p:sp>
        <p:nvSpPr>
          <p:cNvPr id="3" name="Content Placeholder 2"/>
          <p:cNvSpPr>
            <a:spLocks noGrp="1"/>
          </p:cNvSpPr>
          <p:nvPr>
            <p:ph idx="1"/>
          </p:nvPr>
        </p:nvSpPr>
        <p:spPr/>
        <p:txBody>
          <a:bodyPr/>
          <a:lstStyle/>
          <a:p>
            <a:pPr algn="just"/>
            <a:r>
              <a:rPr lang="en-IN" dirty="0" smtClean="0"/>
              <a:t>Generally, we use SOP form to calculate the sum of </a:t>
            </a:r>
            <a:r>
              <a:rPr lang="en-IN" dirty="0" err="1" smtClean="0"/>
              <a:t>minterms</a:t>
            </a:r>
            <a:r>
              <a:rPr lang="en-IN" dirty="0" smtClean="0"/>
              <a:t> and POS form to calculate  product of </a:t>
            </a:r>
            <a:r>
              <a:rPr lang="en-IN" dirty="0" err="1" smtClean="0"/>
              <a:t>maxterms</a:t>
            </a:r>
            <a:r>
              <a:rPr lang="en-IN" dirty="0" smtClean="0"/>
              <a:t>. If your initial expression is given in POS form and you have to represent it in sum of </a:t>
            </a:r>
            <a:r>
              <a:rPr lang="en-IN" dirty="0" err="1" smtClean="0"/>
              <a:t>minterms</a:t>
            </a:r>
            <a:r>
              <a:rPr lang="en-IN" dirty="0" smtClean="0"/>
              <a:t>, you can convert your POS to SOP form to proceed for the sum of </a:t>
            </a:r>
            <a:r>
              <a:rPr lang="en-IN" dirty="0" err="1" smtClean="0"/>
              <a:t>minterms</a:t>
            </a:r>
            <a:r>
              <a:rPr lang="en-IN" dirty="0" smtClean="0"/>
              <a:t> representation.</a:t>
            </a:r>
          </a:p>
          <a:p>
            <a:pPr algn="just"/>
            <a:endParaRPr lang="en-IN" dirty="0" smtClean="0"/>
          </a:p>
          <a:p>
            <a:pPr algn="just"/>
            <a:r>
              <a:rPr lang="en-IN" dirty="0" smtClean="0"/>
              <a:t>Exp. You have given the following expression and asked to represent it in sum of </a:t>
            </a:r>
            <a:r>
              <a:rPr lang="en-IN" dirty="0" err="1" smtClean="0"/>
              <a:t>minterms</a:t>
            </a:r>
            <a:r>
              <a:rPr lang="en-IN" dirty="0" smtClean="0"/>
              <a:t> form</a:t>
            </a:r>
          </a:p>
          <a:p>
            <a:pPr algn="just"/>
            <a:r>
              <a:rPr lang="en-IN" dirty="0" smtClean="0"/>
              <a:t>F = (A’+B)(A+B’)     ------ POS Form</a:t>
            </a:r>
          </a:p>
          <a:p>
            <a:pPr algn="just"/>
            <a:r>
              <a:rPr lang="en-IN" dirty="0"/>
              <a:t> </a:t>
            </a:r>
            <a:r>
              <a:rPr lang="en-IN" dirty="0" smtClean="0"/>
              <a:t>  = A’.A+A’.B’+AB+B.B’  -------(Multiply the product)</a:t>
            </a:r>
          </a:p>
          <a:p>
            <a:pPr algn="just"/>
            <a:r>
              <a:rPr lang="en-IN" dirty="0"/>
              <a:t> </a:t>
            </a:r>
            <a:r>
              <a:rPr lang="en-IN" dirty="0" smtClean="0"/>
              <a:t>   = A’B’+AB                   --------(A.A’=0,B.B’=0) (SOP Form)</a:t>
            </a:r>
          </a:p>
          <a:p>
            <a:pPr algn="just"/>
            <a:r>
              <a:rPr lang="en-IN" dirty="0" smtClean="0"/>
              <a:t>To convert SOP to POS, we use distributive law</a:t>
            </a:r>
            <a:endParaRPr lang="en-IN" dirty="0"/>
          </a:p>
        </p:txBody>
      </p:sp>
    </p:spTree>
    <p:extLst>
      <p:ext uri="{BB962C8B-B14F-4D97-AF65-F5344CB8AC3E}">
        <p14:creationId xmlns:p14="http://schemas.microsoft.com/office/powerpoint/2010/main" val="1600825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Three </a:t>
            </a:r>
            <a:r>
              <a:rPr lang="en-IN" dirty="0"/>
              <a:t>b</a:t>
            </a:r>
            <a:r>
              <a:rPr lang="en-IN" dirty="0" smtClean="0"/>
              <a:t>inary variable min terms and max terms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82"/>
          <a:stretch/>
        </p:blipFill>
        <p:spPr>
          <a:xfrm>
            <a:off x="1061903" y="1692322"/>
            <a:ext cx="9583351" cy="4694829"/>
          </a:xfrm>
        </p:spPr>
      </p:pic>
    </p:spTree>
    <p:extLst>
      <p:ext uri="{BB962C8B-B14F-4D97-AF65-F5344CB8AC3E}">
        <p14:creationId xmlns:p14="http://schemas.microsoft.com/office/powerpoint/2010/main" val="497029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Exp</a:t>
            </a:r>
            <a:r>
              <a:rPr lang="en-IN" dirty="0" smtClean="0"/>
              <a: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Express the Boolean function F= A+ B’C as a sum of </a:t>
                </a:r>
                <a:r>
                  <a:rPr lang="en-IN" dirty="0" err="1" smtClean="0"/>
                  <a:t>minterms</a:t>
                </a:r>
                <a:r>
                  <a:rPr lang="en-IN" dirty="0" smtClean="0"/>
                  <a:t>. </a:t>
                </a:r>
              </a:p>
              <a:p>
                <a:endParaRPr lang="en-IN" dirty="0"/>
              </a:p>
              <a:p>
                <a:r>
                  <a:rPr lang="en-IN" b="1" dirty="0" smtClean="0">
                    <a:solidFill>
                      <a:srgbClr val="FF0000"/>
                    </a:solidFill>
                  </a:rPr>
                  <a:t>Sol: </a:t>
                </a:r>
                <a:r>
                  <a:rPr lang="en-IN" dirty="0" smtClean="0"/>
                  <a:t>The function has three variables, A,B and C. The first term A is missing two variables; therefore,</a:t>
                </a:r>
              </a:p>
              <a:p>
                <a:r>
                  <a:rPr lang="en-IN" dirty="0" smtClean="0"/>
                  <a:t>A= A(B+B’) = AB + AB’</a:t>
                </a:r>
              </a:p>
              <a:p>
                <a:r>
                  <a:rPr lang="en-IN" dirty="0" smtClean="0"/>
                  <a:t>The function is still missing C variable so, </a:t>
                </a:r>
              </a:p>
              <a:p>
                <a:r>
                  <a:rPr lang="en-IN" dirty="0" smtClean="0"/>
                  <a:t>AB(C+C’)+ AB’(C+C’) = ABC + ABC’ + AB’C + AB’C’</a:t>
                </a:r>
              </a:p>
              <a:p>
                <a:r>
                  <a:rPr lang="en-IN" dirty="0" smtClean="0"/>
                  <a:t>The second term B’C is missing  A variable; hence,</a:t>
                </a:r>
              </a:p>
              <a:p>
                <a:r>
                  <a:rPr lang="en-IN" dirty="0" smtClean="0"/>
                  <a:t>B’C = B’C(A+A’) = AB’C + A’B’C</a:t>
                </a:r>
              </a:p>
              <a:p>
                <a:r>
                  <a:rPr lang="en-IN" dirty="0" smtClean="0"/>
                  <a:t>Combining all, F = ABC + ABC’ + AB’C + AB’C’ + A’B’C</a:t>
                </a:r>
              </a:p>
              <a:p>
                <a:r>
                  <a:rPr lang="en-IN" dirty="0"/>
                  <a:t> </a:t>
                </a:r>
                <a:r>
                  <a:rPr lang="en-IN" dirty="0" smtClean="0"/>
                  <a:t>                            =  A’B’C + AB’C’ + AB’C + ABC’ + ABC</a:t>
                </a:r>
              </a:p>
              <a:p>
                <a:r>
                  <a:rPr lang="en-IN" dirty="0"/>
                  <a:t> </a:t>
                </a:r>
                <a:r>
                  <a:rPr lang="en-IN" dirty="0" smtClean="0"/>
                  <a:t>                            =   m</a:t>
                </a:r>
                <a:r>
                  <a:rPr lang="en-IN" baseline="-25000" dirty="0" smtClean="0"/>
                  <a:t>1</a:t>
                </a:r>
                <a:r>
                  <a:rPr lang="en-IN" dirty="0"/>
                  <a:t> </a:t>
                </a:r>
                <a:r>
                  <a:rPr lang="en-IN" dirty="0" smtClean="0"/>
                  <a:t>+ m</a:t>
                </a:r>
                <a:r>
                  <a:rPr lang="en-IN" baseline="-25000" dirty="0" smtClean="0"/>
                  <a:t>4</a:t>
                </a:r>
                <a:r>
                  <a:rPr lang="en-IN" dirty="0" smtClean="0"/>
                  <a:t> + m</a:t>
                </a:r>
                <a:r>
                  <a:rPr lang="en-IN" baseline="-25000" dirty="0" smtClean="0"/>
                  <a:t>5</a:t>
                </a:r>
                <a:r>
                  <a:rPr lang="en-IN" dirty="0" smtClean="0"/>
                  <a:t> + m</a:t>
                </a:r>
                <a:r>
                  <a:rPr lang="en-IN" baseline="-25000" dirty="0" smtClean="0"/>
                  <a:t>6</a:t>
                </a:r>
                <a:r>
                  <a:rPr lang="en-IN" dirty="0" smtClean="0"/>
                  <a:t> + m</a:t>
                </a:r>
                <a:r>
                  <a:rPr lang="en-IN" baseline="-25000" dirty="0" smtClean="0"/>
                  <a:t>7   </a:t>
                </a:r>
                <a:r>
                  <a:rPr lang="en-IN" dirty="0"/>
                  <a:t>F(A,B,C) =</a:t>
                </a:r>
                <a14:m>
                  <m:oMath xmlns:m="http://schemas.openxmlformats.org/officeDocument/2006/math">
                    <m:nary>
                      <m:naryPr>
                        <m:chr m:val="∑"/>
                        <m:subHide m:val="on"/>
                        <m:supHide m:val="on"/>
                        <m:ctrlPr>
                          <a:rPr lang="en-IN" i="1">
                            <a:latin typeface="Cambria Math"/>
                            <a:ea typeface="Cambria Math"/>
                          </a:rPr>
                        </m:ctrlPr>
                      </m:naryPr>
                      <m:sub/>
                      <m:sup/>
                      <m:e>
                        <m:r>
                          <a:rPr lang="en-IN" i="1">
                            <a:latin typeface="Cambria Math"/>
                            <a:ea typeface="Cambria Math"/>
                          </a:rPr>
                          <m:t>(1,4,5,6,7)</m:t>
                        </m:r>
                      </m:e>
                    </m:nary>
                  </m:oMath>
                </a14:m>
                <a:r>
                  <a:rPr lang="en-IN" dirty="0" smtClean="0"/>
                  <a:t>  (SOP)</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b="-16773"/>
                </a:stretch>
              </a:blipFill>
            </p:spPr>
            <p:txBody>
              <a:bodyPr/>
              <a:lstStyle/>
              <a:p>
                <a:r>
                  <a:rPr lang="en-IN">
                    <a:noFill/>
                  </a:rPr>
                  <a:t> </a:t>
                </a:r>
              </a:p>
            </p:txBody>
          </p:sp>
        </mc:Fallback>
      </mc:AlternateContent>
    </p:spTree>
    <p:extLst>
      <p:ext uri="{BB962C8B-B14F-4D97-AF65-F5344CB8AC3E}">
        <p14:creationId xmlns:p14="http://schemas.microsoft.com/office/powerpoint/2010/main" val="241110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Exp</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IN" dirty="0"/>
              </a:p>
              <a:p>
                <a:r>
                  <a:rPr lang="en-IN" dirty="0" smtClean="0"/>
                  <a:t>Express the Boolean function F= XY + X’Z as a product of </a:t>
                </a:r>
                <a:r>
                  <a:rPr lang="en-IN" dirty="0" err="1" smtClean="0"/>
                  <a:t>maxterms</a:t>
                </a:r>
                <a:r>
                  <a:rPr lang="en-IN" dirty="0" smtClean="0"/>
                  <a:t>. </a:t>
                </a:r>
              </a:p>
              <a:p>
                <a:r>
                  <a:rPr lang="en-IN" b="1" dirty="0" smtClean="0">
                    <a:solidFill>
                      <a:srgbClr val="FF0000"/>
                    </a:solidFill>
                  </a:rPr>
                  <a:t>Sol:  </a:t>
                </a:r>
                <a:r>
                  <a:rPr lang="en-IN" dirty="0" smtClean="0"/>
                  <a:t>F= XY + X’Z = (XY + X’)(XY + Z)</a:t>
                </a:r>
              </a:p>
              <a:p>
                <a:r>
                  <a:rPr lang="en-IN" dirty="0"/>
                  <a:t> </a:t>
                </a:r>
                <a:r>
                  <a:rPr lang="en-IN" dirty="0" smtClean="0"/>
                  <a:t>                            = (X + X’)(Y + X’)(X + Z)(Y + Z)</a:t>
                </a:r>
              </a:p>
              <a:p>
                <a:r>
                  <a:rPr lang="en-IN" dirty="0"/>
                  <a:t> </a:t>
                </a:r>
                <a:r>
                  <a:rPr lang="en-IN" dirty="0" smtClean="0"/>
                  <a:t>                            = (X’ + Y)(X + Z)(Y + Z)</a:t>
                </a:r>
              </a:p>
              <a:p>
                <a:r>
                  <a:rPr lang="en-IN" dirty="0" smtClean="0"/>
                  <a:t>The function has three variables: X, Y and Z. </a:t>
                </a:r>
                <a:endParaRPr lang="en-IN" dirty="0"/>
              </a:p>
              <a:p>
                <a:r>
                  <a:rPr lang="en-IN" dirty="0" smtClean="0"/>
                  <a:t> X’ + Y = X’ + Y + ZZ’ = (X’ + Y + Z)(X’ + Y + Z’)</a:t>
                </a:r>
              </a:p>
              <a:p>
                <a:r>
                  <a:rPr lang="en-IN" dirty="0" smtClean="0"/>
                  <a:t>X + Z = X + Z + YY’ = (X + Y + Z)(X + Y’ + Z)</a:t>
                </a:r>
              </a:p>
              <a:p>
                <a:r>
                  <a:rPr lang="en-IN" dirty="0" smtClean="0"/>
                  <a:t>Y + Z = Y + Z + XX’ = (X + Y + Z)(X’ + Y + Z)</a:t>
                </a:r>
              </a:p>
              <a:p>
                <a:r>
                  <a:rPr lang="en-IN" dirty="0" smtClean="0"/>
                  <a:t>Now combining all term we will get, F = M</a:t>
                </a:r>
                <a:r>
                  <a:rPr lang="en-IN" baseline="-25000" dirty="0" smtClean="0"/>
                  <a:t>0</a:t>
                </a:r>
                <a:r>
                  <a:rPr lang="en-IN" dirty="0" smtClean="0"/>
                  <a:t>M</a:t>
                </a:r>
                <a:r>
                  <a:rPr lang="en-IN" baseline="-25000" dirty="0" smtClean="0"/>
                  <a:t>2</a:t>
                </a:r>
                <a:r>
                  <a:rPr lang="en-IN" dirty="0" smtClean="0"/>
                  <a:t>M</a:t>
                </a:r>
                <a:r>
                  <a:rPr lang="en-IN" baseline="-25000" dirty="0" smtClean="0"/>
                  <a:t>4</a:t>
                </a:r>
                <a:r>
                  <a:rPr lang="en-IN" dirty="0" smtClean="0"/>
                  <a:t>M</a:t>
                </a:r>
                <a:r>
                  <a:rPr lang="en-IN" baseline="-25000" dirty="0" smtClean="0"/>
                  <a:t>5 </a:t>
                </a:r>
                <a:r>
                  <a:rPr lang="en-IN" dirty="0" smtClean="0"/>
                  <a:t>= </a:t>
                </a:r>
                <a14:m>
                  <m:oMath xmlns:m="http://schemas.openxmlformats.org/officeDocument/2006/math">
                    <m:r>
                      <a:rPr lang="en-IN" i="1" smtClean="0">
                        <a:latin typeface="Cambria Math"/>
                        <a:ea typeface="Cambria Math"/>
                      </a:rPr>
                      <m:t>∏</m:t>
                    </m:r>
                  </m:oMath>
                </a14:m>
                <a:r>
                  <a:rPr lang="en-IN" dirty="0" smtClean="0"/>
                  <a:t>(0,2,4,5) (POS)</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42793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Consensus Theorem or Redundancy Theorem</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 F1 = AB + A’C + BC</a:t>
            </a:r>
          </a:p>
          <a:p>
            <a:pPr marL="0" indent="0">
              <a:buNone/>
            </a:pPr>
            <a:r>
              <a:rPr lang="en-IN" dirty="0"/>
              <a:t> </a:t>
            </a:r>
            <a:r>
              <a:rPr lang="en-IN" dirty="0" smtClean="0"/>
              <a:t>   = AB + A’C + BC(A+A’)</a:t>
            </a:r>
          </a:p>
          <a:p>
            <a:pPr marL="0" indent="0">
              <a:buNone/>
            </a:pPr>
            <a:r>
              <a:rPr lang="en-IN" dirty="0"/>
              <a:t> </a:t>
            </a:r>
            <a:r>
              <a:rPr lang="en-IN" dirty="0" smtClean="0"/>
              <a:t>   = AB + A’C + ABC + A’BC</a:t>
            </a:r>
          </a:p>
          <a:p>
            <a:pPr marL="0" indent="0">
              <a:buNone/>
            </a:pPr>
            <a:r>
              <a:rPr lang="en-IN" dirty="0"/>
              <a:t> </a:t>
            </a:r>
            <a:r>
              <a:rPr lang="en-IN" dirty="0" smtClean="0"/>
              <a:t>    = AB + A’C</a:t>
            </a:r>
          </a:p>
          <a:p>
            <a:pPr marL="0" indent="0">
              <a:buNone/>
            </a:pPr>
            <a:endParaRPr lang="en-IN" dirty="0"/>
          </a:p>
          <a:p>
            <a:r>
              <a:rPr lang="en-IN" dirty="0" smtClean="0"/>
              <a:t>F2 </a:t>
            </a:r>
            <a:r>
              <a:rPr lang="en-IN" dirty="0"/>
              <a:t>= (A + B)(A’ + C)(B + C)</a:t>
            </a:r>
          </a:p>
          <a:p>
            <a:r>
              <a:rPr lang="en-IN" dirty="0"/>
              <a:t>   = (A + B)(A’ + C)(B + C + 0)</a:t>
            </a:r>
          </a:p>
          <a:p>
            <a:r>
              <a:rPr lang="en-IN" dirty="0"/>
              <a:t>   = (A + B)(A’ + C)(B + C + AA’)</a:t>
            </a:r>
          </a:p>
          <a:p>
            <a:r>
              <a:rPr lang="en-IN" dirty="0"/>
              <a:t>   = (A + B)(A + B + C)(A’ + C)(A’ + C + B)</a:t>
            </a:r>
          </a:p>
          <a:p>
            <a:r>
              <a:rPr lang="en-IN" dirty="0"/>
              <a:t>    = (A + B)(A’ + C)</a:t>
            </a:r>
          </a:p>
          <a:p>
            <a:pPr marL="0" indent="0">
              <a:buNone/>
            </a:pPr>
            <a:endParaRPr lang="en-IN" dirty="0" smtClean="0"/>
          </a:p>
          <a:p>
            <a:pPr marL="0" indent="0">
              <a:buNone/>
            </a:pPr>
            <a:r>
              <a:rPr lang="en-IN" dirty="0"/>
              <a:t> </a:t>
            </a:r>
            <a:r>
              <a:rPr lang="en-IN" dirty="0" smtClean="0"/>
              <a:t>                                                                                        </a:t>
            </a:r>
            <a:endParaRPr lang="en-IN" dirty="0"/>
          </a:p>
          <a:p>
            <a:pPr marL="0" indent="0">
              <a:buNone/>
            </a:pPr>
            <a:endParaRPr lang="en-IN" dirty="0" smtClean="0"/>
          </a:p>
        </p:txBody>
      </p:sp>
      <p:sp>
        <p:nvSpPr>
          <p:cNvPr id="4" name="Rectangle 3"/>
          <p:cNvSpPr/>
          <p:nvPr/>
        </p:nvSpPr>
        <p:spPr>
          <a:xfrm>
            <a:off x="5829837" y="1433401"/>
            <a:ext cx="3996744" cy="3139321"/>
          </a:xfrm>
          <a:prstGeom prst="rect">
            <a:avLst/>
          </a:prstGeom>
        </p:spPr>
        <p:txBody>
          <a:bodyPr wrap="square">
            <a:spAutoFit/>
          </a:bodyPr>
          <a:lstStyle/>
          <a:p>
            <a:r>
              <a:rPr lang="en-IN" b="1" dirty="0">
                <a:solidFill>
                  <a:srgbClr val="FF0000"/>
                </a:solidFill>
              </a:rPr>
              <a:t>Shortcut Method:</a:t>
            </a:r>
          </a:p>
          <a:p>
            <a:r>
              <a:rPr lang="en-IN" dirty="0"/>
              <a:t>1) Three variable</a:t>
            </a:r>
          </a:p>
          <a:p>
            <a:r>
              <a:rPr lang="en-IN" dirty="0"/>
              <a:t>2) Each Variable comes twice</a:t>
            </a:r>
          </a:p>
          <a:p>
            <a:r>
              <a:rPr lang="en-IN" dirty="0"/>
              <a:t>3) One variable is </a:t>
            </a:r>
            <a:r>
              <a:rPr lang="en-IN" dirty="0" smtClean="0"/>
              <a:t>complemented</a:t>
            </a:r>
          </a:p>
          <a:p>
            <a:endParaRPr lang="en-IN" dirty="0"/>
          </a:p>
          <a:p>
            <a:endParaRPr lang="en-IN" dirty="0" smtClean="0"/>
          </a:p>
          <a:p>
            <a:endParaRPr lang="en-IN" dirty="0"/>
          </a:p>
          <a:p>
            <a:r>
              <a:rPr lang="en-IN" dirty="0" smtClean="0"/>
              <a:t>If satisfy, remove the term without the complemented variable</a:t>
            </a:r>
          </a:p>
          <a:p>
            <a:endParaRPr lang="en-IN" dirty="0"/>
          </a:p>
          <a:p>
            <a:r>
              <a:rPr lang="en-IN" dirty="0" smtClean="0"/>
              <a:t>For F1 that is BC and for F2 that is (B+C)</a:t>
            </a:r>
            <a:endParaRPr lang="en-IN" dirty="0"/>
          </a:p>
        </p:txBody>
      </p:sp>
    </p:spTree>
    <p:extLst>
      <p:ext uri="{BB962C8B-B14F-4D97-AF65-F5344CB8AC3E}">
        <p14:creationId xmlns:p14="http://schemas.microsoft.com/office/powerpoint/2010/main" val="118919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Problems and their Solutions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algn="just"/>
                <a:r>
                  <a:rPr lang="en-IN" dirty="0" smtClean="0">
                    <a:solidFill>
                      <a:srgbClr val="FF0000"/>
                    </a:solidFill>
                  </a:rPr>
                  <a:t>P.1) </a:t>
                </a:r>
                <a:r>
                  <a:rPr lang="en-IN" dirty="0" smtClean="0"/>
                  <a:t>Express the following function in sum of </a:t>
                </a:r>
                <a:r>
                  <a:rPr lang="en-IN" dirty="0" err="1" smtClean="0"/>
                  <a:t>minterms</a:t>
                </a:r>
                <a:r>
                  <a:rPr lang="en-IN" dirty="0" smtClean="0"/>
                  <a:t> and product of </a:t>
                </a:r>
                <a:r>
                  <a:rPr lang="en-IN" dirty="0" err="1" smtClean="0"/>
                  <a:t>maxterms</a:t>
                </a:r>
                <a:endParaRPr lang="en-IN" dirty="0" smtClean="0"/>
              </a:p>
              <a:p>
                <a:pPr algn="just"/>
                <a:r>
                  <a:rPr lang="en-IN" dirty="0" smtClean="0"/>
                  <a:t>F  =  (</a:t>
                </a:r>
                <a:r>
                  <a:rPr lang="en-IN" dirty="0" err="1" smtClean="0"/>
                  <a:t>xy+z</a:t>
                </a:r>
                <a:r>
                  <a:rPr lang="en-IN" dirty="0" smtClean="0"/>
                  <a:t>)(</a:t>
                </a:r>
                <a:r>
                  <a:rPr lang="en-IN" dirty="0" err="1" smtClean="0"/>
                  <a:t>y+xz</a:t>
                </a:r>
                <a:r>
                  <a:rPr lang="en-IN" dirty="0" smtClean="0"/>
                  <a:t>)</a:t>
                </a:r>
              </a:p>
              <a:p>
                <a:pPr marL="114300" indent="0" algn="just">
                  <a:buNone/>
                </a:pPr>
                <a:endParaRPr lang="en-IN" dirty="0" smtClean="0"/>
              </a:p>
              <a:p>
                <a:pPr marL="114300" indent="0" algn="just">
                  <a:buNone/>
                </a:pPr>
                <a:r>
                  <a:rPr lang="en-IN" dirty="0" smtClean="0"/>
                  <a:t>Sum of </a:t>
                </a:r>
                <a:r>
                  <a:rPr lang="en-IN" dirty="0" err="1" smtClean="0"/>
                  <a:t>minterms</a:t>
                </a:r>
                <a:r>
                  <a:rPr lang="en-IN" dirty="0" smtClean="0"/>
                  <a:t>: F= (</a:t>
                </a:r>
                <a:r>
                  <a:rPr lang="en-IN" dirty="0" err="1" smtClean="0"/>
                  <a:t>xy+z</a:t>
                </a:r>
                <a:r>
                  <a:rPr lang="en-IN" dirty="0" smtClean="0"/>
                  <a:t>)(</a:t>
                </a:r>
                <a:r>
                  <a:rPr lang="en-IN" dirty="0" err="1" smtClean="0"/>
                  <a:t>y+xz</a:t>
                </a:r>
                <a:r>
                  <a:rPr lang="en-IN" dirty="0" smtClean="0"/>
                  <a:t>)</a:t>
                </a:r>
              </a:p>
              <a:p>
                <a:pPr marL="114300" indent="0" algn="just">
                  <a:buNone/>
                </a:pPr>
                <a:r>
                  <a:rPr lang="en-IN" dirty="0"/>
                  <a:t> </a:t>
                </a:r>
                <a:r>
                  <a:rPr lang="en-IN" dirty="0" smtClean="0"/>
                  <a:t>                                  = </a:t>
                </a:r>
                <a:r>
                  <a:rPr lang="en-IN" dirty="0" err="1" smtClean="0"/>
                  <a:t>xy</a:t>
                </a:r>
                <a:r>
                  <a:rPr lang="en-IN" dirty="0" smtClean="0"/>
                  <a:t> + xyz + </a:t>
                </a:r>
                <a:r>
                  <a:rPr lang="en-IN" dirty="0" err="1" smtClean="0"/>
                  <a:t>yz</a:t>
                </a:r>
                <a:r>
                  <a:rPr lang="en-IN" dirty="0" smtClean="0"/>
                  <a:t> + </a:t>
                </a:r>
                <a:r>
                  <a:rPr lang="en-IN" dirty="0" err="1" smtClean="0"/>
                  <a:t>xz</a:t>
                </a:r>
                <a:r>
                  <a:rPr lang="en-IN" dirty="0" smtClean="0"/>
                  <a:t>  (as, </a:t>
                </a:r>
                <a:r>
                  <a:rPr lang="en-IN" dirty="0" err="1" smtClean="0"/>
                  <a:t>x.x</a:t>
                </a:r>
                <a:r>
                  <a:rPr lang="en-IN" dirty="0" smtClean="0"/>
                  <a:t>=1)</a:t>
                </a:r>
              </a:p>
              <a:p>
                <a:pPr marL="114300" indent="0" algn="just">
                  <a:buNone/>
                </a:pPr>
                <a:r>
                  <a:rPr lang="en-IN" dirty="0"/>
                  <a:t> </a:t>
                </a:r>
                <a:r>
                  <a:rPr lang="en-IN" dirty="0" smtClean="0"/>
                  <a:t>                                  = xyz + </a:t>
                </a:r>
                <a:r>
                  <a:rPr lang="en-IN" dirty="0" err="1" smtClean="0"/>
                  <a:t>x’yz</a:t>
                </a:r>
                <a:r>
                  <a:rPr lang="en-IN" dirty="0" smtClean="0"/>
                  <a:t> + </a:t>
                </a:r>
                <a:r>
                  <a:rPr lang="en-IN" dirty="0" err="1" smtClean="0"/>
                  <a:t>xy’z</a:t>
                </a:r>
                <a:r>
                  <a:rPr lang="en-IN" dirty="0" smtClean="0"/>
                  <a:t> +xyz’ (Adding the missing variable in each term)</a:t>
                </a:r>
              </a:p>
              <a:p>
                <a:pPr marL="114300" indent="0" algn="just">
                  <a:buNone/>
                </a:pPr>
                <a:r>
                  <a:rPr lang="en-IN" dirty="0"/>
                  <a:t> </a:t>
                </a:r>
                <a:r>
                  <a:rPr lang="en-IN" dirty="0" smtClean="0"/>
                  <a:t>                                  = </a:t>
                </a:r>
                <a14:m>
                  <m:oMath xmlns:m="http://schemas.openxmlformats.org/officeDocument/2006/math">
                    <m:nary>
                      <m:naryPr>
                        <m:chr m:val="∑"/>
                        <m:subHide m:val="on"/>
                        <m:supHide m:val="on"/>
                        <m:ctrlPr>
                          <a:rPr lang="en-IN" i="1">
                            <a:latin typeface="Cambria Math"/>
                            <a:ea typeface="Cambria Math"/>
                          </a:rPr>
                        </m:ctrlPr>
                      </m:naryPr>
                      <m:sub/>
                      <m:sup/>
                      <m:e>
                        <m:r>
                          <a:rPr lang="en-IN" i="1">
                            <a:latin typeface="Cambria Math"/>
                            <a:ea typeface="Cambria Math"/>
                          </a:rPr>
                          <m:t>(</m:t>
                        </m:r>
                        <m:r>
                          <a:rPr lang="en-IN" b="0" i="1" smtClean="0">
                            <a:latin typeface="Cambria Math"/>
                            <a:ea typeface="Cambria Math"/>
                          </a:rPr>
                          <m:t>3,5,6,7</m:t>
                        </m:r>
                        <m:r>
                          <a:rPr lang="en-IN" i="1">
                            <a:latin typeface="Cambria Math"/>
                            <a:ea typeface="Cambria Math"/>
                          </a:rPr>
                          <m:t>)</m:t>
                        </m:r>
                      </m:e>
                    </m:nary>
                  </m:oMath>
                </a14:m>
                <a:endParaRPr lang="en-IN" dirty="0" smtClean="0"/>
              </a:p>
              <a:p>
                <a:pPr marL="114300" indent="0" algn="just">
                  <a:buNone/>
                </a:pPr>
                <a:r>
                  <a:rPr lang="en-IN" dirty="0" smtClean="0"/>
                  <a:t>Product of </a:t>
                </a:r>
                <a:r>
                  <a:rPr lang="en-IN" dirty="0" err="1" smtClean="0"/>
                  <a:t>maxterms</a:t>
                </a:r>
                <a:r>
                  <a:rPr lang="en-IN" dirty="0" smtClean="0"/>
                  <a:t>: F = (</a:t>
                </a:r>
                <a:r>
                  <a:rPr lang="en-IN" dirty="0" err="1" smtClean="0"/>
                  <a:t>xy+z</a:t>
                </a:r>
                <a:r>
                  <a:rPr lang="en-IN" dirty="0" smtClean="0"/>
                  <a:t>)(</a:t>
                </a:r>
                <a:r>
                  <a:rPr lang="en-IN" dirty="0" err="1" smtClean="0"/>
                  <a:t>y+xz</a:t>
                </a:r>
                <a:r>
                  <a:rPr lang="en-IN" dirty="0" smtClean="0"/>
                  <a:t>)</a:t>
                </a:r>
              </a:p>
              <a:p>
                <a:pPr marL="114300" indent="0" algn="just">
                  <a:buNone/>
                </a:pPr>
                <a:r>
                  <a:rPr lang="en-IN" dirty="0"/>
                  <a:t> </a:t>
                </a:r>
                <a:r>
                  <a:rPr lang="en-IN" dirty="0" smtClean="0"/>
                  <a:t>                                          = (</a:t>
                </a:r>
                <a:r>
                  <a:rPr lang="en-IN" dirty="0" err="1" smtClean="0"/>
                  <a:t>x+z</a:t>
                </a:r>
                <a:r>
                  <a:rPr lang="en-IN" dirty="0" smtClean="0"/>
                  <a:t>)(</a:t>
                </a:r>
                <a:r>
                  <a:rPr lang="en-IN" dirty="0" err="1" smtClean="0"/>
                  <a:t>y+z</a:t>
                </a:r>
                <a:r>
                  <a:rPr lang="en-IN" dirty="0" smtClean="0"/>
                  <a:t>)(</a:t>
                </a:r>
                <a:r>
                  <a:rPr lang="en-IN" dirty="0" err="1" smtClean="0"/>
                  <a:t>x+y</a:t>
                </a:r>
                <a:r>
                  <a:rPr lang="en-IN" dirty="0" smtClean="0"/>
                  <a:t>)(</a:t>
                </a:r>
                <a:r>
                  <a:rPr lang="en-IN" dirty="0" err="1" smtClean="0"/>
                  <a:t>y+z</a:t>
                </a:r>
                <a:r>
                  <a:rPr lang="en-IN" dirty="0" smtClean="0"/>
                  <a:t>)  (use distributive law)</a:t>
                </a:r>
              </a:p>
              <a:p>
                <a:pPr marL="114300" indent="0" algn="just">
                  <a:buNone/>
                </a:pPr>
                <a:r>
                  <a:rPr lang="en-IN" dirty="0"/>
                  <a:t> </a:t>
                </a:r>
                <a:r>
                  <a:rPr lang="en-IN" dirty="0" smtClean="0"/>
                  <a:t>                                          = (</a:t>
                </a:r>
                <a:r>
                  <a:rPr lang="en-IN" dirty="0" err="1" smtClean="0"/>
                  <a:t>x+y+z</a:t>
                </a:r>
                <a:r>
                  <a:rPr lang="en-IN" dirty="0" smtClean="0"/>
                  <a:t>)(x’+</a:t>
                </a:r>
                <a:r>
                  <a:rPr lang="en-IN" dirty="0" err="1" smtClean="0"/>
                  <a:t>y+z</a:t>
                </a:r>
                <a:r>
                  <a:rPr lang="en-IN" dirty="0" smtClean="0"/>
                  <a:t>)(</a:t>
                </a:r>
                <a:r>
                  <a:rPr lang="en-IN" dirty="0" err="1" smtClean="0"/>
                  <a:t>x+y</a:t>
                </a:r>
                <a:r>
                  <a:rPr lang="en-IN" dirty="0" smtClean="0"/>
                  <a:t>’+z)(</a:t>
                </a:r>
                <a:r>
                  <a:rPr lang="en-IN" dirty="0" err="1" smtClean="0"/>
                  <a:t>x+y+z</a:t>
                </a:r>
                <a:r>
                  <a:rPr lang="en-IN" dirty="0" smtClean="0"/>
                  <a:t>’)</a:t>
                </a:r>
              </a:p>
              <a:p>
                <a:pPr marL="114300" indent="0" algn="just">
                  <a:buNone/>
                </a:pPr>
                <a:r>
                  <a:rPr lang="en-IN" dirty="0" smtClean="0"/>
                  <a:t>                                           = </a:t>
                </a:r>
                <a14:m>
                  <m:oMath xmlns:m="http://schemas.openxmlformats.org/officeDocument/2006/math">
                    <m:r>
                      <a:rPr lang="en-IN" i="1">
                        <a:latin typeface="Cambria Math"/>
                        <a:ea typeface="Cambria Math"/>
                      </a:rPr>
                      <m:t>∏</m:t>
                    </m:r>
                  </m:oMath>
                </a14:m>
                <a:r>
                  <a:rPr lang="en-IN" dirty="0"/>
                  <a:t>(</a:t>
                </a:r>
                <a:r>
                  <a:rPr lang="en-IN" dirty="0" smtClean="0"/>
                  <a:t>0,1,2,4)</a:t>
                </a:r>
              </a:p>
              <a:p>
                <a:pPr marL="114300" indent="0" algn="just">
                  <a:buNone/>
                </a:pPr>
                <a:r>
                  <a:rPr lang="en-IN" b="1" dirty="0" smtClean="0"/>
                  <a:t>Note:</a:t>
                </a:r>
                <a:r>
                  <a:rPr lang="en-IN" dirty="0" smtClean="0"/>
                  <a:t> you can see from the both result that if you calculate sum of </a:t>
                </a:r>
                <a:r>
                  <a:rPr lang="en-IN" dirty="0" err="1" smtClean="0"/>
                  <a:t>minterms</a:t>
                </a:r>
                <a:r>
                  <a:rPr lang="en-IN" dirty="0" smtClean="0"/>
                  <a:t> for a particular expression,</a:t>
                </a:r>
              </a:p>
              <a:p>
                <a:pPr marL="114300" indent="0" algn="just">
                  <a:buNone/>
                </a:pPr>
                <a:r>
                  <a:rPr lang="en-IN" dirty="0" smtClean="0"/>
                  <a:t>than you can easily find out the product of </a:t>
                </a:r>
                <a:r>
                  <a:rPr lang="en-IN" dirty="0" err="1" smtClean="0"/>
                  <a:t>maxterms</a:t>
                </a:r>
                <a:r>
                  <a:rPr lang="en-IN" dirty="0" smtClean="0"/>
                  <a:t> </a:t>
                </a:r>
              </a:p>
              <a:p>
                <a:pPr marL="114300" indent="0" algn="just">
                  <a:buNone/>
                </a:pPr>
                <a:r>
                  <a:rPr lang="en-IN" dirty="0" smtClean="0"/>
                  <a:t>by replacing the missing indices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779" r="-540"/>
                </a:stretch>
              </a:blipFill>
            </p:spPr>
            <p:txBody>
              <a:bodyPr/>
              <a:lstStyle/>
              <a:p>
                <a:r>
                  <a:rPr lang="en-IN">
                    <a:noFill/>
                  </a:rPr>
                  <a:t> </a:t>
                </a:r>
              </a:p>
            </p:txBody>
          </p:sp>
        </mc:Fallback>
      </mc:AlternateContent>
    </p:spTree>
    <p:extLst>
      <p:ext uri="{BB962C8B-B14F-4D97-AF65-F5344CB8AC3E}">
        <p14:creationId xmlns:p14="http://schemas.microsoft.com/office/powerpoint/2010/main" val="130089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smtClean="0">
                <a:solidFill>
                  <a:srgbClr val="FF0000"/>
                </a:solidFill>
              </a:rPr>
              <a:t>P2) </a:t>
            </a:r>
            <a:r>
              <a:rPr lang="en-IN" dirty="0" smtClean="0"/>
              <a:t>Minimize the following expression F= A’B(D’+C’D)+ B(A+A’CD)</a:t>
            </a:r>
          </a:p>
          <a:p>
            <a:endParaRPr lang="en-IN" dirty="0"/>
          </a:p>
          <a:p>
            <a:r>
              <a:rPr lang="en-IN" dirty="0" smtClean="0"/>
              <a:t>Sol: F = A’B(D’ + C’D) + B(A + A’CD)</a:t>
            </a:r>
          </a:p>
          <a:p>
            <a:r>
              <a:rPr lang="en-IN" dirty="0"/>
              <a:t> </a:t>
            </a:r>
            <a:r>
              <a:rPr lang="en-IN" dirty="0" smtClean="0"/>
              <a:t>          = B(A’D’ + A’C’D) + B(A + A’CD)</a:t>
            </a:r>
          </a:p>
          <a:p>
            <a:r>
              <a:rPr lang="en-IN" dirty="0"/>
              <a:t> </a:t>
            </a:r>
            <a:r>
              <a:rPr lang="en-IN" dirty="0" smtClean="0"/>
              <a:t>          = B(A’D’ + A’C’D + A + A’CD)</a:t>
            </a:r>
          </a:p>
          <a:p>
            <a:r>
              <a:rPr lang="en-IN" dirty="0"/>
              <a:t> </a:t>
            </a:r>
            <a:r>
              <a:rPr lang="en-IN" dirty="0" smtClean="0"/>
              <a:t>          = B(A’D’ + A + A’C’D + A’CD)</a:t>
            </a:r>
          </a:p>
          <a:p>
            <a:r>
              <a:rPr lang="en-IN" dirty="0"/>
              <a:t> </a:t>
            </a:r>
            <a:r>
              <a:rPr lang="en-IN" dirty="0" smtClean="0"/>
              <a:t>          = B(A’D’ + A + A’D)    [as, C+C’=1]</a:t>
            </a:r>
          </a:p>
          <a:p>
            <a:r>
              <a:rPr lang="en-IN" dirty="0"/>
              <a:t> </a:t>
            </a:r>
            <a:r>
              <a:rPr lang="en-IN" dirty="0" smtClean="0"/>
              <a:t>          = B(A’D’ + A’D +A)</a:t>
            </a:r>
          </a:p>
          <a:p>
            <a:r>
              <a:rPr lang="en-IN" dirty="0"/>
              <a:t> </a:t>
            </a:r>
            <a:r>
              <a:rPr lang="en-IN" dirty="0" smtClean="0"/>
              <a:t>          = B(A’ + A)</a:t>
            </a:r>
          </a:p>
          <a:p>
            <a:r>
              <a:rPr lang="en-IN" dirty="0"/>
              <a:t> </a:t>
            </a:r>
            <a:r>
              <a:rPr lang="en-IN" dirty="0" smtClean="0"/>
              <a:t>          = B.1</a:t>
            </a:r>
          </a:p>
          <a:p>
            <a:r>
              <a:rPr lang="en-IN" dirty="0"/>
              <a:t> </a:t>
            </a:r>
            <a:r>
              <a:rPr lang="en-IN" dirty="0" smtClean="0"/>
              <a:t>          = B.</a:t>
            </a:r>
            <a:endParaRPr lang="en-IN" dirty="0"/>
          </a:p>
        </p:txBody>
      </p:sp>
    </p:spTree>
    <p:extLst>
      <p:ext uri="{BB962C8B-B14F-4D97-AF65-F5344CB8AC3E}">
        <p14:creationId xmlns:p14="http://schemas.microsoft.com/office/powerpoint/2010/main" val="1153064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smtClean="0">
                    <a:solidFill>
                      <a:srgbClr val="FF0000"/>
                    </a:solidFill>
                  </a:rPr>
                  <a:t>P3) </a:t>
                </a:r>
                <a:r>
                  <a:rPr lang="en-IN" dirty="0" smtClean="0"/>
                  <a:t>Minimization F= </a:t>
                </a:r>
                <a:r>
                  <a:rPr lang="en-IN" dirty="0" err="1" smtClean="0"/>
                  <a:t>xy</a:t>
                </a:r>
                <a:r>
                  <a:rPr lang="en-IN" dirty="0" smtClean="0"/>
                  <a:t> + (</a:t>
                </a:r>
                <a:r>
                  <a:rPr lang="en-IN" dirty="0" err="1" smtClean="0"/>
                  <a:t>xy</a:t>
                </a:r>
                <a:r>
                  <a:rPr lang="en-IN" dirty="0" smtClean="0"/>
                  <a:t>)’</a:t>
                </a:r>
                <a:r>
                  <a:rPr lang="en-IN" dirty="0" err="1" smtClean="0"/>
                  <a:t>wz</a:t>
                </a:r>
                <a:endParaRPr lang="en-IN" dirty="0"/>
              </a:p>
              <a:p>
                <a:r>
                  <a:rPr lang="en-IN" dirty="0" smtClean="0"/>
                  <a:t>Sol: Let A= </a:t>
                </a:r>
                <a:r>
                  <a:rPr lang="en-IN" dirty="0" err="1" smtClean="0"/>
                  <a:t>xy</a:t>
                </a:r>
                <a:r>
                  <a:rPr lang="en-IN" dirty="0" smtClean="0"/>
                  <a:t> and B= </a:t>
                </a:r>
                <a:r>
                  <a:rPr lang="en-IN" dirty="0" err="1" smtClean="0"/>
                  <a:t>wz</a:t>
                </a:r>
                <a:endParaRPr lang="en-IN" dirty="0" smtClean="0"/>
              </a:p>
              <a:p>
                <a:r>
                  <a:rPr lang="en-IN" dirty="0" smtClean="0"/>
                  <a:t>F = A + A’B</a:t>
                </a:r>
              </a:p>
              <a:p>
                <a:r>
                  <a:rPr lang="en-IN" dirty="0" smtClean="0"/>
                  <a:t>F = (A+A’)(A+B)</a:t>
                </a:r>
              </a:p>
              <a:p>
                <a:r>
                  <a:rPr lang="en-IN" dirty="0" smtClean="0"/>
                  <a:t>F = (A+B)</a:t>
                </a:r>
              </a:p>
              <a:p>
                <a:r>
                  <a:rPr lang="en-IN" dirty="0"/>
                  <a:t> </a:t>
                </a:r>
                <a:r>
                  <a:rPr lang="en-IN" dirty="0" smtClean="0"/>
                  <a:t>  =</a:t>
                </a:r>
                <a:r>
                  <a:rPr lang="en-IN" dirty="0" err="1" smtClean="0"/>
                  <a:t>xy</a:t>
                </a:r>
                <a:r>
                  <a:rPr lang="en-IN" dirty="0" smtClean="0"/>
                  <a:t> + </a:t>
                </a:r>
                <a:r>
                  <a:rPr lang="en-IN" dirty="0" err="1" smtClean="0"/>
                  <a:t>wz</a:t>
                </a:r>
                <a:endParaRPr lang="en-IN" dirty="0" smtClean="0"/>
              </a:p>
              <a:p>
                <a:r>
                  <a:rPr lang="en-IN" dirty="0" smtClean="0">
                    <a:solidFill>
                      <a:srgbClr val="FF0000"/>
                    </a:solidFill>
                  </a:rPr>
                  <a:t>P4) </a:t>
                </a:r>
                <a:r>
                  <a:rPr lang="en-IN" dirty="0" smtClean="0">
                    <a:solidFill>
                      <a:schemeClr val="tx1"/>
                    </a:solidFill>
                  </a:rPr>
                  <a:t>Simplified the expression for Y(A,B)=</a:t>
                </a:r>
                <a:r>
                  <a:rPr lang="en-IN" dirty="0">
                    <a:solidFill>
                      <a:schemeClr val="tx1"/>
                    </a:solidFill>
                    <a:ea typeface="Cambria Math"/>
                  </a:rPr>
                  <a:t> </a:t>
                </a:r>
                <a14:m>
                  <m:oMath xmlns:m="http://schemas.openxmlformats.org/officeDocument/2006/math">
                    <m:nary>
                      <m:naryPr>
                        <m:chr m:val="∑"/>
                        <m:subHide m:val="on"/>
                        <m:supHide m:val="on"/>
                        <m:ctrlPr>
                          <a:rPr lang="en-IN" i="1">
                            <a:solidFill>
                              <a:schemeClr val="tx1"/>
                            </a:solidFill>
                            <a:latin typeface="Cambria Math"/>
                            <a:ea typeface="Cambria Math"/>
                          </a:rPr>
                        </m:ctrlPr>
                      </m:naryPr>
                      <m:sub/>
                      <m:sup/>
                      <m:e>
                        <m:r>
                          <a:rPr lang="en-IN" i="1">
                            <a:solidFill>
                              <a:schemeClr val="tx1"/>
                            </a:solidFill>
                            <a:latin typeface="Cambria Math"/>
                            <a:ea typeface="Cambria Math"/>
                          </a:rPr>
                          <m:t>(</m:t>
                        </m:r>
                        <m:r>
                          <a:rPr lang="en-IN" b="0" i="1" smtClean="0">
                            <a:solidFill>
                              <a:schemeClr val="tx1"/>
                            </a:solidFill>
                            <a:latin typeface="Cambria Math"/>
                            <a:ea typeface="Cambria Math"/>
                          </a:rPr>
                          <m:t>0,2,3</m:t>
                        </m:r>
                        <m:r>
                          <a:rPr lang="en-IN" i="1">
                            <a:solidFill>
                              <a:schemeClr val="tx1"/>
                            </a:solidFill>
                            <a:latin typeface="Cambria Math"/>
                            <a:ea typeface="Cambria Math"/>
                          </a:rPr>
                          <m:t>)</m:t>
                        </m:r>
                      </m:e>
                    </m:nary>
                  </m:oMath>
                </a14:m>
                <a:r>
                  <a:rPr lang="en-IN" dirty="0" smtClean="0">
                    <a:solidFill>
                      <a:schemeClr val="tx1"/>
                    </a:solidFill>
                  </a:rPr>
                  <a:t> </a:t>
                </a:r>
                <a:endParaRPr lang="en-IN" dirty="0" smtClean="0">
                  <a:solidFill>
                    <a:srgbClr val="FF0000"/>
                  </a:solidFill>
                </a:endParaRPr>
              </a:p>
              <a:p>
                <a:r>
                  <a:rPr lang="en-IN" dirty="0" smtClean="0"/>
                  <a:t>Sol:  0 index </a:t>
                </a:r>
                <a:r>
                  <a:rPr lang="en-IN" dirty="0" smtClean="0">
                    <a:sym typeface="Wingdings" pitchFamily="2" charset="2"/>
                  </a:rPr>
                  <a:t> 00 in binary</a:t>
                </a:r>
              </a:p>
              <a:p>
                <a:r>
                  <a:rPr lang="en-IN" dirty="0">
                    <a:sym typeface="Wingdings" pitchFamily="2" charset="2"/>
                  </a:rPr>
                  <a:t> </a:t>
                </a:r>
                <a:r>
                  <a:rPr lang="en-IN" dirty="0" smtClean="0">
                    <a:sym typeface="Wingdings" pitchFamily="2" charset="2"/>
                  </a:rPr>
                  <a:t>        2 index  10 in binary</a:t>
                </a:r>
              </a:p>
              <a:p>
                <a:r>
                  <a:rPr lang="en-IN" dirty="0">
                    <a:sym typeface="Wingdings" pitchFamily="2" charset="2"/>
                  </a:rPr>
                  <a:t> </a:t>
                </a:r>
                <a:r>
                  <a:rPr lang="en-IN" dirty="0" smtClean="0">
                    <a:sym typeface="Wingdings" pitchFamily="2" charset="2"/>
                  </a:rPr>
                  <a:t>        3 index  11 in binary</a:t>
                </a:r>
              </a:p>
              <a:p>
                <a:r>
                  <a:rPr lang="en-IN" dirty="0" smtClean="0">
                    <a:sym typeface="Wingdings" pitchFamily="2" charset="2"/>
                  </a:rPr>
                  <a:t>So the expression  is Y = A’B’ +  AB’ + AB = B’(A+A’) + AB = B’ + AB = (B’ + A)(B’ + B)   </a:t>
                </a:r>
              </a:p>
              <a:p>
                <a:r>
                  <a:rPr lang="en-IN" dirty="0">
                    <a:sym typeface="Wingdings" pitchFamily="2" charset="2"/>
                  </a:rPr>
                  <a:t> </a:t>
                </a:r>
                <a:r>
                  <a:rPr lang="en-IN" dirty="0" smtClean="0">
                    <a:sym typeface="Wingdings" pitchFamily="2" charset="2"/>
                  </a:rPr>
                  <a:t>                                                                                                                    = A + B’</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525"/>
                </a:stretch>
              </a:blipFill>
            </p:spPr>
            <p:txBody>
              <a:bodyPr/>
              <a:lstStyle/>
              <a:p>
                <a:r>
                  <a:rPr lang="en-IN">
                    <a:noFill/>
                  </a:rPr>
                  <a:t> </a:t>
                </a:r>
              </a:p>
            </p:txBody>
          </p:sp>
        </mc:Fallback>
      </mc:AlternateContent>
    </p:spTree>
    <p:extLst>
      <p:ext uri="{BB962C8B-B14F-4D97-AF65-F5344CB8AC3E}">
        <p14:creationId xmlns:p14="http://schemas.microsoft.com/office/powerpoint/2010/main" val="9258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smtClean="0">
                <a:solidFill>
                  <a:srgbClr val="FF0000"/>
                </a:solidFill>
              </a:rPr>
              <a:t>P5) </a:t>
            </a:r>
            <a:r>
              <a:rPr lang="en-IN" dirty="0" smtClean="0"/>
              <a:t>Simplify F = (A+B)(A+B’)(A’+B)(A’+B’)</a:t>
            </a:r>
          </a:p>
          <a:p>
            <a:r>
              <a:rPr lang="en-IN" dirty="0" smtClean="0"/>
              <a:t>Sol: F </a:t>
            </a:r>
            <a:r>
              <a:rPr lang="en-IN" dirty="0"/>
              <a:t>= (A+B)(A+B’)(A’+B)(A’+B’)</a:t>
            </a:r>
            <a:r>
              <a:rPr lang="en-IN" dirty="0" smtClean="0"/>
              <a:t>                      </a:t>
            </a:r>
          </a:p>
          <a:p>
            <a:r>
              <a:rPr lang="en-IN" dirty="0" smtClean="0"/>
              <a:t>          = (A + B.B’)(A’ + B.B’)</a:t>
            </a:r>
          </a:p>
          <a:p>
            <a:r>
              <a:rPr lang="en-IN" dirty="0"/>
              <a:t> </a:t>
            </a:r>
            <a:r>
              <a:rPr lang="en-IN" dirty="0" smtClean="0"/>
              <a:t>         = (A + 0)(A’ +0)</a:t>
            </a:r>
          </a:p>
          <a:p>
            <a:r>
              <a:rPr lang="en-IN" dirty="0"/>
              <a:t> </a:t>
            </a:r>
            <a:r>
              <a:rPr lang="en-IN" dirty="0" smtClean="0"/>
              <a:t>          = A.A’</a:t>
            </a:r>
          </a:p>
          <a:p>
            <a:r>
              <a:rPr lang="en-IN" dirty="0"/>
              <a:t> </a:t>
            </a:r>
            <a:r>
              <a:rPr lang="en-IN" dirty="0" smtClean="0"/>
              <a:t>          =0</a:t>
            </a:r>
          </a:p>
          <a:p>
            <a:endParaRPr lang="en-IN" dirty="0"/>
          </a:p>
        </p:txBody>
      </p:sp>
    </p:spTree>
    <p:extLst>
      <p:ext uri="{BB962C8B-B14F-4D97-AF65-F5344CB8AC3E}">
        <p14:creationId xmlns:p14="http://schemas.microsoft.com/office/powerpoint/2010/main" val="125756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BOOLEAN AXIOMS AND THEOREMS</a:t>
            </a:r>
          </a:p>
        </p:txBody>
      </p:sp>
      <p:sp>
        <p:nvSpPr>
          <p:cNvPr id="3" name="Content Placeholder 2"/>
          <p:cNvSpPr>
            <a:spLocks noGrp="1"/>
          </p:cNvSpPr>
          <p:nvPr>
            <p:ph idx="1"/>
          </p:nvPr>
        </p:nvSpPr>
        <p:spPr/>
        <p:txBody>
          <a:bodyPr/>
          <a:lstStyle/>
          <a:p>
            <a:pPr algn="just"/>
            <a:r>
              <a:rPr lang="en-IN" dirty="0"/>
              <a:t>The basic logic operations include logic </a:t>
            </a:r>
            <a:r>
              <a:rPr lang="en-IN" dirty="0" smtClean="0"/>
              <a:t>sum (+), </a:t>
            </a:r>
            <a:r>
              <a:rPr lang="en-IN" dirty="0"/>
              <a:t>logic product (·), and logic </a:t>
            </a:r>
            <a:r>
              <a:rPr lang="en-IN" dirty="0" smtClean="0"/>
              <a:t>complement (‘). i.e. OR, AND and NOT</a:t>
            </a:r>
          </a:p>
          <a:p>
            <a:pPr algn="just"/>
            <a:r>
              <a:rPr lang="en-IN" dirty="0" smtClean="0"/>
              <a:t>If a </a:t>
            </a:r>
            <a:r>
              <a:rPr lang="en-IN" dirty="0"/>
              <a:t>logic variable is true, its logic complement is false</a:t>
            </a:r>
            <a:r>
              <a:rPr lang="en-IN" dirty="0" smtClean="0"/>
              <a:t>.</a:t>
            </a:r>
          </a:p>
          <a:p>
            <a:pPr algn="just"/>
            <a:r>
              <a:rPr lang="en-IN" dirty="0" smtClean="0"/>
              <a:t>In 1904 Huntington defined 6 postulates that must be satisfied, called Huntington’s postulates</a:t>
            </a:r>
            <a:endParaRPr lang="en-IN" dirty="0"/>
          </a:p>
        </p:txBody>
      </p:sp>
    </p:spTree>
    <p:extLst>
      <p:ext uri="{BB962C8B-B14F-4D97-AF65-F5344CB8AC3E}">
        <p14:creationId xmlns:p14="http://schemas.microsoft.com/office/powerpoint/2010/main" val="2674820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72" y="504973"/>
            <a:ext cx="11013744" cy="563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58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Postulates</a:t>
            </a:r>
            <a:endParaRPr lang="en-IN" dirty="0"/>
          </a:p>
        </p:txBody>
      </p:sp>
      <p:sp>
        <p:nvSpPr>
          <p:cNvPr id="3" name="Content Placeholder 2"/>
          <p:cNvSpPr>
            <a:spLocks noGrp="1"/>
          </p:cNvSpPr>
          <p:nvPr>
            <p:ph idx="1"/>
          </p:nvPr>
        </p:nvSpPr>
        <p:spPr/>
        <p:txBody>
          <a:bodyPr/>
          <a:lstStyle/>
          <a:p>
            <a:pPr algn="just"/>
            <a:r>
              <a:rPr lang="en-IN" dirty="0" smtClean="0"/>
              <a:t>1) </a:t>
            </a:r>
            <a:r>
              <a:rPr lang="en-IN" dirty="0" smtClean="0">
                <a:solidFill>
                  <a:srgbClr val="FF0000"/>
                </a:solidFill>
              </a:rPr>
              <a:t>Closure : </a:t>
            </a:r>
            <a:r>
              <a:rPr lang="en-IN" dirty="0" smtClean="0"/>
              <a:t>Any logical operation yields a value in the set {0,1}.</a:t>
            </a:r>
          </a:p>
          <a:p>
            <a:pPr algn="just"/>
            <a:r>
              <a:rPr lang="en-IN" dirty="0" smtClean="0"/>
              <a:t>2) </a:t>
            </a:r>
            <a:r>
              <a:rPr lang="en-IN" dirty="0" smtClean="0">
                <a:solidFill>
                  <a:srgbClr val="FF0000"/>
                </a:solidFill>
              </a:rPr>
              <a:t>Identity : </a:t>
            </a:r>
            <a:r>
              <a:rPr lang="en-IN" dirty="0" smtClean="0"/>
              <a:t>(a) X + 0 = X 	(b) X·1=X</a:t>
            </a:r>
          </a:p>
          <a:p>
            <a:pPr algn="just"/>
            <a:r>
              <a:rPr lang="en-IN" dirty="0" smtClean="0"/>
              <a:t>3) </a:t>
            </a:r>
            <a:r>
              <a:rPr lang="en-IN" dirty="0" smtClean="0">
                <a:solidFill>
                  <a:srgbClr val="FF0000"/>
                </a:solidFill>
              </a:rPr>
              <a:t>Commutative: </a:t>
            </a:r>
            <a:r>
              <a:rPr lang="en-IN" dirty="0" smtClean="0"/>
              <a:t>(a) X+Y =Y+X		(b) X·Y=Y·X</a:t>
            </a:r>
          </a:p>
          <a:p>
            <a:pPr algn="just"/>
            <a:r>
              <a:rPr lang="en-IN" dirty="0" smtClean="0"/>
              <a:t>4) </a:t>
            </a:r>
            <a:r>
              <a:rPr lang="en-IN" dirty="0" smtClean="0">
                <a:solidFill>
                  <a:srgbClr val="FF0000"/>
                </a:solidFill>
              </a:rPr>
              <a:t>Distributive: </a:t>
            </a:r>
            <a:r>
              <a:rPr lang="en-IN" dirty="0" smtClean="0"/>
              <a:t>(a) X·(Y+Z)=(X·Y)+(X·Z)	(b) X+(Y·Z)=(X+Y)</a:t>
            </a:r>
            <a:r>
              <a:rPr lang="en-IN" dirty="0"/>
              <a:t> </a:t>
            </a:r>
            <a:r>
              <a:rPr lang="en-IN" dirty="0" smtClean="0"/>
              <a:t>·(X+Z)</a:t>
            </a:r>
          </a:p>
          <a:p>
            <a:pPr algn="just"/>
            <a:r>
              <a:rPr lang="en-IN" dirty="0" smtClean="0"/>
              <a:t>5) </a:t>
            </a:r>
            <a:r>
              <a:rPr lang="en-IN" dirty="0" smtClean="0">
                <a:solidFill>
                  <a:srgbClr val="FF0000"/>
                </a:solidFill>
              </a:rPr>
              <a:t>Complements: </a:t>
            </a:r>
            <a:r>
              <a:rPr lang="en-IN" dirty="0" smtClean="0"/>
              <a:t>(a) X+X’=1 (b) X·X’=0</a:t>
            </a:r>
          </a:p>
          <a:p>
            <a:pPr algn="just"/>
            <a:r>
              <a:rPr lang="en-IN" dirty="0" smtClean="0"/>
              <a:t>6) </a:t>
            </a:r>
            <a:r>
              <a:rPr lang="en-IN" dirty="0" smtClean="0">
                <a:solidFill>
                  <a:srgbClr val="FF0000"/>
                </a:solidFill>
              </a:rPr>
              <a:t>Distinct: </a:t>
            </a:r>
            <a:r>
              <a:rPr lang="en-IN" dirty="0" smtClean="0"/>
              <a:t>0≠1</a:t>
            </a:r>
            <a:endParaRPr lang="en-IN" dirty="0"/>
          </a:p>
        </p:txBody>
      </p:sp>
    </p:spTree>
    <p:extLst>
      <p:ext uri="{BB962C8B-B14F-4D97-AF65-F5344CB8AC3E}">
        <p14:creationId xmlns:p14="http://schemas.microsoft.com/office/powerpoint/2010/main" val="248982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Theorems</a:t>
            </a:r>
            <a:endParaRPr lang="en-IN" dirty="0"/>
          </a:p>
        </p:txBody>
      </p:sp>
      <p:sp>
        <p:nvSpPr>
          <p:cNvPr id="3" name="Content Placeholder 2"/>
          <p:cNvSpPr>
            <a:spLocks noGrp="1"/>
          </p:cNvSpPr>
          <p:nvPr>
            <p:ph idx="1"/>
          </p:nvPr>
        </p:nvSpPr>
        <p:spPr/>
        <p:txBody>
          <a:bodyPr/>
          <a:lstStyle/>
          <a:p>
            <a:r>
              <a:rPr lang="en-IN" dirty="0" smtClean="0"/>
              <a:t>Theorem 1: (a) X+X=X	(b) X.X=X</a:t>
            </a:r>
          </a:p>
          <a:p>
            <a:r>
              <a:rPr lang="en-IN" dirty="0" smtClean="0"/>
              <a:t>Theorem 2: (a) X+1=1	(b)X</a:t>
            </a:r>
            <a:r>
              <a:rPr lang="en-IN" dirty="0"/>
              <a:t>·</a:t>
            </a:r>
            <a:r>
              <a:rPr lang="en-IN" dirty="0" smtClean="0"/>
              <a:t>0=0</a:t>
            </a:r>
          </a:p>
          <a:p>
            <a:r>
              <a:rPr lang="en-IN" dirty="0" smtClean="0"/>
              <a:t>Theorem 3: </a:t>
            </a:r>
            <a:r>
              <a:rPr lang="en-IN" dirty="0" smtClean="0">
                <a:solidFill>
                  <a:srgbClr val="FF0000"/>
                </a:solidFill>
              </a:rPr>
              <a:t>Involution : </a:t>
            </a:r>
            <a:r>
              <a:rPr lang="en-IN" dirty="0" smtClean="0"/>
              <a:t>(X’)’=X</a:t>
            </a:r>
          </a:p>
          <a:p>
            <a:r>
              <a:rPr lang="en-IN" dirty="0" smtClean="0"/>
              <a:t>Theorem 4: </a:t>
            </a:r>
            <a:r>
              <a:rPr lang="en-IN" dirty="0" smtClean="0">
                <a:solidFill>
                  <a:srgbClr val="FF0000"/>
                </a:solidFill>
              </a:rPr>
              <a:t>Associative : </a:t>
            </a:r>
            <a:r>
              <a:rPr lang="en-IN" dirty="0" smtClean="0"/>
              <a:t>(a) X+(Y+Z)=(X+Y)+Z	(b) X</a:t>
            </a:r>
            <a:r>
              <a:rPr lang="en-IN" dirty="0"/>
              <a:t>· </a:t>
            </a:r>
            <a:r>
              <a:rPr lang="en-IN" dirty="0" smtClean="0"/>
              <a:t>(YZ)=(XY)</a:t>
            </a:r>
            <a:r>
              <a:rPr lang="en-IN" dirty="0"/>
              <a:t> ·</a:t>
            </a:r>
            <a:r>
              <a:rPr lang="en-IN" dirty="0" smtClean="0"/>
              <a:t>Z</a:t>
            </a:r>
          </a:p>
          <a:p>
            <a:r>
              <a:rPr lang="en-IN" dirty="0" smtClean="0"/>
              <a:t>Theorem 5: </a:t>
            </a:r>
            <a:r>
              <a:rPr lang="en-IN" dirty="0" err="1" smtClean="0">
                <a:solidFill>
                  <a:srgbClr val="FF0000"/>
                </a:solidFill>
              </a:rPr>
              <a:t>DeMorgan</a:t>
            </a:r>
            <a:r>
              <a:rPr lang="en-IN" dirty="0" smtClean="0">
                <a:solidFill>
                  <a:srgbClr val="FF0000"/>
                </a:solidFill>
              </a:rPr>
              <a:t> : </a:t>
            </a:r>
            <a:r>
              <a:rPr lang="en-IN" dirty="0" smtClean="0"/>
              <a:t>(a) (X+Y)’=X’Y’	(b) (XY)’=X’+Y’</a:t>
            </a:r>
          </a:p>
          <a:p>
            <a:r>
              <a:rPr lang="en-IN" dirty="0" smtClean="0"/>
              <a:t>Theorem 6: </a:t>
            </a:r>
            <a:r>
              <a:rPr lang="en-IN" dirty="0" smtClean="0">
                <a:solidFill>
                  <a:srgbClr val="FF0000"/>
                </a:solidFill>
              </a:rPr>
              <a:t>Absorption : </a:t>
            </a:r>
            <a:r>
              <a:rPr lang="en-IN" dirty="0" smtClean="0"/>
              <a:t>(a) X+XY=X		(b) X</a:t>
            </a:r>
            <a:r>
              <a:rPr lang="en-IN" dirty="0"/>
              <a:t>· </a:t>
            </a:r>
            <a:r>
              <a:rPr lang="en-IN" dirty="0" smtClean="0"/>
              <a:t>(X+Y)=X</a:t>
            </a:r>
          </a:p>
          <a:p>
            <a:endParaRPr lang="en-IN" dirty="0"/>
          </a:p>
          <a:p>
            <a:r>
              <a:rPr lang="en-IN" dirty="0" smtClean="0"/>
              <a:t>All the theorems you can proof by truth table as well as with expression</a:t>
            </a:r>
            <a:endParaRPr lang="en-IN" dirty="0"/>
          </a:p>
        </p:txBody>
      </p:sp>
    </p:spTree>
    <p:extLst>
      <p:ext uri="{BB962C8B-B14F-4D97-AF65-F5344CB8AC3E}">
        <p14:creationId xmlns:p14="http://schemas.microsoft.com/office/powerpoint/2010/main" val="1480064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Duality Principle</a:t>
            </a:r>
            <a:endParaRPr lang="en-IN" dirty="0"/>
          </a:p>
        </p:txBody>
      </p:sp>
      <p:sp>
        <p:nvSpPr>
          <p:cNvPr id="3" name="Content Placeholder 2"/>
          <p:cNvSpPr>
            <a:spLocks noGrp="1"/>
          </p:cNvSpPr>
          <p:nvPr>
            <p:ph idx="1"/>
          </p:nvPr>
        </p:nvSpPr>
        <p:spPr/>
        <p:txBody>
          <a:bodyPr/>
          <a:lstStyle/>
          <a:p>
            <a:pPr algn="just"/>
            <a:r>
              <a:rPr lang="en-IN" dirty="0" smtClean="0"/>
              <a:t>The important property of Boolean algebra is called duality principle and it states that every algebraic expression deducible from the postulates of Boolean algebra remains valid if the operators and identity elements are interchanged. </a:t>
            </a:r>
          </a:p>
          <a:p>
            <a:pPr algn="just"/>
            <a:endParaRPr lang="en-IN" dirty="0"/>
          </a:p>
          <a:p>
            <a:pPr algn="just"/>
            <a:r>
              <a:rPr lang="en-IN" dirty="0" smtClean="0"/>
              <a:t>Interchange elements ={0,1}</a:t>
            </a:r>
          </a:p>
          <a:p>
            <a:pPr algn="just"/>
            <a:r>
              <a:rPr lang="en-IN" dirty="0" smtClean="0"/>
              <a:t>Interchange operator ={AND,OR}</a:t>
            </a:r>
            <a:endParaRPr lang="en-IN" dirty="0"/>
          </a:p>
        </p:txBody>
      </p:sp>
    </p:spTree>
    <p:extLst>
      <p:ext uri="{BB962C8B-B14F-4D97-AF65-F5344CB8AC3E}">
        <p14:creationId xmlns:p14="http://schemas.microsoft.com/office/powerpoint/2010/main" val="12721862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Proof</a:t>
            </a:r>
            <a:endParaRPr lang="en-IN" dirty="0"/>
          </a:p>
        </p:txBody>
      </p:sp>
      <p:sp>
        <p:nvSpPr>
          <p:cNvPr id="3" name="Content Placeholder 2"/>
          <p:cNvSpPr>
            <a:spLocks noGrp="1"/>
          </p:cNvSpPr>
          <p:nvPr>
            <p:ph idx="1"/>
          </p:nvPr>
        </p:nvSpPr>
        <p:spPr>
          <a:xfrm>
            <a:off x="838200" y="1825625"/>
            <a:ext cx="3944815" cy="4351338"/>
          </a:xfrm>
        </p:spPr>
        <p:txBody>
          <a:bodyPr/>
          <a:lstStyle/>
          <a:p>
            <a:r>
              <a:rPr lang="en-IN" dirty="0" smtClean="0"/>
              <a:t>Theorem 1.(a)  </a:t>
            </a:r>
          </a:p>
          <a:p>
            <a:r>
              <a:rPr lang="en-IN" dirty="0" smtClean="0">
                <a:solidFill>
                  <a:srgbClr val="FF0000"/>
                </a:solidFill>
              </a:rPr>
              <a:t>X + X = X</a:t>
            </a:r>
          </a:p>
          <a:p>
            <a:r>
              <a:rPr lang="en-IN" dirty="0" smtClean="0"/>
              <a:t>Proof:</a:t>
            </a:r>
          </a:p>
          <a:p>
            <a:r>
              <a:rPr lang="en-IN" dirty="0" smtClean="0"/>
              <a:t>X + X = (X + X).1 </a:t>
            </a:r>
            <a:endParaRPr lang="en-IN" dirty="0"/>
          </a:p>
          <a:p>
            <a:r>
              <a:rPr lang="en-IN" dirty="0" smtClean="0"/>
              <a:t>          = (X + X)(X + X’)</a:t>
            </a:r>
          </a:p>
          <a:p>
            <a:r>
              <a:rPr lang="en-IN" dirty="0"/>
              <a:t> </a:t>
            </a:r>
            <a:r>
              <a:rPr lang="en-IN" dirty="0" smtClean="0"/>
              <a:t>         = X + XX’</a:t>
            </a:r>
          </a:p>
          <a:p>
            <a:r>
              <a:rPr lang="en-IN" dirty="0"/>
              <a:t> </a:t>
            </a:r>
            <a:r>
              <a:rPr lang="en-IN" dirty="0" smtClean="0"/>
              <a:t>         = X + 0</a:t>
            </a:r>
          </a:p>
          <a:p>
            <a:r>
              <a:rPr lang="en-IN" dirty="0" smtClean="0"/>
              <a:t>           = X</a:t>
            </a:r>
          </a:p>
          <a:p>
            <a:endParaRPr lang="en-IN" dirty="0"/>
          </a:p>
        </p:txBody>
      </p:sp>
      <p:sp>
        <p:nvSpPr>
          <p:cNvPr id="4" name="Content Placeholder 2"/>
          <p:cNvSpPr txBox="1">
            <a:spLocks/>
          </p:cNvSpPr>
          <p:nvPr/>
        </p:nvSpPr>
        <p:spPr>
          <a:xfrm>
            <a:off x="5351556" y="1837349"/>
            <a:ext cx="39448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dirty="0" smtClean="0"/>
              <a:t>Theorem 1.(b)  </a:t>
            </a:r>
          </a:p>
          <a:p>
            <a:r>
              <a:rPr lang="en-IN" sz="2200" dirty="0" smtClean="0">
                <a:solidFill>
                  <a:srgbClr val="FF0000"/>
                </a:solidFill>
              </a:rPr>
              <a:t>X·X = X</a:t>
            </a:r>
          </a:p>
          <a:p>
            <a:r>
              <a:rPr lang="en-IN" sz="2200" dirty="0" smtClean="0"/>
              <a:t>Proof:</a:t>
            </a:r>
          </a:p>
          <a:p>
            <a:r>
              <a:rPr lang="en-IN" sz="2200" dirty="0" smtClean="0"/>
              <a:t>X</a:t>
            </a:r>
            <a:r>
              <a:rPr lang="en-IN" sz="2200" dirty="0"/>
              <a:t>·</a:t>
            </a:r>
            <a:r>
              <a:rPr lang="en-IN" sz="2200" dirty="0" smtClean="0"/>
              <a:t>X= XX + 0 </a:t>
            </a:r>
          </a:p>
          <a:p>
            <a:r>
              <a:rPr lang="en-IN" sz="2200" dirty="0" smtClean="0"/>
              <a:t>          = XX</a:t>
            </a:r>
          </a:p>
          <a:p>
            <a:r>
              <a:rPr lang="en-IN" sz="2200" dirty="0" smtClean="0"/>
              <a:t>          = XX + XX’</a:t>
            </a:r>
          </a:p>
          <a:p>
            <a:r>
              <a:rPr lang="en-IN" sz="2200" dirty="0" smtClean="0"/>
              <a:t>          = X(X + X’)</a:t>
            </a:r>
          </a:p>
          <a:p>
            <a:r>
              <a:rPr lang="en-IN" sz="2200" dirty="0" smtClean="0"/>
              <a:t>           = X·1</a:t>
            </a:r>
          </a:p>
          <a:p>
            <a:r>
              <a:rPr lang="en-IN" sz="2200" dirty="0"/>
              <a:t> </a:t>
            </a:r>
            <a:r>
              <a:rPr lang="en-IN" sz="2200" dirty="0" smtClean="0"/>
              <a:t>          = X</a:t>
            </a:r>
          </a:p>
          <a:p>
            <a:endParaRPr lang="en-IN" dirty="0"/>
          </a:p>
        </p:txBody>
      </p:sp>
    </p:spTree>
    <p:extLst>
      <p:ext uri="{BB962C8B-B14F-4D97-AF65-F5344CB8AC3E}">
        <p14:creationId xmlns:p14="http://schemas.microsoft.com/office/powerpoint/2010/main" val="61188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Theorems</a:t>
            </a:r>
            <a:endParaRPr lang="en-IN" dirty="0"/>
          </a:p>
        </p:txBody>
      </p:sp>
      <p:sp>
        <p:nvSpPr>
          <p:cNvPr id="4" name="Content Placeholder 2"/>
          <p:cNvSpPr txBox="1">
            <a:spLocks/>
          </p:cNvSpPr>
          <p:nvPr/>
        </p:nvSpPr>
        <p:spPr>
          <a:xfrm>
            <a:off x="896786" y="1892790"/>
            <a:ext cx="39448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Theorem 2.(a)  </a:t>
            </a:r>
          </a:p>
          <a:p>
            <a:r>
              <a:rPr lang="en-IN" dirty="0" smtClean="0">
                <a:solidFill>
                  <a:srgbClr val="FF0000"/>
                </a:solidFill>
              </a:rPr>
              <a:t>X + 1 = 1</a:t>
            </a:r>
          </a:p>
          <a:p>
            <a:r>
              <a:rPr lang="en-IN" dirty="0" smtClean="0"/>
              <a:t>Proof:</a:t>
            </a:r>
          </a:p>
          <a:p>
            <a:r>
              <a:rPr lang="en-IN" dirty="0" smtClean="0"/>
              <a:t>X + 1= 1·(X+1) </a:t>
            </a:r>
          </a:p>
          <a:p>
            <a:r>
              <a:rPr lang="en-IN" dirty="0" smtClean="0"/>
              <a:t>          = (X + X’)(X+1)</a:t>
            </a:r>
          </a:p>
          <a:p>
            <a:r>
              <a:rPr lang="en-IN" dirty="0" smtClean="0"/>
              <a:t>          = X + X’</a:t>
            </a:r>
            <a:r>
              <a:rPr lang="en-IN" dirty="0"/>
              <a:t> </a:t>
            </a:r>
            <a:r>
              <a:rPr lang="en-IN" dirty="0" smtClean="0"/>
              <a:t>·1</a:t>
            </a:r>
          </a:p>
          <a:p>
            <a:r>
              <a:rPr lang="en-IN" dirty="0" smtClean="0"/>
              <a:t>          = X + X’</a:t>
            </a:r>
          </a:p>
          <a:p>
            <a:r>
              <a:rPr lang="en-IN" dirty="0" smtClean="0"/>
              <a:t>          = 1</a:t>
            </a:r>
          </a:p>
          <a:p>
            <a:endParaRPr lang="en-IN" dirty="0" smtClean="0"/>
          </a:p>
          <a:p>
            <a:endParaRPr lang="en-IN" dirty="0"/>
          </a:p>
        </p:txBody>
      </p:sp>
      <p:sp>
        <p:nvSpPr>
          <p:cNvPr id="5" name="Content Placeholder 2"/>
          <p:cNvSpPr txBox="1">
            <a:spLocks/>
          </p:cNvSpPr>
          <p:nvPr/>
        </p:nvSpPr>
        <p:spPr>
          <a:xfrm>
            <a:off x="4581959" y="1952908"/>
            <a:ext cx="39448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Theorem 6.(</a:t>
            </a:r>
            <a:r>
              <a:rPr lang="en-IN" dirty="0"/>
              <a:t>a</a:t>
            </a:r>
            <a:r>
              <a:rPr lang="en-IN" dirty="0" smtClean="0"/>
              <a:t>)  </a:t>
            </a:r>
          </a:p>
          <a:p>
            <a:r>
              <a:rPr lang="en-IN" dirty="0" smtClean="0">
                <a:solidFill>
                  <a:srgbClr val="FF0000"/>
                </a:solidFill>
              </a:rPr>
              <a:t>X + XY = X</a:t>
            </a:r>
          </a:p>
          <a:p>
            <a:r>
              <a:rPr lang="en-IN" dirty="0" smtClean="0"/>
              <a:t>Proof:</a:t>
            </a:r>
          </a:p>
          <a:p>
            <a:r>
              <a:rPr lang="en-IN" dirty="0" smtClean="0"/>
              <a:t>X + XY = X·1 + XY</a:t>
            </a:r>
          </a:p>
          <a:p>
            <a:r>
              <a:rPr lang="en-IN" dirty="0" smtClean="0"/>
              <a:t>          = X(1+Y)</a:t>
            </a:r>
          </a:p>
          <a:p>
            <a:r>
              <a:rPr lang="en-IN" dirty="0" smtClean="0"/>
              <a:t>          = X</a:t>
            </a:r>
            <a:r>
              <a:rPr lang="en-IN" dirty="0"/>
              <a:t> </a:t>
            </a:r>
            <a:r>
              <a:rPr lang="en-IN" dirty="0" smtClean="0"/>
              <a:t>·1</a:t>
            </a:r>
          </a:p>
          <a:p>
            <a:r>
              <a:rPr lang="en-IN" dirty="0" smtClean="0"/>
              <a:t>          = X</a:t>
            </a:r>
          </a:p>
          <a:p>
            <a:endParaRPr lang="en-IN" dirty="0" smtClean="0"/>
          </a:p>
          <a:p>
            <a:endParaRPr lang="en-IN" dirty="0"/>
          </a:p>
        </p:txBody>
      </p:sp>
      <p:sp>
        <p:nvSpPr>
          <p:cNvPr id="6" name="Content Placeholder 2"/>
          <p:cNvSpPr txBox="1">
            <a:spLocks/>
          </p:cNvSpPr>
          <p:nvPr/>
        </p:nvSpPr>
        <p:spPr>
          <a:xfrm>
            <a:off x="7697987" y="1918143"/>
            <a:ext cx="39448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Theorem 6.(b)  </a:t>
            </a:r>
          </a:p>
          <a:p>
            <a:r>
              <a:rPr lang="en-IN" dirty="0" smtClean="0">
                <a:solidFill>
                  <a:srgbClr val="FF0000"/>
                </a:solidFill>
              </a:rPr>
              <a:t>X(X+Y) = X</a:t>
            </a:r>
          </a:p>
          <a:p>
            <a:r>
              <a:rPr lang="en-IN" dirty="0" smtClean="0"/>
              <a:t>Proof:</a:t>
            </a:r>
          </a:p>
          <a:p>
            <a:r>
              <a:rPr lang="en-IN" dirty="0" smtClean="0"/>
              <a:t>X(X+Y) = XX + XY</a:t>
            </a:r>
          </a:p>
          <a:p>
            <a:r>
              <a:rPr lang="en-IN" dirty="0"/>
              <a:t> </a:t>
            </a:r>
            <a:r>
              <a:rPr lang="en-IN" dirty="0" smtClean="0"/>
              <a:t>         =X+XY</a:t>
            </a:r>
          </a:p>
          <a:p>
            <a:r>
              <a:rPr lang="en-IN" dirty="0" smtClean="0"/>
              <a:t>          = X(1+Y)</a:t>
            </a:r>
          </a:p>
          <a:p>
            <a:r>
              <a:rPr lang="en-IN" dirty="0" smtClean="0"/>
              <a:t>          = X</a:t>
            </a:r>
            <a:r>
              <a:rPr lang="en-IN" dirty="0"/>
              <a:t> </a:t>
            </a:r>
            <a:r>
              <a:rPr lang="en-IN" dirty="0" smtClean="0"/>
              <a:t>·1</a:t>
            </a:r>
          </a:p>
          <a:p>
            <a:r>
              <a:rPr lang="en-IN" dirty="0" smtClean="0"/>
              <a:t>          = X</a:t>
            </a:r>
          </a:p>
          <a:p>
            <a:endParaRPr lang="en-IN" dirty="0" smtClean="0"/>
          </a:p>
          <a:p>
            <a:endParaRPr lang="en-IN" dirty="0"/>
          </a:p>
        </p:txBody>
      </p:sp>
    </p:spTree>
    <p:extLst>
      <p:ext uri="{BB962C8B-B14F-4D97-AF65-F5344CB8AC3E}">
        <p14:creationId xmlns:p14="http://schemas.microsoft.com/office/powerpoint/2010/main" val="2529052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3188</TotalTime>
  <Words>2340</Words>
  <Application>Microsoft Office PowerPoint</Application>
  <PresentationFormat>Custom</PresentationFormat>
  <Paragraphs>252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Boolean Theory</vt:lpstr>
      <vt:lpstr>Logic Variables and Logic Functions</vt:lpstr>
      <vt:lpstr>BOOLEAN AXIOMS AND THEOREMS</vt:lpstr>
      <vt:lpstr>PowerPoint Presentation</vt:lpstr>
      <vt:lpstr>Postulates</vt:lpstr>
      <vt:lpstr>Theorems</vt:lpstr>
      <vt:lpstr>Duality Principle</vt:lpstr>
      <vt:lpstr>Proof</vt:lpstr>
      <vt:lpstr>Theorems</vt:lpstr>
      <vt:lpstr>DeMorgan’s Theorem (a)</vt:lpstr>
      <vt:lpstr>DeMorgan’s Theorem (b)</vt:lpstr>
      <vt:lpstr>Logic Gates</vt:lpstr>
      <vt:lpstr>AND, OR, NOT Gates</vt:lpstr>
      <vt:lpstr>Boolean Functions</vt:lpstr>
      <vt:lpstr>Literals, Variables and Terms</vt:lpstr>
      <vt:lpstr>Minimization</vt:lpstr>
      <vt:lpstr>Complement of a Function</vt:lpstr>
      <vt:lpstr>Examples:</vt:lpstr>
      <vt:lpstr>Canonical and Standard Forms</vt:lpstr>
      <vt:lpstr>Note*</vt:lpstr>
      <vt:lpstr>Three binary variable min terms and max terms</vt:lpstr>
      <vt:lpstr>Exp:</vt:lpstr>
      <vt:lpstr>Exp</vt:lpstr>
      <vt:lpstr>Consensus Theorem or Redundancy Theorem</vt:lpstr>
      <vt:lpstr>Some Problems and their Solutions</vt:lpstr>
      <vt:lpstr>Contd.</vt:lpstr>
      <vt:lpstr>Contd.</vt:lpstr>
      <vt:lpstr>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Windows User</dc:creator>
  <cp:lastModifiedBy>Admin</cp:lastModifiedBy>
  <cp:revision>152</cp:revision>
  <dcterms:created xsi:type="dcterms:W3CDTF">2018-12-06T13:53:49Z</dcterms:created>
  <dcterms:modified xsi:type="dcterms:W3CDTF">2019-12-23T06:51:38Z</dcterms:modified>
</cp:coreProperties>
</file>