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4" r:id="rId3"/>
    <p:sldId id="258" r:id="rId4"/>
    <p:sldId id="259" r:id="rId5"/>
    <p:sldId id="260" r:id="rId6"/>
    <p:sldId id="257" r:id="rId7"/>
    <p:sldId id="261" r:id="rId8"/>
    <p:sldId id="262" r:id="rId9"/>
    <p:sldId id="263" r:id="rId10"/>
    <p:sldId id="272" r:id="rId11"/>
    <p:sldId id="265" r:id="rId12"/>
    <p:sldId id="266" r:id="rId13"/>
    <p:sldId id="273" r:id="rId14"/>
    <p:sldId id="267" r:id="rId15"/>
    <p:sldId id="274" r:id="rId16"/>
    <p:sldId id="268" r:id="rId17"/>
    <p:sldId id="275" r:id="rId18"/>
    <p:sldId id="295" r:id="rId19"/>
    <p:sldId id="296" r:id="rId20"/>
    <p:sldId id="298" r:id="rId21"/>
    <p:sldId id="29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508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7A005-CE4E-4B04-9E7B-894CB4C512F1}" type="datetimeFigureOut">
              <a:rPr lang="en-IN" smtClean="0"/>
              <a:t>23-12-2019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AA08D-35E0-4140-819E-FAF336768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561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5B22-13CB-44B8-90E5-FAB0465BBE8B}" type="datetime1">
              <a:rPr lang="en-IN" smtClean="0"/>
              <a:t>23-12-2019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1FD-E47D-4866-8D90-B607272CB2F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6E1B-DA57-4DCF-A7E5-9AECF2132479}" type="datetime1">
              <a:rPr lang="en-IN" smtClean="0"/>
              <a:t>23-12-2019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1FD-E47D-4866-8D90-B607272CB2F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76B0-2DF6-40ED-8742-4D894A13C768}" type="datetime1">
              <a:rPr lang="en-IN" smtClean="0"/>
              <a:t>23-12-2019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1FD-E47D-4866-8D90-B607272CB2F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4392-2DDA-49F9-B0F8-1500ECEB9A02}" type="datetime1">
              <a:rPr lang="en-IN" smtClean="0"/>
              <a:t>23-12-2019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1FD-E47D-4866-8D90-B607272CB2F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F02D-C438-402F-B5B0-434B324F2C3B}" type="datetime1">
              <a:rPr lang="en-IN" smtClean="0"/>
              <a:t>23-12-2019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1FD-E47D-4866-8D90-B607272CB2F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61BD-F129-46AC-B78F-859C523A41F2}" type="datetime1">
              <a:rPr lang="en-IN" smtClean="0"/>
              <a:t>23-12-2019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1FD-E47D-4866-8D90-B607272CB2F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4D40-A2CD-4240-B7D5-859468793134}" type="datetime1">
              <a:rPr lang="en-IN" smtClean="0"/>
              <a:t>23-12-2019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1FD-E47D-4866-8D90-B607272CB2F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0E4B-ABC1-486D-8AC7-AFF55C9EB7EB}" type="datetime1">
              <a:rPr lang="en-IN" smtClean="0"/>
              <a:t>23-12-2019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1FD-E47D-4866-8D90-B607272CB2F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3B3C-BF40-459F-8DF2-4B813B486B53}" type="datetime1">
              <a:rPr lang="en-IN" smtClean="0"/>
              <a:t>23-12-2019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1FD-E47D-4866-8D90-B607272CB2F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668F-F920-43B1-BDEE-B33ACE96163F}" type="datetime1">
              <a:rPr lang="en-IN" smtClean="0"/>
              <a:t>23-12-2019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1FD-E47D-4866-8D90-B607272CB2F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FC59-2A56-4778-8BD0-8563F1F591B7}" type="datetime1">
              <a:rPr lang="en-IN" smtClean="0"/>
              <a:t>23-12-2019</a:t>
            </a:fld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9C1FD-E47D-4866-8D90-B607272CB2F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769C1FD-E47D-4866-8D90-B607272CB2F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D47F716-824B-4B25-B422-0A4F20866999}" type="datetime1">
              <a:rPr lang="en-IN" smtClean="0"/>
              <a:t>23-12-2019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7D0EB7-356A-4DA2-8323-1112D3099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218" y="963306"/>
            <a:ext cx="10058400" cy="2593975"/>
          </a:xfrm>
        </p:spPr>
        <p:txBody>
          <a:bodyPr/>
          <a:lstStyle/>
          <a:p>
            <a:r>
              <a:rPr lang="en-IN" dirty="0"/>
              <a:t>Digital Logic </a:t>
            </a:r>
            <a:r>
              <a:rPr lang="en-IN" dirty="0" smtClean="0"/>
              <a:t>Design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1FD-E47D-4866-8D90-B607272CB2F7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974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Different Number System and their use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93" y="1649103"/>
            <a:ext cx="7405353" cy="3965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0" t="13146" r="50000" b="5351"/>
          <a:stretch/>
        </p:blipFill>
        <p:spPr bwMode="auto">
          <a:xfrm>
            <a:off x="7671852" y="1390918"/>
            <a:ext cx="3215088" cy="4481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1FD-E47D-4866-8D90-B607272CB2F7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496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Positional Number System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:r>
                  <a:rPr lang="en-IN" dirty="0" smtClean="0"/>
                  <a:t>In General a number with a decimal point is represented by a series of coefficients</a:t>
                </a:r>
              </a:p>
              <a:p>
                <a:pPr algn="just"/>
                <a:r>
                  <a:rPr lang="en-IN" dirty="0" err="1" smtClean="0"/>
                  <a:t>Exp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 smtClean="0"/>
                  <a:t>.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−3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algn="just"/>
                <a:endParaRPr lang="en-IN" dirty="0"/>
              </a:p>
              <a:p>
                <a:pPr algn="just"/>
                <a:r>
                  <a:rPr lang="en-IN" dirty="0" smtClean="0"/>
                  <a:t>A number represent in a base-r system has coefficients multiplied by power of r.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I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IN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𝑛</m:t>
                        </m:r>
                        <m:r>
                          <a:rPr lang="en-IN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IN" i="1">
                            <a:latin typeface="Cambria Math"/>
                          </a:rPr>
                          <m:t>𝑛</m:t>
                        </m:r>
                        <m:r>
                          <a:rPr lang="en-IN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dirty="0" smtClean="0"/>
                  <a:t>+………………………..+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I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IN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en-IN" dirty="0" smtClean="0"/>
                  <a:t>…………………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−</m:t>
                        </m:r>
                        <m:r>
                          <a:rPr lang="en-IN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−</m:t>
                        </m:r>
                        <m:r>
                          <a:rPr lang="en-IN" b="0" i="1" smtClean="0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algn="just"/>
                <a:r>
                  <a:rPr lang="en-IN" dirty="0" smtClean="0"/>
                  <a:t>The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 smtClean="0"/>
                  <a:t> is in the range 0 to r-1. </a:t>
                </a:r>
                <a:endParaRPr lang="en-IN" dirty="0"/>
              </a:p>
              <a:p>
                <a:pPr algn="just"/>
                <a:r>
                  <a:rPr lang="en-IN" dirty="0" smtClean="0"/>
                  <a:t>n is highest coefficient number.  Its value will be one less than the number of bits present in the number. 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This method is used to convert any base number to decimal number.</a:t>
                </a:r>
              </a:p>
              <a:p>
                <a:pPr algn="just"/>
                <a:r>
                  <a:rPr lang="en-IN" dirty="0" err="1" smtClean="0"/>
                  <a:t>Exp</a:t>
                </a:r>
                <a:r>
                  <a:rPr lang="en-IN" dirty="0" smtClean="0"/>
                  <a:t> : 1234.567</a:t>
                </a:r>
              </a:p>
              <a:p>
                <a:pPr algn="just"/>
                <a:r>
                  <a:rPr lang="en-IN" dirty="0" smtClean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 smtClean="0"/>
                  <a:t>=4,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=3,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=2,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 smtClean="0"/>
                  <a:t>=1</a:t>
                </a:r>
              </a:p>
              <a:p>
                <a:pPr algn="just"/>
                <a:r>
                  <a:rPr lang="en-IN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IN" dirty="0" smtClean="0"/>
                  <a:t>=5,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IN" dirty="0" smtClean="0"/>
                  <a:t>=6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−3</m:t>
                        </m:r>
                      </m:sub>
                    </m:sSub>
                  </m:oMath>
                </a14:m>
                <a:r>
                  <a:rPr lang="en-IN" dirty="0" smtClean="0"/>
                  <a:t>=7</a:t>
                </a:r>
              </a:p>
              <a:p>
                <a:pPr algn="just"/>
                <a:endParaRPr lang="en-IN" dirty="0"/>
              </a:p>
              <a:p>
                <a:pPr algn="just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25" r="-7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1FD-E47D-4866-8D90-B607272CB2F7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16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Exps</a:t>
            </a:r>
            <a:r>
              <a:rPr lang="en-IN" dirty="0" smtClean="0"/>
              <a:t>: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dirty="0"/>
                          <m:t>(4021.2)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IN" dirty="0" smtClean="0"/>
                  <a:t> in base 5.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dirty="0"/>
                          <m:t>(</m:t>
                        </m:r>
                        <m:r>
                          <m:rPr>
                            <m:nor/>
                          </m:rPr>
                          <a:rPr lang="en-IN" b="0" i="0" dirty="0" smtClean="0"/>
                          <m:t>127.4</m:t>
                        </m:r>
                        <m:r>
                          <m:rPr>
                            <m:nor/>
                          </m:rPr>
                          <a:rPr lang="en-IN" dirty="0"/>
                          <m:t>)</m:t>
                        </m:r>
                      </m:e>
                      <m:sub>
                        <m:r>
                          <a:rPr lang="en-IN" b="0" i="1" dirty="0" smtClean="0">
                            <a:latin typeface="Cambria Math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IN" dirty="0" smtClean="0"/>
                  <a:t> in base 8 or octal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dirty="0"/>
                          <m:t>(</m:t>
                        </m:r>
                        <m:r>
                          <m:rPr>
                            <m:nor/>
                          </m:rPr>
                          <a:rPr lang="en-IN" b="0" i="0" dirty="0" smtClean="0"/>
                          <m:t>B</m:t>
                        </m:r>
                        <m:r>
                          <m:rPr>
                            <m:nor/>
                          </m:rPr>
                          <a:rPr lang="en-IN" b="0" i="0" dirty="0" smtClean="0"/>
                          <m:t>65</m:t>
                        </m:r>
                        <m:r>
                          <m:rPr>
                            <m:nor/>
                          </m:rPr>
                          <a:rPr lang="en-IN" b="0" i="0" dirty="0" smtClean="0"/>
                          <m:t>F</m:t>
                        </m:r>
                        <m:r>
                          <m:rPr>
                            <m:nor/>
                          </m:rPr>
                          <a:rPr lang="en-IN" dirty="0"/>
                          <m:t>)</m:t>
                        </m:r>
                      </m:e>
                      <m:sub>
                        <m:r>
                          <a:rPr lang="en-IN" b="0" i="1" dirty="0" smtClean="0">
                            <a:latin typeface="Cambria Math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IN" dirty="0" smtClean="0"/>
                  <a:t> in base 16 or </a:t>
                </a:r>
                <a:r>
                  <a:rPr lang="en-IN" dirty="0" err="1" smtClean="0"/>
                  <a:t>hexa</a:t>
                </a:r>
                <a:r>
                  <a:rPr lang="en-IN" dirty="0" smtClean="0"/>
                  <a:t> decimal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dirty="0"/>
                          <m:t>(</m:t>
                        </m:r>
                        <m:r>
                          <m:rPr>
                            <m:nor/>
                          </m:rPr>
                          <a:rPr lang="en-IN" b="0" i="0" dirty="0" smtClean="0"/>
                          <m:t>110101</m:t>
                        </m:r>
                        <m:r>
                          <m:rPr>
                            <m:nor/>
                          </m:rPr>
                          <a:rPr lang="en-IN" dirty="0"/>
                          <m:t>)</m:t>
                        </m:r>
                      </m:e>
                      <m:sub>
                        <m:r>
                          <a:rPr lang="en-IN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 in base 2 or binary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1FD-E47D-4866-8D90-B607272CB2F7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80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Solutions: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dirty="0">
                            <a:solidFill>
                              <a:srgbClr val="FF0000"/>
                            </a:solidFill>
                          </a:rPr>
                          <m:t>(4021.2)</m:t>
                        </m:r>
                      </m:e>
                      <m:sub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 smtClean="0"/>
                  <a:t>We can relate this number to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 smtClean="0"/>
                  <a:t>So 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 smtClean="0"/>
                  <a:t>=4,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=0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=2,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 smtClean="0"/>
                  <a:t>=1,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IN" dirty="0" smtClean="0"/>
                  <a:t>=2.</a:t>
                </a:r>
              </a:p>
              <a:p>
                <a:r>
                  <a:rPr lang="en-IN" dirty="0" smtClean="0"/>
                  <a:t>Now converting to decimal equivalent using the formula: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IN" i="1">
                        <a:latin typeface="Cambria Math"/>
                      </a:rPr>
                      <m:t>+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𝑛</m:t>
                        </m:r>
                        <m:r>
                          <a:rPr lang="en-IN" i="1">
                            <a:latin typeface="Cambria Math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IN" i="1">
                            <a:latin typeface="Cambria Math"/>
                          </a:rPr>
                          <m:t>𝑛</m:t>
                        </m:r>
                        <m:r>
                          <a:rPr lang="en-IN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dirty="0"/>
                  <a:t>+………………………..+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IN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I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IN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I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IN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IN" i="1">
                        <a:latin typeface="Cambria Math"/>
                      </a:rPr>
                      <m:t>+</m:t>
                    </m:r>
                  </m:oMath>
                </a14:m>
                <a:r>
                  <a:rPr lang="en-IN" dirty="0"/>
                  <a:t>…………………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−</m:t>
                        </m:r>
                        <m:r>
                          <a:rPr lang="en-IN" i="1">
                            <a:latin typeface="Cambria Math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IN" i="1">
                            <a:latin typeface="Cambria Math"/>
                          </a:rPr>
                          <m:t>−</m:t>
                        </m:r>
                        <m:r>
                          <a:rPr lang="en-IN" i="1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IN" dirty="0" smtClean="0"/>
                  <a:t>So,</a:t>
                </a:r>
              </a:p>
              <a:p>
                <a:r>
                  <a:rPr lang="en-IN" dirty="0" smtClean="0"/>
                  <a:t>4×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5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N" dirty="0" smtClean="0"/>
                  <a:t>+0</a:t>
                </a:r>
                <a:r>
                  <a:rPr lang="en-IN" dirty="0"/>
                  <a:t>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</a:rPr>
                          <m:t>5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+2</a:t>
                </a:r>
                <a:r>
                  <a:rPr lang="en-IN" dirty="0"/>
                  <a:t>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</a:rPr>
                          <m:t>5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IN" dirty="0" smtClean="0"/>
                  <a:t>+1</a:t>
                </a:r>
                <a:r>
                  <a:rPr lang="en-IN" dirty="0"/>
                  <a:t>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</a:rPr>
                          <m:t>5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dirty="0" smtClean="0"/>
                  <a:t>+2</a:t>
                </a:r>
                <a:r>
                  <a:rPr lang="en-IN" dirty="0"/>
                  <a:t>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</a:rPr>
                          <m:t>5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dirty="0"/>
                          <m:t>(511.4)</m:t>
                        </m:r>
                      </m:e>
                      <m:sub>
                        <m:r>
                          <a:rPr lang="en-IN" b="0" i="1" dirty="0" smtClean="0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IN" dirty="0" smtClean="0"/>
                  <a:t> similarly,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dirty="0">
                            <a:solidFill>
                              <a:srgbClr val="FF0000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IN" dirty="0">
                            <a:solidFill>
                              <a:srgbClr val="FF0000"/>
                            </a:solidFill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IN" dirty="0">
                            <a:solidFill>
                              <a:srgbClr val="FF0000"/>
                            </a:solidFill>
                          </a:rPr>
                          <m:t>65</m:t>
                        </m:r>
                        <m:r>
                          <m:rPr>
                            <m:nor/>
                          </m:rPr>
                          <a:rPr lang="en-IN" dirty="0">
                            <a:solidFill>
                              <a:srgbClr val="FF0000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IN" dirty="0">
                            <a:solidFill>
                              <a:srgbClr val="FF0000"/>
                            </a:solidFill>
                          </a:rPr>
                          <m:t>)</m:t>
                        </m:r>
                      </m:e>
                      <m:sub>
                        <m:r>
                          <a:rPr lang="en-IN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IN" dirty="0" smtClean="0"/>
                  <a:t>= 11</a:t>
                </a:r>
                <a:r>
                  <a:rPr lang="en-IN" dirty="0"/>
                  <a:t>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16</m:t>
                        </m:r>
                      </m:e>
                      <m:sup>
                        <m:r>
                          <a:rPr lang="en-IN" i="1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N" dirty="0"/>
                  <a:t>+</a:t>
                </a:r>
                <a:r>
                  <a:rPr lang="en-IN" dirty="0" smtClean="0"/>
                  <a:t>6</a:t>
                </a:r>
                <a:r>
                  <a:rPr lang="en-IN" dirty="0"/>
                  <a:t>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16</m:t>
                        </m:r>
                      </m:e>
                      <m:sup>
                        <m:r>
                          <a:rPr lang="en-IN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+</a:t>
                </a:r>
                <a:r>
                  <a:rPr lang="en-IN" dirty="0" smtClean="0"/>
                  <a:t>5</a:t>
                </a:r>
                <a:r>
                  <a:rPr lang="en-IN" dirty="0"/>
                  <a:t>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16</m:t>
                        </m:r>
                      </m:e>
                      <m:sup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IN" dirty="0"/>
                  <a:t>+1</a:t>
                </a:r>
                <a:r>
                  <a:rPr lang="en-IN" dirty="0" smtClean="0"/>
                  <a:t>5</a:t>
                </a:r>
                <a:r>
                  <a:rPr lang="en-IN" dirty="0"/>
                  <a:t>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16</m:t>
                        </m:r>
                      </m:e>
                      <m:sup>
                        <m:r>
                          <a:rPr lang="en-IN" i="1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b="0" i="0" dirty="0" smtClean="0">
                            <a:latin typeface="Cambria Math"/>
                          </a:rPr>
                          <m:t>(46687</m:t>
                        </m:r>
                        <m:r>
                          <m:rPr>
                            <m:nor/>
                          </m:rPr>
                          <a:rPr lang="en-IN" dirty="0"/>
                          <m:t>)</m:t>
                        </m:r>
                      </m:e>
                      <m:sub>
                        <m:r>
                          <a:rPr lang="en-IN" i="1" dirty="0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endParaRPr lang="en-IN" dirty="0" smtClean="0"/>
              </a:p>
              <a:p>
                <a:endParaRPr lang="en-IN" dirty="0"/>
              </a:p>
              <a:p>
                <a:endParaRPr lang="en-IN" dirty="0" smtClean="0"/>
              </a:p>
              <a:p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1FD-E47D-4866-8D90-B607272CB2F7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448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Number base conversion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Convert Decimal to binary</a:t>
                </a:r>
              </a:p>
              <a:p>
                <a:r>
                  <a:rPr lang="en-IN" dirty="0" smtClean="0"/>
                  <a:t>i)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dirty="0"/>
                          <m:t>(4</m:t>
                        </m:r>
                        <m:r>
                          <m:rPr>
                            <m:nor/>
                          </m:rPr>
                          <a:rPr lang="en-IN" b="0" i="0" dirty="0" smtClean="0"/>
                          <m:t>1</m:t>
                        </m:r>
                        <m:r>
                          <m:rPr>
                            <m:nor/>
                          </m:rPr>
                          <a:rPr lang="en-IN" dirty="0"/>
                          <m:t>)</m:t>
                        </m:r>
                      </m:e>
                      <m:sub>
                        <m:r>
                          <a:rPr lang="en-IN" b="0" i="1" dirty="0" smtClean="0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 smtClean="0"/>
                  <a:t>ii)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dirty="0"/>
                          <m:t>(</m:t>
                        </m:r>
                        <m:r>
                          <m:rPr>
                            <m:nor/>
                          </m:rPr>
                          <a:rPr lang="en-IN" b="0" i="0" dirty="0" smtClean="0"/>
                          <m:t>0.6875</m:t>
                        </m:r>
                        <m:r>
                          <m:rPr>
                            <m:nor/>
                          </m:rPr>
                          <a:rPr lang="en-IN" dirty="0"/>
                          <m:t>)</m:t>
                        </m:r>
                      </m:e>
                      <m:sub>
                        <m:r>
                          <a:rPr lang="en-IN" b="0" i="1" dirty="0" smtClean="0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 smtClean="0"/>
                  <a:t>Convert Decimal to octal</a:t>
                </a:r>
              </a:p>
              <a:p>
                <a:r>
                  <a:rPr lang="en-IN" dirty="0" smtClean="0"/>
                  <a:t>i)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dirty="0"/>
                          <m:t>(</m:t>
                        </m:r>
                        <m:r>
                          <m:rPr>
                            <m:nor/>
                          </m:rPr>
                          <a:rPr lang="en-IN" b="0" i="0" dirty="0" smtClean="0"/>
                          <m:t>0.513</m:t>
                        </m:r>
                        <m:r>
                          <m:rPr>
                            <m:nor/>
                          </m:rPr>
                          <a:rPr lang="en-IN" dirty="0"/>
                          <m:t>)</m:t>
                        </m:r>
                      </m:e>
                      <m:sub>
                        <m:r>
                          <a:rPr lang="en-IN" i="1" dirty="0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 smtClean="0"/>
                  <a:t>Ii)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dirty="0"/>
                          <m:t>(</m:t>
                        </m:r>
                        <m:r>
                          <m:rPr>
                            <m:nor/>
                          </m:rPr>
                          <a:rPr lang="en-IN" b="0" i="0" dirty="0" smtClean="0"/>
                          <m:t>153</m:t>
                        </m:r>
                        <m:r>
                          <m:rPr>
                            <m:nor/>
                          </m:rPr>
                          <a:rPr lang="en-IN" dirty="0"/>
                          <m:t>)</m:t>
                        </m:r>
                      </m:e>
                      <m:sub>
                        <m:r>
                          <a:rPr lang="en-IN" b="0" i="1" dirty="0" smtClean="0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1FD-E47D-4866-8D90-B607272CB2F7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657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Solutions</a:t>
            </a:r>
            <a:endParaRPr lang="en-IN" dirty="0"/>
          </a:p>
        </p:txBody>
      </p:sp>
      <p:pic>
        <p:nvPicPr>
          <p:cNvPr id="4098" name="Picture 2" descr="C:\Users\Admin\Desktop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59" y="1816173"/>
            <a:ext cx="5058481" cy="200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dmin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45" y="3893914"/>
            <a:ext cx="268605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Admin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898" y="1707211"/>
            <a:ext cx="5095852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5318975" y="1543293"/>
            <a:ext cx="77274" cy="489397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01" name="Picture 5" descr="C:\Users\Admin\Desktop\Captur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898" y="3498671"/>
            <a:ext cx="566737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Admin\Desktop\Captur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666" y="4197708"/>
            <a:ext cx="374332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5357612" y="4072943"/>
            <a:ext cx="494857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318975" y="1528242"/>
            <a:ext cx="494857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60688" y="4222125"/>
            <a:ext cx="44969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1FD-E47D-4866-8D90-B607272CB2F7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651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Octal to </a:t>
                </a:r>
                <a:r>
                  <a:rPr lang="en-IN" dirty="0" err="1" smtClean="0"/>
                  <a:t>Hexa</a:t>
                </a:r>
                <a:r>
                  <a:rPr lang="en-IN" dirty="0" smtClean="0"/>
                  <a:t>-decimal numbers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dirty="0"/>
                          <m:t>(</m:t>
                        </m:r>
                        <m:r>
                          <m:rPr>
                            <m:nor/>
                          </m:rPr>
                          <a:rPr lang="en-IN" b="0" i="0" dirty="0" smtClean="0"/>
                          <m:t>26153.7406</m:t>
                        </m:r>
                        <m:r>
                          <m:rPr>
                            <m:nor/>
                          </m:rPr>
                          <a:rPr lang="en-IN" dirty="0"/>
                          <m:t>)</m:t>
                        </m:r>
                      </m:e>
                      <m:sub>
                        <m:r>
                          <a:rPr lang="en-IN" b="0" i="1" dirty="0" smtClean="0">
                            <a:latin typeface="Cambria Math"/>
                          </a:rPr>
                          <m:t>8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dirty="0"/>
                          <m:t>(</m:t>
                        </m:r>
                        <m:r>
                          <m:rPr>
                            <m:nor/>
                          </m:rPr>
                          <a:rPr lang="en-IN" b="0" i="0" dirty="0" smtClean="0"/>
                          <m:t>673.124</m:t>
                        </m:r>
                        <m:r>
                          <m:rPr>
                            <m:nor/>
                          </m:rPr>
                          <a:rPr lang="en-IN" dirty="0"/>
                          <m:t>)</m:t>
                        </m:r>
                      </m:e>
                      <m:sub>
                        <m:r>
                          <a:rPr lang="en-IN" b="0" i="1" dirty="0" smtClean="0">
                            <a:latin typeface="Cambria Math"/>
                          </a:rPr>
                          <m:t>8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1FD-E47D-4866-8D90-B607272CB2F7}" type="slidenum">
              <a:rPr lang="en-IN" smtClean="0"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910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dirty="0"/>
                          <m:t>(26153.7406)</m:t>
                        </m:r>
                      </m:e>
                      <m:sub>
                        <m:r>
                          <a:rPr lang="en-IN" i="1" dirty="0">
                            <a:latin typeface="Cambria Math"/>
                          </a:rPr>
                          <m:t>8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 smtClean="0"/>
                  <a:t>Steps: 1) Convert octal to binary. Every octal number will be represented by 3 bin binary.</a:t>
                </a:r>
              </a:p>
              <a:p>
                <a:r>
                  <a:rPr lang="en-IN" dirty="0" smtClean="0"/>
                  <a:t>2	6 	1	5	3	. </a:t>
                </a:r>
                <a:r>
                  <a:rPr lang="en-IN" dirty="0"/>
                  <a:t>	</a:t>
                </a:r>
                <a:r>
                  <a:rPr lang="en-IN" dirty="0" smtClean="0"/>
                  <a:t>7	4	0	6</a:t>
                </a:r>
              </a:p>
              <a:p>
                <a:r>
                  <a:rPr lang="en-IN" dirty="0" smtClean="0"/>
                  <a:t>011  110    001    	101     011               	111     100     	000     110</a:t>
                </a:r>
              </a:p>
              <a:p>
                <a:endParaRPr lang="en-IN" dirty="0" smtClean="0"/>
              </a:p>
              <a:p>
                <a:r>
                  <a:rPr lang="en-IN" dirty="0" smtClean="0"/>
                  <a:t>2) Take 4 bit binary to convert it to hexadecimal. Taken 4 bit pair in right to left direction for the integer and left to right for the fraction.</a:t>
                </a:r>
              </a:p>
              <a:p>
                <a:r>
                  <a:rPr lang="en-IN" dirty="0" smtClean="0"/>
                  <a:t>  	0010	1100	0110	1011.1111	0000	0110</a:t>
                </a:r>
              </a:p>
              <a:p>
                <a:r>
                  <a:rPr lang="en-IN" dirty="0"/>
                  <a:t> </a:t>
                </a:r>
                <a:r>
                  <a:rPr lang="en-IN" dirty="0" smtClean="0"/>
                  <a:t>          2         C         6         B.	 F	  0</a:t>
                </a:r>
                <a:r>
                  <a:rPr lang="en-IN" dirty="0"/>
                  <a:t> </a:t>
                </a:r>
                <a:r>
                  <a:rPr lang="en-IN" dirty="0" smtClean="0"/>
                  <a:t>        6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5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>
            <a:off x="3425781" y="3812148"/>
            <a:ext cx="1287887" cy="1287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484255" y="3760632"/>
            <a:ext cx="1225638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1FD-E47D-4866-8D90-B607272CB2F7}" type="slidenum">
              <a:rPr lang="en-IN" smtClean="0"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48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1FD-E47D-4866-8D90-B607272CB2F7}" type="slidenum">
              <a:rPr lang="en-IN" smtClean="0"/>
              <a:t>18</a:t>
            </a:fld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59304" y="245656"/>
            <a:ext cx="8857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Addition of two numbers in Decimal, Binary, Octal and Hexadecimal number systems: 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1445" y="1583140"/>
            <a:ext cx="43672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1).  [193]</a:t>
            </a:r>
            <a:r>
              <a:rPr lang="en-IN" sz="1000" dirty="0" smtClean="0"/>
              <a:t>10</a:t>
            </a:r>
            <a:r>
              <a:rPr lang="en-IN" dirty="0" smtClean="0"/>
              <a:t> + [17845]</a:t>
            </a:r>
            <a:r>
              <a:rPr lang="en-IN" sz="1000" dirty="0" smtClean="0"/>
              <a:t>10</a:t>
            </a:r>
          </a:p>
          <a:p>
            <a:endParaRPr lang="en-IN" dirty="0"/>
          </a:p>
          <a:p>
            <a:r>
              <a:rPr lang="en-IN" dirty="0" smtClean="0"/>
              <a:t>2). [</a:t>
            </a:r>
            <a:r>
              <a:rPr lang="en-IN" dirty="0"/>
              <a:t>3</a:t>
            </a:r>
            <a:r>
              <a:rPr lang="en-IN" dirty="0" smtClean="0"/>
              <a:t>23]</a:t>
            </a:r>
            <a:r>
              <a:rPr lang="en-IN" sz="1000" dirty="0" smtClean="0"/>
              <a:t>8 </a:t>
            </a:r>
            <a:r>
              <a:rPr lang="en-IN" dirty="0" smtClean="0"/>
              <a:t>+ </a:t>
            </a:r>
            <a:r>
              <a:rPr lang="en-IN" dirty="0"/>
              <a:t>[</a:t>
            </a:r>
            <a:r>
              <a:rPr lang="en-IN" dirty="0" smtClean="0"/>
              <a:t>12345]</a:t>
            </a:r>
            <a:r>
              <a:rPr lang="en-IN" sz="1000" dirty="0" smtClean="0"/>
              <a:t>8</a:t>
            </a:r>
          </a:p>
          <a:p>
            <a:endParaRPr lang="en-IN" dirty="0"/>
          </a:p>
          <a:p>
            <a:r>
              <a:rPr lang="en-IN" dirty="0" smtClean="0"/>
              <a:t>3). </a:t>
            </a:r>
            <a:r>
              <a:rPr lang="en-IN" dirty="0"/>
              <a:t>[</a:t>
            </a:r>
            <a:r>
              <a:rPr lang="en-IN" dirty="0" smtClean="0"/>
              <a:t>1AE3]</a:t>
            </a:r>
            <a:r>
              <a:rPr lang="en-IN" sz="1000" dirty="0" smtClean="0"/>
              <a:t>16  </a:t>
            </a:r>
            <a:r>
              <a:rPr lang="en-IN" dirty="0" smtClean="0"/>
              <a:t>+ [EF3E5]</a:t>
            </a:r>
            <a:r>
              <a:rPr lang="en-IN" sz="1000" dirty="0" smtClean="0"/>
              <a:t>16</a:t>
            </a:r>
          </a:p>
          <a:p>
            <a:endParaRPr lang="en-IN" sz="1000" dirty="0"/>
          </a:p>
          <a:p>
            <a:endParaRPr lang="en-IN" sz="1000" dirty="0" smtClean="0"/>
          </a:p>
          <a:p>
            <a:r>
              <a:rPr lang="en-IN" dirty="0" smtClean="0"/>
              <a:t>4). [10011001]</a:t>
            </a:r>
            <a:r>
              <a:rPr lang="en-IN" sz="1000" dirty="0" smtClean="0"/>
              <a:t>2</a:t>
            </a:r>
            <a:r>
              <a:rPr lang="en-IN" dirty="0" smtClean="0"/>
              <a:t>+ [11101111]</a:t>
            </a:r>
            <a:r>
              <a:rPr lang="en-IN" sz="1000" dirty="0" smtClean="0"/>
              <a:t>2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00490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1FD-E47D-4866-8D90-B607272CB2F7}" type="slidenum">
              <a:rPr lang="en-IN" smtClean="0"/>
              <a:t>19</a:t>
            </a:fld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59304" y="245656"/>
            <a:ext cx="8857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Subtraction of two numbers in Decimal, Binary, Octal and Hexadecimal number systems: 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1445" y="1583140"/>
            <a:ext cx="43672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1).  [56193]</a:t>
            </a:r>
            <a:r>
              <a:rPr lang="en-IN" sz="1000" dirty="0" smtClean="0"/>
              <a:t>10</a:t>
            </a:r>
            <a:r>
              <a:rPr lang="en-IN" dirty="0" smtClean="0"/>
              <a:t> - [17845]</a:t>
            </a:r>
            <a:r>
              <a:rPr lang="en-IN" sz="1000" dirty="0" smtClean="0"/>
              <a:t>10</a:t>
            </a:r>
          </a:p>
          <a:p>
            <a:endParaRPr lang="en-IN" dirty="0"/>
          </a:p>
          <a:p>
            <a:r>
              <a:rPr lang="en-IN" dirty="0" smtClean="0"/>
              <a:t>2). [70123]</a:t>
            </a:r>
            <a:r>
              <a:rPr lang="en-IN" sz="1000" dirty="0" smtClean="0"/>
              <a:t>8 </a:t>
            </a:r>
            <a:r>
              <a:rPr lang="en-IN" dirty="0"/>
              <a:t>-</a:t>
            </a:r>
            <a:r>
              <a:rPr lang="en-IN" dirty="0" smtClean="0"/>
              <a:t> </a:t>
            </a:r>
            <a:r>
              <a:rPr lang="en-IN" dirty="0"/>
              <a:t>[</a:t>
            </a:r>
            <a:r>
              <a:rPr lang="en-IN" dirty="0" smtClean="0"/>
              <a:t>12747]</a:t>
            </a:r>
            <a:r>
              <a:rPr lang="en-IN" sz="1000" dirty="0" smtClean="0"/>
              <a:t>8</a:t>
            </a:r>
          </a:p>
          <a:p>
            <a:endParaRPr lang="en-IN" dirty="0"/>
          </a:p>
          <a:p>
            <a:r>
              <a:rPr lang="en-IN" dirty="0" smtClean="0"/>
              <a:t>3). [F1AE3]</a:t>
            </a:r>
            <a:r>
              <a:rPr lang="en-IN" sz="1000" dirty="0" smtClean="0"/>
              <a:t>16 </a:t>
            </a:r>
            <a:r>
              <a:rPr lang="en-IN" dirty="0" smtClean="0"/>
              <a:t> - [BF3F5]</a:t>
            </a:r>
            <a:r>
              <a:rPr lang="en-IN" sz="1000" dirty="0" smtClean="0"/>
              <a:t>16</a:t>
            </a:r>
          </a:p>
          <a:p>
            <a:endParaRPr lang="en-IN" sz="1000" dirty="0"/>
          </a:p>
          <a:p>
            <a:endParaRPr lang="en-IN" sz="1000" dirty="0" smtClean="0"/>
          </a:p>
          <a:p>
            <a:r>
              <a:rPr lang="en-IN" dirty="0" smtClean="0"/>
              <a:t>4). [10011001] - [11101111]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977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 Book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Digital Design by M. Morris Mano | Michael D. </a:t>
            </a:r>
            <a:r>
              <a:rPr lang="en-IN" dirty="0" err="1" smtClean="0"/>
              <a:t>Ciletti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1FD-E47D-4866-8D90-B607272CB2F7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32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1FD-E47D-4866-8D90-B607272CB2F7}" type="slidenum">
              <a:rPr lang="en-IN" smtClean="0"/>
              <a:t>20</a:t>
            </a:fld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57" y="520177"/>
            <a:ext cx="10119133" cy="5512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503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1FD-E47D-4866-8D90-B607272CB2F7}" type="slidenum">
              <a:rPr lang="en-IN" smtClean="0"/>
              <a:t>21</a:t>
            </a:fld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91" y="312192"/>
            <a:ext cx="9879060" cy="621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192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Continuous Time and Discrete Time Signals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 smtClean="0"/>
              <a:t>A signal that is specified for every value of time t is a </a:t>
            </a:r>
            <a:r>
              <a:rPr lang="en-IN" b="1" dirty="0" smtClean="0"/>
              <a:t>continuous time signal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dirty="0" smtClean="0"/>
              <a:t>A signal that is specified only at discrete values of t is a </a:t>
            </a:r>
            <a:r>
              <a:rPr lang="en-IN" b="1" dirty="0" smtClean="0"/>
              <a:t>discrete time signal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dirty="0" err="1" smtClean="0"/>
              <a:t>Exp</a:t>
            </a:r>
            <a:r>
              <a:rPr lang="en-IN" dirty="0" smtClean="0"/>
              <a:t>: Gross national product (GNP), </a:t>
            </a:r>
            <a:r>
              <a:rPr lang="en-IN" dirty="0"/>
              <a:t> </a:t>
            </a:r>
            <a:r>
              <a:rPr lang="en-IN" dirty="0" smtClean="0"/>
              <a:t>monthly sales of a corporation, stock market daily average </a:t>
            </a:r>
            <a:r>
              <a:rPr lang="en-IN" dirty="0" err="1" smtClean="0"/>
              <a:t>etc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1FD-E47D-4866-8D90-B607272CB2F7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82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69" y="122830"/>
            <a:ext cx="9635319" cy="5930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68077" y="6204747"/>
            <a:ext cx="793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Fig.1 (a) Continuous Time (b) Discrete Time Signal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1FD-E47D-4866-8D90-B607272CB2F7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474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Analog</a:t>
            </a:r>
            <a:r>
              <a:rPr lang="en-IN" dirty="0" smtClean="0"/>
              <a:t> and Digital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The concept of continuous time is often confused with that of </a:t>
            </a:r>
            <a:r>
              <a:rPr lang="en-IN" dirty="0" err="1" smtClean="0"/>
              <a:t>analog</a:t>
            </a:r>
            <a:r>
              <a:rPr lang="en-IN" dirty="0" smtClean="0"/>
              <a:t>. The two are not same.</a:t>
            </a:r>
          </a:p>
          <a:p>
            <a:pPr algn="just"/>
            <a:r>
              <a:rPr lang="en-IN" dirty="0" smtClean="0"/>
              <a:t>The same is true of the concepts of discrete and digital.</a:t>
            </a:r>
            <a:endParaRPr lang="en-IN" dirty="0"/>
          </a:p>
          <a:p>
            <a:pPr algn="just"/>
            <a:r>
              <a:rPr lang="en-IN" dirty="0" smtClean="0"/>
              <a:t>A signal whose amplitude can take on any value in a continuous range is an </a:t>
            </a:r>
            <a:r>
              <a:rPr lang="en-IN" b="1" dirty="0" err="1" smtClean="0"/>
              <a:t>analog</a:t>
            </a:r>
            <a:r>
              <a:rPr lang="en-IN" b="1" dirty="0" smtClean="0"/>
              <a:t> signal</a:t>
            </a:r>
            <a:r>
              <a:rPr lang="en-IN" dirty="0" smtClean="0"/>
              <a:t>. This means that the signal can take on infinite number of values.</a:t>
            </a:r>
          </a:p>
          <a:p>
            <a:pPr algn="just"/>
            <a:r>
              <a:rPr lang="en-IN" dirty="0" smtClean="0"/>
              <a:t>A </a:t>
            </a:r>
            <a:r>
              <a:rPr lang="en-IN" b="1" dirty="0" smtClean="0"/>
              <a:t>digital signal</a:t>
            </a:r>
            <a:r>
              <a:rPr lang="en-IN" dirty="0" smtClean="0"/>
              <a:t>, on the other hand is one whose amplitude can take on only two values (binary signals).  For a signal to qualify as digital, the number of values need not to be restricted to two. It can be any finite number. Like </a:t>
            </a:r>
            <a:r>
              <a:rPr lang="en-IN" b="1" dirty="0" smtClean="0"/>
              <a:t>M-</a:t>
            </a:r>
            <a:r>
              <a:rPr lang="en-IN" b="1" dirty="0" err="1" smtClean="0"/>
              <a:t>ary</a:t>
            </a:r>
            <a:r>
              <a:rPr lang="en-IN" b="1" dirty="0" smtClean="0"/>
              <a:t> signal</a:t>
            </a:r>
          </a:p>
          <a:p>
            <a:pPr algn="just"/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1FD-E47D-4866-8D90-B607272CB2F7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438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08D625-EF73-41DE-BE86-A0A04AEB9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Signal Types</a:t>
            </a:r>
            <a:endParaRPr lang="en-IN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49" y="1452138"/>
            <a:ext cx="730139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28800" y="6053070"/>
            <a:ext cx="7933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Fig.2 (a) </a:t>
            </a:r>
            <a:r>
              <a:rPr lang="en-IN" dirty="0" err="1" smtClean="0"/>
              <a:t>Analog</a:t>
            </a:r>
            <a:r>
              <a:rPr lang="en-IN" dirty="0" smtClean="0"/>
              <a:t> Continuous Time, (b) Digital, Continuous Time (c) </a:t>
            </a:r>
            <a:r>
              <a:rPr lang="en-IN" dirty="0" err="1" smtClean="0"/>
              <a:t>Analog</a:t>
            </a:r>
            <a:r>
              <a:rPr lang="en-IN" dirty="0" smtClean="0"/>
              <a:t>, Discrete Time (d) Digital, Discrete Time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1FD-E47D-4866-8D90-B607272CB2F7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493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560" y="15326"/>
            <a:ext cx="10160000" cy="1143000"/>
          </a:xfrm>
        </p:spPr>
        <p:txBody>
          <a:bodyPr/>
          <a:lstStyle/>
          <a:p>
            <a:r>
              <a:rPr lang="en-IN" dirty="0" smtClean="0"/>
              <a:t>A/D Converter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371" y="1522414"/>
            <a:ext cx="9985928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76777" y="953584"/>
            <a:ext cx="83240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 smtClean="0"/>
              <a:t>You can see this video: </a:t>
            </a:r>
            <a:r>
              <a:rPr lang="en-IN" dirty="0" smtClean="0"/>
              <a:t>https</a:t>
            </a:r>
            <a:r>
              <a:rPr lang="en-IN" dirty="0"/>
              <a:t>://www.youtube.com/watch?v=zucfv7lU0Ws&amp;pbjreload=10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6339678"/>
            <a:ext cx="793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Fig.3 A/D converter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1FD-E47D-4866-8D90-B607272CB2F7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19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Digital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Digital systems are designed to store, process and communicate information in digital form.</a:t>
            </a:r>
          </a:p>
          <a:p>
            <a:pPr algn="just"/>
            <a:r>
              <a:rPr lang="en-IN" dirty="0" smtClean="0"/>
              <a:t>Application:-     i) Communication</a:t>
            </a:r>
          </a:p>
          <a:p>
            <a:pPr marL="0" indent="0" algn="just">
              <a:buNone/>
            </a:pPr>
            <a:r>
              <a:rPr lang="en-IN" dirty="0" smtClean="0"/>
              <a:t>                               ii) Business transaction</a:t>
            </a:r>
          </a:p>
          <a:p>
            <a:pPr marL="0" indent="0" algn="just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iii) Traffic control</a:t>
            </a:r>
          </a:p>
          <a:p>
            <a:pPr marL="0" indent="0" algn="just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iv) Spacecraft guidance</a:t>
            </a:r>
          </a:p>
          <a:p>
            <a:pPr marL="0" indent="0" algn="just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v) Medical treatment</a:t>
            </a:r>
          </a:p>
          <a:p>
            <a:pPr marL="0" indent="0" algn="just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vi) Weather monitoring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1FD-E47D-4866-8D90-B607272CB2F7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560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Number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Decimal Number System (radix or base 10)</a:t>
            </a:r>
          </a:p>
          <a:p>
            <a:r>
              <a:rPr lang="en-IN" dirty="0" smtClean="0"/>
              <a:t>Binary Number System (radix or base 2)</a:t>
            </a:r>
          </a:p>
          <a:p>
            <a:r>
              <a:rPr lang="en-IN" dirty="0" smtClean="0"/>
              <a:t>Octal Number System </a:t>
            </a:r>
            <a:r>
              <a:rPr lang="en-IN" dirty="0"/>
              <a:t>(radix or base 8</a:t>
            </a:r>
            <a:r>
              <a:rPr lang="en-IN" dirty="0" smtClean="0"/>
              <a:t>)</a:t>
            </a:r>
          </a:p>
          <a:p>
            <a:r>
              <a:rPr lang="en-IN" dirty="0" err="1" smtClean="0"/>
              <a:t>Hexa</a:t>
            </a:r>
            <a:r>
              <a:rPr lang="en-IN" dirty="0" smtClean="0"/>
              <a:t> Decimal Number System </a:t>
            </a:r>
            <a:r>
              <a:rPr lang="en-IN" dirty="0"/>
              <a:t>(radix or base </a:t>
            </a:r>
            <a:r>
              <a:rPr lang="en-IN" dirty="0" smtClean="0"/>
              <a:t>16)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193" y="4124996"/>
            <a:ext cx="571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9C1FD-E47D-4866-8D90-B607272CB2F7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52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2406</TotalTime>
  <Words>1052</Words>
  <Application>Microsoft Office PowerPoint</Application>
  <PresentationFormat>Custom</PresentationFormat>
  <Paragraphs>121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Adjacency</vt:lpstr>
      <vt:lpstr>Digital Logic Design </vt:lpstr>
      <vt:lpstr>Ref Book</vt:lpstr>
      <vt:lpstr>Continuous Time and Discrete Time Signals</vt:lpstr>
      <vt:lpstr>PowerPoint Presentation</vt:lpstr>
      <vt:lpstr>Analog and Digital</vt:lpstr>
      <vt:lpstr>Signal Types</vt:lpstr>
      <vt:lpstr>A/D Converter</vt:lpstr>
      <vt:lpstr>Digital System</vt:lpstr>
      <vt:lpstr>Number Systems</vt:lpstr>
      <vt:lpstr>Different Number System and their use</vt:lpstr>
      <vt:lpstr>Positional Number System</vt:lpstr>
      <vt:lpstr>Exps:</vt:lpstr>
      <vt:lpstr>Solutions:</vt:lpstr>
      <vt:lpstr>Number base conversion</vt:lpstr>
      <vt:lpstr>Solutions</vt:lpstr>
      <vt:lpstr>Contd.</vt:lpstr>
      <vt:lpstr>Solution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Design</dc:title>
  <dc:creator>Windows User</dc:creator>
  <cp:lastModifiedBy>Admin</cp:lastModifiedBy>
  <cp:revision>94</cp:revision>
  <dcterms:created xsi:type="dcterms:W3CDTF">2018-12-06T13:53:49Z</dcterms:created>
  <dcterms:modified xsi:type="dcterms:W3CDTF">2019-12-23T06:50:21Z</dcterms:modified>
</cp:coreProperties>
</file>