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0" r:id="rId4"/>
    <p:sldId id="261" r:id="rId5"/>
    <p:sldId id="262" r:id="rId6"/>
    <p:sldId id="257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3B85E-68FA-46EF-BC51-5EBAB2EEABE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DC1D7-B870-4B82-963E-AB3134A3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2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DC1D7-B870-4B82-963E-AB3134A3D0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79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DC1D7-B870-4B82-963E-AB3134A3D0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34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DC1D7-B870-4B82-963E-AB3134A3D0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06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DC1D7-B870-4B82-963E-AB3134A3D0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4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C476-E44F-4AEF-8EBA-15CDEC46361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5D9B-E5CB-44DC-91F6-E335F4883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2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C476-E44F-4AEF-8EBA-15CDEC46361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5D9B-E5CB-44DC-91F6-E335F4883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6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C476-E44F-4AEF-8EBA-15CDEC46361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5D9B-E5CB-44DC-91F6-E335F4883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1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C476-E44F-4AEF-8EBA-15CDEC46361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5D9B-E5CB-44DC-91F6-E335F4883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C476-E44F-4AEF-8EBA-15CDEC46361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5D9B-E5CB-44DC-91F6-E335F4883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3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C476-E44F-4AEF-8EBA-15CDEC46361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5D9B-E5CB-44DC-91F6-E335F4883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2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C476-E44F-4AEF-8EBA-15CDEC46361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5D9B-E5CB-44DC-91F6-E335F4883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7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C476-E44F-4AEF-8EBA-15CDEC46361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5D9B-E5CB-44DC-91F6-E335F4883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7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C476-E44F-4AEF-8EBA-15CDEC46361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5D9B-E5CB-44DC-91F6-E335F4883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7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C476-E44F-4AEF-8EBA-15CDEC46361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5D9B-E5CB-44DC-91F6-E335F4883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C476-E44F-4AEF-8EBA-15CDEC46361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5D9B-E5CB-44DC-91F6-E335F4883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4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C476-E44F-4AEF-8EBA-15CDEC46361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65D9B-E5CB-44DC-91F6-E335F4883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2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-19.gif (36958 bytes)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52600"/>
            <a:ext cx="40671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45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Designing Synchronous Counters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219200"/>
            <a:ext cx="7696200" cy="12954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Bef>
                <a:spcPct val="40000"/>
              </a:spcBef>
              <a:spcAft>
                <a:spcPts val="0"/>
              </a:spcAft>
              <a:buSzPct val="120000"/>
              <a:defRPr/>
            </a:pPr>
            <a:r>
              <a:rPr lang="en-US" dirty="0" smtClean="0"/>
              <a:t>3-bit Gray code counter: logic diagram.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GB" sz="2000" dirty="0" smtClean="0">
                <a:solidFill>
                  <a:srgbClr val="0000CC"/>
                </a:solidFill>
              </a:rPr>
              <a:t>		JQ</a:t>
            </a:r>
            <a:r>
              <a:rPr lang="en-GB" sz="2000" baseline="-25000" dirty="0" smtClean="0">
                <a:solidFill>
                  <a:srgbClr val="0000CC"/>
                </a:solidFill>
              </a:rPr>
              <a:t>2</a:t>
            </a:r>
            <a:r>
              <a:rPr lang="en-GB" sz="2000" dirty="0" smtClean="0">
                <a:solidFill>
                  <a:srgbClr val="0000CC"/>
                </a:solidFill>
              </a:rPr>
              <a:t> = Q</a:t>
            </a:r>
            <a:r>
              <a:rPr lang="en-GB" sz="2000" baseline="-25000" dirty="0" smtClean="0">
                <a:solidFill>
                  <a:srgbClr val="0000CC"/>
                </a:solidFill>
              </a:rPr>
              <a:t>1</a:t>
            </a:r>
            <a:r>
              <a:rPr lang="en-GB" sz="2000" dirty="0" smtClean="0">
                <a:solidFill>
                  <a:srgbClr val="0000CC"/>
                </a:solidFill>
              </a:rPr>
              <a:t>.Q</a:t>
            </a:r>
            <a:r>
              <a:rPr lang="en-GB" sz="2000" baseline="-25000" dirty="0" smtClean="0">
                <a:solidFill>
                  <a:srgbClr val="0000CC"/>
                </a:solidFill>
              </a:rPr>
              <a:t>0</a:t>
            </a:r>
            <a:r>
              <a:rPr lang="en-GB" sz="2000" dirty="0" smtClean="0">
                <a:solidFill>
                  <a:srgbClr val="0000CC"/>
                </a:solidFill>
              </a:rPr>
              <a:t>'	 </a:t>
            </a:r>
            <a:r>
              <a:rPr lang="en-GB" sz="2000" dirty="0" smtClean="0">
                <a:solidFill>
                  <a:srgbClr val="9900CC"/>
                </a:solidFill>
              </a:rPr>
              <a:t>JQ</a:t>
            </a:r>
            <a:r>
              <a:rPr lang="en-GB" sz="2000" baseline="-25000" dirty="0" smtClean="0">
                <a:solidFill>
                  <a:srgbClr val="9900CC"/>
                </a:solidFill>
              </a:rPr>
              <a:t>1</a:t>
            </a:r>
            <a:r>
              <a:rPr lang="en-GB" sz="2000" dirty="0" smtClean="0">
                <a:solidFill>
                  <a:srgbClr val="9900CC"/>
                </a:solidFill>
              </a:rPr>
              <a:t> = Q</a:t>
            </a:r>
            <a:r>
              <a:rPr lang="en-GB" sz="2000" baseline="-25000" dirty="0" smtClean="0">
                <a:solidFill>
                  <a:srgbClr val="9900CC"/>
                </a:solidFill>
              </a:rPr>
              <a:t>2</a:t>
            </a:r>
            <a:r>
              <a:rPr lang="en-GB" sz="2000" dirty="0" smtClean="0">
                <a:solidFill>
                  <a:srgbClr val="9900CC"/>
                </a:solidFill>
              </a:rPr>
              <a:t>'.Q</a:t>
            </a:r>
            <a:r>
              <a:rPr lang="en-GB" sz="2000" baseline="-25000" dirty="0" smtClean="0">
                <a:solidFill>
                  <a:srgbClr val="9900CC"/>
                </a:solidFill>
              </a:rPr>
              <a:t>0	 </a:t>
            </a:r>
            <a:r>
              <a:rPr lang="en-GB" sz="2000" dirty="0" smtClean="0">
                <a:solidFill>
                  <a:srgbClr val="006600"/>
                </a:solidFill>
              </a:rPr>
              <a:t>JQ</a:t>
            </a:r>
            <a:r>
              <a:rPr lang="en-GB" sz="2000" baseline="-25000" dirty="0" smtClean="0">
                <a:solidFill>
                  <a:srgbClr val="006600"/>
                </a:solidFill>
              </a:rPr>
              <a:t>0</a:t>
            </a:r>
            <a:r>
              <a:rPr lang="en-GB" sz="2000" dirty="0" smtClean="0">
                <a:solidFill>
                  <a:srgbClr val="006600"/>
                </a:solidFill>
              </a:rPr>
              <a:t> = (Q</a:t>
            </a:r>
            <a:r>
              <a:rPr lang="en-GB" sz="2000" baseline="-25000" dirty="0" smtClean="0">
                <a:solidFill>
                  <a:srgbClr val="006600"/>
                </a:solidFill>
              </a:rPr>
              <a:t>2</a:t>
            </a:r>
            <a:r>
              <a:rPr lang="en-GB" sz="2000" dirty="0" smtClean="0">
                <a:solidFill>
                  <a:srgbClr val="006600"/>
                </a:solidFill>
              </a:rPr>
              <a:t> </a:t>
            </a:r>
            <a:r>
              <a:rPr lang="en-GB" sz="2000" dirty="0" smtClean="0">
                <a:solidFill>
                  <a:srgbClr val="006600"/>
                </a:solidFill>
                <a:sym typeface="Symbol" pitchFamily="18" charset="2"/>
              </a:rPr>
              <a:t></a:t>
            </a:r>
            <a:r>
              <a:rPr lang="en-GB" sz="2000" dirty="0" smtClean="0">
                <a:solidFill>
                  <a:srgbClr val="006600"/>
                </a:solidFill>
              </a:rPr>
              <a:t> Q</a:t>
            </a:r>
            <a:r>
              <a:rPr lang="en-GB" sz="2000" baseline="-25000" dirty="0" smtClean="0">
                <a:solidFill>
                  <a:srgbClr val="006600"/>
                </a:solidFill>
              </a:rPr>
              <a:t>1</a:t>
            </a:r>
            <a:r>
              <a:rPr lang="en-GB" sz="2000" dirty="0" smtClean="0">
                <a:solidFill>
                  <a:srgbClr val="006600"/>
                </a:solidFill>
              </a:rPr>
              <a:t>)'</a:t>
            </a:r>
          </a:p>
          <a:p>
            <a:pPr eaLnBrk="1" fontAlgn="auto" hangingPunct="1">
              <a:spcBef>
                <a:spcPct val="10000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GB" sz="2000" dirty="0" smtClean="0">
                <a:solidFill>
                  <a:srgbClr val="0000CC"/>
                </a:solidFill>
              </a:rPr>
              <a:t>		KQ</a:t>
            </a:r>
            <a:r>
              <a:rPr lang="en-GB" sz="2000" baseline="-25000" dirty="0" smtClean="0">
                <a:solidFill>
                  <a:srgbClr val="0000CC"/>
                </a:solidFill>
              </a:rPr>
              <a:t>2</a:t>
            </a:r>
            <a:r>
              <a:rPr lang="en-GB" sz="2000" dirty="0" smtClean="0">
                <a:solidFill>
                  <a:srgbClr val="0000CC"/>
                </a:solidFill>
              </a:rPr>
              <a:t> = Q</a:t>
            </a:r>
            <a:r>
              <a:rPr lang="en-GB" sz="2000" baseline="-25000" dirty="0" smtClean="0">
                <a:solidFill>
                  <a:srgbClr val="0000CC"/>
                </a:solidFill>
              </a:rPr>
              <a:t>1</a:t>
            </a:r>
            <a:r>
              <a:rPr lang="en-GB" sz="2000" dirty="0" smtClean="0">
                <a:solidFill>
                  <a:srgbClr val="0000CC"/>
                </a:solidFill>
              </a:rPr>
              <a:t>'.Q</a:t>
            </a:r>
            <a:r>
              <a:rPr lang="en-GB" sz="2000" baseline="-25000" dirty="0" smtClean="0">
                <a:solidFill>
                  <a:srgbClr val="0000CC"/>
                </a:solidFill>
              </a:rPr>
              <a:t>0</a:t>
            </a:r>
            <a:r>
              <a:rPr lang="en-GB" sz="2000" dirty="0" smtClean="0">
                <a:solidFill>
                  <a:srgbClr val="0000CC"/>
                </a:solidFill>
              </a:rPr>
              <a:t>'	 </a:t>
            </a:r>
            <a:r>
              <a:rPr lang="en-GB" sz="2000" dirty="0" smtClean="0">
                <a:solidFill>
                  <a:srgbClr val="9900CC"/>
                </a:solidFill>
              </a:rPr>
              <a:t>KQ</a:t>
            </a:r>
            <a:r>
              <a:rPr lang="en-GB" sz="2000" baseline="-25000" dirty="0" smtClean="0">
                <a:solidFill>
                  <a:srgbClr val="9900CC"/>
                </a:solidFill>
              </a:rPr>
              <a:t>1</a:t>
            </a:r>
            <a:r>
              <a:rPr lang="en-GB" sz="2000" dirty="0" smtClean="0">
                <a:solidFill>
                  <a:srgbClr val="9900CC"/>
                </a:solidFill>
              </a:rPr>
              <a:t> = Q</a:t>
            </a:r>
            <a:r>
              <a:rPr lang="en-GB" sz="2000" baseline="-25000" dirty="0" smtClean="0">
                <a:solidFill>
                  <a:srgbClr val="9900CC"/>
                </a:solidFill>
              </a:rPr>
              <a:t>2</a:t>
            </a:r>
            <a:r>
              <a:rPr lang="en-GB" sz="2000" dirty="0" smtClean="0">
                <a:solidFill>
                  <a:srgbClr val="9900CC"/>
                </a:solidFill>
              </a:rPr>
              <a:t>.Q</a:t>
            </a:r>
            <a:r>
              <a:rPr lang="en-GB" sz="2000" baseline="-25000" dirty="0" smtClean="0">
                <a:solidFill>
                  <a:srgbClr val="9900CC"/>
                </a:solidFill>
              </a:rPr>
              <a:t>0	 </a:t>
            </a:r>
            <a:r>
              <a:rPr lang="en-GB" sz="2000" dirty="0" smtClean="0">
                <a:solidFill>
                  <a:srgbClr val="006600"/>
                </a:solidFill>
              </a:rPr>
              <a:t>KQ</a:t>
            </a:r>
            <a:r>
              <a:rPr lang="en-GB" sz="2000" baseline="-25000" dirty="0" smtClean="0">
                <a:solidFill>
                  <a:srgbClr val="006600"/>
                </a:solidFill>
              </a:rPr>
              <a:t>0</a:t>
            </a:r>
            <a:r>
              <a:rPr lang="en-GB" sz="2000" dirty="0" smtClean="0">
                <a:solidFill>
                  <a:srgbClr val="006600"/>
                </a:solidFill>
              </a:rPr>
              <a:t> = Q</a:t>
            </a:r>
            <a:r>
              <a:rPr lang="en-GB" sz="2000" baseline="-25000" dirty="0" smtClean="0">
                <a:solidFill>
                  <a:srgbClr val="006600"/>
                </a:solidFill>
              </a:rPr>
              <a:t>2</a:t>
            </a:r>
            <a:r>
              <a:rPr lang="en-GB" sz="2000" dirty="0" smtClean="0">
                <a:solidFill>
                  <a:srgbClr val="006600"/>
                </a:solidFill>
              </a:rPr>
              <a:t> </a:t>
            </a:r>
            <a:r>
              <a:rPr lang="en-GB" sz="2000" dirty="0" smtClean="0">
                <a:solidFill>
                  <a:srgbClr val="006600"/>
                </a:solidFill>
                <a:sym typeface="Symbol" pitchFamily="18" charset="2"/>
              </a:rPr>
              <a:t></a:t>
            </a:r>
            <a:r>
              <a:rPr lang="en-GB" sz="2000" dirty="0" smtClean="0">
                <a:solidFill>
                  <a:srgbClr val="006600"/>
                </a:solidFill>
              </a:rPr>
              <a:t> Q</a:t>
            </a:r>
            <a:r>
              <a:rPr lang="en-GB" sz="2000" baseline="-25000" dirty="0" smtClean="0">
                <a:solidFill>
                  <a:srgbClr val="006600"/>
                </a:solidFill>
              </a:rPr>
              <a:t>1</a:t>
            </a:r>
            <a:endParaRPr lang="en-GB" sz="2000" dirty="0" smtClean="0">
              <a:solidFill>
                <a:srgbClr val="006600"/>
              </a:solidFill>
            </a:endParaRPr>
          </a:p>
        </p:txBody>
      </p:sp>
      <p:grpSp>
        <p:nvGrpSpPr>
          <p:cNvPr id="43012" name="Group 298"/>
          <p:cNvGrpSpPr>
            <a:grpSpLocks/>
          </p:cNvGrpSpPr>
          <p:nvPr/>
        </p:nvGrpSpPr>
        <p:grpSpPr bwMode="auto">
          <a:xfrm flipH="1">
            <a:off x="357761" y="2858431"/>
            <a:ext cx="8132762" cy="3100387"/>
            <a:chOff x="1104" y="1995"/>
            <a:chExt cx="3774" cy="1415"/>
          </a:xfrm>
        </p:grpSpPr>
        <p:sp>
          <p:nvSpPr>
            <p:cNvPr id="43017" name="Line 122"/>
            <p:cNvSpPr>
              <a:spLocks noChangeShapeType="1"/>
            </p:cNvSpPr>
            <p:nvPr/>
          </p:nvSpPr>
          <p:spPr bwMode="auto">
            <a:xfrm flipH="1">
              <a:off x="3648" y="2160"/>
              <a:ext cx="0" cy="33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3018" name="Line 123"/>
            <p:cNvSpPr>
              <a:spLocks noChangeShapeType="1"/>
            </p:cNvSpPr>
            <p:nvPr/>
          </p:nvSpPr>
          <p:spPr bwMode="auto">
            <a:xfrm>
              <a:off x="1440" y="3312"/>
              <a:ext cx="2688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3019" name="Line 124"/>
            <p:cNvSpPr>
              <a:spLocks noChangeShapeType="1"/>
            </p:cNvSpPr>
            <p:nvPr/>
          </p:nvSpPr>
          <p:spPr bwMode="auto">
            <a:xfrm flipH="1">
              <a:off x="2976" y="2688"/>
              <a:ext cx="0" cy="625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3020" name="Line 125"/>
            <p:cNvSpPr>
              <a:spLocks noChangeShapeType="1"/>
            </p:cNvSpPr>
            <p:nvPr/>
          </p:nvSpPr>
          <p:spPr bwMode="auto">
            <a:xfrm>
              <a:off x="2976" y="2688"/>
              <a:ext cx="101" cy="4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3021" name="Line 126"/>
            <p:cNvSpPr>
              <a:spLocks noChangeShapeType="1"/>
            </p:cNvSpPr>
            <p:nvPr/>
          </p:nvSpPr>
          <p:spPr bwMode="auto">
            <a:xfrm flipV="1">
              <a:off x="1680" y="249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3022" name="Line 127"/>
            <p:cNvSpPr>
              <a:spLocks noChangeShapeType="1"/>
            </p:cNvSpPr>
            <p:nvPr/>
          </p:nvSpPr>
          <p:spPr bwMode="auto">
            <a:xfrm flipV="1">
              <a:off x="1728" y="268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3023" name="Text Box 128"/>
            <p:cNvSpPr txBox="1">
              <a:spLocks noChangeArrowheads="1"/>
            </p:cNvSpPr>
            <p:nvPr/>
          </p:nvSpPr>
          <p:spPr bwMode="auto">
            <a:xfrm>
              <a:off x="3377" y="2304"/>
              <a:ext cx="2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defRPr/>
              </a:pPr>
              <a:r>
                <a:rPr lang="en-GB" sz="1400" b="1" smtClean="0">
                  <a:latin typeface="+mn-lt"/>
                </a:rPr>
                <a:t>Q</a:t>
              </a:r>
              <a:r>
                <a:rPr lang="en-GB" sz="1400" b="1" baseline="-25000" smtClean="0">
                  <a:latin typeface="+mn-lt"/>
                </a:rPr>
                <a:t>1</a:t>
              </a:r>
              <a:endParaRPr lang="en-GB" sz="1400" b="1" smtClean="0">
                <a:latin typeface="+mn-lt"/>
              </a:endParaRPr>
            </a:p>
          </p:txBody>
        </p:sp>
        <p:sp>
          <p:nvSpPr>
            <p:cNvPr id="43024" name="Text Box 129"/>
            <p:cNvSpPr txBox="1">
              <a:spLocks noChangeArrowheads="1"/>
            </p:cNvSpPr>
            <p:nvPr/>
          </p:nvSpPr>
          <p:spPr bwMode="auto">
            <a:xfrm>
              <a:off x="2160" y="2304"/>
              <a:ext cx="2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defRPr/>
              </a:pPr>
              <a:r>
                <a:rPr lang="en-GB" sz="1400" b="1" smtClean="0">
                  <a:latin typeface="+mn-lt"/>
                </a:rPr>
                <a:t>Q</a:t>
              </a:r>
              <a:r>
                <a:rPr lang="en-GB" sz="1400" b="1" baseline="-25000" smtClean="0">
                  <a:latin typeface="+mn-lt"/>
                </a:rPr>
                <a:t>0</a:t>
              </a:r>
              <a:endParaRPr lang="en-GB" sz="1400" b="1" smtClean="0">
                <a:latin typeface="+mn-lt"/>
              </a:endParaRPr>
            </a:p>
          </p:txBody>
        </p:sp>
        <p:sp>
          <p:nvSpPr>
            <p:cNvPr id="43025" name="Text Box 130"/>
            <p:cNvSpPr txBox="1">
              <a:spLocks noChangeArrowheads="1"/>
            </p:cNvSpPr>
            <p:nvPr/>
          </p:nvSpPr>
          <p:spPr bwMode="auto">
            <a:xfrm>
              <a:off x="1104" y="3216"/>
              <a:ext cx="32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defRPr/>
              </a:pPr>
              <a:r>
                <a:rPr lang="en-GB" sz="1400" b="1" smtClean="0">
                  <a:latin typeface="+mn-lt"/>
                </a:rPr>
                <a:t>CLK</a:t>
              </a:r>
            </a:p>
          </p:txBody>
        </p:sp>
        <p:sp>
          <p:nvSpPr>
            <p:cNvPr id="43026" name="Line 131"/>
            <p:cNvSpPr>
              <a:spLocks noChangeShapeType="1"/>
            </p:cNvSpPr>
            <p:nvPr/>
          </p:nvSpPr>
          <p:spPr bwMode="auto">
            <a:xfrm>
              <a:off x="2592" y="2832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3027" name="Line 146"/>
            <p:cNvSpPr>
              <a:spLocks noChangeShapeType="1"/>
            </p:cNvSpPr>
            <p:nvPr/>
          </p:nvSpPr>
          <p:spPr bwMode="auto">
            <a:xfrm flipH="1">
              <a:off x="1728" y="2688"/>
              <a:ext cx="0" cy="625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3028" name="Oval 147"/>
            <p:cNvSpPr>
              <a:spLocks noChangeArrowheads="1"/>
            </p:cNvSpPr>
            <p:nvPr/>
          </p:nvSpPr>
          <p:spPr bwMode="auto">
            <a:xfrm>
              <a:off x="1712" y="3288"/>
              <a:ext cx="38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3029" name="Line 148"/>
            <p:cNvSpPr>
              <a:spLocks noChangeShapeType="1"/>
            </p:cNvSpPr>
            <p:nvPr/>
          </p:nvSpPr>
          <p:spPr bwMode="auto">
            <a:xfrm flipH="1">
              <a:off x="4128" y="2688"/>
              <a:ext cx="0" cy="625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3030" name="Line 149"/>
            <p:cNvSpPr>
              <a:spLocks noChangeShapeType="1"/>
            </p:cNvSpPr>
            <p:nvPr/>
          </p:nvSpPr>
          <p:spPr bwMode="auto">
            <a:xfrm flipV="1">
              <a:off x="4128" y="2688"/>
              <a:ext cx="96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3031" name="Line 150"/>
            <p:cNvSpPr>
              <a:spLocks noChangeShapeType="1"/>
            </p:cNvSpPr>
            <p:nvPr/>
          </p:nvSpPr>
          <p:spPr bwMode="auto">
            <a:xfrm>
              <a:off x="4608" y="288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3032" name="AutoShape 151"/>
            <p:cNvSpPr>
              <a:spLocks noChangeArrowheads="1"/>
            </p:cNvSpPr>
            <p:nvPr/>
          </p:nvSpPr>
          <p:spPr bwMode="auto">
            <a:xfrm>
              <a:off x="3840" y="2784"/>
              <a:ext cx="192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3033" name="Line 152"/>
            <p:cNvSpPr>
              <a:spLocks noChangeShapeType="1"/>
            </p:cNvSpPr>
            <p:nvPr/>
          </p:nvSpPr>
          <p:spPr bwMode="auto">
            <a:xfrm flipH="1">
              <a:off x="2400" y="2016"/>
              <a:ext cx="0" cy="91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3034" name="Line 155"/>
            <p:cNvSpPr>
              <a:spLocks noChangeShapeType="1"/>
            </p:cNvSpPr>
            <p:nvPr/>
          </p:nvSpPr>
          <p:spPr bwMode="auto">
            <a:xfrm>
              <a:off x="4560" y="249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3035" name="Oval 157"/>
            <p:cNvSpPr>
              <a:spLocks noChangeArrowheads="1"/>
            </p:cNvSpPr>
            <p:nvPr/>
          </p:nvSpPr>
          <p:spPr bwMode="auto">
            <a:xfrm>
              <a:off x="2960" y="3288"/>
              <a:ext cx="38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3036" name="AutoShape 158"/>
            <p:cNvSpPr>
              <a:spLocks noChangeArrowheads="1"/>
            </p:cNvSpPr>
            <p:nvPr/>
          </p:nvSpPr>
          <p:spPr bwMode="auto">
            <a:xfrm>
              <a:off x="2688" y="2448"/>
              <a:ext cx="192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3037" name="Line 159"/>
            <p:cNvSpPr>
              <a:spLocks noChangeShapeType="1"/>
            </p:cNvSpPr>
            <p:nvPr/>
          </p:nvSpPr>
          <p:spPr bwMode="auto">
            <a:xfrm>
              <a:off x="2208" y="249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3038" name="Line 160"/>
            <p:cNvSpPr>
              <a:spLocks noChangeShapeType="1"/>
            </p:cNvSpPr>
            <p:nvPr/>
          </p:nvSpPr>
          <p:spPr bwMode="auto">
            <a:xfrm flipH="1">
              <a:off x="2496" y="2592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3039" name="Line 161"/>
            <p:cNvSpPr>
              <a:spLocks noChangeShapeType="1"/>
            </p:cNvSpPr>
            <p:nvPr/>
          </p:nvSpPr>
          <p:spPr bwMode="auto">
            <a:xfrm flipH="1">
              <a:off x="4800" y="2016"/>
              <a:ext cx="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3040" name="Line 162"/>
            <p:cNvSpPr>
              <a:spLocks noChangeShapeType="1"/>
            </p:cNvSpPr>
            <p:nvPr/>
          </p:nvSpPr>
          <p:spPr bwMode="auto">
            <a:xfrm>
              <a:off x="2496" y="259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3041" name="Line 163"/>
            <p:cNvSpPr>
              <a:spLocks noChangeShapeType="1"/>
            </p:cNvSpPr>
            <p:nvPr/>
          </p:nvSpPr>
          <p:spPr bwMode="auto">
            <a:xfrm>
              <a:off x="2880" y="254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3042" name="Oval 164"/>
            <p:cNvSpPr>
              <a:spLocks noChangeArrowheads="1"/>
            </p:cNvSpPr>
            <p:nvPr/>
          </p:nvSpPr>
          <p:spPr bwMode="auto">
            <a:xfrm>
              <a:off x="1231" y="2422"/>
              <a:ext cx="38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3043" name="Line 179"/>
            <p:cNvSpPr>
              <a:spLocks noChangeShapeType="1"/>
            </p:cNvSpPr>
            <p:nvPr/>
          </p:nvSpPr>
          <p:spPr bwMode="auto">
            <a:xfrm>
              <a:off x="2400" y="292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3044" name="Line 180"/>
            <p:cNvSpPr>
              <a:spLocks noChangeShapeType="1"/>
            </p:cNvSpPr>
            <p:nvPr/>
          </p:nvSpPr>
          <p:spPr bwMode="auto">
            <a:xfrm>
              <a:off x="3696" y="259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3045" name="Line 201"/>
            <p:cNvSpPr>
              <a:spLocks noChangeShapeType="1"/>
            </p:cNvSpPr>
            <p:nvPr/>
          </p:nvSpPr>
          <p:spPr bwMode="auto">
            <a:xfrm>
              <a:off x="1152" y="2016"/>
              <a:ext cx="364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3046" name="Line 202"/>
            <p:cNvSpPr>
              <a:spLocks noChangeShapeType="1"/>
            </p:cNvSpPr>
            <p:nvPr/>
          </p:nvSpPr>
          <p:spPr bwMode="auto">
            <a:xfrm flipH="1">
              <a:off x="1152" y="2016"/>
              <a:ext cx="0" cy="91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3047" name="AutoShape 210"/>
            <p:cNvSpPr>
              <a:spLocks noChangeArrowheads="1"/>
            </p:cNvSpPr>
            <p:nvPr/>
          </p:nvSpPr>
          <p:spPr bwMode="auto">
            <a:xfrm>
              <a:off x="2688" y="2784"/>
              <a:ext cx="192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3048" name="Line 211"/>
            <p:cNvSpPr>
              <a:spLocks noChangeShapeType="1"/>
            </p:cNvSpPr>
            <p:nvPr/>
          </p:nvSpPr>
          <p:spPr bwMode="auto">
            <a:xfrm>
              <a:off x="2256" y="2880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3049" name="Line 212"/>
            <p:cNvSpPr>
              <a:spLocks noChangeShapeType="1"/>
            </p:cNvSpPr>
            <p:nvPr/>
          </p:nvSpPr>
          <p:spPr bwMode="auto">
            <a:xfrm flipH="1">
              <a:off x="2592" y="2496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3050" name="Line 213"/>
            <p:cNvSpPr>
              <a:spLocks noChangeShapeType="1"/>
            </p:cNvSpPr>
            <p:nvPr/>
          </p:nvSpPr>
          <p:spPr bwMode="auto">
            <a:xfrm>
              <a:off x="3456" y="288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3051" name="Line 216"/>
            <p:cNvSpPr>
              <a:spLocks noChangeShapeType="1"/>
            </p:cNvSpPr>
            <p:nvPr/>
          </p:nvSpPr>
          <p:spPr bwMode="auto">
            <a:xfrm flipH="1">
              <a:off x="4800" y="2880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3052" name="Oval 218"/>
            <p:cNvSpPr>
              <a:spLocks noChangeArrowheads="1"/>
            </p:cNvSpPr>
            <p:nvPr/>
          </p:nvSpPr>
          <p:spPr bwMode="auto">
            <a:xfrm>
              <a:off x="3631" y="2476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3053" name="AutoShape 220"/>
            <p:cNvSpPr>
              <a:spLocks noChangeArrowheads="1"/>
            </p:cNvSpPr>
            <p:nvPr/>
          </p:nvSpPr>
          <p:spPr bwMode="auto">
            <a:xfrm>
              <a:off x="3840" y="2448"/>
              <a:ext cx="192" cy="192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3054" name="Text Box 232"/>
            <p:cNvSpPr txBox="1">
              <a:spLocks noChangeArrowheads="1"/>
            </p:cNvSpPr>
            <p:nvPr/>
          </p:nvSpPr>
          <p:spPr bwMode="auto">
            <a:xfrm>
              <a:off x="4560" y="2304"/>
              <a:ext cx="2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defRPr/>
              </a:pPr>
              <a:r>
                <a:rPr lang="en-GB" sz="1400" b="1" smtClean="0">
                  <a:latin typeface="+mn-lt"/>
                </a:rPr>
                <a:t>Q</a:t>
              </a:r>
              <a:r>
                <a:rPr lang="en-GB" sz="1400" b="1" baseline="-25000" smtClean="0">
                  <a:latin typeface="+mn-lt"/>
                </a:rPr>
                <a:t>2</a:t>
              </a:r>
              <a:endParaRPr lang="en-GB" sz="1400" b="1" smtClean="0">
                <a:latin typeface="+mn-lt"/>
              </a:endParaRPr>
            </a:p>
          </p:txBody>
        </p:sp>
        <p:grpSp>
          <p:nvGrpSpPr>
            <p:cNvPr id="2" name="Group 235"/>
            <p:cNvGrpSpPr>
              <a:grpSpLocks/>
            </p:cNvGrpSpPr>
            <p:nvPr/>
          </p:nvGrpSpPr>
          <p:grpSpPr bwMode="auto">
            <a:xfrm>
              <a:off x="1855" y="2400"/>
              <a:ext cx="416" cy="576"/>
              <a:chOff x="1855" y="2400"/>
              <a:chExt cx="416" cy="576"/>
            </a:xfrm>
          </p:grpSpPr>
          <p:sp>
            <p:nvSpPr>
              <p:cNvPr id="43120" name="Rectangle 134"/>
              <p:cNvSpPr>
                <a:spLocks noChangeArrowheads="1"/>
              </p:cNvSpPr>
              <p:nvPr/>
            </p:nvSpPr>
            <p:spPr bwMode="auto">
              <a:xfrm>
                <a:off x="1872" y="2400"/>
                <a:ext cx="336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43121" name="Text Box 135"/>
              <p:cNvSpPr txBox="1">
                <a:spLocks noChangeArrowheads="1"/>
              </p:cNvSpPr>
              <p:nvPr/>
            </p:nvSpPr>
            <p:spPr bwMode="auto">
              <a:xfrm>
                <a:off x="1855" y="2400"/>
                <a:ext cx="17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  <a:defRPr/>
                </a:pPr>
                <a:r>
                  <a:rPr lang="en-US" sz="1400" b="1" smtClean="0">
                    <a:latin typeface="+mn-lt"/>
                  </a:rPr>
                  <a:t>J</a:t>
                </a:r>
              </a:p>
            </p:txBody>
          </p:sp>
          <p:sp>
            <p:nvSpPr>
              <p:cNvPr id="43122" name="Text Box 136"/>
              <p:cNvSpPr txBox="1">
                <a:spLocks noChangeArrowheads="1"/>
              </p:cNvSpPr>
              <p:nvPr/>
            </p:nvSpPr>
            <p:spPr bwMode="auto">
              <a:xfrm>
                <a:off x="2028" y="2400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  <a:defRPr/>
                </a:pPr>
                <a:endParaRPr lang="en-GB" sz="1400" b="1" smtClean="0">
                  <a:latin typeface="+mn-lt"/>
                </a:endParaRPr>
              </a:p>
            </p:txBody>
          </p:sp>
          <p:sp>
            <p:nvSpPr>
              <p:cNvPr id="43123" name="Text Box 137"/>
              <p:cNvSpPr txBox="1">
                <a:spLocks noChangeArrowheads="1"/>
              </p:cNvSpPr>
              <p:nvPr/>
            </p:nvSpPr>
            <p:spPr bwMode="auto">
              <a:xfrm>
                <a:off x="2016" y="2736"/>
                <a:ext cx="24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  <a:defRPr/>
                </a:pPr>
                <a:endParaRPr lang="en-GB" sz="1400" b="1" smtClean="0">
                  <a:latin typeface="+mn-lt"/>
                </a:endParaRPr>
              </a:p>
            </p:txBody>
          </p:sp>
          <p:sp>
            <p:nvSpPr>
              <p:cNvPr id="43124" name="AutoShape 138"/>
              <p:cNvSpPr>
                <a:spLocks noChangeArrowheads="1"/>
              </p:cNvSpPr>
              <p:nvPr/>
            </p:nvSpPr>
            <p:spPr bwMode="auto">
              <a:xfrm rot="5400000">
                <a:off x="1848" y="2665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43125" name="Text Box 139"/>
              <p:cNvSpPr txBox="1">
                <a:spLocks noChangeArrowheads="1"/>
              </p:cNvSpPr>
              <p:nvPr/>
            </p:nvSpPr>
            <p:spPr bwMode="auto">
              <a:xfrm>
                <a:off x="1888" y="2601"/>
                <a:ext cx="20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  <a:defRPr/>
                </a:pPr>
                <a:r>
                  <a:rPr lang="en-GB" sz="1400" b="1" smtClean="0">
                    <a:latin typeface="+mn-lt"/>
                  </a:rPr>
                  <a:t>C</a:t>
                </a:r>
              </a:p>
            </p:txBody>
          </p:sp>
          <p:sp>
            <p:nvSpPr>
              <p:cNvPr id="43126" name="Text Box 143"/>
              <p:cNvSpPr txBox="1">
                <a:spLocks noChangeArrowheads="1"/>
              </p:cNvSpPr>
              <p:nvPr/>
            </p:nvSpPr>
            <p:spPr bwMode="auto">
              <a:xfrm>
                <a:off x="2034" y="2403"/>
                <a:ext cx="19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  <a:defRPr/>
                </a:pPr>
                <a:r>
                  <a:rPr lang="en-GB" sz="1400" b="1" smtClean="0">
                    <a:latin typeface="+mn-lt"/>
                  </a:rPr>
                  <a:t>Q</a:t>
                </a:r>
              </a:p>
            </p:txBody>
          </p:sp>
          <p:sp>
            <p:nvSpPr>
              <p:cNvPr id="43127" name="Rectangle 144"/>
              <p:cNvSpPr>
                <a:spLocks noChangeArrowheads="1"/>
              </p:cNvSpPr>
              <p:nvPr/>
            </p:nvSpPr>
            <p:spPr bwMode="auto">
              <a:xfrm>
                <a:off x="2017" y="2780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defRPr/>
                </a:pPr>
                <a:r>
                  <a:rPr lang="en-GB" sz="1400" b="1">
                    <a:latin typeface="+mn-lt"/>
                  </a:rPr>
                  <a:t>Q'</a:t>
                </a:r>
                <a:endParaRPr lang="en-US" sz="1400" b="1">
                  <a:latin typeface="+mn-lt"/>
                </a:endParaRPr>
              </a:p>
            </p:txBody>
          </p:sp>
          <p:sp>
            <p:nvSpPr>
              <p:cNvPr id="43128" name="Oval 145"/>
              <p:cNvSpPr>
                <a:spLocks noChangeArrowheads="1"/>
              </p:cNvSpPr>
              <p:nvPr/>
            </p:nvSpPr>
            <p:spPr bwMode="auto">
              <a:xfrm>
                <a:off x="2223" y="2857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43129" name="Text Box 233"/>
              <p:cNvSpPr txBox="1">
                <a:spLocks noChangeArrowheads="1"/>
              </p:cNvSpPr>
              <p:nvPr/>
            </p:nvSpPr>
            <p:spPr bwMode="auto">
              <a:xfrm>
                <a:off x="1855" y="2779"/>
                <a:ext cx="18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  <a:defRPr/>
                </a:pPr>
                <a:r>
                  <a:rPr lang="en-US" sz="1400" b="1" smtClean="0">
                    <a:latin typeface="+mn-lt"/>
                  </a:rPr>
                  <a:t>K</a:t>
                </a:r>
              </a:p>
            </p:txBody>
          </p:sp>
        </p:grpSp>
        <p:sp>
          <p:nvSpPr>
            <p:cNvPr id="43056" name="Line 247"/>
            <p:cNvSpPr>
              <a:spLocks noChangeShapeType="1"/>
            </p:cNvSpPr>
            <p:nvPr/>
          </p:nvSpPr>
          <p:spPr bwMode="auto">
            <a:xfrm flipV="1">
              <a:off x="1584" y="28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3057" name="Line 248"/>
            <p:cNvSpPr>
              <a:spLocks noChangeShapeType="1"/>
            </p:cNvSpPr>
            <p:nvPr/>
          </p:nvSpPr>
          <p:spPr bwMode="auto">
            <a:xfrm>
              <a:off x="1248" y="244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3058" name="Line 249"/>
            <p:cNvSpPr>
              <a:spLocks noChangeShapeType="1"/>
            </p:cNvSpPr>
            <p:nvPr/>
          </p:nvSpPr>
          <p:spPr bwMode="auto">
            <a:xfrm>
              <a:off x="1152" y="254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grpSp>
          <p:nvGrpSpPr>
            <p:cNvPr id="43055" name="Group 252"/>
            <p:cNvGrpSpPr>
              <a:grpSpLocks/>
            </p:cNvGrpSpPr>
            <p:nvPr/>
          </p:nvGrpSpPr>
          <p:grpSpPr bwMode="auto">
            <a:xfrm>
              <a:off x="1344" y="2784"/>
              <a:ext cx="257" cy="192"/>
              <a:chOff x="1344" y="2784"/>
              <a:chExt cx="257" cy="192"/>
            </a:xfrm>
          </p:grpSpPr>
          <p:sp>
            <p:nvSpPr>
              <p:cNvPr id="43114" name="Freeform 241"/>
              <p:cNvSpPr>
                <a:spLocks/>
              </p:cNvSpPr>
              <p:nvPr/>
            </p:nvSpPr>
            <p:spPr bwMode="auto">
              <a:xfrm>
                <a:off x="1392" y="2784"/>
                <a:ext cx="30" cy="192"/>
              </a:xfrm>
              <a:custGeom>
                <a:avLst/>
                <a:gdLst>
                  <a:gd name="T0" fmla="*/ 0 w 288"/>
                  <a:gd name="T1" fmla="*/ 0 h 864"/>
                  <a:gd name="T2" fmla="*/ 30 w 288"/>
                  <a:gd name="T3" fmla="*/ 96 h 864"/>
                  <a:gd name="T4" fmla="*/ 0 w 288"/>
                  <a:gd name="T5" fmla="*/ 19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IN">
                  <a:latin typeface="+mn-lt"/>
                </a:endParaRPr>
              </a:p>
            </p:txBody>
          </p:sp>
          <p:sp>
            <p:nvSpPr>
              <p:cNvPr id="43115" name="Line 242"/>
              <p:cNvSpPr>
                <a:spLocks noChangeShapeType="1"/>
              </p:cNvSpPr>
              <p:nvPr/>
            </p:nvSpPr>
            <p:spPr bwMode="auto">
              <a:xfrm>
                <a:off x="1392" y="2784"/>
                <a:ext cx="75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IN">
                  <a:latin typeface="+mn-lt"/>
                </a:endParaRPr>
              </a:p>
            </p:txBody>
          </p:sp>
          <p:sp>
            <p:nvSpPr>
              <p:cNvPr id="43116" name="Line 243"/>
              <p:cNvSpPr>
                <a:spLocks noChangeShapeType="1"/>
              </p:cNvSpPr>
              <p:nvPr/>
            </p:nvSpPr>
            <p:spPr bwMode="auto">
              <a:xfrm>
                <a:off x="1392" y="2976"/>
                <a:ext cx="75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IN">
                  <a:latin typeface="+mn-lt"/>
                </a:endParaRPr>
              </a:p>
            </p:txBody>
          </p:sp>
          <p:sp>
            <p:nvSpPr>
              <p:cNvPr id="43117" name="Freeform 244"/>
              <p:cNvSpPr>
                <a:spLocks/>
              </p:cNvSpPr>
              <p:nvPr/>
            </p:nvSpPr>
            <p:spPr bwMode="auto">
              <a:xfrm>
                <a:off x="1467" y="2784"/>
                <a:ext cx="134" cy="105"/>
              </a:xfrm>
              <a:custGeom>
                <a:avLst/>
                <a:gdLst>
                  <a:gd name="T0" fmla="*/ 0 w 576"/>
                  <a:gd name="T1" fmla="*/ 0 h 432"/>
                  <a:gd name="T2" fmla="*/ 101 w 576"/>
                  <a:gd name="T3" fmla="*/ 35 h 432"/>
                  <a:gd name="T4" fmla="*/ 134 w 576"/>
                  <a:gd name="T5" fmla="*/ 105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IN">
                  <a:latin typeface="+mn-lt"/>
                </a:endParaRPr>
              </a:p>
            </p:txBody>
          </p:sp>
          <p:sp>
            <p:nvSpPr>
              <p:cNvPr id="43118" name="Freeform 245"/>
              <p:cNvSpPr>
                <a:spLocks/>
              </p:cNvSpPr>
              <p:nvPr/>
            </p:nvSpPr>
            <p:spPr bwMode="auto">
              <a:xfrm flipV="1">
                <a:off x="1467" y="2871"/>
                <a:ext cx="134" cy="105"/>
              </a:xfrm>
              <a:custGeom>
                <a:avLst/>
                <a:gdLst>
                  <a:gd name="T0" fmla="*/ 0 w 576"/>
                  <a:gd name="T1" fmla="*/ 0 h 432"/>
                  <a:gd name="T2" fmla="*/ 101 w 576"/>
                  <a:gd name="T3" fmla="*/ 35 h 432"/>
                  <a:gd name="T4" fmla="*/ 134 w 576"/>
                  <a:gd name="T5" fmla="*/ 105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IN">
                  <a:latin typeface="+mn-lt"/>
                </a:endParaRPr>
              </a:p>
            </p:txBody>
          </p:sp>
          <p:sp>
            <p:nvSpPr>
              <p:cNvPr id="43119" name="Freeform 250"/>
              <p:cNvSpPr>
                <a:spLocks/>
              </p:cNvSpPr>
              <p:nvPr/>
            </p:nvSpPr>
            <p:spPr bwMode="auto">
              <a:xfrm>
                <a:off x="1344" y="2784"/>
                <a:ext cx="30" cy="192"/>
              </a:xfrm>
              <a:custGeom>
                <a:avLst/>
                <a:gdLst>
                  <a:gd name="T0" fmla="*/ 0 w 288"/>
                  <a:gd name="T1" fmla="*/ 0 h 864"/>
                  <a:gd name="T2" fmla="*/ 30 w 288"/>
                  <a:gd name="T3" fmla="*/ 96 h 864"/>
                  <a:gd name="T4" fmla="*/ 0 w 288"/>
                  <a:gd name="T5" fmla="*/ 19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IN">
                  <a:latin typeface="+mn-lt"/>
                </a:endParaRPr>
              </a:p>
            </p:txBody>
          </p:sp>
        </p:grpSp>
        <p:grpSp>
          <p:nvGrpSpPr>
            <p:cNvPr id="3" name="Group 253"/>
            <p:cNvGrpSpPr>
              <a:grpSpLocks/>
            </p:cNvGrpSpPr>
            <p:nvPr/>
          </p:nvGrpSpPr>
          <p:grpSpPr bwMode="auto">
            <a:xfrm>
              <a:off x="1344" y="2400"/>
              <a:ext cx="328" cy="192"/>
              <a:chOff x="1344" y="2400"/>
              <a:chExt cx="328" cy="192"/>
            </a:xfrm>
          </p:grpSpPr>
          <p:grpSp>
            <p:nvGrpSpPr>
              <p:cNvPr id="4" name="Group 238"/>
              <p:cNvGrpSpPr>
                <a:grpSpLocks/>
              </p:cNvGrpSpPr>
              <p:nvPr/>
            </p:nvGrpSpPr>
            <p:grpSpPr bwMode="auto">
              <a:xfrm>
                <a:off x="1392" y="2400"/>
                <a:ext cx="280" cy="192"/>
                <a:chOff x="1392" y="2400"/>
                <a:chExt cx="280" cy="192"/>
              </a:xfrm>
            </p:grpSpPr>
            <p:grpSp>
              <p:nvGrpSpPr>
                <p:cNvPr id="5" name="Group 221"/>
                <p:cNvGrpSpPr>
                  <a:grpSpLocks/>
                </p:cNvGrpSpPr>
                <p:nvPr/>
              </p:nvGrpSpPr>
              <p:grpSpPr bwMode="auto">
                <a:xfrm>
                  <a:off x="1392" y="2400"/>
                  <a:ext cx="209" cy="192"/>
                  <a:chOff x="6768" y="11808"/>
                  <a:chExt cx="1008" cy="792"/>
                </a:xfrm>
              </p:grpSpPr>
              <p:sp>
                <p:nvSpPr>
                  <p:cNvPr id="43109" name="Freeform 222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6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144 w 288"/>
                      <a:gd name="T3" fmla="*/ 396 h 864"/>
                      <a:gd name="T4" fmla="*/ 0 w 288"/>
                      <a:gd name="T5" fmla="*/ 792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IN">
                      <a:latin typeface="+mn-lt"/>
                    </a:endParaRPr>
                  </a:p>
                </p:txBody>
              </p:sp>
              <p:sp>
                <p:nvSpPr>
                  <p:cNvPr id="43110" name="Line 223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59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IN">
                      <a:latin typeface="+mn-lt"/>
                    </a:endParaRPr>
                  </a:p>
                </p:txBody>
              </p:sp>
              <p:sp>
                <p:nvSpPr>
                  <p:cNvPr id="43111" name="Line 224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59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IN">
                      <a:latin typeface="+mn-lt"/>
                    </a:endParaRPr>
                  </a:p>
                </p:txBody>
              </p:sp>
              <p:sp>
                <p:nvSpPr>
                  <p:cNvPr id="43112" name="Freeform 225"/>
                  <p:cNvSpPr>
                    <a:spLocks/>
                  </p:cNvSpPr>
                  <p:nvPr/>
                </p:nvSpPr>
                <p:spPr bwMode="auto">
                  <a:xfrm>
                    <a:off x="7127" y="11808"/>
                    <a:ext cx="650" cy="433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486 w 576"/>
                      <a:gd name="T3" fmla="*/ 144 h 432"/>
                      <a:gd name="T4" fmla="*/ 648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IN">
                      <a:latin typeface="+mn-lt"/>
                    </a:endParaRPr>
                  </a:p>
                </p:txBody>
              </p:sp>
              <p:sp>
                <p:nvSpPr>
                  <p:cNvPr id="43113" name="Freeform 226"/>
                  <p:cNvSpPr>
                    <a:spLocks/>
                  </p:cNvSpPr>
                  <p:nvPr/>
                </p:nvSpPr>
                <p:spPr bwMode="auto">
                  <a:xfrm flipV="1">
                    <a:off x="7127" y="12167"/>
                    <a:ext cx="650" cy="433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486 w 576"/>
                      <a:gd name="T3" fmla="*/ 144 h 432"/>
                      <a:gd name="T4" fmla="*/ 648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IN">
                      <a:latin typeface="+mn-lt"/>
                    </a:endParaRPr>
                  </a:p>
                </p:txBody>
              </p:sp>
            </p:grpSp>
            <p:sp>
              <p:nvSpPr>
                <p:cNvPr id="43108" name="Oval 236"/>
                <p:cNvSpPr>
                  <a:spLocks noChangeArrowheads="1"/>
                </p:cNvSpPr>
                <p:nvPr/>
              </p:nvSpPr>
              <p:spPr bwMode="auto">
                <a:xfrm>
                  <a:off x="1615" y="2470"/>
                  <a:ext cx="57" cy="5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43106" name="Freeform 251"/>
              <p:cNvSpPr>
                <a:spLocks/>
              </p:cNvSpPr>
              <p:nvPr/>
            </p:nvSpPr>
            <p:spPr bwMode="auto">
              <a:xfrm>
                <a:off x="1344" y="2400"/>
                <a:ext cx="30" cy="192"/>
              </a:xfrm>
              <a:custGeom>
                <a:avLst/>
                <a:gdLst>
                  <a:gd name="T0" fmla="*/ 0 w 288"/>
                  <a:gd name="T1" fmla="*/ 0 h 864"/>
                  <a:gd name="T2" fmla="*/ 30 w 288"/>
                  <a:gd name="T3" fmla="*/ 96 h 864"/>
                  <a:gd name="T4" fmla="*/ 0 w 288"/>
                  <a:gd name="T5" fmla="*/ 19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IN">
                  <a:latin typeface="+mn-lt"/>
                </a:endParaRPr>
              </a:p>
            </p:txBody>
          </p:sp>
        </p:grpSp>
        <p:sp>
          <p:nvSpPr>
            <p:cNvPr id="43061" name="Line 254"/>
            <p:cNvSpPr>
              <a:spLocks noChangeShapeType="1"/>
            </p:cNvSpPr>
            <p:nvPr/>
          </p:nvSpPr>
          <p:spPr bwMode="auto">
            <a:xfrm>
              <a:off x="1248" y="283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3062" name="Line 255"/>
            <p:cNvSpPr>
              <a:spLocks noChangeShapeType="1"/>
            </p:cNvSpPr>
            <p:nvPr/>
          </p:nvSpPr>
          <p:spPr bwMode="auto">
            <a:xfrm>
              <a:off x="1152" y="292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3063" name="Line 256"/>
            <p:cNvSpPr>
              <a:spLocks noChangeShapeType="1"/>
            </p:cNvSpPr>
            <p:nvPr/>
          </p:nvSpPr>
          <p:spPr bwMode="auto">
            <a:xfrm flipH="1">
              <a:off x="1248" y="2160"/>
              <a:ext cx="0" cy="6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3064" name="Line 257"/>
            <p:cNvSpPr>
              <a:spLocks noChangeShapeType="1"/>
            </p:cNvSpPr>
            <p:nvPr/>
          </p:nvSpPr>
          <p:spPr bwMode="auto">
            <a:xfrm>
              <a:off x="1248" y="2160"/>
              <a:ext cx="2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3065" name="Oval 258"/>
            <p:cNvSpPr>
              <a:spLocks noChangeArrowheads="1"/>
            </p:cNvSpPr>
            <p:nvPr/>
          </p:nvSpPr>
          <p:spPr bwMode="auto">
            <a:xfrm>
              <a:off x="1135" y="251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6" name="Group 259"/>
            <p:cNvGrpSpPr>
              <a:grpSpLocks/>
            </p:cNvGrpSpPr>
            <p:nvPr/>
          </p:nvGrpSpPr>
          <p:grpSpPr bwMode="auto">
            <a:xfrm>
              <a:off x="3054" y="2400"/>
              <a:ext cx="416" cy="576"/>
              <a:chOff x="1855" y="2400"/>
              <a:chExt cx="416" cy="576"/>
            </a:xfrm>
          </p:grpSpPr>
          <p:sp>
            <p:nvSpPr>
              <p:cNvPr id="43095" name="Rectangle 260"/>
              <p:cNvSpPr>
                <a:spLocks noChangeArrowheads="1"/>
              </p:cNvSpPr>
              <p:nvPr/>
            </p:nvSpPr>
            <p:spPr bwMode="auto">
              <a:xfrm>
                <a:off x="1872" y="2400"/>
                <a:ext cx="336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43096" name="Text Box 261"/>
              <p:cNvSpPr txBox="1">
                <a:spLocks noChangeArrowheads="1"/>
              </p:cNvSpPr>
              <p:nvPr/>
            </p:nvSpPr>
            <p:spPr bwMode="auto">
              <a:xfrm>
                <a:off x="1855" y="2400"/>
                <a:ext cx="17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  <a:defRPr/>
                </a:pPr>
                <a:r>
                  <a:rPr lang="en-US" sz="1400" b="1" smtClean="0">
                    <a:latin typeface="+mn-lt"/>
                  </a:rPr>
                  <a:t>J</a:t>
                </a:r>
              </a:p>
            </p:txBody>
          </p:sp>
          <p:sp>
            <p:nvSpPr>
              <p:cNvPr id="43097" name="Text Box 262"/>
              <p:cNvSpPr txBox="1">
                <a:spLocks noChangeArrowheads="1"/>
              </p:cNvSpPr>
              <p:nvPr/>
            </p:nvSpPr>
            <p:spPr bwMode="auto">
              <a:xfrm>
                <a:off x="2028" y="2400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  <a:defRPr/>
                </a:pPr>
                <a:endParaRPr lang="en-GB" sz="1400" b="1" smtClean="0">
                  <a:latin typeface="+mn-lt"/>
                </a:endParaRPr>
              </a:p>
            </p:txBody>
          </p:sp>
          <p:sp>
            <p:nvSpPr>
              <p:cNvPr id="43098" name="Text Box 263"/>
              <p:cNvSpPr txBox="1">
                <a:spLocks noChangeArrowheads="1"/>
              </p:cNvSpPr>
              <p:nvPr/>
            </p:nvSpPr>
            <p:spPr bwMode="auto">
              <a:xfrm>
                <a:off x="2016" y="2736"/>
                <a:ext cx="24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  <a:defRPr/>
                </a:pPr>
                <a:endParaRPr lang="en-GB" sz="1400" b="1" smtClean="0">
                  <a:latin typeface="+mn-lt"/>
                </a:endParaRPr>
              </a:p>
            </p:txBody>
          </p:sp>
          <p:sp>
            <p:nvSpPr>
              <p:cNvPr id="43099" name="AutoShape 264"/>
              <p:cNvSpPr>
                <a:spLocks noChangeArrowheads="1"/>
              </p:cNvSpPr>
              <p:nvPr/>
            </p:nvSpPr>
            <p:spPr bwMode="auto">
              <a:xfrm rot="5400000">
                <a:off x="1848" y="2665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43100" name="Text Box 265"/>
              <p:cNvSpPr txBox="1">
                <a:spLocks noChangeArrowheads="1"/>
              </p:cNvSpPr>
              <p:nvPr/>
            </p:nvSpPr>
            <p:spPr bwMode="auto">
              <a:xfrm>
                <a:off x="1888" y="2601"/>
                <a:ext cx="20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  <a:defRPr/>
                </a:pPr>
                <a:r>
                  <a:rPr lang="en-GB" sz="1400" b="1" smtClean="0">
                    <a:latin typeface="+mn-lt"/>
                  </a:rPr>
                  <a:t>C</a:t>
                </a:r>
              </a:p>
            </p:txBody>
          </p:sp>
          <p:sp>
            <p:nvSpPr>
              <p:cNvPr id="43101" name="Text Box 266"/>
              <p:cNvSpPr txBox="1">
                <a:spLocks noChangeArrowheads="1"/>
              </p:cNvSpPr>
              <p:nvPr/>
            </p:nvSpPr>
            <p:spPr bwMode="auto">
              <a:xfrm>
                <a:off x="2035" y="2403"/>
                <a:ext cx="19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  <a:defRPr/>
                </a:pPr>
                <a:r>
                  <a:rPr lang="en-GB" sz="1400" b="1" smtClean="0">
                    <a:latin typeface="+mn-lt"/>
                  </a:rPr>
                  <a:t>Q</a:t>
                </a:r>
              </a:p>
            </p:txBody>
          </p:sp>
          <p:sp>
            <p:nvSpPr>
              <p:cNvPr id="43102" name="Rectangle 267"/>
              <p:cNvSpPr>
                <a:spLocks noChangeArrowheads="1"/>
              </p:cNvSpPr>
              <p:nvPr/>
            </p:nvSpPr>
            <p:spPr bwMode="auto">
              <a:xfrm>
                <a:off x="2018" y="2780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defRPr/>
                </a:pPr>
                <a:r>
                  <a:rPr lang="en-GB" sz="1400" b="1">
                    <a:latin typeface="+mn-lt"/>
                  </a:rPr>
                  <a:t>Q'</a:t>
                </a:r>
                <a:endParaRPr lang="en-US" sz="1400" b="1">
                  <a:latin typeface="+mn-lt"/>
                </a:endParaRPr>
              </a:p>
            </p:txBody>
          </p:sp>
          <p:sp>
            <p:nvSpPr>
              <p:cNvPr id="43103" name="Oval 268"/>
              <p:cNvSpPr>
                <a:spLocks noChangeArrowheads="1"/>
              </p:cNvSpPr>
              <p:nvPr/>
            </p:nvSpPr>
            <p:spPr bwMode="auto">
              <a:xfrm>
                <a:off x="2223" y="2857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43104" name="Text Box 269"/>
              <p:cNvSpPr txBox="1">
                <a:spLocks noChangeArrowheads="1"/>
              </p:cNvSpPr>
              <p:nvPr/>
            </p:nvSpPr>
            <p:spPr bwMode="auto">
              <a:xfrm>
                <a:off x="1855" y="2779"/>
                <a:ext cx="18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  <a:defRPr/>
                </a:pPr>
                <a:r>
                  <a:rPr lang="en-US" sz="1400" b="1" smtClean="0">
                    <a:latin typeface="+mn-lt"/>
                  </a:rPr>
                  <a:t>K</a:t>
                </a:r>
              </a:p>
            </p:txBody>
          </p:sp>
        </p:grpSp>
        <p:sp>
          <p:nvSpPr>
            <p:cNvPr id="43067" name="Line 270"/>
            <p:cNvSpPr>
              <a:spLocks noChangeShapeType="1"/>
            </p:cNvSpPr>
            <p:nvPr/>
          </p:nvSpPr>
          <p:spPr bwMode="auto">
            <a:xfrm>
              <a:off x="2880" y="288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grpSp>
          <p:nvGrpSpPr>
            <p:cNvPr id="7" name="Group 271"/>
            <p:cNvGrpSpPr>
              <a:grpSpLocks/>
            </p:cNvGrpSpPr>
            <p:nvPr/>
          </p:nvGrpSpPr>
          <p:grpSpPr bwMode="auto">
            <a:xfrm>
              <a:off x="4207" y="2400"/>
              <a:ext cx="416" cy="576"/>
              <a:chOff x="1855" y="2400"/>
              <a:chExt cx="416" cy="576"/>
            </a:xfrm>
          </p:grpSpPr>
          <p:sp>
            <p:nvSpPr>
              <p:cNvPr id="43085" name="Rectangle 272"/>
              <p:cNvSpPr>
                <a:spLocks noChangeArrowheads="1"/>
              </p:cNvSpPr>
              <p:nvPr/>
            </p:nvSpPr>
            <p:spPr bwMode="auto">
              <a:xfrm>
                <a:off x="1872" y="2400"/>
                <a:ext cx="336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43086" name="Text Box 273"/>
              <p:cNvSpPr txBox="1">
                <a:spLocks noChangeArrowheads="1"/>
              </p:cNvSpPr>
              <p:nvPr/>
            </p:nvSpPr>
            <p:spPr bwMode="auto">
              <a:xfrm>
                <a:off x="1855" y="2400"/>
                <a:ext cx="17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  <a:defRPr/>
                </a:pPr>
                <a:r>
                  <a:rPr lang="en-US" sz="1400" b="1" smtClean="0">
                    <a:latin typeface="+mn-lt"/>
                  </a:rPr>
                  <a:t>J</a:t>
                </a:r>
              </a:p>
            </p:txBody>
          </p:sp>
          <p:sp>
            <p:nvSpPr>
              <p:cNvPr id="43087" name="Text Box 274"/>
              <p:cNvSpPr txBox="1">
                <a:spLocks noChangeArrowheads="1"/>
              </p:cNvSpPr>
              <p:nvPr/>
            </p:nvSpPr>
            <p:spPr bwMode="auto">
              <a:xfrm>
                <a:off x="2028" y="2400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  <a:defRPr/>
                </a:pPr>
                <a:endParaRPr lang="en-GB" sz="1400" b="1" smtClean="0">
                  <a:latin typeface="+mn-lt"/>
                </a:endParaRPr>
              </a:p>
            </p:txBody>
          </p:sp>
          <p:sp>
            <p:nvSpPr>
              <p:cNvPr id="43088" name="Text Box 275"/>
              <p:cNvSpPr txBox="1">
                <a:spLocks noChangeArrowheads="1"/>
              </p:cNvSpPr>
              <p:nvPr/>
            </p:nvSpPr>
            <p:spPr bwMode="auto">
              <a:xfrm>
                <a:off x="2016" y="2736"/>
                <a:ext cx="24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  <a:defRPr/>
                </a:pPr>
                <a:endParaRPr lang="en-GB" sz="1400" b="1" smtClean="0">
                  <a:latin typeface="+mn-lt"/>
                </a:endParaRPr>
              </a:p>
            </p:txBody>
          </p:sp>
          <p:sp>
            <p:nvSpPr>
              <p:cNvPr id="43089" name="AutoShape 276"/>
              <p:cNvSpPr>
                <a:spLocks noChangeArrowheads="1"/>
              </p:cNvSpPr>
              <p:nvPr/>
            </p:nvSpPr>
            <p:spPr bwMode="auto">
              <a:xfrm rot="5400000">
                <a:off x="1848" y="2665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43090" name="Text Box 277"/>
              <p:cNvSpPr txBox="1">
                <a:spLocks noChangeArrowheads="1"/>
              </p:cNvSpPr>
              <p:nvPr/>
            </p:nvSpPr>
            <p:spPr bwMode="auto">
              <a:xfrm>
                <a:off x="1888" y="2601"/>
                <a:ext cx="20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  <a:defRPr/>
                </a:pPr>
                <a:r>
                  <a:rPr lang="en-GB" sz="1400" b="1" smtClean="0">
                    <a:latin typeface="+mn-lt"/>
                  </a:rPr>
                  <a:t>C</a:t>
                </a:r>
              </a:p>
            </p:txBody>
          </p:sp>
          <p:sp>
            <p:nvSpPr>
              <p:cNvPr id="43091" name="Text Box 278"/>
              <p:cNvSpPr txBox="1">
                <a:spLocks noChangeArrowheads="1"/>
              </p:cNvSpPr>
              <p:nvPr/>
            </p:nvSpPr>
            <p:spPr bwMode="auto">
              <a:xfrm>
                <a:off x="2035" y="2403"/>
                <a:ext cx="19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  <a:defRPr/>
                </a:pPr>
                <a:r>
                  <a:rPr lang="en-GB" sz="1400" b="1" smtClean="0">
                    <a:latin typeface="+mn-lt"/>
                  </a:rPr>
                  <a:t>Q</a:t>
                </a:r>
              </a:p>
            </p:txBody>
          </p:sp>
          <p:sp>
            <p:nvSpPr>
              <p:cNvPr id="43092" name="Rectangle 279"/>
              <p:cNvSpPr>
                <a:spLocks noChangeArrowheads="1"/>
              </p:cNvSpPr>
              <p:nvPr/>
            </p:nvSpPr>
            <p:spPr bwMode="auto">
              <a:xfrm>
                <a:off x="2018" y="2780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defRPr/>
                </a:pPr>
                <a:r>
                  <a:rPr lang="en-GB" sz="1400" b="1">
                    <a:latin typeface="+mn-lt"/>
                  </a:rPr>
                  <a:t>Q'</a:t>
                </a:r>
                <a:endParaRPr lang="en-US" sz="1400" b="1">
                  <a:latin typeface="+mn-lt"/>
                </a:endParaRPr>
              </a:p>
            </p:txBody>
          </p:sp>
          <p:sp>
            <p:nvSpPr>
              <p:cNvPr id="43093" name="Oval 280"/>
              <p:cNvSpPr>
                <a:spLocks noChangeArrowheads="1"/>
              </p:cNvSpPr>
              <p:nvPr/>
            </p:nvSpPr>
            <p:spPr bwMode="auto">
              <a:xfrm>
                <a:off x="2223" y="2857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43094" name="Text Box 281"/>
              <p:cNvSpPr txBox="1">
                <a:spLocks noChangeArrowheads="1"/>
              </p:cNvSpPr>
              <p:nvPr/>
            </p:nvSpPr>
            <p:spPr bwMode="auto">
              <a:xfrm>
                <a:off x="1855" y="2779"/>
                <a:ext cx="18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  <a:defRPr/>
                </a:pPr>
                <a:r>
                  <a:rPr lang="en-US" sz="1400" b="1" smtClean="0">
                    <a:latin typeface="+mn-lt"/>
                  </a:rPr>
                  <a:t>K</a:t>
                </a:r>
              </a:p>
            </p:txBody>
          </p:sp>
        </p:grpSp>
        <p:sp>
          <p:nvSpPr>
            <p:cNvPr id="43069" name="Line 282"/>
            <p:cNvSpPr>
              <a:spLocks noChangeShapeType="1"/>
            </p:cNvSpPr>
            <p:nvPr/>
          </p:nvSpPr>
          <p:spPr bwMode="auto">
            <a:xfrm>
              <a:off x="4032" y="254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3070" name="Line 283"/>
            <p:cNvSpPr>
              <a:spLocks noChangeShapeType="1"/>
            </p:cNvSpPr>
            <p:nvPr/>
          </p:nvSpPr>
          <p:spPr bwMode="auto">
            <a:xfrm>
              <a:off x="4032" y="288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3071" name="Line 284"/>
            <p:cNvSpPr>
              <a:spLocks noChangeShapeType="1"/>
            </p:cNvSpPr>
            <p:nvPr/>
          </p:nvSpPr>
          <p:spPr bwMode="auto">
            <a:xfrm>
              <a:off x="3408" y="2496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3072" name="Text Box 285"/>
            <p:cNvSpPr txBox="1">
              <a:spLocks noChangeArrowheads="1"/>
            </p:cNvSpPr>
            <p:nvPr/>
          </p:nvSpPr>
          <p:spPr bwMode="auto">
            <a:xfrm>
              <a:off x="4608" y="2688"/>
              <a:ext cx="2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defRPr/>
              </a:pPr>
              <a:r>
                <a:rPr lang="en-GB" sz="1400" b="1" smtClean="0">
                  <a:latin typeface="+mn-lt"/>
                </a:rPr>
                <a:t>Q</a:t>
              </a:r>
              <a:r>
                <a:rPr lang="en-GB" sz="1400" b="1" baseline="-25000" smtClean="0">
                  <a:latin typeface="+mn-lt"/>
                </a:rPr>
                <a:t>2</a:t>
              </a:r>
              <a:r>
                <a:rPr lang="en-GB" sz="1400" b="1" smtClean="0">
                  <a:latin typeface="+mn-lt"/>
                </a:rPr>
                <a:t>'</a:t>
              </a:r>
            </a:p>
          </p:txBody>
        </p:sp>
        <p:sp>
          <p:nvSpPr>
            <p:cNvPr id="43073" name="Line 286"/>
            <p:cNvSpPr>
              <a:spLocks noChangeShapeType="1"/>
            </p:cNvSpPr>
            <p:nvPr/>
          </p:nvSpPr>
          <p:spPr bwMode="auto">
            <a:xfrm>
              <a:off x="2496" y="3216"/>
              <a:ext cx="230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3074" name="Oval 287"/>
            <p:cNvSpPr>
              <a:spLocks noChangeArrowheads="1"/>
            </p:cNvSpPr>
            <p:nvPr/>
          </p:nvSpPr>
          <p:spPr bwMode="auto">
            <a:xfrm>
              <a:off x="2568" y="2475"/>
              <a:ext cx="38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3075" name="Oval 288"/>
            <p:cNvSpPr>
              <a:spLocks noChangeArrowheads="1"/>
            </p:cNvSpPr>
            <p:nvPr/>
          </p:nvSpPr>
          <p:spPr bwMode="auto">
            <a:xfrm>
              <a:off x="2388" y="1995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3076" name="Line 289"/>
            <p:cNvSpPr>
              <a:spLocks noChangeShapeType="1"/>
            </p:cNvSpPr>
            <p:nvPr/>
          </p:nvSpPr>
          <p:spPr bwMode="auto">
            <a:xfrm flipH="1">
              <a:off x="2352" y="2880"/>
              <a:ext cx="0" cy="24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3077" name="Text Box 290"/>
            <p:cNvSpPr txBox="1">
              <a:spLocks noChangeArrowheads="1"/>
            </p:cNvSpPr>
            <p:nvPr/>
          </p:nvSpPr>
          <p:spPr bwMode="auto">
            <a:xfrm>
              <a:off x="2064" y="2976"/>
              <a:ext cx="2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defRPr/>
              </a:pPr>
              <a:r>
                <a:rPr lang="en-GB" sz="1400" b="1" smtClean="0">
                  <a:latin typeface="+mn-lt"/>
                </a:rPr>
                <a:t>Q</a:t>
              </a:r>
              <a:r>
                <a:rPr lang="en-GB" sz="1400" b="1" baseline="-25000" smtClean="0">
                  <a:latin typeface="+mn-lt"/>
                </a:rPr>
                <a:t>0</a:t>
              </a:r>
              <a:r>
                <a:rPr lang="en-GB" sz="1400" b="1" smtClean="0">
                  <a:latin typeface="+mn-lt"/>
                </a:rPr>
                <a:t>'</a:t>
              </a:r>
            </a:p>
          </p:txBody>
        </p:sp>
        <p:sp>
          <p:nvSpPr>
            <p:cNvPr id="43078" name="Line 291"/>
            <p:cNvSpPr>
              <a:spLocks noChangeShapeType="1"/>
            </p:cNvSpPr>
            <p:nvPr/>
          </p:nvSpPr>
          <p:spPr bwMode="auto">
            <a:xfrm>
              <a:off x="2352" y="3120"/>
              <a:ext cx="13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3079" name="Line 292"/>
            <p:cNvSpPr>
              <a:spLocks noChangeShapeType="1"/>
            </p:cNvSpPr>
            <p:nvPr/>
          </p:nvSpPr>
          <p:spPr bwMode="auto">
            <a:xfrm flipH="1">
              <a:off x="3696" y="2592"/>
              <a:ext cx="0" cy="52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3080" name="Line 293"/>
            <p:cNvSpPr>
              <a:spLocks noChangeShapeType="1"/>
            </p:cNvSpPr>
            <p:nvPr/>
          </p:nvSpPr>
          <p:spPr bwMode="auto">
            <a:xfrm>
              <a:off x="3696" y="283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3081" name="Oval 294"/>
            <p:cNvSpPr>
              <a:spLocks noChangeArrowheads="1"/>
            </p:cNvSpPr>
            <p:nvPr/>
          </p:nvSpPr>
          <p:spPr bwMode="auto">
            <a:xfrm>
              <a:off x="3673" y="2810"/>
              <a:ext cx="38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3082" name="Line 295"/>
            <p:cNvSpPr>
              <a:spLocks noChangeShapeType="1"/>
            </p:cNvSpPr>
            <p:nvPr/>
          </p:nvSpPr>
          <p:spPr bwMode="auto">
            <a:xfrm>
              <a:off x="3600" y="292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3083" name="Line 296"/>
            <p:cNvSpPr>
              <a:spLocks noChangeShapeType="1"/>
            </p:cNvSpPr>
            <p:nvPr/>
          </p:nvSpPr>
          <p:spPr bwMode="auto">
            <a:xfrm flipH="1">
              <a:off x="3600" y="2880"/>
              <a:ext cx="0" cy="4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3084" name="Text Box 297"/>
            <p:cNvSpPr txBox="1">
              <a:spLocks noChangeArrowheads="1"/>
            </p:cNvSpPr>
            <p:nvPr/>
          </p:nvSpPr>
          <p:spPr bwMode="auto">
            <a:xfrm>
              <a:off x="3408" y="2688"/>
              <a:ext cx="2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defRPr/>
              </a:pPr>
              <a:r>
                <a:rPr lang="en-GB" sz="1400" b="1" smtClean="0">
                  <a:latin typeface="+mn-lt"/>
                </a:rPr>
                <a:t>Q</a:t>
              </a:r>
              <a:r>
                <a:rPr lang="en-GB" sz="1400" b="1" baseline="-25000" smtClean="0">
                  <a:latin typeface="+mn-lt"/>
                </a:rPr>
                <a:t>1</a:t>
              </a:r>
              <a:r>
                <a:rPr lang="en-GB" sz="1400" b="1" smtClean="0">
                  <a:latin typeface="+mn-lt"/>
                </a:rPr>
                <a:t>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27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2069" r="51830" b="37944"/>
          <a:stretch/>
        </p:blipFill>
        <p:spPr bwMode="auto">
          <a:xfrm>
            <a:off x="761999" y="1066800"/>
            <a:ext cx="7634473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697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8" r="32005" b="34066"/>
          <a:stretch/>
        </p:blipFill>
        <p:spPr bwMode="auto">
          <a:xfrm>
            <a:off x="-1" y="1507252"/>
            <a:ext cx="9056703" cy="329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697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98" r="64478" b="52088"/>
          <a:stretch/>
        </p:blipFill>
        <p:spPr bwMode="auto">
          <a:xfrm>
            <a:off x="533400" y="1254867"/>
            <a:ext cx="7696200" cy="360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697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83" r="64808" b="25275"/>
          <a:stretch/>
        </p:blipFill>
        <p:spPr bwMode="auto">
          <a:xfrm>
            <a:off x="457200" y="1371600"/>
            <a:ext cx="773754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55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92" r="82527" b="58095"/>
          <a:stretch/>
        </p:blipFill>
        <p:spPr bwMode="auto">
          <a:xfrm>
            <a:off x="1447800" y="1752600"/>
            <a:ext cx="5715000" cy="2725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407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68434" b="32161"/>
          <a:stretch/>
        </p:blipFill>
        <p:spPr bwMode="auto">
          <a:xfrm>
            <a:off x="152400" y="1371600"/>
            <a:ext cx="8839200" cy="28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63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smtClean="0"/>
              <a:t>Designing Synchronous Counters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38213"/>
            <a:ext cx="4572000" cy="175260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SzPct val="120000"/>
            </a:pPr>
            <a:r>
              <a:rPr lang="en-US" dirty="0" smtClean="0"/>
              <a:t>Example</a:t>
            </a:r>
            <a:r>
              <a:rPr lang="en-US" dirty="0" smtClean="0"/>
              <a:t>: A 3-bit Gray code counter (using JK flip-flops).</a:t>
            </a:r>
          </a:p>
        </p:txBody>
      </p:sp>
      <p:grpSp>
        <p:nvGrpSpPr>
          <p:cNvPr id="40964" name="Group 118"/>
          <p:cNvGrpSpPr>
            <a:grpSpLocks/>
          </p:cNvGrpSpPr>
          <p:nvPr/>
        </p:nvGrpSpPr>
        <p:grpSpPr bwMode="auto">
          <a:xfrm>
            <a:off x="6034088" y="990600"/>
            <a:ext cx="2667000" cy="1971675"/>
            <a:chOff x="4272" y="1314"/>
            <a:chExt cx="1680" cy="1348"/>
          </a:xfrm>
        </p:grpSpPr>
        <p:grpSp>
          <p:nvGrpSpPr>
            <p:cNvPr id="2" name="Group 119"/>
            <p:cNvGrpSpPr>
              <a:grpSpLocks/>
            </p:cNvGrpSpPr>
            <p:nvPr/>
          </p:nvGrpSpPr>
          <p:grpSpPr bwMode="auto">
            <a:xfrm>
              <a:off x="4464" y="1488"/>
              <a:ext cx="336" cy="244"/>
              <a:chOff x="1056" y="2640"/>
              <a:chExt cx="336" cy="244"/>
            </a:xfrm>
          </p:grpSpPr>
          <p:sp>
            <p:nvSpPr>
              <p:cNvPr id="41001" name="Oval 120"/>
              <p:cNvSpPr>
                <a:spLocks noChangeArrowheads="1"/>
              </p:cNvSpPr>
              <p:nvPr/>
            </p:nvSpPr>
            <p:spPr bwMode="auto">
              <a:xfrm>
                <a:off x="1074" y="2640"/>
                <a:ext cx="27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02" name="Text Box 121"/>
              <p:cNvSpPr txBox="1">
                <a:spLocks noChangeArrowheads="1"/>
              </p:cNvSpPr>
              <p:nvPr/>
            </p:nvSpPr>
            <p:spPr bwMode="auto">
              <a:xfrm>
                <a:off x="1056" y="2654"/>
                <a:ext cx="33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b="1"/>
                  <a:t>100</a:t>
                </a:r>
              </a:p>
            </p:txBody>
          </p:sp>
        </p:grpSp>
        <p:grpSp>
          <p:nvGrpSpPr>
            <p:cNvPr id="3" name="Group 122"/>
            <p:cNvGrpSpPr>
              <a:grpSpLocks/>
            </p:cNvGrpSpPr>
            <p:nvPr/>
          </p:nvGrpSpPr>
          <p:grpSpPr bwMode="auto">
            <a:xfrm>
              <a:off x="4944" y="1314"/>
              <a:ext cx="336" cy="243"/>
              <a:chOff x="1056" y="2640"/>
              <a:chExt cx="336" cy="243"/>
            </a:xfrm>
          </p:grpSpPr>
          <p:sp>
            <p:nvSpPr>
              <p:cNvPr id="40999" name="Oval 123"/>
              <p:cNvSpPr>
                <a:spLocks noChangeArrowheads="1"/>
              </p:cNvSpPr>
              <p:nvPr/>
            </p:nvSpPr>
            <p:spPr bwMode="auto">
              <a:xfrm>
                <a:off x="1074" y="2640"/>
                <a:ext cx="27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00" name="Text Box 124"/>
              <p:cNvSpPr txBox="1">
                <a:spLocks noChangeArrowheads="1"/>
              </p:cNvSpPr>
              <p:nvPr/>
            </p:nvSpPr>
            <p:spPr bwMode="auto">
              <a:xfrm>
                <a:off x="1056" y="2653"/>
                <a:ext cx="33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b="1"/>
                  <a:t>000</a:t>
                </a:r>
              </a:p>
            </p:txBody>
          </p:sp>
        </p:grpSp>
        <p:grpSp>
          <p:nvGrpSpPr>
            <p:cNvPr id="4" name="Group 125"/>
            <p:cNvGrpSpPr>
              <a:grpSpLocks/>
            </p:cNvGrpSpPr>
            <p:nvPr/>
          </p:nvGrpSpPr>
          <p:grpSpPr bwMode="auto">
            <a:xfrm>
              <a:off x="5376" y="1458"/>
              <a:ext cx="336" cy="245"/>
              <a:chOff x="1056" y="2640"/>
              <a:chExt cx="336" cy="245"/>
            </a:xfrm>
          </p:grpSpPr>
          <p:sp>
            <p:nvSpPr>
              <p:cNvPr id="40997" name="Oval 126"/>
              <p:cNvSpPr>
                <a:spLocks noChangeArrowheads="1"/>
              </p:cNvSpPr>
              <p:nvPr/>
            </p:nvSpPr>
            <p:spPr bwMode="auto">
              <a:xfrm>
                <a:off x="1074" y="2640"/>
                <a:ext cx="27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8" name="Text Box 127"/>
              <p:cNvSpPr txBox="1">
                <a:spLocks noChangeArrowheads="1"/>
              </p:cNvSpPr>
              <p:nvPr/>
            </p:nvSpPr>
            <p:spPr bwMode="auto">
              <a:xfrm>
                <a:off x="1056" y="2654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b="1"/>
                  <a:t>001</a:t>
                </a:r>
              </a:p>
            </p:txBody>
          </p:sp>
        </p:grpSp>
        <p:grpSp>
          <p:nvGrpSpPr>
            <p:cNvPr id="5" name="Group 128"/>
            <p:cNvGrpSpPr>
              <a:grpSpLocks/>
            </p:cNvGrpSpPr>
            <p:nvPr/>
          </p:nvGrpSpPr>
          <p:grpSpPr bwMode="auto">
            <a:xfrm>
              <a:off x="4272" y="1842"/>
              <a:ext cx="336" cy="244"/>
              <a:chOff x="1056" y="2640"/>
              <a:chExt cx="336" cy="244"/>
            </a:xfrm>
          </p:grpSpPr>
          <p:sp>
            <p:nvSpPr>
              <p:cNvPr id="40995" name="Oval 129"/>
              <p:cNvSpPr>
                <a:spLocks noChangeArrowheads="1"/>
              </p:cNvSpPr>
              <p:nvPr/>
            </p:nvSpPr>
            <p:spPr bwMode="auto">
              <a:xfrm>
                <a:off x="1074" y="2640"/>
                <a:ext cx="27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6" name="Text Box 130"/>
              <p:cNvSpPr txBox="1">
                <a:spLocks noChangeArrowheads="1"/>
              </p:cNvSpPr>
              <p:nvPr/>
            </p:nvSpPr>
            <p:spPr bwMode="auto">
              <a:xfrm>
                <a:off x="1056" y="2654"/>
                <a:ext cx="33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b="1"/>
                  <a:t>101</a:t>
                </a:r>
              </a:p>
            </p:txBody>
          </p:sp>
        </p:grpSp>
        <p:grpSp>
          <p:nvGrpSpPr>
            <p:cNvPr id="40975" name="Group 131"/>
            <p:cNvGrpSpPr>
              <a:grpSpLocks/>
            </p:cNvGrpSpPr>
            <p:nvPr/>
          </p:nvGrpSpPr>
          <p:grpSpPr bwMode="auto">
            <a:xfrm>
              <a:off x="4512" y="2226"/>
              <a:ext cx="336" cy="244"/>
              <a:chOff x="1056" y="2640"/>
              <a:chExt cx="336" cy="244"/>
            </a:xfrm>
          </p:grpSpPr>
          <p:sp>
            <p:nvSpPr>
              <p:cNvPr id="40993" name="Oval 132"/>
              <p:cNvSpPr>
                <a:spLocks noChangeArrowheads="1"/>
              </p:cNvSpPr>
              <p:nvPr/>
            </p:nvSpPr>
            <p:spPr bwMode="auto">
              <a:xfrm>
                <a:off x="1074" y="2640"/>
                <a:ext cx="27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4" name="Text Box 133"/>
              <p:cNvSpPr txBox="1">
                <a:spLocks noChangeArrowheads="1"/>
              </p:cNvSpPr>
              <p:nvPr/>
            </p:nvSpPr>
            <p:spPr bwMode="auto">
              <a:xfrm>
                <a:off x="1056" y="2654"/>
                <a:ext cx="33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b="1"/>
                  <a:t>111</a:t>
                </a:r>
              </a:p>
            </p:txBody>
          </p:sp>
        </p:grpSp>
        <p:grpSp>
          <p:nvGrpSpPr>
            <p:cNvPr id="40976" name="Group 134"/>
            <p:cNvGrpSpPr>
              <a:grpSpLocks/>
            </p:cNvGrpSpPr>
            <p:nvPr/>
          </p:nvGrpSpPr>
          <p:grpSpPr bwMode="auto">
            <a:xfrm>
              <a:off x="4944" y="2418"/>
              <a:ext cx="336" cy="244"/>
              <a:chOff x="1056" y="2640"/>
              <a:chExt cx="336" cy="244"/>
            </a:xfrm>
          </p:grpSpPr>
          <p:sp>
            <p:nvSpPr>
              <p:cNvPr id="40991" name="Oval 135"/>
              <p:cNvSpPr>
                <a:spLocks noChangeArrowheads="1"/>
              </p:cNvSpPr>
              <p:nvPr/>
            </p:nvSpPr>
            <p:spPr bwMode="auto">
              <a:xfrm>
                <a:off x="1074" y="2640"/>
                <a:ext cx="27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2" name="Text Box 136"/>
              <p:cNvSpPr txBox="1">
                <a:spLocks noChangeArrowheads="1"/>
              </p:cNvSpPr>
              <p:nvPr/>
            </p:nvSpPr>
            <p:spPr bwMode="auto">
              <a:xfrm>
                <a:off x="1056" y="2654"/>
                <a:ext cx="33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b="1"/>
                  <a:t>110</a:t>
                </a:r>
              </a:p>
            </p:txBody>
          </p:sp>
        </p:grpSp>
        <p:grpSp>
          <p:nvGrpSpPr>
            <p:cNvPr id="40977" name="Group 137"/>
            <p:cNvGrpSpPr>
              <a:grpSpLocks/>
            </p:cNvGrpSpPr>
            <p:nvPr/>
          </p:nvGrpSpPr>
          <p:grpSpPr bwMode="auto">
            <a:xfrm>
              <a:off x="5616" y="1842"/>
              <a:ext cx="336" cy="244"/>
              <a:chOff x="1056" y="2640"/>
              <a:chExt cx="336" cy="244"/>
            </a:xfrm>
          </p:grpSpPr>
          <p:sp>
            <p:nvSpPr>
              <p:cNvPr id="40989" name="Oval 138"/>
              <p:cNvSpPr>
                <a:spLocks noChangeArrowheads="1"/>
              </p:cNvSpPr>
              <p:nvPr/>
            </p:nvSpPr>
            <p:spPr bwMode="auto">
              <a:xfrm>
                <a:off x="1074" y="2640"/>
                <a:ext cx="27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0" name="Text Box 139"/>
              <p:cNvSpPr txBox="1">
                <a:spLocks noChangeArrowheads="1"/>
              </p:cNvSpPr>
              <p:nvPr/>
            </p:nvSpPr>
            <p:spPr bwMode="auto">
              <a:xfrm>
                <a:off x="1056" y="2654"/>
                <a:ext cx="33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b="1"/>
                  <a:t>011</a:t>
                </a:r>
              </a:p>
            </p:txBody>
          </p:sp>
        </p:grpSp>
        <p:grpSp>
          <p:nvGrpSpPr>
            <p:cNvPr id="40978" name="Group 140"/>
            <p:cNvGrpSpPr>
              <a:grpSpLocks/>
            </p:cNvGrpSpPr>
            <p:nvPr/>
          </p:nvGrpSpPr>
          <p:grpSpPr bwMode="auto">
            <a:xfrm>
              <a:off x="5376" y="2226"/>
              <a:ext cx="336" cy="244"/>
              <a:chOff x="1056" y="2640"/>
              <a:chExt cx="336" cy="244"/>
            </a:xfrm>
          </p:grpSpPr>
          <p:sp>
            <p:nvSpPr>
              <p:cNvPr id="40987" name="Oval 141"/>
              <p:cNvSpPr>
                <a:spLocks noChangeArrowheads="1"/>
              </p:cNvSpPr>
              <p:nvPr/>
            </p:nvSpPr>
            <p:spPr bwMode="auto">
              <a:xfrm>
                <a:off x="1074" y="2640"/>
                <a:ext cx="27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88" name="Text Box 142"/>
              <p:cNvSpPr txBox="1">
                <a:spLocks noChangeArrowheads="1"/>
              </p:cNvSpPr>
              <p:nvPr/>
            </p:nvSpPr>
            <p:spPr bwMode="auto">
              <a:xfrm>
                <a:off x="1056" y="2654"/>
                <a:ext cx="33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b="1"/>
                  <a:t>010</a:t>
                </a:r>
              </a:p>
            </p:txBody>
          </p:sp>
        </p:grpSp>
        <p:sp>
          <p:nvSpPr>
            <p:cNvPr id="40979" name="Line 143"/>
            <p:cNvSpPr>
              <a:spLocks noChangeShapeType="1"/>
            </p:cNvSpPr>
            <p:nvPr/>
          </p:nvSpPr>
          <p:spPr bwMode="auto">
            <a:xfrm>
              <a:off x="4800" y="2418"/>
              <a:ext cx="19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80" name="Line 144"/>
            <p:cNvSpPr>
              <a:spLocks noChangeShapeType="1"/>
            </p:cNvSpPr>
            <p:nvPr/>
          </p:nvSpPr>
          <p:spPr bwMode="auto">
            <a:xfrm flipV="1">
              <a:off x="5232" y="2418"/>
              <a:ext cx="19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81" name="Line 145"/>
            <p:cNvSpPr>
              <a:spLocks noChangeShapeType="1"/>
            </p:cNvSpPr>
            <p:nvPr/>
          </p:nvSpPr>
          <p:spPr bwMode="auto">
            <a:xfrm flipV="1">
              <a:off x="5616" y="2082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82" name="Line 146"/>
            <p:cNvSpPr>
              <a:spLocks noChangeShapeType="1"/>
            </p:cNvSpPr>
            <p:nvPr/>
          </p:nvSpPr>
          <p:spPr bwMode="auto">
            <a:xfrm flipH="1" flipV="1">
              <a:off x="5616" y="1650"/>
              <a:ext cx="9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83" name="Line 147"/>
            <p:cNvSpPr>
              <a:spLocks noChangeShapeType="1"/>
            </p:cNvSpPr>
            <p:nvPr/>
          </p:nvSpPr>
          <p:spPr bwMode="auto">
            <a:xfrm flipH="1" flipV="1">
              <a:off x="5232" y="1458"/>
              <a:ext cx="192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84" name="Line 148"/>
            <p:cNvSpPr>
              <a:spLocks noChangeShapeType="1"/>
            </p:cNvSpPr>
            <p:nvPr/>
          </p:nvSpPr>
          <p:spPr bwMode="auto">
            <a:xfrm flipH="1">
              <a:off x="4752" y="1440"/>
              <a:ext cx="19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85" name="Line 149"/>
            <p:cNvSpPr>
              <a:spLocks noChangeShapeType="1"/>
            </p:cNvSpPr>
            <p:nvPr/>
          </p:nvSpPr>
          <p:spPr bwMode="auto">
            <a:xfrm>
              <a:off x="4464" y="2064"/>
              <a:ext cx="144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86" name="Line 150"/>
            <p:cNvSpPr>
              <a:spLocks noChangeShapeType="1"/>
            </p:cNvSpPr>
            <p:nvPr/>
          </p:nvSpPr>
          <p:spPr bwMode="auto">
            <a:xfrm flipH="1">
              <a:off x="4464" y="1728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0965" name="Group 157"/>
          <p:cNvGrpSpPr>
            <a:grpSpLocks/>
          </p:cNvGrpSpPr>
          <p:nvPr/>
        </p:nvGrpSpPr>
        <p:grpSpPr bwMode="auto">
          <a:xfrm>
            <a:off x="1828800" y="3429000"/>
            <a:ext cx="6435725" cy="3033713"/>
            <a:chOff x="1152" y="2160"/>
            <a:chExt cx="4054" cy="1911"/>
          </a:xfrm>
        </p:grpSpPr>
        <p:graphicFrame>
          <p:nvGraphicFramePr>
            <p:cNvPr id="40966" name="Object 152"/>
            <p:cNvGraphicFramePr>
              <a:graphicFrameLocks noChangeAspect="1"/>
            </p:cNvGraphicFramePr>
            <p:nvPr/>
          </p:nvGraphicFramePr>
          <p:xfrm>
            <a:off x="1152" y="2160"/>
            <a:ext cx="4054" cy="19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Document" r:id="rId3" imgW="6446520" imgH="3048000" progId="Word.Document.8">
                    <p:embed/>
                  </p:oleObj>
                </mc:Choice>
                <mc:Fallback>
                  <p:oleObj name="Document" r:id="rId3" imgW="6446520" imgH="304800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160"/>
                          <a:ext cx="4054" cy="19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1" name="Line 153"/>
            <p:cNvSpPr>
              <a:spLocks noChangeShapeType="1"/>
            </p:cNvSpPr>
            <p:nvPr/>
          </p:nvSpPr>
          <p:spPr bwMode="auto">
            <a:xfrm flipV="1">
              <a:off x="1248" y="2640"/>
              <a:ext cx="37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i="1">
                <a:latin typeface="+mn-lt"/>
              </a:endParaRPr>
            </a:p>
          </p:txBody>
        </p:sp>
        <p:sp>
          <p:nvSpPr>
            <p:cNvPr id="40972" name="Line 154"/>
            <p:cNvSpPr>
              <a:spLocks noChangeShapeType="1"/>
            </p:cNvSpPr>
            <p:nvPr/>
          </p:nvSpPr>
          <p:spPr bwMode="auto">
            <a:xfrm>
              <a:off x="1276" y="2448"/>
              <a:ext cx="5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i="1">
                <a:latin typeface="+mn-lt"/>
              </a:endParaRPr>
            </a:p>
          </p:txBody>
        </p:sp>
        <p:sp>
          <p:nvSpPr>
            <p:cNvPr id="40973" name="Line 155"/>
            <p:cNvSpPr>
              <a:spLocks noChangeShapeType="1"/>
            </p:cNvSpPr>
            <p:nvPr/>
          </p:nvSpPr>
          <p:spPr bwMode="auto">
            <a:xfrm>
              <a:off x="2104" y="2448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i="1">
                <a:latin typeface="+mn-lt"/>
              </a:endParaRPr>
            </a:p>
          </p:txBody>
        </p:sp>
        <p:sp>
          <p:nvSpPr>
            <p:cNvPr id="40974" name="Line 156"/>
            <p:cNvSpPr>
              <a:spLocks noChangeShapeType="1"/>
            </p:cNvSpPr>
            <p:nvPr/>
          </p:nvSpPr>
          <p:spPr bwMode="auto">
            <a:xfrm>
              <a:off x="3072" y="2448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N" i="1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18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smtClean="0"/>
              <a:t>Designing Synchronous Counters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idx="1"/>
          </p:nvPr>
        </p:nvSpPr>
        <p:spPr>
          <a:xfrm>
            <a:off x="555625" y="990600"/>
            <a:ext cx="7696200" cy="4572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Bef>
                <a:spcPct val="40000"/>
              </a:spcBef>
              <a:spcAft>
                <a:spcPts val="0"/>
              </a:spcAft>
              <a:buSzPct val="120000"/>
              <a:defRPr/>
            </a:pPr>
            <a:r>
              <a:rPr lang="en-US" dirty="0" smtClean="0"/>
              <a:t>3-bit Gray code counter: flip-flop inputs.</a:t>
            </a:r>
          </a:p>
        </p:txBody>
      </p:sp>
      <p:grpSp>
        <p:nvGrpSpPr>
          <p:cNvPr id="41988" name="Group 130"/>
          <p:cNvGrpSpPr>
            <a:grpSpLocks/>
          </p:cNvGrpSpPr>
          <p:nvPr/>
        </p:nvGrpSpPr>
        <p:grpSpPr bwMode="auto">
          <a:xfrm>
            <a:off x="754063" y="1912938"/>
            <a:ext cx="2476500" cy="1663700"/>
            <a:chOff x="1248" y="1584"/>
            <a:chExt cx="1392" cy="926"/>
          </a:xfrm>
        </p:grpSpPr>
        <p:sp>
          <p:nvSpPr>
            <p:cNvPr id="42089" name="Rectangle 45"/>
            <p:cNvSpPr>
              <a:spLocks noChangeArrowheads="1"/>
            </p:cNvSpPr>
            <p:nvPr/>
          </p:nvSpPr>
          <p:spPr bwMode="auto">
            <a:xfrm>
              <a:off x="1680" y="1920"/>
              <a:ext cx="960" cy="384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2090" name="Line 46"/>
            <p:cNvSpPr>
              <a:spLocks noChangeShapeType="1"/>
            </p:cNvSpPr>
            <p:nvPr/>
          </p:nvSpPr>
          <p:spPr bwMode="auto">
            <a:xfrm>
              <a:off x="1680" y="2112"/>
              <a:ext cx="96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2091" name="Line 47"/>
            <p:cNvSpPr>
              <a:spLocks noChangeShapeType="1"/>
            </p:cNvSpPr>
            <p:nvPr/>
          </p:nvSpPr>
          <p:spPr bwMode="auto">
            <a:xfrm>
              <a:off x="1920" y="1920"/>
              <a:ext cx="0" cy="3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2092" name="Text Box 52"/>
            <p:cNvSpPr txBox="1">
              <a:spLocks noChangeArrowheads="1"/>
            </p:cNvSpPr>
            <p:nvPr/>
          </p:nvSpPr>
          <p:spPr bwMode="auto">
            <a:xfrm>
              <a:off x="1475" y="1920"/>
              <a:ext cx="211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ct val="80000"/>
                </a:lnSpc>
                <a:spcBef>
                  <a:spcPct val="0"/>
                </a:spcBef>
                <a:defRPr/>
              </a:pPr>
              <a:r>
                <a:rPr lang="en-GB" sz="1400" b="1" smtClean="0">
                  <a:latin typeface="+mn-lt"/>
                </a:rPr>
                <a:t>0</a:t>
              </a:r>
            </a:p>
            <a:p>
              <a:pPr algn="r">
                <a:lnSpc>
                  <a:spcPct val="80000"/>
                </a:lnSpc>
                <a:spcBef>
                  <a:spcPct val="0"/>
                </a:spcBef>
                <a:defRPr/>
              </a:pPr>
              <a:r>
                <a:rPr lang="en-GB" sz="1400" b="1" smtClean="0">
                  <a:latin typeface="+mn-lt"/>
                </a:rPr>
                <a:t>   1</a:t>
              </a:r>
            </a:p>
          </p:txBody>
        </p:sp>
        <p:sp>
          <p:nvSpPr>
            <p:cNvPr id="42093" name="Text Box 53"/>
            <p:cNvSpPr txBox="1">
              <a:spLocks noChangeArrowheads="1"/>
            </p:cNvSpPr>
            <p:nvPr/>
          </p:nvSpPr>
          <p:spPr bwMode="auto">
            <a:xfrm>
              <a:off x="1667" y="1776"/>
              <a:ext cx="95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defRPr/>
              </a:pPr>
              <a:r>
                <a:rPr lang="en-GB" sz="1400" b="1" smtClean="0">
                  <a:latin typeface="+mn-lt"/>
                </a:rPr>
                <a:t>00    01   11    10</a:t>
              </a:r>
            </a:p>
          </p:txBody>
        </p:sp>
        <p:sp>
          <p:nvSpPr>
            <p:cNvPr id="42094" name="Line 56"/>
            <p:cNvSpPr>
              <a:spLocks noChangeShapeType="1"/>
            </p:cNvSpPr>
            <p:nvPr/>
          </p:nvSpPr>
          <p:spPr bwMode="auto">
            <a:xfrm flipH="1" flipV="1">
              <a:off x="1414" y="1697"/>
              <a:ext cx="248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2095" name="Text Box 57"/>
            <p:cNvSpPr txBox="1">
              <a:spLocks noChangeArrowheads="1"/>
            </p:cNvSpPr>
            <p:nvPr/>
          </p:nvSpPr>
          <p:spPr bwMode="auto">
            <a:xfrm>
              <a:off x="1248" y="1734"/>
              <a:ext cx="3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en-GB" b="1" smtClean="0">
                  <a:latin typeface="+mn-lt"/>
                </a:rPr>
                <a:t>Q</a:t>
              </a:r>
              <a:r>
                <a:rPr lang="en-GB" b="1" baseline="-25000" smtClean="0">
                  <a:latin typeface="+mn-lt"/>
                </a:rPr>
                <a:t>2</a:t>
              </a:r>
              <a:endParaRPr lang="en-GB" b="1" smtClean="0">
                <a:latin typeface="+mn-lt"/>
              </a:endParaRPr>
            </a:p>
          </p:txBody>
        </p:sp>
        <p:sp>
          <p:nvSpPr>
            <p:cNvPr id="42096" name="Text Box 58"/>
            <p:cNvSpPr txBox="1">
              <a:spLocks noChangeArrowheads="1"/>
            </p:cNvSpPr>
            <p:nvPr/>
          </p:nvSpPr>
          <p:spPr bwMode="auto">
            <a:xfrm>
              <a:off x="1440" y="1584"/>
              <a:ext cx="48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en-GB" b="1" smtClean="0">
                  <a:latin typeface="+mn-lt"/>
                </a:rPr>
                <a:t>Q</a:t>
              </a:r>
              <a:r>
                <a:rPr lang="en-GB" b="1" baseline="-25000" smtClean="0">
                  <a:latin typeface="+mn-lt"/>
                </a:rPr>
                <a:t>1</a:t>
              </a:r>
              <a:r>
                <a:rPr lang="en-GB" b="1" smtClean="0">
                  <a:latin typeface="+mn-lt"/>
                </a:rPr>
                <a:t>Q</a:t>
              </a:r>
              <a:r>
                <a:rPr lang="en-GB" b="1" baseline="-25000" smtClean="0">
                  <a:latin typeface="+mn-lt"/>
                </a:rPr>
                <a:t>0</a:t>
              </a:r>
              <a:endParaRPr lang="en-GB" b="1" smtClean="0">
                <a:latin typeface="+mn-lt"/>
              </a:endParaRPr>
            </a:p>
          </p:txBody>
        </p:sp>
        <p:sp>
          <p:nvSpPr>
            <p:cNvPr id="42097" name="Text Box 59"/>
            <p:cNvSpPr txBox="1">
              <a:spLocks noChangeArrowheads="1"/>
            </p:cNvSpPr>
            <p:nvPr/>
          </p:nvSpPr>
          <p:spPr bwMode="auto">
            <a:xfrm>
              <a:off x="1728" y="2112"/>
              <a:ext cx="19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defRPr/>
              </a:pPr>
              <a:r>
                <a:rPr lang="en-GB" sz="1400" b="1" smtClean="0">
                  <a:latin typeface="+mn-lt"/>
                </a:rPr>
                <a:t>X</a:t>
              </a:r>
            </a:p>
          </p:txBody>
        </p:sp>
        <p:sp>
          <p:nvSpPr>
            <p:cNvPr id="42098" name="Line 60"/>
            <p:cNvSpPr>
              <a:spLocks noChangeShapeType="1"/>
            </p:cNvSpPr>
            <p:nvPr/>
          </p:nvSpPr>
          <p:spPr bwMode="auto">
            <a:xfrm>
              <a:off x="2160" y="1920"/>
              <a:ext cx="0" cy="3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2099" name="Line 61"/>
            <p:cNvSpPr>
              <a:spLocks noChangeShapeType="1"/>
            </p:cNvSpPr>
            <p:nvPr/>
          </p:nvSpPr>
          <p:spPr bwMode="auto">
            <a:xfrm>
              <a:off x="2400" y="1920"/>
              <a:ext cx="0" cy="3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2100" name="Text Box 62"/>
            <p:cNvSpPr txBox="1">
              <a:spLocks noChangeArrowheads="1"/>
            </p:cNvSpPr>
            <p:nvPr/>
          </p:nvSpPr>
          <p:spPr bwMode="auto">
            <a:xfrm>
              <a:off x="1968" y="2112"/>
              <a:ext cx="19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defRPr/>
              </a:pPr>
              <a:r>
                <a:rPr lang="en-GB" sz="1400" b="1" smtClean="0">
                  <a:latin typeface="+mn-lt"/>
                </a:rPr>
                <a:t>X</a:t>
              </a:r>
            </a:p>
          </p:txBody>
        </p:sp>
        <p:sp>
          <p:nvSpPr>
            <p:cNvPr id="42101" name="Text Box 63"/>
            <p:cNvSpPr txBox="1">
              <a:spLocks noChangeArrowheads="1"/>
            </p:cNvSpPr>
            <p:nvPr/>
          </p:nvSpPr>
          <p:spPr bwMode="auto">
            <a:xfrm>
              <a:off x="2208" y="2112"/>
              <a:ext cx="19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defRPr/>
              </a:pPr>
              <a:r>
                <a:rPr lang="en-GB" sz="1400" b="1" smtClean="0">
                  <a:latin typeface="+mn-lt"/>
                </a:rPr>
                <a:t>X</a:t>
              </a:r>
            </a:p>
          </p:txBody>
        </p:sp>
        <p:sp>
          <p:nvSpPr>
            <p:cNvPr id="42102" name="Text Box 64"/>
            <p:cNvSpPr txBox="1">
              <a:spLocks noChangeArrowheads="1"/>
            </p:cNvSpPr>
            <p:nvPr/>
          </p:nvSpPr>
          <p:spPr bwMode="auto">
            <a:xfrm>
              <a:off x="2448" y="2112"/>
              <a:ext cx="19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defRPr/>
              </a:pPr>
              <a:r>
                <a:rPr lang="en-GB" sz="1400" b="1" smtClean="0">
                  <a:latin typeface="+mn-lt"/>
                </a:rPr>
                <a:t>X</a:t>
              </a:r>
            </a:p>
          </p:txBody>
        </p:sp>
        <p:sp>
          <p:nvSpPr>
            <p:cNvPr id="42103" name="Text Box 65"/>
            <p:cNvSpPr txBox="1">
              <a:spLocks noChangeArrowheads="1"/>
            </p:cNvSpPr>
            <p:nvPr/>
          </p:nvSpPr>
          <p:spPr bwMode="auto">
            <a:xfrm>
              <a:off x="2448" y="1920"/>
              <a:ext cx="19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defRPr/>
              </a:pPr>
              <a:r>
                <a:rPr lang="en-GB" sz="1400" b="1" smtClean="0">
                  <a:latin typeface="+mn-lt"/>
                </a:rPr>
                <a:t>1</a:t>
              </a:r>
            </a:p>
          </p:txBody>
        </p:sp>
        <p:sp>
          <p:nvSpPr>
            <p:cNvPr id="42104" name="Text Box 66"/>
            <p:cNvSpPr txBox="1">
              <a:spLocks noChangeArrowheads="1"/>
            </p:cNvSpPr>
            <p:nvPr/>
          </p:nvSpPr>
          <p:spPr bwMode="auto">
            <a:xfrm>
              <a:off x="1632" y="2304"/>
              <a:ext cx="100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GB" sz="1800" b="1" smtClean="0">
                  <a:solidFill>
                    <a:srgbClr val="0000CC"/>
                  </a:solidFill>
                  <a:latin typeface="+mn-lt"/>
                </a:rPr>
                <a:t>JQ</a:t>
              </a:r>
              <a:r>
                <a:rPr lang="en-GB" sz="1800" b="1" baseline="-25000" smtClean="0">
                  <a:solidFill>
                    <a:srgbClr val="0000CC"/>
                  </a:solidFill>
                  <a:latin typeface="+mn-lt"/>
                </a:rPr>
                <a:t>2</a:t>
              </a:r>
              <a:r>
                <a:rPr lang="en-GB" sz="1800" b="1" smtClean="0">
                  <a:solidFill>
                    <a:srgbClr val="0000CC"/>
                  </a:solidFill>
                  <a:latin typeface="+mn-lt"/>
                </a:rPr>
                <a:t> = Q</a:t>
              </a:r>
              <a:r>
                <a:rPr lang="en-GB" sz="1800" b="1" baseline="-25000" smtClean="0">
                  <a:solidFill>
                    <a:srgbClr val="0000CC"/>
                  </a:solidFill>
                  <a:latin typeface="+mn-lt"/>
                </a:rPr>
                <a:t>1</a:t>
              </a:r>
              <a:r>
                <a:rPr lang="en-GB" sz="1800" b="1" smtClean="0">
                  <a:solidFill>
                    <a:srgbClr val="0000CC"/>
                  </a:solidFill>
                  <a:latin typeface="+mn-lt"/>
                </a:rPr>
                <a:t>.Q</a:t>
              </a:r>
              <a:r>
                <a:rPr lang="en-GB" sz="1800" b="1" baseline="-25000" smtClean="0">
                  <a:solidFill>
                    <a:srgbClr val="0000CC"/>
                  </a:solidFill>
                  <a:latin typeface="+mn-lt"/>
                </a:rPr>
                <a:t>0</a:t>
              </a:r>
              <a:r>
                <a:rPr lang="en-GB" sz="1800" b="1" smtClean="0">
                  <a:solidFill>
                    <a:srgbClr val="0000CC"/>
                  </a:solidFill>
                  <a:latin typeface="+mn-lt"/>
                </a:rPr>
                <a:t>'</a:t>
              </a:r>
            </a:p>
          </p:txBody>
        </p:sp>
        <p:sp>
          <p:nvSpPr>
            <p:cNvPr id="42105" name="AutoShape 67"/>
            <p:cNvSpPr>
              <a:spLocks noChangeArrowheads="1"/>
            </p:cNvSpPr>
            <p:nvPr/>
          </p:nvSpPr>
          <p:spPr bwMode="auto">
            <a:xfrm>
              <a:off x="2448" y="1942"/>
              <a:ext cx="144" cy="336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41989" name="Group 131"/>
          <p:cNvGrpSpPr>
            <a:grpSpLocks/>
          </p:cNvGrpSpPr>
          <p:nvPr/>
        </p:nvGrpSpPr>
        <p:grpSpPr bwMode="auto">
          <a:xfrm>
            <a:off x="754063" y="3741738"/>
            <a:ext cx="2476500" cy="1663700"/>
            <a:chOff x="1200" y="2832"/>
            <a:chExt cx="1392" cy="926"/>
          </a:xfrm>
        </p:grpSpPr>
        <p:sp>
          <p:nvSpPr>
            <p:cNvPr id="42072" name="Rectangle 95"/>
            <p:cNvSpPr>
              <a:spLocks noChangeArrowheads="1"/>
            </p:cNvSpPr>
            <p:nvPr/>
          </p:nvSpPr>
          <p:spPr bwMode="auto">
            <a:xfrm>
              <a:off x="1632" y="3168"/>
              <a:ext cx="960" cy="384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2073" name="Line 96"/>
            <p:cNvSpPr>
              <a:spLocks noChangeShapeType="1"/>
            </p:cNvSpPr>
            <p:nvPr/>
          </p:nvSpPr>
          <p:spPr bwMode="auto">
            <a:xfrm>
              <a:off x="1632" y="3360"/>
              <a:ext cx="96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2074" name="Line 97"/>
            <p:cNvSpPr>
              <a:spLocks noChangeShapeType="1"/>
            </p:cNvSpPr>
            <p:nvPr/>
          </p:nvSpPr>
          <p:spPr bwMode="auto">
            <a:xfrm>
              <a:off x="1872" y="3168"/>
              <a:ext cx="0" cy="3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2075" name="Text Box 98"/>
            <p:cNvSpPr txBox="1">
              <a:spLocks noChangeArrowheads="1"/>
            </p:cNvSpPr>
            <p:nvPr/>
          </p:nvSpPr>
          <p:spPr bwMode="auto">
            <a:xfrm>
              <a:off x="1440" y="3168"/>
              <a:ext cx="211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ct val="80000"/>
                </a:lnSpc>
                <a:spcBef>
                  <a:spcPct val="0"/>
                </a:spcBef>
                <a:defRPr/>
              </a:pPr>
              <a:r>
                <a:rPr lang="en-GB" sz="1400" b="1" smtClean="0">
                  <a:latin typeface="+mn-lt"/>
                </a:rPr>
                <a:t>0</a:t>
              </a:r>
            </a:p>
            <a:p>
              <a:pPr algn="r">
                <a:lnSpc>
                  <a:spcPct val="80000"/>
                </a:lnSpc>
                <a:spcBef>
                  <a:spcPct val="0"/>
                </a:spcBef>
                <a:defRPr/>
              </a:pPr>
              <a:r>
                <a:rPr lang="en-GB" sz="1400" b="1" smtClean="0">
                  <a:latin typeface="+mn-lt"/>
                </a:rPr>
                <a:t>   1</a:t>
              </a:r>
            </a:p>
          </p:txBody>
        </p:sp>
        <p:sp>
          <p:nvSpPr>
            <p:cNvPr id="42076" name="Text Box 99"/>
            <p:cNvSpPr txBox="1">
              <a:spLocks noChangeArrowheads="1"/>
            </p:cNvSpPr>
            <p:nvPr/>
          </p:nvSpPr>
          <p:spPr bwMode="auto">
            <a:xfrm>
              <a:off x="1619" y="3024"/>
              <a:ext cx="95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defRPr/>
              </a:pPr>
              <a:r>
                <a:rPr lang="en-GB" sz="1400" b="1" smtClean="0">
                  <a:latin typeface="+mn-lt"/>
                </a:rPr>
                <a:t>00    01   11    10</a:t>
              </a:r>
            </a:p>
          </p:txBody>
        </p:sp>
        <p:sp>
          <p:nvSpPr>
            <p:cNvPr id="42077" name="Line 100"/>
            <p:cNvSpPr>
              <a:spLocks noChangeShapeType="1"/>
            </p:cNvSpPr>
            <p:nvPr/>
          </p:nvSpPr>
          <p:spPr bwMode="auto">
            <a:xfrm flipH="1" flipV="1">
              <a:off x="1366" y="2945"/>
              <a:ext cx="248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2078" name="Text Box 101"/>
            <p:cNvSpPr txBox="1">
              <a:spLocks noChangeArrowheads="1"/>
            </p:cNvSpPr>
            <p:nvPr/>
          </p:nvSpPr>
          <p:spPr bwMode="auto">
            <a:xfrm>
              <a:off x="1200" y="2982"/>
              <a:ext cx="3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en-GB" b="1" smtClean="0">
                  <a:latin typeface="+mn-lt"/>
                </a:rPr>
                <a:t>Q</a:t>
              </a:r>
              <a:r>
                <a:rPr lang="en-GB" b="1" baseline="-25000" smtClean="0">
                  <a:latin typeface="+mn-lt"/>
                </a:rPr>
                <a:t>2</a:t>
              </a:r>
              <a:endParaRPr lang="en-GB" b="1" smtClean="0">
                <a:latin typeface="+mn-lt"/>
              </a:endParaRPr>
            </a:p>
          </p:txBody>
        </p:sp>
        <p:sp>
          <p:nvSpPr>
            <p:cNvPr id="42079" name="Text Box 102"/>
            <p:cNvSpPr txBox="1">
              <a:spLocks noChangeArrowheads="1"/>
            </p:cNvSpPr>
            <p:nvPr/>
          </p:nvSpPr>
          <p:spPr bwMode="auto">
            <a:xfrm>
              <a:off x="1392" y="2832"/>
              <a:ext cx="48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en-GB" b="1" smtClean="0">
                  <a:latin typeface="+mn-lt"/>
                </a:rPr>
                <a:t>Q</a:t>
              </a:r>
              <a:r>
                <a:rPr lang="en-GB" b="1" baseline="-25000" smtClean="0">
                  <a:latin typeface="+mn-lt"/>
                </a:rPr>
                <a:t>1</a:t>
              </a:r>
              <a:r>
                <a:rPr lang="en-GB" b="1" smtClean="0">
                  <a:latin typeface="+mn-lt"/>
                </a:rPr>
                <a:t>Q</a:t>
              </a:r>
              <a:r>
                <a:rPr lang="en-GB" b="1" baseline="-25000" smtClean="0">
                  <a:latin typeface="+mn-lt"/>
                </a:rPr>
                <a:t>0</a:t>
              </a:r>
              <a:endParaRPr lang="en-GB" b="1" smtClean="0">
                <a:latin typeface="+mn-lt"/>
              </a:endParaRPr>
            </a:p>
          </p:txBody>
        </p:sp>
        <p:sp>
          <p:nvSpPr>
            <p:cNvPr id="42080" name="Text Box 103"/>
            <p:cNvSpPr txBox="1">
              <a:spLocks noChangeArrowheads="1"/>
            </p:cNvSpPr>
            <p:nvPr/>
          </p:nvSpPr>
          <p:spPr bwMode="auto">
            <a:xfrm>
              <a:off x="1632" y="3168"/>
              <a:ext cx="19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defRPr/>
              </a:pPr>
              <a:r>
                <a:rPr lang="en-GB" sz="1400" b="1" smtClean="0">
                  <a:latin typeface="+mn-lt"/>
                </a:rPr>
                <a:t>X</a:t>
              </a:r>
            </a:p>
          </p:txBody>
        </p:sp>
        <p:sp>
          <p:nvSpPr>
            <p:cNvPr id="42081" name="Line 104"/>
            <p:cNvSpPr>
              <a:spLocks noChangeShapeType="1"/>
            </p:cNvSpPr>
            <p:nvPr/>
          </p:nvSpPr>
          <p:spPr bwMode="auto">
            <a:xfrm>
              <a:off x="2112" y="3168"/>
              <a:ext cx="0" cy="3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2082" name="Line 105"/>
            <p:cNvSpPr>
              <a:spLocks noChangeShapeType="1"/>
            </p:cNvSpPr>
            <p:nvPr/>
          </p:nvSpPr>
          <p:spPr bwMode="auto">
            <a:xfrm>
              <a:off x="2352" y="3168"/>
              <a:ext cx="0" cy="3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2083" name="Text Box 106"/>
            <p:cNvSpPr txBox="1">
              <a:spLocks noChangeArrowheads="1"/>
            </p:cNvSpPr>
            <p:nvPr/>
          </p:nvSpPr>
          <p:spPr bwMode="auto">
            <a:xfrm>
              <a:off x="1872" y="3168"/>
              <a:ext cx="19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defRPr/>
              </a:pPr>
              <a:r>
                <a:rPr lang="en-GB" sz="1400" b="1" smtClean="0">
                  <a:latin typeface="+mn-lt"/>
                </a:rPr>
                <a:t>X</a:t>
              </a:r>
            </a:p>
          </p:txBody>
        </p:sp>
        <p:sp>
          <p:nvSpPr>
            <p:cNvPr id="42084" name="Text Box 107"/>
            <p:cNvSpPr txBox="1">
              <a:spLocks noChangeArrowheads="1"/>
            </p:cNvSpPr>
            <p:nvPr/>
          </p:nvSpPr>
          <p:spPr bwMode="auto">
            <a:xfrm>
              <a:off x="2112" y="3168"/>
              <a:ext cx="19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defRPr/>
              </a:pPr>
              <a:r>
                <a:rPr lang="en-GB" sz="1400" b="1" smtClean="0">
                  <a:latin typeface="+mn-lt"/>
                </a:rPr>
                <a:t>X</a:t>
              </a:r>
            </a:p>
          </p:txBody>
        </p:sp>
        <p:sp>
          <p:nvSpPr>
            <p:cNvPr id="42085" name="Text Box 108"/>
            <p:cNvSpPr txBox="1">
              <a:spLocks noChangeArrowheads="1"/>
            </p:cNvSpPr>
            <p:nvPr/>
          </p:nvSpPr>
          <p:spPr bwMode="auto">
            <a:xfrm>
              <a:off x="2352" y="3168"/>
              <a:ext cx="19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defRPr/>
              </a:pPr>
              <a:r>
                <a:rPr lang="en-GB" sz="1400" b="1" smtClean="0">
                  <a:latin typeface="+mn-lt"/>
                </a:rPr>
                <a:t>X</a:t>
              </a:r>
            </a:p>
          </p:txBody>
        </p:sp>
        <p:sp>
          <p:nvSpPr>
            <p:cNvPr id="42086" name="Text Box 109"/>
            <p:cNvSpPr txBox="1">
              <a:spLocks noChangeArrowheads="1"/>
            </p:cNvSpPr>
            <p:nvPr/>
          </p:nvSpPr>
          <p:spPr bwMode="auto">
            <a:xfrm>
              <a:off x="1632" y="3360"/>
              <a:ext cx="19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defRPr/>
              </a:pPr>
              <a:r>
                <a:rPr lang="en-GB" sz="1400" b="1" smtClean="0">
                  <a:latin typeface="+mn-lt"/>
                </a:rPr>
                <a:t>1</a:t>
              </a:r>
            </a:p>
          </p:txBody>
        </p:sp>
        <p:sp>
          <p:nvSpPr>
            <p:cNvPr id="42087" name="Text Box 110"/>
            <p:cNvSpPr txBox="1">
              <a:spLocks noChangeArrowheads="1"/>
            </p:cNvSpPr>
            <p:nvPr/>
          </p:nvSpPr>
          <p:spPr bwMode="auto">
            <a:xfrm>
              <a:off x="1584" y="3552"/>
              <a:ext cx="100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GB" sz="1800" b="1" smtClean="0">
                  <a:solidFill>
                    <a:srgbClr val="0000CC"/>
                  </a:solidFill>
                  <a:latin typeface="+mn-lt"/>
                </a:rPr>
                <a:t>KQ</a:t>
              </a:r>
              <a:r>
                <a:rPr lang="en-GB" sz="1800" b="1" baseline="-25000" smtClean="0">
                  <a:solidFill>
                    <a:srgbClr val="0000CC"/>
                  </a:solidFill>
                  <a:latin typeface="+mn-lt"/>
                </a:rPr>
                <a:t>2</a:t>
              </a:r>
              <a:r>
                <a:rPr lang="en-GB" sz="1800" b="1" smtClean="0">
                  <a:solidFill>
                    <a:srgbClr val="0000CC"/>
                  </a:solidFill>
                  <a:latin typeface="+mn-lt"/>
                </a:rPr>
                <a:t> = Q</a:t>
              </a:r>
              <a:r>
                <a:rPr lang="en-GB" sz="1800" b="1" baseline="-25000" smtClean="0">
                  <a:solidFill>
                    <a:srgbClr val="0000CC"/>
                  </a:solidFill>
                  <a:latin typeface="+mn-lt"/>
                </a:rPr>
                <a:t>1</a:t>
              </a:r>
              <a:r>
                <a:rPr lang="en-GB" sz="1800" b="1" smtClean="0">
                  <a:solidFill>
                    <a:srgbClr val="0000CC"/>
                  </a:solidFill>
                  <a:latin typeface="+mn-lt"/>
                </a:rPr>
                <a:t>'.Q</a:t>
              </a:r>
              <a:r>
                <a:rPr lang="en-GB" sz="1800" b="1" baseline="-25000" smtClean="0">
                  <a:solidFill>
                    <a:srgbClr val="0000CC"/>
                  </a:solidFill>
                  <a:latin typeface="+mn-lt"/>
                </a:rPr>
                <a:t>0</a:t>
              </a:r>
              <a:r>
                <a:rPr lang="en-GB" sz="1800" b="1" smtClean="0">
                  <a:solidFill>
                    <a:srgbClr val="0000CC"/>
                  </a:solidFill>
                  <a:latin typeface="+mn-lt"/>
                </a:rPr>
                <a:t>'</a:t>
              </a:r>
            </a:p>
          </p:txBody>
        </p:sp>
        <p:sp>
          <p:nvSpPr>
            <p:cNvPr id="42088" name="AutoShape 111"/>
            <p:cNvSpPr>
              <a:spLocks noChangeArrowheads="1"/>
            </p:cNvSpPr>
            <p:nvPr/>
          </p:nvSpPr>
          <p:spPr bwMode="auto">
            <a:xfrm>
              <a:off x="1654" y="3187"/>
              <a:ext cx="144" cy="336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41990" name="Group 167"/>
          <p:cNvGrpSpPr>
            <a:grpSpLocks/>
          </p:cNvGrpSpPr>
          <p:nvPr/>
        </p:nvGrpSpPr>
        <p:grpSpPr bwMode="auto">
          <a:xfrm>
            <a:off x="3344863" y="1836738"/>
            <a:ext cx="2476500" cy="1663700"/>
            <a:chOff x="2400" y="1584"/>
            <a:chExt cx="1392" cy="926"/>
          </a:xfrm>
        </p:grpSpPr>
        <p:sp>
          <p:nvSpPr>
            <p:cNvPr id="42055" name="Rectangle 133"/>
            <p:cNvSpPr>
              <a:spLocks noChangeArrowheads="1"/>
            </p:cNvSpPr>
            <p:nvPr/>
          </p:nvSpPr>
          <p:spPr bwMode="auto">
            <a:xfrm>
              <a:off x="2832" y="1920"/>
              <a:ext cx="960" cy="384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2056" name="Line 134"/>
            <p:cNvSpPr>
              <a:spLocks noChangeShapeType="1"/>
            </p:cNvSpPr>
            <p:nvPr/>
          </p:nvSpPr>
          <p:spPr bwMode="auto">
            <a:xfrm>
              <a:off x="2832" y="2112"/>
              <a:ext cx="96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2057" name="Line 135"/>
            <p:cNvSpPr>
              <a:spLocks noChangeShapeType="1"/>
            </p:cNvSpPr>
            <p:nvPr/>
          </p:nvSpPr>
          <p:spPr bwMode="auto">
            <a:xfrm>
              <a:off x="3072" y="1920"/>
              <a:ext cx="0" cy="3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2058" name="Text Box 136"/>
            <p:cNvSpPr txBox="1">
              <a:spLocks noChangeArrowheads="1"/>
            </p:cNvSpPr>
            <p:nvPr/>
          </p:nvSpPr>
          <p:spPr bwMode="auto">
            <a:xfrm>
              <a:off x="2640" y="1920"/>
              <a:ext cx="211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ct val="80000"/>
                </a:lnSpc>
                <a:spcBef>
                  <a:spcPct val="0"/>
                </a:spcBef>
                <a:defRPr/>
              </a:pPr>
              <a:r>
                <a:rPr lang="en-GB" sz="1400" b="1" smtClean="0">
                  <a:latin typeface="+mn-lt"/>
                </a:rPr>
                <a:t>0</a:t>
              </a:r>
            </a:p>
            <a:p>
              <a:pPr algn="r">
                <a:lnSpc>
                  <a:spcPct val="80000"/>
                </a:lnSpc>
                <a:spcBef>
                  <a:spcPct val="0"/>
                </a:spcBef>
                <a:defRPr/>
              </a:pPr>
              <a:r>
                <a:rPr lang="en-GB" sz="1400" b="1" smtClean="0">
                  <a:latin typeface="+mn-lt"/>
                </a:rPr>
                <a:t>   1</a:t>
              </a:r>
            </a:p>
          </p:txBody>
        </p:sp>
        <p:sp>
          <p:nvSpPr>
            <p:cNvPr id="42059" name="Text Box 137"/>
            <p:cNvSpPr txBox="1">
              <a:spLocks noChangeArrowheads="1"/>
            </p:cNvSpPr>
            <p:nvPr/>
          </p:nvSpPr>
          <p:spPr bwMode="auto">
            <a:xfrm>
              <a:off x="2819" y="1776"/>
              <a:ext cx="95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defRPr/>
              </a:pPr>
              <a:r>
                <a:rPr lang="en-GB" sz="1400" b="1" smtClean="0">
                  <a:latin typeface="+mn-lt"/>
                </a:rPr>
                <a:t>00    01   11    10</a:t>
              </a:r>
            </a:p>
          </p:txBody>
        </p:sp>
        <p:sp>
          <p:nvSpPr>
            <p:cNvPr id="42060" name="Line 138"/>
            <p:cNvSpPr>
              <a:spLocks noChangeShapeType="1"/>
            </p:cNvSpPr>
            <p:nvPr/>
          </p:nvSpPr>
          <p:spPr bwMode="auto">
            <a:xfrm flipH="1" flipV="1">
              <a:off x="2566" y="1697"/>
              <a:ext cx="248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2061" name="Text Box 139"/>
            <p:cNvSpPr txBox="1">
              <a:spLocks noChangeArrowheads="1"/>
            </p:cNvSpPr>
            <p:nvPr/>
          </p:nvSpPr>
          <p:spPr bwMode="auto">
            <a:xfrm>
              <a:off x="2400" y="1734"/>
              <a:ext cx="3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en-GB" b="1" smtClean="0">
                  <a:latin typeface="+mn-lt"/>
                </a:rPr>
                <a:t>Q</a:t>
              </a:r>
              <a:r>
                <a:rPr lang="en-GB" b="1" baseline="-25000" smtClean="0">
                  <a:latin typeface="+mn-lt"/>
                </a:rPr>
                <a:t>2</a:t>
              </a:r>
              <a:endParaRPr lang="en-GB" b="1" smtClean="0">
                <a:latin typeface="+mn-lt"/>
              </a:endParaRPr>
            </a:p>
          </p:txBody>
        </p:sp>
        <p:sp>
          <p:nvSpPr>
            <p:cNvPr id="42062" name="Text Box 140"/>
            <p:cNvSpPr txBox="1">
              <a:spLocks noChangeArrowheads="1"/>
            </p:cNvSpPr>
            <p:nvPr/>
          </p:nvSpPr>
          <p:spPr bwMode="auto">
            <a:xfrm>
              <a:off x="2592" y="1584"/>
              <a:ext cx="48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en-GB" b="1" smtClean="0">
                  <a:latin typeface="+mn-lt"/>
                </a:rPr>
                <a:t>Q</a:t>
              </a:r>
              <a:r>
                <a:rPr lang="en-GB" b="1" baseline="-25000" smtClean="0">
                  <a:latin typeface="+mn-lt"/>
                </a:rPr>
                <a:t>1</a:t>
              </a:r>
              <a:r>
                <a:rPr lang="en-GB" b="1" smtClean="0">
                  <a:latin typeface="+mn-lt"/>
                </a:rPr>
                <a:t>Q</a:t>
              </a:r>
              <a:r>
                <a:rPr lang="en-GB" b="1" baseline="-25000" smtClean="0">
                  <a:latin typeface="+mn-lt"/>
                </a:rPr>
                <a:t>0</a:t>
              </a:r>
              <a:endParaRPr lang="en-GB" b="1" smtClean="0">
                <a:latin typeface="+mn-lt"/>
              </a:endParaRPr>
            </a:p>
          </p:txBody>
        </p:sp>
        <p:sp>
          <p:nvSpPr>
            <p:cNvPr id="42063" name="Text Box 141"/>
            <p:cNvSpPr txBox="1">
              <a:spLocks noChangeArrowheads="1"/>
            </p:cNvSpPr>
            <p:nvPr/>
          </p:nvSpPr>
          <p:spPr bwMode="auto">
            <a:xfrm>
              <a:off x="3312" y="2112"/>
              <a:ext cx="19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defRPr/>
              </a:pPr>
              <a:r>
                <a:rPr lang="en-GB" sz="1400" b="1" smtClean="0">
                  <a:latin typeface="+mn-lt"/>
                </a:rPr>
                <a:t>X</a:t>
              </a:r>
            </a:p>
          </p:txBody>
        </p:sp>
        <p:sp>
          <p:nvSpPr>
            <p:cNvPr id="42064" name="Line 142"/>
            <p:cNvSpPr>
              <a:spLocks noChangeShapeType="1"/>
            </p:cNvSpPr>
            <p:nvPr/>
          </p:nvSpPr>
          <p:spPr bwMode="auto">
            <a:xfrm>
              <a:off x="3312" y="1920"/>
              <a:ext cx="0" cy="3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2065" name="Line 143"/>
            <p:cNvSpPr>
              <a:spLocks noChangeShapeType="1"/>
            </p:cNvSpPr>
            <p:nvPr/>
          </p:nvSpPr>
          <p:spPr bwMode="auto">
            <a:xfrm>
              <a:off x="3552" y="1920"/>
              <a:ext cx="0" cy="3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2066" name="Text Box 144"/>
            <p:cNvSpPr txBox="1">
              <a:spLocks noChangeArrowheads="1"/>
            </p:cNvSpPr>
            <p:nvPr/>
          </p:nvSpPr>
          <p:spPr bwMode="auto">
            <a:xfrm>
              <a:off x="3552" y="2112"/>
              <a:ext cx="19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defRPr/>
              </a:pPr>
              <a:r>
                <a:rPr lang="en-GB" sz="1400" b="1" smtClean="0">
                  <a:latin typeface="+mn-lt"/>
                </a:rPr>
                <a:t>X</a:t>
              </a:r>
            </a:p>
          </p:txBody>
        </p:sp>
        <p:sp>
          <p:nvSpPr>
            <p:cNvPr id="42067" name="Text Box 145"/>
            <p:cNvSpPr txBox="1">
              <a:spLocks noChangeArrowheads="1"/>
            </p:cNvSpPr>
            <p:nvPr/>
          </p:nvSpPr>
          <p:spPr bwMode="auto">
            <a:xfrm>
              <a:off x="3312" y="1920"/>
              <a:ext cx="19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defRPr/>
              </a:pPr>
              <a:r>
                <a:rPr lang="en-GB" sz="1400" b="1" smtClean="0">
                  <a:latin typeface="+mn-lt"/>
                </a:rPr>
                <a:t>X</a:t>
              </a:r>
            </a:p>
          </p:txBody>
        </p:sp>
        <p:sp>
          <p:nvSpPr>
            <p:cNvPr id="42068" name="Text Box 146"/>
            <p:cNvSpPr txBox="1">
              <a:spLocks noChangeArrowheads="1"/>
            </p:cNvSpPr>
            <p:nvPr/>
          </p:nvSpPr>
          <p:spPr bwMode="auto">
            <a:xfrm>
              <a:off x="3552" y="1920"/>
              <a:ext cx="19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defRPr/>
              </a:pPr>
              <a:r>
                <a:rPr lang="en-GB" sz="1400" b="1" smtClean="0">
                  <a:latin typeface="+mn-lt"/>
                </a:rPr>
                <a:t>X</a:t>
              </a:r>
            </a:p>
          </p:txBody>
        </p:sp>
        <p:sp>
          <p:nvSpPr>
            <p:cNvPr id="42069" name="Text Box 147"/>
            <p:cNvSpPr txBox="1">
              <a:spLocks noChangeArrowheads="1"/>
            </p:cNvSpPr>
            <p:nvPr/>
          </p:nvSpPr>
          <p:spPr bwMode="auto">
            <a:xfrm>
              <a:off x="3072" y="1920"/>
              <a:ext cx="19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defRPr/>
              </a:pPr>
              <a:r>
                <a:rPr lang="en-GB" sz="1400" b="1" smtClean="0">
                  <a:latin typeface="+mn-lt"/>
                </a:rPr>
                <a:t>1</a:t>
              </a:r>
            </a:p>
          </p:txBody>
        </p:sp>
        <p:sp>
          <p:nvSpPr>
            <p:cNvPr id="42070" name="Text Box 148"/>
            <p:cNvSpPr txBox="1">
              <a:spLocks noChangeArrowheads="1"/>
            </p:cNvSpPr>
            <p:nvPr/>
          </p:nvSpPr>
          <p:spPr bwMode="auto">
            <a:xfrm>
              <a:off x="2784" y="2304"/>
              <a:ext cx="100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GB" sz="1800" b="1" smtClean="0">
                  <a:solidFill>
                    <a:srgbClr val="9900CC"/>
                  </a:solidFill>
                  <a:latin typeface="+mn-lt"/>
                </a:rPr>
                <a:t>JQ</a:t>
              </a:r>
              <a:r>
                <a:rPr lang="en-GB" sz="1800" b="1" baseline="-25000" smtClean="0">
                  <a:solidFill>
                    <a:srgbClr val="9900CC"/>
                  </a:solidFill>
                  <a:latin typeface="+mn-lt"/>
                </a:rPr>
                <a:t>1</a:t>
              </a:r>
              <a:r>
                <a:rPr lang="en-GB" sz="1800" b="1" smtClean="0">
                  <a:solidFill>
                    <a:srgbClr val="9900CC"/>
                  </a:solidFill>
                  <a:latin typeface="+mn-lt"/>
                </a:rPr>
                <a:t> = Q</a:t>
              </a:r>
              <a:r>
                <a:rPr lang="en-GB" sz="1800" b="1" baseline="-25000" smtClean="0">
                  <a:solidFill>
                    <a:srgbClr val="9900CC"/>
                  </a:solidFill>
                  <a:latin typeface="+mn-lt"/>
                </a:rPr>
                <a:t>2</a:t>
              </a:r>
              <a:r>
                <a:rPr lang="en-GB" sz="1800" b="1" smtClean="0">
                  <a:solidFill>
                    <a:srgbClr val="9900CC"/>
                  </a:solidFill>
                  <a:latin typeface="+mn-lt"/>
                </a:rPr>
                <a:t>'.Q</a:t>
              </a:r>
              <a:r>
                <a:rPr lang="en-GB" sz="1800" b="1" baseline="-25000" smtClean="0">
                  <a:solidFill>
                    <a:srgbClr val="9900CC"/>
                  </a:solidFill>
                  <a:latin typeface="+mn-lt"/>
                </a:rPr>
                <a:t>0</a:t>
              </a:r>
              <a:endParaRPr lang="en-GB" sz="1800" b="1" smtClean="0">
                <a:solidFill>
                  <a:srgbClr val="9900CC"/>
                </a:solidFill>
                <a:latin typeface="+mn-lt"/>
              </a:endParaRPr>
            </a:p>
          </p:txBody>
        </p:sp>
        <p:sp>
          <p:nvSpPr>
            <p:cNvPr id="42071" name="AutoShape 149"/>
            <p:cNvSpPr>
              <a:spLocks noChangeArrowheads="1"/>
            </p:cNvSpPr>
            <p:nvPr/>
          </p:nvSpPr>
          <p:spPr bwMode="auto">
            <a:xfrm rot="-5400000">
              <a:off x="3220" y="1829"/>
              <a:ext cx="144" cy="377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41991" name="Group 185"/>
          <p:cNvGrpSpPr>
            <a:grpSpLocks/>
          </p:cNvGrpSpPr>
          <p:nvPr/>
        </p:nvGrpSpPr>
        <p:grpSpPr bwMode="auto">
          <a:xfrm>
            <a:off x="3344863" y="3741738"/>
            <a:ext cx="2476500" cy="1663700"/>
            <a:chOff x="2400" y="2784"/>
            <a:chExt cx="1392" cy="926"/>
          </a:xfrm>
        </p:grpSpPr>
        <p:sp>
          <p:nvSpPr>
            <p:cNvPr id="42038" name="Rectangle 150"/>
            <p:cNvSpPr>
              <a:spLocks noChangeArrowheads="1"/>
            </p:cNvSpPr>
            <p:nvPr/>
          </p:nvSpPr>
          <p:spPr bwMode="auto">
            <a:xfrm>
              <a:off x="2832" y="3120"/>
              <a:ext cx="960" cy="384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2039" name="Line 151"/>
            <p:cNvSpPr>
              <a:spLocks noChangeShapeType="1"/>
            </p:cNvSpPr>
            <p:nvPr/>
          </p:nvSpPr>
          <p:spPr bwMode="auto">
            <a:xfrm>
              <a:off x="2832" y="3312"/>
              <a:ext cx="96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2040" name="Line 152"/>
            <p:cNvSpPr>
              <a:spLocks noChangeShapeType="1"/>
            </p:cNvSpPr>
            <p:nvPr/>
          </p:nvSpPr>
          <p:spPr bwMode="auto">
            <a:xfrm>
              <a:off x="3072" y="3120"/>
              <a:ext cx="0" cy="3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2041" name="Text Box 153"/>
            <p:cNvSpPr txBox="1">
              <a:spLocks noChangeArrowheads="1"/>
            </p:cNvSpPr>
            <p:nvPr/>
          </p:nvSpPr>
          <p:spPr bwMode="auto">
            <a:xfrm>
              <a:off x="2640" y="3120"/>
              <a:ext cx="211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ct val="80000"/>
                </a:lnSpc>
                <a:spcBef>
                  <a:spcPct val="0"/>
                </a:spcBef>
                <a:defRPr/>
              </a:pPr>
              <a:r>
                <a:rPr lang="en-GB" sz="1400" b="1" smtClean="0">
                  <a:latin typeface="+mn-lt"/>
                </a:rPr>
                <a:t>0</a:t>
              </a:r>
            </a:p>
            <a:p>
              <a:pPr algn="r">
                <a:lnSpc>
                  <a:spcPct val="80000"/>
                </a:lnSpc>
                <a:spcBef>
                  <a:spcPct val="0"/>
                </a:spcBef>
                <a:defRPr/>
              </a:pPr>
              <a:r>
                <a:rPr lang="en-GB" sz="1400" b="1" smtClean="0">
                  <a:latin typeface="+mn-lt"/>
                </a:rPr>
                <a:t>   1</a:t>
              </a:r>
            </a:p>
          </p:txBody>
        </p:sp>
        <p:sp>
          <p:nvSpPr>
            <p:cNvPr id="42042" name="Text Box 154"/>
            <p:cNvSpPr txBox="1">
              <a:spLocks noChangeArrowheads="1"/>
            </p:cNvSpPr>
            <p:nvPr/>
          </p:nvSpPr>
          <p:spPr bwMode="auto">
            <a:xfrm>
              <a:off x="2819" y="2976"/>
              <a:ext cx="95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defRPr/>
              </a:pPr>
              <a:r>
                <a:rPr lang="en-GB" sz="1400" b="1" smtClean="0">
                  <a:latin typeface="+mn-lt"/>
                </a:rPr>
                <a:t>00    01   11    10</a:t>
              </a:r>
            </a:p>
          </p:txBody>
        </p:sp>
        <p:sp>
          <p:nvSpPr>
            <p:cNvPr id="42043" name="Line 155"/>
            <p:cNvSpPr>
              <a:spLocks noChangeShapeType="1"/>
            </p:cNvSpPr>
            <p:nvPr/>
          </p:nvSpPr>
          <p:spPr bwMode="auto">
            <a:xfrm flipH="1" flipV="1">
              <a:off x="2566" y="2897"/>
              <a:ext cx="248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2044" name="Text Box 156"/>
            <p:cNvSpPr txBox="1">
              <a:spLocks noChangeArrowheads="1"/>
            </p:cNvSpPr>
            <p:nvPr/>
          </p:nvSpPr>
          <p:spPr bwMode="auto">
            <a:xfrm>
              <a:off x="2400" y="2934"/>
              <a:ext cx="3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en-GB" b="1" smtClean="0">
                  <a:latin typeface="+mn-lt"/>
                </a:rPr>
                <a:t>Q</a:t>
              </a:r>
              <a:r>
                <a:rPr lang="en-GB" b="1" baseline="-25000" smtClean="0">
                  <a:latin typeface="+mn-lt"/>
                </a:rPr>
                <a:t>2</a:t>
              </a:r>
              <a:endParaRPr lang="en-GB" b="1" smtClean="0">
                <a:latin typeface="+mn-lt"/>
              </a:endParaRPr>
            </a:p>
          </p:txBody>
        </p:sp>
        <p:sp>
          <p:nvSpPr>
            <p:cNvPr id="42045" name="Text Box 157"/>
            <p:cNvSpPr txBox="1">
              <a:spLocks noChangeArrowheads="1"/>
            </p:cNvSpPr>
            <p:nvPr/>
          </p:nvSpPr>
          <p:spPr bwMode="auto">
            <a:xfrm>
              <a:off x="2592" y="2784"/>
              <a:ext cx="48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en-GB" b="1" smtClean="0">
                  <a:latin typeface="+mn-lt"/>
                </a:rPr>
                <a:t>Q</a:t>
              </a:r>
              <a:r>
                <a:rPr lang="en-GB" b="1" baseline="-25000" smtClean="0">
                  <a:latin typeface="+mn-lt"/>
                </a:rPr>
                <a:t>1</a:t>
              </a:r>
              <a:r>
                <a:rPr lang="en-GB" b="1" smtClean="0">
                  <a:latin typeface="+mn-lt"/>
                </a:rPr>
                <a:t>Q</a:t>
              </a:r>
              <a:r>
                <a:rPr lang="en-GB" b="1" baseline="-25000" smtClean="0">
                  <a:latin typeface="+mn-lt"/>
                </a:rPr>
                <a:t>0</a:t>
              </a:r>
              <a:endParaRPr lang="en-GB" b="1" smtClean="0">
                <a:latin typeface="+mn-lt"/>
              </a:endParaRPr>
            </a:p>
          </p:txBody>
        </p:sp>
        <p:sp>
          <p:nvSpPr>
            <p:cNvPr id="42046" name="Text Box 158"/>
            <p:cNvSpPr txBox="1">
              <a:spLocks noChangeArrowheads="1"/>
            </p:cNvSpPr>
            <p:nvPr/>
          </p:nvSpPr>
          <p:spPr bwMode="auto">
            <a:xfrm>
              <a:off x="2832" y="3312"/>
              <a:ext cx="19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defRPr/>
              </a:pPr>
              <a:r>
                <a:rPr lang="en-GB" sz="1400" b="1" smtClean="0">
                  <a:latin typeface="+mn-lt"/>
                </a:rPr>
                <a:t>X</a:t>
              </a:r>
            </a:p>
          </p:txBody>
        </p:sp>
        <p:sp>
          <p:nvSpPr>
            <p:cNvPr id="42047" name="Line 159"/>
            <p:cNvSpPr>
              <a:spLocks noChangeShapeType="1"/>
            </p:cNvSpPr>
            <p:nvPr/>
          </p:nvSpPr>
          <p:spPr bwMode="auto">
            <a:xfrm>
              <a:off x="3552" y="3120"/>
              <a:ext cx="0" cy="3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2048" name="Line 160"/>
            <p:cNvSpPr>
              <a:spLocks noChangeShapeType="1"/>
            </p:cNvSpPr>
            <p:nvPr/>
          </p:nvSpPr>
          <p:spPr bwMode="auto">
            <a:xfrm>
              <a:off x="3312" y="3120"/>
              <a:ext cx="0" cy="3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2049" name="Text Box 161"/>
            <p:cNvSpPr txBox="1">
              <a:spLocks noChangeArrowheads="1"/>
            </p:cNvSpPr>
            <p:nvPr/>
          </p:nvSpPr>
          <p:spPr bwMode="auto">
            <a:xfrm>
              <a:off x="3072" y="3312"/>
              <a:ext cx="19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defRPr/>
              </a:pPr>
              <a:r>
                <a:rPr lang="en-GB" sz="1400" b="1" smtClean="0">
                  <a:latin typeface="+mn-lt"/>
                </a:rPr>
                <a:t>X</a:t>
              </a:r>
            </a:p>
          </p:txBody>
        </p:sp>
        <p:sp>
          <p:nvSpPr>
            <p:cNvPr id="42050" name="Text Box 162"/>
            <p:cNvSpPr txBox="1">
              <a:spLocks noChangeArrowheads="1"/>
            </p:cNvSpPr>
            <p:nvPr/>
          </p:nvSpPr>
          <p:spPr bwMode="auto">
            <a:xfrm>
              <a:off x="2832" y="3120"/>
              <a:ext cx="19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defRPr/>
              </a:pPr>
              <a:r>
                <a:rPr lang="en-GB" sz="1400" b="1" smtClean="0">
                  <a:latin typeface="+mn-lt"/>
                </a:rPr>
                <a:t>X</a:t>
              </a:r>
            </a:p>
          </p:txBody>
        </p:sp>
        <p:sp>
          <p:nvSpPr>
            <p:cNvPr id="42051" name="Text Box 163"/>
            <p:cNvSpPr txBox="1">
              <a:spLocks noChangeArrowheads="1"/>
            </p:cNvSpPr>
            <p:nvPr/>
          </p:nvSpPr>
          <p:spPr bwMode="auto">
            <a:xfrm>
              <a:off x="3072" y="3120"/>
              <a:ext cx="19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defRPr/>
              </a:pPr>
              <a:r>
                <a:rPr lang="en-GB" sz="1400" b="1" smtClean="0">
                  <a:latin typeface="+mn-lt"/>
                </a:rPr>
                <a:t>X</a:t>
              </a:r>
            </a:p>
          </p:txBody>
        </p:sp>
        <p:sp>
          <p:nvSpPr>
            <p:cNvPr id="42052" name="Text Box 164"/>
            <p:cNvSpPr txBox="1">
              <a:spLocks noChangeArrowheads="1"/>
            </p:cNvSpPr>
            <p:nvPr/>
          </p:nvSpPr>
          <p:spPr bwMode="auto">
            <a:xfrm>
              <a:off x="3312" y="3312"/>
              <a:ext cx="19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defRPr/>
              </a:pPr>
              <a:r>
                <a:rPr lang="en-GB" sz="1400" b="1" smtClean="0">
                  <a:latin typeface="+mn-lt"/>
                </a:rPr>
                <a:t>1</a:t>
              </a:r>
            </a:p>
          </p:txBody>
        </p:sp>
        <p:sp>
          <p:nvSpPr>
            <p:cNvPr id="42053" name="Text Box 165"/>
            <p:cNvSpPr txBox="1">
              <a:spLocks noChangeArrowheads="1"/>
            </p:cNvSpPr>
            <p:nvPr/>
          </p:nvSpPr>
          <p:spPr bwMode="auto">
            <a:xfrm>
              <a:off x="2784" y="3504"/>
              <a:ext cx="100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GB" sz="1800" b="1" smtClean="0">
                  <a:solidFill>
                    <a:srgbClr val="9900CC"/>
                  </a:solidFill>
                  <a:latin typeface="+mn-lt"/>
                </a:rPr>
                <a:t>KQ</a:t>
              </a:r>
              <a:r>
                <a:rPr lang="en-GB" sz="1800" b="1" baseline="-25000" smtClean="0">
                  <a:solidFill>
                    <a:srgbClr val="9900CC"/>
                  </a:solidFill>
                  <a:latin typeface="+mn-lt"/>
                </a:rPr>
                <a:t>1</a:t>
              </a:r>
              <a:r>
                <a:rPr lang="en-GB" sz="1800" b="1" smtClean="0">
                  <a:solidFill>
                    <a:srgbClr val="9900CC"/>
                  </a:solidFill>
                  <a:latin typeface="+mn-lt"/>
                </a:rPr>
                <a:t> = Q</a:t>
              </a:r>
              <a:r>
                <a:rPr lang="en-GB" sz="1800" b="1" baseline="-25000" smtClean="0">
                  <a:solidFill>
                    <a:srgbClr val="9900CC"/>
                  </a:solidFill>
                  <a:latin typeface="+mn-lt"/>
                </a:rPr>
                <a:t>2</a:t>
              </a:r>
              <a:r>
                <a:rPr lang="en-GB" sz="1800" b="1" smtClean="0">
                  <a:solidFill>
                    <a:srgbClr val="9900CC"/>
                  </a:solidFill>
                  <a:latin typeface="+mn-lt"/>
                </a:rPr>
                <a:t>.Q</a:t>
              </a:r>
              <a:r>
                <a:rPr lang="en-GB" sz="1800" b="1" baseline="-25000" smtClean="0">
                  <a:solidFill>
                    <a:srgbClr val="9900CC"/>
                  </a:solidFill>
                  <a:latin typeface="+mn-lt"/>
                </a:rPr>
                <a:t>0</a:t>
              </a:r>
              <a:endParaRPr lang="en-GB" sz="1800" b="1" smtClean="0">
                <a:solidFill>
                  <a:srgbClr val="9900CC"/>
                </a:solidFill>
                <a:latin typeface="+mn-lt"/>
              </a:endParaRPr>
            </a:p>
          </p:txBody>
        </p:sp>
        <p:sp>
          <p:nvSpPr>
            <p:cNvPr id="42054" name="AutoShape 166"/>
            <p:cNvSpPr>
              <a:spLocks noChangeArrowheads="1"/>
            </p:cNvSpPr>
            <p:nvPr/>
          </p:nvSpPr>
          <p:spPr bwMode="auto">
            <a:xfrm rot="-5400000">
              <a:off x="3201" y="3220"/>
              <a:ext cx="144" cy="377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41992" name="Group 209"/>
          <p:cNvGrpSpPr>
            <a:grpSpLocks/>
          </p:cNvGrpSpPr>
          <p:nvPr/>
        </p:nvGrpSpPr>
        <p:grpSpPr bwMode="auto">
          <a:xfrm>
            <a:off x="5859463" y="1836738"/>
            <a:ext cx="2903537" cy="1966912"/>
            <a:chOff x="3984" y="1584"/>
            <a:chExt cx="1632" cy="1095"/>
          </a:xfrm>
        </p:grpSpPr>
        <p:sp>
          <p:nvSpPr>
            <p:cNvPr id="42019" name="Rectangle 168"/>
            <p:cNvSpPr>
              <a:spLocks noChangeArrowheads="1"/>
            </p:cNvSpPr>
            <p:nvPr/>
          </p:nvSpPr>
          <p:spPr bwMode="auto">
            <a:xfrm>
              <a:off x="4416" y="1920"/>
              <a:ext cx="960" cy="384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2020" name="Line 169"/>
            <p:cNvSpPr>
              <a:spLocks noChangeShapeType="1"/>
            </p:cNvSpPr>
            <p:nvPr/>
          </p:nvSpPr>
          <p:spPr bwMode="auto">
            <a:xfrm>
              <a:off x="4416" y="2112"/>
              <a:ext cx="96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2021" name="Line 170"/>
            <p:cNvSpPr>
              <a:spLocks noChangeShapeType="1"/>
            </p:cNvSpPr>
            <p:nvPr/>
          </p:nvSpPr>
          <p:spPr bwMode="auto">
            <a:xfrm>
              <a:off x="4656" y="1920"/>
              <a:ext cx="0" cy="3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2022" name="Text Box 171"/>
            <p:cNvSpPr txBox="1">
              <a:spLocks noChangeArrowheads="1"/>
            </p:cNvSpPr>
            <p:nvPr/>
          </p:nvSpPr>
          <p:spPr bwMode="auto">
            <a:xfrm>
              <a:off x="4224" y="1920"/>
              <a:ext cx="211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ct val="80000"/>
                </a:lnSpc>
                <a:spcBef>
                  <a:spcPct val="0"/>
                </a:spcBef>
                <a:defRPr/>
              </a:pPr>
              <a:r>
                <a:rPr lang="en-GB" sz="1400" b="1" smtClean="0">
                  <a:latin typeface="+mn-lt"/>
                </a:rPr>
                <a:t>0</a:t>
              </a:r>
            </a:p>
            <a:p>
              <a:pPr algn="r">
                <a:lnSpc>
                  <a:spcPct val="80000"/>
                </a:lnSpc>
                <a:spcBef>
                  <a:spcPct val="0"/>
                </a:spcBef>
                <a:defRPr/>
              </a:pPr>
              <a:r>
                <a:rPr lang="en-GB" sz="1400" b="1" smtClean="0">
                  <a:latin typeface="+mn-lt"/>
                </a:rPr>
                <a:t>   1</a:t>
              </a:r>
            </a:p>
          </p:txBody>
        </p:sp>
        <p:sp>
          <p:nvSpPr>
            <p:cNvPr id="42023" name="Text Box 172"/>
            <p:cNvSpPr txBox="1">
              <a:spLocks noChangeArrowheads="1"/>
            </p:cNvSpPr>
            <p:nvPr/>
          </p:nvSpPr>
          <p:spPr bwMode="auto">
            <a:xfrm>
              <a:off x="4403" y="1776"/>
              <a:ext cx="95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defRPr/>
              </a:pPr>
              <a:r>
                <a:rPr lang="en-GB" sz="1400" b="1" smtClean="0">
                  <a:latin typeface="+mn-lt"/>
                </a:rPr>
                <a:t>00    01   11    10</a:t>
              </a:r>
            </a:p>
          </p:txBody>
        </p:sp>
        <p:sp>
          <p:nvSpPr>
            <p:cNvPr id="42024" name="Line 173"/>
            <p:cNvSpPr>
              <a:spLocks noChangeShapeType="1"/>
            </p:cNvSpPr>
            <p:nvPr/>
          </p:nvSpPr>
          <p:spPr bwMode="auto">
            <a:xfrm flipH="1" flipV="1">
              <a:off x="4150" y="1697"/>
              <a:ext cx="248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2025" name="Text Box 174"/>
            <p:cNvSpPr txBox="1">
              <a:spLocks noChangeArrowheads="1"/>
            </p:cNvSpPr>
            <p:nvPr/>
          </p:nvSpPr>
          <p:spPr bwMode="auto">
            <a:xfrm>
              <a:off x="3984" y="1734"/>
              <a:ext cx="3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en-GB" b="1" smtClean="0">
                  <a:latin typeface="+mn-lt"/>
                </a:rPr>
                <a:t>Q</a:t>
              </a:r>
              <a:r>
                <a:rPr lang="en-GB" b="1" baseline="-25000" smtClean="0">
                  <a:latin typeface="+mn-lt"/>
                </a:rPr>
                <a:t>2</a:t>
              </a:r>
              <a:endParaRPr lang="en-GB" b="1" smtClean="0">
                <a:latin typeface="+mn-lt"/>
              </a:endParaRPr>
            </a:p>
          </p:txBody>
        </p:sp>
        <p:sp>
          <p:nvSpPr>
            <p:cNvPr id="42026" name="Text Box 175"/>
            <p:cNvSpPr txBox="1">
              <a:spLocks noChangeArrowheads="1"/>
            </p:cNvSpPr>
            <p:nvPr/>
          </p:nvSpPr>
          <p:spPr bwMode="auto">
            <a:xfrm>
              <a:off x="4176" y="1584"/>
              <a:ext cx="48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en-GB" b="1" smtClean="0">
                  <a:latin typeface="+mn-lt"/>
                </a:rPr>
                <a:t>Q</a:t>
              </a:r>
              <a:r>
                <a:rPr lang="en-GB" b="1" baseline="-25000" smtClean="0">
                  <a:latin typeface="+mn-lt"/>
                </a:rPr>
                <a:t>1</a:t>
              </a:r>
              <a:r>
                <a:rPr lang="en-GB" b="1" smtClean="0">
                  <a:latin typeface="+mn-lt"/>
                </a:rPr>
                <a:t>Q</a:t>
              </a:r>
              <a:r>
                <a:rPr lang="en-GB" b="1" baseline="-25000" smtClean="0">
                  <a:latin typeface="+mn-lt"/>
                </a:rPr>
                <a:t>0</a:t>
              </a:r>
              <a:endParaRPr lang="en-GB" b="1" smtClean="0">
                <a:latin typeface="+mn-lt"/>
              </a:endParaRPr>
            </a:p>
          </p:txBody>
        </p:sp>
        <p:sp>
          <p:nvSpPr>
            <p:cNvPr id="42027" name="Text Box 176"/>
            <p:cNvSpPr txBox="1">
              <a:spLocks noChangeArrowheads="1"/>
            </p:cNvSpPr>
            <p:nvPr/>
          </p:nvSpPr>
          <p:spPr bwMode="auto">
            <a:xfrm>
              <a:off x="4896" y="2112"/>
              <a:ext cx="19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defRPr/>
              </a:pPr>
              <a:r>
                <a:rPr lang="en-GB" sz="1400" b="1" smtClean="0">
                  <a:latin typeface="+mn-lt"/>
                </a:rPr>
                <a:t>X</a:t>
              </a:r>
            </a:p>
          </p:txBody>
        </p:sp>
        <p:sp>
          <p:nvSpPr>
            <p:cNvPr id="42028" name="Line 177"/>
            <p:cNvSpPr>
              <a:spLocks noChangeShapeType="1"/>
            </p:cNvSpPr>
            <p:nvPr/>
          </p:nvSpPr>
          <p:spPr bwMode="auto">
            <a:xfrm>
              <a:off x="5136" y="1920"/>
              <a:ext cx="0" cy="3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2029" name="Line 178"/>
            <p:cNvSpPr>
              <a:spLocks noChangeShapeType="1"/>
            </p:cNvSpPr>
            <p:nvPr/>
          </p:nvSpPr>
          <p:spPr bwMode="auto">
            <a:xfrm>
              <a:off x="4896" y="1920"/>
              <a:ext cx="0" cy="3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2030" name="Text Box 179"/>
            <p:cNvSpPr txBox="1">
              <a:spLocks noChangeArrowheads="1"/>
            </p:cNvSpPr>
            <p:nvPr/>
          </p:nvSpPr>
          <p:spPr bwMode="auto">
            <a:xfrm>
              <a:off x="4656" y="2112"/>
              <a:ext cx="19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defRPr/>
              </a:pPr>
              <a:r>
                <a:rPr lang="en-GB" sz="1400" b="1" smtClean="0">
                  <a:latin typeface="+mn-lt"/>
                </a:rPr>
                <a:t>X</a:t>
              </a:r>
            </a:p>
          </p:txBody>
        </p:sp>
        <p:sp>
          <p:nvSpPr>
            <p:cNvPr id="42031" name="Text Box 180"/>
            <p:cNvSpPr txBox="1">
              <a:spLocks noChangeArrowheads="1"/>
            </p:cNvSpPr>
            <p:nvPr/>
          </p:nvSpPr>
          <p:spPr bwMode="auto">
            <a:xfrm>
              <a:off x="4896" y="1920"/>
              <a:ext cx="19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defRPr/>
              </a:pPr>
              <a:r>
                <a:rPr lang="en-GB" sz="1400" b="1" smtClean="0">
                  <a:latin typeface="+mn-lt"/>
                </a:rPr>
                <a:t>X</a:t>
              </a:r>
            </a:p>
          </p:txBody>
        </p:sp>
        <p:sp>
          <p:nvSpPr>
            <p:cNvPr id="42032" name="Text Box 181"/>
            <p:cNvSpPr txBox="1">
              <a:spLocks noChangeArrowheads="1"/>
            </p:cNvSpPr>
            <p:nvPr/>
          </p:nvSpPr>
          <p:spPr bwMode="auto">
            <a:xfrm>
              <a:off x="4656" y="1920"/>
              <a:ext cx="19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defRPr/>
              </a:pPr>
              <a:r>
                <a:rPr lang="en-GB" sz="1400" b="1" smtClean="0">
                  <a:latin typeface="+mn-lt"/>
                </a:rPr>
                <a:t>X</a:t>
              </a:r>
            </a:p>
          </p:txBody>
        </p:sp>
        <p:sp>
          <p:nvSpPr>
            <p:cNvPr id="42033" name="Text Box 182"/>
            <p:cNvSpPr txBox="1">
              <a:spLocks noChangeArrowheads="1"/>
            </p:cNvSpPr>
            <p:nvPr/>
          </p:nvSpPr>
          <p:spPr bwMode="auto">
            <a:xfrm>
              <a:off x="4416" y="1920"/>
              <a:ext cx="19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defRPr/>
              </a:pPr>
              <a:r>
                <a:rPr lang="en-GB" sz="1400" b="1" smtClean="0">
                  <a:latin typeface="+mn-lt"/>
                </a:rPr>
                <a:t>1</a:t>
              </a:r>
            </a:p>
          </p:txBody>
        </p:sp>
        <p:sp>
          <p:nvSpPr>
            <p:cNvPr id="42034" name="Text Box 183"/>
            <p:cNvSpPr txBox="1">
              <a:spLocks noChangeArrowheads="1"/>
            </p:cNvSpPr>
            <p:nvPr/>
          </p:nvSpPr>
          <p:spPr bwMode="auto">
            <a:xfrm>
              <a:off x="4080" y="2304"/>
              <a:ext cx="1536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10000"/>
                </a:spcBef>
                <a:defRPr/>
              </a:pPr>
              <a:r>
                <a:rPr lang="en-GB" sz="1800" b="1" smtClean="0">
                  <a:solidFill>
                    <a:srgbClr val="006600"/>
                  </a:solidFill>
                  <a:latin typeface="+mn-lt"/>
                </a:rPr>
                <a:t>JQ</a:t>
              </a:r>
              <a:r>
                <a:rPr lang="en-GB" sz="1800" b="1" baseline="-25000" smtClean="0">
                  <a:solidFill>
                    <a:srgbClr val="006600"/>
                  </a:solidFill>
                  <a:latin typeface="+mn-lt"/>
                </a:rPr>
                <a:t>0</a:t>
              </a:r>
              <a:r>
                <a:rPr lang="en-GB" sz="1800" b="1" smtClean="0">
                  <a:solidFill>
                    <a:srgbClr val="006600"/>
                  </a:solidFill>
                  <a:latin typeface="+mn-lt"/>
                </a:rPr>
                <a:t> = Q</a:t>
              </a:r>
              <a:r>
                <a:rPr lang="en-GB" sz="1800" b="1" baseline="-25000" smtClean="0">
                  <a:solidFill>
                    <a:srgbClr val="006600"/>
                  </a:solidFill>
                  <a:latin typeface="+mn-lt"/>
                </a:rPr>
                <a:t>2</a:t>
              </a:r>
              <a:r>
                <a:rPr lang="en-GB" sz="1800" b="1" smtClean="0">
                  <a:solidFill>
                    <a:srgbClr val="006600"/>
                  </a:solidFill>
                  <a:latin typeface="+mn-lt"/>
                </a:rPr>
                <a:t>.Q</a:t>
              </a:r>
              <a:r>
                <a:rPr lang="en-GB" sz="1800" b="1" baseline="-25000" smtClean="0">
                  <a:solidFill>
                    <a:srgbClr val="006600"/>
                  </a:solidFill>
                  <a:latin typeface="+mn-lt"/>
                </a:rPr>
                <a:t>1</a:t>
              </a:r>
              <a:r>
                <a:rPr lang="en-GB" sz="1800" b="1" smtClean="0">
                  <a:solidFill>
                    <a:srgbClr val="006600"/>
                  </a:solidFill>
                  <a:latin typeface="+mn-lt"/>
                </a:rPr>
                <a:t> + Q</a:t>
              </a:r>
              <a:r>
                <a:rPr lang="en-GB" sz="1800" b="1" baseline="-25000" smtClean="0">
                  <a:solidFill>
                    <a:srgbClr val="006600"/>
                  </a:solidFill>
                  <a:latin typeface="+mn-lt"/>
                </a:rPr>
                <a:t>2</a:t>
              </a:r>
              <a:r>
                <a:rPr lang="en-GB" sz="1800" b="1" smtClean="0">
                  <a:solidFill>
                    <a:srgbClr val="006600"/>
                  </a:solidFill>
                  <a:latin typeface="+mn-lt"/>
                </a:rPr>
                <a:t>'.Q</a:t>
              </a:r>
              <a:r>
                <a:rPr lang="en-GB" sz="1800" b="1" baseline="-25000" smtClean="0">
                  <a:solidFill>
                    <a:srgbClr val="006600"/>
                  </a:solidFill>
                  <a:latin typeface="+mn-lt"/>
                </a:rPr>
                <a:t>1</a:t>
              </a:r>
              <a:r>
                <a:rPr lang="en-GB" sz="1800" b="1" smtClean="0">
                  <a:solidFill>
                    <a:srgbClr val="006600"/>
                  </a:solidFill>
                  <a:latin typeface="+mn-lt"/>
                </a:rPr>
                <a:t>'</a:t>
              </a:r>
            </a:p>
            <a:p>
              <a:pPr>
                <a:spcBef>
                  <a:spcPct val="10000"/>
                </a:spcBef>
                <a:defRPr/>
              </a:pPr>
              <a:r>
                <a:rPr lang="en-GB" sz="1800" b="1" smtClean="0">
                  <a:solidFill>
                    <a:srgbClr val="006600"/>
                  </a:solidFill>
                  <a:latin typeface="+mn-lt"/>
                </a:rPr>
                <a:t>= (Q</a:t>
              </a:r>
              <a:r>
                <a:rPr lang="en-GB" sz="1800" b="1" baseline="-25000" smtClean="0">
                  <a:solidFill>
                    <a:srgbClr val="006600"/>
                  </a:solidFill>
                  <a:latin typeface="+mn-lt"/>
                </a:rPr>
                <a:t>2</a:t>
              </a:r>
              <a:r>
                <a:rPr lang="en-GB" sz="1800" b="1" smtClean="0">
                  <a:solidFill>
                    <a:srgbClr val="006600"/>
                  </a:solidFill>
                  <a:latin typeface="+mn-lt"/>
                </a:rPr>
                <a:t> </a:t>
              </a:r>
              <a:r>
                <a:rPr lang="en-GB" sz="1800" b="1" smtClean="0">
                  <a:solidFill>
                    <a:srgbClr val="006600"/>
                  </a:solidFill>
                  <a:latin typeface="+mn-lt"/>
                  <a:sym typeface="Symbol" pitchFamily="18" charset="2"/>
                </a:rPr>
                <a:t></a:t>
              </a:r>
              <a:r>
                <a:rPr lang="en-GB" sz="1800" b="1" smtClean="0">
                  <a:solidFill>
                    <a:srgbClr val="006600"/>
                  </a:solidFill>
                  <a:latin typeface="+mn-lt"/>
                </a:rPr>
                <a:t> Q</a:t>
              </a:r>
              <a:r>
                <a:rPr lang="en-GB" sz="1800" b="1" baseline="-25000" smtClean="0">
                  <a:solidFill>
                    <a:srgbClr val="006600"/>
                  </a:solidFill>
                  <a:latin typeface="+mn-lt"/>
                </a:rPr>
                <a:t>1</a:t>
              </a:r>
              <a:r>
                <a:rPr lang="en-GB" sz="1800" b="1" smtClean="0">
                  <a:solidFill>
                    <a:srgbClr val="006600"/>
                  </a:solidFill>
                  <a:latin typeface="+mn-lt"/>
                </a:rPr>
                <a:t>)'</a:t>
              </a:r>
            </a:p>
          </p:txBody>
        </p:sp>
        <p:sp>
          <p:nvSpPr>
            <p:cNvPr id="42035" name="AutoShape 184"/>
            <p:cNvSpPr>
              <a:spLocks noChangeArrowheads="1"/>
            </p:cNvSpPr>
            <p:nvPr/>
          </p:nvSpPr>
          <p:spPr bwMode="auto">
            <a:xfrm rot="-5400000">
              <a:off x="4549" y="1827"/>
              <a:ext cx="144" cy="378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2036" name="Text Box 186"/>
            <p:cNvSpPr txBox="1">
              <a:spLocks noChangeArrowheads="1"/>
            </p:cNvSpPr>
            <p:nvPr/>
          </p:nvSpPr>
          <p:spPr bwMode="auto">
            <a:xfrm>
              <a:off x="5136" y="2112"/>
              <a:ext cx="19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defRPr/>
              </a:pPr>
              <a:r>
                <a:rPr lang="en-GB" sz="1400" b="1" smtClean="0">
                  <a:latin typeface="+mn-lt"/>
                </a:rPr>
                <a:t>1</a:t>
              </a:r>
            </a:p>
          </p:txBody>
        </p:sp>
        <p:sp>
          <p:nvSpPr>
            <p:cNvPr id="42037" name="AutoShape 187"/>
            <p:cNvSpPr>
              <a:spLocks noChangeArrowheads="1"/>
            </p:cNvSpPr>
            <p:nvPr/>
          </p:nvSpPr>
          <p:spPr bwMode="auto">
            <a:xfrm rot="-5400000">
              <a:off x="5039" y="2012"/>
              <a:ext cx="144" cy="378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41993" name="Group 210"/>
          <p:cNvGrpSpPr>
            <a:grpSpLocks/>
          </p:cNvGrpSpPr>
          <p:nvPr/>
        </p:nvGrpSpPr>
        <p:grpSpPr bwMode="auto">
          <a:xfrm>
            <a:off x="5935663" y="3741738"/>
            <a:ext cx="2903537" cy="1966912"/>
            <a:chOff x="4032" y="2784"/>
            <a:chExt cx="1632" cy="1095"/>
          </a:xfrm>
        </p:grpSpPr>
        <p:sp>
          <p:nvSpPr>
            <p:cNvPr id="42000" name="Rectangle 189"/>
            <p:cNvSpPr>
              <a:spLocks noChangeArrowheads="1"/>
            </p:cNvSpPr>
            <p:nvPr/>
          </p:nvSpPr>
          <p:spPr bwMode="auto">
            <a:xfrm>
              <a:off x="4464" y="3120"/>
              <a:ext cx="960" cy="384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2001" name="Line 190"/>
            <p:cNvSpPr>
              <a:spLocks noChangeShapeType="1"/>
            </p:cNvSpPr>
            <p:nvPr/>
          </p:nvSpPr>
          <p:spPr bwMode="auto">
            <a:xfrm>
              <a:off x="4464" y="3312"/>
              <a:ext cx="96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2002" name="Line 191"/>
            <p:cNvSpPr>
              <a:spLocks noChangeShapeType="1"/>
            </p:cNvSpPr>
            <p:nvPr/>
          </p:nvSpPr>
          <p:spPr bwMode="auto">
            <a:xfrm>
              <a:off x="4704" y="3120"/>
              <a:ext cx="0" cy="3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2003" name="Text Box 192"/>
            <p:cNvSpPr txBox="1">
              <a:spLocks noChangeArrowheads="1"/>
            </p:cNvSpPr>
            <p:nvPr/>
          </p:nvSpPr>
          <p:spPr bwMode="auto">
            <a:xfrm>
              <a:off x="4272" y="3120"/>
              <a:ext cx="211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ct val="80000"/>
                </a:lnSpc>
                <a:spcBef>
                  <a:spcPct val="0"/>
                </a:spcBef>
                <a:defRPr/>
              </a:pPr>
              <a:r>
                <a:rPr lang="en-GB" sz="1400" b="1" smtClean="0">
                  <a:latin typeface="+mn-lt"/>
                </a:rPr>
                <a:t>0</a:t>
              </a:r>
            </a:p>
            <a:p>
              <a:pPr algn="r">
                <a:lnSpc>
                  <a:spcPct val="80000"/>
                </a:lnSpc>
                <a:spcBef>
                  <a:spcPct val="0"/>
                </a:spcBef>
                <a:defRPr/>
              </a:pPr>
              <a:r>
                <a:rPr lang="en-GB" sz="1400" b="1" smtClean="0">
                  <a:latin typeface="+mn-lt"/>
                </a:rPr>
                <a:t>   1</a:t>
              </a:r>
            </a:p>
          </p:txBody>
        </p:sp>
        <p:sp>
          <p:nvSpPr>
            <p:cNvPr id="42004" name="Text Box 193"/>
            <p:cNvSpPr txBox="1">
              <a:spLocks noChangeArrowheads="1"/>
            </p:cNvSpPr>
            <p:nvPr/>
          </p:nvSpPr>
          <p:spPr bwMode="auto">
            <a:xfrm>
              <a:off x="4451" y="2976"/>
              <a:ext cx="95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defRPr/>
              </a:pPr>
              <a:r>
                <a:rPr lang="en-GB" sz="1400" b="1" smtClean="0">
                  <a:latin typeface="+mn-lt"/>
                </a:rPr>
                <a:t>00    01   11    10</a:t>
              </a:r>
            </a:p>
          </p:txBody>
        </p:sp>
        <p:sp>
          <p:nvSpPr>
            <p:cNvPr id="42005" name="Line 194"/>
            <p:cNvSpPr>
              <a:spLocks noChangeShapeType="1"/>
            </p:cNvSpPr>
            <p:nvPr/>
          </p:nvSpPr>
          <p:spPr bwMode="auto">
            <a:xfrm flipH="1" flipV="1">
              <a:off x="4198" y="2897"/>
              <a:ext cx="248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2006" name="Text Box 195"/>
            <p:cNvSpPr txBox="1">
              <a:spLocks noChangeArrowheads="1"/>
            </p:cNvSpPr>
            <p:nvPr/>
          </p:nvSpPr>
          <p:spPr bwMode="auto">
            <a:xfrm>
              <a:off x="4032" y="2934"/>
              <a:ext cx="3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en-GB" b="1" smtClean="0">
                  <a:latin typeface="+mn-lt"/>
                </a:rPr>
                <a:t>Q</a:t>
              </a:r>
              <a:r>
                <a:rPr lang="en-GB" b="1" baseline="-25000" smtClean="0">
                  <a:latin typeface="+mn-lt"/>
                </a:rPr>
                <a:t>2</a:t>
              </a:r>
              <a:endParaRPr lang="en-GB" b="1" smtClean="0">
                <a:latin typeface="+mn-lt"/>
              </a:endParaRPr>
            </a:p>
          </p:txBody>
        </p:sp>
        <p:sp>
          <p:nvSpPr>
            <p:cNvPr id="42007" name="Text Box 196"/>
            <p:cNvSpPr txBox="1">
              <a:spLocks noChangeArrowheads="1"/>
            </p:cNvSpPr>
            <p:nvPr/>
          </p:nvSpPr>
          <p:spPr bwMode="auto">
            <a:xfrm>
              <a:off x="4224" y="2784"/>
              <a:ext cx="48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en-GB" b="1" smtClean="0">
                  <a:latin typeface="+mn-lt"/>
                </a:rPr>
                <a:t>Q</a:t>
              </a:r>
              <a:r>
                <a:rPr lang="en-GB" b="1" baseline="-25000" smtClean="0">
                  <a:latin typeface="+mn-lt"/>
                </a:rPr>
                <a:t>1</a:t>
              </a:r>
              <a:r>
                <a:rPr lang="en-GB" b="1" smtClean="0">
                  <a:latin typeface="+mn-lt"/>
                </a:rPr>
                <a:t>Q</a:t>
              </a:r>
              <a:r>
                <a:rPr lang="en-GB" b="1" baseline="-25000" smtClean="0">
                  <a:latin typeface="+mn-lt"/>
                </a:rPr>
                <a:t>0</a:t>
              </a:r>
              <a:endParaRPr lang="en-GB" b="1" smtClean="0">
                <a:latin typeface="+mn-lt"/>
              </a:endParaRPr>
            </a:p>
          </p:txBody>
        </p:sp>
        <p:sp>
          <p:nvSpPr>
            <p:cNvPr id="42008" name="Text Box 197"/>
            <p:cNvSpPr txBox="1">
              <a:spLocks noChangeArrowheads="1"/>
            </p:cNvSpPr>
            <p:nvPr/>
          </p:nvSpPr>
          <p:spPr bwMode="auto">
            <a:xfrm>
              <a:off x="5184" y="3312"/>
              <a:ext cx="19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defRPr/>
              </a:pPr>
              <a:r>
                <a:rPr lang="en-GB" sz="1400" b="1" smtClean="0">
                  <a:latin typeface="+mn-lt"/>
                </a:rPr>
                <a:t>X</a:t>
              </a:r>
            </a:p>
          </p:txBody>
        </p:sp>
        <p:sp>
          <p:nvSpPr>
            <p:cNvPr id="42009" name="Line 198"/>
            <p:cNvSpPr>
              <a:spLocks noChangeShapeType="1"/>
            </p:cNvSpPr>
            <p:nvPr/>
          </p:nvSpPr>
          <p:spPr bwMode="auto">
            <a:xfrm>
              <a:off x="5184" y="3120"/>
              <a:ext cx="0" cy="3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2010" name="Line 199"/>
            <p:cNvSpPr>
              <a:spLocks noChangeShapeType="1"/>
            </p:cNvSpPr>
            <p:nvPr/>
          </p:nvSpPr>
          <p:spPr bwMode="auto">
            <a:xfrm>
              <a:off x="4944" y="3120"/>
              <a:ext cx="0" cy="3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N">
                <a:latin typeface="+mn-lt"/>
              </a:endParaRPr>
            </a:p>
          </p:txBody>
        </p:sp>
        <p:sp>
          <p:nvSpPr>
            <p:cNvPr id="42011" name="Text Box 200"/>
            <p:cNvSpPr txBox="1">
              <a:spLocks noChangeArrowheads="1"/>
            </p:cNvSpPr>
            <p:nvPr/>
          </p:nvSpPr>
          <p:spPr bwMode="auto">
            <a:xfrm>
              <a:off x="4464" y="3312"/>
              <a:ext cx="19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defRPr/>
              </a:pPr>
              <a:r>
                <a:rPr lang="en-GB" sz="1400" b="1" smtClean="0">
                  <a:latin typeface="+mn-lt"/>
                </a:rPr>
                <a:t>X</a:t>
              </a:r>
            </a:p>
          </p:txBody>
        </p:sp>
        <p:sp>
          <p:nvSpPr>
            <p:cNvPr id="42012" name="Text Box 201"/>
            <p:cNvSpPr txBox="1">
              <a:spLocks noChangeArrowheads="1"/>
            </p:cNvSpPr>
            <p:nvPr/>
          </p:nvSpPr>
          <p:spPr bwMode="auto">
            <a:xfrm>
              <a:off x="5184" y="3120"/>
              <a:ext cx="19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defRPr/>
              </a:pPr>
              <a:r>
                <a:rPr lang="en-GB" sz="1400" b="1" smtClean="0">
                  <a:latin typeface="+mn-lt"/>
                </a:rPr>
                <a:t>X</a:t>
              </a:r>
            </a:p>
          </p:txBody>
        </p:sp>
        <p:sp>
          <p:nvSpPr>
            <p:cNvPr id="42013" name="Text Box 202"/>
            <p:cNvSpPr txBox="1">
              <a:spLocks noChangeArrowheads="1"/>
            </p:cNvSpPr>
            <p:nvPr/>
          </p:nvSpPr>
          <p:spPr bwMode="auto">
            <a:xfrm>
              <a:off x="4464" y="3120"/>
              <a:ext cx="19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defRPr/>
              </a:pPr>
              <a:r>
                <a:rPr lang="en-GB" sz="1400" b="1" smtClean="0">
                  <a:latin typeface="+mn-lt"/>
                </a:rPr>
                <a:t>X</a:t>
              </a:r>
            </a:p>
          </p:txBody>
        </p:sp>
        <p:sp>
          <p:nvSpPr>
            <p:cNvPr id="42014" name="Text Box 203"/>
            <p:cNvSpPr txBox="1">
              <a:spLocks noChangeArrowheads="1"/>
            </p:cNvSpPr>
            <p:nvPr/>
          </p:nvSpPr>
          <p:spPr bwMode="auto">
            <a:xfrm>
              <a:off x="4944" y="3120"/>
              <a:ext cx="19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defRPr/>
              </a:pPr>
              <a:r>
                <a:rPr lang="en-GB" sz="1400" b="1" smtClean="0">
                  <a:latin typeface="+mn-lt"/>
                </a:rPr>
                <a:t>1</a:t>
              </a:r>
            </a:p>
          </p:txBody>
        </p:sp>
        <p:sp>
          <p:nvSpPr>
            <p:cNvPr id="42015" name="AutoShape 205"/>
            <p:cNvSpPr>
              <a:spLocks noChangeArrowheads="1"/>
            </p:cNvSpPr>
            <p:nvPr/>
          </p:nvSpPr>
          <p:spPr bwMode="auto">
            <a:xfrm rot="-5400000">
              <a:off x="4612" y="3214"/>
              <a:ext cx="144" cy="378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2016" name="Text Box 206"/>
            <p:cNvSpPr txBox="1">
              <a:spLocks noChangeArrowheads="1"/>
            </p:cNvSpPr>
            <p:nvPr/>
          </p:nvSpPr>
          <p:spPr bwMode="auto">
            <a:xfrm>
              <a:off x="4704" y="3312"/>
              <a:ext cx="19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defRPr/>
              </a:pPr>
              <a:r>
                <a:rPr lang="en-GB" sz="1400" b="1" smtClean="0">
                  <a:latin typeface="+mn-lt"/>
                </a:rPr>
                <a:t>1</a:t>
              </a:r>
            </a:p>
          </p:txBody>
        </p:sp>
        <p:sp>
          <p:nvSpPr>
            <p:cNvPr id="42017" name="AutoShape 207"/>
            <p:cNvSpPr>
              <a:spLocks noChangeArrowheads="1"/>
            </p:cNvSpPr>
            <p:nvPr/>
          </p:nvSpPr>
          <p:spPr bwMode="auto">
            <a:xfrm rot="-5400000">
              <a:off x="5085" y="3031"/>
              <a:ext cx="144" cy="378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2018" name="Text Box 208"/>
            <p:cNvSpPr txBox="1">
              <a:spLocks noChangeArrowheads="1"/>
            </p:cNvSpPr>
            <p:nvPr/>
          </p:nvSpPr>
          <p:spPr bwMode="auto">
            <a:xfrm>
              <a:off x="4128" y="3504"/>
              <a:ext cx="1536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10000"/>
                </a:spcBef>
                <a:defRPr/>
              </a:pPr>
              <a:r>
                <a:rPr lang="en-GB" sz="1800" b="1" dirty="0" smtClean="0">
                  <a:solidFill>
                    <a:srgbClr val="006600"/>
                  </a:solidFill>
                  <a:latin typeface="+mn-lt"/>
                </a:rPr>
                <a:t>KQ</a:t>
              </a:r>
              <a:r>
                <a:rPr lang="en-GB" sz="1800" b="1" baseline="-25000" dirty="0" smtClean="0">
                  <a:solidFill>
                    <a:srgbClr val="006600"/>
                  </a:solidFill>
                  <a:latin typeface="+mn-lt"/>
                </a:rPr>
                <a:t>0</a:t>
              </a:r>
              <a:r>
                <a:rPr lang="en-GB" sz="1800" b="1" dirty="0" smtClean="0">
                  <a:solidFill>
                    <a:srgbClr val="006600"/>
                  </a:solidFill>
                  <a:latin typeface="+mn-lt"/>
                </a:rPr>
                <a:t> = Q</a:t>
              </a:r>
              <a:r>
                <a:rPr lang="en-GB" sz="1800" b="1" baseline="-25000" dirty="0" smtClean="0">
                  <a:solidFill>
                    <a:srgbClr val="006600"/>
                  </a:solidFill>
                  <a:latin typeface="+mn-lt"/>
                </a:rPr>
                <a:t>2</a:t>
              </a:r>
              <a:r>
                <a:rPr lang="en-GB" sz="1800" b="1" dirty="0" smtClean="0">
                  <a:solidFill>
                    <a:srgbClr val="006600"/>
                  </a:solidFill>
                  <a:latin typeface="+mn-lt"/>
                </a:rPr>
                <a:t>.Q</a:t>
              </a:r>
              <a:r>
                <a:rPr lang="en-GB" sz="1800" b="1" baseline="-25000" dirty="0" smtClean="0">
                  <a:solidFill>
                    <a:srgbClr val="006600"/>
                  </a:solidFill>
                  <a:latin typeface="+mn-lt"/>
                </a:rPr>
                <a:t>1</a:t>
              </a:r>
              <a:r>
                <a:rPr lang="en-GB" sz="1800" b="1" dirty="0" smtClean="0">
                  <a:solidFill>
                    <a:srgbClr val="006600"/>
                  </a:solidFill>
                  <a:latin typeface="+mn-lt"/>
                </a:rPr>
                <a:t>' + Q</a:t>
              </a:r>
              <a:r>
                <a:rPr lang="en-GB" sz="1800" b="1" baseline="-25000" dirty="0" smtClean="0">
                  <a:solidFill>
                    <a:srgbClr val="006600"/>
                  </a:solidFill>
                  <a:latin typeface="+mn-lt"/>
                </a:rPr>
                <a:t>2</a:t>
              </a:r>
              <a:r>
                <a:rPr lang="en-GB" sz="1800" b="1" dirty="0" smtClean="0">
                  <a:solidFill>
                    <a:srgbClr val="006600"/>
                  </a:solidFill>
                  <a:latin typeface="+mn-lt"/>
                </a:rPr>
                <a:t>'.Q</a:t>
              </a:r>
              <a:r>
                <a:rPr lang="en-GB" sz="1800" b="1" baseline="-25000" dirty="0" smtClean="0">
                  <a:solidFill>
                    <a:srgbClr val="006600"/>
                  </a:solidFill>
                  <a:latin typeface="+mn-lt"/>
                </a:rPr>
                <a:t>1</a:t>
              </a:r>
              <a:endParaRPr lang="en-GB" sz="1800" b="1" dirty="0" smtClean="0">
                <a:solidFill>
                  <a:srgbClr val="006600"/>
                </a:solidFill>
                <a:latin typeface="+mn-lt"/>
              </a:endParaRPr>
            </a:p>
            <a:p>
              <a:pPr>
                <a:spcBef>
                  <a:spcPct val="10000"/>
                </a:spcBef>
                <a:defRPr/>
              </a:pPr>
              <a:r>
                <a:rPr lang="en-GB" sz="1800" b="1" dirty="0" smtClean="0">
                  <a:solidFill>
                    <a:srgbClr val="006600"/>
                  </a:solidFill>
                  <a:latin typeface="+mn-lt"/>
                </a:rPr>
                <a:t>= Q</a:t>
              </a:r>
              <a:r>
                <a:rPr lang="en-GB" sz="1800" b="1" baseline="-25000" dirty="0" smtClean="0">
                  <a:solidFill>
                    <a:srgbClr val="006600"/>
                  </a:solidFill>
                  <a:latin typeface="+mn-lt"/>
                </a:rPr>
                <a:t>2</a:t>
              </a:r>
              <a:r>
                <a:rPr lang="en-GB" sz="1800" b="1" dirty="0" smtClean="0">
                  <a:solidFill>
                    <a:srgbClr val="006600"/>
                  </a:solidFill>
                  <a:latin typeface="+mn-lt"/>
                </a:rPr>
                <a:t> </a:t>
              </a:r>
              <a:r>
                <a:rPr lang="en-GB" sz="1800" b="1" dirty="0" smtClean="0">
                  <a:solidFill>
                    <a:srgbClr val="006600"/>
                  </a:solidFill>
                  <a:latin typeface="+mn-lt"/>
                  <a:sym typeface="Symbol" pitchFamily="18" charset="2"/>
                </a:rPr>
                <a:t></a:t>
              </a:r>
              <a:r>
                <a:rPr lang="en-GB" sz="1800" b="1" dirty="0" smtClean="0">
                  <a:solidFill>
                    <a:srgbClr val="006600"/>
                  </a:solidFill>
                  <a:latin typeface="+mn-lt"/>
                </a:rPr>
                <a:t> Q</a:t>
              </a:r>
              <a:r>
                <a:rPr lang="en-GB" sz="1800" b="1" baseline="-25000" dirty="0" smtClean="0">
                  <a:solidFill>
                    <a:srgbClr val="006600"/>
                  </a:solidFill>
                  <a:latin typeface="+mn-lt"/>
                </a:rPr>
                <a:t>1</a:t>
              </a:r>
              <a:endParaRPr lang="en-GB" sz="1800" b="1" dirty="0" smtClean="0">
                <a:solidFill>
                  <a:srgbClr val="006600"/>
                </a:solidFill>
                <a:latin typeface="+mn-lt"/>
              </a:endParaRPr>
            </a:p>
          </p:txBody>
        </p:sp>
      </p:grpSp>
      <p:sp>
        <p:nvSpPr>
          <p:cNvPr id="41994" name="Line 211"/>
          <p:cNvSpPr>
            <a:spLocks noChangeShapeType="1"/>
          </p:cNvSpPr>
          <p:nvPr/>
        </p:nvSpPr>
        <p:spPr bwMode="auto">
          <a:xfrm>
            <a:off x="3268663" y="1684338"/>
            <a:ext cx="0" cy="4310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IN">
              <a:latin typeface="+mn-lt"/>
            </a:endParaRPr>
          </a:p>
        </p:txBody>
      </p:sp>
      <p:sp>
        <p:nvSpPr>
          <p:cNvPr id="41995" name="Line 212"/>
          <p:cNvSpPr>
            <a:spLocks noChangeShapeType="1"/>
          </p:cNvSpPr>
          <p:nvPr/>
        </p:nvSpPr>
        <p:spPr bwMode="auto">
          <a:xfrm>
            <a:off x="5935663" y="1684338"/>
            <a:ext cx="0" cy="4310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IN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263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207</Words>
  <Application>Microsoft Office PowerPoint</Application>
  <PresentationFormat>On-screen Show (4:3)</PresentationFormat>
  <Paragraphs>112</Paragraphs>
  <Slides>10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Designing Synchronous Counters</vt:lpstr>
      <vt:lpstr>Designing Synchronous Counters</vt:lpstr>
      <vt:lpstr>Designing Synchronous Counters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2020-02-11T13:23:40Z</dcterms:created>
  <dcterms:modified xsi:type="dcterms:W3CDTF">2020-02-17T11:09:27Z</dcterms:modified>
</cp:coreProperties>
</file>