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0715AC-4B77-4B06-87E2-295FA127494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126457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715AC-4B77-4B06-87E2-295FA127494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310646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715AC-4B77-4B06-87E2-295FA127494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328799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715AC-4B77-4B06-87E2-295FA127494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29293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715AC-4B77-4B06-87E2-295FA127494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235263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0715AC-4B77-4B06-87E2-295FA127494A}"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351774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0715AC-4B77-4B06-87E2-295FA127494A}"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244792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0715AC-4B77-4B06-87E2-295FA127494A}"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13852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715AC-4B77-4B06-87E2-295FA127494A}"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339526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715AC-4B77-4B06-87E2-295FA127494A}"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20085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715AC-4B77-4B06-87E2-295FA127494A}"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71FEE-9CE9-4205-A3FA-8BF2BBEEE126}" type="slidenum">
              <a:rPr lang="en-US" smtClean="0"/>
              <a:t>‹#›</a:t>
            </a:fld>
            <a:endParaRPr lang="en-US"/>
          </a:p>
        </p:txBody>
      </p:sp>
    </p:spTree>
    <p:extLst>
      <p:ext uri="{BB962C8B-B14F-4D97-AF65-F5344CB8AC3E}">
        <p14:creationId xmlns:p14="http://schemas.microsoft.com/office/powerpoint/2010/main" val="182218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715AC-4B77-4B06-87E2-295FA127494A}" type="datetimeFigureOut">
              <a:rPr lang="en-US" smtClean="0"/>
              <a:t>10/20/2020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71FEE-9CE9-4205-A3FA-8BF2BBEEE126}" type="slidenum">
              <a:rPr lang="en-US" smtClean="0"/>
              <a:t>‹#›</a:t>
            </a:fld>
            <a:endParaRPr lang="en-US"/>
          </a:p>
        </p:txBody>
      </p:sp>
    </p:spTree>
    <p:extLst>
      <p:ext uri="{BB962C8B-B14F-4D97-AF65-F5344CB8AC3E}">
        <p14:creationId xmlns:p14="http://schemas.microsoft.com/office/powerpoint/2010/main" val="3078434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328476" cy="6924246"/>
          </a:xfrm>
          <a:prstGeom prst="rect">
            <a:avLst/>
          </a:prstGeom>
        </p:spPr>
      </p:pic>
      <p:sp>
        <p:nvSpPr>
          <p:cNvPr id="6" name="TextBox 5"/>
          <p:cNvSpPr txBox="1"/>
          <p:nvPr/>
        </p:nvSpPr>
        <p:spPr>
          <a:xfrm>
            <a:off x="0" y="523220"/>
            <a:ext cx="8726518" cy="923330"/>
          </a:xfrm>
          <a:prstGeom prst="rect">
            <a:avLst/>
          </a:prstGeom>
          <a:noFill/>
        </p:spPr>
        <p:txBody>
          <a:bodyPr wrap="square" rtlCol="0">
            <a:spAutoFit/>
          </a:bodyPr>
          <a:lstStyle/>
          <a:p>
            <a:r>
              <a:rPr lang="en-US" sz="5400" b="1" dirty="0">
                <a:solidFill>
                  <a:srgbClr val="FFFF00"/>
                </a:solidFill>
                <a:latin typeface="Bell MT" panose="02020503060305020303" pitchFamily="18" charset="0"/>
              </a:rPr>
              <a:t>SUSTAINABLE </a:t>
            </a:r>
            <a:r>
              <a:rPr lang="en-US" sz="5400" b="1" dirty="0" smtClean="0">
                <a:solidFill>
                  <a:srgbClr val="FFFF00"/>
                </a:solidFill>
                <a:latin typeface="Bell MT" panose="02020503060305020303" pitchFamily="18" charset="0"/>
              </a:rPr>
              <a:t>DESIGN</a:t>
            </a:r>
            <a:endParaRPr lang="en-US" sz="5400" dirty="0">
              <a:latin typeface="Bradley Hand ITC" panose="03070402050302030203" pitchFamily="66" charset="0"/>
            </a:endParaRPr>
          </a:p>
        </p:txBody>
      </p:sp>
      <p:sp>
        <p:nvSpPr>
          <p:cNvPr id="7" name="Rectangle 6"/>
          <p:cNvSpPr/>
          <p:nvPr/>
        </p:nvSpPr>
        <p:spPr>
          <a:xfrm>
            <a:off x="163234" y="0"/>
            <a:ext cx="1829338" cy="523220"/>
          </a:xfrm>
          <a:prstGeom prst="rect">
            <a:avLst/>
          </a:prstGeom>
        </p:spPr>
        <p:txBody>
          <a:bodyPr wrap="square">
            <a:spAutoFit/>
          </a:bodyPr>
          <a:lstStyle/>
          <a:p>
            <a:r>
              <a:rPr lang="en-US" sz="2800" b="1" dirty="0" smtClean="0">
                <a:solidFill>
                  <a:srgbClr val="FFFF00"/>
                </a:solidFill>
                <a:latin typeface="Century Gothic" panose="020B0502020202020204" pitchFamily="34" charset="0"/>
              </a:rPr>
              <a:t>Module 6</a:t>
            </a:r>
            <a:endParaRPr lang="en-US" sz="2800" dirty="0">
              <a:solidFill>
                <a:srgbClr val="FFFF00"/>
              </a:solidFill>
              <a:latin typeface="Century Gothic" panose="020B0502020202020204" pitchFamily="34" charset="0"/>
            </a:endParaRPr>
          </a:p>
        </p:txBody>
      </p:sp>
      <p:sp>
        <p:nvSpPr>
          <p:cNvPr id="8" name="Rectangle 7"/>
          <p:cNvSpPr/>
          <p:nvPr/>
        </p:nvSpPr>
        <p:spPr>
          <a:xfrm>
            <a:off x="7762582" y="5600623"/>
            <a:ext cx="4429418" cy="1015663"/>
          </a:xfrm>
          <a:prstGeom prst="rect">
            <a:avLst/>
          </a:prstGeom>
        </p:spPr>
        <p:txBody>
          <a:bodyPr wrap="none">
            <a:spAutoFit/>
          </a:bodyPr>
          <a:lstStyle/>
          <a:p>
            <a:r>
              <a:rPr lang="en-US" sz="2000" b="1" dirty="0" err="1" smtClean="0">
                <a:solidFill>
                  <a:srgbClr val="FFFF00"/>
                </a:solidFill>
                <a:latin typeface="Century Gothic" panose="020B0502020202020204" pitchFamily="34" charset="0"/>
              </a:rPr>
              <a:t>Dr</a:t>
            </a:r>
            <a:r>
              <a:rPr lang="en-US" sz="2000" b="1" dirty="0" smtClean="0">
                <a:solidFill>
                  <a:srgbClr val="FFFF00"/>
                </a:solidFill>
                <a:latin typeface="Century Gothic" panose="020B0502020202020204" pitchFamily="34" charset="0"/>
              </a:rPr>
              <a:t> Priyanjali Gogikar</a:t>
            </a:r>
          </a:p>
          <a:p>
            <a:r>
              <a:rPr lang="en-US" sz="2000" b="1" dirty="0" smtClean="0">
                <a:solidFill>
                  <a:srgbClr val="FFFF00"/>
                </a:solidFill>
                <a:latin typeface="Century Gothic" panose="020B0502020202020204" pitchFamily="34" charset="0"/>
              </a:rPr>
              <a:t>SEEE, VIT Bhopal</a:t>
            </a:r>
          </a:p>
          <a:p>
            <a:r>
              <a:rPr lang="en-US" sz="2000" b="1" dirty="0" err="1" smtClean="0">
                <a:solidFill>
                  <a:srgbClr val="FFFF00"/>
                </a:solidFill>
                <a:latin typeface="Century Gothic" panose="020B0502020202020204" pitchFamily="34" charset="0"/>
              </a:rPr>
              <a:t>priyanjali.gogikar@vitbhopal.ac.In</a:t>
            </a:r>
            <a:endParaRPr lang="en-US" sz="2000" b="1" dirty="0">
              <a:solidFill>
                <a:srgbClr val="FFFF00"/>
              </a:solidFill>
              <a:latin typeface="Century Gothic" panose="020B0502020202020204" pitchFamily="34" charset="0"/>
            </a:endParaRPr>
          </a:p>
        </p:txBody>
      </p:sp>
    </p:spTree>
    <p:extLst>
      <p:ext uri="{BB962C8B-B14F-4D97-AF65-F5344CB8AC3E}">
        <p14:creationId xmlns:p14="http://schemas.microsoft.com/office/powerpoint/2010/main" val="3786028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4629766" y="88121"/>
            <a:ext cx="2975495" cy="646331"/>
          </a:xfrm>
          <a:prstGeom prst="rect">
            <a:avLst/>
          </a:prstGeom>
          <a:solidFill>
            <a:srgbClr val="002060"/>
          </a:solidFill>
        </p:spPr>
        <p:txBody>
          <a:bodyPr wrap="none" rtlCol="0">
            <a:spAutoFit/>
          </a:bodyPr>
          <a:lstStyle/>
          <a:p>
            <a:r>
              <a:rPr lang="en-US" sz="3600" b="1" dirty="0" smtClean="0">
                <a:solidFill>
                  <a:srgbClr val="66FF33"/>
                </a:solidFill>
                <a:latin typeface="Century Gothic" panose="020B0502020202020204" pitchFamily="34" charset="0"/>
              </a:rPr>
              <a:t>BIOMIMICRY</a:t>
            </a:r>
            <a:endParaRPr lang="en-US" sz="3600" b="1" dirty="0">
              <a:solidFill>
                <a:srgbClr val="66FF33"/>
              </a:solidFill>
              <a:latin typeface="Century Gothic" panose="020B0502020202020204" pitchFamily="34" charset="0"/>
            </a:endParaRPr>
          </a:p>
        </p:txBody>
      </p:sp>
      <p:sp>
        <p:nvSpPr>
          <p:cNvPr id="4" name="Rectangle 3"/>
          <p:cNvSpPr/>
          <p:nvPr/>
        </p:nvSpPr>
        <p:spPr>
          <a:xfrm>
            <a:off x="130837" y="1028848"/>
            <a:ext cx="9490835" cy="2062103"/>
          </a:xfrm>
          <a:prstGeom prst="rect">
            <a:avLst/>
          </a:prstGeom>
          <a:solidFill>
            <a:srgbClr val="7030A0"/>
          </a:solidFill>
        </p:spPr>
        <p:txBody>
          <a:bodyPr wrap="square">
            <a:spAutoFit/>
          </a:bodyPr>
          <a:lstStyle/>
          <a:p>
            <a:r>
              <a:rPr lang="en-US" sz="3200" dirty="0">
                <a:solidFill>
                  <a:srgbClr val="FFFF00"/>
                </a:solidFill>
              </a:rPr>
              <a:t>Nature as measure </a:t>
            </a:r>
          </a:p>
          <a:p>
            <a:pPr marL="457200" indent="-457200">
              <a:buFont typeface="Arial" panose="020B0604020202020204" pitchFamily="34" charset="0"/>
              <a:buChar char="•"/>
            </a:pPr>
            <a:r>
              <a:rPr lang="en-US" sz="3200" dirty="0">
                <a:solidFill>
                  <a:srgbClr val="FFFF00"/>
                </a:solidFill>
              </a:rPr>
              <a:t>Nature suggests relative abundances and balances. </a:t>
            </a:r>
          </a:p>
          <a:p>
            <a:pPr marL="457200" indent="-457200">
              <a:buFont typeface="Arial" panose="020B0604020202020204" pitchFamily="34" charset="0"/>
              <a:buChar char="•"/>
            </a:pPr>
            <a:r>
              <a:rPr lang="en-US" sz="3200" dirty="0">
                <a:solidFill>
                  <a:srgbClr val="FFFF00"/>
                </a:solidFill>
              </a:rPr>
              <a:t>Nature demonstrates achievable rates. </a:t>
            </a:r>
          </a:p>
          <a:p>
            <a:pPr marL="457200" indent="-457200">
              <a:buFont typeface="Arial" panose="020B0604020202020204" pitchFamily="34" charset="0"/>
              <a:buChar char="•"/>
            </a:pPr>
            <a:r>
              <a:rPr lang="en-US" sz="3200" dirty="0">
                <a:solidFill>
                  <a:srgbClr val="FFFF00"/>
                </a:solidFill>
              </a:rPr>
              <a:t>Nature shows limits. </a:t>
            </a:r>
          </a:p>
        </p:txBody>
      </p:sp>
    </p:spTree>
    <p:extLst>
      <p:ext uri="{BB962C8B-B14F-4D97-AF65-F5344CB8AC3E}">
        <p14:creationId xmlns:p14="http://schemas.microsoft.com/office/powerpoint/2010/main" val="1240231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117539" y="180011"/>
            <a:ext cx="2975495" cy="646331"/>
          </a:xfrm>
          <a:prstGeom prst="rect">
            <a:avLst/>
          </a:prstGeom>
          <a:solidFill>
            <a:srgbClr val="002060"/>
          </a:solidFill>
        </p:spPr>
        <p:txBody>
          <a:bodyPr wrap="none" rtlCol="0">
            <a:spAutoFit/>
          </a:bodyPr>
          <a:lstStyle/>
          <a:p>
            <a:r>
              <a:rPr lang="en-US" sz="3600" b="1" dirty="0" smtClean="0">
                <a:solidFill>
                  <a:srgbClr val="66FF33"/>
                </a:solidFill>
                <a:latin typeface="Century Gothic" panose="020B0502020202020204" pitchFamily="34" charset="0"/>
              </a:rPr>
              <a:t>BIOMIMICRY</a:t>
            </a:r>
            <a:endParaRPr lang="en-US" sz="3600" b="1" dirty="0">
              <a:solidFill>
                <a:srgbClr val="66FF33"/>
              </a:solidFill>
              <a:latin typeface="Century Gothic" panose="020B0502020202020204" pitchFamily="34" charset="0"/>
            </a:endParaRPr>
          </a:p>
        </p:txBody>
      </p:sp>
      <p:sp>
        <p:nvSpPr>
          <p:cNvPr id="2" name="Rectangle 1"/>
          <p:cNvSpPr/>
          <p:nvPr/>
        </p:nvSpPr>
        <p:spPr>
          <a:xfrm>
            <a:off x="645995" y="1091527"/>
            <a:ext cx="3257266" cy="584775"/>
          </a:xfrm>
          <a:prstGeom prst="rect">
            <a:avLst/>
          </a:prstGeom>
          <a:solidFill>
            <a:srgbClr val="7030A0"/>
          </a:solidFill>
          <a:ln>
            <a:noFill/>
          </a:ln>
        </p:spPr>
        <p:txBody>
          <a:bodyPr wrap="square">
            <a:spAutoFit/>
          </a:bodyPr>
          <a:lstStyle/>
          <a:p>
            <a:r>
              <a:rPr lang="en-US" sz="3200" b="1" dirty="0">
                <a:solidFill>
                  <a:srgbClr val="FFFF00"/>
                </a:solidFill>
                <a:latin typeface="Bradley Hand ITC" panose="03070402050302030203" pitchFamily="66" charset="0"/>
              </a:rPr>
              <a:t>Nature as </a:t>
            </a:r>
            <a:r>
              <a:rPr lang="en-US" sz="3200" b="1" dirty="0" smtClean="0">
                <a:solidFill>
                  <a:srgbClr val="FFFF00"/>
                </a:solidFill>
                <a:latin typeface="Bradley Hand ITC" panose="03070402050302030203" pitchFamily="66" charset="0"/>
              </a:rPr>
              <a:t>mentor </a:t>
            </a:r>
            <a:endParaRPr lang="en-US" sz="3200" b="1" dirty="0">
              <a:solidFill>
                <a:srgbClr val="FFFF00"/>
              </a:solidFill>
              <a:latin typeface="Bradley Hand ITC" panose="03070402050302030203" pitchFamily="66"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9" y="2206672"/>
            <a:ext cx="7189812" cy="3593626"/>
          </a:xfrm>
          <a:prstGeom prst="rect">
            <a:avLst/>
          </a:prstGeom>
        </p:spPr>
      </p:pic>
      <p:pic>
        <p:nvPicPr>
          <p:cNvPr id="5" name="Picture 4"/>
          <p:cNvPicPr>
            <a:picLocks noChangeAspect="1"/>
          </p:cNvPicPr>
          <p:nvPr/>
        </p:nvPicPr>
        <p:blipFill>
          <a:blip r:embed="rId4"/>
          <a:stretch>
            <a:fillRect/>
          </a:stretch>
        </p:blipFill>
        <p:spPr>
          <a:xfrm>
            <a:off x="7494556" y="180011"/>
            <a:ext cx="4351702" cy="2699541"/>
          </a:xfrm>
          <a:prstGeom prst="rect">
            <a:avLst/>
          </a:prstGeom>
        </p:spPr>
      </p:pic>
      <p:grpSp>
        <p:nvGrpSpPr>
          <p:cNvPr id="8" name="Group 7"/>
          <p:cNvGrpSpPr/>
          <p:nvPr/>
        </p:nvGrpSpPr>
        <p:grpSpPr>
          <a:xfrm>
            <a:off x="7385374" y="3166281"/>
            <a:ext cx="3892062" cy="3084394"/>
            <a:chOff x="7385374" y="3166281"/>
            <a:chExt cx="3892062" cy="3084394"/>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5374" y="3166281"/>
              <a:ext cx="1987062" cy="308439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2436" y="3166281"/>
              <a:ext cx="1905000" cy="2400300"/>
            </a:xfrm>
            <a:prstGeom prst="rect">
              <a:avLst/>
            </a:prstGeom>
          </p:spPr>
        </p:pic>
      </p:grpSp>
    </p:spTree>
    <p:extLst>
      <p:ext uri="{BB962C8B-B14F-4D97-AF65-F5344CB8AC3E}">
        <p14:creationId xmlns:p14="http://schemas.microsoft.com/office/powerpoint/2010/main" val="2339630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4629766" y="88121"/>
            <a:ext cx="2975495" cy="646331"/>
          </a:xfrm>
          <a:prstGeom prst="rect">
            <a:avLst/>
          </a:prstGeom>
          <a:solidFill>
            <a:srgbClr val="002060"/>
          </a:solidFill>
        </p:spPr>
        <p:txBody>
          <a:bodyPr wrap="none" rtlCol="0">
            <a:spAutoFit/>
          </a:bodyPr>
          <a:lstStyle/>
          <a:p>
            <a:r>
              <a:rPr lang="en-US" sz="3600" b="1" dirty="0" smtClean="0">
                <a:solidFill>
                  <a:srgbClr val="66FF33"/>
                </a:solidFill>
                <a:latin typeface="Century Gothic" panose="020B0502020202020204" pitchFamily="34" charset="0"/>
              </a:rPr>
              <a:t>BIOMIMICRY</a:t>
            </a:r>
            <a:endParaRPr lang="en-US" sz="3600" b="1" dirty="0">
              <a:solidFill>
                <a:srgbClr val="66FF33"/>
              </a:solidFill>
              <a:latin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74" y="1335512"/>
            <a:ext cx="6291617" cy="3191920"/>
          </a:xfrm>
          <a:prstGeom prst="rect">
            <a:avLst/>
          </a:prstGeom>
        </p:spPr>
      </p:pic>
      <p:sp>
        <p:nvSpPr>
          <p:cNvPr id="4" name="TextBox 3"/>
          <p:cNvSpPr txBox="1"/>
          <p:nvPr/>
        </p:nvSpPr>
        <p:spPr>
          <a:xfrm>
            <a:off x="1910687" y="4743771"/>
            <a:ext cx="2379177" cy="769441"/>
          </a:xfrm>
          <a:prstGeom prst="rect">
            <a:avLst/>
          </a:prstGeom>
          <a:noFill/>
        </p:spPr>
        <p:txBody>
          <a:bodyPr wrap="none" rtlCol="0">
            <a:spAutoFit/>
          </a:bodyPr>
          <a:lstStyle/>
          <a:p>
            <a:r>
              <a:rPr lang="en-US" sz="4400" b="1" dirty="0" smtClean="0">
                <a:latin typeface="Bradley Hand ITC" panose="03070402050302030203" pitchFamily="66" charset="0"/>
              </a:rPr>
              <a:t>VELCRO</a:t>
            </a:r>
            <a:endParaRPr lang="en-US" sz="4400" b="1" dirty="0">
              <a:latin typeface="Bradley Hand ITC" panose="03070402050302030203" pitchFamily="66"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691" y="2721087"/>
            <a:ext cx="5400773" cy="4045367"/>
          </a:xfrm>
          <a:prstGeom prst="rect">
            <a:avLst/>
          </a:prstGeom>
        </p:spPr>
      </p:pic>
      <p:sp>
        <p:nvSpPr>
          <p:cNvPr id="6" name="TextBox 5"/>
          <p:cNvSpPr txBox="1"/>
          <p:nvPr/>
        </p:nvSpPr>
        <p:spPr>
          <a:xfrm>
            <a:off x="7605261" y="1818212"/>
            <a:ext cx="3736920" cy="769441"/>
          </a:xfrm>
          <a:prstGeom prst="rect">
            <a:avLst/>
          </a:prstGeom>
          <a:noFill/>
        </p:spPr>
        <p:txBody>
          <a:bodyPr wrap="none" rtlCol="0">
            <a:spAutoFit/>
          </a:bodyPr>
          <a:lstStyle/>
          <a:p>
            <a:r>
              <a:rPr lang="en-US" sz="4400" b="1" dirty="0" smtClean="0">
                <a:latin typeface="Bradley Hand ITC" panose="03070402050302030203" pitchFamily="66" charset="0"/>
              </a:rPr>
              <a:t>Bio inspiration</a:t>
            </a:r>
            <a:endParaRPr lang="en-US" sz="4400" b="1" dirty="0">
              <a:latin typeface="Bradley Hand ITC" panose="03070402050302030203" pitchFamily="66" charset="0"/>
            </a:endParaRPr>
          </a:p>
        </p:txBody>
      </p:sp>
    </p:spTree>
    <p:extLst>
      <p:ext uri="{BB962C8B-B14F-4D97-AF65-F5344CB8AC3E}">
        <p14:creationId xmlns:p14="http://schemas.microsoft.com/office/powerpoint/2010/main" val="126199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9360032" y="0"/>
            <a:ext cx="2704587" cy="646331"/>
          </a:xfrm>
          <a:prstGeom prst="rect">
            <a:avLst/>
          </a:prstGeom>
          <a:solidFill>
            <a:srgbClr val="002060"/>
          </a:solidFill>
        </p:spPr>
        <p:txBody>
          <a:bodyPr wrap="none" rtlCol="0">
            <a:spAutoFit/>
          </a:bodyPr>
          <a:lstStyle/>
          <a:p>
            <a:r>
              <a:rPr lang="en-US" sz="3600" b="1" dirty="0" smtClean="0">
                <a:solidFill>
                  <a:srgbClr val="66FF33"/>
                </a:solidFill>
                <a:latin typeface="Century Gothic" panose="020B0502020202020204" pitchFamily="34" charset="0"/>
              </a:rPr>
              <a:t>Eco-design</a:t>
            </a:r>
            <a:endParaRPr lang="en-US" sz="3600" b="1" dirty="0">
              <a:solidFill>
                <a:srgbClr val="66FF33"/>
              </a:solidFill>
              <a:latin typeface="Century Gothic" panose="020B0502020202020204" pitchFamily="34" charset="0"/>
            </a:endParaRPr>
          </a:p>
        </p:txBody>
      </p:sp>
      <p:sp>
        <p:nvSpPr>
          <p:cNvPr id="7" name="Rectangle 6"/>
          <p:cNvSpPr/>
          <p:nvPr/>
        </p:nvSpPr>
        <p:spPr>
          <a:xfrm>
            <a:off x="177420" y="856357"/>
            <a:ext cx="11887199" cy="4832092"/>
          </a:xfrm>
          <a:prstGeom prst="rect">
            <a:avLst/>
          </a:prstGeom>
          <a:solidFill>
            <a:srgbClr val="FFFF00"/>
          </a:solidFill>
        </p:spPr>
        <p:txBody>
          <a:bodyPr wrap="square">
            <a:spAutoFit/>
          </a:bodyPr>
          <a:lstStyle/>
          <a:p>
            <a:pPr algn="just"/>
            <a:r>
              <a:rPr lang="en-US" sz="2800" dirty="0" smtClean="0">
                <a:solidFill>
                  <a:srgbClr val="1C2F49"/>
                </a:solidFill>
                <a:latin typeface="Times New Roman" panose="02020603050405020304" pitchFamily="18" charset="0"/>
                <a:cs typeface="Times New Roman" panose="02020603050405020304" pitchFamily="18" charset="0"/>
              </a:rPr>
              <a:t>Eco-design </a:t>
            </a:r>
            <a:r>
              <a:rPr lang="en-US" sz="2800" dirty="0">
                <a:solidFill>
                  <a:srgbClr val="1C2F49"/>
                </a:solidFill>
                <a:latin typeface="Times New Roman" panose="02020603050405020304" pitchFamily="18" charset="0"/>
                <a:cs typeface="Times New Roman" panose="02020603050405020304" pitchFamily="18" charset="0"/>
              </a:rPr>
              <a:t>consists of integrating environmental protection criteria over a service or a product’s </a:t>
            </a:r>
            <a:r>
              <a:rPr lang="en-US" sz="2800" b="1" dirty="0" smtClean="0">
                <a:latin typeface="Times New Roman" panose="02020603050405020304" pitchFamily="18" charset="0"/>
                <a:cs typeface="Times New Roman" panose="02020603050405020304" pitchFamily="18" charset="0"/>
              </a:rPr>
              <a:t>lifecycle</a:t>
            </a:r>
            <a:r>
              <a:rPr lang="en-US" sz="2800" dirty="0">
                <a:solidFill>
                  <a:srgbClr val="1C2F49"/>
                </a:solidFill>
                <a:latin typeface="Times New Roman" panose="02020603050405020304" pitchFamily="18" charset="0"/>
                <a:cs typeface="Times New Roman" panose="02020603050405020304" pitchFamily="18" charset="0"/>
              </a:rPr>
              <a:t>. </a:t>
            </a:r>
          </a:p>
          <a:p>
            <a:pPr algn="just"/>
            <a:endParaRPr lang="en-US" sz="2800" dirty="0" smtClean="0">
              <a:solidFill>
                <a:srgbClr val="1C2F49"/>
              </a:solidFill>
              <a:latin typeface="Times New Roman" panose="02020603050405020304" pitchFamily="18" charset="0"/>
              <a:cs typeface="Times New Roman" panose="02020603050405020304" pitchFamily="18" charset="0"/>
            </a:endParaRPr>
          </a:p>
          <a:p>
            <a:pPr algn="just"/>
            <a:r>
              <a:rPr lang="en-US" sz="2800" dirty="0" smtClean="0">
                <a:solidFill>
                  <a:srgbClr val="1C2F49"/>
                </a:solidFill>
                <a:latin typeface="Times New Roman" panose="02020603050405020304" pitchFamily="18" charset="0"/>
                <a:cs typeface="Times New Roman" panose="02020603050405020304" pitchFamily="18" charset="0"/>
              </a:rPr>
              <a:t>The </a:t>
            </a:r>
            <a:r>
              <a:rPr lang="en-US" sz="2800" dirty="0">
                <a:solidFill>
                  <a:srgbClr val="1C2F49"/>
                </a:solidFill>
                <a:latin typeface="Times New Roman" panose="02020603050405020304" pitchFamily="18" charset="0"/>
                <a:cs typeface="Times New Roman" panose="02020603050405020304" pitchFamily="18" charset="0"/>
              </a:rPr>
              <a:t>main goal of eco design is to anticipate and minimize negative environmental impacts (of manufacturing, using and disposing of products). </a:t>
            </a:r>
            <a:endParaRPr lang="en-US" sz="2800" dirty="0" smtClean="0">
              <a:solidFill>
                <a:srgbClr val="1C2F49"/>
              </a:solidFill>
              <a:latin typeface="Times New Roman" panose="02020603050405020304" pitchFamily="18" charset="0"/>
              <a:cs typeface="Times New Roman" panose="02020603050405020304" pitchFamily="18" charset="0"/>
            </a:endParaRPr>
          </a:p>
          <a:p>
            <a:pPr algn="just"/>
            <a:endParaRPr lang="en-US" sz="2800" dirty="0" smtClean="0">
              <a:solidFill>
                <a:srgbClr val="1C2F49"/>
              </a:solidFill>
              <a:latin typeface="Times New Roman" panose="02020603050405020304" pitchFamily="18" charset="0"/>
              <a:cs typeface="Times New Roman" panose="02020603050405020304" pitchFamily="18" charset="0"/>
            </a:endParaRPr>
          </a:p>
          <a:p>
            <a:pPr algn="just"/>
            <a:r>
              <a:rPr lang="en-US" sz="2800" dirty="0" smtClean="0">
                <a:solidFill>
                  <a:srgbClr val="1C2F49"/>
                </a:solidFill>
                <a:latin typeface="Times New Roman" panose="02020603050405020304" pitchFamily="18" charset="0"/>
                <a:cs typeface="Times New Roman" panose="02020603050405020304" pitchFamily="18" charset="0"/>
              </a:rPr>
              <a:t>Simultaneously</a:t>
            </a:r>
            <a:r>
              <a:rPr lang="en-US" sz="2800" dirty="0">
                <a:solidFill>
                  <a:srgbClr val="1C2F49"/>
                </a:solidFill>
                <a:latin typeface="Times New Roman" panose="02020603050405020304" pitchFamily="18" charset="0"/>
                <a:cs typeface="Times New Roman" panose="02020603050405020304" pitchFamily="18" charset="0"/>
              </a:rPr>
              <a:t>, eco design also keeps a product’s quality level according to its ideal usage</a:t>
            </a:r>
            <a:r>
              <a:rPr lang="en-US" sz="2800" dirty="0" smtClean="0">
                <a:solidFill>
                  <a:srgbClr val="1C2F49"/>
                </a:solidFill>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solidFill>
                  <a:srgbClr val="1C2F49"/>
                </a:solidFill>
                <a:latin typeface="Times New Roman" panose="02020603050405020304" pitchFamily="18" charset="0"/>
                <a:cs typeface="Times New Roman" panose="02020603050405020304" pitchFamily="18" charset="0"/>
              </a:rPr>
              <a:t>The principles of eco design where formally published in 2002 and they can be found in </a:t>
            </a:r>
            <a:r>
              <a:rPr lang="en-US" sz="2800" b="1" dirty="0">
                <a:latin typeface="Times New Roman" panose="02020603050405020304" pitchFamily="18" charset="0"/>
                <a:cs typeface="Times New Roman" panose="02020603050405020304" pitchFamily="18" charset="0"/>
              </a:rPr>
              <a:t>ISO/TR14062</a:t>
            </a:r>
            <a:r>
              <a:rPr lang="en-US" sz="2800" dirty="0">
                <a:solidFill>
                  <a:srgbClr val="1C2F49"/>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285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p:nvSpPr>
        <p:spPr>
          <a:xfrm>
            <a:off x="54592" y="276701"/>
            <a:ext cx="12055522" cy="6494085"/>
          </a:xfrm>
          <a:prstGeom prst="rect">
            <a:avLst/>
          </a:prstGeom>
          <a:solidFill>
            <a:srgbClr val="FFFF00"/>
          </a:solidFill>
        </p:spPr>
        <p:txBody>
          <a:bodyPr wrap="square">
            <a:spAutoFit/>
          </a:bodyPr>
          <a:lstStyle/>
          <a:p>
            <a:r>
              <a:rPr lang="en-US" sz="3200" b="1" dirty="0" smtClean="0">
                <a:latin typeface="Times New Roman" panose="02020603050405020304" pitchFamily="18" charset="0"/>
                <a:cs typeface="Times New Roman" panose="02020603050405020304" pitchFamily="18" charset="0"/>
              </a:rPr>
              <a:t>Eco-design</a:t>
            </a:r>
            <a:r>
              <a:rPr lang="en-US" sz="3200" dirty="0">
                <a:latin typeface="Times New Roman" panose="02020603050405020304" pitchFamily="18" charset="0"/>
                <a:cs typeface="Times New Roman" panose="02020603050405020304" pitchFamily="18" charset="0"/>
              </a:rPr>
              <a:t> means producing goods and services that meet your customers' needs while</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using the minimum levels of resources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having a minimum impact on the environment and </a:t>
            </a:r>
            <a:r>
              <a:rPr lang="en-US" sz="3200" dirty="0" smtClean="0">
                <a:latin typeface="Times New Roman" panose="02020603050405020304" pitchFamily="18" charset="0"/>
                <a:cs typeface="Times New Roman" panose="02020603050405020304" pitchFamily="18" charset="0"/>
              </a:rPr>
              <a:t>society</a:t>
            </a:r>
          </a:p>
          <a:p>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Eco-design </a:t>
            </a:r>
            <a:r>
              <a:rPr lang="en-US" sz="3200" dirty="0">
                <a:latin typeface="Times New Roman" panose="02020603050405020304" pitchFamily="18" charset="0"/>
                <a:cs typeface="Times New Roman" panose="02020603050405020304" pitchFamily="18" charset="0"/>
              </a:rPr>
              <a:t>involves designing or redesigning products, services, processes or systems to avoid or repair damage to the environment, society and the economy</a:t>
            </a:r>
            <a:r>
              <a:rPr lang="en-US" sz="3200" dirty="0" smtClean="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Eco-design </a:t>
            </a:r>
            <a:r>
              <a:rPr lang="en-US" sz="3200" dirty="0">
                <a:latin typeface="Times New Roman" panose="02020603050405020304" pitchFamily="18" charset="0"/>
                <a:cs typeface="Times New Roman" panose="02020603050405020304" pitchFamily="18" charset="0"/>
              </a:rPr>
              <a:t>is present all around us - in sustainable flooring, green energy heating systems, eco-friendly packaging and even recyclable products.</a:t>
            </a:r>
          </a:p>
          <a:p>
            <a:endParaRPr lang="en-US" sz="3200" b="0" i="0" dirty="0">
              <a:solidFill>
                <a:srgbClr val="4A4A4A"/>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Tree>
    <p:extLst>
      <p:ext uri="{BB962C8B-B14F-4D97-AF65-F5344CB8AC3E}">
        <p14:creationId xmlns:p14="http://schemas.microsoft.com/office/powerpoint/2010/main" val="217219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tangle 6"/>
          <p:cNvSpPr/>
          <p:nvPr/>
        </p:nvSpPr>
        <p:spPr>
          <a:xfrm>
            <a:off x="136478" y="576955"/>
            <a:ext cx="12055522" cy="5755422"/>
          </a:xfrm>
          <a:prstGeom prst="rect">
            <a:avLst/>
          </a:prstGeom>
          <a:solidFill>
            <a:srgbClr val="FFFF00"/>
          </a:solidFill>
        </p:spPr>
        <p:txBody>
          <a:bodyPr wrap="square">
            <a:spAutoFit/>
          </a:bodyPr>
          <a:lstStyle/>
          <a:p>
            <a:r>
              <a:rPr lang="en-US" sz="2800" dirty="0"/>
              <a:t> </a:t>
            </a:r>
            <a:r>
              <a:rPr lang="en-US" sz="2800" b="1" dirty="0"/>
              <a:t>environmental considerations</a:t>
            </a:r>
            <a:r>
              <a:rPr lang="en-US" sz="2800" dirty="0"/>
              <a:t> at the heart of </a:t>
            </a:r>
            <a:r>
              <a:rPr lang="en-US" sz="2800" dirty="0" smtClean="0"/>
              <a:t>eco-design</a:t>
            </a:r>
            <a:r>
              <a:rPr lang="en-US" sz="2800" dirty="0"/>
              <a:t>:</a:t>
            </a:r>
          </a:p>
          <a:p>
            <a:pPr marL="457200" indent="-457200">
              <a:buFont typeface="Arial" panose="020B0604020202020204" pitchFamily="34" charset="0"/>
              <a:buChar char="•"/>
            </a:pPr>
            <a:r>
              <a:rPr lang="en-US" sz="2800" dirty="0"/>
              <a:t>using materials with less environmental impact</a:t>
            </a:r>
          </a:p>
          <a:p>
            <a:pPr marL="457200" indent="-457200">
              <a:buFont typeface="Arial" panose="020B0604020202020204" pitchFamily="34" charset="0"/>
              <a:buChar char="•"/>
            </a:pPr>
            <a:r>
              <a:rPr lang="en-US" sz="2800" dirty="0"/>
              <a:t>using fewer materials overall in the manufacture of products</a:t>
            </a:r>
          </a:p>
          <a:p>
            <a:pPr marL="457200" indent="-457200">
              <a:buFont typeface="Arial" panose="020B0604020202020204" pitchFamily="34" charset="0"/>
              <a:buChar char="•"/>
            </a:pPr>
            <a:r>
              <a:rPr lang="en-US" sz="2800" dirty="0"/>
              <a:t>using fewer resources during the manufacturing process</a:t>
            </a:r>
          </a:p>
          <a:p>
            <a:pPr marL="457200" indent="-457200">
              <a:buFont typeface="Arial" panose="020B0604020202020204" pitchFamily="34" charset="0"/>
              <a:buChar char="•"/>
            </a:pPr>
            <a:r>
              <a:rPr lang="en-US" sz="2800" dirty="0"/>
              <a:t>producing less pollution and waste</a:t>
            </a:r>
          </a:p>
          <a:p>
            <a:pPr marL="457200" indent="-457200">
              <a:buFont typeface="Arial" panose="020B0604020202020204" pitchFamily="34" charset="0"/>
              <a:buChar char="•"/>
            </a:pPr>
            <a:r>
              <a:rPr lang="en-US" sz="2800" dirty="0"/>
              <a:t>reducing the environmental impacts of distributing products</a:t>
            </a:r>
          </a:p>
          <a:p>
            <a:pPr marL="457200" indent="-457200">
              <a:buFont typeface="Arial" panose="020B0604020202020204" pitchFamily="34" charset="0"/>
              <a:buChar char="•"/>
            </a:pPr>
            <a:r>
              <a:rPr lang="en-US" sz="2800" dirty="0"/>
              <a:t>ensuring that products use fewer resources when they are used by end customers</a:t>
            </a:r>
          </a:p>
          <a:p>
            <a:pPr marL="457200" indent="-457200">
              <a:buFont typeface="Arial" panose="020B0604020202020204" pitchFamily="34" charset="0"/>
              <a:buChar char="•"/>
            </a:pPr>
            <a:r>
              <a:rPr lang="en-US" sz="2800" dirty="0"/>
              <a:t>ensuring that products cause less waste and pollution when in use</a:t>
            </a:r>
          </a:p>
          <a:p>
            <a:pPr marL="457200" indent="-457200">
              <a:buFont typeface="Arial" panose="020B0604020202020204" pitchFamily="34" charset="0"/>
              <a:buChar char="•"/>
            </a:pPr>
            <a:r>
              <a:rPr lang="en-US" sz="2800" dirty="0" smtClean="0"/>
              <a:t>optimizing </a:t>
            </a:r>
            <a:r>
              <a:rPr lang="en-US" sz="2800" dirty="0"/>
              <a:t>the function of products and ensuring the most suitable service life</a:t>
            </a:r>
          </a:p>
          <a:p>
            <a:pPr marL="457200" indent="-457200">
              <a:buFont typeface="Arial" panose="020B0604020202020204" pitchFamily="34" charset="0"/>
              <a:buChar char="•"/>
            </a:pPr>
            <a:r>
              <a:rPr lang="en-US" sz="2800" dirty="0"/>
              <a:t>making reuse and recycling easier</a:t>
            </a:r>
          </a:p>
          <a:p>
            <a:pPr marL="457200" indent="-457200">
              <a:buFont typeface="Arial" panose="020B0604020202020204" pitchFamily="34" charset="0"/>
              <a:buChar char="•"/>
            </a:pPr>
            <a:r>
              <a:rPr lang="en-US" sz="2800" dirty="0"/>
              <a:t>reducing the environmental impact of disposal</a:t>
            </a:r>
          </a:p>
          <a:p>
            <a:endParaRPr lang="en-US" sz="3200" b="0" i="0" dirty="0">
              <a:solidFill>
                <a:srgbClr val="4A4A4A"/>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Tree>
    <p:extLst>
      <p:ext uri="{BB962C8B-B14F-4D97-AF65-F5344CB8AC3E}">
        <p14:creationId xmlns:p14="http://schemas.microsoft.com/office/powerpoint/2010/main" val="3018131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
        <p:nvSpPr>
          <p:cNvPr id="2" name="Rectangle 1"/>
          <p:cNvSpPr/>
          <p:nvPr/>
        </p:nvSpPr>
        <p:spPr>
          <a:xfrm>
            <a:off x="191069" y="487587"/>
            <a:ext cx="4935941" cy="1384995"/>
          </a:xfrm>
          <a:prstGeom prst="rect">
            <a:avLst/>
          </a:prstGeom>
          <a:solidFill>
            <a:srgbClr val="FFFF00"/>
          </a:solidFill>
        </p:spPr>
        <p:txBody>
          <a:bodyPr wrap="square">
            <a:spAutoFit/>
          </a:bodyPr>
          <a:lstStyle/>
          <a:p>
            <a:pPr algn="just"/>
            <a:r>
              <a:rPr lang="en-US" sz="2800" dirty="0">
                <a:solidFill>
                  <a:srgbClr val="1C2F49"/>
                </a:solidFill>
                <a:latin typeface="Times New Roman" panose="02020603050405020304" pitchFamily="18" charset="0"/>
                <a:cs typeface="Times New Roman" panose="02020603050405020304" pitchFamily="18" charset="0"/>
              </a:rPr>
              <a:t>LED bulbs don’t have mercury and use significantly less energy compared to CFL bulbs. </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5486400" y="487587"/>
            <a:ext cx="6359857" cy="1200329"/>
          </a:xfrm>
          <a:prstGeom prst="rect">
            <a:avLst/>
          </a:prstGeom>
          <a:solidFill>
            <a:srgbClr val="FFFF00"/>
          </a:solidFill>
        </p:spPr>
        <p:txBody>
          <a:bodyPr wrap="square">
            <a:spAutoFit/>
          </a:bodyPr>
          <a:lstStyle/>
          <a:p>
            <a:pPr algn="just"/>
            <a:r>
              <a:rPr lang="en-US" sz="2400" dirty="0"/>
              <a:t>Toothbrushes made out of bamboo are biodegradable and made from a tree that grows at an incredibly fast speed</a:t>
            </a:r>
          </a:p>
        </p:txBody>
      </p:sp>
      <p:sp>
        <p:nvSpPr>
          <p:cNvPr id="3" name="Rectangle 2"/>
          <p:cNvSpPr/>
          <p:nvPr/>
        </p:nvSpPr>
        <p:spPr>
          <a:xfrm>
            <a:off x="191068" y="2367340"/>
            <a:ext cx="6905767" cy="954107"/>
          </a:xfrm>
          <a:prstGeom prst="rect">
            <a:avLst/>
          </a:prstGeom>
          <a:solidFill>
            <a:srgbClr val="FFFF00"/>
          </a:solidFill>
        </p:spPr>
        <p:txBody>
          <a:bodyPr wrap="square">
            <a:spAutoFit/>
          </a:bodyPr>
          <a:lstStyle/>
          <a:p>
            <a:r>
              <a:rPr lang="en-US" sz="2800" dirty="0">
                <a:solidFill>
                  <a:srgbClr val="1C2F49"/>
                </a:solidFill>
                <a:latin typeface="Times New Roman" panose="02020603050405020304" pitchFamily="18" charset="0"/>
                <a:cs typeface="Times New Roman" panose="02020603050405020304" pitchFamily="18" charset="0"/>
              </a:rPr>
              <a:t>Sustainable cellphone cases made from recycled plastic or wood</a:t>
            </a:r>
            <a:endParaRPr lang="en-US" sz="2800" b="0" i="0" dirty="0">
              <a:solidFill>
                <a:srgbClr val="1C2F49"/>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7207188" y="3902853"/>
            <a:ext cx="4737194"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Examples of eco design</a:t>
            </a:r>
            <a:endParaRPr lang="en-US" sz="3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89" y="4000871"/>
            <a:ext cx="2114550" cy="2162175"/>
          </a:xfrm>
          <a:prstGeom prst="rect">
            <a:avLst/>
          </a:prstGeom>
        </p:spPr>
      </p:pic>
      <p:sp>
        <p:nvSpPr>
          <p:cNvPr id="9" name="TextBox 8"/>
          <p:cNvSpPr txBox="1"/>
          <p:nvPr/>
        </p:nvSpPr>
        <p:spPr>
          <a:xfrm>
            <a:off x="2801236" y="5222598"/>
            <a:ext cx="5609228"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Bio degradable garden pots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891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
        <p:nvSpPr>
          <p:cNvPr id="9" name="Title 2"/>
          <p:cNvSpPr txBox="1">
            <a:spLocks/>
          </p:cNvSpPr>
          <p:nvPr/>
        </p:nvSpPr>
        <p:spPr>
          <a:xfrm>
            <a:off x="8559707" y="122451"/>
            <a:ext cx="3409379" cy="696415"/>
          </a:xfrm>
          <a:prstGeom prst="rect">
            <a:avLst/>
          </a:prstGeom>
          <a:solidFill>
            <a:srgbClr val="92D05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RECYCLING</a:t>
            </a:r>
            <a:endParaRPr lang="en-IN" dirty="0">
              <a:latin typeface="Times New Roman" panose="02020603050405020304" pitchFamily="18" charset="0"/>
              <a:cs typeface="Times New Roman" panose="02020603050405020304" pitchFamily="18" charset="0"/>
            </a:endParaRPr>
          </a:p>
        </p:txBody>
      </p:sp>
      <p:sp>
        <p:nvSpPr>
          <p:cNvPr id="10" name="Content Placeholder 3"/>
          <p:cNvSpPr txBox="1">
            <a:spLocks/>
          </p:cNvSpPr>
          <p:nvPr/>
        </p:nvSpPr>
        <p:spPr>
          <a:xfrm>
            <a:off x="84445" y="81507"/>
            <a:ext cx="8145153" cy="3466614"/>
          </a:xfrm>
          <a:prstGeom prst="rect">
            <a:avLst/>
          </a:prstGeom>
          <a:solidFill>
            <a:srgbClr val="7030A0"/>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solidFill>
                  <a:srgbClr val="FFFF00"/>
                </a:solidFill>
                <a:latin typeface="Times New Roman" panose="02020603050405020304" pitchFamily="18" charset="0"/>
                <a:cs typeface="Times New Roman" panose="02020603050405020304" pitchFamily="18" charset="0"/>
              </a:rPr>
              <a:t>Recycling is the recovery of materials or components from products for processing. </a:t>
            </a:r>
          </a:p>
          <a:p>
            <a:pPr algn="just"/>
            <a:r>
              <a:rPr lang="en-US" sz="2400" dirty="0" smtClean="0">
                <a:solidFill>
                  <a:srgbClr val="FFFF00"/>
                </a:solidFill>
                <a:latin typeface="Times New Roman" panose="02020603050405020304" pitchFamily="18" charset="0"/>
                <a:cs typeface="Times New Roman" panose="02020603050405020304" pitchFamily="18" charset="0"/>
              </a:rPr>
              <a:t>The recycling of metals has been an established process for many years. </a:t>
            </a:r>
          </a:p>
          <a:p>
            <a:pPr algn="just"/>
            <a:r>
              <a:rPr lang="en-US" sz="2400" dirty="0" smtClean="0">
                <a:solidFill>
                  <a:srgbClr val="FFFF00"/>
                </a:solidFill>
                <a:latin typeface="Times New Roman" panose="02020603050405020304" pitchFamily="18" charset="0"/>
                <a:cs typeface="Times New Roman" panose="02020603050405020304" pitchFamily="18" charset="0"/>
              </a:rPr>
              <a:t>It is generally done through one of two methods: shredding and separation to recover both ferrous and non ferrous metals, and disassembly and recycling to recover metals and some other materials. </a:t>
            </a:r>
          </a:p>
          <a:p>
            <a:pPr algn="just"/>
            <a:r>
              <a:rPr lang="en-US" sz="2400" dirty="0" smtClean="0">
                <a:solidFill>
                  <a:srgbClr val="FFFF00"/>
                </a:solidFill>
                <a:latin typeface="Times New Roman" panose="02020603050405020304" pitchFamily="18" charset="0"/>
                <a:cs typeface="Times New Roman" panose="02020603050405020304" pitchFamily="18" charset="0"/>
              </a:rPr>
              <a:t>Plastics recycling is not as well established.</a:t>
            </a:r>
            <a:endParaRPr lang="en-IN" sz="2400" dirty="0">
              <a:solidFill>
                <a:srgbClr val="FFFF0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6354619" y="3589067"/>
            <a:ext cx="5837381" cy="3268933"/>
          </a:xfrm>
          <a:prstGeom prst="rect">
            <a:avLst/>
          </a:prstGeom>
          <a:ln w="3175">
            <a:solidFill>
              <a:schemeClr val="tx1"/>
            </a:solidFill>
          </a:ln>
        </p:spPr>
      </p:pic>
    </p:spTree>
    <p:extLst>
      <p:ext uri="{BB962C8B-B14F-4D97-AF65-F5344CB8AC3E}">
        <p14:creationId xmlns:p14="http://schemas.microsoft.com/office/powerpoint/2010/main" val="2245917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
        <p:nvSpPr>
          <p:cNvPr id="9" name="Title 2"/>
          <p:cNvSpPr txBox="1">
            <a:spLocks/>
          </p:cNvSpPr>
          <p:nvPr/>
        </p:nvSpPr>
        <p:spPr>
          <a:xfrm>
            <a:off x="8559707" y="122451"/>
            <a:ext cx="3409379" cy="696415"/>
          </a:xfrm>
          <a:prstGeom prst="rect">
            <a:avLst/>
          </a:prstGeom>
          <a:solidFill>
            <a:srgbClr val="92D05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RECYCLING</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93545" y="957577"/>
            <a:ext cx="11875541" cy="5078313"/>
          </a:xfrm>
          <a:prstGeom prst="rect">
            <a:avLst/>
          </a:prstGeom>
          <a:solidFill>
            <a:srgbClr val="7030A0"/>
          </a:solidFill>
        </p:spPr>
        <p:txBody>
          <a:bodyPr wrap="square">
            <a:spAutoFit/>
          </a:bodyPr>
          <a:lstStyle/>
          <a:p>
            <a:pPr>
              <a:lnSpc>
                <a:spcPct val="150000"/>
              </a:lnSpc>
            </a:pPr>
            <a:r>
              <a:rPr lang="en-US" sz="2400" dirty="0">
                <a:solidFill>
                  <a:srgbClr val="92D050"/>
                </a:solidFill>
                <a:latin typeface="Times New Roman" panose="02020603050405020304" pitchFamily="18" charset="0"/>
                <a:cs typeface="Times New Roman" panose="02020603050405020304" pitchFamily="18" charset="0"/>
              </a:rPr>
              <a:t>Plastics can be recovered using a variety of </a:t>
            </a:r>
            <a:r>
              <a:rPr lang="en-US" sz="2400" dirty="0" smtClean="0">
                <a:solidFill>
                  <a:srgbClr val="92D050"/>
                </a:solidFill>
                <a:latin typeface="Times New Roman" panose="02020603050405020304" pitchFamily="18" charset="0"/>
                <a:cs typeface="Times New Roman" panose="02020603050405020304" pitchFamily="18" charset="0"/>
              </a:rPr>
              <a:t>technologies.</a:t>
            </a:r>
          </a:p>
          <a:p>
            <a:pPr>
              <a:lnSpc>
                <a:spcPct val="150000"/>
              </a:lnSpc>
            </a:pPr>
            <a:endParaRPr lang="en-US" sz="2400" dirty="0" smtClean="0">
              <a:solidFill>
                <a:srgbClr val="92D050"/>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sz="2400" dirty="0" smtClean="0">
                <a:solidFill>
                  <a:srgbClr val="92D050"/>
                </a:solidFill>
                <a:latin typeface="Times New Roman" panose="02020603050405020304" pitchFamily="18" charset="0"/>
                <a:cs typeface="Times New Roman" panose="02020603050405020304" pitchFamily="18" charset="0"/>
              </a:rPr>
              <a:t>The </a:t>
            </a:r>
            <a:r>
              <a:rPr lang="en-US" sz="2400" dirty="0">
                <a:solidFill>
                  <a:srgbClr val="92D050"/>
                </a:solidFill>
                <a:latin typeface="Times New Roman" panose="02020603050405020304" pitchFamily="18" charset="0"/>
                <a:cs typeface="Times New Roman" panose="02020603050405020304" pitchFamily="18" charset="0"/>
              </a:rPr>
              <a:t>mechanical recycling of plastics involves </a:t>
            </a:r>
            <a:r>
              <a:rPr lang="en-US" sz="2400" b="1" dirty="0">
                <a:solidFill>
                  <a:srgbClr val="92D050"/>
                </a:solidFill>
                <a:latin typeface="Times New Roman" panose="02020603050405020304" pitchFamily="18" charset="0"/>
                <a:cs typeface="Times New Roman" panose="02020603050405020304" pitchFamily="18" charset="0"/>
              </a:rPr>
              <a:t>melting, shredding and granulation </a:t>
            </a:r>
            <a:r>
              <a:rPr lang="en-US" sz="2400" dirty="0">
                <a:solidFill>
                  <a:srgbClr val="92D050"/>
                </a:solidFill>
                <a:latin typeface="Times New Roman" panose="02020603050405020304" pitchFamily="18" charset="0"/>
                <a:cs typeface="Times New Roman" panose="02020603050405020304" pitchFamily="18" charset="0"/>
              </a:rPr>
              <a:t>of waste plastics. Plastics must be sorted prior to mechanical recycling into polymer types and/or </a:t>
            </a:r>
            <a:r>
              <a:rPr lang="en-US" sz="2400" dirty="0" smtClean="0">
                <a:solidFill>
                  <a:srgbClr val="92D050"/>
                </a:solidFill>
                <a:latin typeface="Times New Roman" panose="02020603050405020304" pitchFamily="18" charset="0"/>
                <a:cs typeface="Times New Roman" panose="02020603050405020304" pitchFamily="18" charset="0"/>
              </a:rPr>
              <a:t>color. </a:t>
            </a:r>
            <a:r>
              <a:rPr lang="en-US" sz="2400" dirty="0">
                <a:solidFill>
                  <a:srgbClr val="92D050"/>
                </a:solidFill>
                <a:latin typeface="Times New Roman" panose="02020603050405020304" pitchFamily="18" charset="0"/>
                <a:cs typeface="Times New Roman" panose="02020603050405020304" pitchFamily="18" charset="0"/>
              </a:rPr>
              <a:t>The plastic is then melted down directly and moulded into a new shape or melted down </a:t>
            </a:r>
            <a:r>
              <a:rPr lang="en-US" sz="2400" dirty="0" smtClean="0">
                <a:solidFill>
                  <a:srgbClr val="92D050"/>
                </a:solidFill>
                <a:latin typeface="Times New Roman" panose="02020603050405020304" pitchFamily="18" charset="0"/>
                <a:cs typeface="Times New Roman" panose="02020603050405020304" pitchFamily="18" charset="0"/>
              </a:rPr>
              <a:t>after </a:t>
            </a:r>
            <a:r>
              <a:rPr lang="en-US" sz="2400" dirty="0">
                <a:solidFill>
                  <a:srgbClr val="92D050"/>
                </a:solidFill>
                <a:latin typeface="Times New Roman" panose="02020603050405020304" pitchFamily="18" charset="0"/>
                <a:cs typeface="Times New Roman" panose="02020603050405020304" pitchFamily="18" charset="0"/>
              </a:rPr>
              <a:t>being shredded into flakes and then </a:t>
            </a:r>
            <a:r>
              <a:rPr lang="en-US" sz="2400" dirty="0" smtClean="0">
                <a:solidFill>
                  <a:srgbClr val="92D050"/>
                </a:solidFill>
                <a:latin typeface="Times New Roman" panose="02020603050405020304" pitchFamily="18" charset="0"/>
                <a:cs typeface="Times New Roman" panose="02020603050405020304" pitchFamily="18" charset="0"/>
              </a:rPr>
              <a:t>processed into </a:t>
            </a:r>
            <a:r>
              <a:rPr lang="en-US" sz="2400" dirty="0">
                <a:solidFill>
                  <a:srgbClr val="92D050"/>
                </a:solidFill>
                <a:latin typeface="Times New Roman" panose="02020603050405020304" pitchFamily="18" charset="0"/>
                <a:cs typeface="Times New Roman" panose="02020603050405020304" pitchFamily="18" charset="0"/>
              </a:rPr>
              <a:t>granules called regranulate. </a:t>
            </a:r>
            <a:endParaRPr lang="en-US" sz="2400" dirty="0" smtClean="0">
              <a:solidFill>
                <a:srgbClr val="92D050"/>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sz="2400" dirty="0" smtClean="0">
                <a:solidFill>
                  <a:srgbClr val="92D050"/>
                </a:solidFill>
                <a:latin typeface="Times New Roman" panose="02020603050405020304" pitchFamily="18" charset="0"/>
                <a:cs typeface="Times New Roman" panose="02020603050405020304" pitchFamily="18" charset="0"/>
              </a:rPr>
              <a:t>Some </a:t>
            </a:r>
            <a:r>
              <a:rPr lang="en-US" sz="2400" dirty="0">
                <a:solidFill>
                  <a:srgbClr val="92D050"/>
                </a:solidFill>
                <a:latin typeface="Times New Roman" panose="02020603050405020304" pitchFamily="18" charset="0"/>
                <a:cs typeface="Times New Roman" panose="02020603050405020304" pitchFamily="18" charset="0"/>
              </a:rPr>
              <a:t>components such as PCBs, </a:t>
            </a:r>
            <a:r>
              <a:rPr lang="en-US" sz="2400" dirty="0" smtClean="0">
                <a:solidFill>
                  <a:srgbClr val="92D050"/>
                </a:solidFill>
                <a:latin typeface="Times New Roman" panose="02020603050405020304" pitchFamily="18" charset="0"/>
                <a:cs typeface="Times New Roman" panose="02020603050405020304" pitchFamily="18" charset="0"/>
              </a:rPr>
              <a:t>batteries</a:t>
            </a:r>
            <a:r>
              <a:rPr lang="en-US" sz="2400" dirty="0">
                <a:solidFill>
                  <a:srgbClr val="92D050"/>
                </a:solidFill>
                <a:latin typeface="Times New Roman" panose="02020603050405020304" pitchFamily="18" charset="0"/>
                <a:cs typeface="Times New Roman" panose="02020603050405020304" pitchFamily="18" charset="0"/>
              </a:rPr>
              <a:t>, </a:t>
            </a:r>
            <a:endParaRPr lang="en-US" sz="2400" dirty="0" smtClean="0">
              <a:solidFill>
                <a:srgbClr val="92D050"/>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92D050"/>
                </a:solidFill>
                <a:latin typeface="Times New Roman" panose="02020603050405020304" pitchFamily="18" charset="0"/>
                <a:cs typeface="Times New Roman" panose="02020603050405020304" pitchFamily="18" charset="0"/>
              </a:rPr>
              <a:t>  </a:t>
            </a:r>
            <a:r>
              <a:rPr lang="en-US" sz="2400" dirty="0" smtClean="0">
                <a:solidFill>
                  <a:srgbClr val="92D050"/>
                </a:solidFill>
                <a:latin typeface="Times New Roman" panose="02020603050405020304" pitchFamily="18" charset="0"/>
                <a:cs typeface="Times New Roman" panose="02020603050405020304" pitchFamily="18" charset="0"/>
              </a:rPr>
              <a:t>   </a:t>
            </a:r>
            <a:r>
              <a:rPr lang="en-US" sz="2400" dirty="0">
                <a:solidFill>
                  <a:srgbClr val="92D050"/>
                </a:solidFill>
                <a:latin typeface="Times New Roman" panose="02020603050405020304" pitchFamily="18" charset="0"/>
                <a:cs typeface="Times New Roman" panose="02020603050405020304" pitchFamily="18" charset="0"/>
              </a:rPr>
              <a:t>specialist recycling</a:t>
            </a:r>
            <a:r>
              <a:rPr lang="en-US" sz="2400" dirty="0" smtClean="0">
                <a:solidFill>
                  <a:srgbClr val="92D050"/>
                </a:solidFill>
                <a:latin typeface="Times New Roman" panose="02020603050405020304" pitchFamily="18" charset="0"/>
                <a:cs typeface="Times New Roman" panose="02020603050405020304" pitchFamily="18" charset="0"/>
              </a:rPr>
              <a:t>. Many </a:t>
            </a:r>
            <a:r>
              <a:rPr lang="en-US" sz="2400" dirty="0">
                <a:solidFill>
                  <a:srgbClr val="92D050"/>
                </a:solidFill>
                <a:latin typeface="Times New Roman" panose="02020603050405020304" pitchFamily="18" charset="0"/>
                <a:cs typeface="Times New Roman" panose="02020603050405020304" pitchFamily="18" charset="0"/>
              </a:rPr>
              <a:t>PCBs found in e-waste </a:t>
            </a:r>
            <a:r>
              <a:rPr lang="en-US" sz="2400" dirty="0" smtClean="0">
                <a:solidFill>
                  <a:srgbClr val="92D050"/>
                </a:solidFill>
                <a:latin typeface="Times New Roman" panose="02020603050405020304" pitchFamily="18" charset="0"/>
                <a:cs typeface="Times New Roman" panose="02020603050405020304" pitchFamily="18" charset="0"/>
              </a:rPr>
              <a:t>are not economic </a:t>
            </a:r>
            <a:r>
              <a:rPr lang="en-US" sz="2400" dirty="0">
                <a:solidFill>
                  <a:srgbClr val="92D050"/>
                </a:solidFill>
                <a:latin typeface="Times New Roman" panose="02020603050405020304" pitchFamily="18" charset="0"/>
                <a:cs typeface="Times New Roman" panose="02020603050405020304" pitchFamily="18" charset="0"/>
              </a:rPr>
              <a:t>to recycle</a:t>
            </a:r>
            <a:r>
              <a:rPr lang="en-US" sz="2400" dirty="0" smtClean="0">
                <a:solidFill>
                  <a:srgbClr val="92D050"/>
                </a:solidFill>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93276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
        <p:nvSpPr>
          <p:cNvPr id="9" name="Title 2"/>
          <p:cNvSpPr txBox="1">
            <a:spLocks/>
          </p:cNvSpPr>
          <p:nvPr/>
        </p:nvSpPr>
        <p:spPr>
          <a:xfrm>
            <a:off x="8668891" y="26915"/>
            <a:ext cx="3409379" cy="696415"/>
          </a:xfrm>
          <a:prstGeom prst="rect">
            <a:avLst/>
          </a:prstGeom>
          <a:solidFill>
            <a:srgbClr val="92D05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RECYCLING</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36395" y="856357"/>
            <a:ext cx="12041875" cy="4524315"/>
          </a:xfrm>
          <a:prstGeom prst="rect">
            <a:avLst/>
          </a:prstGeom>
          <a:solidFill>
            <a:srgbClr val="7030A0"/>
          </a:solidFill>
        </p:spPr>
        <p:txBody>
          <a:bodyPr wrap="square">
            <a:spAutoFit/>
          </a:bodyPr>
          <a:lstStyle/>
          <a:p>
            <a:pPr algn="just">
              <a:lnSpc>
                <a:spcPct val="150000"/>
              </a:lnSpc>
            </a:pPr>
            <a:r>
              <a:rPr lang="en-US" sz="2400" b="1" dirty="0" smtClean="0">
                <a:solidFill>
                  <a:srgbClr val="92D050"/>
                </a:solidFill>
                <a:latin typeface="Times New Roman" panose="02020603050405020304" pitchFamily="18" charset="0"/>
                <a:cs typeface="Times New Roman" panose="02020603050405020304" pitchFamily="18" charset="0"/>
              </a:rPr>
              <a:t>Design </a:t>
            </a:r>
            <a:r>
              <a:rPr lang="en-US" sz="2400" b="1" dirty="0">
                <a:solidFill>
                  <a:srgbClr val="92D050"/>
                </a:solidFill>
                <a:latin typeface="Times New Roman" panose="02020603050405020304" pitchFamily="18" charset="0"/>
                <a:cs typeface="Times New Roman" panose="02020603050405020304" pitchFamily="18" charset="0"/>
              </a:rPr>
              <a:t>for </a:t>
            </a:r>
            <a:r>
              <a:rPr lang="en-US" sz="2400" b="1" dirty="0" smtClean="0">
                <a:solidFill>
                  <a:srgbClr val="92D050"/>
                </a:solidFill>
                <a:latin typeface="Times New Roman" panose="02020603050405020304" pitchFamily="18" charset="0"/>
                <a:cs typeface="Times New Roman" panose="02020603050405020304" pitchFamily="18" charset="0"/>
              </a:rPr>
              <a:t>Recyclability</a:t>
            </a:r>
          </a:p>
          <a:p>
            <a:pPr algn="just">
              <a:lnSpc>
                <a:spcPct val="150000"/>
              </a:lnSpc>
            </a:pPr>
            <a:r>
              <a:rPr lang="en-US" sz="2400" dirty="0">
                <a:solidFill>
                  <a:srgbClr val="92D050"/>
                </a:solidFill>
                <a:latin typeface="Times New Roman" panose="02020603050405020304" pitchFamily="18" charset="0"/>
                <a:cs typeface="Times New Roman" panose="02020603050405020304" pitchFamily="18" charset="0"/>
              </a:rPr>
              <a:t>In the wake of concept of sustainable development, there has always been a thrust on </a:t>
            </a:r>
            <a:r>
              <a:rPr lang="en-US" sz="2400" dirty="0" smtClean="0">
                <a:solidFill>
                  <a:srgbClr val="92D050"/>
                </a:solidFill>
                <a:latin typeface="Times New Roman" panose="02020603050405020304" pitchFamily="18" charset="0"/>
                <a:cs typeface="Times New Roman" panose="02020603050405020304" pitchFamily="18" charset="0"/>
              </a:rPr>
              <a:t>environment preservation </a:t>
            </a:r>
            <a:r>
              <a:rPr lang="en-US" sz="2400" dirty="0">
                <a:solidFill>
                  <a:srgbClr val="92D050"/>
                </a:solidFill>
                <a:latin typeface="Times New Roman" panose="02020603050405020304" pitchFamily="18" charset="0"/>
                <a:cs typeface="Times New Roman" panose="02020603050405020304" pitchFamily="18" charset="0"/>
              </a:rPr>
              <a:t>in the manufacturing sector. Various government regulations and circulars have </a:t>
            </a:r>
            <a:r>
              <a:rPr lang="en-US" sz="2400" dirty="0" smtClean="0">
                <a:solidFill>
                  <a:srgbClr val="92D050"/>
                </a:solidFill>
                <a:latin typeface="Times New Roman" panose="02020603050405020304" pitchFamily="18" charset="0"/>
                <a:cs typeface="Times New Roman" panose="02020603050405020304" pitchFamily="18" charset="0"/>
              </a:rPr>
              <a:t>been issued </a:t>
            </a:r>
            <a:r>
              <a:rPr lang="en-US" sz="2400" dirty="0">
                <a:solidFill>
                  <a:srgbClr val="92D050"/>
                </a:solidFill>
                <a:latin typeface="Times New Roman" panose="02020603050405020304" pitchFamily="18" charset="0"/>
                <a:cs typeface="Times New Roman" panose="02020603050405020304" pitchFamily="18" charset="0"/>
              </a:rPr>
              <a:t>to employ the concept of design-for-recycling. </a:t>
            </a:r>
            <a:endParaRPr lang="en-US" sz="2400" dirty="0" smtClean="0">
              <a:solidFill>
                <a:srgbClr val="92D050"/>
              </a:solidFill>
              <a:latin typeface="Times New Roman" panose="02020603050405020304" pitchFamily="18" charset="0"/>
              <a:cs typeface="Times New Roman" panose="02020603050405020304" pitchFamily="18" charset="0"/>
            </a:endParaRPr>
          </a:p>
          <a:p>
            <a:pPr algn="just">
              <a:lnSpc>
                <a:spcPct val="150000"/>
              </a:lnSpc>
            </a:pPr>
            <a:r>
              <a:rPr lang="en-US" sz="2400" dirty="0" smtClean="0">
                <a:solidFill>
                  <a:srgbClr val="92D050"/>
                </a:solidFill>
                <a:latin typeface="Times New Roman" panose="02020603050405020304" pitchFamily="18" charset="0"/>
                <a:cs typeface="Times New Roman" panose="02020603050405020304" pitchFamily="18" charset="0"/>
              </a:rPr>
              <a:t>The </a:t>
            </a:r>
            <a:r>
              <a:rPr lang="en-US" sz="2400" dirty="0">
                <a:solidFill>
                  <a:srgbClr val="92D050"/>
                </a:solidFill>
                <a:latin typeface="Times New Roman" panose="02020603050405020304" pitchFamily="18" charset="0"/>
                <a:cs typeface="Times New Roman" panose="02020603050405020304" pitchFamily="18" charset="0"/>
              </a:rPr>
              <a:t>design guidelines </a:t>
            </a:r>
            <a:r>
              <a:rPr lang="en-US" sz="2400" dirty="0" smtClean="0">
                <a:solidFill>
                  <a:srgbClr val="92D050"/>
                </a:solidFill>
                <a:latin typeface="Times New Roman" panose="02020603050405020304" pitchFamily="18" charset="0"/>
                <a:cs typeface="Times New Roman" panose="02020603050405020304" pitchFamily="18" charset="0"/>
              </a:rPr>
              <a:t>for “green</a:t>
            </a:r>
            <a:r>
              <a:rPr lang="en-US" sz="2400" dirty="0">
                <a:solidFill>
                  <a:srgbClr val="92D050"/>
                </a:solidFill>
                <a:latin typeface="Times New Roman" panose="02020603050405020304" pitchFamily="18" charset="0"/>
                <a:cs typeface="Times New Roman" panose="02020603050405020304" pitchFamily="18" charset="0"/>
              </a:rPr>
              <a:t>” products </a:t>
            </a:r>
            <a:r>
              <a:rPr lang="en-US" sz="2400" dirty="0" smtClean="0">
                <a:solidFill>
                  <a:srgbClr val="92D050"/>
                </a:solidFill>
                <a:latin typeface="Times New Roman" panose="02020603050405020304" pitchFamily="18" charset="0"/>
                <a:cs typeface="Times New Roman" panose="02020603050405020304" pitchFamily="18" charset="0"/>
              </a:rPr>
              <a:t>and processes </a:t>
            </a:r>
            <a:r>
              <a:rPr lang="en-US" sz="2400" dirty="0">
                <a:solidFill>
                  <a:srgbClr val="92D050"/>
                </a:solidFill>
                <a:latin typeface="Times New Roman" panose="02020603050405020304" pitchFamily="18" charset="0"/>
                <a:cs typeface="Times New Roman" panose="02020603050405020304" pitchFamily="18" charset="0"/>
              </a:rPr>
              <a:t>can be summarized as:</a:t>
            </a:r>
          </a:p>
          <a:p>
            <a:pPr marL="285750" indent="-285750" algn="just">
              <a:lnSpc>
                <a:spcPct val="150000"/>
              </a:lnSpc>
              <a:buFont typeface="Arial" panose="020B0604020202020204" pitchFamily="34" charset="0"/>
              <a:buChar char="•"/>
            </a:pPr>
            <a:r>
              <a:rPr lang="en-US" sz="2400" dirty="0" smtClean="0">
                <a:solidFill>
                  <a:srgbClr val="92D050"/>
                </a:solidFill>
                <a:latin typeface="Times New Roman" panose="02020603050405020304" pitchFamily="18" charset="0"/>
                <a:cs typeface="Times New Roman" panose="02020603050405020304" pitchFamily="18" charset="0"/>
              </a:rPr>
              <a:t>Increase </a:t>
            </a:r>
            <a:r>
              <a:rPr lang="en-US" sz="2400" dirty="0">
                <a:solidFill>
                  <a:srgbClr val="92D050"/>
                </a:solidFill>
                <a:latin typeface="Times New Roman" panose="02020603050405020304" pitchFamily="18" charset="0"/>
                <a:cs typeface="Times New Roman" panose="02020603050405020304" pitchFamily="18" charset="0"/>
              </a:rPr>
              <a:t>efficiency of energy use, while considering environmental impact.</a:t>
            </a:r>
          </a:p>
          <a:p>
            <a:pPr marL="285750" indent="-285750" algn="just">
              <a:lnSpc>
                <a:spcPct val="150000"/>
              </a:lnSpc>
              <a:buFont typeface="Arial" panose="020B0604020202020204" pitchFamily="34" charset="0"/>
              <a:buChar char="•"/>
            </a:pPr>
            <a:r>
              <a:rPr lang="en-US" sz="2400" dirty="0" smtClean="0">
                <a:solidFill>
                  <a:srgbClr val="92D050"/>
                </a:solidFill>
                <a:latin typeface="Times New Roman" panose="02020603050405020304" pitchFamily="18" charset="0"/>
                <a:cs typeface="Times New Roman" panose="02020603050405020304" pitchFamily="18" charset="0"/>
              </a:rPr>
              <a:t>Minimize </a:t>
            </a:r>
            <a:r>
              <a:rPr lang="en-US" sz="2400" dirty="0">
                <a:solidFill>
                  <a:srgbClr val="92D050"/>
                </a:solidFill>
                <a:latin typeface="Times New Roman" panose="02020603050405020304" pitchFamily="18" charset="0"/>
                <a:cs typeface="Times New Roman" panose="02020603050405020304" pitchFamily="18" charset="0"/>
              </a:rPr>
              <a:t>the amount of materials used.</a:t>
            </a:r>
          </a:p>
          <a:p>
            <a:pPr marL="285750" indent="-285750" algn="just">
              <a:lnSpc>
                <a:spcPct val="150000"/>
              </a:lnSpc>
              <a:buFont typeface="Arial" panose="020B0604020202020204" pitchFamily="34" charset="0"/>
              <a:buChar char="•"/>
            </a:pPr>
            <a:r>
              <a:rPr lang="en-US" sz="2400" dirty="0" smtClean="0">
                <a:solidFill>
                  <a:srgbClr val="92D050"/>
                </a:solidFill>
                <a:latin typeface="Times New Roman" panose="02020603050405020304" pitchFamily="18" charset="0"/>
                <a:cs typeface="Times New Roman" panose="02020603050405020304" pitchFamily="18" charset="0"/>
              </a:rPr>
              <a:t>Use </a:t>
            </a:r>
            <a:r>
              <a:rPr lang="en-US" sz="2400" dirty="0">
                <a:solidFill>
                  <a:srgbClr val="92D050"/>
                </a:solidFill>
                <a:latin typeface="Times New Roman" panose="02020603050405020304" pitchFamily="18" charset="0"/>
                <a:cs typeface="Times New Roman" panose="02020603050405020304" pitchFamily="18" charset="0"/>
              </a:rPr>
              <a:t>recyclable and biodegradable materials where possible. </a:t>
            </a:r>
            <a:r>
              <a:rPr lang="en-US" sz="2400" dirty="0" smtClean="0">
                <a:solidFill>
                  <a:srgbClr val="92D050"/>
                </a:solidFill>
                <a:latin typeface="Times New Roman" panose="02020603050405020304" pitchFamily="18" charset="0"/>
                <a:cs typeface="Times New Roman" panose="02020603050405020304" pitchFamily="18" charset="0"/>
              </a:rPr>
              <a:t>remanufacturing</a:t>
            </a:r>
            <a:endParaRPr lang="en-US" sz="1300" b="1" dirty="0" smtClean="0">
              <a:latin typeface="Californian FB" panose="0207040306080B030204" pitchFamily="18" charset="0"/>
            </a:endParaRPr>
          </a:p>
        </p:txBody>
      </p:sp>
    </p:spTree>
    <p:extLst>
      <p:ext uri="{BB962C8B-B14F-4D97-AF65-F5344CB8AC3E}">
        <p14:creationId xmlns:p14="http://schemas.microsoft.com/office/powerpoint/2010/main" val="4293062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Rectangle 2"/>
          <p:cNvSpPr/>
          <p:nvPr/>
        </p:nvSpPr>
        <p:spPr>
          <a:xfrm>
            <a:off x="106911" y="183191"/>
            <a:ext cx="11914494" cy="1384995"/>
          </a:xfrm>
          <a:prstGeom prst="rect">
            <a:avLst/>
          </a:prstGeom>
          <a:solidFill>
            <a:srgbClr val="002060"/>
          </a:solidFill>
        </p:spPr>
        <p:txBody>
          <a:bodyPr wrap="square">
            <a:spAutoFit/>
          </a:bodyPr>
          <a:lstStyle/>
          <a:p>
            <a:pPr algn="just"/>
            <a:r>
              <a:rPr lang="en-US" sz="2800" b="1" i="0" dirty="0" smtClean="0">
                <a:solidFill>
                  <a:srgbClr val="66FF33"/>
                </a:solidFill>
                <a:effectLst/>
                <a:latin typeface="Bradley Hand ITC" panose="03070402050302030203" pitchFamily="66" charset="0"/>
              </a:rPr>
              <a:t>Sustainable design refers to the design process that integrates an environmentally friendly approach and considers nature resources as part of the design. </a:t>
            </a:r>
            <a:endParaRPr lang="en-US" sz="2800" b="1" dirty="0">
              <a:solidFill>
                <a:srgbClr val="66FF33"/>
              </a:solidFill>
              <a:latin typeface="Bradley Hand ITC" panose="03070402050302030203" pitchFamily="66" charset="0"/>
            </a:endParaRPr>
          </a:p>
        </p:txBody>
      </p:sp>
      <p:sp>
        <p:nvSpPr>
          <p:cNvPr id="5" name="Rounded Rectangular Callout 4"/>
          <p:cNvSpPr/>
          <p:nvPr/>
        </p:nvSpPr>
        <p:spPr>
          <a:xfrm>
            <a:off x="68174" y="2196437"/>
            <a:ext cx="5775274" cy="1624084"/>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i="0" dirty="0" smtClean="0">
                <a:solidFill>
                  <a:srgbClr val="66FF33"/>
                </a:solidFill>
                <a:effectLst/>
                <a:latin typeface="Bradley Hand ITC" panose="03070402050302030203" pitchFamily="66" charset="0"/>
              </a:rPr>
              <a:t>“Sustainable design is the practice of designing products so that they exist in harmony with natural systems.”</a:t>
            </a:r>
            <a:endParaRPr lang="en-US" sz="2400" b="1" dirty="0">
              <a:solidFill>
                <a:srgbClr val="66FF33"/>
              </a:solidFill>
              <a:latin typeface="Bradley Hand ITC" panose="03070402050302030203" pitchFamily="66" charset="0"/>
            </a:endParaRPr>
          </a:p>
        </p:txBody>
      </p:sp>
      <p:grpSp>
        <p:nvGrpSpPr>
          <p:cNvPr id="8" name="Group 7"/>
          <p:cNvGrpSpPr/>
          <p:nvPr/>
        </p:nvGrpSpPr>
        <p:grpSpPr>
          <a:xfrm>
            <a:off x="6960673" y="1635206"/>
            <a:ext cx="4626591" cy="4902072"/>
            <a:chOff x="6960673" y="1635206"/>
            <a:chExt cx="4626591" cy="4902072"/>
          </a:xfrm>
        </p:grpSpPr>
        <p:sp>
          <p:nvSpPr>
            <p:cNvPr id="2" name="Arc 1"/>
            <p:cNvSpPr/>
            <p:nvPr/>
          </p:nvSpPr>
          <p:spPr>
            <a:xfrm>
              <a:off x="7861110" y="3766782"/>
              <a:ext cx="1050878" cy="2770496"/>
            </a:xfrm>
            <a:prstGeom prst="arc">
              <a:avLst>
                <a:gd name="adj1" fmla="val 16200000"/>
                <a:gd name="adj2" fmla="val 5899955"/>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Arc 6"/>
            <p:cNvSpPr/>
            <p:nvPr/>
          </p:nvSpPr>
          <p:spPr>
            <a:xfrm rot="10800000">
              <a:off x="9678537" y="3766782"/>
              <a:ext cx="1050878" cy="2770496"/>
            </a:xfrm>
            <a:prstGeom prst="arc">
              <a:avLst>
                <a:gd name="adj1" fmla="val 16200000"/>
                <a:gd name="adj2" fmla="val 5899955"/>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Cloud 3"/>
            <p:cNvSpPr/>
            <p:nvPr/>
          </p:nvSpPr>
          <p:spPr>
            <a:xfrm>
              <a:off x="6960673" y="1635206"/>
              <a:ext cx="4626591" cy="2565779"/>
            </a:xfrm>
            <a:prstGeom prst="cloud">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rot="2012613">
            <a:off x="7025782" y="2950339"/>
            <a:ext cx="1527565" cy="69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6FF33"/>
                </a:solidFill>
                <a:latin typeface="Century Gothic" panose="020B0502020202020204" pitchFamily="34" charset="0"/>
              </a:rPr>
              <a:t>ECONOMIC</a:t>
            </a:r>
            <a:endParaRPr lang="en-US" b="1" dirty="0">
              <a:solidFill>
                <a:srgbClr val="66FF33"/>
              </a:solidFill>
              <a:latin typeface="Century Gothic" panose="020B0502020202020204" pitchFamily="34" charset="0"/>
            </a:endParaRPr>
          </a:p>
        </p:txBody>
      </p:sp>
      <p:sp>
        <p:nvSpPr>
          <p:cNvPr id="12" name="Rectangle 11"/>
          <p:cNvSpPr/>
          <p:nvPr/>
        </p:nvSpPr>
        <p:spPr>
          <a:xfrm rot="8191909">
            <a:off x="9740235" y="2660461"/>
            <a:ext cx="1527565" cy="69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66FF33"/>
                </a:solidFill>
              </a:rPr>
              <a:t>SOCIAL</a:t>
            </a:r>
            <a:endParaRPr lang="en-US" sz="2400" b="1" dirty="0">
              <a:solidFill>
                <a:srgbClr val="66FF33"/>
              </a:solidFill>
            </a:endParaRPr>
          </a:p>
        </p:txBody>
      </p:sp>
      <p:sp>
        <p:nvSpPr>
          <p:cNvPr id="13" name="Rectangle 12"/>
          <p:cNvSpPr/>
          <p:nvPr/>
        </p:nvSpPr>
        <p:spPr>
          <a:xfrm rot="5400000">
            <a:off x="8100767" y="5028903"/>
            <a:ext cx="2320719" cy="69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SUSTAINABILITY</a:t>
            </a:r>
            <a:endParaRPr lang="en-US" sz="2400" b="1" dirty="0">
              <a:solidFill>
                <a:schemeClr val="tx1"/>
              </a:solidFill>
            </a:endParaRPr>
          </a:p>
        </p:txBody>
      </p:sp>
      <p:sp>
        <p:nvSpPr>
          <p:cNvPr id="15" name="Rectangle 14"/>
          <p:cNvSpPr/>
          <p:nvPr/>
        </p:nvSpPr>
        <p:spPr>
          <a:xfrm rot="5208629">
            <a:off x="8211490" y="2776572"/>
            <a:ext cx="2074849" cy="69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66FF33"/>
                </a:solidFill>
              </a:rPr>
              <a:t>ENVIRONMENTAL</a:t>
            </a:r>
            <a:endParaRPr lang="en-US" sz="2000" b="1" dirty="0">
              <a:solidFill>
                <a:srgbClr val="66FF33"/>
              </a:solidFill>
            </a:endParaRPr>
          </a:p>
        </p:txBody>
      </p:sp>
    </p:spTree>
    <p:extLst>
      <p:ext uri="{BB962C8B-B14F-4D97-AF65-F5344CB8AC3E}">
        <p14:creationId xmlns:p14="http://schemas.microsoft.com/office/powerpoint/2010/main" val="2734851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
        <p:nvSpPr>
          <p:cNvPr id="9" name="Title 2"/>
          <p:cNvSpPr txBox="1">
            <a:spLocks/>
          </p:cNvSpPr>
          <p:nvPr/>
        </p:nvSpPr>
        <p:spPr>
          <a:xfrm>
            <a:off x="138753" y="375904"/>
            <a:ext cx="4271749" cy="696415"/>
          </a:xfrm>
          <a:prstGeom prst="rect">
            <a:avLst/>
          </a:prstGeom>
          <a:solidFill>
            <a:srgbClr val="92D05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Social Innovation</a:t>
            </a:r>
            <a:endParaRPr lang="en-IN" dirty="0">
              <a:latin typeface="Times New Roman" panose="02020603050405020304" pitchFamily="18" charset="0"/>
              <a:cs typeface="Times New Roman" panose="02020603050405020304" pitchFamily="18" charset="0"/>
            </a:endParaRPr>
          </a:p>
        </p:txBody>
      </p:sp>
      <p:sp>
        <p:nvSpPr>
          <p:cNvPr id="2" name="Rectangle 1"/>
          <p:cNvSpPr/>
          <p:nvPr/>
        </p:nvSpPr>
        <p:spPr>
          <a:xfrm>
            <a:off x="4521959" y="958868"/>
            <a:ext cx="7151426" cy="1569660"/>
          </a:xfrm>
          <a:prstGeom prst="rect">
            <a:avLst/>
          </a:prstGeom>
        </p:spPr>
        <p:txBody>
          <a:bodyPr wrap="square">
            <a:spAutoFit/>
          </a:bodyPr>
          <a:lstStyle/>
          <a:p>
            <a:pPr algn="just"/>
            <a:r>
              <a:rPr lang="en-US" sz="3200" b="1" dirty="0">
                <a:solidFill>
                  <a:srgbClr val="212933"/>
                </a:solidFill>
                <a:latin typeface="Times New Roman" panose="02020603050405020304" pitchFamily="18" charset="0"/>
                <a:cs typeface="Times New Roman" panose="02020603050405020304" pitchFamily="18" charset="0"/>
              </a:rPr>
              <a:t>“the practice of using creativity to develop solutions which improve the well being of people and society” </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38752" y="2775424"/>
            <a:ext cx="11748447" cy="1815882"/>
          </a:xfrm>
          <a:prstGeom prst="rect">
            <a:avLst/>
          </a:prstGeom>
        </p:spPr>
        <p:txBody>
          <a:bodyPr wrap="square">
            <a:spAutoFit/>
          </a:bodyPr>
          <a:lstStyle/>
          <a:p>
            <a:pPr algn="just"/>
            <a:r>
              <a:rPr lang="en-US" sz="2800" b="1" dirty="0">
                <a:solidFill>
                  <a:srgbClr val="212933"/>
                </a:solidFill>
                <a:latin typeface="Times New Roman" panose="02020603050405020304" pitchFamily="18" charset="0"/>
                <a:cs typeface="Times New Roman" panose="02020603050405020304" pitchFamily="18" charset="0"/>
              </a:rPr>
              <a:t>This practice promotes collaborative action, creative thinking and innovative action to address social need.  It uses the experience and insight of those impacted and those concerned to come up with new solutions and approaches.</a:t>
            </a:r>
            <a:endParaRPr lang="en-US" sz="28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883391" y="4772042"/>
            <a:ext cx="10112991" cy="1815882"/>
          </a:xfrm>
          <a:prstGeom prst="rect">
            <a:avLst/>
          </a:prstGeom>
        </p:spPr>
        <p:txBody>
          <a:bodyPr wrap="square">
            <a:spAutoFit/>
          </a:bodyPr>
          <a:lstStyle/>
          <a:p>
            <a:pPr algn="just"/>
            <a:r>
              <a:rPr lang="en-US" sz="2800" b="1" dirty="0">
                <a:solidFill>
                  <a:srgbClr val="212933"/>
                </a:solidFill>
                <a:latin typeface="Times New Roman" panose="02020603050405020304" pitchFamily="18" charset="0"/>
                <a:cs typeface="Times New Roman" panose="02020603050405020304" pitchFamily="18" charset="0"/>
              </a:rPr>
              <a:t>Social innovation can help to address local, national and global challenges in our </a:t>
            </a:r>
            <a:r>
              <a:rPr lang="en-US" sz="2800" b="1" dirty="0" smtClean="0">
                <a:solidFill>
                  <a:srgbClr val="212933"/>
                </a:solidFill>
                <a:latin typeface="Times New Roman" panose="02020603050405020304" pitchFamily="18" charset="0"/>
                <a:cs typeface="Times New Roman" panose="02020603050405020304" pitchFamily="18" charset="0"/>
              </a:rPr>
              <a:t>world like inequality, </a:t>
            </a:r>
            <a:r>
              <a:rPr lang="en-US" sz="2800" b="1" dirty="0">
                <a:solidFill>
                  <a:srgbClr val="212933"/>
                </a:solidFill>
                <a:latin typeface="Times New Roman" panose="02020603050405020304" pitchFamily="18" charset="0"/>
                <a:cs typeface="Times New Roman" panose="02020603050405020304" pitchFamily="18" charset="0"/>
              </a:rPr>
              <a:t>poverty, climate change, racism, unemployment, suicide, mass migration, integration, loneliness, </a:t>
            </a:r>
            <a:r>
              <a:rPr lang="en-US" sz="2800" b="1" dirty="0" smtClean="0">
                <a:solidFill>
                  <a:srgbClr val="212933"/>
                </a:solidFill>
                <a:latin typeface="Times New Roman" panose="02020603050405020304" pitchFamily="18" charset="0"/>
                <a:cs typeface="Times New Roman" panose="02020603050405020304" pitchFamily="18" charset="0"/>
              </a:rPr>
              <a:t>malnutrition etc.</a:t>
            </a:r>
            <a:r>
              <a:rPr lang="en-US" sz="2800" b="1" dirty="0">
                <a:solidFill>
                  <a:srgbClr val="212933"/>
                </a:solidFill>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918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
        <p:nvSpPr>
          <p:cNvPr id="9" name="Title 2"/>
          <p:cNvSpPr txBox="1">
            <a:spLocks/>
          </p:cNvSpPr>
          <p:nvPr/>
        </p:nvSpPr>
        <p:spPr>
          <a:xfrm>
            <a:off x="164732" y="121556"/>
            <a:ext cx="4271749" cy="696415"/>
          </a:xfrm>
          <a:prstGeom prst="rect">
            <a:avLst/>
          </a:prstGeom>
          <a:solidFill>
            <a:srgbClr val="92D05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Social Innovation</a:t>
            </a:r>
            <a:endParaRPr lang="en-IN" dirty="0">
              <a:latin typeface="Times New Roman" panose="02020603050405020304" pitchFamily="18" charset="0"/>
              <a:cs typeface="Times New Roman" panose="02020603050405020304" pitchFamily="18" charset="0"/>
            </a:endParaRPr>
          </a:p>
        </p:txBody>
      </p:sp>
      <p:sp>
        <p:nvSpPr>
          <p:cNvPr id="2" name="Rectangle 1"/>
          <p:cNvSpPr/>
          <p:nvPr/>
        </p:nvSpPr>
        <p:spPr>
          <a:xfrm>
            <a:off x="4883308" y="121556"/>
            <a:ext cx="7151426" cy="1569660"/>
          </a:xfrm>
          <a:prstGeom prst="rect">
            <a:avLst/>
          </a:prstGeom>
        </p:spPr>
        <p:txBody>
          <a:bodyPr wrap="square">
            <a:spAutoFit/>
          </a:bodyPr>
          <a:lstStyle/>
          <a:p>
            <a:pPr algn="just"/>
            <a:r>
              <a:rPr lang="en-US" sz="3200" b="1" dirty="0">
                <a:solidFill>
                  <a:srgbClr val="212933"/>
                </a:solidFill>
                <a:latin typeface="Times New Roman" panose="02020603050405020304" pitchFamily="18" charset="0"/>
                <a:cs typeface="Times New Roman" panose="02020603050405020304" pitchFamily="18" charset="0"/>
              </a:rPr>
              <a:t>“the practice of using creativity to develop solutions which improve the well being of people and society” </a:t>
            </a:r>
            <a:endParaRPr lang="en-US" sz="3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51960" y="1794622"/>
            <a:ext cx="7399718" cy="584775"/>
          </a:xfrm>
          <a:prstGeom prst="rect">
            <a:avLst/>
          </a:prstGeom>
        </p:spPr>
        <p:txBody>
          <a:bodyPr wrap="none">
            <a:spAutoFit/>
          </a:bodyPr>
          <a:lstStyle/>
          <a:p>
            <a:pPr fontAlgn="base"/>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Blee</a:t>
            </a:r>
            <a:r>
              <a:rPr lang="en-US" sz="3200" b="1" dirty="0">
                <a:latin typeface="Times New Roman" panose="02020603050405020304" pitchFamily="18" charset="0"/>
                <a:cs typeface="Times New Roman" panose="02020603050405020304" pitchFamily="18" charset="0"/>
              </a:rPr>
              <a:t>: Wearable for the hearing-impaired</a:t>
            </a:r>
            <a:endParaRPr lang="en-US" sz="3200" b="1" i="0" dirty="0">
              <a:effectLst/>
              <a:latin typeface="Times New Roman" panose="02020603050405020304" pitchFamily="18" charset="0"/>
              <a:cs typeface="Times New Roman" panose="02020603050405020304" pitchFamily="18" charset="0"/>
            </a:endParaRPr>
          </a:p>
        </p:txBody>
      </p:sp>
      <p:sp>
        <p:nvSpPr>
          <p:cNvPr id="6" name="Rectangle 5"/>
          <p:cNvSpPr/>
          <p:nvPr/>
        </p:nvSpPr>
        <p:spPr>
          <a:xfrm>
            <a:off x="164732" y="2462672"/>
            <a:ext cx="7174173" cy="1200329"/>
          </a:xfrm>
          <a:prstGeom prst="rect">
            <a:avLst/>
          </a:prstGeom>
        </p:spPr>
        <p:txBody>
          <a:bodyPr wrap="square">
            <a:spAutoFit/>
          </a:bodyPr>
          <a:lstStyle/>
          <a:p>
            <a:pPr algn="just"/>
            <a:r>
              <a:rPr lang="en-US" sz="2400" b="1" dirty="0" smtClean="0">
                <a:solidFill>
                  <a:srgbClr val="2B2B2B"/>
                </a:solidFill>
                <a:latin typeface="Times New Roman" panose="02020603050405020304" pitchFamily="18" charset="0"/>
                <a:cs typeface="Times New Roman" panose="02020603050405020304" pitchFamily="18" charset="0"/>
              </a:rPr>
              <a:t>a </a:t>
            </a:r>
            <a:r>
              <a:rPr lang="en-US" sz="2400" b="1" dirty="0">
                <a:solidFill>
                  <a:srgbClr val="2B2B2B"/>
                </a:solidFill>
                <a:latin typeface="Times New Roman" panose="02020603050405020304" pitchFamily="18" charset="0"/>
                <a:cs typeface="Times New Roman" panose="02020603050405020304" pitchFamily="18" charset="0"/>
              </a:rPr>
              <a:t>wearable and easy-to-use affordable device that notifies hearing impaired individuals of specific activities and sounds; they ought to be vigilant about.</a:t>
            </a:r>
            <a:endParaRPr lang="en-US" sz="24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8905" y="3166550"/>
            <a:ext cx="4641238" cy="3299630"/>
          </a:xfrm>
          <a:prstGeom prst="rect">
            <a:avLst/>
          </a:prstGeom>
        </p:spPr>
      </p:pic>
      <p:sp>
        <p:nvSpPr>
          <p:cNvPr id="10" name="Rectangle 9"/>
          <p:cNvSpPr/>
          <p:nvPr/>
        </p:nvSpPr>
        <p:spPr>
          <a:xfrm>
            <a:off x="354842" y="3958399"/>
            <a:ext cx="6796585" cy="2031325"/>
          </a:xfrm>
          <a:prstGeom prst="rect">
            <a:avLst/>
          </a:prstGeom>
          <a:solidFill>
            <a:schemeClr val="tx1"/>
          </a:solidFill>
        </p:spPr>
        <p:txBody>
          <a:bodyPr wrap="square">
            <a:spAutoFit/>
          </a:bodyPr>
          <a:lstStyle/>
          <a:p>
            <a:pPr algn="just"/>
            <a:r>
              <a:rPr lang="en-US" dirty="0">
                <a:solidFill>
                  <a:srgbClr val="00B050"/>
                </a:solidFill>
                <a:latin typeface="Roboto"/>
              </a:rPr>
              <a:t>It does this by notifying the user through pre-recorded sound alerts using lights and vibrations. Every sound alert has a unique set of vibrations. The device is connected to the user’s phone via Bluetooth where all the sounds are pre-recorded and stored. The capacity of the device increases as the collection of pre-recorded sounds grow. The device can also be used independently as a smartphone application.</a:t>
            </a:r>
            <a:endParaRPr lang="en-US" dirty="0">
              <a:solidFill>
                <a:srgbClr val="00B050"/>
              </a:solidFill>
            </a:endParaRPr>
          </a:p>
        </p:txBody>
      </p:sp>
    </p:spTree>
    <p:extLst>
      <p:ext uri="{BB962C8B-B14F-4D97-AF65-F5344CB8AC3E}">
        <p14:creationId xmlns:p14="http://schemas.microsoft.com/office/powerpoint/2010/main" val="2633493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
        <p:nvSpPr>
          <p:cNvPr id="9" name="Title 2"/>
          <p:cNvSpPr txBox="1">
            <a:spLocks/>
          </p:cNvSpPr>
          <p:nvPr/>
        </p:nvSpPr>
        <p:spPr>
          <a:xfrm>
            <a:off x="164732" y="121556"/>
            <a:ext cx="4271749" cy="696415"/>
          </a:xfrm>
          <a:prstGeom prst="rect">
            <a:avLst/>
          </a:prstGeom>
          <a:solidFill>
            <a:srgbClr val="92D05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Social Innovation</a:t>
            </a:r>
            <a:endParaRPr lang="en-IN" dirty="0">
              <a:latin typeface="Times New Roman" panose="02020603050405020304" pitchFamily="18" charset="0"/>
              <a:cs typeface="Times New Roman" panose="02020603050405020304" pitchFamily="18" charset="0"/>
            </a:endParaRPr>
          </a:p>
        </p:txBody>
      </p:sp>
      <p:sp>
        <p:nvSpPr>
          <p:cNvPr id="2" name="Rectangle 1"/>
          <p:cNvSpPr/>
          <p:nvPr/>
        </p:nvSpPr>
        <p:spPr>
          <a:xfrm>
            <a:off x="4883308" y="121556"/>
            <a:ext cx="7151426" cy="1569660"/>
          </a:xfrm>
          <a:prstGeom prst="rect">
            <a:avLst/>
          </a:prstGeom>
        </p:spPr>
        <p:txBody>
          <a:bodyPr wrap="square">
            <a:spAutoFit/>
          </a:bodyPr>
          <a:lstStyle/>
          <a:p>
            <a:pPr algn="just"/>
            <a:r>
              <a:rPr lang="en-US" sz="3200" b="1" dirty="0">
                <a:solidFill>
                  <a:srgbClr val="212933"/>
                </a:solidFill>
                <a:latin typeface="Times New Roman" panose="02020603050405020304" pitchFamily="18" charset="0"/>
                <a:cs typeface="Times New Roman" panose="02020603050405020304" pitchFamily="18" charset="0"/>
              </a:rPr>
              <a:t>“the practice of using creativity to develop solutions which improve the well being of people and society” </a:t>
            </a:r>
            <a:endParaRPr lang="en-US" sz="32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187161" y="1834741"/>
            <a:ext cx="11667877" cy="1938992"/>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‘Smart collars’ </a:t>
            </a:r>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use </a:t>
            </a:r>
            <a:r>
              <a:rPr lang="en-US" sz="2400" b="1" dirty="0">
                <a:latin typeface="Times New Roman" panose="02020603050405020304" pitchFamily="18" charset="0"/>
                <a:cs typeface="Times New Roman" panose="02020603050405020304" pitchFamily="18" charset="0"/>
              </a:rPr>
              <a:t>the GPS and accelerometer technology are ideal for tracking the movements of tigers. With the help of this satellite navigation technology that is fitted into a collar around a tiger’s neck, researchers are able to track its location and activities and take immediate action when needed.</a:t>
            </a:r>
          </a:p>
        </p:txBody>
      </p:sp>
      <p:sp>
        <p:nvSpPr>
          <p:cNvPr id="10" name="Rectangle 9"/>
          <p:cNvSpPr/>
          <p:nvPr/>
        </p:nvSpPr>
        <p:spPr>
          <a:xfrm>
            <a:off x="164732" y="4149651"/>
            <a:ext cx="12027268" cy="2000548"/>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ADITYA</a:t>
            </a:r>
            <a:r>
              <a:rPr lang="en-US" sz="2000" b="1" dirty="0">
                <a:latin typeface="Times New Roman" panose="02020603050405020304" pitchFamily="18" charset="0"/>
                <a:cs typeface="Times New Roman" panose="02020603050405020304" pitchFamily="18" charset="0"/>
              </a:rPr>
              <a:t>, India’s first solar ferry, was built by </a:t>
            </a:r>
            <a:r>
              <a:rPr lang="en-US" sz="2000" b="1" dirty="0" err="1">
                <a:latin typeface="Times New Roman" panose="02020603050405020304" pitchFamily="18" charset="0"/>
                <a:cs typeface="Times New Roman" panose="02020603050405020304" pitchFamily="18" charset="0"/>
              </a:rPr>
              <a:t>NavAlt</a:t>
            </a:r>
            <a:r>
              <a:rPr lang="en-US" sz="2000" b="1" dirty="0">
                <a:latin typeface="Times New Roman" panose="02020603050405020304" pitchFamily="18" charset="0"/>
                <a:cs typeface="Times New Roman" panose="02020603050405020304" pitchFamily="18" charset="0"/>
              </a:rPr>
              <a:t> Solar &amp; Electric Boats, for the Kerala State Water Transport Department. The ferry is the first commercially viable mode of transport powered by solar energy in India. Aditya is also the first ferry in the world to have more than 80% of its energy requirements met through solar. It has a seating capacity of 75 passengers and on a bright, sunny day can cruise for more than 6 hours without the need for an external charge. It is built under the IRS (Indian Register of Shipping) class to the highest standards of safety and reliability</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644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
        <p:nvSpPr>
          <p:cNvPr id="9" name="Title 2"/>
          <p:cNvSpPr txBox="1">
            <a:spLocks/>
          </p:cNvSpPr>
          <p:nvPr/>
        </p:nvSpPr>
        <p:spPr>
          <a:xfrm>
            <a:off x="164732" y="121556"/>
            <a:ext cx="4271749" cy="696415"/>
          </a:xfrm>
          <a:prstGeom prst="rect">
            <a:avLst/>
          </a:prstGeom>
          <a:solidFill>
            <a:srgbClr val="92D05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Social Innovation</a:t>
            </a:r>
            <a:endParaRPr lang="en-IN" dirty="0">
              <a:latin typeface="Times New Roman" panose="02020603050405020304" pitchFamily="18" charset="0"/>
              <a:cs typeface="Times New Roman" panose="02020603050405020304" pitchFamily="18" charset="0"/>
            </a:endParaRPr>
          </a:p>
        </p:txBody>
      </p:sp>
      <p:sp>
        <p:nvSpPr>
          <p:cNvPr id="2" name="Rectangle 1"/>
          <p:cNvSpPr/>
          <p:nvPr/>
        </p:nvSpPr>
        <p:spPr>
          <a:xfrm>
            <a:off x="4883308" y="121556"/>
            <a:ext cx="7151426" cy="1569660"/>
          </a:xfrm>
          <a:prstGeom prst="rect">
            <a:avLst/>
          </a:prstGeom>
        </p:spPr>
        <p:txBody>
          <a:bodyPr wrap="square">
            <a:spAutoFit/>
          </a:bodyPr>
          <a:lstStyle/>
          <a:p>
            <a:pPr algn="just"/>
            <a:r>
              <a:rPr lang="en-US" sz="3200" b="1" dirty="0">
                <a:solidFill>
                  <a:srgbClr val="212933"/>
                </a:solidFill>
                <a:latin typeface="Times New Roman" panose="02020603050405020304" pitchFamily="18" charset="0"/>
                <a:cs typeface="Times New Roman" panose="02020603050405020304" pitchFamily="18" charset="0"/>
              </a:rPr>
              <a:t>“the practice of using creativity to develop solutions which improve the well being of people and society” </a:t>
            </a:r>
            <a:endParaRPr lang="en-US" sz="3200" b="1" dirty="0">
              <a:latin typeface="Times New Roman" panose="02020603050405020304" pitchFamily="18" charset="0"/>
              <a:cs typeface="Times New Roman" panose="02020603050405020304" pitchFamily="18" charset="0"/>
            </a:endParaRPr>
          </a:p>
        </p:txBody>
      </p:sp>
      <p:sp>
        <p:nvSpPr>
          <p:cNvPr id="11" name="Rectangle 10"/>
          <p:cNvSpPr/>
          <p:nvPr/>
        </p:nvSpPr>
        <p:spPr>
          <a:xfrm>
            <a:off x="164732" y="4422085"/>
            <a:ext cx="11667877" cy="461665"/>
          </a:xfrm>
          <a:prstGeom prst="rect">
            <a:avLst/>
          </a:prstGeom>
        </p:spPr>
        <p:txBody>
          <a:bodyPr wrap="square">
            <a:spAutoFit/>
          </a:bodyPr>
          <a:lstStyle/>
          <a:p>
            <a:pPr algn="just"/>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64732" y="2806258"/>
            <a:ext cx="12027268" cy="1846659"/>
          </a:xfrm>
          <a:prstGeom prst="rect">
            <a:avLst/>
          </a:prstGeom>
        </p:spPr>
        <p:txBody>
          <a:bodyPr wrap="square">
            <a:spAutoFit/>
          </a:bodyPr>
          <a:lstStyle/>
          <a:p>
            <a:pPr algn="just" fontAlgn="base"/>
            <a:r>
              <a:rPr lang="en-US" sz="2400" b="1" dirty="0" smtClean="0">
                <a:latin typeface="Open Sans"/>
              </a:rPr>
              <a:t>Under </a:t>
            </a:r>
            <a:r>
              <a:rPr lang="en-US" sz="2400" b="1" dirty="0">
                <a:latin typeface="Open Sans"/>
              </a:rPr>
              <a:t>The Mango Tree </a:t>
            </a:r>
            <a:r>
              <a:rPr lang="en-US" b="1" dirty="0">
                <a:latin typeface="Open Sans"/>
              </a:rPr>
              <a:t>is a hybrid social enterprise that promotes beekeeping to increase agricultural productivity and provides market access to enhance income and improve the livelihoods of marginal farmers in India.</a:t>
            </a:r>
          </a:p>
          <a:p>
            <a:pPr algn="just" fontAlgn="base"/>
            <a:r>
              <a:rPr lang="en-US" b="1" dirty="0">
                <a:latin typeface="Open Sans"/>
              </a:rPr>
              <a:t>Under The Mango Tree works at both ends of the honey supply chain. Through its for-profit, UTMT Pvt. Ltd., it sources high-quality organic honey from farmer cooperatives, before packaging it for sale direct to customers</a:t>
            </a:r>
            <a:endParaRPr lang="en-US" b="1" i="0" dirty="0">
              <a:effectLst/>
              <a:latin typeface="Open Sans"/>
            </a:endParaRPr>
          </a:p>
        </p:txBody>
      </p:sp>
    </p:spTree>
    <p:extLst>
      <p:ext uri="{BB962C8B-B14F-4D97-AF65-F5344CB8AC3E}">
        <p14:creationId xmlns:p14="http://schemas.microsoft.com/office/powerpoint/2010/main" val="2090120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1355678" y="3589067"/>
            <a:ext cx="6096000" cy="369332"/>
          </a:xfrm>
          <a:prstGeom prst="rect">
            <a:avLst/>
          </a:prstGeom>
        </p:spPr>
        <p:txBody>
          <a:bodyPr>
            <a:spAutoFit/>
          </a:bodyPr>
          <a:lstStyle/>
          <a:p>
            <a:endParaRPr lang="en-US" b="0" i="0" dirty="0">
              <a:solidFill>
                <a:srgbClr val="4A4A4A"/>
              </a:solidFill>
              <a:effectLst/>
              <a:latin typeface="Open Sans"/>
            </a:endParaRPr>
          </a:p>
        </p:txBody>
      </p:sp>
      <p:sp>
        <p:nvSpPr>
          <p:cNvPr id="3" name="TextBox 2"/>
          <p:cNvSpPr txBox="1"/>
          <p:nvPr/>
        </p:nvSpPr>
        <p:spPr>
          <a:xfrm>
            <a:off x="4080681" y="2942736"/>
            <a:ext cx="3562450" cy="1015663"/>
          </a:xfrm>
          <a:prstGeom prst="rect">
            <a:avLst/>
          </a:prstGeom>
          <a:noFill/>
        </p:spPr>
        <p:txBody>
          <a:bodyPr wrap="none" rtlCol="0">
            <a:spAutoFit/>
          </a:bodyPr>
          <a:lstStyle/>
          <a:p>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698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Arc 1"/>
          <p:cNvSpPr/>
          <p:nvPr/>
        </p:nvSpPr>
        <p:spPr>
          <a:xfrm>
            <a:off x="-1204686" y="2605315"/>
            <a:ext cx="2409372" cy="4252685"/>
          </a:xfrm>
          <a:prstGeom prst="arc">
            <a:avLst>
              <a:gd name="adj1" fmla="val 16108653"/>
              <a:gd name="adj2" fmla="val 5403689"/>
            </a:avLst>
          </a:prstGeom>
          <a:ln w="762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Arc 2"/>
          <p:cNvSpPr/>
          <p:nvPr/>
        </p:nvSpPr>
        <p:spPr>
          <a:xfrm>
            <a:off x="-91229" y="1772696"/>
            <a:ext cx="3149600" cy="2104572"/>
          </a:xfrm>
          <a:prstGeom prst="arc">
            <a:avLst>
              <a:gd name="adj1" fmla="val 11195607"/>
              <a:gd name="adj2" fmla="val 0"/>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Arc 3"/>
          <p:cNvSpPr/>
          <p:nvPr/>
        </p:nvSpPr>
        <p:spPr>
          <a:xfrm rot="2277701">
            <a:off x="-560871" y="2676212"/>
            <a:ext cx="3534228" cy="2402113"/>
          </a:xfrm>
          <a:prstGeom prst="arc">
            <a:avLst>
              <a:gd name="adj1" fmla="val 11195607"/>
              <a:gd name="adj2" fmla="val 0"/>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Arc 4"/>
          <p:cNvSpPr/>
          <p:nvPr/>
        </p:nvSpPr>
        <p:spPr>
          <a:xfrm rot="21149419">
            <a:off x="-16014" y="935691"/>
            <a:ext cx="3149600" cy="3339246"/>
          </a:xfrm>
          <a:prstGeom prst="arc">
            <a:avLst>
              <a:gd name="adj1" fmla="val 11195607"/>
              <a:gd name="adj2" fmla="val 18814648"/>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2212690" y="1183531"/>
            <a:ext cx="3450304" cy="523220"/>
          </a:xfrm>
          <a:prstGeom prst="rect">
            <a:avLst/>
          </a:prstGeom>
          <a:noFill/>
        </p:spPr>
        <p:txBody>
          <a:bodyPr wrap="none" rtlCol="0">
            <a:spAutoFit/>
          </a:bodyPr>
          <a:lstStyle/>
          <a:p>
            <a:r>
              <a:rPr lang="en-US" sz="2800" b="1" dirty="0" smtClean="0"/>
              <a:t>Lower operating costs</a:t>
            </a:r>
            <a:endParaRPr lang="en-US" sz="2800" b="1" dirty="0"/>
          </a:p>
        </p:txBody>
      </p:sp>
      <p:sp>
        <p:nvSpPr>
          <p:cNvPr id="8" name="TextBox 7"/>
          <p:cNvSpPr txBox="1"/>
          <p:nvPr/>
        </p:nvSpPr>
        <p:spPr>
          <a:xfrm>
            <a:off x="2497541" y="2735252"/>
            <a:ext cx="3165454" cy="954107"/>
          </a:xfrm>
          <a:prstGeom prst="rect">
            <a:avLst/>
          </a:prstGeom>
          <a:noFill/>
        </p:spPr>
        <p:txBody>
          <a:bodyPr wrap="square" rtlCol="0">
            <a:spAutoFit/>
          </a:bodyPr>
          <a:lstStyle/>
          <a:p>
            <a:r>
              <a:rPr lang="en-US" sz="2800" b="1" dirty="0" smtClean="0"/>
              <a:t>Lower consumption and pollution</a:t>
            </a:r>
            <a:endParaRPr lang="en-US" sz="2800" b="1" dirty="0"/>
          </a:p>
        </p:txBody>
      </p:sp>
      <p:sp>
        <p:nvSpPr>
          <p:cNvPr id="9" name="TextBox 8"/>
          <p:cNvSpPr txBox="1"/>
          <p:nvPr/>
        </p:nvSpPr>
        <p:spPr>
          <a:xfrm>
            <a:off x="2212690" y="4875435"/>
            <a:ext cx="3093411" cy="523220"/>
          </a:xfrm>
          <a:prstGeom prst="rect">
            <a:avLst/>
          </a:prstGeom>
          <a:noFill/>
        </p:spPr>
        <p:txBody>
          <a:bodyPr wrap="none" rtlCol="0">
            <a:spAutoFit/>
          </a:bodyPr>
          <a:lstStyle/>
          <a:p>
            <a:r>
              <a:rPr lang="en-US" sz="2800" b="1" dirty="0" smtClean="0"/>
              <a:t>Increase life quality</a:t>
            </a:r>
            <a:endParaRPr lang="en-US" sz="2800" b="1" dirty="0"/>
          </a:p>
        </p:txBody>
      </p:sp>
      <p:sp>
        <p:nvSpPr>
          <p:cNvPr id="12" name="Right Brace 11"/>
          <p:cNvSpPr/>
          <p:nvPr/>
        </p:nvSpPr>
        <p:spPr>
          <a:xfrm>
            <a:off x="5662994" y="1378424"/>
            <a:ext cx="587681" cy="3848669"/>
          </a:xfrm>
          <a:prstGeom prst="rightBrace">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p:cNvSpPr txBox="1"/>
          <p:nvPr/>
        </p:nvSpPr>
        <p:spPr>
          <a:xfrm>
            <a:off x="6618755" y="3010370"/>
            <a:ext cx="3913251" cy="584775"/>
          </a:xfrm>
          <a:prstGeom prst="rect">
            <a:avLst/>
          </a:prstGeom>
          <a:noFill/>
        </p:spPr>
        <p:txBody>
          <a:bodyPr wrap="none" rtlCol="0">
            <a:spAutoFit/>
          </a:bodyPr>
          <a:lstStyle/>
          <a:p>
            <a:r>
              <a:rPr lang="en-US" sz="3200" b="1" dirty="0" smtClean="0">
                <a:latin typeface="Century Gothic" panose="020B0502020202020204" pitchFamily="34" charset="0"/>
              </a:rPr>
              <a:t>Sustainable design</a:t>
            </a:r>
            <a:endParaRPr lang="en-US" sz="3200" b="1" dirty="0">
              <a:latin typeface="Century Gothic" panose="020B0502020202020204" pitchFamily="34" charset="0"/>
            </a:endParaRPr>
          </a:p>
        </p:txBody>
      </p:sp>
    </p:spTree>
    <p:extLst>
      <p:ext uri="{BB962C8B-B14F-4D97-AF65-F5344CB8AC3E}">
        <p14:creationId xmlns:p14="http://schemas.microsoft.com/office/powerpoint/2010/main" val="1283490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p:cNvSpPr txBox="1"/>
          <p:nvPr/>
        </p:nvSpPr>
        <p:spPr>
          <a:xfrm>
            <a:off x="2784143" y="0"/>
            <a:ext cx="7136890" cy="646331"/>
          </a:xfrm>
          <a:prstGeom prst="rect">
            <a:avLst/>
          </a:prstGeom>
          <a:noFill/>
        </p:spPr>
        <p:txBody>
          <a:bodyPr wrap="none" rtlCol="0">
            <a:spAutoFit/>
          </a:bodyPr>
          <a:lstStyle/>
          <a:p>
            <a:r>
              <a:rPr lang="en-US" sz="3600" b="1" dirty="0" smtClean="0">
                <a:latin typeface="Century Gothic" panose="020B0502020202020204" pitchFamily="34" charset="0"/>
              </a:rPr>
              <a:t>Principles of sustainable design</a:t>
            </a:r>
            <a:endParaRPr lang="en-US" sz="3600" b="1" dirty="0">
              <a:latin typeface="Century Gothic" panose="020B0502020202020204" pitchFamily="34" charset="0"/>
            </a:endParaRPr>
          </a:p>
        </p:txBody>
      </p:sp>
      <p:sp>
        <p:nvSpPr>
          <p:cNvPr id="3" name="TextBox 2"/>
          <p:cNvSpPr txBox="1"/>
          <p:nvPr/>
        </p:nvSpPr>
        <p:spPr>
          <a:xfrm>
            <a:off x="5076967" y="996288"/>
            <a:ext cx="6795450" cy="4832092"/>
          </a:xfrm>
          <a:prstGeom prst="rect">
            <a:avLst/>
          </a:prstGeom>
          <a:noFill/>
        </p:spPr>
        <p:txBody>
          <a:bodyPr wrap="none" rtlCol="0">
            <a:spAutoFit/>
          </a:bodyPr>
          <a:lstStyle/>
          <a:p>
            <a:pPr marL="457200" indent="-457200">
              <a:buFont typeface="Wingdings" panose="05000000000000000000" pitchFamily="2" charset="2"/>
              <a:buChar char="ü"/>
            </a:pPr>
            <a:r>
              <a:rPr lang="en-US" sz="2800" b="1" dirty="0" smtClean="0">
                <a:latin typeface="Bradley Hand ITC" panose="03070402050302030203" pitchFamily="66" charset="0"/>
              </a:rPr>
              <a:t>Learning from natural systems</a:t>
            </a:r>
          </a:p>
          <a:p>
            <a:pPr marL="457200" indent="-457200">
              <a:buFont typeface="Wingdings" panose="05000000000000000000" pitchFamily="2" charset="2"/>
              <a:buChar char="ü"/>
            </a:pPr>
            <a:r>
              <a:rPr lang="en-US" sz="2800" b="1" dirty="0">
                <a:latin typeface="Bradley Hand ITC" panose="03070402050302030203" pitchFamily="66" charset="0"/>
              </a:rPr>
              <a:t>Respect for energy and natural </a:t>
            </a:r>
            <a:r>
              <a:rPr lang="en-US" sz="2800" b="1" dirty="0" smtClean="0">
                <a:latin typeface="Bradley Hand ITC" panose="03070402050302030203" pitchFamily="66" charset="0"/>
              </a:rPr>
              <a:t>resources</a:t>
            </a:r>
          </a:p>
          <a:p>
            <a:pPr marL="457200" indent="-457200">
              <a:buFont typeface="Wingdings" panose="05000000000000000000" pitchFamily="2" charset="2"/>
              <a:buChar char="ü"/>
            </a:pPr>
            <a:r>
              <a:rPr lang="en-US" sz="2800" b="1" dirty="0">
                <a:latin typeface="Bradley Hand ITC" panose="03070402050302030203" pitchFamily="66" charset="0"/>
              </a:rPr>
              <a:t>Respect for </a:t>
            </a:r>
            <a:r>
              <a:rPr lang="en-US" sz="2800" b="1" dirty="0" smtClean="0">
                <a:latin typeface="Bradley Hand ITC" panose="03070402050302030203" pitchFamily="66" charset="0"/>
              </a:rPr>
              <a:t>people</a:t>
            </a:r>
          </a:p>
          <a:p>
            <a:pPr marL="457200" indent="-457200">
              <a:buFont typeface="Wingdings" panose="05000000000000000000" pitchFamily="2" charset="2"/>
              <a:buChar char="ü"/>
            </a:pPr>
            <a:r>
              <a:rPr lang="en-US" sz="2800" b="1" dirty="0">
                <a:latin typeface="Bradley Hand ITC" panose="03070402050302030203" pitchFamily="66" charset="0"/>
              </a:rPr>
              <a:t>Respect for </a:t>
            </a:r>
            <a:r>
              <a:rPr lang="en-US" sz="2800" b="1" dirty="0" smtClean="0">
                <a:latin typeface="Bradley Hand ITC" panose="03070402050302030203" pitchFamily="66" charset="0"/>
              </a:rPr>
              <a:t>Place</a:t>
            </a:r>
          </a:p>
          <a:p>
            <a:pPr marL="457200" indent="-457200">
              <a:buFont typeface="Wingdings" panose="05000000000000000000" pitchFamily="2" charset="2"/>
              <a:buChar char="ü"/>
            </a:pPr>
            <a:r>
              <a:rPr lang="en-US" sz="2800" b="1" dirty="0">
                <a:latin typeface="Bradley Hand ITC" panose="03070402050302030203" pitchFamily="66" charset="0"/>
              </a:rPr>
              <a:t>Respect for </a:t>
            </a:r>
            <a:r>
              <a:rPr lang="en-US" sz="2800" b="1" dirty="0" smtClean="0">
                <a:latin typeface="Bradley Hand ITC" panose="03070402050302030203" pitchFamily="66" charset="0"/>
              </a:rPr>
              <a:t>future</a:t>
            </a:r>
          </a:p>
          <a:p>
            <a:pPr marL="457200" indent="-457200">
              <a:buFont typeface="Wingdings" panose="05000000000000000000" pitchFamily="2" charset="2"/>
              <a:buChar char="ü"/>
            </a:pPr>
            <a:r>
              <a:rPr lang="en-US" sz="2800" b="1" dirty="0">
                <a:latin typeface="Bradley Hand ITC" panose="03070402050302030203" pitchFamily="66" charset="0"/>
              </a:rPr>
              <a:t>Systems thinking</a:t>
            </a:r>
          </a:p>
          <a:p>
            <a:endParaRPr lang="en-US" sz="2800" b="1" dirty="0" smtClean="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9" name="TextBox 8"/>
          <p:cNvSpPr txBox="1"/>
          <p:nvPr/>
        </p:nvSpPr>
        <p:spPr>
          <a:xfrm>
            <a:off x="1794049" y="893681"/>
            <a:ext cx="3405099" cy="523220"/>
          </a:xfrm>
          <a:prstGeom prst="rect">
            <a:avLst/>
          </a:prstGeom>
          <a:noFill/>
        </p:spPr>
        <p:txBody>
          <a:bodyPr wrap="none" rtlCol="0">
            <a:spAutoFit/>
          </a:bodyPr>
          <a:lstStyle/>
          <a:p>
            <a:r>
              <a:rPr lang="en-US" sz="2800" b="1" dirty="0" smtClean="0">
                <a:latin typeface="Bradley Hand ITC" panose="03070402050302030203" pitchFamily="66" charset="0"/>
              </a:rPr>
              <a:t>Biomimicry principle</a:t>
            </a:r>
            <a:endParaRPr lang="en-US" sz="2800" b="1" dirty="0">
              <a:latin typeface="Bradley Hand ITC" panose="03070402050302030203" pitchFamily="66" charset="0"/>
            </a:endParaRPr>
          </a:p>
        </p:txBody>
      </p:sp>
      <p:sp>
        <p:nvSpPr>
          <p:cNvPr id="10" name="TextBox 9"/>
          <p:cNvSpPr txBox="1"/>
          <p:nvPr/>
        </p:nvSpPr>
        <p:spPr>
          <a:xfrm>
            <a:off x="1669014" y="1416901"/>
            <a:ext cx="3530134" cy="523220"/>
          </a:xfrm>
          <a:prstGeom prst="rect">
            <a:avLst/>
          </a:prstGeom>
          <a:noFill/>
        </p:spPr>
        <p:txBody>
          <a:bodyPr wrap="none" rtlCol="0">
            <a:spAutoFit/>
          </a:bodyPr>
          <a:lstStyle/>
          <a:p>
            <a:r>
              <a:rPr lang="en-US" sz="2800" b="1" dirty="0" smtClean="0">
                <a:latin typeface="Bradley Hand ITC" panose="03070402050302030203" pitchFamily="66" charset="0"/>
              </a:rPr>
              <a:t>Conservation principle</a:t>
            </a:r>
            <a:endParaRPr lang="en-US" sz="2800" b="1" dirty="0">
              <a:latin typeface="Bradley Hand ITC" panose="03070402050302030203" pitchFamily="66" charset="0"/>
            </a:endParaRPr>
          </a:p>
        </p:txBody>
      </p:sp>
      <p:sp>
        <p:nvSpPr>
          <p:cNvPr id="11" name="TextBox 10"/>
          <p:cNvSpPr txBox="1"/>
          <p:nvPr/>
        </p:nvSpPr>
        <p:spPr>
          <a:xfrm>
            <a:off x="1166632" y="1871212"/>
            <a:ext cx="4047903" cy="523220"/>
          </a:xfrm>
          <a:prstGeom prst="rect">
            <a:avLst/>
          </a:prstGeom>
          <a:noFill/>
        </p:spPr>
        <p:txBody>
          <a:bodyPr wrap="none" rtlCol="0">
            <a:spAutoFit/>
          </a:bodyPr>
          <a:lstStyle/>
          <a:p>
            <a:r>
              <a:rPr lang="en-US" sz="2800" b="1" dirty="0" smtClean="0">
                <a:latin typeface="Bradley Hand ITC" panose="03070402050302030203" pitchFamily="66" charset="0"/>
              </a:rPr>
              <a:t>Human Vitality principle</a:t>
            </a:r>
            <a:endParaRPr lang="en-US" sz="2800" b="1" dirty="0">
              <a:latin typeface="Bradley Hand ITC" panose="03070402050302030203" pitchFamily="66" charset="0"/>
            </a:endParaRPr>
          </a:p>
        </p:txBody>
      </p:sp>
      <p:sp>
        <p:nvSpPr>
          <p:cNvPr id="12" name="TextBox 11"/>
          <p:cNvSpPr txBox="1"/>
          <p:nvPr/>
        </p:nvSpPr>
        <p:spPr>
          <a:xfrm>
            <a:off x="1910266" y="2229551"/>
            <a:ext cx="3172663" cy="523220"/>
          </a:xfrm>
          <a:prstGeom prst="rect">
            <a:avLst/>
          </a:prstGeom>
          <a:noFill/>
        </p:spPr>
        <p:txBody>
          <a:bodyPr wrap="none" rtlCol="0">
            <a:spAutoFit/>
          </a:bodyPr>
          <a:lstStyle/>
          <a:p>
            <a:r>
              <a:rPr lang="en-US" sz="2800" b="1" dirty="0" smtClean="0">
                <a:latin typeface="Bradley Hand ITC" panose="03070402050302030203" pitchFamily="66" charset="0"/>
              </a:rPr>
              <a:t>Ecosystem principle</a:t>
            </a:r>
            <a:endParaRPr lang="en-US" sz="2800" b="1" dirty="0">
              <a:latin typeface="Bradley Hand ITC" panose="03070402050302030203" pitchFamily="66" charset="0"/>
            </a:endParaRPr>
          </a:p>
        </p:txBody>
      </p:sp>
      <p:sp>
        <p:nvSpPr>
          <p:cNvPr id="13" name="TextBox 12"/>
          <p:cNvSpPr txBox="1"/>
          <p:nvPr/>
        </p:nvSpPr>
        <p:spPr>
          <a:xfrm>
            <a:off x="603977" y="2677348"/>
            <a:ext cx="4610558" cy="523220"/>
          </a:xfrm>
          <a:prstGeom prst="rect">
            <a:avLst/>
          </a:prstGeom>
          <a:noFill/>
        </p:spPr>
        <p:txBody>
          <a:bodyPr wrap="none" rtlCol="0">
            <a:spAutoFit/>
          </a:bodyPr>
          <a:lstStyle/>
          <a:p>
            <a:r>
              <a:rPr lang="en-US" sz="2800" b="1" dirty="0" smtClean="0">
                <a:latin typeface="Bradley Hand ITC" panose="03070402050302030203" pitchFamily="66" charset="0"/>
              </a:rPr>
              <a:t>“Seven Generations” principle</a:t>
            </a:r>
            <a:endParaRPr lang="en-US" sz="2800" b="1" dirty="0">
              <a:latin typeface="Bradley Hand ITC" panose="03070402050302030203" pitchFamily="66" charset="0"/>
            </a:endParaRPr>
          </a:p>
        </p:txBody>
      </p:sp>
      <p:sp>
        <p:nvSpPr>
          <p:cNvPr id="14" name="TextBox 13"/>
          <p:cNvSpPr txBox="1"/>
          <p:nvPr/>
        </p:nvSpPr>
        <p:spPr>
          <a:xfrm>
            <a:off x="2351541" y="3150724"/>
            <a:ext cx="2725426" cy="523220"/>
          </a:xfrm>
          <a:prstGeom prst="rect">
            <a:avLst/>
          </a:prstGeom>
          <a:noFill/>
        </p:spPr>
        <p:txBody>
          <a:bodyPr wrap="none" rtlCol="0">
            <a:spAutoFit/>
          </a:bodyPr>
          <a:lstStyle/>
          <a:p>
            <a:r>
              <a:rPr lang="en-US" sz="2800" b="1" dirty="0" smtClean="0">
                <a:latin typeface="Bradley Hand ITC" panose="03070402050302030203" pitchFamily="66" charset="0"/>
              </a:rPr>
              <a:t>Holistic principle</a:t>
            </a:r>
            <a:endParaRPr lang="en-US" sz="2800" b="1" dirty="0">
              <a:latin typeface="Bradley Hand ITC" panose="03070402050302030203" pitchFamily="66" charset="0"/>
            </a:endParaRPr>
          </a:p>
        </p:txBody>
      </p:sp>
      <p:sp>
        <p:nvSpPr>
          <p:cNvPr id="15" name="Rectangle 14"/>
          <p:cNvSpPr/>
          <p:nvPr/>
        </p:nvSpPr>
        <p:spPr>
          <a:xfrm>
            <a:off x="1562224" y="4528365"/>
            <a:ext cx="9580727" cy="1754326"/>
          </a:xfrm>
          <a:prstGeom prst="rect">
            <a:avLst/>
          </a:prstGeom>
        </p:spPr>
        <p:txBody>
          <a:bodyPr wrap="square">
            <a:spAutoFit/>
          </a:bodyPr>
          <a:lstStyle/>
          <a:p>
            <a:r>
              <a:rPr lang="en-US" sz="3600" b="1" dirty="0" smtClean="0">
                <a:latin typeface="Century Gothic" panose="020B0502020202020204" pitchFamily="34" charset="0"/>
              </a:rPr>
              <a:t>“We cannot solve our problems with the same thinking we used when we created them.” Albert Einstein</a:t>
            </a:r>
            <a:endParaRPr lang="en-US" sz="3600" b="1" dirty="0">
              <a:latin typeface="Century Gothic" panose="020B0502020202020204" pitchFamily="34" charset="0"/>
            </a:endParaRPr>
          </a:p>
        </p:txBody>
      </p:sp>
    </p:spTree>
    <p:extLst>
      <p:ext uri="{BB962C8B-B14F-4D97-AF65-F5344CB8AC3E}">
        <p14:creationId xmlns:p14="http://schemas.microsoft.com/office/powerpoint/2010/main" val="258022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1000"/>
                                        <p:tgtEl>
                                          <p:spTgt spid="10">
                                            <p:txEl>
                                              <p:pRg st="0" end="0"/>
                                            </p:txEl>
                                          </p:spTgt>
                                        </p:tgtEl>
                                      </p:cBhvr>
                                    </p:animEffect>
                                    <p:anim calcmode="lin" valueType="num">
                                      <p:cBhvr>
                                        <p:cTn id="2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barn(inVertical)">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fade">
                                      <p:cBhvr>
                                        <p:cTn id="36" dur="1000"/>
                                        <p:tgtEl>
                                          <p:spTgt spid="11">
                                            <p:txEl>
                                              <p:pRg st="0" end="0"/>
                                            </p:txEl>
                                          </p:spTgt>
                                        </p:tgtEl>
                                      </p:cBhvr>
                                    </p:animEffect>
                                    <p:anim calcmode="lin" valueType="num">
                                      <p:cBhvr>
                                        <p:cTn id="37"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barn(inVertical)">
                                      <p:cBhvr>
                                        <p:cTn id="43" dur="500"/>
                                        <p:tgtEl>
                                          <p:spTgt spid="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1000"/>
                                        <p:tgtEl>
                                          <p:spTgt spid="12">
                                            <p:txEl>
                                              <p:pRg st="0" end="0"/>
                                            </p:txEl>
                                          </p:spTgt>
                                        </p:tgtEl>
                                      </p:cBhvr>
                                    </p:animEffect>
                                    <p:anim calcmode="lin" valueType="num">
                                      <p:cBhvr>
                                        <p:cTn id="49"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barn(inVertical)">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fade">
                                      <p:cBhvr>
                                        <p:cTn id="60" dur="1000"/>
                                        <p:tgtEl>
                                          <p:spTgt spid="13">
                                            <p:txEl>
                                              <p:pRg st="0" end="0"/>
                                            </p:txEl>
                                          </p:spTgt>
                                        </p:tgtEl>
                                      </p:cBhvr>
                                    </p:animEffect>
                                    <p:anim calcmode="lin" valueType="num">
                                      <p:cBhvr>
                                        <p:cTn id="6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Effect transition="in" filter="barn(inVertical)">
                                      <p:cBhvr>
                                        <p:cTn id="67" dur="500"/>
                                        <p:tgtEl>
                                          <p:spTgt spid="3">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14">
                                            <p:txEl>
                                              <p:pRg st="0" end="0"/>
                                            </p:txEl>
                                          </p:spTgt>
                                        </p:tgtEl>
                                        <p:attrNameLst>
                                          <p:attrName>style.visibility</p:attrName>
                                        </p:attrNameLst>
                                      </p:cBhvr>
                                      <p:to>
                                        <p:strVal val="visible"/>
                                      </p:to>
                                    </p:set>
                                    <p:animEffect transition="in" filter="fade">
                                      <p:cBhvr>
                                        <p:cTn id="72" dur="1000"/>
                                        <p:tgtEl>
                                          <p:spTgt spid="14">
                                            <p:txEl>
                                              <p:pRg st="0" end="0"/>
                                            </p:txEl>
                                          </p:spTgt>
                                        </p:tgtEl>
                                      </p:cBhvr>
                                    </p:animEffect>
                                    <p:anim calcmode="lin" valueType="num">
                                      <p:cBhvr>
                                        <p:cTn id="73"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74"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arn(inVertical)">
                                      <p:cBhvr>
                                        <p:cTn id="7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p:cNvSpPr txBox="1"/>
          <p:nvPr/>
        </p:nvSpPr>
        <p:spPr>
          <a:xfrm>
            <a:off x="81888" y="926868"/>
            <a:ext cx="12055522" cy="1569660"/>
          </a:xfrm>
          <a:prstGeom prst="rect">
            <a:avLst/>
          </a:prstGeom>
          <a:noFill/>
        </p:spPr>
        <p:txBody>
          <a:bodyPr wrap="square" rtlCol="0">
            <a:spAutoFit/>
          </a:bodyPr>
          <a:lstStyle/>
          <a:p>
            <a:pPr algn="just"/>
            <a:r>
              <a:rPr lang="en-US" sz="3200" b="1" dirty="0">
                <a:latin typeface="Tw Cen MT" panose="020B0602020104020603" pitchFamily="34" charset="0"/>
              </a:rPr>
              <a:t>A Life Cycle Assessment (LCA) is defined as the systematic analysis of the potential environmental impacts of products or services during their entire life cycle.</a:t>
            </a:r>
          </a:p>
        </p:txBody>
      </p:sp>
      <p:sp>
        <p:nvSpPr>
          <p:cNvPr id="3" name="TextBox 2"/>
          <p:cNvSpPr txBox="1"/>
          <p:nvPr/>
        </p:nvSpPr>
        <p:spPr>
          <a:xfrm>
            <a:off x="3821374" y="88121"/>
            <a:ext cx="4936993" cy="646331"/>
          </a:xfrm>
          <a:prstGeom prst="rect">
            <a:avLst/>
          </a:prstGeom>
          <a:noFill/>
        </p:spPr>
        <p:txBody>
          <a:bodyPr wrap="none" rtlCol="0">
            <a:spAutoFit/>
          </a:bodyPr>
          <a:lstStyle/>
          <a:p>
            <a:r>
              <a:rPr lang="en-US" sz="3600" b="1" dirty="0" smtClean="0">
                <a:latin typeface="Tw Cen MT" panose="020B0602020104020603" pitchFamily="34" charset="0"/>
              </a:rPr>
              <a:t>LIFE CYCLE ASSESSMENT</a:t>
            </a:r>
            <a:endParaRPr lang="en-US" sz="3600" b="1" dirty="0">
              <a:latin typeface="Tw Cen MT" panose="020B0602020104020603" pitchFamily="34" charset="0"/>
            </a:endParaRPr>
          </a:p>
        </p:txBody>
      </p:sp>
      <p:sp>
        <p:nvSpPr>
          <p:cNvPr id="4" name="Rectangle 3"/>
          <p:cNvSpPr/>
          <p:nvPr/>
        </p:nvSpPr>
        <p:spPr>
          <a:xfrm>
            <a:off x="0" y="2688944"/>
            <a:ext cx="12123761" cy="3539430"/>
          </a:xfrm>
          <a:prstGeom prst="rect">
            <a:avLst/>
          </a:prstGeom>
        </p:spPr>
        <p:txBody>
          <a:bodyPr wrap="square">
            <a:spAutoFit/>
          </a:bodyPr>
          <a:lstStyle/>
          <a:p>
            <a:pPr algn="just"/>
            <a:r>
              <a:rPr lang="en-US" sz="2800" b="1" dirty="0">
                <a:latin typeface="Tw Cen MT" panose="020B0602020104020603" pitchFamily="34" charset="0"/>
              </a:rPr>
              <a:t>During a Life Cycle Assessment (Life Cycle Analysis), you evaluate the potential environmental impacts throughout the entire life cycle of a product (production, distribution, use and end-of-life phases) or service. </a:t>
            </a:r>
            <a:endParaRPr lang="en-US" sz="2800" b="1" dirty="0" smtClean="0">
              <a:latin typeface="Tw Cen MT" panose="020B0602020104020603" pitchFamily="34" charset="0"/>
            </a:endParaRPr>
          </a:p>
          <a:p>
            <a:pPr algn="just"/>
            <a:endParaRPr lang="en-US" sz="2800" b="1" dirty="0" smtClean="0">
              <a:latin typeface="Tw Cen MT" panose="020B0602020104020603" pitchFamily="34" charset="0"/>
            </a:endParaRPr>
          </a:p>
          <a:p>
            <a:pPr algn="just"/>
            <a:r>
              <a:rPr lang="en-US" sz="2800" b="1" dirty="0" smtClean="0">
                <a:latin typeface="Tw Cen MT" panose="020B0602020104020603" pitchFamily="34" charset="0"/>
              </a:rPr>
              <a:t>This </a:t>
            </a:r>
            <a:r>
              <a:rPr lang="en-US" sz="2800" b="1" dirty="0">
                <a:latin typeface="Tw Cen MT" panose="020B0602020104020603" pitchFamily="34" charset="0"/>
              </a:rPr>
              <a:t>also includes the upstream (e.g., suppliers) and downstream (e.g., waste management) processes associated with the production (e.g., production of raw, auxiliary and operating materials), use phase, and disposal (e.g., waste incineration).</a:t>
            </a:r>
          </a:p>
        </p:txBody>
      </p:sp>
    </p:spTree>
    <p:extLst>
      <p:ext uri="{BB962C8B-B14F-4D97-AF65-F5344CB8AC3E}">
        <p14:creationId xmlns:p14="http://schemas.microsoft.com/office/powerpoint/2010/main" val="3107964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8" name="Group 7"/>
          <p:cNvGrpSpPr/>
          <p:nvPr/>
        </p:nvGrpSpPr>
        <p:grpSpPr>
          <a:xfrm>
            <a:off x="77338" y="382137"/>
            <a:ext cx="4849504" cy="3441412"/>
            <a:chOff x="77338" y="382137"/>
            <a:chExt cx="4849504" cy="3441412"/>
          </a:xfrm>
        </p:grpSpPr>
        <p:sp>
          <p:nvSpPr>
            <p:cNvPr id="4" name="TextBox 3"/>
            <p:cNvSpPr txBox="1"/>
            <p:nvPr/>
          </p:nvSpPr>
          <p:spPr>
            <a:xfrm>
              <a:off x="204716" y="382137"/>
              <a:ext cx="3571812" cy="584775"/>
            </a:xfrm>
            <a:prstGeom prst="rect">
              <a:avLst/>
            </a:prstGeom>
            <a:noFill/>
          </p:spPr>
          <p:txBody>
            <a:bodyPr wrap="none" rtlCol="0">
              <a:spAutoFit/>
            </a:bodyPr>
            <a:lstStyle/>
            <a:p>
              <a:r>
                <a:rPr lang="en-US" sz="3200" b="1" dirty="0" smtClean="0">
                  <a:latin typeface="Century Gothic" panose="020B0502020202020204" pitchFamily="34" charset="0"/>
                </a:rPr>
                <a:t>Four steps of LCA</a:t>
              </a:r>
              <a:endParaRPr lang="en-US" sz="3200" b="1" dirty="0">
                <a:latin typeface="Century Gothic" panose="020B0502020202020204" pitchFamily="34" charset="0"/>
              </a:endParaRPr>
            </a:p>
          </p:txBody>
        </p:sp>
        <p:sp>
          <p:nvSpPr>
            <p:cNvPr id="5" name="Rectangle 4"/>
            <p:cNvSpPr/>
            <p:nvPr/>
          </p:nvSpPr>
          <p:spPr>
            <a:xfrm>
              <a:off x="77338" y="1515225"/>
              <a:ext cx="4849504" cy="2308324"/>
            </a:xfrm>
            <a:prstGeom prst="rect">
              <a:avLst/>
            </a:prstGeom>
          </p:spPr>
          <p:txBody>
            <a:bodyPr wrap="square">
              <a:spAutoFit/>
            </a:bodyPr>
            <a:lstStyle/>
            <a:p>
              <a:pPr marL="285750" indent="-285750" fontAlgn="base">
                <a:lnSpc>
                  <a:spcPct val="150000"/>
                </a:lnSpc>
                <a:buFont typeface="Wingdings" panose="05000000000000000000" pitchFamily="2" charset="2"/>
                <a:buChar char="§"/>
              </a:pPr>
              <a:r>
                <a:rPr lang="en-US" sz="2400" b="1" dirty="0">
                  <a:latin typeface="Century Gothic" panose="020B0502020202020204" pitchFamily="34" charset="0"/>
                </a:rPr>
                <a:t>Goal and scope definition</a:t>
              </a:r>
            </a:p>
            <a:p>
              <a:pPr marL="285750" indent="-285750" fontAlgn="base">
                <a:lnSpc>
                  <a:spcPct val="150000"/>
                </a:lnSpc>
                <a:buFont typeface="Wingdings" panose="05000000000000000000" pitchFamily="2" charset="2"/>
                <a:buChar char="§"/>
              </a:pPr>
              <a:r>
                <a:rPr lang="en-US" sz="2400" b="1" dirty="0">
                  <a:latin typeface="Century Gothic" panose="020B0502020202020204" pitchFamily="34" charset="0"/>
                </a:rPr>
                <a:t>Inventory analysis</a:t>
              </a:r>
            </a:p>
            <a:p>
              <a:pPr marL="285750" indent="-285750" fontAlgn="base">
                <a:lnSpc>
                  <a:spcPct val="150000"/>
                </a:lnSpc>
                <a:buFont typeface="Wingdings" panose="05000000000000000000" pitchFamily="2" charset="2"/>
                <a:buChar char="§"/>
              </a:pPr>
              <a:r>
                <a:rPr lang="en-US" sz="2400" b="1" dirty="0">
                  <a:latin typeface="Century Gothic" panose="020B0502020202020204" pitchFamily="34" charset="0"/>
                </a:rPr>
                <a:t>Impact assessment</a:t>
              </a:r>
            </a:p>
            <a:p>
              <a:pPr marL="285750" indent="-285750" fontAlgn="base">
                <a:lnSpc>
                  <a:spcPct val="150000"/>
                </a:lnSpc>
                <a:buFont typeface="Wingdings" panose="05000000000000000000" pitchFamily="2" charset="2"/>
                <a:buChar char="§"/>
              </a:pPr>
              <a:r>
                <a:rPr lang="en-US" sz="2400" b="1" dirty="0">
                  <a:latin typeface="Century Gothic" panose="020B0502020202020204" pitchFamily="34" charset="0"/>
                </a:rPr>
                <a:t>Interpretation</a:t>
              </a:r>
              <a:endParaRPr lang="en-US" sz="2400" b="1" i="0" dirty="0">
                <a:effectLst/>
                <a:latin typeface="Century Gothic" panose="020B0502020202020204" pitchFamily="34" charset="0"/>
              </a:endParaRPr>
            </a:p>
          </p:txBody>
        </p:sp>
      </p:grpSp>
      <p:grpSp>
        <p:nvGrpSpPr>
          <p:cNvPr id="9" name="Group 8"/>
          <p:cNvGrpSpPr/>
          <p:nvPr/>
        </p:nvGrpSpPr>
        <p:grpSpPr>
          <a:xfrm>
            <a:off x="357117" y="0"/>
            <a:ext cx="11834883" cy="6537278"/>
            <a:chOff x="357117" y="0"/>
            <a:chExt cx="11834883" cy="6537278"/>
          </a:xfrm>
        </p:grpSpPr>
        <p:pic>
          <p:nvPicPr>
            <p:cNvPr id="3" name="Picture 2"/>
            <p:cNvPicPr>
              <a:picLocks noChangeAspect="1"/>
            </p:cNvPicPr>
            <p:nvPr/>
          </p:nvPicPr>
          <p:blipFill>
            <a:blip r:embed="rId3"/>
            <a:stretch>
              <a:fillRect/>
            </a:stretch>
          </p:blipFill>
          <p:spPr>
            <a:xfrm>
              <a:off x="4367284" y="0"/>
              <a:ext cx="7824716" cy="6537278"/>
            </a:xfrm>
            <a:prstGeom prst="rect">
              <a:avLst/>
            </a:prstGeom>
          </p:spPr>
        </p:pic>
        <p:sp>
          <p:nvSpPr>
            <p:cNvPr id="6" name="TextBox 5"/>
            <p:cNvSpPr txBox="1"/>
            <p:nvPr/>
          </p:nvSpPr>
          <p:spPr>
            <a:xfrm>
              <a:off x="357117" y="5172501"/>
              <a:ext cx="4289946" cy="646331"/>
            </a:xfrm>
            <a:prstGeom prst="rect">
              <a:avLst/>
            </a:prstGeom>
            <a:noFill/>
          </p:spPr>
          <p:txBody>
            <a:bodyPr wrap="square" rtlCol="0">
              <a:spAutoFit/>
            </a:bodyPr>
            <a:lstStyle/>
            <a:p>
              <a:r>
                <a:rPr lang="en-US" sz="3600" b="1" dirty="0" smtClean="0">
                  <a:latin typeface="Century Gothic" panose="020B0502020202020204" pitchFamily="34" charset="0"/>
                </a:rPr>
                <a:t>Product life cycle </a:t>
              </a:r>
              <a:endParaRPr lang="en-US" sz="3600" b="1" dirty="0">
                <a:latin typeface="Century Gothic" panose="020B0502020202020204" pitchFamily="34" charset="0"/>
              </a:endParaRPr>
            </a:p>
          </p:txBody>
        </p:sp>
      </p:grpSp>
    </p:spTree>
    <p:extLst>
      <p:ext uri="{BB962C8B-B14F-4D97-AF65-F5344CB8AC3E}">
        <p14:creationId xmlns:p14="http://schemas.microsoft.com/office/powerpoint/2010/main" val="227583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81888" y="88121"/>
            <a:ext cx="7662867" cy="646331"/>
          </a:xfrm>
          <a:prstGeom prst="rect">
            <a:avLst/>
          </a:prstGeom>
          <a:solidFill>
            <a:srgbClr val="002060"/>
          </a:solidFill>
        </p:spPr>
        <p:txBody>
          <a:bodyPr wrap="none" rtlCol="0">
            <a:spAutoFit/>
          </a:bodyPr>
          <a:lstStyle/>
          <a:p>
            <a:r>
              <a:rPr lang="en-US" sz="3600" b="1" dirty="0" smtClean="0">
                <a:solidFill>
                  <a:srgbClr val="66FF33"/>
                </a:solidFill>
                <a:latin typeface="Tw Cen MT" panose="020B0602020104020603" pitchFamily="34" charset="0"/>
              </a:rPr>
              <a:t>STEP 1: Goal and Scope of the product </a:t>
            </a:r>
            <a:endParaRPr lang="en-US" sz="3600" b="1" dirty="0">
              <a:solidFill>
                <a:srgbClr val="66FF33"/>
              </a:solidFill>
              <a:latin typeface="Tw Cen MT" panose="020B0602020104020603" pitchFamily="34" charset="0"/>
            </a:endParaRPr>
          </a:p>
        </p:txBody>
      </p:sp>
      <p:sp>
        <p:nvSpPr>
          <p:cNvPr id="5" name="Rectangle 4"/>
          <p:cNvSpPr/>
          <p:nvPr/>
        </p:nvSpPr>
        <p:spPr>
          <a:xfrm>
            <a:off x="81887" y="980324"/>
            <a:ext cx="11996381" cy="2246769"/>
          </a:xfrm>
          <a:prstGeom prst="rect">
            <a:avLst/>
          </a:prstGeom>
          <a:solidFill>
            <a:schemeClr val="bg2">
              <a:lumMod val="10000"/>
            </a:schemeClr>
          </a:solidFill>
        </p:spPr>
        <p:txBody>
          <a:bodyPr wrap="square">
            <a:spAutoFit/>
          </a:bodyPr>
          <a:lstStyle/>
          <a:p>
            <a:r>
              <a:rPr lang="en-US" sz="2800" b="1" dirty="0">
                <a:solidFill>
                  <a:srgbClr val="FFFF00"/>
                </a:solidFill>
                <a:latin typeface="Bradley Hand ITC" panose="03070402050302030203" pitchFamily="66" charset="0"/>
              </a:rPr>
              <a:t>In this phase, you define the product or service that you wish to assess, you choose a functional basis for comparison and you define the required level of </a:t>
            </a:r>
            <a:r>
              <a:rPr lang="en-US" sz="2800" b="1" dirty="0" smtClean="0">
                <a:solidFill>
                  <a:srgbClr val="FFFF00"/>
                </a:solidFill>
                <a:latin typeface="Bradley Hand ITC" panose="03070402050302030203" pitchFamily="66" charset="0"/>
              </a:rPr>
              <a:t>detail. </a:t>
            </a:r>
            <a:r>
              <a:rPr lang="en-US" sz="2800" b="1" dirty="0">
                <a:solidFill>
                  <a:srgbClr val="FFFF00"/>
                </a:solidFill>
                <a:latin typeface="Bradley Hand ITC" panose="03070402050302030203" pitchFamily="66" charset="0"/>
              </a:rPr>
              <a:t>You then set a goal which determines the scope , including objective, application and audience. Lastly, you determine whether or not there has to be a critical review of that goal.</a:t>
            </a:r>
          </a:p>
        </p:txBody>
      </p:sp>
      <p:sp>
        <p:nvSpPr>
          <p:cNvPr id="6" name="TextBox 5"/>
          <p:cNvSpPr txBox="1"/>
          <p:nvPr/>
        </p:nvSpPr>
        <p:spPr>
          <a:xfrm>
            <a:off x="81888" y="3472965"/>
            <a:ext cx="5351080" cy="646331"/>
          </a:xfrm>
          <a:prstGeom prst="rect">
            <a:avLst/>
          </a:prstGeom>
          <a:solidFill>
            <a:srgbClr val="002060"/>
          </a:solidFill>
        </p:spPr>
        <p:txBody>
          <a:bodyPr wrap="none" rtlCol="0">
            <a:spAutoFit/>
          </a:bodyPr>
          <a:lstStyle/>
          <a:p>
            <a:r>
              <a:rPr lang="en-US" sz="3600" b="1" dirty="0" smtClean="0">
                <a:solidFill>
                  <a:srgbClr val="66FF33"/>
                </a:solidFill>
                <a:latin typeface="Tw Cen MT" panose="020B0602020104020603" pitchFamily="34" charset="0"/>
              </a:rPr>
              <a:t>STEP 2: Inventory Analysis</a:t>
            </a:r>
            <a:endParaRPr lang="en-US" sz="3600" b="1" dirty="0">
              <a:solidFill>
                <a:srgbClr val="66FF33"/>
              </a:solidFill>
              <a:latin typeface="Tw Cen MT" panose="020B0602020104020603" pitchFamily="34" charset="0"/>
            </a:endParaRPr>
          </a:p>
        </p:txBody>
      </p:sp>
      <p:sp>
        <p:nvSpPr>
          <p:cNvPr id="7" name="Rectangle 6"/>
          <p:cNvSpPr/>
          <p:nvPr/>
        </p:nvSpPr>
        <p:spPr>
          <a:xfrm>
            <a:off x="81887" y="4365168"/>
            <a:ext cx="11996381" cy="1384995"/>
          </a:xfrm>
          <a:prstGeom prst="rect">
            <a:avLst/>
          </a:prstGeom>
          <a:solidFill>
            <a:schemeClr val="bg2">
              <a:lumMod val="10000"/>
            </a:schemeClr>
          </a:solidFill>
        </p:spPr>
        <p:txBody>
          <a:bodyPr wrap="square">
            <a:spAutoFit/>
          </a:bodyPr>
          <a:lstStyle/>
          <a:p>
            <a:pPr algn="just"/>
            <a:r>
              <a:rPr lang="en-US" sz="2800" b="1" dirty="0">
                <a:solidFill>
                  <a:srgbClr val="FFFF00"/>
                </a:solidFill>
                <a:latin typeface="Bradley Hand ITC" panose="03070402050302030203" pitchFamily="66" charset="0"/>
              </a:rPr>
              <a:t>Here you perform a data compilation and an inventory analysis of extractions from and releases into the environment. The final inventory provides a list of all inputs and outputs associated with the </a:t>
            </a:r>
            <a:r>
              <a:rPr lang="en-US" sz="2800" b="1" dirty="0" smtClean="0">
                <a:solidFill>
                  <a:srgbClr val="FFFF00"/>
                </a:solidFill>
                <a:latin typeface="Bradley Hand ITC" panose="03070402050302030203" pitchFamily="66" charset="0"/>
              </a:rPr>
              <a:t>life cycle of your product or service.</a:t>
            </a:r>
            <a:endParaRPr lang="en-US" sz="2800" b="1" dirty="0">
              <a:solidFill>
                <a:srgbClr val="FFFF00"/>
              </a:solidFill>
              <a:latin typeface="Bradley Hand ITC" panose="03070402050302030203" pitchFamily="66" charset="0"/>
            </a:endParaRPr>
          </a:p>
        </p:txBody>
      </p:sp>
    </p:spTree>
    <p:extLst>
      <p:ext uri="{BB962C8B-B14F-4D97-AF65-F5344CB8AC3E}">
        <p14:creationId xmlns:p14="http://schemas.microsoft.com/office/powerpoint/2010/main" val="4105429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81888" y="88121"/>
            <a:ext cx="6035627" cy="646331"/>
          </a:xfrm>
          <a:prstGeom prst="rect">
            <a:avLst/>
          </a:prstGeom>
          <a:solidFill>
            <a:srgbClr val="002060"/>
          </a:solidFill>
        </p:spPr>
        <p:txBody>
          <a:bodyPr wrap="none" rtlCol="0">
            <a:spAutoFit/>
          </a:bodyPr>
          <a:lstStyle/>
          <a:p>
            <a:r>
              <a:rPr lang="en-US" sz="3600" b="1" dirty="0" smtClean="0">
                <a:solidFill>
                  <a:srgbClr val="66FF33"/>
                </a:solidFill>
                <a:latin typeface="Tw Cen MT" panose="020B0602020104020603" pitchFamily="34" charset="0"/>
              </a:rPr>
              <a:t>STEP 3: </a:t>
            </a:r>
            <a:r>
              <a:rPr lang="en-US" sz="3600" b="1" dirty="0">
                <a:solidFill>
                  <a:srgbClr val="66FF33"/>
                </a:solidFill>
                <a:latin typeface="Century Gothic" panose="020B0502020202020204" pitchFamily="34" charset="0"/>
              </a:rPr>
              <a:t>Impact Assessment</a:t>
            </a:r>
          </a:p>
        </p:txBody>
      </p:sp>
      <p:sp>
        <p:nvSpPr>
          <p:cNvPr id="5" name="Rectangle 4"/>
          <p:cNvSpPr/>
          <p:nvPr/>
        </p:nvSpPr>
        <p:spPr>
          <a:xfrm>
            <a:off x="81887" y="980324"/>
            <a:ext cx="11996381" cy="1815882"/>
          </a:xfrm>
          <a:prstGeom prst="rect">
            <a:avLst/>
          </a:prstGeom>
          <a:solidFill>
            <a:schemeClr val="bg2">
              <a:lumMod val="10000"/>
            </a:schemeClr>
          </a:solidFill>
        </p:spPr>
        <p:txBody>
          <a:bodyPr wrap="square">
            <a:spAutoFit/>
          </a:bodyPr>
          <a:lstStyle/>
          <a:p>
            <a:pPr algn="just"/>
            <a:r>
              <a:rPr lang="en-US" sz="2800" b="1" dirty="0">
                <a:solidFill>
                  <a:srgbClr val="FFFF00"/>
                </a:solidFill>
                <a:latin typeface="Bradley Hand ITC" panose="03070402050302030203" pitchFamily="66" charset="0"/>
              </a:rPr>
              <a:t>In impact assessment, you classify resource use and emissions generated according to their potential impacts and quantify them for a limited number of impact categories, which you may then assess in terms of their relative importance for the goal of the LCA study.</a:t>
            </a:r>
          </a:p>
        </p:txBody>
      </p:sp>
      <p:sp>
        <p:nvSpPr>
          <p:cNvPr id="6" name="TextBox 5"/>
          <p:cNvSpPr txBox="1"/>
          <p:nvPr/>
        </p:nvSpPr>
        <p:spPr>
          <a:xfrm>
            <a:off x="81887" y="3042078"/>
            <a:ext cx="4748416" cy="646331"/>
          </a:xfrm>
          <a:prstGeom prst="rect">
            <a:avLst/>
          </a:prstGeom>
          <a:solidFill>
            <a:srgbClr val="002060"/>
          </a:solidFill>
        </p:spPr>
        <p:txBody>
          <a:bodyPr wrap="none" rtlCol="0">
            <a:spAutoFit/>
          </a:bodyPr>
          <a:lstStyle/>
          <a:p>
            <a:r>
              <a:rPr lang="en-US" sz="3600" b="1" dirty="0" smtClean="0">
                <a:solidFill>
                  <a:srgbClr val="66FF33"/>
                </a:solidFill>
                <a:latin typeface="Tw Cen MT" panose="020B0602020104020603" pitchFamily="34" charset="0"/>
              </a:rPr>
              <a:t>STEP 4: </a:t>
            </a:r>
            <a:r>
              <a:rPr lang="en-US" sz="3600" b="1" dirty="0">
                <a:solidFill>
                  <a:srgbClr val="66FF33"/>
                </a:solidFill>
                <a:latin typeface="Century Gothic" panose="020B0502020202020204" pitchFamily="34" charset="0"/>
              </a:rPr>
              <a:t>Interpretation</a:t>
            </a:r>
          </a:p>
        </p:txBody>
      </p:sp>
      <p:sp>
        <p:nvSpPr>
          <p:cNvPr id="7" name="Rectangle 6"/>
          <p:cNvSpPr/>
          <p:nvPr/>
        </p:nvSpPr>
        <p:spPr>
          <a:xfrm>
            <a:off x="119324" y="3934281"/>
            <a:ext cx="11996381" cy="2677656"/>
          </a:xfrm>
          <a:prstGeom prst="rect">
            <a:avLst/>
          </a:prstGeom>
          <a:solidFill>
            <a:schemeClr val="bg2">
              <a:lumMod val="10000"/>
            </a:schemeClr>
          </a:solidFill>
        </p:spPr>
        <p:txBody>
          <a:bodyPr wrap="square">
            <a:spAutoFit/>
          </a:bodyPr>
          <a:lstStyle/>
          <a:p>
            <a:pPr algn="just"/>
            <a:r>
              <a:rPr lang="en-US" sz="2800" b="1" dirty="0">
                <a:solidFill>
                  <a:srgbClr val="FFFF00"/>
                </a:solidFill>
                <a:latin typeface="Bradley Hand ITC" panose="03070402050302030203" pitchFamily="66" charset="0"/>
              </a:rPr>
              <a:t>With the above information, you discuss the results in terms of contributions, relevance, robustness, data quality and limitations, and you systematically evaluate any opportunities for reducing the negative effects of the product(s) or service(s) on the environment while avoiding burden shifting between impact categories or life cycle phases. Avoiding burden shifting is a core strength of the LCA approach.</a:t>
            </a:r>
          </a:p>
        </p:txBody>
      </p:sp>
    </p:spTree>
    <p:extLst>
      <p:ext uri="{BB962C8B-B14F-4D97-AF65-F5344CB8AC3E}">
        <p14:creationId xmlns:p14="http://schemas.microsoft.com/office/powerpoint/2010/main" val="3042839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p:cNvSpPr txBox="1"/>
          <p:nvPr/>
        </p:nvSpPr>
        <p:spPr>
          <a:xfrm>
            <a:off x="9011787" y="88121"/>
            <a:ext cx="2975495" cy="646331"/>
          </a:xfrm>
          <a:prstGeom prst="rect">
            <a:avLst/>
          </a:prstGeom>
          <a:solidFill>
            <a:srgbClr val="002060"/>
          </a:solidFill>
        </p:spPr>
        <p:txBody>
          <a:bodyPr wrap="none" rtlCol="0">
            <a:spAutoFit/>
          </a:bodyPr>
          <a:lstStyle/>
          <a:p>
            <a:r>
              <a:rPr lang="en-US" sz="3600" b="1" dirty="0" smtClean="0">
                <a:solidFill>
                  <a:srgbClr val="66FF33"/>
                </a:solidFill>
                <a:latin typeface="Century Gothic" panose="020B0502020202020204" pitchFamily="34" charset="0"/>
              </a:rPr>
              <a:t>BIOMIMICRY</a:t>
            </a:r>
            <a:endParaRPr lang="en-US" sz="3600" b="1" dirty="0">
              <a:solidFill>
                <a:srgbClr val="66FF33"/>
              </a:solidFill>
              <a:latin typeface="Century Gothic" panose="020B0502020202020204" pitchFamily="34" charset="0"/>
            </a:endParaRPr>
          </a:p>
        </p:txBody>
      </p:sp>
      <p:sp>
        <p:nvSpPr>
          <p:cNvPr id="2" name="Rectangle 1"/>
          <p:cNvSpPr/>
          <p:nvPr/>
        </p:nvSpPr>
        <p:spPr>
          <a:xfrm>
            <a:off x="80749" y="0"/>
            <a:ext cx="6096000" cy="3362908"/>
          </a:xfrm>
          <a:prstGeom prst="rect">
            <a:avLst/>
          </a:prstGeom>
          <a:solidFill>
            <a:srgbClr val="7030A0"/>
          </a:solidFill>
        </p:spPr>
        <p:txBody>
          <a:bodyPr>
            <a:spAutoFit/>
          </a:bodyPr>
          <a:lstStyle/>
          <a:p>
            <a:pPr>
              <a:lnSpc>
                <a:spcPct val="150000"/>
              </a:lnSpc>
            </a:pPr>
            <a:r>
              <a:rPr lang="en-US" dirty="0">
                <a:solidFill>
                  <a:srgbClr val="FFFF00"/>
                </a:solidFill>
                <a:latin typeface="Arial Rounded MT Bold" panose="020F0704030504030204" pitchFamily="34" charset="0"/>
              </a:rPr>
              <a:t>Nature as model (Janine </a:t>
            </a:r>
            <a:r>
              <a:rPr lang="en-US" dirty="0" err="1">
                <a:solidFill>
                  <a:srgbClr val="FFFF00"/>
                </a:solidFill>
                <a:latin typeface="Arial Rounded MT Bold" panose="020F0704030504030204" pitchFamily="34" charset="0"/>
              </a:rPr>
              <a:t>Benyus</a:t>
            </a:r>
            <a:r>
              <a:rPr lang="en-US" dirty="0">
                <a:solidFill>
                  <a:srgbClr val="FFFF00"/>
                </a:solidFill>
                <a:latin typeface="Arial Rounded MT Bold" panose="020F0704030504030204" pitchFamily="34" charset="0"/>
              </a:rPr>
              <a:t>, “Biomimicry”, 1996) </a:t>
            </a:r>
            <a:endParaRPr lang="en-US" dirty="0" smtClean="0">
              <a:solidFill>
                <a:srgbClr val="FFFF00"/>
              </a:solidFill>
              <a:latin typeface="Arial Rounded MT Bold" panose="020F0704030504030204" pitchFamily="34" charset="0"/>
            </a:endParaRPr>
          </a:p>
          <a:p>
            <a:pPr>
              <a:lnSpc>
                <a:spcPct val="150000"/>
              </a:lnSpc>
            </a:pPr>
            <a:r>
              <a:rPr lang="en-US" dirty="0" smtClean="0">
                <a:solidFill>
                  <a:srgbClr val="FFFF00"/>
                </a:solidFill>
                <a:latin typeface="Arial Rounded MT Bold" panose="020F0704030504030204" pitchFamily="34" charset="0"/>
              </a:rPr>
              <a:t>Nature </a:t>
            </a:r>
            <a:r>
              <a:rPr lang="en-US" dirty="0">
                <a:solidFill>
                  <a:srgbClr val="FFFF00"/>
                </a:solidFill>
                <a:latin typeface="Arial Rounded MT Bold" panose="020F0704030504030204" pitchFamily="34" charset="0"/>
              </a:rPr>
              <a:t>runs on sunlight. </a:t>
            </a:r>
            <a:endParaRPr lang="en-US" dirty="0" smtClean="0">
              <a:solidFill>
                <a:srgbClr val="FFFF00"/>
              </a:solidFill>
              <a:latin typeface="Arial Rounded MT Bold" panose="020F0704030504030204" pitchFamily="34" charset="0"/>
            </a:endParaRPr>
          </a:p>
          <a:p>
            <a:pPr>
              <a:lnSpc>
                <a:spcPct val="150000"/>
              </a:lnSpc>
            </a:pPr>
            <a:r>
              <a:rPr lang="en-US" dirty="0" smtClean="0">
                <a:solidFill>
                  <a:srgbClr val="FFFF00"/>
                </a:solidFill>
                <a:latin typeface="Arial Rounded MT Bold" panose="020F0704030504030204" pitchFamily="34" charset="0"/>
              </a:rPr>
              <a:t>Nature </a:t>
            </a:r>
            <a:r>
              <a:rPr lang="en-US" dirty="0">
                <a:solidFill>
                  <a:srgbClr val="FFFF00"/>
                </a:solidFill>
                <a:latin typeface="Arial Rounded MT Bold" panose="020F0704030504030204" pitchFamily="34" charset="0"/>
              </a:rPr>
              <a:t>fits form to function. </a:t>
            </a:r>
            <a:endParaRPr lang="en-US" dirty="0" smtClean="0">
              <a:solidFill>
                <a:srgbClr val="FFFF00"/>
              </a:solidFill>
              <a:latin typeface="Arial Rounded MT Bold" panose="020F0704030504030204" pitchFamily="34" charset="0"/>
            </a:endParaRPr>
          </a:p>
          <a:p>
            <a:pPr>
              <a:lnSpc>
                <a:spcPct val="150000"/>
              </a:lnSpc>
            </a:pPr>
            <a:r>
              <a:rPr lang="en-US" dirty="0" smtClean="0">
                <a:solidFill>
                  <a:srgbClr val="FFFF00"/>
                </a:solidFill>
                <a:latin typeface="Arial Rounded MT Bold" panose="020F0704030504030204" pitchFamily="34" charset="0"/>
              </a:rPr>
              <a:t>Nature </a:t>
            </a:r>
            <a:r>
              <a:rPr lang="en-US" dirty="0">
                <a:solidFill>
                  <a:srgbClr val="FFFF00"/>
                </a:solidFill>
                <a:latin typeface="Arial Rounded MT Bold" panose="020F0704030504030204" pitchFamily="34" charset="0"/>
              </a:rPr>
              <a:t>recycles everything. </a:t>
            </a:r>
            <a:endParaRPr lang="en-US" dirty="0" smtClean="0">
              <a:solidFill>
                <a:srgbClr val="FFFF00"/>
              </a:solidFill>
              <a:latin typeface="Arial Rounded MT Bold" panose="020F0704030504030204" pitchFamily="34" charset="0"/>
            </a:endParaRPr>
          </a:p>
          <a:p>
            <a:pPr>
              <a:lnSpc>
                <a:spcPct val="150000"/>
              </a:lnSpc>
            </a:pPr>
            <a:r>
              <a:rPr lang="en-US" dirty="0" smtClean="0">
                <a:solidFill>
                  <a:srgbClr val="FFFF00"/>
                </a:solidFill>
                <a:latin typeface="Arial Rounded MT Bold" panose="020F0704030504030204" pitchFamily="34" charset="0"/>
              </a:rPr>
              <a:t>Nature </a:t>
            </a:r>
            <a:r>
              <a:rPr lang="en-US" dirty="0">
                <a:solidFill>
                  <a:srgbClr val="FFFF00"/>
                </a:solidFill>
                <a:latin typeface="Arial Rounded MT Bold" panose="020F0704030504030204" pitchFamily="34" charset="0"/>
              </a:rPr>
              <a:t>rewards cooperation. </a:t>
            </a:r>
            <a:endParaRPr lang="en-US" dirty="0" smtClean="0">
              <a:solidFill>
                <a:srgbClr val="FFFF00"/>
              </a:solidFill>
              <a:latin typeface="Arial Rounded MT Bold" panose="020F0704030504030204" pitchFamily="34" charset="0"/>
            </a:endParaRPr>
          </a:p>
          <a:p>
            <a:pPr>
              <a:lnSpc>
                <a:spcPct val="150000"/>
              </a:lnSpc>
            </a:pPr>
            <a:r>
              <a:rPr lang="en-US" dirty="0" smtClean="0">
                <a:solidFill>
                  <a:srgbClr val="FFFF00"/>
                </a:solidFill>
                <a:latin typeface="Arial Rounded MT Bold" panose="020F0704030504030204" pitchFamily="34" charset="0"/>
              </a:rPr>
              <a:t>Nature </a:t>
            </a:r>
            <a:r>
              <a:rPr lang="en-US" dirty="0">
                <a:solidFill>
                  <a:srgbClr val="FFFF00"/>
                </a:solidFill>
                <a:latin typeface="Arial Rounded MT Bold" panose="020F0704030504030204" pitchFamily="34" charset="0"/>
              </a:rPr>
              <a:t>banks on diversity. </a:t>
            </a:r>
            <a:endParaRPr lang="en-US" dirty="0" smtClean="0">
              <a:solidFill>
                <a:srgbClr val="FFFF00"/>
              </a:solidFill>
              <a:latin typeface="Arial Rounded MT Bold" panose="020F0704030504030204" pitchFamily="34" charset="0"/>
            </a:endParaRPr>
          </a:p>
          <a:p>
            <a:pPr>
              <a:lnSpc>
                <a:spcPct val="150000"/>
              </a:lnSpc>
            </a:pPr>
            <a:r>
              <a:rPr lang="en-US" dirty="0" smtClean="0">
                <a:solidFill>
                  <a:srgbClr val="FFFF00"/>
                </a:solidFill>
                <a:latin typeface="Arial Rounded MT Bold" panose="020F0704030504030204" pitchFamily="34" charset="0"/>
              </a:rPr>
              <a:t>Nature </a:t>
            </a:r>
            <a:r>
              <a:rPr lang="en-US" dirty="0">
                <a:solidFill>
                  <a:srgbClr val="FFFF00"/>
                </a:solidFill>
                <a:latin typeface="Arial Rounded MT Bold" panose="020F0704030504030204" pitchFamily="34" charset="0"/>
              </a:rPr>
              <a:t>relies on local expertise. </a:t>
            </a:r>
            <a:endParaRPr lang="en-US" dirty="0" smtClean="0">
              <a:solidFill>
                <a:srgbClr val="FFFF00"/>
              </a:solidFill>
              <a:latin typeface="Arial Rounded MT Bold" panose="020F0704030504030204" pitchFamily="34" charset="0"/>
            </a:endParaRPr>
          </a:p>
          <a:p>
            <a:pPr>
              <a:lnSpc>
                <a:spcPct val="150000"/>
              </a:lnSpc>
            </a:pPr>
            <a:r>
              <a:rPr lang="en-US" dirty="0" smtClean="0">
                <a:solidFill>
                  <a:srgbClr val="FFFF00"/>
                </a:solidFill>
                <a:latin typeface="Arial Rounded MT Bold" panose="020F0704030504030204" pitchFamily="34" charset="0"/>
              </a:rPr>
              <a:t>Nature curbs excesses within. </a:t>
            </a:r>
          </a:p>
        </p:txBody>
      </p:sp>
      <p:grpSp>
        <p:nvGrpSpPr>
          <p:cNvPr id="16" name="Group 15"/>
          <p:cNvGrpSpPr/>
          <p:nvPr/>
        </p:nvGrpSpPr>
        <p:grpSpPr>
          <a:xfrm>
            <a:off x="3128749" y="853426"/>
            <a:ext cx="9063251" cy="5398542"/>
            <a:chOff x="3128749" y="853426"/>
            <a:chExt cx="9063251" cy="5398542"/>
          </a:xfrm>
        </p:grpSpPr>
        <p:grpSp>
          <p:nvGrpSpPr>
            <p:cNvPr id="10" name="Group 9"/>
            <p:cNvGrpSpPr/>
            <p:nvPr/>
          </p:nvGrpSpPr>
          <p:grpSpPr>
            <a:xfrm>
              <a:off x="7055893" y="853426"/>
              <a:ext cx="5136107" cy="5398542"/>
              <a:chOff x="7055893" y="853426"/>
              <a:chExt cx="5136107" cy="539854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064" y="853426"/>
                <a:ext cx="4481218" cy="250948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55893" y="3362908"/>
                <a:ext cx="5136107" cy="2889060"/>
              </a:xfrm>
              <a:prstGeom prst="rect">
                <a:avLst/>
              </a:prstGeom>
            </p:spPr>
          </p:pic>
        </p:grpSp>
        <p:cxnSp>
          <p:nvCxnSpPr>
            <p:cNvPr id="12" name="Straight Arrow Connector 11"/>
            <p:cNvCxnSpPr/>
            <p:nvPr/>
          </p:nvCxnSpPr>
          <p:spPr>
            <a:xfrm>
              <a:off x="3128749" y="1119116"/>
              <a:ext cx="4377315" cy="1228299"/>
            </a:xfrm>
            <a:prstGeom prst="straightConnector1">
              <a:avLst/>
            </a:prstGeom>
            <a:ln w="76200">
              <a:solidFill>
                <a:srgbClr val="FFFF00"/>
              </a:solidFill>
              <a:tailEnd type="triangle"/>
            </a:ln>
          </p:spPr>
          <p:style>
            <a:lnRef idx="1">
              <a:schemeClr val="dk1"/>
            </a:lnRef>
            <a:fillRef idx="0">
              <a:schemeClr val="dk1"/>
            </a:fillRef>
            <a:effectRef idx="0">
              <a:schemeClr val="dk1"/>
            </a:effectRef>
            <a:fontRef idx="minor">
              <a:schemeClr val="tx1"/>
            </a:fontRef>
          </p:style>
        </p:cxnSp>
      </p:grpSp>
      <p:grpSp>
        <p:nvGrpSpPr>
          <p:cNvPr id="17" name="Group 16"/>
          <p:cNvGrpSpPr/>
          <p:nvPr/>
        </p:nvGrpSpPr>
        <p:grpSpPr>
          <a:xfrm>
            <a:off x="349012" y="2012258"/>
            <a:ext cx="5559474" cy="4845742"/>
            <a:chOff x="349012" y="2012258"/>
            <a:chExt cx="5559474" cy="4845742"/>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012" y="3714014"/>
              <a:ext cx="5559474" cy="3143986"/>
            </a:xfrm>
            <a:prstGeom prst="rect">
              <a:avLst/>
            </a:prstGeom>
          </p:spPr>
        </p:pic>
        <p:cxnSp>
          <p:nvCxnSpPr>
            <p:cNvPr id="14" name="Straight Arrow Connector 13"/>
            <p:cNvCxnSpPr/>
            <p:nvPr/>
          </p:nvCxnSpPr>
          <p:spPr>
            <a:xfrm flipH="1">
              <a:off x="2292824" y="2012258"/>
              <a:ext cx="958755" cy="1685808"/>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9044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1234</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Arial</vt:lpstr>
      <vt:lpstr>Arial Rounded MT Bold</vt:lpstr>
      <vt:lpstr>Bell MT</vt:lpstr>
      <vt:lpstr>Bradley Hand ITC</vt:lpstr>
      <vt:lpstr>Calibri</vt:lpstr>
      <vt:lpstr>Calibri Light</vt:lpstr>
      <vt:lpstr>Californian FB</vt:lpstr>
      <vt:lpstr>Century Gothic</vt:lpstr>
      <vt:lpstr>Open Sans</vt:lpstr>
      <vt:lpstr>Roboto</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59</cp:revision>
  <dcterms:created xsi:type="dcterms:W3CDTF">2020-10-10T07:21:38Z</dcterms:created>
  <dcterms:modified xsi:type="dcterms:W3CDTF">2020-10-20T04:17:25Z</dcterms:modified>
</cp:coreProperties>
</file>