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7" r:id="rId11"/>
    <p:sldId id="264" r:id="rId12"/>
    <p:sldId id="268" r:id="rId13"/>
    <p:sldId id="269" r:id="rId14"/>
    <p:sldId id="270" r:id="rId15"/>
    <p:sldId id="271" r:id="rId16"/>
    <p:sldId id="272" r:id="rId17"/>
    <p:sldId id="273" r:id="rId18"/>
    <p:sldId id="274" r:id="rId19"/>
    <p:sldId id="26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0" d="100"/>
          <a:sy n="70"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94B7C46-E54B-43F1-8277-4CEB13381AE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76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B66F28-C186-48F4-B621-121B0E09624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B7C46-E54B-43F1-8277-4CEB13381AEB}" type="slidenum">
              <a:rPr lang="en-US" smtClean="0"/>
              <a:t>‹#›</a:t>
            </a:fld>
            <a:endParaRPr lang="en-US"/>
          </a:p>
        </p:txBody>
      </p:sp>
    </p:spTree>
    <p:extLst>
      <p:ext uri="{BB962C8B-B14F-4D97-AF65-F5344CB8AC3E}">
        <p14:creationId xmlns:p14="http://schemas.microsoft.com/office/powerpoint/2010/main" val="143363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B7C46-E54B-43F1-8277-4CEB13381AE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695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B7C46-E54B-43F1-8277-4CEB13381AE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7380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B7C46-E54B-43F1-8277-4CEB13381AEB}" type="slidenum">
              <a:rPr lang="en-US" smtClean="0"/>
              <a:t>‹#›</a:t>
            </a:fld>
            <a:endParaRPr lang="en-US"/>
          </a:p>
        </p:txBody>
      </p:sp>
    </p:spTree>
    <p:extLst>
      <p:ext uri="{BB962C8B-B14F-4D97-AF65-F5344CB8AC3E}">
        <p14:creationId xmlns:p14="http://schemas.microsoft.com/office/powerpoint/2010/main" val="238114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B7C46-E54B-43F1-8277-4CEB13381AE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785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B7C46-E54B-43F1-8277-4CEB13381AE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347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B7C46-E54B-43F1-8277-4CEB13381AE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62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B7C46-E54B-43F1-8277-4CEB13381AE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293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lete mosaic">
  <p:cSld name="Complete mosaic">
    <p:spTree>
      <p:nvGrpSpPr>
        <p:cNvPr id="1" name="Shape 716"/>
        <p:cNvGrpSpPr/>
        <p:nvPr/>
      </p:nvGrpSpPr>
      <p:grpSpPr>
        <a:xfrm>
          <a:off x="0" y="0"/>
          <a:ext cx="0" cy="0"/>
          <a:chOff x="0" y="0"/>
          <a:chExt cx="0" cy="0"/>
        </a:xfrm>
      </p:grpSpPr>
      <p:sp>
        <p:nvSpPr>
          <p:cNvPr id="717" name="Google Shape;717;p13"/>
          <p:cNvSpPr txBox="1">
            <a:spLocks noGrp="1"/>
          </p:cNvSpPr>
          <p:nvPr>
            <p:ph type="sldNum" idx="12"/>
          </p:nvPr>
        </p:nvSpPr>
        <p:spPr>
          <a:xfrm>
            <a:off x="11427433" y="6094733"/>
            <a:ext cx="764400" cy="76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ctr"/>
            <a:fld id="{00000000-1234-1234-1234-123412341234}" type="slidenum">
              <a:rPr lang="en" smtClean="0"/>
              <a:pPr algn="ctr"/>
              <a:t>‹#›</a:t>
            </a:fld>
            <a:endParaRPr lang="en"/>
          </a:p>
        </p:txBody>
      </p:sp>
      <p:grpSp>
        <p:nvGrpSpPr>
          <p:cNvPr id="718" name="Google Shape;718;p13"/>
          <p:cNvGrpSpPr/>
          <p:nvPr/>
        </p:nvGrpSpPr>
        <p:grpSpPr>
          <a:xfrm>
            <a:off x="1" y="-6066"/>
            <a:ext cx="12191780" cy="6870012"/>
            <a:chOff x="0" y="-4550"/>
            <a:chExt cx="9143835" cy="5152509"/>
          </a:xfrm>
        </p:grpSpPr>
        <p:sp>
          <p:nvSpPr>
            <p:cNvPr id="719" name="Google Shape;719;p13"/>
            <p:cNvSpPr/>
            <p:nvPr/>
          </p:nvSpPr>
          <p:spPr>
            <a:xfrm>
              <a:off x="3440674"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3"/>
            <p:cNvSpPr/>
            <p:nvPr/>
          </p:nvSpPr>
          <p:spPr>
            <a:xfrm>
              <a:off x="573433"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3"/>
            <p:cNvSpPr/>
            <p:nvPr/>
          </p:nvSpPr>
          <p:spPr>
            <a:xfrm>
              <a:off x="573433"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3"/>
            <p:cNvSpPr/>
            <p:nvPr/>
          </p:nvSpPr>
          <p:spPr>
            <a:xfrm>
              <a:off x="0"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3"/>
            <p:cNvSpPr/>
            <p:nvPr/>
          </p:nvSpPr>
          <p:spPr>
            <a:xfrm>
              <a:off x="0"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3"/>
            <p:cNvSpPr/>
            <p:nvPr/>
          </p:nvSpPr>
          <p:spPr>
            <a:xfrm>
              <a:off x="1720337" y="-4550"/>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3"/>
            <p:cNvSpPr/>
            <p:nvPr/>
          </p:nvSpPr>
          <p:spPr>
            <a:xfrm>
              <a:off x="1720337"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3"/>
            <p:cNvSpPr/>
            <p:nvPr/>
          </p:nvSpPr>
          <p:spPr>
            <a:xfrm>
              <a:off x="1146891"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3"/>
            <p:cNvSpPr/>
            <p:nvPr/>
          </p:nvSpPr>
          <p:spPr>
            <a:xfrm>
              <a:off x="1146891"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3"/>
            <p:cNvSpPr/>
            <p:nvPr/>
          </p:nvSpPr>
          <p:spPr>
            <a:xfrm>
              <a:off x="2867228" y="567964"/>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3"/>
            <p:cNvSpPr/>
            <p:nvPr/>
          </p:nvSpPr>
          <p:spPr>
            <a:xfrm>
              <a:off x="2867228"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3"/>
            <p:cNvSpPr/>
            <p:nvPr/>
          </p:nvSpPr>
          <p:spPr>
            <a:xfrm>
              <a:off x="2293783"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3"/>
            <p:cNvSpPr/>
            <p:nvPr/>
          </p:nvSpPr>
          <p:spPr>
            <a:xfrm>
              <a:off x="4014120"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3"/>
            <p:cNvSpPr/>
            <p:nvPr/>
          </p:nvSpPr>
          <p:spPr>
            <a:xfrm>
              <a:off x="3440674"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3"/>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3"/>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3"/>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3"/>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3"/>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3"/>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3"/>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3"/>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3"/>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3"/>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3"/>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4" name="Google Shape;744;p13"/>
          <p:cNvGrpSpPr/>
          <p:nvPr/>
        </p:nvGrpSpPr>
        <p:grpSpPr>
          <a:xfrm>
            <a:off x="1" y="-6066"/>
            <a:ext cx="12191780" cy="6870012"/>
            <a:chOff x="0" y="-4550"/>
            <a:chExt cx="9143835" cy="5152509"/>
          </a:xfrm>
        </p:grpSpPr>
        <p:sp>
          <p:nvSpPr>
            <p:cNvPr id="745" name="Google Shape;745;p13"/>
            <p:cNvSpPr/>
            <p:nvPr/>
          </p:nvSpPr>
          <p:spPr>
            <a:xfrm>
              <a:off x="573433" y="1140477"/>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3"/>
            <p:cNvSpPr/>
            <p:nvPr/>
          </p:nvSpPr>
          <p:spPr>
            <a:xfrm>
              <a:off x="573433"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3"/>
            <p:cNvSpPr/>
            <p:nvPr/>
          </p:nvSpPr>
          <p:spPr>
            <a:xfrm>
              <a:off x="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3"/>
            <p:cNvSpPr/>
            <p:nvPr/>
          </p:nvSpPr>
          <p:spPr>
            <a:xfrm>
              <a:off x="172033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3"/>
            <p:cNvSpPr/>
            <p:nvPr/>
          </p:nvSpPr>
          <p:spPr>
            <a:xfrm>
              <a:off x="1146891"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3"/>
            <p:cNvSpPr/>
            <p:nvPr/>
          </p:nvSpPr>
          <p:spPr>
            <a:xfrm>
              <a:off x="1146891"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3"/>
            <p:cNvSpPr/>
            <p:nvPr/>
          </p:nvSpPr>
          <p:spPr>
            <a:xfrm>
              <a:off x="2867228"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3"/>
            <p:cNvSpPr/>
            <p:nvPr/>
          </p:nvSpPr>
          <p:spPr>
            <a:xfrm>
              <a:off x="2867228"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3"/>
            <p:cNvSpPr/>
            <p:nvPr/>
          </p:nvSpPr>
          <p:spPr>
            <a:xfrm>
              <a:off x="2867228" y="4575559"/>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3"/>
            <p:cNvSpPr/>
            <p:nvPr/>
          </p:nvSpPr>
          <p:spPr>
            <a:xfrm>
              <a:off x="2293783"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3"/>
            <p:cNvSpPr/>
            <p:nvPr/>
          </p:nvSpPr>
          <p:spPr>
            <a:xfrm>
              <a:off x="4014120"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3"/>
            <p:cNvSpPr/>
            <p:nvPr/>
          </p:nvSpPr>
          <p:spPr>
            <a:xfrm>
              <a:off x="4014120"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13"/>
            <p:cNvSpPr/>
            <p:nvPr/>
          </p:nvSpPr>
          <p:spPr>
            <a:xfrm>
              <a:off x="4014120"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3"/>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3"/>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3"/>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3"/>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3"/>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3"/>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3"/>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3"/>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3"/>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13"/>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13"/>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13"/>
          <p:cNvGrpSpPr/>
          <p:nvPr/>
        </p:nvGrpSpPr>
        <p:grpSpPr>
          <a:xfrm>
            <a:off x="1" y="-6066"/>
            <a:ext cx="12191780" cy="6870012"/>
            <a:chOff x="0" y="-4550"/>
            <a:chExt cx="9143835" cy="5152509"/>
          </a:xfrm>
        </p:grpSpPr>
        <p:sp>
          <p:nvSpPr>
            <p:cNvPr id="770" name="Google Shape;770;p13"/>
            <p:cNvSpPr/>
            <p:nvPr/>
          </p:nvSpPr>
          <p:spPr>
            <a:xfrm>
              <a:off x="573433" y="171299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3"/>
            <p:cNvSpPr/>
            <p:nvPr/>
          </p:nvSpPr>
          <p:spPr>
            <a:xfrm>
              <a:off x="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3"/>
            <p:cNvSpPr/>
            <p:nvPr/>
          </p:nvSpPr>
          <p:spPr>
            <a:xfrm>
              <a:off x="0"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3"/>
            <p:cNvSpPr/>
            <p:nvPr/>
          </p:nvSpPr>
          <p:spPr>
            <a:xfrm>
              <a:off x="1720337"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3"/>
            <p:cNvSpPr/>
            <p:nvPr/>
          </p:nvSpPr>
          <p:spPr>
            <a:xfrm>
              <a:off x="1146891"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3"/>
            <p:cNvSpPr/>
            <p:nvPr/>
          </p:nvSpPr>
          <p:spPr>
            <a:xfrm>
              <a:off x="114689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3"/>
            <p:cNvSpPr/>
            <p:nvPr/>
          </p:nvSpPr>
          <p:spPr>
            <a:xfrm>
              <a:off x="2867228"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13"/>
            <p:cNvSpPr/>
            <p:nvPr/>
          </p:nvSpPr>
          <p:spPr>
            <a:xfrm>
              <a:off x="2867228"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13"/>
            <p:cNvSpPr/>
            <p:nvPr/>
          </p:nvSpPr>
          <p:spPr>
            <a:xfrm>
              <a:off x="2293783"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3"/>
            <p:cNvSpPr/>
            <p:nvPr/>
          </p:nvSpPr>
          <p:spPr>
            <a:xfrm>
              <a:off x="4014120"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3"/>
            <p:cNvSpPr/>
            <p:nvPr/>
          </p:nvSpPr>
          <p:spPr>
            <a:xfrm>
              <a:off x="3440674"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3"/>
            <p:cNvSpPr/>
            <p:nvPr/>
          </p:nvSpPr>
          <p:spPr>
            <a:xfrm>
              <a:off x="3440674" y="2858018"/>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3"/>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3"/>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3"/>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3"/>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3"/>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3"/>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3"/>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3"/>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13"/>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13"/>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3"/>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3"/>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13"/>
          <p:cNvGrpSpPr/>
          <p:nvPr/>
        </p:nvGrpSpPr>
        <p:grpSpPr>
          <a:xfrm>
            <a:off x="1" y="-6066"/>
            <a:ext cx="12191780" cy="6870012"/>
            <a:chOff x="0" y="-4550"/>
            <a:chExt cx="9143835" cy="5152509"/>
          </a:xfrm>
        </p:grpSpPr>
        <p:sp>
          <p:nvSpPr>
            <p:cNvPr id="795" name="Google Shape;795;p13"/>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3"/>
            <p:cNvSpPr/>
            <p:nvPr/>
          </p:nvSpPr>
          <p:spPr>
            <a:xfrm>
              <a:off x="573433"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3"/>
            <p:cNvSpPr/>
            <p:nvPr/>
          </p:nvSpPr>
          <p:spPr>
            <a:xfrm>
              <a:off x="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3"/>
            <p:cNvSpPr/>
            <p:nvPr/>
          </p:nvSpPr>
          <p:spPr>
            <a:xfrm>
              <a:off x="1720337"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3"/>
            <p:cNvSpPr/>
            <p:nvPr/>
          </p:nvSpPr>
          <p:spPr>
            <a:xfrm>
              <a:off x="1720337"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3"/>
            <p:cNvSpPr/>
            <p:nvPr/>
          </p:nvSpPr>
          <p:spPr>
            <a:xfrm>
              <a:off x="114689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3"/>
            <p:cNvSpPr/>
            <p:nvPr/>
          </p:nvSpPr>
          <p:spPr>
            <a:xfrm>
              <a:off x="2867228"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3"/>
            <p:cNvSpPr/>
            <p:nvPr/>
          </p:nvSpPr>
          <p:spPr>
            <a:xfrm>
              <a:off x="2293783"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13"/>
            <p:cNvSpPr/>
            <p:nvPr/>
          </p:nvSpPr>
          <p:spPr>
            <a:xfrm>
              <a:off x="2293783"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3"/>
            <p:cNvSpPr/>
            <p:nvPr/>
          </p:nvSpPr>
          <p:spPr>
            <a:xfrm>
              <a:off x="4014120"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3"/>
            <p:cNvSpPr/>
            <p:nvPr/>
          </p:nvSpPr>
          <p:spPr>
            <a:xfrm>
              <a:off x="3440674"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3"/>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3"/>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3"/>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3"/>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3"/>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3"/>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3"/>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3"/>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3"/>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3"/>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3"/>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3"/>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3"/>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3"/>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0" name="Google Shape;820;p13"/>
          <p:cNvGrpSpPr/>
          <p:nvPr/>
        </p:nvGrpSpPr>
        <p:grpSpPr>
          <a:xfrm>
            <a:off x="1" y="-6066"/>
            <a:ext cx="12191780" cy="6870012"/>
            <a:chOff x="0" y="-4550"/>
            <a:chExt cx="9143835" cy="5152509"/>
          </a:xfrm>
        </p:grpSpPr>
        <p:sp>
          <p:nvSpPr>
            <p:cNvPr id="821" name="Google Shape;821;p13"/>
            <p:cNvSpPr/>
            <p:nvPr/>
          </p:nvSpPr>
          <p:spPr>
            <a:xfrm>
              <a:off x="57343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3"/>
            <p:cNvSpPr/>
            <p:nvPr/>
          </p:nvSpPr>
          <p:spPr>
            <a:xfrm>
              <a:off x="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3"/>
            <p:cNvSpPr/>
            <p:nvPr/>
          </p:nvSpPr>
          <p:spPr>
            <a:xfrm>
              <a:off x="0"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3"/>
            <p:cNvSpPr/>
            <p:nvPr/>
          </p:nvSpPr>
          <p:spPr>
            <a:xfrm>
              <a:off x="1720337" y="1140477"/>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3"/>
            <p:cNvSpPr/>
            <p:nvPr/>
          </p:nvSpPr>
          <p:spPr>
            <a:xfrm>
              <a:off x="1146891"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3"/>
            <p:cNvSpPr/>
            <p:nvPr/>
          </p:nvSpPr>
          <p:spPr>
            <a:xfrm>
              <a:off x="2293783"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3"/>
            <p:cNvSpPr/>
            <p:nvPr/>
          </p:nvSpPr>
          <p:spPr>
            <a:xfrm>
              <a:off x="2293783"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3"/>
            <p:cNvSpPr/>
            <p:nvPr/>
          </p:nvSpPr>
          <p:spPr>
            <a:xfrm>
              <a:off x="4014120"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3"/>
            <p:cNvSpPr/>
            <p:nvPr/>
          </p:nvSpPr>
          <p:spPr>
            <a:xfrm>
              <a:off x="4014120"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3"/>
            <p:cNvSpPr/>
            <p:nvPr/>
          </p:nvSpPr>
          <p:spPr>
            <a:xfrm>
              <a:off x="3440674"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3"/>
            <p:cNvSpPr/>
            <p:nvPr/>
          </p:nvSpPr>
          <p:spPr>
            <a:xfrm>
              <a:off x="3440674"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3"/>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3"/>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3"/>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3"/>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13"/>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13"/>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3"/>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3"/>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3"/>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13"/>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13"/>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13"/>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4" name="Google Shape;844;p13"/>
          <p:cNvGrpSpPr/>
          <p:nvPr/>
        </p:nvGrpSpPr>
        <p:grpSpPr>
          <a:xfrm>
            <a:off x="1" y="-6066"/>
            <a:ext cx="12191780" cy="6870012"/>
            <a:chOff x="0" y="-4550"/>
            <a:chExt cx="9143835" cy="5152509"/>
          </a:xfrm>
        </p:grpSpPr>
        <p:sp>
          <p:nvSpPr>
            <p:cNvPr id="845" name="Google Shape;845;p13"/>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13"/>
            <p:cNvSpPr/>
            <p:nvPr/>
          </p:nvSpPr>
          <p:spPr>
            <a:xfrm>
              <a:off x="573433"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3"/>
            <p:cNvSpPr/>
            <p:nvPr/>
          </p:nvSpPr>
          <p:spPr>
            <a:xfrm>
              <a:off x="573433"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3"/>
            <p:cNvSpPr/>
            <p:nvPr/>
          </p:nvSpPr>
          <p:spPr>
            <a:xfrm>
              <a:off x="0"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3"/>
            <p:cNvSpPr/>
            <p:nvPr/>
          </p:nvSpPr>
          <p:spPr>
            <a:xfrm>
              <a:off x="1720337"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3"/>
            <p:cNvSpPr/>
            <p:nvPr/>
          </p:nvSpPr>
          <p:spPr>
            <a:xfrm>
              <a:off x="172033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3"/>
            <p:cNvSpPr/>
            <p:nvPr/>
          </p:nvSpPr>
          <p:spPr>
            <a:xfrm>
              <a:off x="1146891"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3"/>
            <p:cNvSpPr/>
            <p:nvPr/>
          </p:nvSpPr>
          <p:spPr>
            <a:xfrm>
              <a:off x="2867228"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3"/>
            <p:cNvSpPr/>
            <p:nvPr/>
          </p:nvSpPr>
          <p:spPr>
            <a:xfrm>
              <a:off x="2293783"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3"/>
            <p:cNvSpPr/>
            <p:nvPr/>
          </p:nvSpPr>
          <p:spPr>
            <a:xfrm>
              <a:off x="2293783"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3"/>
            <p:cNvSpPr/>
            <p:nvPr/>
          </p:nvSpPr>
          <p:spPr>
            <a:xfrm>
              <a:off x="4014120"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3"/>
            <p:cNvSpPr/>
            <p:nvPr/>
          </p:nvSpPr>
          <p:spPr>
            <a:xfrm>
              <a:off x="3440674"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3"/>
            <p:cNvSpPr/>
            <p:nvPr/>
          </p:nvSpPr>
          <p:spPr>
            <a:xfrm>
              <a:off x="3440674" y="4003045"/>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3"/>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3"/>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3"/>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3"/>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3"/>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3"/>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3"/>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3"/>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3"/>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3"/>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6736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B7C46-E54B-43F1-8277-4CEB13381AEB}" type="slidenum">
              <a:rPr lang="en-US" smtClean="0"/>
              <a:t>‹#›</a:t>
            </a:fld>
            <a:endParaRPr lang="en-US"/>
          </a:p>
        </p:txBody>
      </p:sp>
    </p:spTree>
    <p:extLst>
      <p:ext uri="{BB962C8B-B14F-4D97-AF65-F5344CB8AC3E}">
        <p14:creationId xmlns:p14="http://schemas.microsoft.com/office/powerpoint/2010/main" val="382957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B66F28-C186-48F4-B621-121B0E09624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B7C46-E54B-43F1-8277-4CEB13381AE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249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B66F28-C186-48F4-B621-121B0E09624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B7C46-E54B-43F1-8277-4CEB13381AEB}" type="slidenum">
              <a:rPr lang="en-US" smtClean="0"/>
              <a:t>‹#›</a:t>
            </a:fld>
            <a:endParaRPr lang="en-US"/>
          </a:p>
        </p:txBody>
      </p:sp>
    </p:spTree>
    <p:extLst>
      <p:ext uri="{BB962C8B-B14F-4D97-AF65-F5344CB8AC3E}">
        <p14:creationId xmlns:p14="http://schemas.microsoft.com/office/powerpoint/2010/main" val="369134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B66F28-C186-48F4-B621-121B0E096240}"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B7C46-E54B-43F1-8277-4CEB13381AE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179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B66F28-C186-48F4-B621-121B0E096240}"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B7C46-E54B-43F1-8277-4CEB13381AE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42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66F28-C186-48F4-B621-121B0E096240}"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B7C46-E54B-43F1-8277-4CEB13381AEB}" type="slidenum">
              <a:rPr lang="en-US" smtClean="0"/>
              <a:t>‹#›</a:t>
            </a:fld>
            <a:endParaRPr lang="en-US"/>
          </a:p>
        </p:txBody>
      </p:sp>
    </p:spTree>
    <p:extLst>
      <p:ext uri="{BB962C8B-B14F-4D97-AF65-F5344CB8AC3E}">
        <p14:creationId xmlns:p14="http://schemas.microsoft.com/office/powerpoint/2010/main" val="128870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B66F28-C186-48F4-B621-121B0E09624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B7C46-E54B-43F1-8277-4CEB13381AE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560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B66F28-C186-48F4-B621-121B0E09624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B7C46-E54B-43F1-8277-4CEB13381AEB}" type="slidenum">
              <a:rPr lang="en-US" smtClean="0"/>
              <a:t>‹#›</a:t>
            </a:fld>
            <a:endParaRPr lang="en-US"/>
          </a:p>
        </p:txBody>
      </p:sp>
    </p:spTree>
    <p:extLst>
      <p:ext uri="{BB962C8B-B14F-4D97-AF65-F5344CB8AC3E}">
        <p14:creationId xmlns:p14="http://schemas.microsoft.com/office/powerpoint/2010/main" val="363075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66F28-C186-48F4-B621-121B0E096240}" type="datetimeFigureOut">
              <a:rPr lang="en-US" smtClean="0"/>
              <a:t>10/27/2020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4B7C46-E54B-43F1-8277-4CEB13381AEB}" type="slidenum">
              <a:rPr lang="en-US" smtClean="0"/>
              <a:t>‹#›</a:t>
            </a:fld>
            <a:endParaRPr lang="en-US"/>
          </a:p>
        </p:txBody>
      </p:sp>
    </p:spTree>
    <p:extLst>
      <p:ext uri="{BB962C8B-B14F-4D97-AF65-F5344CB8AC3E}">
        <p14:creationId xmlns:p14="http://schemas.microsoft.com/office/powerpoint/2010/main" val="1503275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67" y="1296051"/>
            <a:ext cx="9144000" cy="1080662"/>
          </a:xfrm>
        </p:spPr>
        <p:txBody>
          <a:bodyPr/>
          <a:lstStyle/>
          <a:p>
            <a:r>
              <a:rPr lang="en-US" dirty="0" smtClean="0"/>
              <a:t>Module 7</a:t>
            </a:r>
            <a:endParaRPr lang="en-US" dirty="0"/>
          </a:p>
        </p:txBody>
      </p:sp>
      <p:sp>
        <p:nvSpPr>
          <p:cNvPr id="3" name="Subtitle 2"/>
          <p:cNvSpPr>
            <a:spLocks noGrp="1"/>
          </p:cNvSpPr>
          <p:nvPr>
            <p:ph type="subTitle" idx="1"/>
          </p:nvPr>
        </p:nvSpPr>
        <p:spPr>
          <a:xfrm>
            <a:off x="1428467" y="2376713"/>
            <a:ext cx="9144000" cy="574177"/>
          </a:xfrm>
        </p:spPr>
        <p:txBody>
          <a:bodyPr>
            <a:noAutofit/>
          </a:bodyPr>
          <a:lstStyle/>
          <a:p>
            <a:r>
              <a:rPr lang="en-US" sz="3200" dirty="0" smtClean="0">
                <a:latin typeface="Times New Roman" panose="02020603050405020304" pitchFamily="18" charset="0"/>
                <a:cs typeface="Times New Roman" panose="02020603050405020304" pitchFamily="18" charset="0"/>
              </a:rPr>
              <a:t>COMMUNICATION</a:t>
            </a:r>
            <a:endParaRPr lang="en-US" sz="32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703696" y="3580205"/>
            <a:ext cx="9144000" cy="574177"/>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sz="3200" dirty="0" smtClean="0">
                <a:latin typeface="Times New Roman" panose="02020603050405020304" pitchFamily="18" charset="0"/>
                <a:cs typeface="Times New Roman" panose="02020603050405020304" pitchFamily="18" charset="0"/>
              </a:rPr>
              <a:t>Dr. Priyanjali Gogikar</a:t>
            </a:r>
          </a:p>
          <a:p>
            <a:r>
              <a:rPr lang="en-US" sz="3200" dirty="0" smtClean="0">
                <a:latin typeface="Times New Roman" panose="02020603050405020304" pitchFamily="18" charset="0"/>
                <a:cs typeface="Times New Roman" panose="02020603050405020304" pitchFamily="18" charset="0"/>
              </a:rPr>
              <a:t>Assistant Professor, SEEE</a:t>
            </a:r>
          </a:p>
          <a:p>
            <a:r>
              <a:rPr lang="en-US" sz="3200" dirty="0" smtClean="0">
                <a:latin typeface="Times New Roman" panose="02020603050405020304" pitchFamily="18" charset="0"/>
                <a:cs typeface="Times New Roman" panose="02020603050405020304" pitchFamily="18" charset="0"/>
              </a:rPr>
              <a:t>VIT Bhopal</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085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719" y="477672"/>
            <a:ext cx="7588156" cy="5793473"/>
          </a:xfrm>
          <a:prstGeom prst="rect">
            <a:avLst/>
          </a:prstGeom>
        </p:spPr>
      </p:pic>
    </p:spTree>
    <p:extLst>
      <p:ext uri="{BB962C8B-B14F-4D97-AF65-F5344CB8AC3E}">
        <p14:creationId xmlns:p14="http://schemas.microsoft.com/office/powerpoint/2010/main" val="3930414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528" y="621942"/>
            <a:ext cx="6096000" cy="584775"/>
          </a:xfrm>
          <a:prstGeom prst="rect">
            <a:avLst/>
          </a:prstGeom>
        </p:spPr>
        <p:txBody>
          <a:bodyPr>
            <a:spAutoFit/>
          </a:bodyPr>
          <a:lstStyle/>
          <a:p>
            <a:r>
              <a:rPr lang="en-US" sz="3200" b="1" dirty="0" smtClean="0">
                <a:latin typeface="Times New Roman" panose="02020603050405020304" pitchFamily="18" charset="0"/>
              </a:rPr>
              <a:t>Sketching</a:t>
            </a:r>
            <a:endParaRPr lang="en-US" sz="3200" b="1" dirty="0"/>
          </a:p>
        </p:txBody>
      </p:sp>
      <p:sp>
        <p:nvSpPr>
          <p:cNvPr id="3" name="Rectangle 2"/>
          <p:cNvSpPr/>
          <p:nvPr/>
        </p:nvSpPr>
        <p:spPr>
          <a:xfrm>
            <a:off x="864359" y="1206717"/>
            <a:ext cx="10435988" cy="4431983"/>
          </a:xfrm>
          <a:prstGeom prst="rect">
            <a:avLst/>
          </a:prstGeom>
        </p:spPr>
        <p:txBody>
          <a:bodyPr wrap="square">
            <a:sp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Sketching is understood as a key factor for creative expression, the most effective visual thinking tools and so applied for design. </a:t>
            </a:r>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It </a:t>
            </a:r>
            <a:r>
              <a:rPr lang="en-US" sz="2400" dirty="0">
                <a:solidFill>
                  <a:srgbClr val="000000"/>
                </a:solidFill>
                <a:latin typeface="Times New Roman" panose="02020603050405020304" pitchFamily="18" charset="0"/>
                <a:cs typeface="Times New Roman" panose="02020603050405020304" pitchFamily="18" charset="0"/>
              </a:rPr>
              <a:t>is considered the principal approach by which design engineers externalize their concepts and where the drawings provide visual clues for refinement and revision</a:t>
            </a:r>
            <a:r>
              <a:rPr lang="en-US" dirty="0" smtClean="0">
                <a:solidFill>
                  <a:srgbClr val="000000"/>
                </a:solidFill>
                <a:latin typeface="Arial" panose="020B0604020202020204" pitchFamily="34" charset="0"/>
              </a:rPr>
              <a:t>.</a:t>
            </a:r>
          </a:p>
          <a:p>
            <a:pPr algn="just"/>
            <a:endParaRPr lang="en-US" dirty="0">
              <a:solidFill>
                <a:srgbClr val="000000"/>
              </a:solidFill>
              <a:latin typeface="Arial" panose="020B0604020202020204" pitchFamily="34" charset="0"/>
            </a:endParaRPr>
          </a:p>
          <a:p>
            <a:pPr lvl="0" algn="just"/>
            <a:r>
              <a:rPr lang="en-US" sz="2400" dirty="0">
                <a:latin typeface="Times New Roman" panose="02020603050405020304" pitchFamily="18" charset="0"/>
                <a:cs typeface="Times New Roman" panose="02020603050405020304" pitchFamily="18" charset="0"/>
              </a:rPr>
              <a:t>A sketch is a rough design of what you want to present. It is basically a pictorial representation of thoughts, images or mental picture in your mind. It can be an idea or a concept</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Sketching is a rapidly executed freehand drawing that is not usually intended as a finished work.</a:t>
            </a:r>
          </a:p>
        </p:txBody>
      </p:sp>
    </p:spTree>
    <p:extLst>
      <p:ext uri="{BB962C8B-B14F-4D97-AF65-F5344CB8AC3E}">
        <p14:creationId xmlns:p14="http://schemas.microsoft.com/office/powerpoint/2010/main" val="3316569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95;p17">
            <a:extLst>
              <a:ext uri="{FF2B5EF4-FFF2-40B4-BE49-F238E27FC236}">
                <a16:creationId xmlns:a16="http://schemas.microsoft.com/office/drawing/2014/main" id="{EEFF8192-8E67-4A74-8458-230DCF02817C}"/>
              </a:ext>
            </a:extLst>
          </p:cNvPr>
          <p:cNvSpPr txBox="1">
            <a:spLocks/>
          </p:cNvSpPr>
          <p:nvPr/>
        </p:nvSpPr>
        <p:spPr>
          <a:xfrm>
            <a:off x="1103732" y="1790382"/>
            <a:ext cx="4004385" cy="334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1pPr>
            <a:lvl2pPr marL="914400" marR="0" lvl="1" indent="-381000" algn="l" rtl="0">
              <a:lnSpc>
                <a:spcPct val="100000"/>
              </a:lnSpc>
              <a:spcBef>
                <a:spcPts val="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2pPr>
            <a:lvl3pPr marL="1371600" marR="0" lvl="2" indent="-381000" algn="l" rtl="0">
              <a:lnSpc>
                <a:spcPct val="100000"/>
              </a:lnSpc>
              <a:spcBef>
                <a:spcPts val="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3pPr>
            <a:lvl4pPr marL="1828800" marR="0" lvl="3"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4pPr>
            <a:lvl5pPr marL="2286000" marR="0" lvl="4"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5pPr>
            <a:lvl6pPr marL="2743200" marR="0" lvl="5"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6pPr>
            <a:lvl7pPr marL="3200400" marR="0" lvl="6"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7pPr>
            <a:lvl8pPr marL="3657600" marR="0" lvl="7"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8pPr>
            <a:lvl9pPr marL="4114800" marR="0" lvl="8"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9pPr>
          </a:lstStyle>
          <a:p>
            <a:pPr marL="0" indent="0" algn="just">
              <a:buNone/>
            </a:pPr>
            <a:r>
              <a:rPr lang="en-US" sz="1800" dirty="0">
                <a:latin typeface="Bahnschrift" panose="020B0502040204020203" pitchFamily="34" charset="0"/>
              </a:rPr>
              <a:t>Creativity is a required resource for design and therefore for engineering design. </a:t>
            </a:r>
          </a:p>
          <a:p>
            <a:pPr marL="0" indent="0" algn="just">
              <a:buNone/>
            </a:pPr>
            <a:endParaRPr lang="en-US" sz="1800" dirty="0">
              <a:latin typeface="Bahnschrift" panose="020B0502040204020203" pitchFamily="34" charset="0"/>
            </a:endParaRPr>
          </a:p>
          <a:p>
            <a:pPr marL="0" indent="0" algn="just">
              <a:buNone/>
            </a:pPr>
            <a:r>
              <a:rPr lang="en-US" sz="1800" dirty="0">
                <a:latin typeface="Bahnschrift" panose="020B0502040204020203" pitchFamily="34" charset="0"/>
              </a:rPr>
              <a:t>One important subject related to creativity and design is visual thinking.</a:t>
            </a:r>
          </a:p>
          <a:p>
            <a:pPr marL="0" indent="0" algn="just">
              <a:buNone/>
            </a:pPr>
            <a:endParaRPr lang="en-US" sz="1800" dirty="0">
              <a:latin typeface="Bahnschrift" panose="020B0502040204020203" pitchFamily="34" charset="0"/>
            </a:endParaRPr>
          </a:p>
          <a:p>
            <a:pPr marL="0" indent="0" algn="just">
              <a:buNone/>
            </a:pPr>
            <a:r>
              <a:rPr lang="en-US" sz="1800" dirty="0">
                <a:latin typeface="Bahnschrift" panose="020B0502040204020203" pitchFamily="34" charset="0"/>
              </a:rPr>
              <a:t>Sketching are also applied help analyzing problems visually</a:t>
            </a:r>
            <a:endParaRPr lang="en-IN" sz="1800" dirty="0">
              <a:latin typeface="Bahnschrift" panose="020B0502040204020203" pitchFamily="34" charset="0"/>
            </a:endParaRPr>
          </a:p>
        </p:txBody>
      </p:sp>
      <p:sp>
        <p:nvSpPr>
          <p:cNvPr id="4" name="Google Shape;1495;p17">
            <a:extLst>
              <a:ext uri="{FF2B5EF4-FFF2-40B4-BE49-F238E27FC236}">
                <a16:creationId xmlns:a16="http://schemas.microsoft.com/office/drawing/2014/main" id="{EEFF8192-8E67-4A74-8458-230DCF02817C}"/>
              </a:ext>
            </a:extLst>
          </p:cNvPr>
          <p:cNvSpPr txBox="1">
            <a:spLocks/>
          </p:cNvSpPr>
          <p:nvPr/>
        </p:nvSpPr>
        <p:spPr>
          <a:xfrm>
            <a:off x="7288443" y="2240758"/>
            <a:ext cx="4004385" cy="334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1pPr>
            <a:lvl2pPr marL="914400" marR="0" lvl="1" indent="-381000" algn="l" rtl="0">
              <a:lnSpc>
                <a:spcPct val="100000"/>
              </a:lnSpc>
              <a:spcBef>
                <a:spcPts val="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2pPr>
            <a:lvl3pPr marL="1371600" marR="0" lvl="2" indent="-381000" algn="l" rtl="0">
              <a:lnSpc>
                <a:spcPct val="100000"/>
              </a:lnSpc>
              <a:spcBef>
                <a:spcPts val="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3pPr>
            <a:lvl4pPr marL="1828800" marR="0" lvl="3"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4pPr>
            <a:lvl5pPr marL="2286000" marR="0" lvl="4"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5pPr>
            <a:lvl6pPr marL="2743200" marR="0" lvl="5"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6pPr>
            <a:lvl7pPr marL="3200400" marR="0" lvl="6"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7pPr>
            <a:lvl8pPr marL="3657600" marR="0" lvl="7"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8pPr>
            <a:lvl9pPr marL="4114800" marR="0" lvl="8"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9pPr>
          </a:lstStyle>
          <a:p>
            <a:pPr marL="285750" indent="-285750" algn="just"/>
            <a:r>
              <a:rPr lang="en-US" sz="1800" dirty="0" smtClean="0">
                <a:latin typeface="Bahnschrift" panose="020B0502040204020203" pitchFamily="34" charset="0"/>
              </a:rPr>
              <a:t>Ideation</a:t>
            </a:r>
          </a:p>
          <a:p>
            <a:pPr marL="285750" indent="-285750" algn="just"/>
            <a:r>
              <a:rPr lang="en-US" sz="1800" dirty="0" smtClean="0">
                <a:latin typeface="Bahnschrift" panose="020B0502040204020203" pitchFamily="34" charset="0"/>
              </a:rPr>
              <a:t>Explore</a:t>
            </a:r>
          </a:p>
          <a:p>
            <a:pPr marL="285750" indent="-285750" algn="just"/>
            <a:r>
              <a:rPr lang="en-US" sz="1800" dirty="0" smtClean="0">
                <a:latin typeface="Bahnschrift" panose="020B0502040204020203" pitchFamily="34" charset="0"/>
              </a:rPr>
              <a:t>Visualize</a:t>
            </a:r>
          </a:p>
          <a:p>
            <a:pPr marL="285750" indent="-285750" algn="just"/>
            <a:r>
              <a:rPr lang="en-US" sz="1800" dirty="0" smtClean="0">
                <a:latin typeface="Bahnschrift" panose="020B0502040204020203" pitchFamily="34" charset="0"/>
              </a:rPr>
              <a:t>Communicate</a:t>
            </a:r>
          </a:p>
          <a:p>
            <a:pPr marL="0" indent="0" algn="just">
              <a:buNone/>
            </a:pPr>
            <a:endParaRPr lang="en-IN" sz="1800" dirty="0">
              <a:latin typeface="Bahnschrift" panose="020B0502040204020203" pitchFamily="34" charset="0"/>
            </a:endParaRPr>
          </a:p>
        </p:txBody>
      </p:sp>
      <p:sp>
        <p:nvSpPr>
          <p:cNvPr id="5" name="Google Shape;1494;p17">
            <a:extLst>
              <a:ext uri="{FF2B5EF4-FFF2-40B4-BE49-F238E27FC236}">
                <a16:creationId xmlns:a16="http://schemas.microsoft.com/office/drawing/2014/main" id="{578D41D3-5708-4692-B4EE-04CEC7495360}"/>
              </a:ext>
            </a:extLst>
          </p:cNvPr>
          <p:cNvSpPr txBox="1">
            <a:spLocks/>
          </p:cNvSpPr>
          <p:nvPr/>
        </p:nvSpPr>
        <p:spPr>
          <a:xfrm>
            <a:off x="836886" y="1254294"/>
            <a:ext cx="4044778" cy="768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Roboto Slab"/>
              <a:buNone/>
              <a:defRPr sz="3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3000"/>
              <a:buFont typeface="Roboto Slab"/>
              <a:buNone/>
              <a:defRPr sz="3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3000"/>
              <a:buFont typeface="Roboto Slab"/>
              <a:buNone/>
              <a:defRPr sz="3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3000"/>
              <a:buFont typeface="Roboto Slab"/>
              <a:buNone/>
              <a:defRPr sz="3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3000"/>
              <a:buFont typeface="Roboto Slab"/>
              <a:buNone/>
              <a:defRPr sz="3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3000"/>
              <a:buFont typeface="Roboto Slab"/>
              <a:buNone/>
              <a:defRPr sz="3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3000"/>
              <a:buFont typeface="Roboto Slab"/>
              <a:buNone/>
              <a:defRPr sz="3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3000"/>
              <a:buFont typeface="Roboto Slab"/>
              <a:buNone/>
              <a:defRPr sz="3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3000"/>
              <a:buFont typeface="Roboto Slab"/>
              <a:buNone/>
              <a:defRPr sz="3000" b="0" i="0" u="none" strike="noStrike" cap="none">
                <a:solidFill>
                  <a:schemeClr val="accent1"/>
                </a:solidFill>
                <a:latin typeface="Roboto Slab"/>
                <a:ea typeface="Roboto Slab"/>
                <a:cs typeface="Roboto Slab"/>
                <a:sym typeface="Roboto Slab"/>
              </a:defRPr>
            </a:lvl9pPr>
          </a:lstStyle>
          <a:p>
            <a:r>
              <a:rPr lang="en-IN" sz="4400" dirty="0">
                <a:solidFill>
                  <a:schemeClr val="accent3"/>
                </a:solidFill>
                <a:latin typeface="Roboto Slab" panose="020B0604020202020204" charset="0"/>
                <a:ea typeface="Roboto Slab" panose="020B0604020202020204" charset="0"/>
              </a:rPr>
              <a:t/>
            </a:r>
            <a:br>
              <a:rPr lang="en-IN" sz="4400" dirty="0">
                <a:solidFill>
                  <a:schemeClr val="accent3"/>
                </a:solidFill>
                <a:latin typeface="Roboto Slab" panose="020B0604020202020204" charset="0"/>
                <a:ea typeface="Roboto Slab" panose="020B0604020202020204" charset="0"/>
              </a:rPr>
            </a:br>
            <a:r>
              <a:rPr lang="en-IN" sz="6000" b="1" dirty="0">
                <a:solidFill>
                  <a:schemeClr val="accent3"/>
                </a:solidFill>
                <a:latin typeface="Roboto Slab" panose="020B0604020202020204" charset="0"/>
                <a:ea typeface="Roboto Slab" panose="020B0604020202020204" charset="0"/>
              </a:rPr>
              <a:t>sketching</a:t>
            </a:r>
            <a:endParaRPr lang="en-IN" sz="4400" b="1" dirty="0">
              <a:solidFill>
                <a:schemeClr val="accent3"/>
              </a:solidFill>
              <a:latin typeface="Roboto Slab" panose="020B0604020202020204" charset="0"/>
              <a:ea typeface="Roboto Slab" panose="020B0604020202020204" charset="0"/>
            </a:endParaRPr>
          </a:p>
        </p:txBody>
      </p:sp>
      <p:sp>
        <p:nvSpPr>
          <p:cNvPr id="6" name="TextBox 5">
            <a:extLst>
              <a:ext uri="{FF2B5EF4-FFF2-40B4-BE49-F238E27FC236}">
                <a16:creationId xmlns:a16="http://schemas.microsoft.com/office/drawing/2014/main" id="{706E8796-80C5-49BD-9EEC-6D60303F90D6}"/>
              </a:ext>
            </a:extLst>
          </p:cNvPr>
          <p:cNvSpPr txBox="1"/>
          <p:nvPr/>
        </p:nvSpPr>
        <p:spPr>
          <a:xfrm>
            <a:off x="877279" y="645908"/>
            <a:ext cx="3478030" cy="523220"/>
          </a:xfrm>
          <a:prstGeom prst="rect">
            <a:avLst/>
          </a:prstGeom>
          <a:noFill/>
        </p:spPr>
        <p:txBody>
          <a:bodyPr wrap="square">
            <a:spAutoFit/>
          </a:bodyPr>
          <a:lstStyle/>
          <a:p>
            <a:r>
              <a:rPr lang="en-IN" sz="2800" dirty="0">
                <a:solidFill>
                  <a:schemeClr val="accent1"/>
                </a:solidFill>
                <a:latin typeface="Roboto Slab" panose="020B0604020202020204" charset="0"/>
                <a:ea typeface="Roboto Slab" panose="020B0604020202020204" charset="0"/>
              </a:rPr>
              <a:t>why</a:t>
            </a:r>
            <a:endParaRPr lang="en-IN" sz="2800" dirty="0">
              <a:solidFill>
                <a:schemeClr val="accent1"/>
              </a:solidFill>
            </a:endParaRPr>
          </a:p>
        </p:txBody>
      </p:sp>
    </p:spTree>
    <p:extLst>
      <p:ext uri="{BB962C8B-B14F-4D97-AF65-F5344CB8AC3E}">
        <p14:creationId xmlns:p14="http://schemas.microsoft.com/office/powerpoint/2010/main" val="3384752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6D817C-CD26-4DD7-BC9E-CC6276BF6042}"/>
              </a:ext>
            </a:extLst>
          </p:cNvPr>
          <p:cNvGrpSpPr/>
          <p:nvPr/>
        </p:nvGrpSpPr>
        <p:grpSpPr>
          <a:xfrm rot="10800000">
            <a:off x="1" y="-14069"/>
            <a:ext cx="1465945" cy="1627715"/>
            <a:chOff x="0" y="4383314"/>
            <a:chExt cx="1465945" cy="1627715"/>
          </a:xfrm>
        </p:grpSpPr>
        <p:grpSp>
          <p:nvGrpSpPr>
            <p:cNvPr id="5" name="Group 4">
              <a:extLst>
                <a:ext uri="{FF2B5EF4-FFF2-40B4-BE49-F238E27FC236}">
                  <a16:creationId xmlns:a16="http://schemas.microsoft.com/office/drawing/2014/main" id="{ADDEBA50-80B9-41CC-8FB2-AAB9E7D619DD}"/>
                </a:ext>
              </a:extLst>
            </p:cNvPr>
            <p:cNvGrpSpPr/>
            <p:nvPr/>
          </p:nvGrpSpPr>
          <p:grpSpPr>
            <a:xfrm>
              <a:off x="0" y="4383314"/>
              <a:ext cx="1465945" cy="1627715"/>
              <a:chOff x="0" y="4383314"/>
              <a:chExt cx="1465945" cy="1627715"/>
            </a:xfrm>
          </p:grpSpPr>
          <p:sp>
            <p:nvSpPr>
              <p:cNvPr id="7" name="Right Triangle 6">
                <a:extLst>
                  <a:ext uri="{FF2B5EF4-FFF2-40B4-BE49-F238E27FC236}">
                    <a16:creationId xmlns:a16="http://schemas.microsoft.com/office/drawing/2014/main" id="{8E9DA4C4-6DEA-4357-B31D-063CDF5F3773}"/>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Top Corners Rounded 7">
                <a:extLst>
                  <a:ext uri="{FF2B5EF4-FFF2-40B4-BE49-F238E27FC236}">
                    <a16:creationId xmlns:a16="http://schemas.microsoft.com/office/drawing/2014/main" id="{97A6F95B-B31C-47B8-A0F7-1D402942169F}"/>
                  </a:ext>
                </a:extLst>
              </p:cNvPr>
              <p:cNvSpPr/>
              <p:nvPr/>
            </p:nvSpPr>
            <p:spPr>
              <a:xfrm>
                <a:off x="0" y="4383314"/>
                <a:ext cx="1083212" cy="1595456"/>
              </a:xfrm>
              <a:prstGeom prst="round2SameRect">
                <a:avLst>
                  <a:gd name="adj1" fmla="val 14935"/>
                  <a:gd name="adj2" fmla="val 0"/>
                </a:avLst>
              </a:prstGeom>
              <a:solidFill>
                <a:srgbClr val="A5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6" name="TextBox 5">
              <a:extLst>
                <a:ext uri="{FF2B5EF4-FFF2-40B4-BE49-F238E27FC236}">
                  <a16:creationId xmlns:a16="http://schemas.microsoft.com/office/drawing/2014/main" id="{5356FDA9-8DD7-43EF-A52B-0DEA056DCE15}"/>
                </a:ext>
              </a:extLst>
            </p:cNvPr>
            <p:cNvSpPr txBox="1"/>
            <p:nvPr/>
          </p:nvSpPr>
          <p:spPr>
            <a:xfrm rot="10800000">
              <a:off x="0" y="4494907"/>
              <a:ext cx="1115706"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grpSp>
      <p:sp>
        <p:nvSpPr>
          <p:cNvPr id="9" name="Rectangle 8">
            <a:extLst>
              <a:ext uri="{FF2B5EF4-FFF2-40B4-BE49-F238E27FC236}">
                <a16:creationId xmlns:a16="http://schemas.microsoft.com/office/drawing/2014/main" id="{FF69E09C-3449-49F0-966C-3659CE3E444B}"/>
              </a:ext>
            </a:extLst>
          </p:cNvPr>
          <p:cNvSpPr/>
          <p:nvPr/>
        </p:nvSpPr>
        <p:spPr>
          <a:xfrm>
            <a:off x="-1" y="1800665"/>
            <a:ext cx="12192001" cy="5039144"/>
          </a:xfrm>
          <a:prstGeom prst="rect">
            <a:avLst/>
          </a:prstGeom>
          <a:solidFill>
            <a:srgbClr val="A5B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0" name="Group 9">
            <a:extLst>
              <a:ext uri="{FF2B5EF4-FFF2-40B4-BE49-F238E27FC236}">
                <a16:creationId xmlns:a16="http://schemas.microsoft.com/office/drawing/2014/main" id="{A4A6A7C4-7CC5-4B50-84FC-0F6E5333E9DF}"/>
              </a:ext>
            </a:extLst>
          </p:cNvPr>
          <p:cNvGrpSpPr/>
          <p:nvPr/>
        </p:nvGrpSpPr>
        <p:grpSpPr>
          <a:xfrm>
            <a:off x="1498439" y="484259"/>
            <a:ext cx="6063176" cy="1138477"/>
            <a:chOff x="1350498" y="5517925"/>
            <a:chExt cx="6063176" cy="1138476"/>
          </a:xfrm>
        </p:grpSpPr>
        <p:sp>
          <p:nvSpPr>
            <p:cNvPr id="11" name="TextBox 10">
              <a:extLst>
                <a:ext uri="{FF2B5EF4-FFF2-40B4-BE49-F238E27FC236}">
                  <a16:creationId xmlns:a16="http://schemas.microsoft.com/office/drawing/2014/main" id="{95DFC821-92CE-435D-AB4F-EF7E8A1DEC71}"/>
                </a:ext>
              </a:extLst>
            </p:cNvPr>
            <p:cNvSpPr txBox="1"/>
            <p:nvPr/>
          </p:nvSpPr>
          <p:spPr>
            <a:xfrm>
              <a:off x="1350498" y="5743395"/>
              <a:ext cx="4597561" cy="913006"/>
            </a:xfrm>
            <a:prstGeom prst="rect">
              <a:avLst/>
            </a:prstGeom>
            <a:noFill/>
          </p:spPr>
          <p:txBody>
            <a:bodyPr wrap="square" rtlCol="0">
              <a:spAutoFit/>
            </a:bodyPr>
            <a:lstStyle/>
            <a:p>
              <a:r>
                <a:rPr lang="en-US" sz="5333" b="1" dirty="0">
                  <a:solidFill>
                    <a:srgbClr val="A5BB01"/>
                  </a:solidFill>
                  <a:latin typeface="Bahnschrift Light" panose="020B0502040204020203" pitchFamily="34" charset="0"/>
                  <a:ea typeface="Roboto Slab" panose="020B0604020202020204" charset="0"/>
                </a:rPr>
                <a:t>IDEATION</a:t>
              </a:r>
            </a:p>
          </p:txBody>
        </p:sp>
        <p:sp>
          <p:nvSpPr>
            <p:cNvPr id="12" name="TextBox 11">
              <a:extLst>
                <a:ext uri="{FF2B5EF4-FFF2-40B4-BE49-F238E27FC236}">
                  <a16:creationId xmlns:a16="http://schemas.microsoft.com/office/drawing/2014/main" id="{0068D74D-2F56-46F9-ABE0-791D9CA2EAA2}"/>
                </a:ext>
              </a:extLst>
            </p:cNvPr>
            <p:cNvSpPr txBox="1"/>
            <p:nvPr/>
          </p:nvSpPr>
          <p:spPr>
            <a:xfrm>
              <a:off x="1350498" y="5517925"/>
              <a:ext cx="6063176" cy="261610"/>
            </a:xfrm>
            <a:prstGeom prst="rect">
              <a:avLst/>
            </a:prstGeom>
            <a:noFill/>
          </p:spPr>
          <p:txBody>
            <a:bodyPr wrap="square" rtlCol="0">
              <a:spAutoFit/>
            </a:bodyPr>
            <a:lstStyle/>
            <a:p>
              <a:endParaRPr lang="en-US" sz="1100" dirty="0">
                <a:solidFill>
                  <a:srgbClr val="A5BB0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3" name="TextBox 12">
            <a:extLst>
              <a:ext uri="{FF2B5EF4-FFF2-40B4-BE49-F238E27FC236}">
                <a16:creationId xmlns:a16="http://schemas.microsoft.com/office/drawing/2014/main" id="{0E364F64-AB4F-4623-BCCF-EE4369A58FB8}"/>
              </a:ext>
            </a:extLst>
          </p:cNvPr>
          <p:cNvSpPr txBox="1"/>
          <p:nvPr/>
        </p:nvSpPr>
        <p:spPr>
          <a:xfrm>
            <a:off x="382733" y="2629415"/>
            <a:ext cx="4561140" cy="3457421"/>
          </a:xfrm>
          <a:prstGeom prst="rect">
            <a:avLst/>
          </a:prstGeom>
          <a:noFill/>
        </p:spPr>
        <p:txBody>
          <a:bodyPr wrap="square" rtlCol="0">
            <a:spAutoFit/>
          </a:bodyPr>
          <a:lstStyle/>
          <a:p>
            <a:pPr algn="just"/>
            <a:r>
              <a:rPr lang="en-US" sz="2400" dirty="0">
                <a:solidFill>
                  <a:srgbClr val="222222"/>
                </a:solidFill>
                <a:latin typeface="Leelawadee" panose="020B0502040204020203" pitchFamily="34" charset="-34"/>
                <a:cs typeface="Leelawadee" panose="020B0502040204020203" pitchFamily="34" charset="-34"/>
              </a:rPr>
              <a:t>Sketching is great for rapid idea generation. A pencil </a:t>
            </a:r>
            <a:r>
              <a:rPr lang="en-US" sz="2667" dirty="0">
                <a:solidFill>
                  <a:srgbClr val="222222"/>
                </a:solidFill>
                <a:latin typeface="Leelawadee" panose="020B0502040204020203" pitchFamily="34" charset="-34"/>
                <a:cs typeface="Leelawadee" panose="020B0502040204020203" pitchFamily="34" charset="-34"/>
              </a:rPr>
              <a:t>or</a:t>
            </a:r>
            <a:r>
              <a:rPr lang="en-US" sz="2400" dirty="0">
                <a:solidFill>
                  <a:srgbClr val="222222"/>
                </a:solidFill>
                <a:latin typeface="Leelawadee" panose="020B0502040204020203" pitchFamily="34" charset="-34"/>
                <a:cs typeface="Leelawadee" panose="020B0502040204020203" pitchFamily="34" charset="-34"/>
              </a:rPr>
              <a:t> a Sharpie and a piece of paper invite loose exploration. Remember to keep on generating ideas—you’ll want to push past that first bunch of surface ideas to get the deeper concepts out of your head.</a:t>
            </a:r>
            <a:endParaRPr lang="en-US" sz="2400" b="1" dirty="0">
              <a:solidFill>
                <a:schemeClr val="bg1"/>
              </a:solidFill>
              <a:latin typeface="Leelawadee" panose="020B0502040204020203" pitchFamily="34" charset="-34"/>
              <a:ea typeface="Open Sans" panose="020B0606030504020204" pitchFamily="34" charset="0"/>
              <a:cs typeface="Leelawadee" panose="020B0502040204020203" pitchFamily="34" charset="-34"/>
            </a:endParaRPr>
          </a:p>
        </p:txBody>
      </p:sp>
      <p:sp>
        <p:nvSpPr>
          <p:cNvPr id="14" name="Action Button: Go Home 13">
            <a:hlinkClick r:id="rId2" action="ppaction://hlinksldjump" highlightClick="1"/>
            <a:extLst>
              <a:ext uri="{FF2B5EF4-FFF2-40B4-BE49-F238E27FC236}">
                <a16:creationId xmlns:a16="http://schemas.microsoft.com/office/drawing/2014/main" id="{2D823391-70EB-44A4-A57B-9FFCF6DE65DB}"/>
              </a:ext>
            </a:extLst>
          </p:cNvPr>
          <p:cNvSpPr/>
          <p:nvPr/>
        </p:nvSpPr>
        <p:spPr>
          <a:xfrm>
            <a:off x="11586530" y="161779"/>
            <a:ext cx="445477" cy="393896"/>
          </a:xfrm>
          <a:prstGeom prst="actionButtonHome">
            <a:avLst/>
          </a:prstGeom>
          <a:noFill/>
          <a:ln>
            <a:solidFill>
              <a:srgbClr val="A5B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 name="Picture 2">
            <a:extLst>
              <a:ext uri="{FF2B5EF4-FFF2-40B4-BE49-F238E27FC236}">
                <a16:creationId xmlns:a16="http://schemas.microsoft.com/office/drawing/2014/main" id="{F68A0523-0527-4432-86DA-EEA98361B657}"/>
              </a:ext>
            </a:extLst>
          </p:cNvPr>
          <p:cNvPicPr>
            <a:picLocks noChangeAspect="1"/>
          </p:cNvPicPr>
          <p:nvPr/>
        </p:nvPicPr>
        <p:blipFill>
          <a:blip r:embed="rId3"/>
          <a:stretch>
            <a:fillRect/>
          </a:stretch>
        </p:blipFill>
        <p:spPr>
          <a:xfrm>
            <a:off x="5249825" y="2736061"/>
            <a:ext cx="6336704" cy="3168352"/>
          </a:xfrm>
          <a:prstGeom prst="rect">
            <a:avLst/>
          </a:prstGeom>
        </p:spPr>
      </p:pic>
    </p:spTree>
    <p:extLst>
      <p:ext uri="{BB962C8B-B14F-4D97-AF65-F5344CB8AC3E}">
        <p14:creationId xmlns:p14="http://schemas.microsoft.com/office/powerpoint/2010/main" val="1885398401"/>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6D817C-CD26-4DD7-BC9E-CC6276BF6042}"/>
              </a:ext>
            </a:extLst>
          </p:cNvPr>
          <p:cNvGrpSpPr/>
          <p:nvPr/>
        </p:nvGrpSpPr>
        <p:grpSpPr>
          <a:xfrm rot="10800000">
            <a:off x="1" y="-14069"/>
            <a:ext cx="1465945" cy="1627715"/>
            <a:chOff x="0" y="4383314"/>
            <a:chExt cx="1465945" cy="1627715"/>
          </a:xfrm>
        </p:grpSpPr>
        <p:grpSp>
          <p:nvGrpSpPr>
            <p:cNvPr id="5" name="Group 4">
              <a:extLst>
                <a:ext uri="{FF2B5EF4-FFF2-40B4-BE49-F238E27FC236}">
                  <a16:creationId xmlns:a16="http://schemas.microsoft.com/office/drawing/2014/main" id="{ADDEBA50-80B9-41CC-8FB2-AAB9E7D619DD}"/>
                </a:ext>
              </a:extLst>
            </p:cNvPr>
            <p:cNvGrpSpPr/>
            <p:nvPr/>
          </p:nvGrpSpPr>
          <p:grpSpPr>
            <a:xfrm>
              <a:off x="0" y="4383314"/>
              <a:ext cx="1465945" cy="1627715"/>
              <a:chOff x="0" y="4383314"/>
              <a:chExt cx="1465945" cy="1627715"/>
            </a:xfrm>
          </p:grpSpPr>
          <p:sp>
            <p:nvSpPr>
              <p:cNvPr id="7" name="Right Triangle 6">
                <a:extLst>
                  <a:ext uri="{FF2B5EF4-FFF2-40B4-BE49-F238E27FC236}">
                    <a16:creationId xmlns:a16="http://schemas.microsoft.com/office/drawing/2014/main" id="{8E9DA4C4-6DEA-4357-B31D-063CDF5F3773}"/>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Top Corners Rounded 7">
                <a:extLst>
                  <a:ext uri="{FF2B5EF4-FFF2-40B4-BE49-F238E27FC236}">
                    <a16:creationId xmlns:a16="http://schemas.microsoft.com/office/drawing/2014/main" id="{97A6F95B-B31C-47B8-A0F7-1D402942169F}"/>
                  </a:ext>
                </a:extLst>
              </p:cNvPr>
              <p:cNvSpPr/>
              <p:nvPr/>
            </p:nvSpPr>
            <p:spPr>
              <a:xfrm>
                <a:off x="0" y="4383314"/>
                <a:ext cx="1083212" cy="1595456"/>
              </a:xfrm>
              <a:prstGeom prst="round2SameRect">
                <a:avLst>
                  <a:gd name="adj1" fmla="val 14935"/>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6" name="TextBox 5">
              <a:extLst>
                <a:ext uri="{FF2B5EF4-FFF2-40B4-BE49-F238E27FC236}">
                  <a16:creationId xmlns:a16="http://schemas.microsoft.com/office/drawing/2014/main" id="{5356FDA9-8DD7-43EF-A52B-0DEA056DCE15}"/>
                </a:ext>
              </a:extLst>
            </p:cNvPr>
            <p:cNvSpPr txBox="1"/>
            <p:nvPr/>
          </p:nvSpPr>
          <p:spPr>
            <a:xfrm rot="10800000">
              <a:off x="0" y="4494907"/>
              <a:ext cx="1115706"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grpSp>
      <p:sp>
        <p:nvSpPr>
          <p:cNvPr id="9" name="Rectangle 8">
            <a:extLst>
              <a:ext uri="{FF2B5EF4-FFF2-40B4-BE49-F238E27FC236}">
                <a16:creationId xmlns:a16="http://schemas.microsoft.com/office/drawing/2014/main" id="{FF69E09C-3449-49F0-966C-3659CE3E444B}"/>
              </a:ext>
            </a:extLst>
          </p:cNvPr>
          <p:cNvSpPr/>
          <p:nvPr/>
        </p:nvSpPr>
        <p:spPr>
          <a:xfrm>
            <a:off x="-1" y="1800665"/>
            <a:ext cx="12192001" cy="503914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Action Button: Go Home 13">
            <a:hlinkClick r:id="rId2" action="ppaction://hlinksldjump" highlightClick="1"/>
            <a:extLst>
              <a:ext uri="{FF2B5EF4-FFF2-40B4-BE49-F238E27FC236}">
                <a16:creationId xmlns:a16="http://schemas.microsoft.com/office/drawing/2014/main" id="{F2454533-6BC8-4CA8-AA09-56F91DEBCD2A}"/>
              </a:ext>
            </a:extLst>
          </p:cNvPr>
          <p:cNvSpPr/>
          <p:nvPr/>
        </p:nvSpPr>
        <p:spPr>
          <a:xfrm>
            <a:off x="11586530" y="161779"/>
            <a:ext cx="445477" cy="393896"/>
          </a:xfrm>
          <a:prstGeom prst="actionButtonHome">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extBox 1">
            <a:extLst>
              <a:ext uri="{FF2B5EF4-FFF2-40B4-BE49-F238E27FC236}">
                <a16:creationId xmlns:a16="http://schemas.microsoft.com/office/drawing/2014/main" id="{DE7055A8-C999-4A62-AA6A-77D54F28DDE8}"/>
              </a:ext>
            </a:extLst>
          </p:cNvPr>
          <p:cNvSpPr txBox="1"/>
          <p:nvPr/>
        </p:nvSpPr>
        <p:spPr>
          <a:xfrm>
            <a:off x="1498440" y="709727"/>
            <a:ext cx="4597561" cy="913007"/>
          </a:xfrm>
          <a:prstGeom prst="rect">
            <a:avLst/>
          </a:prstGeom>
          <a:noFill/>
        </p:spPr>
        <p:txBody>
          <a:bodyPr wrap="square" rtlCol="0">
            <a:spAutoFit/>
          </a:bodyPr>
          <a:lstStyle/>
          <a:p>
            <a:r>
              <a:rPr lang="en-US" sz="5333" b="1" dirty="0">
                <a:solidFill>
                  <a:schemeClr val="accent2">
                    <a:lumMod val="75000"/>
                  </a:schemeClr>
                </a:solidFill>
                <a:latin typeface="Bahnschrift Light" panose="020B0502040204020203" pitchFamily="34" charset="0"/>
                <a:ea typeface="Roboto Slab" panose="020B0604020202020204" charset="0"/>
              </a:rPr>
              <a:t>EXPLORE</a:t>
            </a:r>
          </a:p>
        </p:txBody>
      </p:sp>
      <p:sp>
        <p:nvSpPr>
          <p:cNvPr id="3" name="TextBox 2">
            <a:extLst>
              <a:ext uri="{FF2B5EF4-FFF2-40B4-BE49-F238E27FC236}">
                <a16:creationId xmlns:a16="http://schemas.microsoft.com/office/drawing/2014/main" id="{D8463D81-F6AC-4352-B6DD-CA13DD35CFC3}"/>
              </a:ext>
            </a:extLst>
          </p:cNvPr>
          <p:cNvSpPr txBox="1"/>
          <p:nvPr/>
        </p:nvSpPr>
        <p:spPr>
          <a:xfrm>
            <a:off x="382733" y="2629415"/>
            <a:ext cx="4561140" cy="3416320"/>
          </a:xfrm>
          <a:prstGeom prst="rect">
            <a:avLst/>
          </a:prstGeom>
          <a:noFill/>
        </p:spPr>
        <p:txBody>
          <a:bodyPr wrap="square" rtlCol="0">
            <a:spAutoFit/>
          </a:bodyPr>
          <a:lstStyle/>
          <a:p>
            <a:pPr algn="just"/>
            <a:r>
              <a:rPr lang="en-US" sz="2400" dirty="0">
                <a:solidFill>
                  <a:srgbClr val="222222"/>
                </a:solidFill>
                <a:latin typeface="Georgia" panose="02040502050405020303" pitchFamily="18" charset="0"/>
              </a:rPr>
              <a:t>Sketching offers you the freedom to explore alternative ideas. Early in a project it’s important to see a variety of different ideas so you can choose the best option. Sketching works well for this, as you can explore those varied ideas quickly.</a:t>
            </a:r>
            <a:endParaRPr lang="en-US" sz="1867" dirty="0"/>
          </a:p>
        </p:txBody>
      </p:sp>
      <p:pic>
        <p:nvPicPr>
          <p:cNvPr id="16" name="Picture 15">
            <a:extLst>
              <a:ext uri="{FF2B5EF4-FFF2-40B4-BE49-F238E27FC236}">
                <a16:creationId xmlns:a16="http://schemas.microsoft.com/office/drawing/2014/main" id="{D7251D1F-4BD3-477E-A6FC-C51271D09FAD}"/>
              </a:ext>
            </a:extLst>
          </p:cNvPr>
          <p:cNvPicPr>
            <a:picLocks noChangeAspect="1"/>
          </p:cNvPicPr>
          <p:nvPr/>
        </p:nvPicPr>
        <p:blipFill>
          <a:blip r:embed="rId3"/>
          <a:srcRect/>
          <a:stretch/>
        </p:blipFill>
        <p:spPr>
          <a:xfrm>
            <a:off x="5249825" y="2736061"/>
            <a:ext cx="6336704" cy="3168352"/>
          </a:xfrm>
          <a:prstGeom prst="rect">
            <a:avLst/>
          </a:prstGeom>
        </p:spPr>
      </p:pic>
    </p:spTree>
    <p:extLst>
      <p:ext uri="{BB962C8B-B14F-4D97-AF65-F5344CB8AC3E}">
        <p14:creationId xmlns:p14="http://schemas.microsoft.com/office/powerpoint/2010/main" val="241443420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6D817C-CD26-4DD7-BC9E-CC6276BF6042}"/>
              </a:ext>
            </a:extLst>
          </p:cNvPr>
          <p:cNvGrpSpPr/>
          <p:nvPr/>
        </p:nvGrpSpPr>
        <p:grpSpPr>
          <a:xfrm rot="10800000">
            <a:off x="1" y="-14069"/>
            <a:ext cx="1465945" cy="1627715"/>
            <a:chOff x="0" y="4383314"/>
            <a:chExt cx="1465945" cy="1627715"/>
          </a:xfrm>
        </p:grpSpPr>
        <p:grpSp>
          <p:nvGrpSpPr>
            <p:cNvPr id="5" name="Group 4">
              <a:extLst>
                <a:ext uri="{FF2B5EF4-FFF2-40B4-BE49-F238E27FC236}">
                  <a16:creationId xmlns:a16="http://schemas.microsoft.com/office/drawing/2014/main" id="{ADDEBA50-80B9-41CC-8FB2-AAB9E7D619DD}"/>
                </a:ext>
              </a:extLst>
            </p:cNvPr>
            <p:cNvGrpSpPr/>
            <p:nvPr/>
          </p:nvGrpSpPr>
          <p:grpSpPr>
            <a:xfrm>
              <a:off x="0" y="4383314"/>
              <a:ext cx="1465945" cy="1627715"/>
              <a:chOff x="0" y="4383314"/>
              <a:chExt cx="1465945" cy="1627715"/>
            </a:xfrm>
          </p:grpSpPr>
          <p:sp>
            <p:nvSpPr>
              <p:cNvPr id="7" name="Right Triangle 6">
                <a:extLst>
                  <a:ext uri="{FF2B5EF4-FFF2-40B4-BE49-F238E27FC236}">
                    <a16:creationId xmlns:a16="http://schemas.microsoft.com/office/drawing/2014/main" id="{8E9DA4C4-6DEA-4357-B31D-063CDF5F3773}"/>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Top Corners Rounded 7">
                <a:extLst>
                  <a:ext uri="{FF2B5EF4-FFF2-40B4-BE49-F238E27FC236}">
                    <a16:creationId xmlns:a16="http://schemas.microsoft.com/office/drawing/2014/main" id="{97A6F95B-B31C-47B8-A0F7-1D402942169F}"/>
                  </a:ext>
                </a:extLst>
              </p:cNvPr>
              <p:cNvSpPr/>
              <p:nvPr/>
            </p:nvSpPr>
            <p:spPr>
              <a:xfrm>
                <a:off x="0" y="4383314"/>
                <a:ext cx="1083212" cy="1595456"/>
              </a:xfrm>
              <a:prstGeom prst="round2SameRect">
                <a:avLst>
                  <a:gd name="adj1" fmla="val 14935"/>
                  <a:gd name="adj2" fmla="val 0"/>
                </a:avLst>
              </a:prstGeom>
              <a:solidFill>
                <a:srgbClr val="278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6" name="TextBox 5">
              <a:extLst>
                <a:ext uri="{FF2B5EF4-FFF2-40B4-BE49-F238E27FC236}">
                  <a16:creationId xmlns:a16="http://schemas.microsoft.com/office/drawing/2014/main" id="{5356FDA9-8DD7-43EF-A52B-0DEA056DCE15}"/>
                </a:ext>
              </a:extLst>
            </p:cNvPr>
            <p:cNvSpPr txBox="1"/>
            <p:nvPr/>
          </p:nvSpPr>
          <p:spPr>
            <a:xfrm rot="10800000">
              <a:off x="0" y="4494907"/>
              <a:ext cx="1115706"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grpSp>
      <p:sp>
        <p:nvSpPr>
          <p:cNvPr id="9" name="Rectangle 8">
            <a:extLst>
              <a:ext uri="{FF2B5EF4-FFF2-40B4-BE49-F238E27FC236}">
                <a16:creationId xmlns:a16="http://schemas.microsoft.com/office/drawing/2014/main" id="{FF69E09C-3449-49F0-966C-3659CE3E444B}"/>
              </a:ext>
            </a:extLst>
          </p:cNvPr>
          <p:cNvSpPr/>
          <p:nvPr/>
        </p:nvSpPr>
        <p:spPr>
          <a:xfrm>
            <a:off x="-1" y="1800665"/>
            <a:ext cx="12192001" cy="5039144"/>
          </a:xfrm>
          <a:prstGeom prst="rect">
            <a:avLst/>
          </a:prstGeom>
          <a:solidFill>
            <a:srgbClr val="278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ction Button: Go Home 13">
            <a:hlinkClick r:id="rId2" action="ppaction://hlinksldjump" highlightClick="1"/>
            <a:extLst>
              <a:ext uri="{FF2B5EF4-FFF2-40B4-BE49-F238E27FC236}">
                <a16:creationId xmlns:a16="http://schemas.microsoft.com/office/drawing/2014/main" id="{DC21ED12-9F38-45AC-ADEF-7EC79884B7F1}"/>
              </a:ext>
            </a:extLst>
          </p:cNvPr>
          <p:cNvSpPr/>
          <p:nvPr/>
        </p:nvSpPr>
        <p:spPr>
          <a:xfrm>
            <a:off x="11586530" y="161779"/>
            <a:ext cx="445477" cy="393896"/>
          </a:xfrm>
          <a:prstGeom prst="actionButtonHome">
            <a:avLst/>
          </a:prstGeom>
          <a:noFill/>
          <a:ln w="12700">
            <a:solidFill>
              <a:srgbClr val="278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extBox 1">
            <a:extLst>
              <a:ext uri="{FF2B5EF4-FFF2-40B4-BE49-F238E27FC236}">
                <a16:creationId xmlns:a16="http://schemas.microsoft.com/office/drawing/2014/main" id="{E7E3A7DA-32CA-480B-A7B5-5DE05FE00FDC}"/>
              </a:ext>
            </a:extLst>
          </p:cNvPr>
          <p:cNvSpPr txBox="1"/>
          <p:nvPr/>
        </p:nvSpPr>
        <p:spPr>
          <a:xfrm>
            <a:off x="1498440" y="709727"/>
            <a:ext cx="4597561" cy="913007"/>
          </a:xfrm>
          <a:prstGeom prst="rect">
            <a:avLst/>
          </a:prstGeom>
          <a:noFill/>
        </p:spPr>
        <p:txBody>
          <a:bodyPr wrap="square" rtlCol="0">
            <a:spAutoFit/>
          </a:bodyPr>
          <a:lstStyle/>
          <a:p>
            <a:r>
              <a:rPr lang="en-US" sz="5333" b="1" dirty="0">
                <a:solidFill>
                  <a:srgbClr val="27868B"/>
                </a:solidFill>
                <a:latin typeface="Bahnschrift Light" panose="020B0502040204020203" pitchFamily="34" charset="0"/>
                <a:ea typeface="Roboto Slab" panose="020B0604020202020204" charset="0"/>
              </a:rPr>
              <a:t>VISUALISE</a:t>
            </a:r>
          </a:p>
        </p:txBody>
      </p:sp>
      <p:sp>
        <p:nvSpPr>
          <p:cNvPr id="10" name="TextBox 9">
            <a:extLst>
              <a:ext uri="{FF2B5EF4-FFF2-40B4-BE49-F238E27FC236}">
                <a16:creationId xmlns:a16="http://schemas.microsoft.com/office/drawing/2014/main" id="{0DF43113-B7C9-4B3B-9744-33BD55B9FC87}"/>
              </a:ext>
            </a:extLst>
          </p:cNvPr>
          <p:cNvSpPr txBox="1"/>
          <p:nvPr/>
        </p:nvSpPr>
        <p:spPr>
          <a:xfrm>
            <a:off x="382733" y="2629416"/>
            <a:ext cx="4561140" cy="3785652"/>
          </a:xfrm>
          <a:prstGeom prst="rect">
            <a:avLst/>
          </a:prstGeom>
          <a:noFill/>
        </p:spPr>
        <p:txBody>
          <a:bodyPr wrap="square" rtlCol="0">
            <a:spAutoFit/>
          </a:bodyPr>
          <a:lstStyle/>
          <a:p>
            <a:pPr algn="just"/>
            <a:r>
              <a:rPr lang="en-US" sz="2400" dirty="0">
                <a:solidFill>
                  <a:schemeClr val="bg1"/>
                </a:solidFill>
                <a:latin typeface="Georgia" panose="02040502050405020303" pitchFamily="18" charset="0"/>
              </a:rPr>
              <a:t>Sketching is a combination of both physical and mental activities. So, sketching helps us to </a:t>
            </a:r>
            <a:r>
              <a:rPr lang="en-US" sz="2400" dirty="0" smtClean="0">
                <a:solidFill>
                  <a:schemeClr val="bg1"/>
                </a:solidFill>
                <a:latin typeface="Georgia" panose="02040502050405020303" pitchFamily="18" charset="0"/>
              </a:rPr>
              <a:t>visualize. </a:t>
            </a:r>
            <a:r>
              <a:rPr lang="en-US" sz="2400" dirty="0">
                <a:solidFill>
                  <a:schemeClr val="bg1"/>
                </a:solidFill>
                <a:latin typeface="Georgia" panose="02040502050405020303" pitchFamily="18" charset="0"/>
              </a:rPr>
              <a:t>Visualization is a powerful tool.  When we visualize the drawing process in our mind, we train our brains.  Even without making any marks, we are essentially giving our brains practice.</a:t>
            </a:r>
            <a:endParaRPr lang="en-IN" sz="2400" dirty="0">
              <a:solidFill>
                <a:schemeClr val="bg1"/>
              </a:solidFill>
            </a:endParaRPr>
          </a:p>
        </p:txBody>
      </p:sp>
      <p:pic>
        <p:nvPicPr>
          <p:cNvPr id="11" name="Picture 10">
            <a:extLst>
              <a:ext uri="{FF2B5EF4-FFF2-40B4-BE49-F238E27FC236}">
                <a16:creationId xmlns:a16="http://schemas.microsoft.com/office/drawing/2014/main" id="{86EB1E44-D510-450D-9DBA-F62BC71EBA09}"/>
              </a:ext>
            </a:extLst>
          </p:cNvPr>
          <p:cNvPicPr>
            <a:picLocks noChangeAspect="1"/>
          </p:cNvPicPr>
          <p:nvPr/>
        </p:nvPicPr>
        <p:blipFill>
          <a:blip r:embed="rId3"/>
          <a:srcRect/>
          <a:stretch/>
        </p:blipFill>
        <p:spPr>
          <a:xfrm>
            <a:off x="5249825" y="2898565"/>
            <a:ext cx="6336704" cy="3168352"/>
          </a:xfrm>
          <a:prstGeom prst="rect">
            <a:avLst/>
          </a:prstGeom>
        </p:spPr>
      </p:pic>
    </p:spTree>
    <p:extLst>
      <p:ext uri="{BB962C8B-B14F-4D97-AF65-F5344CB8AC3E}">
        <p14:creationId xmlns:p14="http://schemas.microsoft.com/office/powerpoint/2010/main" val="4088252086"/>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76D817C-CD26-4DD7-BC9E-CC6276BF6042}"/>
              </a:ext>
            </a:extLst>
          </p:cNvPr>
          <p:cNvGrpSpPr/>
          <p:nvPr/>
        </p:nvGrpSpPr>
        <p:grpSpPr>
          <a:xfrm rot="10800000">
            <a:off x="1" y="-14069"/>
            <a:ext cx="1465945" cy="1627715"/>
            <a:chOff x="0" y="4383314"/>
            <a:chExt cx="1465945" cy="1627715"/>
          </a:xfrm>
        </p:grpSpPr>
        <p:grpSp>
          <p:nvGrpSpPr>
            <p:cNvPr id="5" name="Group 4">
              <a:extLst>
                <a:ext uri="{FF2B5EF4-FFF2-40B4-BE49-F238E27FC236}">
                  <a16:creationId xmlns:a16="http://schemas.microsoft.com/office/drawing/2014/main" id="{ADDEBA50-80B9-41CC-8FB2-AAB9E7D619DD}"/>
                </a:ext>
              </a:extLst>
            </p:cNvPr>
            <p:cNvGrpSpPr/>
            <p:nvPr/>
          </p:nvGrpSpPr>
          <p:grpSpPr>
            <a:xfrm>
              <a:off x="0" y="4383314"/>
              <a:ext cx="1465945" cy="1627715"/>
              <a:chOff x="0" y="4383314"/>
              <a:chExt cx="1465945" cy="1627715"/>
            </a:xfrm>
          </p:grpSpPr>
          <p:sp>
            <p:nvSpPr>
              <p:cNvPr id="7" name="Right Triangle 6">
                <a:extLst>
                  <a:ext uri="{FF2B5EF4-FFF2-40B4-BE49-F238E27FC236}">
                    <a16:creationId xmlns:a16="http://schemas.microsoft.com/office/drawing/2014/main" id="{8E9DA4C4-6DEA-4357-B31D-063CDF5F3773}"/>
                  </a:ext>
                </a:extLst>
              </p:cNvPr>
              <p:cNvSpPr/>
              <p:nvPr/>
            </p:nvSpPr>
            <p:spPr>
              <a:xfrm flipV="1">
                <a:off x="1010642" y="4415572"/>
                <a:ext cx="455303" cy="1595457"/>
              </a:xfrm>
              <a:prstGeom prst="rtTriangle">
                <a:avLst/>
              </a:prstGeom>
              <a:gradFill flip="none" rotWithShape="1">
                <a:gsLst>
                  <a:gs pos="0">
                    <a:schemeClr val="tx1">
                      <a:alpha val="0"/>
                    </a:schemeClr>
                  </a:gs>
                  <a:gs pos="100000">
                    <a:schemeClr val="tx1">
                      <a:alpha val="56000"/>
                    </a:schemeClr>
                  </a:gs>
                </a:gsLst>
                <a:lin ang="108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Top Corners Rounded 7">
                <a:extLst>
                  <a:ext uri="{FF2B5EF4-FFF2-40B4-BE49-F238E27FC236}">
                    <a16:creationId xmlns:a16="http://schemas.microsoft.com/office/drawing/2014/main" id="{97A6F95B-B31C-47B8-A0F7-1D402942169F}"/>
                  </a:ext>
                </a:extLst>
              </p:cNvPr>
              <p:cNvSpPr/>
              <p:nvPr/>
            </p:nvSpPr>
            <p:spPr>
              <a:xfrm>
                <a:off x="0" y="4383314"/>
                <a:ext cx="1083212" cy="1595456"/>
              </a:xfrm>
              <a:prstGeom prst="round2SameRect">
                <a:avLst>
                  <a:gd name="adj1" fmla="val 14935"/>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6" name="TextBox 5">
              <a:extLst>
                <a:ext uri="{FF2B5EF4-FFF2-40B4-BE49-F238E27FC236}">
                  <a16:creationId xmlns:a16="http://schemas.microsoft.com/office/drawing/2014/main" id="{5356FDA9-8DD7-43EF-A52B-0DEA056DCE15}"/>
                </a:ext>
              </a:extLst>
            </p:cNvPr>
            <p:cNvSpPr txBox="1"/>
            <p:nvPr/>
          </p:nvSpPr>
          <p:spPr>
            <a:xfrm rot="10800000">
              <a:off x="0" y="4494907"/>
              <a:ext cx="1115706" cy="707886"/>
            </a:xfrm>
            <a:prstGeom prst="rect">
              <a:avLst/>
            </a:prstGeom>
            <a:noFill/>
          </p:spPr>
          <p:txBody>
            <a:bodyPr wrap="square" rtlCol="0">
              <a:spAutoFit/>
            </a:bodyPr>
            <a:lstStyle/>
            <a:p>
              <a:pPr algn="ctr"/>
              <a:r>
                <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p>
          </p:txBody>
        </p:sp>
      </p:grpSp>
      <p:sp>
        <p:nvSpPr>
          <p:cNvPr id="9" name="Rectangle 8">
            <a:extLst>
              <a:ext uri="{FF2B5EF4-FFF2-40B4-BE49-F238E27FC236}">
                <a16:creationId xmlns:a16="http://schemas.microsoft.com/office/drawing/2014/main" id="{FF69E09C-3449-49F0-966C-3659CE3E444B}"/>
              </a:ext>
            </a:extLst>
          </p:cNvPr>
          <p:cNvSpPr/>
          <p:nvPr/>
        </p:nvSpPr>
        <p:spPr>
          <a:xfrm>
            <a:off x="1" y="1818856"/>
            <a:ext cx="12192001" cy="5039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Action Button: Go Home 13">
            <a:hlinkClick r:id="rId2" action="ppaction://hlinksldjump" highlightClick="1"/>
            <a:extLst>
              <a:ext uri="{FF2B5EF4-FFF2-40B4-BE49-F238E27FC236}">
                <a16:creationId xmlns:a16="http://schemas.microsoft.com/office/drawing/2014/main" id="{71C77351-A6B8-4ACC-8B9A-F5A058596157}"/>
              </a:ext>
            </a:extLst>
          </p:cNvPr>
          <p:cNvSpPr/>
          <p:nvPr/>
        </p:nvSpPr>
        <p:spPr>
          <a:xfrm>
            <a:off x="11586530" y="161779"/>
            <a:ext cx="445477" cy="393896"/>
          </a:xfrm>
          <a:prstGeom prst="actionButtonHome">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5050"/>
              </a:solidFill>
            </a:endParaRPr>
          </a:p>
        </p:txBody>
      </p:sp>
      <p:sp>
        <p:nvSpPr>
          <p:cNvPr id="2" name="TextBox 1">
            <a:extLst>
              <a:ext uri="{FF2B5EF4-FFF2-40B4-BE49-F238E27FC236}">
                <a16:creationId xmlns:a16="http://schemas.microsoft.com/office/drawing/2014/main" id="{DE2AAC8E-2647-4F07-8517-18D727CF68DC}"/>
              </a:ext>
            </a:extLst>
          </p:cNvPr>
          <p:cNvSpPr txBox="1"/>
          <p:nvPr/>
        </p:nvSpPr>
        <p:spPr>
          <a:xfrm>
            <a:off x="1498439" y="709727"/>
            <a:ext cx="5437011" cy="913007"/>
          </a:xfrm>
          <a:prstGeom prst="rect">
            <a:avLst/>
          </a:prstGeom>
          <a:noFill/>
        </p:spPr>
        <p:txBody>
          <a:bodyPr wrap="square" rtlCol="0">
            <a:spAutoFit/>
          </a:bodyPr>
          <a:lstStyle/>
          <a:p>
            <a:r>
              <a:rPr lang="en-US" sz="5333" b="1" dirty="0">
                <a:solidFill>
                  <a:schemeClr val="accent3"/>
                </a:solidFill>
                <a:latin typeface="Bahnschrift Light" panose="020B0502040204020203" pitchFamily="34" charset="0"/>
                <a:ea typeface="Roboto Slab" panose="020B0604020202020204" charset="0"/>
              </a:rPr>
              <a:t>COMMUNICA</a:t>
            </a:r>
            <a:r>
              <a:rPr lang="en-US" sz="5333" dirty="0">
                <a:solidFill>
                  <a:schemeClr val="accent3"/>
                </a:solidFill>
                <a:latin typeface="Bahnschrift Light" panose="020B0502040204020203" pitchFamily="34" charset="0"/>
                <a:ea typeface="Roboto Slab" panose="020B0604020202020204" charset="0"/>
              </a:rPr>
              <a:t>T</a:t>
            </a:r>
            <a:r>
              <a:rPr lang="en-US" sz="5333" b="1" dirty="0">
                <a:solidFill>
                  <a:schemeClr val="accent3"/>
                </a:solidFill>
                <a:latin typeface="Bahnschrift Light" panose="020B0502040204020203" pitchFamily="34" charset="0"/>
                <a:ea typeface="Roboto Slab" panose="020B0604020202020204" charset="0"/>
              </a:rPr>
              <a:t>E</a:t>
            </a:r>
          </a:p>
        </p:txBody>
      </p:sp>
      <p:sp>
        <p:nvSpPr>
          <p:cNvPr id="3" name="TextBox 2">
            <a:extLst>
              <a:ext uri="{FF2B5EF4-FFF2-40B4-BE49-F238E27FC236}">
                <a16:creationId xmlns:a16="http://schemas.microsoft.com/office/drawing/2014/main" id="{95248264-CCAA-4928-BF25-A321E4E28D13}"/>
              </a:ext>
            </a:extLst>
          </p:cNvPr>
          <p:cNvSpPr txBox="1"/>
          <p:nvPr/>
        </p:nvSpPr>
        <p:spPr>
          <a:xfrm>
            <a:off x="382733" y="2629415"/>
            <a:ext cx="4561140" cy="3416320"/>
          </a:xfrm>
          <a:prstGeom prst="rect">
            <a:avLst/>
          </a:prstGeom>
          <a:noFill/>
        </p:spPr>
        <p:txBody>
          <a:bodyPr wrap="square" rtlCol="0">
            <a:spAutoFit/>
          </a:bodyPr>
          <a:lstStyle/>
          <a:p>
            <a:pPr algn="just"/>
            <a:r>
              <a:rPr lang="en-US" sz="2400" dirty="0">
                <a:solidFill>
                  <a:srgbClr val="222222"/>
                </a:solidFill>
                <a:latin typeface="Georgia" panose="02040502050405020303" pitchFamily="18" charset="0"/>
              </a:rPr>
              <a:t>Sketches have an amazing ability to foster discussions about ideas. With colleagues and especially clients, I’ve found sketches give everyone involved the permission to consider, talk about, and challenge the ideas they represent. After all, it’s just a sketch.</a:t>
            </a:r>
            <a:endParaRPr lang="en-IN" sz="2400" dirty="0"/>
          </a:p>
        </p:txBody>
      </p:sp>
      <p:pic>
        <p:nvPicPr>
          <p:cNvPr id="10" name="Picture 9">
            <a:extLst>
              <a:ext uri="{FF2B5EF4-FFF2-40B4-BE49-F238E27FC236}">
                <a16:creationId xmlns:a16="http://schemas.microsoft.com/office/drawing/2014/main" id="{4016350A-9556-48B2-AA90-755C4D90364B}"/>
              </a:ext>
            </a:extLst>
          </p:cNvPr>
          <p:cNvPicPr>
            <a:picLocks noChangeAspect="1"/>
          </p:cNvPicPr>
          <p:nvPr/>
        </p:nvPicPr>
        <p:blipFill>
          <a:blip r:embed="rId3"/>
          <a:srcRect/>
          <a:stretch/>
        </p:blipFill>
        <p:spPr>
          <a:xfrm>
            <a:off x="5249825" y="2736061"/>
            <a:ext cx="6336704" cy="3168352"/>
          </a:xfrm>
          <a:prstGeom prst="rect">
            <a:avLst/>
          </a:prstGeom>
        </p:spPr>
      </p:pic>
    </p:spTree>
    <p:extLst>
      <p:ext uri="{BB962C8B-B14F-4D97-AF65-F5344CB8AC3E}">
        <p14:creationId xmlns:p14="http://schemas.microsoft.com/office/powerpoint/2010/main" val="3118182853"/>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D1773E-8175-4B10-8C79-C660E6D0B100}"/>
              </a:ext>
            </a:extLst>
          </p:cNvPr>
          <p:cNvSpPr>
            <a:spLocks noGrp="1"/>
          </p:cNvSpPr>
          <p:nvPr>
            <p:ph type="sldNum" idx="12"/>
          </p:nvPr>
        </p:nvSpPr>
        <p:spPr/>
        <p:txBody>
          <a:bodyPr/>
          <a:lstStyle/>
          <a:p>
            <a:pPr algn="ctr"/>
            <a:fld id="{00000000-1234-1234-1234-123412341234}" type="slidenum">
              <a:rPr lang="en" smtClean="0"/>
              <a:pPr algn="ctr"/>
              <a:t>17</a:t>
            </a:fld>
            <a:endParaRPr lang="en"/>
          </a:p>
        </p:txBody>
      </p:sp>
      <p:sp>
        <p:nvSpPr>
          <p:cNvPr id="4" name="Rectangle 3">
            <a:extLst>
              <a:ext uri="{FF2B5EF4-FFF2-40B4-BE49-F238E27FC236}">
                <a16:creationId xmlns:a16="http://schemas.microsoft.com/office/drawing/2014/main" id="{8944D9E5-6F82-4414-965C-D1EFA01C76B2}"/>
              </a:ext>
            </a:extLst>
          </p:cNvPr>
          <p:cNvSpPr/>
          <p:nvPr/>
        </p:nvSpPr>
        <p:spPr>
          <a:xfrm>
            <a:off x="6096000" y="-641774"/>
            <a:ext cx="6231467" cy="8141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1" name="Google Shape;1495;p17">
            <a:extLst>
              <a:ext uri="{FF2B5EF4-FFF2-40B4-BE49-F238E27FC236}">
                <a16:creationId xmlns:a16="http://schemas.microsoft.com/office/drawing/2014/main" id="{EEFF8192-8E67-4A74-8458-230DCF02817C}"/>
              </a:ext>
            </a:extLst>
          </p:cNvPr>
          <p:cNvSpPr txBox="1">
            <a:spLocks/>
          </p:cNvSpPr>
          <p:nvPr/>
        </p:nvSpPr>
        <p:spPr>
          <a:xfrm>
            <a:off x="6335029" y="1477469"/>
            <a:ext cx="5617623" cy="54079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1pPr>
            <a:lvl2pPr marL="914400" marR="0" lvl="1" indent="-381000" algn="l" rtl="0">
              <a:lnSpc>
                <a:spcPct val="100000"/>
              </a:lnSpc>
              <a:spcBef>
                <a:spcPts val="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2pPr>
            <a:lvl3pPr marL="1371600" marR="0" lvl="2" indent="-381000" algn="l" rtl="0">
              <a:lnSpc>
                <a:spcPct val="100000"/>
              </a:lnSpc>
              <a:spcBef>
                <a:spcPts val="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3pPr>
            <a:lvl4pPr marL="1828800" marR="0" lvl="3"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4pPr>
            <a:lvl5pPr marL="2286000" marR="0" lvl="4"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5pPr>
            <a:lvl6pPr marL="2743200" marR="0" lvl="5"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6pPr>
            <a:lvl7pPr marL="3200400" marR="0" lvl="6"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7pPr>
            <a:lvl8pPr marL="3657600" marR="0" lvl="7"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8pPr>
            <a:lvl9pPr marL="4114800" marR="0" lvl="8"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9pPr>
          </a:lstStyle>
          <a:p>
            <a:pPr marL="380990" indent="-380990" algn="just"/>
            <a:r>
              <a:rPr lang="en-US" sz="2267" dirty="0">
                <a:latin typeface="Bahnschrift" panose="020B0502040204020203" pitchFamily="34" charset="0"/>
              </a:rPr>
              <a:t>SketchUp, formerly Google Sketchup, is a 3D modeling computer program for a wide range of drawing applications.</a:t>
            </a:r>
          </a:p>
          <a:p>
            <a:pPr marL="380990" indent="-380990" algn="just"/>
            <a:endParaRPr lang="en-US" sz="2267" dirty="0">
              <a:latin typeface="Bahnschrift" panose="020B0502040204020203" pitchFamily="34" charset="0"/>
            </a:endParaRPr>
          </a:p>
          <a:p>
            <a:pPr marL="380990" indent="-380990" algn="just"/>
            <a:r>
              <a:rPr lang="en-US" sz="2267" dirty="0">
                <a:latin typeface="Bahnschrift" panose="020B0502040204020203" pitchFamily="34" charset="0"/>
              </a:rPr>
              <a:t>SketchUp is designed to behave like your hand more like a pencil than complicated 3D modeling software. </a:t>
            </a:r>
          </a:p>
          <a:p>
            <a:pPr marL="380990" indent="-380990" algn="just"/>
            <a:endParaRPr lang="en-US" sz="2267" dirty="0">
              <a:latin typeface="Bahnschrift" panose="020B0502040204020203" pitchFamily="34" charset="0"/>
            </a:endParaRPr>
          </a:p>
          <a:p>
            <a:pPr marL="380990" indent="-380990" algn="just"/>
            <a:r>
              <a:rPr lang="en-US" sz="2267" dirty="0">
                <a:latin typeface="Bahnschrift" panose="020B0502040204020203" pitchFamily="34" charset="0"/>
              </a:rPr>
              <a:t>Throughout the design-build process, SketchUp helps you analyze problems and get the project under construction.</a:t>
            </a:r>
          </a:p>
        </p:txBody>
      </p:sp>
      <p:pic>
        <p:nvPicPr>
          <p:cNvPr id="6" name="!!Picture 5">
            <a:extLst>
              <a:ext uri="{FF2B5EF4-FFF2-40B4-BE49-F238E27FC236}">
                <a16:creationId xmlns:a16="http://schemas.microsoft.com/office/drawing/2014/main" id="{80DFC1D4-D6D6-4883-BE59-773142C5EAA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8992" t="20158" r="10773" b="25131"/>
          <a:stretch/>
        </p:blipFill>
        <p:spPr>
          <a:xfrm>
            <a:off x="6983599" y="421352"/>
            <a:ext cx="4320480" cy="1056117"/>
          </a:xfrm>
          <a:prstGeom prst="rect">
            <a:avLst/>
          </a:prstGeom>
        </p:spPr>
      </p:pic>
    </p:spTree>
    <p:extLst>
      <p:ext uri="{BB962C8B-B14F-4D97-AF65-F5344CB8AC3E}">
        <p14:creationId xmlns:p14="http://schemas.microsoft.com/office/powerpoint/2010/main" val="1791591250"/>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D1773E-8175-4B10-8C79-C660E6D0B100}"/>
              </a:ext>
            </a:extLst>
          </p:cNvPr>
          <p:cNvSpPr>
            <a:spLocks noGrp="1"/>
          </p:cNvSpPr>
          <p:nvPr>
            <p:ph type="sldNum" idx="12"/>
          </p:nvPr>
        </p:nvSpPr>
        <p:spPr/>
        <p:txBody>
          <a:bodyPr/>
          <a:lstStyle/>
          <a:p>
            <a:pPr algn="ctr"/>
            <a:fld id="{00000000-1234-1234-1234-123412341234}" type="slidenum">
              <a:rPr lang="en" smtClean="0"/>
              <a:pPr algn="ctr"/>
              <a:t>18</a:t>
            </a:fld>
            <a:endParaRPr lang="en"/>
          </a:p>
        </p:txBody>
      </p:sp>
      <p:sp>
        <p:nvSpPr>
          <p:cNvPr id="4" name="Rectangle 3">
            <a:extLst>
              <a:ext uri="{FF2B5EF4-FFF2-40B4-BE49-F238E27FC236}">
                <a16:creationId xmlns:a16="http://schemas.microsoft.com/office/drawing/2014/main" id="{8944D9E5-6F82-4414-965C-D1EFA01C76B2}"/>
              </a:ext>
            </a:extLst>
          </p:cNvPr>
          <p:cNvSpPr/>
          <p:nvPr/>
        </p:nvSpPr>
        <p:spPr>
          <a:xfrm>
            <a:off x="6096000" y="-641774"/>
            <a:ext cx="6231467" cy="8141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1" name="Google Shape;1495;p17">
            <a:extLst>
              <a:ext uri="{FF2B5EF4-FFF2-40B4-BE49-F238E27FC236}">
                <a16:creationId xmlns:a16="http://schemas.microsoft.com/office/drawing/2014/main" id="{EEFF8192-8E67-4A74-8458-230DCF02817C}"/>
              </a:ext>
            </a:extLst>
          </p:cNvPr>
          <p:cNvSpPr txBox="1">
            <a:spLocks/>
          </p:cNvSpPr>
          <p:nvPr/>
        </p:nvSpPr>
        <p:spPr>
          <a:xfrm>
            <a:off x="6335029" y="1477469"/>
            <a:ext cx="5617623" cy="54079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1pPr>
            <a:lvl2pPr marL="914400" marR="0" lvl="1" indent="-381000" algn="l" rtl="0">
              <a:lnSpc>
                <a:spcPct val="100000"/>
              </a:lnSpc>
              <a:spcBef>
                <a:spcPts val="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2pPr>
            <a:lvl3pPr marL="1371600" marR="0" lvl="2" indent="-381000" algn="l" rtl="0">
              <a:lnSpc>
                <a:spcPct val="100000"/>
              </a:lnSpc>
              <a:spcBef>
                <a:spcPts val="0"/>
              </a:spcBef>
              <a:spcAft>
                <a:spcPts val="0"/>
              </a:spcAft>
              <a:buClr>
                <a:schemeClr val="accent1"/>
              </a:buClr>
              <a:buSzPts val="2400"/>
              <a:buFont typeface="Muli"/>
              <a:buChar char="▫"/>
              <a:defRPr sz="2400" b="0" i="0" u="none" strike="noStrike" cap="none">
                <a:solidFill>
                  <a:schemeClr val="dk1"/>
                </a:solidFill>
                <a:latin typeface="Muli"/>
                <a:ea typeface="Muli"/>
                <a:cs typeface="Muli"/>
                <a:sym typeface="Muli"/>
              </a:defRPr>
            </a:lvl3pPr>
            <a:lvl4pPr marL="1828800" marR="0" lvl="3"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4pPr>
            <a:lvl5pPr marL="2286000" marR="0" lvl="4"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5pPr>
            <a:lvl6pPr marL="2743200" marR="0" lvl="5"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6pPr>
            <a:lvl7pPr marL="3200400" marR="0" lvl="6"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7pPr>
            <a:lvl8pPr marL="3657600" marR="0" lvl="7"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8pPr>
            <a:lvl9pPr marL="4114800" marR="0" lvl="8" indent="-381000" algn="l" rtl="0">
              <a:lnSpc>
                <a:spcPct val="100000"/>
              </a:lnSpc>
              <a:spcBef>
                <a:spcPts val="0"/>
              </a:spcBef>
              <a:spcAft>
                <a:spcPts val="0"/>
              </a:spcAft>
              <a:buClr>
                <a:schemeClr val="dk1"/>
              </a:buClr>
              <a:buSzPts val="2400"/>
              <a:buFont typeface="Muli"/>
              <a:buChar char="▫"/>
              <a:defRPr sz="2400" b="0" i="0" u="none" strike="noStrike" cap="none">
                <a:solidFill>
                  <a:schemeClr val="dk1"/>
                </a:solidFill>
                <a:latin typeface="Muli"/>
                <a:ea typeface="Muli"/>
                <a:cs typeface="Muli"/>
                <a:sym typeface="Muli"/>
              </a:defRPr>
            </a:lvl9pPr>
          </a:lstStyle>
          <a:p>
            <a:pPr marL="380990" indent="-380990" algn="just"/>
            <a:r>
              <a:rPr lang="en-US" sz="2267" dirty="0">
                <a:latin typeface="Bahnschrift" panose="020B0502040204020203" pitchFamily="34" charset="0"/>
              </a:rPr>
              <a:t>SketchUp, formerly Google Sketchup, is a 3D modeling computer program for a wide range of drawing applications.</a:t>
            </a:r>
          </a:p>
          <a:p>
            <a:pPr marL="380990" indent="-380990" algn="just"/>
            <a:endParaRPr lang="en-US" sz="2267" dirty="0">
              <a:latin typeface="Bahnschrift" panose="020B0502040204020203" pitchFamily="34" charset="0"/>
            </a:endParaRPr>
          </a:p>
          <a:p>
            <a:pPr marL="380990" indent="-380990" algn="just"/>
            <a:r>
              <a:rPr lang="en-US" sz="2267" dirty="0">
                <a:latin typeface="Bahnschrift" panose="020B0502040204020203" pitchFamily="34" charset="0"/>
              </a:rPr>
              <a:t>SketchUp is designed to behave like your hand more like a pencil than complicated 3D modeling software. </a:t>
            </a:r>
          </a:p>
          <a:p>
            <a:pPr marL="380990" indent="-380990" algn="just"/>
            <a:endParaRPr lang="en-US" sz="2267" dirty="0">
              <a:latin typeface="Bahnschrift" panose="020B0502040204020203" pitchFamily="34" charset="0"/>
            </a:endParaRPr>
          </a:p>
          <a:p>
            <a:pPr marL="380990" indent="-380990" algn="just"/>
            <a:r>
              <a:rPr lang="en-US" sz="2267" dirty="0">
                <a:latin typeface="Bahnschrift" panose="020B0502040204020203" pitchFamily="34" charset="0"/>
              </a:rPr>
              <a:t>Throughout the design-build process, SketchUp helps you analyze problems and get the project under construction.</a:t>
            </a:r>
          </a:p>
        </p:txBody>
      </p:sp>
      <p:pic>
        <p:nvPicPr>
          <p:cNvPr id="6" name="!!Picture 5">
            <a:extLst>
              <a:ext uri="{FF2B5EF4-FFF2-40B4-BE49-F238E27FC236}">
                <a16:creationId xmlns:a16="http://schemas.microsoft.com/office/drawing/2014/main" id="{80DFC1D4-D6D6-4883-BE59-773142C5EAA1}"/>
              </a:ext>
            </a:extLst>
          </p:cNvPr>
          <p:cNvPicPr>
            <a:picLocks noChangeAspect="1"/>
          </p:cNvPicPr>
          <p:nvPr/>
        </p:nvPicPr>
        <p:blipFill>
          <a:blip r:embed="rId2"/>
          <a:srcRect l="909" r="909"/>
          <a:stretch/>
        </p:blipFill>
        <p:spPr>
          <a:xfrm>
            <a:off x="6983599" y="421352"/>
            <a:ext cx="4320480" cy="1056117"/>
          </a:xfrm>
          <a:prstGeom prst="rect">
            <a:avLst/>
          </a:prstGeom>
        </p:spPr>
      </p:pic>
    </p:spTree>
    <p:extLst>
      <p:ext uri="{BB962C8B-B14F-4D97-AF65-F5344CB8AC3E}">
        <p14:creationId xmlns:p14="http://schemas.microsoft.com/office/powerpoint/2010/main" val="346026723"/>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002" y="927754"/>
            <a:ext cx="10572470" cy="1569660"/>
          </a:xfrm>
          <a:prstGeom prst="rect">
            <a:avLst/>
          </a:prstGeom>
        </p:spPr>
        <p:txBody>
          <a:bodyPr wrap="square">
            <a:spAutoFit/>
          </a:bodyPr>
          <a:lstStyle/>
          <a:p>
            <a:pPr algn="just"/>
            <a:r>
              <a:rPr lang="en-US" sz="2400" dirty="0" err="1">
                <a:latin typeface="Times New Roman" panose="02020603050405020304" pitchFamily="18" charset="0"/>
                <a:cs typeface="Times New Roman" panose="02020603050405020304" pitchFamily="18" charset="0"/>
              </a:rPr>
              <a:t>Dynagrams</a:t>
            </a:r>
            <a:r>
              <a:rPr lang="en-US" sz="2400" dirty="0">
                <a:latin typeface="Times New Roman" panose="02020603050405020304" pitchFamily="18" charset="0"/>
                <a:cs typeface="Times New Roman" panose="02020603050405020304" pitchFamily="18" charset="0"/>
              </a:rPr>
              <a:t> are any interactive </a:t>
            </a:r>
            <a:r>
              <a:rPr lang="en-US" sz="2400" dirty="0" smtClean="0">
                <a:latin typeface="Times New Roman" panose="02020603050405020304" pitchFamily="18" charset="0"/>
                <a:cs typeface="Times New Roman" panose="02020603050405020304" pitchFamily="18" charset="0"/>
              </a:rPr>
              <a:t>diagrammatic visualization </a:t>
            </a:r>
            <a:r>
              <a:rPr lang="en-US" sz="2400" dirty="0">
                <a:latin typeface="Times New Roman" panose="02020603050405020304" pitchFamily="18" charset="0"/>
                <a:cs typeface="Times New Roman" panose="02020603050405020304" pitchFamily="18" charset="0"/>
              </a:rPr>
              <a:t>that allows its users to </a:t>
            </a:r>
            <a:r>
              <a:rPr lang="en-US" sz="2400" dirty="0" smtClean="0">
                <a:latin typeface="Times New Roman" panose="02020603050405020304" pitchFamily="18" charset="0"/>
                <a:cs typeface="Times New Roman" panose="02020603050405020304" pitchFamily="18" charset="0"/>
              </a:rPr>
              <a:t>collaboratively create</a:t>
            </a:r>
            <a:r>
              <a:rPr lang="en-US" sz="2400" dirty="0">
                <a:latin typeface="Times New Roman" panose="02020603050405020304" pitchFamily="18" charset="0"/>
                <a:cs typeface="Times New Roman" panose="02020603050405020304" pitchFamily="18" charset="0"/>
              </a:rPr>
              <a:t>, alter or extend the diagram in order to </a:t>
            </a:r>
            <a:r>
              <a:rPr lang="en-US" sz="2400" dirty="0" smtClean="0">
                <a:latin typeface="Times New Roman" panose="02020603050405020304" pitchFamily="18" charset="0"/>
                <a:cs typeface="Times New Roman" panose="02020603050405020304" pitchFamily="18" charset="0"/>
              </a:rPr>
              <a:t>conduct analyses</a:t>
            </a:r>
            <a:r>
              <a:rPr lang="en-US" sz="2400" dirty="0">
                <a:latin typeface="Times New Roman" panose="02020603050405020304" pitchFamily="18" charset="0"/>
                <a:cs typeface="Times New Roman" panose="02020603050405020304" pitchFamily="18" charset="0"/>
              </a:rPr>
              <a:t>, explore scenarios, make insights </a:t>
            </a:r>
            <a:r>
              <a:rPr lang="en-US" sz="2400" dirty="0" smtClean="0">
                <a:latin typeface="Times New Roman" panose="02020603050405020304" pitchFamily="18" charset="0"/>
                <a:cs typeface="Times New Roman" panose="02020603050405020304" pitchFamily="18" charset="0"/>
              </a:rPr>
              <a:t>jointly visible </a:t>
            </a:r>
            <a:r>
              <a:rPr lang="en-US" sz="2400" dirty="0">
                <a:latin typeface="Times New Roman" panose="02020603050405020304" pitchFamily="18" charset="0"/>
                <a:cs typeface="Times New Roman" panose="02020603050405020304" pitchFamily="18" charset="0"/>
              </a:rPr>
              <a:t>or graphically record experiences, </a:t>
            </a:r>
            <a:r>
              <a:rPr lang="en-US" sz="2400" dirty="0" smtClean="0">
                <a:latin typeface="Times New Roman" panose="02020603050405020304" pitchFamily="18" charset="0"/>
                <a:cs typeface="Times New Roman" panose="02020603050405020304" pitchFamily="18" charset="0"/>
              </a:rPr>
              <a:t>evaluations, and </a:t>
            </a:r>
            <a:r>
              <a:rPr lang="en-US" sz="2400" dirty="0">
                <a:latin typeface="Times New Roman" panose="02020603050405020304" pitchFamily="18" charset="0"/>
                <a:cs typeface="Times New Roman" panose="02020603050405020304" pitchFamily="18" charset="0"/>
              </a:rPr>
              <a:t>decisions.</a:t>
            </a:r>
          </a:p>
        </p:txBody>
      </p:sp>
      <p:sp>
        <p:nvSpPr>
          <p:cNvPr id="4" name="Rectangle 3"/>
          <p:cNvSpPr/>
          <p:nvPr/>
        </p:nvSpPr>
        <p:spPr>
          <a:xfrm>
            <a:off x="987188" y="2941558"/>
            <a:ext cx="10081146" cy="1754326"/>
          </a:xfrm>
          <a:prstGeom prst="rect">
            <a:avLst/>
          </a:prstGeom>
        </p:spPr>
        <p:txBody>
          <a:bodyPr wrap="square">
            <a:spAutoFit/>
          </a:bodyPr>
          <a:lstStyle/>
          <a:p>
            <a:pPr algn="just"/>
            <a:r>
              <a:rPr lang="en-US" b="1" dirty="0">
                <a:solidFill>
                  <a:srgbClr val="434456"/>
                </a:solidFill>
                <a:latin typeface="basefontRegular"/>
              </a:rPr>
              <a:t>Sankey Diagram is a type of flow diagram that depicts the flow of resources (material, energy, cost, etc.) from one node to another. The start and endpoints of each flow are called nodes and the flow paths between them are called links. There can only be one link between a pair of nodes. The value of the flow between each pair of nodes is encoded by the width of the link. The coloration of the links help establish visual mapping with their respective nodes.</a:t>
            </a:r>
            <a:endParaRPr lang="en-US" b="1" dirty="0"/>
          </a:p>
        </p:txBody>
      </p:sp>
    </p:spTree>
    <p:extLst>
      <p:ext uri="{BB962C8B-B14F-4D97-AF65-F5344CB8AC3E}">
        <p14:creationId xmlns:p14="http://schemas.microsoft.com/office/powerpoint/2010/main" val="1960342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7;p15"/>
          <p:cNvSpPr txBox="1">
            <a:spLocks/>
          </p:cNvSpPr>
          <p:nvPr/>
        </p:nvSpPr>
        <p:spPr>
          <a:xfrm>
            <a:off x="-201120" y="598811"/>
            <a:ext cx="6711900" cy="623100"/>
          </a:xfrm>
          <a:prstGeom prst="rect">
            <a:avLst/>
          </a:prstGeom>
        </p:spPr>
        <p:txBody>
          <a:bodyPr spcFirstLastPara="1" wrap="square" lIns="0" tIns="0" rIns="0" bIns="0" anchor="b"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smtClean="0"/>
              <a:t>Articulate Design Ideas</a:t>
            </a:r>
            <a:endParaRPr lang="en-IN" sz="3200" dirty="0"/>
          </a:p>
        </p:txBody>
      </p:sp>
      <p:sp>
        <p:nvSpPr>
          <p:cNvPr id="3" name="Rectangle 2"/>
          <p:cNvSpPr/>
          <p:nvPr/>
        </p:nvSpPr>
        <p:spPr>
          <a:xfrm>
            <a:off x="1009935" y="1471334"/>
            <a:ext cx="10358650" cy="421978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At the surface this sounds easy – anyone can talk, but talking isn't the challenge. The challenge is in communicating well.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How can you communicate in a way that convinces your stakeholder(s) that this is the problem to focus on? The meaning behind a particular decision? The goal you're trying to achieve?</a:t>
            </a:r>
          </a:p>
          <a:p>
            <a:pPr algn="just"/>
            <a:endParaRPr lang="en-US" sz="2400" dirty="0">
              <a:latin typeface="Times New Roman" panose="02020603050405020304" pitchFamily="18" charset="0"/>
              <a:cs typeface="Times New Roman" panose="02020603050405020304" pitchFamily="18" charset="0"/>
            </a:endParaRPr>
          </a:p>
          <a:p>
            <a:pPr algn="ctr"/>
            <a:r>
              <a:rPr lang="en-US" sz="2400" b="1" dirty="0">
                <a:solidFill>
                  <a:srgbClr val="FF0000"/>
                </a:solidFill>
                <a:latin typeface="Times New Roman" panose="02020603050405020304" pitchFamily="18" charset="0"/>
                <a:cs typeface="Times New Roman" panose="02020603050405020304" pitchFamily="18" charset="0"/>
              </a:rPr>
              <a:t>Knowing the goal is critical, but keep in mind that the goal can change. </a:t>
            </a:r>
          </a:p>
          <a:p>
            <a:pPr algn="ct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we progress through the design process, new insights arise which can influence the goal or direction of the project. </a:t>
            </a:r>
          </a:p>
        </p:txBody>
      </p:sp>
    </p:spTree>
    <p:extLst>
      <p:ext uri="{BB962C8B-B14F-4D97-AF65-F5344CB8AC3E}">
        <p14:creationId xmlns:p14="http://schemas.microsoft.com/office/powerpoint/2010/main" val="1189247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17" y="250463"/>
            <a:ext cx="11719013" cy="6136689"/>
          </a:xfrm>
          <a:prstGeom prst="rect">
            <a:avLst/>
          </a:prstGeom>
        </p:spPr>
      </p:pic>
    </p:spTree>
    <p:extLst>
      <p:ext uri="{BB962C8B-B14F-4D97-AF65-F5344CB8AC3E}">
        <p14:creationId xmlns:p14="http://schemas.microsoft.com/office/powerpoint/2010/main" val="2976525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276" y="611524"/>
            <a:ext cx="10360718" cy="70788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MOST IMPORTANT THING </a:t>
            </a:r>
            <a:r>
              <a:rPr lang="en-US" sz="2000" dirty="0" smtClean="0">
                <a:latin typeface="Times New Roman" panose="02020603050405020304" pitchFamily="18" charset="0"/>
                <a:cs typeface="Times New Roman" panose="02020603050405020304" pitchFamily="18" charset="0"/>
              </a:rPr>
              <a:t>IN COMMUNICATION </a:t>
            </a:r>
            <a:r>
              <a:rPr lang="en-US" sz="2000" dirty="0">
                <a:latin typeface="Times New Roman" panose="02020603050405020304" pitchFamily="18" charset="0"/>
                <a:cs typeface="Times New Roman" panose="02020603050405020304" pitchFamily="18" charset="0"/>
              </a:rPr>
              <a:t>IS TO HEAR </a:t>
            </a:r>
            <a:r>
              <a:rPr lang="en-US" sz="2000" dirty="0" smtClean="0">
                <a:latin typeface="Times New Roman" panose="02020603050405020304" pitchFamily="18" charset="0"/>
                <a:cs typeface="Times New Roman" panose="02020603050405020304" pitchFamily="18" charset="0"/>
              </a:rPr>
              <a:t>WHATSN’T </a:t>
            </a:r>
            <a:r>
              <a:rPr lang="en-US" sz="2000" dirty="0">
                <a:latin typeface="Times New Roman" panose="02020603050405020304" pitchFamily="18" charset="0"/>
                <a:cs typeface="Times New Roman" panose="02020603050405020304" pitchFamily="18" charset="0"/>
              </a:rPr>
              <a:t>BEING </a:t>
            </a:r>
            <a:r>
              <a:rPr lang="en-US" sz="2000" dirty="0" smtClean="0">
                <a:latin typeface="Times New Roman" panose="02020603050405020304" pitchFamily="18" charset="0"/>
                <a:cs typeface="Times New Roman" panose="02020603050405020304" pitchFamily="18" charset="0"/>
              </a:rPr>
              <a:t>SAID”</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953276" y="1319410"/>
            <a:ext cx="10183297" cy="2308324"/>
          </a:xfrm>
          <a:prstGeom prst="rect">
            <a:avLst/>
          </a:prstGeom>
        </p:spPr>
        <p:txBody>
          <a:bodyPr wrap="square">
            <a:spAutoFit/>
          </a:bodyPr>
          <a:lstStyle/>
          <a:p>
            <a:pPr algn="just"/>
            <a:r>
              <a:rPr lang="en-US" sz="2400" dirty="0"/>
              <a:t>Communication is the biggest key of articulating the design.</a:t>
            </a:r>
          </a:p>
          <a:p>
            <a:pPr algn="just"/>
            <a:endParaRPr lang="en-US" sz="2400" dirty="0"/>
          </a:p>
          <a:p>
            <a:pPr algn="just"/>
            <a:r>
              <a:rPr lang="en-US" sz="2400" dirty="0"/>
              <a:t>Communication is a success if you walk away with </a:t>
            </a:r>
            <a:r>
              <a:rPr lang="en-US" sz="2400" dirty="0" smtClean="0"/>
              <a:t>clear decisions </a:t>
            </a:r>
            <a:r>
              <a:rPr lang="en-US" sz="2400" dirty="0"/>
              <a:t>that will </a:t>
            </a:r>
            <a:r>
              <a:rPr lang="en-US" sz="2400" dirty="0" smtClean="0"/>
              <a:t> create </a:t>
            </a:r>
            <a:r>
              <a:rPr lang="en-US" sz="2400" dirty="0"/>
              <a:t>an effective user experience. </a:t>
            </a:r>
            <a:r>
              <a:rPr lang="en-US" sz="2400" b="1" dirty="0"/>
              <a:t>My </a:t>
            </a:r>
            <a:r>
              <a:rPr lang="en-US" sz="2400" b="1" dirty="0" smtClean="0"/>
              <a:t>point is</a:t>
            </a:r>
            <a:r>
              <a:rPr lang="en-US" sz="2400" b="1" dirty="0"/>
              <a:t>, it’s not about nice-looking slides as much as it’s about </a:t>
            </a:r>
            <a:r>
              <a:rPr lang="en-US" sz="2400" b="1" dirty="0" smtClean="0"/>
              <a:t>making good </a:t>
            </a:r>
            <a:r>
              <a:rPr lang="en-US" sz="2400" b="1" dirty="0"/>
              <a:t>decisions. Communication also helps you to </a:t>
            </a:r>
            <a:r>
              <a:rPr lang="en-US" sz="2400" b="1" dirty="0" smtClean="0"/>
              <a:t>reduce interruption </a:t>
            </a:r>
            <a:r>
              <a:rPr lang="en-US" sz="2400" b="1" dirty="0"/>
              <a:t>in between articulation.</a:t>
            </a:r>
          </a:p>
        </p:txBody>
      </p:sp>
      <p:sp>
        <p:nvSpPr>
          <p:cNvPr id="4" name="Rectangle 3"/>
          <p:cNvSpPr/>
          <p:nvPr/>
        </p:nvSpPr>
        <p:spPr>
          <a:xfrm>
            <a:off x="844094" y="3693402"/>
            <a:ext cx="10565434" cy="2031325"/>
          </a:xfrm>
          <a:prstGeom prst="rect">
            <a:avLst/>
          </a:prstGeom>
        </p:spPr>
        <p:txBody>
          <a:bodyPr wrap="square">
            <a:spAutoFit/>
          </a:bodyPr>
          <a:lstStyle/>
          <a:p>
            <a:r>
              <a:rPr lang="en-US" b="1" dirty="0"/>
              <a:t>There are several processes includes when we are articulating </a:t>
            </a:r>
            <a:r>
              <a:rPr lang="en-US" b="1" dirty="0" smtClean="0"/>
              <a:t>the design</a:t>
            </a:r>
            <a:r>
              <a:rPr lang="en-US" b="1" dirty="0"/>
              <a:t>:</a:t>
            </a:r>
          </a:p>
          <a:p>
            <a:endParaRPr lang="en-US" b="1" dirty="0"/>
          </a:p>
          <a:p>
            <a:r>
              <a:rPr lang="en-US" b="1" dirty="0"/>
              <a:t>Regularly (re)define or frame the problem : It includes what we </a:t>
            </a:r>
            <a:r>
              <a:rPr lang="en-US" b="1" dirty="0" smtClean="0"/>
              <a:t>are changing </a:t>
            </a:r>
            <a:r>
              <a:rPr lang="en-US" b="1" dirty="0"/>
              <a:t>in the aspect of applied design.</a:t>
            </a:r>
          </a:p>
          <a:p>
            <a:endParaRPr lang="en-US" b="1" dirty="0"/>
          </a:p>
          <a:p>
            <a:r>
              <a:rPr lang="en-US" b="1" dirty="0"/>
              <a:t>Adopt Holistic Thinking : Holistic design goes beyond </a:t>
            </a:r>
            <a:r>
              <a:rPr lang="en-US" b="1" dirty="0" smtClean="0"/>
              <a:t>problem solving </a:t>
            </a:r>
            <a:r>
              <a:rPr lang="en-US" b="1" dirty="0"/>
              <a:t>to incorporate all aspects of the ecosystem that </a:t>
            </a:r>
            <a:r>
              <a:rPr lang="en-US" b="1" dirty="0" smtClean="0"/>
              <a:t>a product </a:t>
            </a:r>
            <a:r>
              <a:rPr lang="en-US" b="1" dirty="0"/>
              <a:t>is used in.</a:t>
            </a:r>
          </a:p>
        </p:txBody>
      </p:sp>
    </p:spTree>
    <p:extLst>
      <p:ext uri="{BB962C8B-B14F-4D97-AF65-F5344CB8AC3E}">
        <p14:creationId xmlns:p14="http://schemas.microsoft.com/office/powerpoint/2010/main" val="3675083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7;p15"/>
          <p:cNvSpPr txBox="1">
            <a:spLocks/>
          </p:cNvSpPr>
          <p:nvPr/>
        </p:nvSpPr>
        <p:spPr>
          <a:xfrm>
            <a:off x="-692439" y="530572"/>
            <a:ext cx="6711900" cy="623100"/>
          </a:xfrm>
          <a:prstGeom prst="rect">
            <a:avLst/>
          </a:prstGeom>
        </p:spPr>
        <p:txBody>
          <a:bodyPr spcFirstLastPara="1" wrap="square" lIns="0" tIns="0" rIns="0" bIns="0" anchor="b"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smtClean="0"/>
              <a:t>Defining Designs' Purpose</a:t>
            </a:r>
            <a:endParaRPr lang="en-IN" sz="2400" dirty="0"/>
          </a:p>
        </p:txBody>
      </p:sp>
      <p:sp>
        <p:nvSpPr>
          <p:cNvPr id="3" name="Rectangle 2"/>
          <p:cNvSpPr/>
          <p:nvPr/>
        </p:nvSpPr>
        <p:spPr>
          <a:xfrm>
            <a:off x="939628" y="1539573"/>
            <a:ext cx="10388014" cy="4154984"/>
          </a:xfrm>
          <a:prstGeom prst="rect">
            <a:avLst/>
          </a:prstGeom>
        </p:spPr>
        <p:txBody>
          <a:bodyPr wrap="square">
            <a:spAutoFit/>
          </a:bodyPr>
          <a:lstStyle/>
          <a:p>
            <a:r>
              <a:rPr lang="en-IN" sz="2400" b="1" dirty="0" smtClean="0">
                <a:solidFill>
                  <a:srgbClr val="FF0000"/>
                </a:solidFill>
                <a:latin typeface="Times New Roman" panose="02020603050405020304" pitchFamily="18" charset="0"/>
                <a:cs typeface="Times New Roman" panose="02020603050405020304" pitchFamily="18" charset="0"/>
              </a:rPr>
              <a:t>1. Solve </a:t>
            </a:r>
            <a:r>
              <a:rPr lang="en-IN" sz="2400" b="1" dirty="0">
                <a:solidFill>
                  <a:srgbClr val="FF0000"/>
                </a:solidFill>
                <a:latin typeface="Times New Roman" panose="02020603050405020304" pitchFamily="18" charset="0"/>
                <a:cs typeface="Times New Roman" panose="02020603050405020304" pitchFamily="18" charset="0"/>
              </a:rPr>
              <a:t>a problem</a:t>
            </a:r>
          </a:p>
          <a:p>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What problem does this particular design solve? Always refer to the problem, goals and big picture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b="1" dirty="0" smtClean="0">
                <a:solidFill>
                  <a:srgbClr val="FF0000"/>
                </a:solidFill>
                <a:latin typeface="Times New Roman" panose="02020603050405020304" pitchFamily="18" charset="0"/>
                <a:cs typeface="Times New Roman" panose="02020603050405020304" pitchFamily="18" charset="0"/>
              </a:rPr>
              <a:t>2. </a:t>
            </a:r>
            <a:r>
              <a:rPr lang="en-IN" sz="2400" b="1" dirty="0">
                <a:solidFill>
                  <a:srgbClr val="FF0000"/>
                </a:solidFill>
                <a:latin typeface="Times New Roman" panose="02020603050405020304" pitchFamily="18" charset="0"/>
                <a:cs typeface="Times New Roman" panose="02020603050405020304" pitchFamily="18" charset="0"/>
              </a:rPr>
              <a:t>Be easy for users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does this particular design affect the user? What barriers are we creating or minimizing?</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r>
              <a:rPr lang="en-IN" sz="2400" b="1" dirty="0">
                <a:solidFill>
                  <a:srgbClr val="FF0000"/>
                </a:solidFill>
                <a:latin typeface="Times New Roman" panose="02020603050405020304" pitchFamily="18" charset="0"/>
                <a:cs typeface="Times New Roman" panose="02020603050405020304" pitchFamily="18" charset="0"/>
              </a:rPr>
              <a:t>3. Be supported by everyone</a:t>
            </a:r>
          </a:p>
          <a:p>
            <a:r>
              <a:rPr lang="en-US" sz="2400" dirty="0">
                <a:latin typeface="Times New Roman" panose="02020603050405020304" pitchFamily="18" charset="0"/>
                <a:cs typeface="Times New Roman" panose="02020603050405020304" pitchFamily="18" charset="0"/>
              </a:rPr>
              <a:t>There will always be someone who will challenge your decision. Be prepared to explain why it's better than the alternative and the other directions you explored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916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7;p15"/>
          <p:cNvSpPr txBox="1">
            <a:spLocks/>
          </p:cNvSpPr>
          <p:nvPr/>
        </p:nvSpPr>
        <p:spPr>
          <a:xfrm>
            <a:off x="781518" y="871766"/>
            <a:ext cx="9154052" cy="623100"/>
          </a:xfrm>
          <a:prstGeom prst="rect">
            <a:avLst/>
          </a:prstGeom>
        </p:spPr>
        <p:txBody>
          <a:bodyPr spcFirstLastPara="1" wrap="square" lIns="0" tIns="0" rIns="0" bIns="0" anchor="b"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smtClean="0">
                <a:latin typeface="Times New Roman" panose="02020603050405020304" pitchFamily="18" charset="0"/>
                <a:cs typeface="Times New Roman" panose="02020603050405020304" pitchFamily="18" charset="0"/>
              </a:rPr>
              <a:t>Documentation Benefits in Articulate Design</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2010978" y="1885338"/>
            <a:ext cx="6109440" cy="2062103"/>
          </a:xfrm>
          <a:prstGeom prst="rect">
            <a:avLst/>
          </a:prstGeom>
        </p:spPr>
        <p:txBody>
          <a:bodyPr wrap="square">
            <a:spAutoFit/>
          </a:bodyPr>
          <a:lstStyle/>
          <a:p>
            <a:pPr marL="342900" indent="-342900" algn="just">
              <a:buFont typeface="+mj-lt"/>
              <a:buAutoNum type="arabicPeriod"/>
            </a:pPr>
            <a:r>
              <a:rPr lang="en-US" sz="3200" dirty="0"/>
              <a:t> </a:t>
            </a:r>
            <a:r>
              <a:rPr lang="en-US" sz="3200" dirty="0">
                <a:latin typeface="Times New Roman" panose="02020603050405020304" pitchFamily="18" charset="0"/>
                <a:cs typeface="Times New Roman" panose="02020603050405020304" pitchFamily="18" charset="0"/>
              </a:rPr>
              <a:t>Avoids repeat conversations</a:t>
            </a:r>
          </a:p>
          <a:p>
            <a:pPr marL="342900" indent="-342900" algn="just">
              <a:buFont typeface="+mj-lt"/>
              <a:buAutoNum type="arabicPeriod"/>
            </a:pPr>
            <a:r>
              <a:rPr lang="en-US" sz="3200" dirty="0">
                <a:latin typeface="Times New Roman" panose="02020603050405020304" pitchFamily="18" charset="0"/>
                <a:cs typeface="Times New Roman" panose="02020603050405020304" pitchFamily="18" charset="0"/>
              </a:rPr>
              <a:t> Focuses on being articulate</a:t>
            </a:r>
          </a:p>
          <a:p>
            <a:pPr marL="342900" indent="-342900" algn="just">
              <a:buFont typeface="+mj-lt"/>
              <a:buAutoNum type="arabicPeriod"/>
            </a:pPr>
            <a:r>
              <a:rPr lang="en-US" sz="3200" dirty="0">
                <a:latin typeface="Times New Roman" panose="02020603050405020304" pitchFamily="18" charset="0"/>
                <a:cs typeface="Times New Roman" panose="02020603050405020304" pitchFamily="18" charset="0"/>
              </a:rPr>
              <a:t> Builds trust with stakeholders</a:t>
            </a:r>
          </a:p>
          <a:p>
            <a:pPr marL="342900" indent="-342900" algn="just">
              <a:buFont typeface="+mj-lt"/>
              <a:buAutoNum type="arabicPeriod"/>
            </a:pPr>
            <a:r>
              <a:rPr lang="en-US" sz="3200" dirty="0">
                <a:latin typeface="Times New Roman" panose="02020603050405020304" pitchFamily="18" charset="0"/>
                <a:cs typeface="Times New Roman" panose="02020603050405020304" pitchFamily="18" charset="0"/>
              </a:rPr>
              <a:t> Keeps the meeting on track</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687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570" y="898127"/>
            <a:ext cx="10549720" cy="4832092"/>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Storytelling</a:t>
            </a:r>
            <a:r>
              <a:rPr lang="en-US" sz="2000" dirty="0">
                <a:latin typeface="Times New Roman" panose="02020603050405020304" pitchFamily="18" charset="0"/>
                <a:cs typeface="Times New Roman" panose="02020603050405020304" pitchFamily="18" charset="0"/>
              </a:rPr>
              <a:t> is used in design as a technique to get insight into users, build empathy and access them emotionally. With stories, designers speak via character, theme, melody, and spectacle to increase the appeal of what they offer and provide a solid understanding of the users.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Seven Elements in Storytelling</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Plot</a:t>
            </a:r>
            <a:r>
              <a:rPr lang="en-US" sz="2000" dirty="0">
                <a:solidFill>
                  <a:schemeClr val="tx1"/>
                </a:solidFill>
                <a:latin typeface="Times New Roman" panose="02020603050405020304" pitchFamily="18" charset="0"/>
                <a:cs typeface="Times New Roman" panose="02020603050405020304" pitchFamily="18" charset="0"/>
              </a:rPr>
              <a:t> – what are users trying to achieve/overcome?</a:t>
            </a:r>
          </a:p>
          <a:p>
            <a:pPr marL="342900" indent="-342900" algn="jus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Character</a:t>
            </a:r>
            <a:r>
              <a:rPr lang="en-US" sz="2000" dirty="0">
                <a:solidFill>
                  <a:schemeClr val="tx1"/>
                </a:solidFill>
                <a:latin typeface="Times New Roman" panose="02020603050405020304" pitchFamily="18" charset="0"/>
                <a:cs typeface="Times New Roman" panose="02020603050405020304" pitchFamily="18" charset="0"/>
              </a:rPr>
              <a:t> – who are the users: not just demographically, but what insights do you require to understand what they’re truly like?</a:t>
            </a:r>
          </a:p>
          <a:p>
            <a:pPr marL="342900" indent="-342900" algn="jus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Theme</a:t>
            </a:r>
            <a:r>
              <a:rPr lang="en-US" sz="2000" dirty="0">
                <a:solidFill>
                  <a:schemeClr val="tx1"/>
                </a:solidFill>
                <a:latin typeface="Times New Roman" panose="02020603050405020304" pitchFamily="18" charset="0"/>
                <a:cs typeface="Times New Roman" panose="02020603050405020304" pitchFamily="18" charset="0"/>
              </a:rPr>
              <a:t> – how can you establish a trustworthy presence to them?</a:t>
            </a:r>
          </a:p>
          <a:p>
            <a:pPr marL="342900" indent="-342900" algn="jus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Diction</a:t>
            </a:r>
            <a:r>
              <a:rPr lang="en-US" sz="2000" dirty="0">
                <a:solidFill>
                  <a:schemeClr val="tx1"/>
                </a:solidFill>
                <a:latin typeface="Times New Roman" panose="02020603050405020304" pitchFamily="18" charset="0"/>
                <a:cs typeface="Times New Roman" panose="02020603050405020304" pitchFamily="18" charset="0"/>
              </a:rPr>
              <a:t> – what will your design say to users and how? </a:t>
            </a:r>
          </a:p>
          <a:p>
            <a:pPr marL="342900" indent="-342900" algn="jus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Melody</a:t>
            </a:r>
            <a:r>
              <a:rPr lang="en-US" sz="2000" dirty="0">
                <a:solidFill>
                  <a:schemeClr val="tx1"/>
                </a:solidFill>
                <a:latin typeface="Times New Roman" panose="02020603050405020304" pitchFamily="18" charset="0"/>
                <a:cs typeface="Times New Roman" panose="02020603050405020304" pitchFamily="18" charset="0"/>
              </a:rPr>
              <a:t> – will the overall design pattern appear pleasant and predictable to users, moving them emotionally?</a:t>
            </a:r>
          </a:p>
          <a:p>
            <a:pPr marL="342900" indent="-342900" algn="just">
              <a:buFont typeface="+mj-lt"/>
              <a:buAutoNum type="arabicPeriod"/>
            </a:pPr>
            <a:r>
              <a:rPr lang="en-US" sz="2000" dirty="0" smtClean="0">
                <a:solidFill>
                  <a:srgbClr val="0070C0"/>
                </a:solidFill>
                <a:latin typeface="Times New Roman" panose="02020603050405020304" pitchFamily="18" charset="0"/>
                <a:cs typeface="Times New Roman" panose="02020603050405020304" pitchFamily="18" charset="0"/>
              </a:rPr>
              <a:t>Decor</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how will you present everything so the graphics match the setting the users can sense? </a:t>
            </a:r>
          </a:p>
          <a:p>
            <a:pPr marL="342900" indent="-342900" algn="just">
              <a:buFont typeface="+mj-lt"/>
              <a:buAutoNum type="arabicPeriod"/>
            </a:pPr>
            <a:r>
              <a:rPr lang="en-US" sz="2000" dirty="0">
                <a:solidFill>
                  <a:srgbClr val="0070C0"/>
                </a:solidFill>
                <a:latin typeface="Times New Roman" panose="02020603050405020304" pitchFamily="18" charset="0"/>
                <a:cs typeface="Times New Roman" panose="02020603050405020304" pitchFamily="18" charset="0"/>
              </a:rPr>
              <a:t>Spectacle</a:t>
            </a:r>
            <a:r>
              <a:rPr lang="en-US" sz="2000" dirty="0">
                <a:solidFill>
                  <a:schemeClr val="tx1"/>
                </a:solidFill>
                <a:latin typeface="Times New Roman" panose="02020603050405020304" pitchFamily="18" charset="0"/>
                <a:cs typeface="Times New Roman" panose="02020603050405020304" pitchFamily="18" charset="0"/>
              </a:rPr>
              <a:t> – how can you make your design outstanding so users will remember it?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511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7;p15"/>
          <p:cNvSpPr txBox="1">
            <a:spLocks/>
          </p:cNvSpPr>
          <p:nvPr/>
        </p:nvSpPr>
        <p:spPr>
          <a:xfrm>
            <a:off x="808814" y="544220"/>
            <a:ext cx="6711900" cy="623100"/>
          </a:xfrm>
          <a:prstGeom prst="rect">
            <a:avLst/>
          </a:prstGeom>
        </p:spPr>
        <p:txBody>
          <a:bodyPr spcFirstLastPara="1" wrap="square" lIns="0" tIns="0" rIns="0" bIns="0" anchor="b"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200" dirty="0" smtClean="0">
                <a:solidFill>
                  <a:schemeClr val="tx1"/>
                </a:solidFill>
                <a:latin typeface="Times New Roman" panose="02020603050405020304" pitchFamily="18" charset="0"/>
                <a:cs typeface="Times New Roman" panose="02020603050405020304" pitchFamily="18" charset="0"/>
              </a:rPr>
              <a:t>Six Rules in Storytelling</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17339" y="1524990"/>
            <a:ext cx="6566349" cy="3046988"/>
          </a:xfrm>
          <a:prstGeom prst="rect">
            <a:avLst/>
          </a:prstGeom>
        </p:spPr>
        <p:txBody>
          <a:bodyPr wrap="square">
            <a:spAutoFit/>
          </a:bodyPr>
          <a:lstStyle/>
          <a:p>
            <a:pPr marL="342900" indent="-342900" algn="just">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Self knowledge and awareness</a:t>
            </a:r>
          </a:p>
          <a:p>
            <a:pPr marL="342900" indent="-342900" algn="just">
              <a:buFont typeface="+mj-lt"/>
              <a:buAutoNum type="arabicPeriod"/>
            </a:pPr>
            <a:r>
              <a:rPr lang="en-IN" sz="3200" dirty="0">
                <a:solidFill>
                  <a:schemeClr val="tx1"/>
                </a:solidFill>
                <a:latin typeface="Times New Roman" panose="02020603050405020304" pitchFamily="18" charset="0"/>
                <a:cs typeface="Times New Roman" panose="02020603050405020304" pitchFamily="18" charset="0"/>
              </a:rPr>
              <a:t>Clear structure and purpose</a:t>
            </a:r>
          </a:p>
          <a:p>
            <a:pPr marL="342900" indent="-342900" algn="just">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Have a character to root</a:t>
            </a:r>
          </a:p>
          <a:p>
            <a:pPr marL="342900" indent="-342900" algn="just">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Appeal to our deepest emotions</a:t>
            </a:r>
          </a:p>
          <a:p>
            <a:pPr marL="342900" indent="-342900" algn="just">
              <a:buFont typeface="+mj-lt"/>
              <a:buAutoNum type="arabicPeriod"/>
            </a:pPr>
            <a:r>
              <a:rPr lang="en-IN" sz="3200" dirty="0">
                <a:solidFill>
                  <a:schemeClr val="tx1"/>
                </a:solidFill>
                <a:latin typeface="Times New Roman" panose="02020603050405020304" pitchFamily="18" charset="0"/>
                <a:cs typeface="Times New Roman" panose="02020603050405020304" pitchFamily="18" charset="0"/>
              </a:rPr>
              <a:t>Surprising and unexpected</a:t>
            </a:r>
          </a:p>
          <a:p>
            <a:pPr marL="342900" indent="-342900" algn="just">
              <a:buFont typeface="+mj-lt"/>
              <a:buAutoNum type="arabicPeriod"/>
            </a:pPr>
            <a:r>
              <a:rPr lang="en-IN" sz="3200" dirty="0">
                <a:solidFill>
                  <a:schemeClr val="tx1"/>
                </a:solidFill>
                <a:latin typeface="Times New Roman" panose="02020603050405020304" pitchFamily="18" charset="0"/>
                <a:cs typeface="Times New Roman" panose="02020603050405020304" pitchFamily="18" charset="0"/>
              </a:rPr>
              <a:t>Simple and focused</a:t>
            </a:r>
          </a:p>
        </p:txBody>
      </p:sp>
    </p:spTree>
    <p:extLst>
      <p:ext uri="{BB962C8B-B14F-4D97-AF65-F5344CB8AC3E}">
        <p14:creationId xmlns:p14="http://schemas.microsoft.com/office/powerpoint/2010/main" val="1777303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936776" cy="325591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803" y="1"/>
            <a:ext cx="6114197" cy="33432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0" y="2670411"/>
            <a:ext cx="5923130" cy="394875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8317" y="2095500"/>
            <a:ext cx="5727510" cy="4762500"/>
          </a:xfrm>
          <a:prstGeom prst="rect">
            <a:avLst/>
          </a:prstGeom>
        </p:spPr>
      </p:pic>
    </p:spTree>
    <p:extLst>
      <p:ext uri="{BB962C8B-B14F-4D97-AF65-F5344CB8AC3E}">
        <p14:creationId xmlns:p14="http://schemas.microsoft.com/office/powerpoint/2010/main" val="395080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528" y="621942"/>
            <a:ext cx="6096000" cy="584775"/>
          </a:xfrm>
          <a:prstGeom prst="rect">
            <a:avLst/>
          </a:prstGeom>
        </p:spPr>
        <p:txBody>
          <a:bodyPr>
            <a:spAutoFit/>
          </a:bodyPr>
          <a:lstStyle/>
          <a:p>
            <a:r>
              <a:rPr lang="en-US" sz="3200" dirty="0">
                <a:latin typeface="Times New Roman" panose="02020603050405020304" pitchFamily="18" charset="0"/>
                <a:cs typeface="Times New Roman" panose="02020603050405020304" pitchFamily="18" charset="0"/>
              </a:rPr>
              <a:t>K-Scripts</a:t>
            </a:r>
            <a:endParaRPr lang="en-US" sz="3200" b="1" dirty="0"/>
          </a:p>
        </p:txBody>
      </p:sp>
      <p:sp>
        <p:nvSpPr>
          <p:cNvPr id="3" name="Rectangle 2"/>
          <p:cNvSpPr/>
          <p:nvPr/>
        </p:nvSpPr>
        <p:spPr>
          <a:xfrm>
            <a:off x="741528" y="1206717"/>
            <a:ext cx="10435988" cy="1077218"/>
          </a:xfrm>
          <a:prstGeom prst="rect">
            <a:avLst/>
          </a:prstGeom>
        </p:spPr>
        <p:txBody>
          <a:bodyPr wrap="square">
            <a:spAutoFit/>
          </a:bodyPr>
          <a:lstStyle/>
          <a:p>
            <a:pPr algn="just"/>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fastest and most flexible way to </a:t>
            </a:r>
            <a:r>
              <a:rPr lang="en-US" sz="3200" b="1" dirty="0">
                <a:latin typeface="Times New Roman" panose="02020603050405020304" pitchFamily="18" charset="0"/>
                <a:cs typeface="Times New Roman" panose="02020603050405020304" pitchFamily="18" charset="0"/>
              </a:rPr>
              <a:t>articulate a user experience</a:t>
            </a:r>
            <a:endParaRPr lang="en-US" sz="3200" dirty="0">
              <a:latin typeface="Times New Roman" panose="02020603050405020304" pitchFamily="18" charset="0"/>
              <a:cs typeface="Times New Roman" panose="02020603050405020304" pitchFamily="18" charset="0"/>
            </a:endParaRPr>
          </a:p>
        </p:txBody>
      </p:sp>
      <p:sp>
        <p:nvSpPr>
          <p:cNvPr id="5" name="Rectangle 4"/>
          <p:cNvSpPr/>
          <p:nvPr/>
        </p:nvSpPr>
        <p:spPr>
          <a:xfrm>
            <a:off x="837062" y="2502299"/>
            <a:ext cx="10244919" cy="3139321"/>
          </a:xfrm>
          <a:prstGeom prst="rect">
            <a:avLst/>
          </a:prstGeom>
        </p:spPr>
        <p:txBody>
          <a:bodyPr wrap="square">
            <a:spAutoFit/>
          </a:bodyPr>
          <a:lstStyle/>
          <a:p>
            <a:pPr algn="just"/>
            <a:r>
              <a:rPr lang="en-US" sz="2200" dirty="0">
                <a:solidFill>
                  <a:srgbClr val="292929"/>
                </a:solidFill>
                <a:latin typeface="Times New Roman" panose="02020603050405020304" pitchFamily="18" charset="0"/>
                <a:cs typeface="Times New Roman" panose="02020603050405020304" pitchFamily="18" charset="0"/>
              </a:rPr>
              <a:t>A 3 column table </a:t>
            </a:r>
            <a:r>
              <a:rPr lang="en-US" sz="2200" b="1" dirty="0">
                <a:solidFill>
                  <a:srgbClr val="292929"/>
                </a:solidFill>
                <a:latin typeface="Times New Roman" panose="02020603050405020304" pitchFamily="18" charset="0"/>
                <a:cs typeface="Times New Roman" panose="02020603050405020304" pitchFamily="18" charset="0"/>
              </a:rPr>
              <a:t>Who, Observable Action, Unobservable Action/ </a:t>
            </a:r>
            <a:r>
              <a:rPr lang="en-US" sz="2200" b="1" dirty="0" smtClean="0">
                <a:solidFill>
                  <a:srgbClr val="292929"/>
                </a:solidFill>
                <a:latin typeface="Times New Roman" panose="02020603050405020304" pitchFamily="18" charset="0"/>
                <a:cs typeface="Times New Roman" panose="02020603050405020304" pitchFamily="18" charset="0"/>
              </a:rPr>
              <a:t>Notes</a:t>
            </a:r>
          </a:p>
          <a:p>
            <a:pPr algn="just"/>
            <a:endParaRPr lang="en-US" sz="2200" dirty="0" smtClean="0">
              <a:solidFill>
                <a:srgbClr val="292929"/>
              </a:solidFill>
              <a:latin typeface="Times New Roman" panose="02020603050405020304" pitchFamily="18" charset="0"/>
              <a:cs typeface="Times New Roman" panose="02020603050405020304" pitchFamily="18" charset="0"/>
            </a:endParaRPr>
          </a:p>
          <a:p>
            <a:pPr algn="just"/>
            <a:r>
              <a:rPr lang="en-US" sz="2200" b="1" dirty="0" smtClean="0">
                <a:solidFill>
                  <a:srgbClr val="292929"/>
                </a:solidFill>
                <a:latin typeface="Times New Roman" panose="02020603050405020304" pitchFamily="18" charset="0"/>
                <a:cs typeface="Times New Roman" panose="02020603050405020304" pitchFamily="18" charset="0"/>
              </a:rPr>
              <a:t>Who</a:t>
            </a:r>
            <a:r>
              <a:rPr lang="en-US" sz="2200" b="1" dirty="0">
                <a:solidFill>
                  <a:srgbClr val="292929"/>
                </a:solidFill>
                <a:latin typeface="Times New Roman" panose="02020603050405020304" pitchFamily="18" charset="0"/>
                <a:cs typeface="Times New Roman" panose="02020603050405020304" pitchFamily="18" charset="0"/>
              </a:rPr>
              <a:t>: </a:t>
            </a:r>
            <a:r>
              <a:rPr lang="en-US" sz="2200" dirty="0">
                <a:solidFill>
                  <a:srgbClr val="292929"/>
                </a:solidFill>
                <a:latin typeface="Times New Roman" panose="02020603050405020304" pitchFamily="18" charset="0"/>
                <a:cs typeface="Times New Roman" panose="02020603050405020304" pitchFamily="18" charset="0"/>
              </a:rPr>
              <a:t>The actor who performs the action, and shows the sequential relationship between a user (or users) and the product.</a:t>
            </a:r>
          </a:p>
          <a:p>
            <a:pPr algn="just"/>
            <a:r>
              <a:rPr lang="en-US" sz="2200" b="1" dirty="0">
                <a:solidFill>
                  <a:srgbClr val="292929"/>
                </a:solidFill>
                <a:latin typeface="Times New Roman" panose="02020603050405020304" pitchFamily="18" charset="0"/>
                <a:cs typeface="Times New Roman" panose="02020603050405020304" pitchFamily="18" charset="0"/>
              </a:rPr>
              <a:t>Observable Actions: </a:t>
            </a:r>
            <a:r>
              <a:rPr lang="en-US" sz="2200" dirty="0">
                <a:solidFill>
                  <a:srgbClr val="292929"/>
                </a:solidFill>
                <a:latin typeface="Times New Roman" panose="02020603050405020304" pitchFamily="18" charset="0"/>
                <a:cs typeface="Times New Roman" panose="02020603050405020304" pitchFamily="18" charset="0"/>
              </a:rPr>
              <a:t>This section describes an action that a user performs or an action that occurs by a system — as long as its something a viewer could observe.</a:t>
            </a:r>
          </a:p>
          <a:p>
            <a:pPr algn="just"/>
            <a:r>
              <a:rPr lang="en-US" sz="2200" b="1" dirty="0">
                <a:solidFill>
                  <a:srgbClr val="292929"/>
                </a:solidFill>
                <a:latin typeface="Times New Roman" panose="02020603050405020304" pitchFamily="18" charset="0"/>
                <a:cs typeface="Times New Roman" panose="02020603050405020304" pitchFamily="18" charset="0"/>
              </a:rPr>
              <a:t>Unobservable: </a:t>
            </a:r>
            <a:r>
              <a:rPr lang="en-US" sz="2200" dirty="0">
                <a:solidFill>
                  <a:srgbClr val="292929"/>
                </a:solidFill>
                <a:latin typeface="Times New Roman" panose="02020603050405020304" pitchFamily="18" charset="0"/>
                <a:cs typeface="Times New Roman" panose="02020603050405020304" pitchFamily="18" charset="0"/>
              </a:rPr>
              <a:t>Here you capture why a situation may be occurring, motivation of the users, or notes about how the system or technology works to enable this interaction. it also is a good place for others to pose questions about the interactions.</a:t>
            </a:r>
            <a:endParaRPr lang="en-US" sz="22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123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637</TotalTime>
  <Words>1102</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Bahnschrift</vt:lpstr>
      <vt:lpstr>Bahnschrift Light</vt:lpstr>
      <vt:lpstr>basefontRegular</vt:lpstr>
      <vt:lpstr>Garamond</vt:lpstr>
      <vt:lpstr>Georgia</vt:lpstr>
      <vt:lpstr>Leelawadee</vt:lpstr>
      <vt:lpstr>Muli</vt:lpstr>
      <vt:lpstr>Open Sans</vt:lpstr>
      <vt:lpstr>Roboto Slab</vt:lpstr>
      <vt:lpstr>Times New Roman</vt:lpstr>
      <vt:lpstr>Organic</vt:lpstr>
      <vt:lpstr>Module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Admin</dc:creator>
  <cp:lastModifiedBy>Admin</cp:lastModifiedBy>
  <cp:revision>20</cp:revision>
  <dcterms:created xsi:type="dcterms:W3CDTF">2020-10-19T07:14:32Z</dcterms:created>
  <dcterms:modified xsi:type="dcterms:W3CDTF">2020-10-27T06:03:55Z</dcterms:modified>
</cp:coreProperties>
</file>