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58" r:id="rId5"/>
    <p:sldId id="261" r:id="rId6"/>
    <p:sldId id="260" r:id="rId7"/>
    <p:sldId id="259" r:id="rId8"/>
    <p:sldId id="262" r:id="rId9"/>
    <p:sldId id="263" r:id="rId10"/>
    <p:sldId id="264" r:id="rId11"/>
    <p:sldId id="265" r:id="rId12"/>
    <p:sldId id="266" r:id="rId13"/>
    <p:sldId id="267"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364" autoAdjust="0"/>
  </p:normalViewPr>
  <p:slideViewPr>
    <p:cSldViewPr snapToGrid="0">
      <p:cViewPr varScale="1">
        <p:scale>
          <a:sx n="66" d="100"/>
          <a:sy n="66" d="100"/>
        </p:scale>
        <p:origin x="8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BAB0BE45-B03E-40B7-A671-AD0D082D4F8F}" type="datetimeFigureOut">
              <a:rPr lang="en-US" smtClean="0"/>
              <a:t>10/12/2020</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B7C7F6B4-5898-4779-A81A-5B00A0D8B27B}"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72198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B0BE45-B03E-40B7-A671-AD0D082D4F8F}"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C7F6B4-5898-4779-A81A-5B00A0D8B27B}" type="slidenum">
              <a:rPr lang="en-US" smtClean="0"/>
              <a:t>‹#›</a:t>
            </a:fld>
            <a:endParaRPr lang="en-US"/>
          </a:p>
        </p:txBody>
      </p:sp>
    </p:spTree>
    <p:extLst>
      <p:ext uri="{BB962C8B-B14F-4D97-AF65-F5344CB8AC3E}">
        <p14:creationId xmlns:p14="http://schemas.microsoft.com/office/powerpoint/2010/main" val="2038177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B0BE45-B03E-40B7-A671-AD0D082D4F8F}"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C7F6B4-5898-4779-A81A-5B00A0D8B27B}" type="slidenum">
              <a:rPr lang="en-US" smtClean="0"/>
              <a:t>‹#›</a:t>
            </a:fld>
            <a:endParaRPr lang="en-US"/>
          </a:p>
        </p:txBody>
      </p:sp>
    </p:spTree>
    <p:extLst>
      <p:ext uri="{BB962C8B-B14F-4D97-AF65-F5344CB8AC3E}">
        <p14:creationId xmlns:p14="http://schemas.microsoft.com/office/powerpoint/2010/main" val="442678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B0BE45-B03E-40B7-A671-AD0D082D4F8F}"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C7F6B4-5898-4779-A81A-5B00A0D8B27B}" type="slidenum">
              <a:rPr lang="en-US" smtClean="0"/>
              <a:t>‹#›</a:t>
            </a:fld>
            <a:endParaRPr lang="en-US"/>
          </a:p>
        </p:txBody>
      </p:sp>
    </p:spTree>
    <p:extLst>
      <p:ext uri="{BB962C8B-B14F-4D97-AF65-F5344CB8AC3E}">
        <p14:creationId xmlns:p14="http://schemas.microsoft.com/office/powerpoint/2010/main" val="2253947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BAB0BE45-B03E-40B7-A671-AD0D082D4F8F}" type="datetimeFigureOut">
              <a:rPr lang="en-US" smtClean="0"/>
              <a:t>10/12/2020</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B7C7F6B4-5898-4779-A81A-5B00A0D8B27B}"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907002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B0BE45-B03E-40B7-A671-AD0D082D4F8F}" type="datetimeFigureOut">
              <a:rPr lang="en-US" smtClean="0"/>
              <a:t>10/12/2020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C7F6B4-5898-4779-A81A-5B00A0D8B27B}" type="slidenum">
              <a:rPr lang="en-US" smtClean="0"/>
              <a:t>‹#›</a:t>
            </a:fld>
            <a:endParaRPr lang="en-US"/>
          </a:p>
        </p:txBody>
      </p:sp>
    </p:spTree>
    <p:extLst>
      <p:ext uri="{BB962C8B-B14F-4D97-AF65-F5344CB8AC3E}">
        <p14:creationId xmlns:p14="http://schemas.microsoft.com/office/powerpoint/2010/main" val="4011993163"/>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AB0BE45-B03E-40B7-A671-AD0D082D4F8F}" type="datetimeFigureOut">
              <a:rPr lang="en-US" smtClean="0"/>
              <a:t>10/12/2020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C7F6B4-5898-4779-A81A-5B00A0D8B27B}" type="slidenum">
              <a:rPr lang="en-US" smtClean="0"/>
              <a:t>‹#›</a:t>
            </a:fld>
            <a:endParaRPr lang="en-US"/>
          </a:p>
        </p:txBody>
      </p:sp>
    </p:spTree>
    <p:extLst>
      <p:ext uri="{BB962C8B-B14F-4D97-AF65-F5344CB8AC3E}">
        <p14:creationId xmlns:p14="http://schemas.microsoft.com/office/powerpoint/2010/main" val="2085004176"/>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AB0BE45-B03E-40B7-A671-AD0D082D4F8F}" type="datetimeFigureOut">
              <a:rPr lang="en-US" smtClean="0"/>
              <a:t>10/12/2020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C7F6B4-5898-4779-A81A-5B00A0D8B27B}" type="slidenum">
              <a:rPr lang="en-US" smtClean="0"/>
              <a:t>‹#›</a:t>
            </a:fld>
            <a:endParaRPr lang="en-US"/>
          </a:p>
        </p:txBody>
      </p:sp>
    </p:spTree>
    <p:extLst>
      <p:ext uri="{BB962C8B-B14F-4D97-AF65-F5344CB8AC3E}">
        <p14:creationId xmlns:p14="http://schemas.microsoft.com/office/powerpoint/2010/main" val="2716023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B0BE45-B03E-40B7-A671-AD0D082D4F8F}" type="datetimeFigureOut">
              <a:rPr lang="en-US" smtClean="0"/>
              <a:t>10/12/2020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C7F6B4-5898-4779-A81A-5B00A0D8B27B}" type="slidenum">
              <a:rPr lang="en-US" smtClean="0"/>
              <a:t>‹#›</a:t>
            </a:fld>
            <a:endParaRPr lang="en-US"/>
          </a:p>
        </p:txBody>
      </p:sp>
    </p:spTree>
    <p:extLst>
      <p:ext uri="{BB962C8B-B14F-4D97-AF65-F5344CB8AC3E}">
        <p14:creationId xmlns:p14="http://schemas.microsoft.com/office/powerpoint/2010/main" val="1349200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051" y="6375679"/>
            <a:ext cx="1233355" cy="348462"/>
          </a:xfrm>
        </p:spPr>
        <p:txBody>
          <a:bodyPr/>
          <a:lstStyle/>
          <a:p>
            <a:fld id="{BAB0BE45-B03E-40B7-A671-AD0D082D4F8F}" type="datetimeFigureOut">
              <a:rPr lang="en-US" smtClean="0"/>
              <a:t>10/12/2020</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B7C7F6B4-5898-4779-A81A-5B00A0D8B27B}"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43603379"/>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950" y="6375679"/>
            <a:ext cx="1232456" cy="348462"/>
          </a:xfrm>
        </p:spPr>
        <p:txBody>
          <a:bodyPr/>
          <a:lstStyle/>
          <a:p>
            <a:fld id="{BAB0BE45-B03E-40B7-A671-AD0D082D4F8F}" type="datetimeFigureOut">
              <a:rPr lang="en-US" smtClean="0"/>
              <a:t>10/12/2020</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B7C7F6B4-5898-4779-A81A-5B00A0D8B27B}" type="slidenum">
              <a:rPr lang="en-US" smtClean="0"/>
              <a:t>‹#›</a:t>
            </a:fld>
            <a:endParaRPr lang="en-US"/>
          </a:p>
        </p:txBody>
      </p:sp>
    </p:spTree>
    <p:extLst>
      <p:ext uri="{BB962C8B-B14F-4D97-AF65-F5344CB8AC3E}">
        <p14:creationId xmlns:p14="http://schemas.microsoft.com/office/powerpoint/2010/main" val="1789669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BAB0BE45-B03E-40B7-A671-AD0D082D4F8F}" type="datetimeFigureOut">
              <a:rPr lang="en-US" smtClean="0"/>
              <a:t>10/12/2020</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B7C7F6B4-5898-4779-A81A-5B00A0D8B27B}"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181150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 Id="rId5" Type="http://schemas.openxmlformats.org/officeDocument/2006/relationships/image" Target="../media/image14.jpg"/><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jpg"/><Relationship Id="rId4" Type="http://schemas.openxmlformats.org/officeDocument/2006/relationships/image" Target="../media/image2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4;p17"/>
          <p:cNvSpPr txBox="1">
            <a:spLocks noGrp="1"/>
          </p:cNvSpPr>
          <p:nvPr>
            <p:ph type="ctrTitle"/>
          </p:nvPr>
        </p:nvSpPr>
        <p:spPr>
          <a:xfrm>
            <a:off x="1141863" y="900752"/>
            <a:ext cx="9144000" cy="940937"/>
          </a:xfrm>
          <a:prstGeom prst="rect">
            <a:avLst/>
          </a:prstGeom>
        </p:spPr>
        <p:txBody>
          <a:bodyPr spcFirstLastPara="1" wrap="square" lIns="0" tIns="0" rIns="0" bIns="0" anchor="b" anchorCtr="0">
            <a:noAutofit/>
          </a:bodyPr>
          <a:lstStyle/>
          <a:p>
            <a:pPr lvl="0"/>
            <a:r>
              <a:rPr lang="en-IN" dirty="0" smtClean="0">
                <a:latin typeface="Algerian" panose="04020705040A02060702" pitchFamily="82" charset="0"/>
              </a:rPr>
              <a:t>Module 5</a:t>
            </a:r>
            <a:endParaRPr lang="en-IN" dirty="0">
              <a:latin typeface="Algerian" panose="04020705040A02060702" pitchFamily="82" charset="0"/>
            </a:endParaRPr>
          </a:p>
        </p:txBody>
      </p:sp>
      <p:sp>
        <p:nvSpPr>
          <p:cNvPr id="5" name="Rectangle 4"/>
          <p:cNvSpPr/>
          <p:nvPr/>
        </p:nvSpPr>
        <p:spPr>
          <a:xfrm>
            <a:off x="1034455" y="2084274"/>
            <a:ext cx="10554492" cy="923330"/>
          </a:xfrm>
          <a:prstGeom prst="rect">
            <a:avLst/>
          </a:prstGeom>
        </p:spPr>
        <p:txBody>
          <a:bodyPr wrap="none">
            <a:spAutoFit/>
          </a:bodyPr>
          <a:lstStyle/>
          <a:p>
            <a:r>
              <a:rPr lang="en-IN" sz="5400" b="1" dirty="0" smtClean="0">
                <a:latin typeface="Algerian" panose="04020705040A02060702" pitchFamily="82" charset="0"/>
              </a:rPr>
              <a:t>Prototyping &amp; Visualization</a:t>
            </a:r>
            <a:endParaRPr lang="en-US" sz="5400" dirty="0">
              <a:latin typeface="Algerian" panose="04020705040A02060702" pitchFamily="82" charset="0"/>
            </a:endParaRPr>
          </a:p>
        </p:txBody>
      </p:sp>
      <p:sp>
        <p:nvSpPr>
          <p:cNvPr id="6" name="Rectangle 5"/>
          <p:cNvSpPr/>
          <p:nvPr/>
        </p:nvSpPr>
        <p:spPr>
          <a:xfrm>
            <a:off x="502192" y="3874405"/>
            <a:ext cx="8994770" cy="2308324"/>
          </a:xfrm>
          <a:prstGeom prst="rect">
            <a:avLst/>
          </a:prstGeom>
        </p:spPr>
        <p:txBody>
          <a:bodyPr wrap="none">
            <a:spAutoFit/>
          </a:bodyPr>
          <a:lstStyle/>
          <a:p>
            <a:r>
              <a:rPr lang="en-US" sz="5400" dirty="0" err="1" smtClean="0">
                <a:latin typeface="Algerian" panose="04020705040A02060702" pitchFamily="82" charset="0"/>
              </a:rPr>
              <a:t>Dr</a:t>
            </a:r>
            <a:r>
              <a:rPr lang="en-US" sz="5400" dirty="0" smtClean="0">
                <a:latin typeface="Algerian" panose="04020705040A02060702" pitchFamily="82" charset="0"/>
              </a:rPr>
              <a:t> Priyanjali Gogikar</a:t>
            </a:r>
          </a:p>
          <a:p>
            <a:r>
              <a:rPr lang="en-US" sz="5400" dirty="0" smtClean="0">
                <a:latin typeface="Algerian" panose="04020705040A02060702" pitchFamily="82" charset="0"/>
              </a:rPr>
              <a:t>SEEE, VIT Bhopal</a:t>
            </a:r>
          </a:p>
          <a:p>
            <a:r>
              <a:rPr lang="en-US" sz="3600" dirty="0" err="1" smtClean="0">
                <a:latin typeface="Algerian" panose="04020705040A02060702" pitchFamily="82" charset="0"/>
              </a:rPr>
              <a:t>Priyanjali.Gogikar@vitbhopal.Ac.In</a:t>
            </a:r>
            <a:endParaRPr lang="en-US" sz="3600" dirty="0">
              <a:latin typeface="Algerian" panose="04020705040A02060702" pitchFamily="82" charset="0"/>
            </a:endParaRPr>
          </a:p>
        </p:txBody>
      </p:sp>
    </p:spTree>
    <p:extLst>
      <p:ext uri="{BB962C8B-B14F-4D97-AF65-F5344CB8AC3E}">
        <p14:creationId xmlns:p14="http://schemas.microsoft.com/office/powerpoint/2010/main" val="40920455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796" y="0"/>
            <a:ext cx="8286750" cy="465772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881" y="1452562"/>
            <a:ext cx="8286750" cy="588645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4395" y="1452562"/>
            <a:ext cx="8286750" cy="5181600"/>
          </a:xfrm>
          <a:prstGeom prst="rect">
            <a:avLst/>
          </a:prstGeom>
        </p:spPr>
      </p:pic>
      <p:sp>
        <p:nvSpPr>
          <p:cNvPr id="5" name="TextBox 4"/>
          <p:cNvSpPr txBox="1"/>
          <p:nvPr/>
        </p:nvSpPr>
        <p:spPr>
          <a:xfrm>
            <a:off x="9714622" y="224492"/>
            <a:ext cx="1816523" cy="523220"/>
          </a:xfrm>
          <a:prstGeom prst="rect">
            <a:avLst/>
          </a:prstGeom>
          <a:noFill/>
        </p:spPr>
        <p:txBody>
          <a:bodyPr wrap="none" rtlCol="0">
            <a:spAutoFit/>
          </a:bodyPr>
          <a:lstStyle/>
          <a:p>
            <a:r>
              <a:rPr lang="en-US" sz="2800" b="1" dirty="0" smtClean="0"/>
              <a:t>CYBORG</a:t>
            </a:r>
            <a:endParaRPr lang="en-US" sz="2800" b="1" dirty="0"/>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945" y="486102"/>
            <a:ext cx="11430000" cy="6353175"/>
          </a:xfrm>
          <a:prstGeom prst="rect">
            <a:avLst/>
          </a:prstGeom>
        </p:spPr>
      </p:pic>
    </p:spTree>
    <p:extLst>
      <p:ext uri="{BB962C8B-B14F-4D97-AF65-F5344CB8AC3E}">
        <p14:creationId xmlns:p14="http://schemas.microsoft.com/office/powerpoint/2010/main" val="1734033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arn(inVertical)">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barn(inVertical)">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553036" cy="685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6672" y="1054542"/>
            <a:ext cx="10162315" cy="6021172"/>
          </a:xfrm>
          <a:prstGeom prst="rect">
            <a:avLst/>
          </a:prstGeom>
        </p:spPr>
      </p:pic>
      <p:sp>
        <p:nvSpPr>
          <p:cNvPr id="7" name="TextBox 6"/>
          <p:cNvSpPr txBox="1"/>
          <p:nvPr/>
        </p:nvSpPr>
        <p:spPr>
          <a:xfrm>
            <a:off x="7184571" y="265661"/>
            <a:ext cx="4659087" cy="523220"/>
          </a:xfrm>
          <a:prstGeom prst="rect">
            <a:avLst/>
          </a:prstGeom>
          <a:noFill/>
        </p:spPr>
        <p:txBody>
          <a:bodyPr wrap="square" rtlCol="0">
            <a:spAutoFit/>
          </a:bodyPr>
          <a:lstStyle/>
          <a:p>
            <a:r>
              <a:rPr lang="en-US" sz="2800" b="1" dirty="0" smtClean="0"/>
              <a:t>Thematic Method</a:t>
            </a:r>
            <a:endParaRPr lang="en-US" sz="2800" b="1" dirty="0"/>
          </a:p>
        </p:txBody>
      </p:sp>
    </p:spTree>
    <p:extLst>
      <p:ext uri="{BB962C8B-B14F-4D97-AF65-F5344CB8AC3E}">
        <p14:creationId xmlns:p14="http://schemas.microsoft.com/office/powerpoint/2010/main" val="772304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08685" y="208913"/>
            <a:ext cx="4659087" cy="523220"/>
          </a:xfrm>
          <a:prstGeom prst="rect">
            <a:avLst/>
          </a:prstGeom>
          <a:noFill/>
        </p:spPr>
        <p:txBody>
          <a:bodyPr wrap="square" rtlCol="0">
            <a:spAutoFit/>
          </a:bodyPr>
          <a:lstStyle/>
          <a:p>
            <a:r>
              <a:rPr lang="en-US" sz="2800" b="1" dirty="0" smtClean="0"/>
              <a:t>Design Capability</a:t>
            </a:r>
            <a:endParaRPr lang="en-US" sz="2800" b="1" dirty="0"/>
          </a:p>
        </p:txBody>
      </p:sp>
      <p:sp>
        <p:nvSpPr>
          <p:cNvPr id="3" name="Rectangle 2"/>
          <p:cNvSpPr/>
          <p:nvPr/>
        </p:nvSpPr>
        <p:spPr>
          <a:xfrm>
            <a:off x="6988630" y="3489848"/>
            <a:ext cx="4738914" cy="1938992"/>
          </a:xfrm>
          <a:prstGeom prst="rect">
            <a:avLst/>
          </a:prstGeom>
        </p:spPr>
        <p:txBody>
          <a:bodyPr wrap="square">
            <a:spAutoFit/>
          </a:bodyPr>
          <a:lstStyle/>
          <a:p>
            <a:pPr algn="just"/>
            <a:r>
              <a:rPr lang="en-US" sz="2400" b="0" i="0" dirty="0" smtClean="0">
                <a:solidFill>
                  <a:srgbClr val="3B3835"/>
                </a:solidFill>
                <a:effectLst/>
                <a:latin typeface="Gill Sans MT" panose="020B0502020104020203" pitchFamily="34" charset="0"/>
              </a:rPr>
              <a:t>Design Capability assessments helps to identify design limits and potential problems early in the design process.</a:t>
            </a:r>
          </a:p>
          <a:p>
            <a:pPr algn="just"/>
            <a:endParaRPr lang="en-US" sz="2400" dirty="0">
              <a:latin typeface="Gill Sans MT" panose="020B0502020104020203" pitchFamily="34" charset="0"/>
            </a:endParaRPr>
          </a:p>
        </p:txBody>
      </p:sp>
      <p:pic>
        <p:nvPicPr>
          <p:cNvPr id="4" name="Picture 3"/>
          <p:cNvPicPr>
            <a:picLocks noChangeAspect="1"/>
          </p:cNvPicPr>
          <p:nvPr/>
        </p:nvPicPr>
        <p:blipFill>
          <a:blip r:embed="rId2"/>
          <a:stretch>
            <a:fillRect/>
          </a:stretch>
        </p:blipFill>
        <p:spPr>
          <a:xfrm>
            <a:off x="133399" y="208913"/>
            <a:ext cx="6717344" cy="6212909"/>
          </a:xfrm>
          <a:prstGeom prst="rect">
            <a:avLst/>
          </a:prstGeom>
        </p:spPr>
      </p:pic>
      <p:sp>
        <p:nvSpPr>
          <p:cNvPr id="5" name="Rectangle 4"/>
          <p:cNvSpPr/>
          <p:nvPr/>
        </p:nvSpPr>
        <p:spPr>
          <a:xfrm>
            <a:off x="7300687" y="1203049"/>
            <a:ext cx="4426857" cy="1815882"/>
          </a:xfrm>
          <a:prstGeom prst="rect">
            <a:avLst/>
          </a:prstGeom>
        </p:spPr>
        <p:txBody>
          <a:bodyPr wrap="square">
            <a:spAutoFit/>
          </a:bodyPr>
          <a:lstStyle/>
          <a:p>
            <a:r>
              <a:rPr lang="en-US" sz="2800" dirty="0"/>
              <a:t>Design capacity is defined as an </a:t>
            </a:r>
            <a:r>
              <a:rPr lang="en-US" sz="2800" dirty="0" smtClean="0"/>
              <a:t>organization's </a:t>
            </a:r>
            <a:r>
              <a:rPr lang="en-US" sz="2800" dirty="0"/>
              <a:t>proficiency to gather and assimilate knowledge about design.</a:t>
            </a:r>
          </a:p>
        </p:txBody>
      </p:sp>
    </p:spTree>
    <p:extLst>
      <p:ext uri="{BB962C8B-B14F-4D97-AF65-F5344CB8AC3E}">
        <p14:creationId xmlns:p14="http://schemas.microsoft.com/office/powerpoint/2010/main" val="33648895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886" y="775680"/>
            <a:ext cx="10697028" cy="646331"/>
          </a:xfrm>
          <a:prstGeom prst="rect">
            <a:avLst/>
          </a:prstGeom>
        </p:spPr>
        <p:txBody>
          <a:bodyPr wrap="square">
            <a:spAutoFit/>
          </a:bodyPr>
          <a:lstStyle/>
          <a:p>
            <a:r>
              <a:rPr lang="en-US" dirty="0">
                <a:latin typeface="Californian FB" panose="0207040306080B030204" pitchFamily="18" charset="0"/>
              </a:rPr>
              <a:t>Source: </a:t>
            </a:r>
            <a:r>
              <a:rPr lang="en-US" dirty="0" err="1">
                <a:latin typeface="Californian FB" panose="0207040306080B030204" pitchFamily="18" charset="0"/>
              </a:rPr>
              <a:t>Conole</a:t>
            </a:r>
            <a:r>
              <a:rPr lang="en-US" dirty="0">
                <a:latin typeface="Californian FB" panose="0207040306080B030204" pitchFamily="18" charset="0"/>
              </a:rPr>
              <a:t>, G., &amp; Culver, J. (2009). </a:t>
            </a:r>
            <a:r>
              <a:rPr lang="en-US" dirty="0" err="1">
                <a:latin typeface="Californian FB" panose="0207040306080B030204" pitchFamily="18" charset="0"/>
              </a:rPr>
              <a:t>Cloudworks</a:t>
            </a:r>
            <a:r>
              <a:rPr lang="en-US" dirty="0">
                <a:latin typeface="Californian FB" panose="0207040306080B030204" pitchFamily="18" charset="0"/>
              </a:rPr>
              <a:t>: Social networking for learning design. Australasian Journal of Educational Technology, 25(5).</a:t>
            </a:r>
          </a:p>
        </p:txBody>
      </p:sp>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54422" y="1563605"/>
            <a:ext cx="11863407" cy="5167085"/>
          </a:xfrm>
          <a:prstGeom prst="rect">
            <a:avLst/>
          </a:prstGeom>
        </p:spPr>
      </p:pic>
      <p:sp>
        <p:nvSpPr>
          <p:cNvPr id="4" name="TextBox 3"/>
          <p:cNvSpPr txBox="1"/>
          <p:nvPr/>
        </p:nvSpPr>
        <p:spPr>
          <a:xfrm>
            <a:off x="4649821" y="-73800"/>
            <a:ext cx="2654894" cy="707886"/>
          </a:xfrm>
          <a:prstGeom prst="rect">
            <a:avLst/>
          </a:prstGeom>
          <a:noFill/>
        </p:spPr>
        <p:txBody>
          <a:bodyPr wrap="none" rtlCol="0">
            <a:spAutoFit/>
          </a:bodyPr>
          <a:lstStyle/>
          <a:p>
            <a:r>
              <a:rPr lang="en-US" sz="4000" b="1" dirty="0" smtClean="0"/>
              <a:t>Sociability</a:t>
            </a:r>
            <a:endParaRPr lang="en-US" sz="4000" b="1" dirty="0"/>
          </a:p>
        </p:txBody>
      </p:sp>
    </p:spTree>
    <p:extLst>
      <p:ext uri="{BB962C8B-B14F-4D97-AF65-F5344CB8AC3E}">
        <p14:creationId xmlns:p14="http://schemas.microsoft.com/office/powerpoint/2010/main" val="7730875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 y="166915"/>
            <a:ext cx="8001000" cy="47244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5797" y="1553029"/>
            <a:ext cx="9431060" cy="530497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281215"/>
            <a:ext cx="8371114" cy="6278336"/>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7601" y="1306287"/>
            <a:ext cx="10224485" cy="5123542"/>
          </a:xfrm>
          <a:prstGeom prst="rect">
            <a:avLst/>
          </a:prstGeom>
        </p:spPr>
      </p:pic>
    </p:spTree>
    <p:extLst>
      <p:ext uri="{BB962C8B-B14F-4D97-AF65-F5344CB8AC3E}">
        <p14:creationId xmlns:p14="http://schemas.microsoft.com/office/powerpoint/2010/main" val="1367881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6171" y="839151"/>
            <a:ext cx="10987314" cy="5632311"/>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2400" dirty="0" smtClean="0">
                <a:solidFill>
                  <a:srgbClr val="2B2B2B"/>
                </a:solidFill>
              </a:rPr>
              <a:t>Prototyping is an experimental process where design teams implement ideas into tangible forms from paper to digital. </a:t>
            </a:r>
          </a:p>
          <a:p>
            <a:pPr marL="285750" indent="-285750" algn="just">
              <a:lnSpc>
                <a:spcPct val="150000"/>
              </a:lnSpc>
              <a:buFont typeface="Arial" panose="020B0604020202020204" pitchFamily="34" charset="0"/>
              <a:buChar char="•"/>
            </a:pPr>
            <a:r>
              <a:rPr lang="en-US" sz="2400" dirty="0" smtClean="0">
                <a:solidFill>
                  <a:srgbClr val="2B2B2B"/>
                </a:solidFill>
              </a:rPr>
              <a:t>Teams build prototypes of varying degrees of fidelity to capture design concepts and test on users.</a:t>
            </a:r>
          </a:p>
          <a:p>
            <a:pPr marL="285750" indent="-285750" algn="just">
              <a:lnSpc>
                <a:spcPct val="150000"/>
              </a:lnSpc>
              <a:buFont typeface="Arial" panose="020B0604020202020204" pitchFamily="34" charset="0"/>
              <a:buChar char="•"/>
            </a:pPr>
            <a:r>
              <a:rPr lang="en-US" sz="2400" dirty="0" smtClean="0">
                <a:solidFill>
                  <a:srgbClr val="2B2B2B"/>
                </a:solidFill>
              </a:rPr>
              <a:t> With prototypes, you can refine and validate your designs so your brand can release the right products.</a:t>
            </a:r>
          </a:p>
          <a:p>
            <a:pPr marL="285750" indent="-285750" algn="just">
              <a:lnSpc>
                <a:spcPct val="150000"/>
              </a:lnSpc>
              <a:buFont typeface="Arial" panose="020B0604020202020204" pitchFamily="34" charset="0"/>
              <a:buChar char="•"/>
            </a:pPr>
            <a:r>
              <a:rPr lang="en-US" sz="2400" dirty="0"/>
              <a:t>It’s an essential part of user </a:t>
            </a:r>
            <a:r>
              <a:rPr lang="en-US" sz="2400" dirty="0" smtClean="0"/>
              <a:t>experience (UX) design that </a:t>
            </a:r>
            <a:r>
              <a:rPr lang="en-US" sz="2400" dirty="0"/>
              <a:t>usually comes after ideation, where you/your team have created and selected ideas that can solve users’ needs. In prototyping, you craft a simple experimental model of your proposed product so you can check how well it matches what users want through the feedback they give.</a:t>
            </a:r>
          </a:p>
        </p:txBody>
      </p:sp>
      <p:sp>
        <p:nvSpPr>
          <p:cNvPr id="3" name="Rectangle 2"/>
          <p:cNvSpPr/>
          <p:nvPr/>
        </p:nvSpPr>
        <p:spPr>
          <a:xfrm>
            <a:off x="1596571" y="0"/>
            <a:ext cx="9318172" cy="646331"/>
          </a:xfrm>
          <a:prstGeom prst="rect">
            <a:avLst/>
          </a:prstGeom>
        </p:spPr>
        <p:txBody>
          <a:bodyPr wrap="square">
            <a:spAutoFit/>
          </a:bodyPr>
          <a:lstStyle/>
          <a:p>
            <a:pPr algn="ctr"/>
            <a:r>
              <a:rPr lang="en-US" sz="3600" b="1" dirty="0" smtClean="0">
                <a:latin typeface="Times New Roman" panose="02020603050405020304" pitchFamily="18" charset="0"/>
              </a:rPr>
              <a:t>Prototyping</a:t>
            </a:r>
            <a:endParaRPr lang="en-US" sz="3600" b="1" dirty="0">
              <a:latin typeface="Times New Roman" panose="02020603050405020304" pitchFamily="18" charset="0"/>
            </a:endParaRPr>
          </a:p>
        </p:txBody>
      </p:sp>
    </p:spTree>
    <p:extLst>
      <p:ext uri="{BB962C8B-B14F-4D97-AF65-F5344CB8AC3E}">
        <p14:creationId xmlns:p14="http://schemas.microsoft.com/office/powerpoint/2010/main" val="32539733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4743" y="72570"/>
            <a:ext cx="11321143" cy="6478697"/>
          </a:xfrm>
          <a:prstGeom prst="rect">
            <a:avLst/>
          </a:prstGeom>
        </p:spPr>
        <p:txBody>
          <a:bodyPr wrap="square">
            <a:spAutoFit/>
          </a:bodyPr>
          <a:lstStyle/>
          <a:p>
            <a:r>
              <a:rPr lang="en-US" sz="2800" dirty="0">
                <a:solidFill>
                  <a:srgbClr val="2B2B2B"/>
                </a:solidFill>
                <a:latin typeface="Merriweather"/>
              </a:rPr>
              <a:t>The advantages of prototyping are that you</a:t>
            </a:r>
            <a:r>
              <a:rPr lang="en-US" sz="2800" dirty="0" smtClean="0">
                <a:solidFill>
                  <a:srgbClr val="2B2B2B"/>
                </a:solidFill>
                <a:latin typeface="Merriweather"/>
              </a:rPr>
              <a:t>:</a:t>
            </a:r>
            <a:endParaRPr lang="en-US" dirty="0" smtClean="0">
              <a:solidFill>
                <a:srgbClr val="2B2B2B"/>
              </a:solidFill>
              <a:latin typeface="Merriweather"/>
            </a:endParaRPr>
          </a:p>
          <a:p>
            <a:pPr marL="285750" indent="-285750" algn="just">
              <a:lnSpc>
                <a:spcPct val="150000"/>
              </a:lnSpc>
              <a:buFont typeface="Arial" panose="020B0604020202020204" pitchFamily="34" charset="0"/>
              <a:buChar char="•"/>
            </a:pPr>
            <a:r>
              <a:rPr lang="en-US" sz="2400" dirty="0" smtClean="0">
                <a:solidFill>
                  <a:srgbClr val="2B2B2B"/>
                </a:solidFill>
                <a:latin typeface="Merriweather"/>
              </a:rPr>
              <a:t>Have </a:t>
            </a:r>
            <a:r>
              <a:rPr lang="en-US" sz="2400" dirty="0">
                <a:solidFill>
                  <a:srgbClr val="2B2B2B"/>
                </a:solidFill>
                <a:latin typeface="Merriweather"/>
              </a:rPr>
              <a:t>a solid foundation from which to ideate towards improvements—giving all stakeholders a clear picture of the potential benefits, risks and costs associated with where a prototype might lead</a:t>
            </a:r>
            <a:r>
              <a:rPr lang="en-US" sz="2400" dirty="0" smtClean="0">
                <a:solidFill>
                  <a:srgbClr val="2B2B2B"/>
                </a:solidFill>
                <a:latin typeface="Merriweather"/>
              </a:rPr>
              <a:t>.</a:t>
            </a:r>
          </a:p>
          <a:p>
            <a:pPr marL="285750" indent="-285750" algn="just">
              <a:lnSpc>
                <a:spcPct val="150000"/>
              </a:lnSpc>
              <a:buFont typeface="Arial" panose="020B0604020202020204" pitchFamily="34" charset="0"/>
              <a:buChar char="•"/>
            </a:pPr>
            <a:r>
              <a:rPr lang="en-US" sz="2400" dirty="0" smtClean="0">
                <a:solidFill>
                  <a:srgbClr val="2B2B2B"/>
                </a:solidFill>
                <a:latin typeface="Merriweather"/>
              </a:rPr>
              <a:t>Can </a:t>
            </a:r>
            <a:r>
              <a:rPr lang="en-US" sz="2400" dirty="0">
                <a:solidFill>
                  <a:srgbClr val="2B2B2B"/>
                </a:solidFill>
                <a:latin typeface="Merriweather"/>
              </a:rPr>
              <a:t>adapt changes </a:t>
            </a:r>
            <a:r>
              <a:rPr lang="en-US" sz="2400" dirty="0" smtClean="0">
                <a:solidFill>
                  <a:srgbClr val="2B2B2B"/>
                </a:solidFill>
                <a:latin typeface="Merriweather"/>
              </a:rPr>
              <a:t>early</a:t>
            </a:r>
          </a:p>
          <a:p>
            <a:pPr marL="285750" indent="-285750" algn="just">
              <a:lnSpc>
                <a:spcPct val="150000"/>
              </a:lnSpc>
              <a:buFont typeface="Arial" panose="020B0604020202020204" pitchFamily="34" charset="0"/>
              <a:buChar char="•"/>
            </a:pPr>
            <a:r>
              <a:rPr lang="en-US" sz="2400" dirty="0" smtClean="0">
                <a:solidFill>
                  <a:srgbClr val="2B2B2B"/>
                </a:solidFill>
                <a:latin typeface="Merriweather"/>
              </a:rPr>
              <a:t>Show </a:t>
            </a:r>
            <a:r>
              <a:rPr lang="en-US" sz="2400" dirty="0">
                <a:solidFill>
                  <a:srgbClr val="2B2B2B"/>
                </a:solidFill>
                <a:latin typeface="Merriweather"/>
              </a:rPr>
              <a:t>the prototype to your users so they can give you their feedback to help pinpoint which elements/variants work best and whether an overhaul is required</a:t>
            </a:r>
            <a:r>
              <a:rPr lang="en-US" sz="2400" dirty="0" smtClean="0">
                <a:solidFill>
                  <a:srgbClr val="2B2B2B"/>
                </a:solidFill>
                <a:latin typeface="Merriweather"/>
              </a:rPr>
              <a:t>.</a:t>
            </a:r>
          </a:p>
          <a:p>
            <a:pPr marL="285750" indent="-285750" algn="just">
              <a:lnSpc>
                <a:spcPct val="150000"/>
              </a:lnSpc>
              <a:buFont typeface="Arial" panose="020B0604020202020204" pitchFamily="34" charset="0"/>
              <a:buChar char="•"/>
            </a:pPr>
            <a:r>
              <a:rPr lang="en-US" sz="2400" dirty="0" smtClean="0">
                <a:solidFill>
                  <a:srgbClr val="2B2B2B"/>
                </a:solidFill>
                <a:latin typeface="Merriweather"/>
              </a:rPr>
              <a:t>Provide </a:t>
            </a:r>
            <a:r>
              <a:rPr lang="en-US" sz="2400" dirty="0">
                <a:solidFill>
                  <a:srgbClr val="2B2B2B"/>
                </a:solidFill>
                <a:latin typeface="Merriweather"/>
              </a:rPr>
              <a:t>a sense of ownership to all concerned stakeholders—therefore fostering emotional investment in the product’s ultimate success</a:t>
            </a:r>
            <a:r>
              <a:rPr lang="en-US" sz="2400" dirty="0" smtClean="0">
                <a:solidFill>
                  <a:srgbClr val="2B2B2B"/>
                </a:solidFill>
                <a:latin typeface="Merriweather"/>
              </a:rPr>
              <a:t>.</a:t>
            </a:r>
          </a:p>
          <a:p>
            <a:pPr marL="285750" indent="-285750" algn="just">
              <a:lnSpc>
                <a:spcPct val="150000"/>
              </a:lnSpc>
              <a:buFont typeface="Arial" panose="020B0604020202020204" pitchFamily="34" charset="0"/>
              <a:buChar char="•"/>
            </a:pPr>
            <a:r>
              <a:rPr lang="en-US" sz="2400" dirty="0" smtClean="0">
                <a:solidFill>
                  <a:srgbClr val="2B2B2B"/>
                </a:solidFill>
                <a:latin typeface="Merriweather"/>
              </a:rPr>
              <a:t>Improve </a:t>
            </a:r>
            <a:r>
              <a:rPr lang="en-US" sz="2400" dirty="0">
                <a:solidFill>
                  <a:srgbClr val="2B2B2B"/>
                </a:solidFill>
                <a:latin typeface="Merriweather"/>
              </a:rPr>
              <a:t>time-to-market by minimizing the number of errors to correct before product release</a:t>
            </a:r>
            <a:r>
              <a:rPr lang="en-US" sz="2400" dirty="0" smtClean="0">
                <a:solidFill>
                  <a:srgbClr val="2B2B2B"/>
                </a:solidFill>
                <a:latin typeface="Merriweather"/>
              </a:rPr>
              <a:t>.</a:t>
            </a:r>
          </a:p>
          <a:p>
            <a:pPr marL="285750" indent="-285750" algn="just">
              <a:lnSpc>
                <a:spcPct val="150000"/>
              </a:lnSpc>
              <a:buFont typeface="Arial" panose="020B0604020202020204" pitchFamily="34" charset="0"/>
              <a:buChar char="•"/>
            </a:pPr>
            <a:r>
              <a:rPr lang="en-US" sz="2000" b="1" dirty="0"/>
              <a:t>Prototyping can help catch potentially costly errors well in advance.</a:t>
            </a:r>
            <a:endParaRPr lang="en-US" sz="2000" b="1" dirty="0">
              <a:solidFill>
                <a:srgbClr val="2B2B2B"/>
              </a:solidFill>
              <a:effectLst/>
              <a:latin typeface="Merriweather"/>
            </a:endParaRPr>
          </a:p>
        </p:txBody>
      </p:sp>
    </p:spTree>
    <p:extLst>
      <p:ext uri="{BB962C8B-B14F-4D97-AF65-F5344CB8AC3E}">
        <p14:creationId xmlns:p14="http://schemas.microsoft.com/office/powerpoint/2010/main" val="5626499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2262" y="101600"/>
            <a:ext cx="7273145" cy="523220"/>
          </a:xfrm>
          <a:prstGeom prst="rect">
            <a:avLst/>
          </a:prstGeom>
        </p:spPr>
        <p:txBody>
          <a:bodyPr wrap="none">
            <a:spAutoFit/>
          </a:bodyPr>
          <a:lstStyle/>
          <a:p>
            <a:r>
              <a:rPr lang="en-US" sz="2800" b="1" dirty="0">
                <a:solidFill>
                  <a:srgbClr val="2B2B2B"/>
                </a:solidFill>
                <a:latin typeface="var(--font-sans-serif)"/>
              </a:rPr>
              <a:t>Low-Fidelity vs. High-Fidelity Prototyping</a:t>
            </a:r>
            <a:endParaRPr lang="en-US" sz="2800" b="1" i="0" dirty="0">
              <a:solidFill>
                <a:srgbClr val="2B2B2B"/>
              </a:solidFill>
              <a:effectLst/>
              <a:latin typeface="var(--font-sans-serif)"/>
            </a:endParaRPr>
          </a:p>
        </p:txBody>
      </p:sp>
      <p:sp>
        <p:nvSpPr>
          <p:cNvPr id="3" name="Rectangle 2"/>
          <p:cNvSpPr/>
          <p:nvPr/>
        </p:nvSpPr>
        <p:spPr>
          <a:xfrm>
            <a:off x="914400" y="790193"/>
            <a:ext cx="11030857" cy="6709529"/>
          </a:xfrm>
          <a:prstGeom prst="rect">
            <a:avLst/>
          </a:prstGeom>
        </p:spPr>
        <p:txBody>
          <a:bodyPr wrap="square">
            <a:spAutoFit/>
          </a:bodyPr>
          <a:lstStyle/>
          <a:p>
            <a:pPr marL="342900" indent="-342900">
              <a:buFont typeface="Arial" panose="020B0604020202020204" pitchFamily="34" charset="0"/>
              <a:buChar char="•"/>
            </a:pPr>
            <a:r>
              <a:rPr lang="en-US" sz="2400" dirty="0">
                <a:solidFill>
                  <a:srgbClr val="2B2B2B"/>
                </a:solidFill>
              </a:rPr>
              <a:t>Fidelity refers to the level of detail and functionality you include in your prototype. Usually, this will depend on your product’s development stage</a:t>
            </a:r>
            <a:r>
              <a:rPr lang="en-US" sz="2400" dirty="0" smtClean="0">
                <a:solidFill>
                  <a:srgbClr val="2B2B2B"/>
                </a:solidFill>
              </a:rPr>
              <a:t>.</a:t>
            </a:r>
          </a:p>
          <a:p>
            <a:endParaRPr lang="en-US" sz="2000" dirty="0" smtClean="0">
              <a:solidFill>
                <a:srgbClr val="2B2B2B"/>
              </a:solidFill>
            </a:endParaRPr>
          </a:p>
          <a:p>
            <a:r>
              <a:rPr lang="en-US" sz="2000" b="1" dirty="0" smtClean="0"/>
              <a:t>Low-fidelity Example</a:t>
            </a:r>
            <a:r>
              <a:rPr lang="en-US" sz="2000" dirty="0"/>
              <a:t>: </a:t>
            </a:r>
            <a:r>
              <a:rPr lang="en-US" sz="2000" dirty="0" smtClean="0"/>
              <a:t> Paper </a:t>
            </a:r>
            <a:r>
              <a:rPr lang="en-US" sz="2000" dirty="0"/>
              <a:t>prototypes</a:t>
            </a:r>
          </a:p>
          <a:p>
            <a:r>
              <a:rPr lang="en-US" sz="2000" b="1" dirty="0"/>
              <a:t>Pros</a:t>
            </a:r>
            <a:r>
              <a:rPr lang="en-US" sz="2000" dirty="0"/>
              <a:t>: Fast and cheap; disposable; easy to make changes and test new iterations; allow a quick overall view of the product; anyone can produce them; encourage design thinking since prototypes are visibly not finalized.</a:t>
            </a:r>
          </a:p>
          <a:p>
            <a:r>
              <a:rPr lang="en-US" sz="2000" b="1" dirty="0"/>
              <a:t>Cons</a:t>
            </a:r>
            <a:r>
              <a:rPr lang="en-US" sz="2000" dirty="0"/>
              <a:t>: Lack of realism, so users might have a hard time giving feedback; hard to apply results from crude early versions; may be too basic to reflect the user experience of the finished product; can oversimplify complex issues; lack of interactivity deprives users of direct control; users must imagine how they would use the product</a:t>
            </a:r>
            <a:r>
              <a:rPr lang="en-US" sz="2000" dirty="0" smtClean="0"/>
              <a:t>.</a:t>
            </a:r>
          </a:p>
          <a:p>
            <a:endParaRPr lang="en-US" sz="2000" dirty="0"/>
          </a:p>
          <a:p>
            <a:r>
              <a:rPr lang="en-US" sz="2000" b="1" dirty="0" smtClean="0"/>
              <a:t>High-fidelity Example</a:t>
            </a:r>
            <a:r>
              <a:rPr lang="en-US" sz="2000" dirty="0"/>
              <a:t>: Digital prototypes created on software such as Sketch or Adobe XD</a:t>
            </a:r>
          </a:p>
          <a:p>
            <a:r>
              <a:rPr lang="en-US" sz="2000" b="1" dirty="0"/>
              <a:t>Pros</a:t>
            </a:r>
            <a:r>
              <a:rPr lang="en-US" sz="2000" dirty="0"/>
              <a:t>: Engaging—all stakeholders have the vision realized in their hands and can judge how well it matches users’ needs and solves their problems; testing will yield more accurate, more applicable results; versions closest to the final product enable you to predict how users will take to it in the marketplace.</a:t>
            </a:r>
          </a:p>
          <a:p>
            <a:r>
              <a:rPr lang="en-US" sz="2000" b="1" dirty="0"/>
              <a:t>Cons</a:t>
            </a:r>
            <a:r>
              <a:rPr lang="en-US" sz="2000" dirty="0"/>
              <a:t>: Longer/costlier to create; users are more likely to comment on superficial details than on content; after hours of work, you the designer are likely to dislike the idea of making changes, which can take considerable time; users may mistake the prototype for the finished product and form biases.</a:t>
            </a:r>
          </a:p>
          <a:p>
            <a:endParaRPr lang="en-US" dirty="0"/>
          </a:p>
          <a:p>
            <a:endParaRPr lang="en-US" sz="2400" dirty="0"/>
          </a:p>
        </p:txBody>
      </p:sp>
    </p:spTree>
    <p:extLst>
      <p:ext uri="{BB962C8B-B14F-4D97-AF65-F5344CB8AC3E}">
        <p14:creationId xmlns:p14="http://schemas.microsoft.com/office/powerpoint/2010/main" val="32711939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91429" y="101600"/>
            <a:ext cx="3663375" cy="584775"/>
          </a:xfrm>
          <a:prstGeom prst="rect">
            <a:avLst/>
          </a:prstGeom>
          <a:noFill/>
        </p:spPr>
        <p:txBody>
          <a:bodyPr wrap="none" rtlCol="0">
            <a:spAutoFit/>
          </a:bodyPr>
          <a:lstStyle/>
          <a:p>
            <a:r>
              <a:rPr lang="en-US" sz="3200" b="1" dirty="0" smtClean="0"/>
              <a:t>Rapid Prototyping</a:t>
            </a:r>
            <a:endParaRPr lang="en-US" sz="3200" b="1" dirty="0"/>
          </a:p>
        </p:txBody>
      </p:sp>
      <p:sp>
        <p:nvSpPr>
          <p:cNvPr id="3" name="Rectangle 2"/>
          <p:cNvSpPr/>
          <p:nvPr/>
        </p:nvSpPr>
        <p:spPr>
          <a:xfrm>
            <a:off x="1016000" y="826933"/>
            <a:ext cx="11176000" cy="830997"/>
          </a:xfrm>
          <a:prstGeom prst="rect">
            <a:avLst/>
          </a:prstGeom>
        </p:spPr>
        <p:txBody>
          <a:bodyPr wrap="square">
            <a:spAutoFit/>
          </a:bodyPr>
          <a:lstStyle/>
          <a:p>
            <a:pPr marL="342900" indent="-342900">
              <a:buFont typeface="Arial" panose="020B0604020202020204" pitchFamily="34" charset="0"/>
              <a:buChar char="•"/>
            </a:pPr>
            <a:r>
              <a:rPr lang="en-US" sz="2400" dirty="0">
                <a:solidFill>
                  <a:srgbClr val="222222"/>
                </a:solidFill>
                <a:latin typeface="Gill Sans MT" panose="020B0502020104020203" pitchFamily="34" charset="0"/>
              </a:rPr>
              <a:t> </a:t>
            </a:r>
            <a:r>
              <a:rPr lang="en-US" sz="2400" dirty="0" smtClean="0">
                <a:solidFill>
                  <a:srgbClr val="222222"/>
                </a:solidFill>
                <a:latin typeface="Gill Sans MT" panose="020B0502020104020203" pitchFamily="34" charset="0"/>
              </a:rPr>
              <a:t>Its </a:t>
            </a:r>
            <a:r>
              <a:rPr lang="en-US" sz="2400" dirty="0">
                <a:solidFill>
                  <a:srgbClr val="222222"/>
                </a:solidFill>
                <a:latin typeface="Gill Sans MT" panose="020B0502020104020203" pitchFamily="34" charset="0"/>
              </a:rPr>
              <a:t>simplest form, the process of creating prototypes quickly to visually and functionally evaluate an engineering product design</a:t>
            </a:r>
            <a:r>
              <a:rPr lang="en-US" dirty="0">
                <a:solidFill>
                  <a:srgbClr val="222222"/>
                </a:solidFill>
                <a:latin typeface="Open Sans"/>
              </a:rPr>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9885" y="2006599"/>
            <a:ext cx="5965371" cy="3537857"/>
          </a:xfrm>
          <a:prstGeom prst="rect">
            <a:avLst/>
          </a:prstGeom>
        </p:spPr>
      </p:pic>
      <p:sp>
        <p:nvSpPr>
          <p:cNvPr id="6" name="Rectangular Callout 5"/>
          <p:cNvSpPr/>
          <p:nvPr/>
        </p:nvSpPr>
        <p:spPr>
          <a:xfrm>
            <a:off x="455718" y="2104571"/>
            <a:ext cx="5367398" cy="3439885"/>
          </a:xfrm>
          <a:prstGeom prst="wedgeRect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Arial" panose="020B0604020202020204" pitchFamily="34" charset="0"/>
              <a:buChar char="•"/>
            </a:pPr>
            <a:r>
              <a:rPr lang="en-US" sz="2000" dirty="0" smtClean="0">
                <a:solidFill>
                  <a:srgbClr val="212326"/>
                </a:solidFill>
              </a:rPr>
              <a:t>The </a:t>
            </a:r>
            <a:r>
              <a:rPr lang="en-US" sz="2000" dirty="0">
                <a:solidFill>
                  <a:srgbClr val="212326"/>
                </a:solidFill>
              </a:rPr>
              <a:t>key difference from the traditional prototyping process is that a team focuses on building just enough of a prototype—something that users can test, without additional features. </a:t>
            </a:r>
            <a:endParaRPr lang="en-US" sz="2000" dirty="0" smtClean="0">
              <a:solidFill>
                <a:srgbClr val="212326"/>
              </a:solidFill>
            </a:endParaRPr>
          </a:p>
          <a:p>
            <a:pPr marL="342900" indent="-342900" algn="just">
              <a:buFont typeface="Arial" panose="020B0604020202020204" pitchFamily="34" charset="0"/>
              <a:buChar char="•"/>
            </a:pPr>
            <a:r>
              <a:rPr lang="en-US" sz="2000" dirty="0" smtClean="0">
                <a:solidFill>
                  <a:srgbClr val="212326"/>
                </a:solidFill>
              </a:rPr>
              <a:t>The </a:t>
            </a:r>
            <a:r>
              <a:rPr lang="en-US" sz="2000" dirty="0">
                <a:solidFill>
                  <a:srgbClr val="212326"/>
                </a:solidFill>
              </a:rPr>
              <a:t>whole concept of rapid prototyping is based on the idea that by setting a direction for a design team and iterating rapidly, it’s possible to create a product that will have the maximum value for people who will use it.</a:t>
            </a:r>
            <a:endParaRPr lang="en-US" sz="2000" dirty="0"/>
          </a:p>
          <a:p>
            <a:pPr algn="just"/>
            <a:endParaRPr lang="en-US" dirty="0"/>
          </a:p>
        </p:txBody>
      </p:sp>
    </p:spTree>
    <p:extLst>
      <p:ext uri="{BB962C8B-B14F-4D97-AF65-F5344CB8AC3E}">
        <p14:creationId xmlns:p14="http://schemas.microsoft.com/office/powerpoint/2010/main" val="39455000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5370" y="31769"/>
            <a:ext cx="11306629" cy="7109639"/>
          </a:xfrm>
          <a:prstGeom prst="rect">
            <a:avLst/>
          </a:prstGeom>
        </p:spPr>
        <p:txBody>
          <a:bodyPr wrap="square">
            <a:spAutoFit/>
          </a:bodyPr>
          <a:lstStyle/>
          <a:p>
            <a:pPr algn="just">
              <a:buFont typeface="Arial" panose="020B0604020202020204" pitchFamily="34" charset="0"/>
              <a:buChar char="•"/>
            </a:pPr>
            <a:r>
              <a:rPr lang="en-US" sz="2400" dirty="0" smtClean="0">
                <a:solidFill>
                  <a:srgbClr val="212326"/>
                </a:solidFill>
                <a:latin typeface="Gill Sans MT" panose="020B0502020104020203" pitchFamily="34" charset="0"/>
              </a:rPr>
              <a:t>Prototype - Creating </a:t>
            </a:r>
            <a:r>
              <a:rPr lang="en-US" sz="2400" dirty="0">
                <a:solidFill>
                  <a:srgbClr val="212326"/>
                </a:solidFill>
                <a:latin typeface="Gill Sans MT" panose="020B0502020104020203" pitchFamily="34" charset="0"/>
              </a:rPr>
              <a:t>a solution that can be reviewed and tested by users/stakeholders</a:t>
            </a:r>
            <a:r>
              <a:rPr lang="en-US" sz="2400" dirty="0" smtClean="0">
                <a:solidFill>
                  <a:srgbClr val="212326"/>
                </a:solidFill>
                <a:latin typeface="Gill Sans MT" panose="020B0502020104020203" pitchFamily="34" charset="0"/>
              </a:rPr>
              <a:t>.</a:t>
            </a:r>
          </a:p>
          <a:p>
            <a:pPr algn="just"/>
            <a:endParaRPr lang="en-US" sz="2400" dirty="0">
              <a:solidFill>
                <a:srgbClr val="212326"/>
              </a:solidFill>
              <a:latin typeface="Gill Sans MT" panose="020B0502020104020203" pitchFamily="34" charset="0"/>
            </a:endParaRPr>
          </a:p>
          <a:p>
            <a:pPr algn="just">
              <a:buFont typeface="Arial" panose="020B0604020202020204" pitchFamily="34" charset="0"/>
              <a:buChar char="•"/>
            </a:pPr>
            <a:r>
              <a:rPr lang="en-US" sz="2400" dirty="0" smtClean="0">
                <a:solidFill>
                  <a:srgbClr val="212326"/>
                </a:solidFill>
                <a:latin typeface="Gill Sans MT" panose="020B0502020104020203" pitchFamily="34" charset="0"/>
              </a:rPr>
              <a:t>Review - Giving </a:t>
            </a:r>
            <a:r>
              <a:rPr lang="en-US" sz="2400" dirty="0">
                <a:solidFill>
                  <a:srgbClr val="212326"/>
                </a:solidFill>
                <a:latin typeface="Gill Sans MT" panose="020B0502020104020203" pitchFamily="34" charset="0"/>
              </a:rPr>
              <a:t>a prototype to users/stakeholders and collect feedback that helps the team understand what works well and what doesn’t</a:t>
            </a:r>
            <a:r>
              <a:rPr lang="en-US" sz="2400" dirty="0" smtClean="0">
                <a:solidFill>
                  <a:srgbClr val="212326"/>
                </a:solidFill>
                <a:latin typeface="Gill Sans MT" panose="020B0502020104020203" pitchFamily="34" charset="0"/>
              </a:rPr>
              <a:t>.</a:t>
            </a:r>
          </a:p>
          <a:p>
            <a:pPr algn="just"/>
            <a:endParaRPr lang="en-US" sz="2400" dirty="0">
              <a:solidFill>
                <a:srgbClr val="212326"/>
              </a:solidFill>
              <a:latin typeface="Gill Sans MT" panose="020B0502020104020203" pitchFamily="34" charset="0"/>
            </a:endParaRPr>
          </a:p>
          <a:p>
            <a:pPr algn="just">
              <a:buFont typeface="Arial" panose="020B0604020202020204" pitchFamily="34" charset="0"/>
              <a:buChar char="•"/>
            </a:pPr>
            <a:r>
              <a:rPr lang="en-US" sz="2400" dirty="0" smtClean="0">
                <a:solidFill>
                  <a:srgbClr val="212326"/>
                </a:solidFill>
                <a:latin typeface="Gill Sans MT" panose="020B0502020104020203" pitchFamily="34" charset="0"/>
              </a:rPr>
              <a:t>Refine - Based </a:t>
            </a:r>
            <a:r>
              <a:rPr lang="en-US" sz="2400" dirty="0">
                <a:solidFill>
                  <a:srgbClr val="212326"/>
                </a:solidFill>
                <a:latin typeface="Gill Sans MT" panose="020B0502020104020203" pitchFamily="34" charset="0"/>
              </a:rPr>
              <a:t>on feedback, the team identifies areas that need to be refined or reworked. The list of required changes will form a scope of work for the next design iteration</a:t>
            </a:r>
            <a:r>
              <a:rPr lang="en-US" sz="2400" dirty="0" smtClean="0">
                <a:solidFill>
                  <a:srgbClr val="212326"/>
                </a:solidFill>
                <a:latin typeface="Gill Sans MT" panose="020B0502020104020203" pitchFamily="34" charset="0"/>
              </a:rPr>
              <a:t>.</a:t>
            </a:r>
          </a:p>
          <a:p>
            <a:pPr algn="just"/>
            <a:endParaRPr lang="en-US" sz="2400" dirty="0" smtClean="0">
              <a:solidFill>
                <a:srgbClr val="212326"/>
              </a:solidFill>
              <a:latin typeface="Gill Sans MT" panose="020B0502020104020203" pitchFamily="34" charset="0"/>
            </a:endParaRPr>
          </a:p>
          <a:p>
            <a:pPr algn="just"/>
            <a:r>
              <a:rPr lang="en-US" sz="2400" dirty="0">
                <a:solidFill>
                  <a:srgbClr val="7030A0"/>
                </a:solidFill>
              </a:rPr>
              <a:t>Why is rapid prototyping important</a:t>
            </a:r>
            <a:r>
              <a:rPr lang="en-US" sz="2400" dirty="0" smtClean="0">
                <a:solidFill>
                  <a:srgbClr val="7030A0"/>
                </a:solidFill>
              </a:rPr>
              <a:t>?</a:t>
            </a:r>
            <a:endParaRPr lang="en-US" sz="2800" dirty="0" smtClean="0">
              <a:solidFill>
                <a:srgbClr val="7030A0"/>
              </a:solidFill>
            </a:endParaRPr>
          </a:p>
          <a:p>
            <a:pPr marL="285750" indent="-285750">
              <a:buFont typeface="Arial" panose="020B0604020202020204" pitchFamily="34" charset="0"/>
              <a:buChar char="•"/>
            </a:pPr>
            <a:r>
              <a:rPr lang="en-US" sz="2400" dirty="0"/>
              <a:t>Faster new product development </a:t>
            </a:r>
            <a:endParaRPr lang="en-US" sz="2400" dirty="0" smtClean="0"/>
          </a:p>
          <a:p>
            <a:pPr marL="285750" indent="-285750">
              <a:buFont typeface="Arial" panose="020B0604020202020204" pitchFamily="34" charset="0"/>
              <a:buChar char="•"/>
            </a:pPr>
            <a:r>
              <a:rPr lang="en-US" sz="2400" dirty="0" smtClean="0"/>
              <a:t>Early </a:t>
            </a:r>
            <a:r>
              <a:rPr lang="en-US" sz="2400" dirty="0"/>
              <a:t>stage design/concept validation of form, fit, and function of the design</a:t>
            </a:r>
          </a:p>
          <a:p>
            <a:pPr marL="285750" indent="-285750">
              <a:buFont typeface="Arial" panose="020B0604020202020204" pitchFamily="34" charset="0"/>
              <a:buChar char="•"/>
            </a:pPr>
            <a:r>
              <a:rPr lang="en-US" sz="2400" dirty="0"/>
              <a:t>Final stage product verification against the technical requirement and business objectives</a:t>
            </a:r>
          </a:p>
          <a:p>
            <a:pPr marL="285750" indent="-285750">
              <a:buFont typeface="Arial" panose="020B0604020202020204" pitchFamily="34" charset="0"/>
              <a:buChar char="•"/>
            </a:pPr>
            <a:r>
              <a:rPr lang="en-US" sz="2400" dirty="0"/>
              <a:t>It allows functionality testing to test the objectives of the concept and to </a:t>
            </a:r>
            <a:r>
              <a:rPr lang="en-US" sz="2400" dirty="0" smtClean="0"/>
              <a:t>finalize </a:t>
            </a:r>
            <a:r>
              <a:rPr lang="en-US" sz="2400" dirty="0"/>
              <a:t>the specification</a:t>
            </a:r>
          </a:p>
          <a:p>
            <a:pPr marL="285750" indent="-285750">
              <a:buFont typeface="Arial" panose="020B0604020202020204" pitchFamily="34" charset="0"/>
              <a:buChar char="•"/>
            </a:pPr>
            <a:r>
              <a:rPr lang="en-US" sz="2400" dirty="0"/>
              <a:t>Prototype gives the end user, client, customer, user participants hands-on user experience to get feedback</a:t>
            </a:r>
          </a:p>
          <a:p>
            <a:pPr algn="just"/>
            <a:endParaRPr lang="en-US" sz="2400" b="0" i="0" dirty="0">
              <a:solidFill>
                <a:srgbClr val="212326"/>
              </a:solidFill>
              <a:effectLst/>
              <a:latin typeface="Gill Sans MT" panose="020B0502020104020203" pitchFamily="34" charset="0"/>
            </a:endParaRPr>
          </a:p>
        </p:txBody>
      </p:sp>
    </p:spTree>
    <p:extLst>
      <p:ext uri="{BB962C8B-B14F-4D97-AF65-F5344CB8AC3E}">
        <p14:creationId xmlns:p14="http://schemas.microsoft.com/office/powerpoint/2010/main" val="28304223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99189" y="1284028"/>
            <a:ext cx="5892931" cy="5156315"/>
          </a:xfrm>
          <a:prstGeom prst="rect">
            <a:avLst/>
          </a:prstGeom>
        </p:spPr>
      </p:pic>
      <p:sp>
        <p:nvSpPr>
          <p:cNvPr id="3" name="Google Shape;117;p15"/>
          <p:cNvSpPr txBox="1">
            <a:spLocks/>
          </p:cNvSpPr>
          <p:nvPr/>
        </p:nvSpPr>
        <p:spPr>
          <a:xfrm>
            <a:off x="999189" y="421390"/>
            <a:ext cx="6711900" cy="623100"/>
          </a:xfrm>
          <a:prstGeom prst="rect">
            <a:avLst/>
          </a:prstGeom>
        </p:spPr>
        <p:txBody>
          <a:bodyPr spcFirstLastPara="1" wrap="square" lIns="0" tIns="0" rIns="0" bIns="0" anchor="b" anchorCtr="0">
            <a:no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IN" sz="3600" b="1" dirty="0" smtClean="0">
                <a:latin typeface="Algerian" panose="04020705040A02060702" pitchFamily="82" charset="0"/>
              </a:rPr>
              <a:t>Design Cycle Model</a:t>
            </a:r>
            <a:endParaRPr lang="en-IN" sz="3600" dirty="0">
              <a:latin typeface="Algerian" panose="04020705040A02060702" pitchFamily="82" charset="0"/>
            </a:endParaRPr>
          </a:p>
        </p:txBody>
      </p:sp>
      <p:sp>
        <p:nvSpPr>
          <p:cNvPr id="4" name="Rectangle 3"/>
          <p:cNvSpPr/>
          <p:nvPr/>
        </p:nvSpPr>
        <p:spPr>
          <a:xfrm>
            <a:off x="7219665" y="956216"/>
            <a:ext cx="4380931" cy="5632311"/>
          </a:xfrm>
          <a:prstGeom prst="rect">
            <a:avLst/>
          </a:prstGeom>
        </p:spPr>
        <p:txBody>
          <a:bodyPr wrap="square">
            <a:spAutoFit/>
          </a:bodyPr>
          <a:lstStyle/>
          <a:p>
            <a:r>
              <a:rPr lang="en-IN" sz="2000" dirty="0"/>
              <a:t>The Design Cycle Model is central to a student’s understanding of design </a:t>
            </a:r>
            <a:r>
              <a:rPr lang="en-IN" sz="2000" dirty="0" smtClean="0"/>
              <a:t>activities.</a:t>
            </a:r>
          </a:p>
          <a:p>
            <a:r>
              <a:rPr lang="en-IN" sz="2000" dirty="0"/>
              <a:t>The DCM comprises of </a:t>
            </a:r>
            <a:r>
              <a:rPr lang="en-IN" sz="2000" dirty="0" smtClean="0"/>
              <a:t>mainly six </a:t>
            </a:r>
            <a:r>
              <a:rPr lang="en-IN" sz="2000" dirty="0"/>
              <a:t>stages, as follows</a:t>
            </a:r>
            <a:r>
              <a:rPr lang="en-IN" sz="2000" dirty="0" smtClean="0"/>
              <a:t>:</a:t>
            </a:r>
          </a:p>
          <a:p>
            <a:endParaRPr lang="en-IN" sz="2000" dirty="0"/>
          </a:p>
          <a:p>
            <a:pPr marL="342900" indent="-342900">
              <a:buAutoNum type="arabicPeriod"/>
            </a:pPr>
            <a:r>
              <a:rPr lang="en-IN" sz="2000" dirty="0" smtClean="0"/>
              <a:t>Identifying the needs </a:t>
            </a:r>
            <a:r>
              <a:rPr lang="en-IN" sz="2000" b="1" dirty="0" smtClean="0"/>
              <a:t>(Awareness)</a:t>
            </a:r>
          </a:p>
          <a:p>
            <a:pPr marL="342900" indent="-342900">
              <a:buAutoNum type="arabicPeriod"/>
            </a:pPr>
            <a:r>
              <a:rPr lang="en-IN" sz="2000" dirty="0" smtClean="0"/>
              <a:t>Analysing</a:t>
            </a:r>
            <a:r>
              <a:rPr lang="en-IN" sz="2000" dirty="0"/>
              <a:t>, researching and specifying </a:t>
            </a:r>
            <a:r>
              <a:rPr lang="en-IN" sz="2000" dirty="0" smtClean="0"/>
              <a:t>requirements </a:t>
            </a:r>
            <a:r>
              <a:rPr lang="en-IN" sz="2000" b="1" dirty="0" smtClean="0"/>
              <a:t>(Inquiry &amp; Research)</a:t>
            </a:r>
          </a:p>
          <a:p>
            <a:pPr marL="342900" indent="-342900">
              <a:buAutoNum type="arabicPeriod"/>
            </a:pPr>
            <a:r>
              <a:rPr lang="en-IN" sz="2000" dirty="0" smtClean="0"/>
              <a:t>Generating </a:t>
            </a:r>
            <a:r>
              <a:rPr lang="en-IN" sz="2000" dirty="0"/>
              <a:t>ideas and </a:t>
            </a:r>
            <a:r>
              <a:rPr lang="en-IN" sz="2000" dirty="0" smtClean="0"/>
              <a:t>solutions </a:t>
            </a:r>
            <a:r>
              <a:rPr lang="en-IN" sz="2000" b="1" dirty="0" smtClean="0"/>
              <a:t>(Ideate and Plan)</a:t>
            </a:r>
          </a:p>
          <a:p>
            <a:pPr marL="342900" indent="-342900">
              <a:buAutoNum type="arabicPeriod"/>
            </a:pPr>
            <a:r>
              <a:rPr lang="en-IN" sz="2000" dirty="0" smtClean="0"/>
              <a:t>Developing </a:t>
            </a:r>
            <a:r>
              <a:rPr lang="en-IN" sz="2000" dirty="0"/>
              <a:t>the chosen </a:t>
            </a:r>
            <a:r>
              <a:rPr lang="en-IN" sz="2000" dirty="0" smtClean="0"/>
              <a:t>solution </a:t>
            </a:r>
            <a:r>
              <a:rPr lang="en-IN" sz="2000" b="1" dirty="0" smtClean="0"/>
              <a:t>(Prototype)</a:t>
            </a:r>
          </a:p>
          <a:p>
            <a:pPr marL="342900" indent="-342900">
              <a:buAutoNum type="arabicPeriod"/>
            </a:pPr>
            <a:r>
              <a:rPr lang="en-IN" sz="2000" dirty="0" smtClean="0"/>
              <a:t>Realising </a:t>
            </a:r>
            <a:r>
              <a:rPr lang="en-IN" sz="2000" dirty="0"/>
              <a:t>the chosen </a:t>
            </a:r>
            <a:r>
              <a:rPr lang="en-IN" sz="2000" dirty="0" smtClean="0"/>
              <a:t>solution </a:t>
            </a:r>
            <a:r>
              <a:rPr lang="en-IN" sz="2000" b="1" dirty="0" smtClean="0"/>
              <a:t>(Test and Revise)</a:t>
            </a:r>
          </a:p>
          <a:p>
            <a:pPr marL="342900" indent="-342900">
              <a:buAutoNum type="arabicPeriod"/>
            </a:pPr>
            <a:r>
              <a:rPr lang="en-IN" sz="2000" dirty="0" smtClean="0"/>
              <a:t>Testing </a:t>
            </a:r>
            <a:r>
              <a:rPr lang="en-IN" sz="2000" dirty="0"/>
              <a:t>and evaluating the chosen </a:t>
            </a:r>
            <a:r>
              <a:rPr lang="en-IN" sz="2000" dirty="0" smtClean="0"/>
              <a:t>solution </a:t>
            </a:r>
            <a:r>
              <a:rPr lang="en-IN" sz="2000" b="1" dirty="0" smtClean="0"/>
              <a:t>(Launch and Market)</a:t>
            </a:r>
          </a:p>
        </p:txBody>
      </p:sp>
    </p:spTree>
    <p:extLst>
      <p:ext uri="{BB962C8B-B14F-4D97-AF65-F5344CB8AC3E}">
        <p14:creationId xmlns:p14="http://schemas.microsoft.com/office/powerpoint/2010/main" val="342530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17;p15"/>
          <p:cNvSpPr txBox="1">
            <a:spLocks/>
          </p:cNvSpPr>
          <p:nvPr/>
        </p:nvSpPr>
        <p:spPr>
          <a:xfrm>
            <a:off x="1249442" y="-58054"/>
            <a:ext cx="10129757" cy="623100"/>
          </a:xfrm>
          <a:prstGeom prst="rect">
            <a:avLst/>
          </a:prstGeom>
        </p:spPr>
        <p:txBody>
          <a:bodyPr spcFirstLastPara="1" wrap="square" lIns="0" tIns="0" rIns="0" bIns="0" anchor="b" anchorCtr="0">
            <a:no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IN" sz="2800" b="1" dirty="0" smtClean="0">
                <a:latin typeface="+mn-lt"/>
              </a:rPr>
              <a:t>Additive Rapid prototyping -3D printing</a:t>
            </a:r>
            <a:endParaRPr lang="en-IN" sz="2800" dirty="0">
              <a:latin typeface="+mn-lt"/>
            </a:endParaRPr>
          </a:p>
        </p:txBody>
      </p:sp>
      <p:sp>
        <p:nvSpPr>
          <p:cNvPr id="3" name="Rectangle 2"/>
          <p:cNvSpPr/>
          <p:nvPr/>
        </p:nvSpPr>
        <p:spPr>
          <a:xfrm>
            <a:off x="886120" y="581203"/>
            <a:ext cx="11001080" cy="4459234"/>
          </a:xfrm>
          <a:prstGeom prst="rect">
            <a:avLst/>
          </a:prstGeom>
        </p:spPr>
        <p:txBody>
          <a:bodyPr wrap="square">
            <a:spAutoFit/>
          </a:bodyPr>
          <a:lstStyle/>
          <a:p>
            <a:pPr algn="just">
              <a:lnSpc>
                <a:spcPct val="150000"/>
              </a:lnSpc>
            </a:pPr>
            <a:r>
              <a:rPr lang="en-IN" sz="2400" dirty="0"/>
              <a:t>One type of Rapid Prototyping is known as 3D printing, which is an additive manufacturing technology. </a:t>
            </a:r>
            <a:endParaRPr lang="en-IN" sz="2400" dirty="0" smtClean="0"/>
          </a:p>
          <a:p>
            <a:pPr marL="285750" indent="-285750" algn="just">
              <a:lnSpc>
                <a:spcPct val="150000"/>
              </a:lnSpc>
              <a:buFont typeface="Wingdings" panose="05000000000000000000" pitchFamily="2" charset="2"/>
              <a:buChar char="Ø"/>
            </a:pPr>
            <a:r>
              <a:rPr lang="en-IN" sz="2400" dirty="0" smtClean="0"/>
              <a:t>The </a:t>
            </a:r>
            <a:r>
              <a:rPr lang="en-IN" sz="2400" dirty="0"/>
              <a:t>process begins with taking a virtual design from </a:t>
            </a:r>
            <a:r>
              <a:rPr lang="en-IN" sz="2400" dirty="0" smtClean="0"/>
              <a:t>modelling </a:t>
            </a:r>
            <a:r>
              <a:rPr lang="en-IN" sz="2400" dirty="0"/>
              <a:t>or CAD software. </a:t>
            </a:r>
            <a:endParaRPr lang="en-IN" sz="2400" dirty="0" smtClean="0"/>
          </a:p>
          <a:p>
            <a:pPr marL="285750" indent="-285750" algn="just">
              <a:lnSpc>
                <a:spcPct val="150000"/>
              </a:lnSpc>
              <a:buFont typeface="Wingdings" panose="05000000000000000000" pitchFamily="2" charset="2"/>
              <a:buChar char="Ø"/>
            </a:pPr>
            <a:r>
              <a:rPr lang="en-IN" sz="2400" dirty="0" smtClean="0"/>
              <a:t>The </a:t>
            </a:r>
            <a:r>
              <a:rPr lang="en-IN" sz="2400" dirty="0"/>
              <a:t>3D printing machine reads the data from the CAD drawing and lays down successive layers of liquid, powder, or sheet material, and builds up the physical model from a series of cross sections. </a:t>
            </a:r>
            <a:endParaRPr lang="en-IN" sz="2400" dirty="0" smtClean="0"/>
          </a:p>
          <a:p>
            <a:pPr marL="285750" indent="-285750" algn="just">
              <a:lnSpc>
                <a:spcPct val="150000"/>
              </a:lnSpc>
              <a:buFont typeface="Wingdings" panose="05000000000000000000" pitchFamily="2" charset="2"/>
              <a:buChar char="Ø"/>
            </a:pPr>
            <a:r>
              <a:rPr lang="en-IN" sz="2400" dirty="0" smtClean="0"/>
              <a:t>These </a:t>
            </a:r>
            <a:r>
              <a:rPr lang="en-IN" sz="2400" dirty="0"/>
              <a:t>layers, which correspond to the virtual cross section from the CAD model, are automatically joined together to create the final shape.</a:t>
            </a:r>
          </a:p>
        </p:txBody>
      </p:sp>
      <p:pic>
        <p:nvPicPr>
          <p:cNvPr id="4" name="Picture 3"/>
          <p:cNvPicPr>
            <a:picLocks noChangeAspect="1"/>
          </p:cNvPicPr>
          <p:nvPr/>
        </p:nvPicPr>
        <p:blipFill>
          <a:blip r:embed="rId2"/>
          <a:stretch>
            <a:fillRect/>
          </a:stretch>
        </p:blipFill>
        <p:spPr>
          <a:xfrm>
            <a:off x="1814286" y="5040438"/>
            <a:ext cx="3352800" cy="1698512"/>
          </a:xfrm>
          <a:prstGeom prst="rect">
            <a:avLst/>
          </a:prstGeom>
        </p:spPr>
      </p:pic>
      <p:pic>
        <p:nvPicPr>
          <p:cNvPr id="5" name="Picture 4"/>
          <p:cNvPicPr>
            <a:picLocks noChangeAspect="1"/>
          </p:cNvPicPr>
          <p:nvPr/>
        </p:nvPicPr>
        <p:blipFill>
          <a:blip r:embed="rId3"/>
          <a:stretch>
            <a:fillRect/>
          </a:stretch>
        </p:blipFill>
        <p:spPr>
          <a:xfrm>
            <a:off x="5645582" y="5040437"/>
            <a:ext cx="3759675" cy="1780147"/>
          </a:xfrm>
          <a:prstGeom prst="rect">
            <a:avLst/>
          </a:prstGeom>
        </p:spPr>
      </p:pic>
    </p:spTree>
    <p:extLst>
      <p:ext uri="{BB962C8B-B14F-4D97-AF65-F5344CB8AC3E}">
        <p14:creationId xmlns:p14="http://schemas.microsoft.com/office/powerpoint/2010/main" val="39044266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17;p15"/>
          <p:cNvSpPr txBox="1">
            <a:spLocks/>
          </p:cNvSpPr>
          <p:nvPr/>
        </p:nvSpPr>
        <p:spPr>
          <a:xfrm>
            <a:off x="5052184" y="0"/>
            <a:ext cx="6711900" cy="623100"/>
          </a:xfrm>
          <a:prstGeom prst="rect">
            <a:avLst/>
          </a:prstGeom>
        </p:spPr>
        <p:txBody>
          <a:bodyPr spcFirstLastPara="1" wrap="square" lIns="0" tIns="0" rIns="0" bIns="0" anchor="b" anchorCtr="0">
            <a:no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IN" sz="3200" b="1" dirty="0" smtClean="0">
                <a:latin typeface="Gill Sans MT" panose="020B0502020104020203" pitchFamily="34" charset="0"/>
              </a:rPr>
              <a:t>STL file</a:t>
            </a:r>
            <a:endParaRPr lang="en-IN" sz="3200" dirty="0">
              <a:latin typeface="Gill Sans MT" panose="020B0502020104020203" pitchFamily="34" charset="0"/>
            </a:endParaRPr>
          </a:p>
        </p:txBody>
      </p:sp>
      <p:sp>
        <p:nvSpPr>
          <p:cNvPr id="3" name="Rectangle 2"/>
          <p:cNvSpPr/>
          <p:nvPr/>
        </p:nvSpPr>
        <p:spPr>
          <a:xfrm>
            <a:off x="595085" y="623100"/>
            <a:ext cx="6197601" cy="6121227"/>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2000" dirty="0" smtClean="0">
                <a:latin typeface="Gill Sans MT" panose="020B0502020104020203" pitchFamily="34" charset="0"/>
              </a:rPr>
              <a:t>An </a:t>
            </a:r>
            <a:r>
              <a:rPr lang="en-US" sz="2000" dirty="0">
                <a:latin typeface="Gill Sans MT" panose="020B0502020104020203" pitchFamily="34" charset="0"/>
              </a:rPr>
              <a:t>STL file stores information about 3D models. </a:t>
            </a:r>
            <a:endParaRPr lang="en-US" sz="2000" dirty="0" smtClean="0">
              <a:latin typeface="Gill Sans MT" panose="020B0502020104020203" pitchFamily="34" charset="0"/>
            </a:endParaRPr>
          </a:p>
          <a:p>
            <a:pPr marL="285750" indent="-285750" algn="just">
              <a:lnSpc>
                <a:spcPct val="150000"/>
              </a:lnSpc>
              <a:buFont typeface="Arial" panose="020B0604020202020204" pitchFamily="34" charset="0"/>
              <a:buChar char="•"/>
            </a:pPr>
            <a:r>
              <a:rPr lang="en-US" sz="2000" dirty="0" smtClean="0">
                <a:latin typeface="Gill Sans MT" panose="020B0502020104020203" pitchFamily="34" charset="0"/>
              </a:rPr>
              <a:t>This </a:t>
            </a:r>
            <a:r>
              <a:rPr lang="en-US" sz="2000" dirty="0">
                <a:latin typeface="Gill Sans MT" panose="020B0502020104020203" pitchFamily="34" charset="0"/>
              </a:rPr>
              <a:t>format describes only the surface geometry of a three-dimensional object without any representation of color, texture or other common model attributes</a:t>
            </a:r>
            <a:r>
              <a:rPr lang="en-US" sz="2000" dirty="0" smtClean="0">
                <a:latin typeface="Gill Sans MT" panose="020B0502020104020203" pitchFamily="34" charset="0"/>
              </a:rPr>
              <a:t>.</a:t>
            </a:r>
          </a:p>
          <a:p>
            <a:pPr marL="285750" indent="-285750" algn="just">
              <a:lnSpc>
                <a:spcPct val="150000"/>
              </a:lnSpc>
              <a:buFont typeface="Arial" panose="020B0604020202020204" pitchFamily="34" charset="0"/>
              <a:buChar char="•"/>
            </a:pPr>
            <a:r>
              <a:rPr lang="en-US" sz="2000" dirty="0"/>
              <a:t>These files are usually generated by a computer-aided design (CAD) program, as an end product of the 3D modeling process. “.STL” is the file extension of the STL file format</a:t>
            </a:r>
            <a:r>
              <a:rPr lang="en-US" sz="2000" dirty="0" smtClean="0"/>
              <a:t>.</a:t>
            </a:r>
          </a:p>
          <a:p>
            <a:pPr marL="285750" indent="-285750" algn="just">
              <a:lnSpc>
                <a:spcPct val="150000"/>
              </a:lnSpc>
              <a:buFont typeface="Arial" panose="020B0604020202020204" pitchFamily="34" charset="0"/>
              <a:buChar char="•"/>
            </a:pPr>
            <a:r>
              <a:rPr lang="en-US" sz="2000" dirty="0"/>
              <a:t>It’s widely believed to be an abbreviation of the word </a:t>
            </a:r>
            <a:r>
              <a:rPr lang="en-US" sz="2000" b="1" dirty="0" err="1"/>
              <a:t>ST</a:t>
            </a:r>
            <a:r>
              <a:rPr lang="en-US" sz="2000" dirty="0" err="1"/>
              <a:t>ereo</a:t>
            </a:r>
            <a:r>
              <a:rPr lang="en-US" sz="2000" b="1" dirty="0" err="1"/>
              <a:t>L</a:t>
            </a:r>
            <a:r>
              <a:rPr lang="en-US" sz="2000" dirty="0" err="1"/>
              <a:t>ithography</a:t>
            </a:r>
            <a:r>
              <a:rPr lang="en-US" sz="2000" dirty="0"/>
              <a:t>, though sometimes it is also referred to as “Standard Triangle Language” or “Standard Tessellation Language”.</a:t>
            </a:r>
          </a:p>
          <a:p>
            <a:pPr algn="just">
              <a:lnSpc>
                <a:spcPct val="150000"/>
              </a:lnSpc>
            </a:pPr>
            <a:endParaRPr lang="en-US" sz="2400" dirty="0"/>
          </a:p>
        </p:txBody>
      </p:sp>
      <p:pic>
        <p:nvPicPr>
          <p:cNvPr id="5" name="Picture 2" descr="What Is An ST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9080" y="1901372"/>
            <a:ext cx="5079720" cy="197394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096403" y="4184089"/>
            <a:ext cx="4790797" cy="1631216"/>
          </a:xfrm>
          <a:prstGeom prst="rect">
            <a:avLst/>
          </a:prstGeom>
        </p:spPr>
        <p:txBody>
          <a:bodyPr wrap="square">
            <a:spAutoFit/>
          </a:bodyPr>
          <a:lstStyle/>
          <a:p>
            <a:pPr algn="just"/>
            <a:r>
              <a:rPr lang="en-IN" sz="2000" dirty="0">
                <a:solidFill>
                  <a:schemeClr val="tx1"/>
                </a:solidFill>
                <a:latin typeface="Gill Sans MT" panose="020B0502020104020203" pitchFamily="34" charset="0"/>
              </a:rPr>
              <a:t>For a simple model such as the box shown in figure 1, its surfaces can be approximated with twelve triangles, as shown in figure 2. The more complex the surface, the more triangles produced, as shown in figure 3.</a:t>
            </a:r>
          </a:p>
        </p:txBody>
      </p:sp>
    </p:spTree>
    <p:extLst>
      <p:ext uri="{BB962C8B-B14F-4D97-AF65-F5344CB8AC3E}">
        <p14:creationId xmlns:p14="http://schemas.microsoft.com/office/powerpoint/2010/main" val="4872283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55886" y="0"/>
            <a:ext cx="3048000" cy="646331"/>
          </a:xfrm>
          <a:prstGeom prst="rect">
            <a:avLst/>
          </a:prstGeom>
          <a:noFill/>
        </p:spPr>
        <p:txBody>
          <a:bodyPr wrap="square" rtlCol="0">
            <a:spAutoFit/>
          </a:bodyPr>
          <a:lstStyle/>
          <a:p>
            <a:r>
              <a:rPr lang="en-US" sz="3600" b="1" dirty="0" smtClean="0"/>
              <a:t>METAPHOR</a:t>
            </a:r>
            <a:endParaRPr lang="en-US" sz="36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856" y="763361"/>
            <a:ext cx="7268029" cy="545102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3856" y="763361"/>
            <a:ext cx="8440057" cy="586584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906" y="1298711"/>
            <a:ext cx="8401959" cy="59436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99415" y="267281"/>
            <a:ext cx="5486400" cy="685800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18394" y="1107431"/>
            <a:ext cx="8382000" cy="5638800"/>
          </a:xfrm>
          <a:prstGeom prst="rect">
            <a:avLst/>
          </a:prstGeom>
        </p:spPr>
      </p:pic>
    </p:spTree>
    <p:extLst>
      <p:ext uri="{BB962C8B-B14F-4D97-AF65-F5344CB8AC3E}">
        <p14:creationId xmlns:p14="http://schemas.microsoft.com/office/powerpoint/2010/main" val="2023088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arn(inVertical)">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barn(inVertical)">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9625" y="1039824"/>
            <a:ext cx="10689231" cy="5632311"/>
          </a:xfrm>
          <a:prstGeom prst="rect">
            <a:avLst/>
          </a:prstGeom>
        </p:spPr>
        <p:txBody>
          <a:bodyPr wrap="square">
            <a:spAutoFit/>
          </a:bodyPr>
          <a:lstStyle/>
          <a:p>
            <a:pPr marL="342900" indent="-342900">
              <a:buFont typeface="Arial" panose="020B0604020202020204" pitchFamily="34" charset="0"/>
              <a:buChar char="•"/>
            </a:pPr>
            <a:r>
              <a:rPr lang="en-US" sz="2400" dirty="0" smtClean="0"/>
              <a:t>A metaphor allows us to understand one concept in terms of another, enriching our mental imagery and imbuing concepts with meaningful attributes. </a:t>
            </a:r>
          </a:p>
          <a:p>
            <a:endParaRPr lang="en-US" sz="2400" dirty="0" smtClean="0"/>
          </a:p>
          <a:p>
            <a:pPr marL="342900" indent="-342900">
              <a:buFont typeface="Arial" panose="020B0604020202020204" pitchFamily="34" charset="0"/>
              <a:buChar char="•"/>
            </a:pPr>
            <a:r>
              <a:rPr lang="en-US" sz="2400" dirty="0" smtClean="0"/>
              <a:t>Metaphors are well studied in design, for example, in branding, communication and the design of computer interfaces. </a:t>
            </a:r>
            <a:endParaRPr lang="en-US" sz="2400" dirty="0"/>
          </a:p>
          <a:p>
            <a:endParaRPr lang="en-US" sz="2400" dirty="0" smtClean="0"/>
          </a:p>
          <a:p>
            <a:pPr marL="342900" indent="-342900">
              <a:buFont typeface="Arial" panose="020B0604020202020204" pitchFamily="34" charset="0"/>
              <a:buChar char="•"/>
            </a:pPr>
            <a:r>
              <a:rPr lang="en-US" sz="2400" dirty="0"/>
              <a:t>The metaphors we use constantly in our everyday language profoundly influence what we do because they shape our understanding. </a:t>
            </a:r>
            <a:endParaRPr lang="en-US" sz="2400" dirty="0" smtClean="0"/>
          </a:p>
          <a:p>
            <a:endParaRPr lang="en-US" sz="2400" dirty="0" smtClean="0"/>
          </a:p>
          <a:p>
            <a:pPr marL="342900" indent="-342900">
              <a:buFont typeface="Arial" panose="020B0604020202020204" pitchFamily="34" charset="0"/>
              <a:buChar char="•"/>
            </a:pPr>
            <a:r>
              <a:rPr lang="en-US" sz="2400" dirty="0" smtClean="0"/>
              <a:t>They </a:t>
            </a:r>
            <a:r>
              <a:rPr lang="en-US" sz="2400" dirty="0"/>
              <a:t>help us describe and explore new ideas in term and concepts found in more familiar domain. </a:t>
            </a:r>
            <a:endParaRPr lang="en-US" sz="2400" dirty="0" smtClean="0"/>
          </a:p>
          <a:p>
            <a:endParaRPr lang="en-US" sz="2400" dirty="0" smtClean="0"/>
          </a:p>
          <a:p>
            <a:pPr marL="342900" indent="-342900">
              <a:buFont typeface="Arial" panose="020B0604020202020204" pitchFamily="34" charset="0"/>
              <a:buChar char="•"/>
            </a:pPr>
            <a:r>
              <a:rPr lang="en-US" sz="2400" dirty="0" smtClean="0"/>
              <a:t>Metaphor </a:t>
            </a:r>
            <a:r>
              <a:rPr lang="en-US" sz="2400" dirty="0"/>
              <a:t>is a fascinating phenomenon, but it is also complex and multi-faceted, varying in how it is manifested in different modes of expression, languages, </a:t>
            </a:r>
            <a:r>
              <a:rPr lang="en-US" sz="2400" dirty="0" smtClean="0"/>
              <a:t>cultures.</a:t>
            </a:r>
            <a:endParaRPr lang="en-US" sz="2400" dirty="0"/>
          </a:p>
        </p:txBody>
      </p:sp>
      <p:sp>
        <p:nvSpPr>
          <p:cNvPr id="3" name="Google Shape;117;p15"/>
          <p:cNvSpPr txBox="1">
            <a:spLocks/>
          </p:cNvSpPr>
          <p:nvPr/>
        </p:nvSpPr>
        <p:spPr>
          <a:xfrm>
            <a:off x="1096369" y="0"/>
            <a:ext cx="11277600" cy="623100"/>
          </a:xfrm>
          <a:prstGeom prst="rect">
            <a:avLst/>
          </a:prstGeom>
        </p:spPr>
        <p:txBody>
          <a:bodyPr spcFirstLastPara="1" wrap="square" lIns="0" tIns="0" rIns="0" bIns="0" anchor="b" anchorCtr="0">
            <a:no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IN" sz="2800" b="1" dirty="0" smtClean="0">
                <a:solidFill>
                  <a:srgbClr val="FF0000"/>
                </a:solidFill>
                <a:latin typeface="+mn-lt"/>
              </a:rPr>
              <a:t>Metaphor Method in Concept generation</a:t>
            </a:r>
            <a:endParaRPr lang="en-IN" sz="2800" dirty="0">
              <a:solidFill>
                <a:srgbClr val="FF0000"/>
              </a:solidFill>
              <a:latin typeface="+mn-lt"/>
            </a:endParaRPr>
          </a:p>
        </p:txBody>
      </p:sp>
    </p:spTree>
    <p:extLst>
      <p:ext uri="{BB962C8B-B14F-4D97-AF65-F5344CB8AC3E}">
        <p14:creationId xmlns:p14="http://schemas.microsoft.com/office/powerpoint/2010/main" val="28611856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667658" y="791188"/>
            <a:ext cx="11001828" cy="309888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1415" rIns="0" bIns="7141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1" algn="just"/>
            <a:r>
              <a:rPr kumimoji="0" lang="en-US" altLang="en-US" sz="3200" b="0" i="0" u="none" strike="noStrike" cap="none" normalizeH="0" baseline="0" dirty="0" smtClean="0">
                <a:ln>
                  <a:noFill/>
                </a:ln>
                <a:solidFill>
                  <a:srgbClr val="070000"/>
                </a:solidFill>
                <a:effectLst/>
                <a:latin typeface="+mn-lt"/>
              </a:rPr>
              <a:t>Metaphors can :</a:t>
            </a:r>
          </a:p>
          <a:p>
            <a:pPr lvl="1" algn="just"/>
            <a:r>
              <a:rPr kumimoji="0" lang="en-US" altLang="en-US" sz="3200" b="0" i="0" u="none" strike="noStrike" cap="none" normalizeH="0" baseline="0" dirty="0" smtClean="0">
                <a:ln>
                  <a:noFill/>
                </a:ln>
                <a:solidFill>
                  <a:srgbClr val="070000"/>
                </a:solidFill>
                <a:effectLst/>
                <a:latin typeface="+mn-lt"/>
              </a:rPr>
              <a:t>a) Explain abstract or complex concepts</a:t>
            </a:r>
          </a:p>
          <a:p>
            <a:pPr lvl="1" algn="just"/>
            <a:r>
              <a:rPr kumimoji="0" lang="en-US" altLang="en-US" sz="3200" b="0" i="0" u="none" strike="noStrike" cap="none" normalizeH="0" baseline="0" dirty="0" smtClean="0">
                <a:ln>
                  <a:noFill/>
                </a:ln>
                <a:solidFill>
                  <a:srgbClr val="070000"/>
                </a:solidFill>
                <a:effectLst/>
                <a:latin typeface="+mn-lt"/>
              </a:rPr>
              <a:t>b) Create a sense of familiarity</a:t>
            </a:r>
          </a:p>
          <a:p>
            <a:pPr lvl="1" algn="just"/>
            <a:r>
              <a:rPr kumimoji="0" lang="en-US" altLang="en-US" sz="3200" b="0" i="0" u="none" strike="noStrike" cap="none" normalizeH="0" baseline="0" dirty="0" smtClean="0">
                <a:ln>
                  <a:noFill/>
                </a:ln>
                <a:solidFill>
                  <a:srgbClr val="070000"/>
                </a:solidFill>
                <a:effectLst/>
                <a:latin typeface="+mn-lt"/>
              </a:rPr>
              <a:t>c) Trigger emotions</a:t>
            </a:r>
          </a:p>
          <a:p>
            <a:pPr lvl="1" algn="just"/>
            <a:r>
              <a:rPr kumimoji="0" lang="en-US" altLang="en-US" sz="3200" b="0" i="0" u="none" strike="noStrike" cap="none" normalizeH="0" baseline="0" dirty="0" smtClean="0">
                <a:ln>
                  <a:noFill/>
                </a:ln>
                <a:solidFill>
                  <a:srgbClr val="070000"/>
                </a:solidFill>
                <a:effectLst/>
                <a:latin typeface="+mn-lt"/>
              </a:rPr>
              <a:t>d) Draw attention to your site or certain    components of it</a:t>
            </a:r>
          </a:p>
          <a:p>
            <a:pPr lvl="0" algn="just"/>
            <a:r>
              <a:rPr lang="en-US" altLang="en-US" sz="3200" dirty="0">
                <a:solidFill>
                  <a:srgbClr val="070000"/>
                </a:solidFill>
                <a:latin typeface="+mn-lt"/>
              </a:rPr>
              <a:t> </a:t>
            </a:r>
            <a:r>
              <a:rPr lang="en-US" altLang="en-US" sz="3200" dirty="0" smtClean="0">
                <a:solidFill>
                  <a:srgbClr val="070000"/>
                </a:solidFill>
                <a:latin typeface="+mn-lt"/>
              </a:rPr>
              <a:t>   e) </a:t>
            </a:r>
            <a:r>
              <a:rPr kumimoji="0" lang="en-US" altLang="en-US" sz="3200" b="0" i="0" u="none" strike="noStrike" cap="none" normalizeH="0" baseline="0" dirty="0" smtClean="0">
                <a:ln>
                  <a:noFill/>
                </a:ln>
                <a:solidFill>
                  <a:srgbClr val="070000"/>
                </a:solidFill>
                <a:effectLst/>
                <a:latin typeface="+mn-lt"/>
              </a:rPr>
              <a:t>Motivate users to take action</a:t>
            </a:r>
            <a:r>
              <a:rPr kumimoji="0" lang="en-US" altLang="en-US" sz="3200" b="0" i="0" u="none" strike="noStrike" cap="none" normalizeH="0" baseline="0" dirty="0" smtClean="0">
                <a:ln>
                  <a:noFill/>
                </a:ln>
                <a:solidFill>
                  <a:schemeClr val="tx1"/>
                </a:solidFill>
                <a:effectLst/>
                <a:latin typeface="+mn-lt"/>
              </a:rPr>
              <a:t> </a:t>
            </a:r>
            <a:endParaRPr lang="en-US" altLang="en-US" sz="3200" dirty="0">
              <a:latin typeface="+mn-lt"/>
            </a:endParaRPr>
          </a:p>
        </p:txBody>
      </p:sp>
    </p:spTree>
    <p:extLst>
      <p:ext uri="{BB962C8B-B14F-4D97-AF65-F5344CB8AC3E}">
        <p14:creationId xmlns:p14="http://schemas.microsoft.com/office/powerpoint/2010/main" val="37784425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5021415" y="100958"/>
            <a:ext cx="6090584" cy="3236687"/>
            <a:chOff x="1553029" y="2902857"/>
            <a:chExt cx="5892800" cy="2801257"/>
          </a:xfrm>
        </p:grpSpPr>
        <p:sp>
          <p:nvSpPr>
            <p:cNvPr id="3" name="Rectangle 2"/>
            <p:cNvSpPr/>
            <p:nvPr/>
          </p:nvSpPr>
          <p:spPr>
            <a:xfrm>
              <a:off x="1553029" y="3715657"/>
              <a:ext cx="2409371" cy="812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dirty="0" smtClean="0"/>
                <a:t>Metaphors </a:t>
              </a:r>
              <a:endParaRPr lang="en-US" sz="3600" dirty="0"/>
            </a:p>
          </p:txBody>
        </p:sp>
        <p:sp>
          <p:nvSpPr>
            <p:cNvPr id="4" name="Rectangle 3"/>
            <p:cNvSpPr/>
            <p:nvPr/>
          </p:nvSpPr>
          <p:spPr>
            <a:xfrm>
              <a:off x="4967514" y="2902857"/>
              <a:ext cx="2409371" cy="812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dirty="0" smtClean="0"/>
                <a:t>VISUAL </a:t>
              </a:r>
              <a:endParaRPr lang="en-US" sz="3600" dirty="0"/>
            </a:p>
          </p:txBody>
        </p:sp>
        <p:sp>
          <p:nvSpPr>
            <p:cNvPr id="5" name="Rectangle 4"/>
            <p:cNvSpPr/>
            <p:nvPr/>
          </p:nvSpPr>
          <p:spPr>
            <a:xfrm>
              <a:off x="4898572" y="4789714"/>
              <a:ext cx="2547257"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dirty="0" smtClean="0"/>
                <a:t>INDEXCIAL</a:t>
              </a:r>
              <a:endParaRPr lang="en-US" sz="3600" dirty="0"/>
            </a:p>
          </p:txBody>
        </p:sp>
        <p:cxnSp>
          <p:nvCxnSpPr>
            <p:cNvPr id="6" name="Straight Arrow Connector 5"/>
            <p:cNvCxnSpPr>
              <a:stCxn id="3" idx="3"/>
              <a:endCxn id="4" idx="1"/>
            </p:cNvCxnSpPr>
            <p:nvPr/>
          </p:nvCxnSpPr>
          <p:spPr>
            <a:xfrm flipV="1">
              <a:off x="3962400" y="3309257"/>
              <a:ext cx="1005114" cy="8128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3" idx="3"/>
              <a:endCxn id="5" idx="1"/>
            </p:cNvCxnSpPr>
            <p:nvPr/>
          </p:nvCxnSpPr>
          <p:spPr>
            <a:xfrm>
              <a:off x="3962400" y="4122057"/>
              <a:ext cx="936172" cy="1124857"/>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grpSp>
      <p:sp>
        <p:nvSpPr>
          <p:cNvPr id="8" name="Rectangle 7"/>
          <p:cNvSpPr/>
          <p:nvPr/>
        </p:nvSpPr>
        <p:spPr>
          <a:xfrm>
            <a:off x="1519765" y="1509670"/>
            <a:ext cx="2645835" cy="732295"/>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Classification-I</a:t>
            </a:r>
            <a:endParaRPr lang="en-US" sz="2800" b="1" dirty="0"/>
          </a:p>
        </p:txBody>
      </p:sp>
      <p:sp>
        <p:nvSpPr>
          <p:cNvPr id="9" name="Rectangle 8"/>
          <p:cNvSpPr/>
          <p:nvPr/>
        </p:nvSpPr>
        <p:spPr>
          <a:xfrm>
            <a:off x="1434796" y="4676324"/>
            <a:ext cx="2815771" cy="707404"/>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Classification-2</a:t>
            </a:r>
            <a:endParaRPr lang="en-US" sz="2800" b="1" dirty="0"/>
          </a:p>
        </p:txBody>
      </p:sp>
      <p:grpSp>
        <p:nvGrpSpPr>
          <p:cNvPr id="10" name="Group 9"/>
          <p:cNvGrpSpPr/>
          <p:nvPr/>
        </p:nvGrpSpPr>
        <p:grpSpPr>
          <a:xfrm>
            <a:off x="5092673" y="3621313"/>
            <a:ext cx="6090584" cy="3236687"/>
            <a:chOff x="1553029" y="2902857"/>
            <a:chExt cx="5892800" cy="2801257"/>
          </a:xfrm>
        </p:grpSpPr>
        <p:sp>
          <p:nvSpPr>
            <p:cNvPr id="11" name="Rectangle 10"/>
            <p:cNvSpPr/>
            <p:nvPr/>
          </p:nvSpPr>
          <p:spPr>
            <a:xfrm>
              <a:off x="1553029" y="3715657"/>
              <a:ext cx="2409371" cy="812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dirty="0" smtClean="0"/>
                <a:t>Metaphors </a:t>
              </a:r>
              <a:endParaRPr lang="en-US" sz="3600" dirty="0"/>
            </a:p>
          </p:txBody>
        </p:sp>
        <p:sp>
          <p:nvSpPr>
            <p:cNvPr id="12" name="Rectangle 11"/>
            <p:cNvSpPr/>
            <p:nvPr/>
          </p:nvSpPr>
          <p:spPr>
            <a:xfrm>
              <a:off x="4967514" y="2902857"/>
              <a:ext cx="2409371" cy="812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dirty="0" smtClean="0"/>
                <a:t>Contextual  </a:t>
              </a:r>
              <a:endParaRPr lang="en-US" sz="3600" dirty="0"/>
            </a:p>
          </p:txBody>
        </p:sp>
        <p:sp>
          <p:nvSpPr>
            <p:cNvPr id="13" name="Rectangle 12"/>
            <p:cNvSpPr/>
            <p:nvPr/>
          </p:nvSpPr>
          <p:spPr>
            <a:xfrm>
              <a:off x="4898572" y="4789714"/>
              <a:ext cx="2547257"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dirty="0" smtClean="0"/>
                <a:t>Hybrid</a:t>
              </a:r>
              <a:endParaRPr lang="en-US" sz="3600" dirty="0"/>
            </a:p>
          </p:txBody>
        </p:sp>
        <p:cxnSp>
          <p:nvCxnSpPr>
            <p:cNvPr id="14" name="Straight Arrow Connector 13"/>
            <p:cNvCxnSpPr>
              <a:stCxn id="11" idx="3"/>
              <a:endCxn id="12" idx="1"/>
            </p:cNvCxnSpPr>
            <p:nvPr/>
          </p:nvCxnSpPr>
          <p:spPr>
            <a:xfrm flipV="1">
              <a:off x="3962400" y="3309257"/>
              <a:ext cx="1005114" cy="8128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1" idx="3"/>
              <a:endCxn id="13" idx="1"/>
            </p:cNvCxnSpPr>
            <p:nvPr/>
          </p:nvCxnSpPr>
          <p:spPr>
            <a:xfrm>
              <a:off x="3962400" y="4122057"/>
              <a:ext cx="936172" cy="1124857"/>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grpSp>
      <p:sp>
        <p:nvSpPr>
          <p:cNvPr id="16" name="Rectangle 15"/>
          <p:cNvSpPr/>
          <p:nvPr/>
        </p:nvSpPr>
        <p:spPr>
          <a:xfrm>
            <a:off x="1092649" y="658885"/>
            <a:ext cx="3500062" cy="76243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Lakoff and Johnson</a:t>
            </a:r>
            <a:endParaRPr lang="en-US" sz="3200" dirty="0"/>
          </a:p>
        </p:txBody>
      </p:sp>
      <p:sp>
        <p:nvSpPr>
          <p:cNvPr id="17" name="Rectangle 16"/>
          <p:cNvSpPr/>
          <p:nvPr/>
        </p:nvSpPr>
        <p:spPr>
          <a:xfrm>
            <a:off x="1289653" y="3855674"/>
            <a:ext cx="2295376" cy="66571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Forceville</a:t>
            </a:r>
            <a:endParaRPr lang="en-US" sz="3200" dirty="0"/>
          </a:p>
        </p:txBody>
      </p:sp>
    </p:spTree>
    <p:extLst>
      <p:ext uri="{BB962C8B-B14F-4D97-AF65-F5344CB8AC3E}">
        <p14:creationId xmlns:p14="http://schemas.microsoft.com/office/powerpoint/2010/main" val="21072300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0" y="51173"/>
            <a:ext cx="10740571" cy="6806827"/>
          </a:xfrm>
          <a:prstGeom prst="rect">
            <a:avLst/>
          </a:prstGeom>
        </p:spPr>
      </p:pic>
    </p:spTree>
    <p:extLst>
      <p:ext uri="{BB962C8B-B14F-4D97-AF65-F5344CB8AC3E}">
        <p14:creationId xmlns:p14="http://schemas.microsoft.com/office/powerpoint/2010/main" val="28341921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360" y="624113"/>
            <a:ext cx="10598126" cy="5337185"/>
          </a:xfrm>
          <a:prstGeom prst="rect">
            <a:avLst/>
          </a:prstGeom>
        </p:spPr>
      </p:pic>
    </p:spTree>
    <p:extLst>
      <p:ext uri="{BB962C8B-B14F-4D97-AF65-F5344CB8AC3E}">
        <p14:creationId xmlns:p14="http://schemas.microsoft.com/office/powerpoint/2010/main" val="28713288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0083" y="145142"/>
            <a:ext cx="10788997" cy="1446550"/>
          </a:xfrm>
          <a:prstGeom prst="rect">
            <a:avLst/>
          </a:prstGeom>
        </p:spPr>
        <p:txBody>
          <a:bodyPr wrap="square">
            <a:spAutoFit/>
          </a:bodyPr>
          <a:lstStyle/>
          <a:p>
            <a:r>
              <a:rPr lang="en-US" sz="4000" b="1" dirty="0">
                <a:latin typeface="Times New Roman" panose="02020603050405020304" pitchFamily="18" charset="0"/>
              </a:rPr>
              <a:t>Blend </a:t>
            </a:r>
            <a:r>
              <a:rPr lang="en-US" sz="4000" b="1" dirty="0" smtClean="0">
                <a:latin typeface="Times New Roman" panose="02020603050405020304" pitchFamily="18" charset="0"/>
              </a:rPr>
              <a:t>method</a:t>
            </a:r>
          </a:p>
          <a:p>
            <a:r>
              <a:rPr kumimoji="0" lang="en-IN" sz="2400" b="0" i="0" u="none" strike="noStrike" kern="0" cap="none" spc="0" normalizeH="0" baseline="0" noProof="0" dirty="0" smtClean="0">
                <a:ln>
                  <a:noFill/>
                </a:ln>
                <a:solidFill>
                  <a:srgbClr val="000000"/>
                </a:solidFill>
                <a:effectLst/>
                <a:uLnTx/>
                <a:uFillTx/>
                <a:cs typeface="Arial"/>
                <a:sym typeface="Arial"/>
              </a:rPr>
              <a:t>concepts </a:t>
            </a:r>
            <a:r>
              <a:rPr kumimoji="0" lang="en-IN" sz="2400" b="0" i="0" u="none" strike="noStrike" kern="0" cap="none" spc="0" normalizeH="0" baseline="0" noProof="0" dirty="0" smtClean="0">
                <a:ln>
                  <a:noFill/>
                </a:ln>
                <a:solidFill>
                  <a:srgbClr val="FF0000"/>
                </a:solidFill>
                <a:effectLst/>
                <a:uLnTx/>
                <a:uFillTx/>
                <a:cs typeface="Arial"/>
                <a:sym typeface="Arial"/>
              </a:rPr>
              <a:t>involving an innovative concept </a:t>
            </a:r>
            <a:r>
              <a:rPr kumimoji="0" lang="en-IN" sz="2400" b="0" i="0" u="none" strike="noStrike" kern="0" cap="none" spc="0" normalizeH="0" baseline="0" noProof="0" dirty="0" smtClean="0">
                <a:ln>
                  <a:noFill/>
                </a:ln>
                <a:solidFill>
                  <a:srgbClr val="000000"/>
                </a:solidFill>
                <a:effectLst/>
                <a:uLnTx/>
                <a:uFillTx/>
                <a:cs typeface="Arial"/>
                <a:sym typeface="Arial"/>
              </a:rPr>
              <a:t>which inherits partial properties from both the two base concepts but is different from the two base concepts.</a:t>
            </a:r>
            <a:endParaRPr lang="en-US" sz="2400" b="1" dirty="0"/>
          </a:p>
        </p:txBody>
      </p:sp>
      <p:grpSp>
        <p:nvGrpSpPr>
          <p:cNvPr id="8" name="Group 7"/>
          <p:cNvGrpSpPr/>
          <p:nvPr/>
        </p:nvGrpSpPr>
        <p:grpSpPr>
          <a:xfrm>
            <a:off x="244792" y="1971675"/>
            <a:ext cx="5302568" cy="4495028"/>
            <a:chOff x="244792" y="1971675"/>
            <a:chExt cx="5302568" cy="4495028"/>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792" y="1971675"/>
              <a:ext cx="5302568" cy="3971808"/>
            </a:xfrm>
            <a:prstGeom prst="rect">
              <a:avLst/>
            </a:prstGeom>
          </p:spPr>
        </p:pic>
        <p:sp>
          <p:nvSpPr>
            <p:cNvPr id="6" name="TextBox 5"/>
            <p:cNvSpPr txBox="1"/>
            <p:nvPr/>
          </p:nvSpPr>
          <p:spPr>
            <a:xfrm>
              <a:off x="2453640" y="5943483"/>
              <a:ext cx="2114040" cy="523220"/>
            </a:xfrm>
            <a:prstGeom prst="rect">
              <a:avLst/>
            </a:prstGeom>
            <a:noFill/>
          </p:spPr>
          <p:txBody>
            <a:bodyPr wrap="none" rtlCol="0">
              <a:spAutoFit/>
            </a:bodyPr>
            <a:lstStyle/>
            <a:p>
              <a:r>
                <a:rPr lang="en-US" sz="2800" b="1" dirty="0" smtClean="0"/>
                <a:t>Camcorder</a:t>
              </a:r>
              <a:endParaRPr lang="en-US" sz="2800" b="1" dirty="0"/>
            </a:p>
          </p:txBody>
        </p:sp>
      </p:grpSp>
      <p:grpSp>
        <p:nvGrpSpPr>
          <p:cNvPr id="9" name="Group 8"/>
          <p:cNvGrpSpPr/>
          <p:nvPr/>
        </p:nvGrpSpPr>
        <p:grpSpPr>
          <a:xfrm>
            <a:off x="5868852" y="2218945"/>
            <a:ext cx="5989320" cy="4247758"/>
            <a:chOff x="5897880" y="2194560"/>
            <a:chExt cx="5989320" cy="4247758"/>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880" y="2194560"/>
              <a:ext cx="5989320" cy="3383280"/>
            </a:xfrm>
            <a:prstGeom prst="rect">
              <a:avLst/>
            </a:prstGeom>
          </p:spPr>
        </p:pic>
        <p:sp>
          <p:nvSpPr>
            <p:cNvPr id="7" name="TextBox 6"/>
            <p:cNvSpPr txBox="1"/>
            <p:nvPr/>
          </p:nvSpPr>
          <p:spPr>
            <a:xfrm>
              <a:off x="7482840" y="5919098"/>
              <a:ext cx="1970411" cy="523220"/>
            </a:xfrm>
            <a:prstGeom prst="rect">
              <a:avLst/>
            </a:prstGeom>
            <a:noFill/>
          </p:spPr>
          <p:txBody>
            <a:bodyPr wrap="none" rtlCol="0">
              <a:spAutoFit/>
            </a:bodyPr>
            <a:lstStyle/>
            <a:p>
              <a:r>
                <a:rPr lang="en-US" sz="2800" b="1" dirty="0" smtClean="0"/>
                <a:t>Emoticons</a:t>
              </a:r>
              <a:endParaRPr lang="en-US" sz="2800" b="1" dirty="0"/>
            </a:p>
          </p:txBody>
        </p:sp>
      </p:grpSp>
    </p:spTree>
    <p:extLst>
      <p:ext uri="{BB962C8B-B14F-4D97-AF65-F5344CB8AC3E}">
        <p14:creationId xmlns:p14="http://schemas.microsoft.com/office/powerpoint/2010/main" val="2705313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820</TotalTime>
  <Words>1190</Words>
  <Application>Microsoft Office PowerPoint</Application>
  <PresentationFormat>Widescreen</PresentationFormat>
  <Paragraphs>102</Paragraphs>
  <Slides>21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Algerian</vt:lpstr>
      <vt:lpstr>Arial</vt:lpstr>
      <vt:lpstr>Californian FB</vt:lpstr>
      <vt:lpstr>Gill Sans MT</vt:lpstr>
      <vt:lpstr>Impact</vt:lpstr>
      <vt:lpstr>Merriweather</vt:lpstr>
      <vt:lpstr>Open Sans</vt:lpstr>
      <vt:lpstr>Times New Roman</vt:lpstr>
      <vt:lpstr>var(--font-sans-serif)</vt:lpstr>
      <vt:lpstr>Wingdings</vt:lpstr>
      <vt:lpstr>Badge</vt:lpstr>
      <vt:lpstr>Module 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Unit5</dc:title>
  <dc:creator>Admin</dc:creator>
  <cp:lastModifiedBy>Admin</cp:lastModifiedBy>
  <cp:revision>36</cp:revision>
  <dcterms:created xsi:type="dcterms:W3CDTF">2020-10-05T03:40:35Z</dcterms:created>
  <dcterms:modified xsi:type="dcterms:W3CDTF">2020-10-12T11:02:03Z</dcterms:modified>
</cp:coreProperties>
</file>