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2" r:id="rId3"/>
    <p:sldId id="259" r:id="rId4"/>
    <p:sldId id="260" r:id="rId5"/>
    <p:sldId id="258" r:id="rId6"/>
    <p:sldId id="261" r:id="rId7"/>
    <p:sldId id="263" r:id="rId8"/>
    <p:sldId id="264" r:id="rId9"/>
    <p:sldId id="265" r:id="rId10"/>
    <p:sldId id="266" r:id="rId11"/>
    <p:sldId id="273" r:id="rId12"/>
    <p:sldId id="267" r:id="rId13"/>
    <p:sldId id="269" r:id="rId14"/>
    <p:sldId id="268" r:id="rId15"/>
    <p:sldId id="270" r:id="rId16"/>
    <p:sldId id="271" r:id="rId17"/>
    <p:sldId id="272"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E5982F-1EA6-4560-A11E-142BE70355F4}"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49163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12541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64462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873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290873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EE5982F-1EA6-4560-A11E-142BE70355F4}"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10512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EE5982F-1EA6-4560-A11E-142BE70355F4}"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1992758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5982F-1EA6-4560-A11E-142BE70355F4}"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4223521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5982F-1EA6-4560-A11E-142BE70355F4}"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17478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5982F-1EA6-4560-A11E-142BE70355F4}"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30792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5982F-1EA6-4560-A11E-142BE70355F4}"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103364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30516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E5982F-1EA6-4560-A11E-142BE70355F4}"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62420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E5982F-1EA6-4560-A11E-142BE70355F4}"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30632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E5982F-1EA6-4560-A11E-142BE70355F4}"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47028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160631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E5982F-1EA6-4560-A11E-142BE70355F4}"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C351C-7012-4D55-A815-6898ACBB0DBC}" type="slidenum">
              <a:rPr lang="en-US" smtClean="0"/>
              <a:t>‹#›</a:t>
            </a:fld>
            <a:endParaRPr lang="en-US"/>
          </a:p>
        </p:txBody>
      </p:sp>
    </p:spTree>
    <p:extLst>
      <p:ext uri="{BB962C8B-B14F-4D97-AF65-F5344CB8AC3E}">
        <p14:creationId xmlns:p14="http://schemas.microsoft.com/office/powerpoint/2010/main" val="145404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EE5982F-1EA6-4560-A11E-142BE70355F4}" type="datetimeFigureOut">
              <a:rPr lang="en-US" smtClean="0"/>
              <a:t>10/5/2020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38C351C-7012-4D55-A815-6898ACBB0DBC}" type="slidenum">
              <a:rPr lang="en-US" smtClean="0"/>
              <a:t>‹#›</a:t>
            </a:fld>
            <a:endParaRPr lang="en-US"/>
          </a:p>
        </p:txBody>
      </p:sp>
    </p:spTree>
    <p:extLst>
      <p:ext uri="{BB962C8B-B14F-4D97-AF65-F5344CB8AC3E}">
        <p14:creationId xmlns:p14="http://schemas.microsoft.com/office/powerpoint/2010/main" val="5429728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583" y="1824966"/>
            <a:ext cx="5291833" cy="1446550"/>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Reliability &amp; </a:t>
            </a:r>
            <a:r>
              <a:rPr lang="en-US" sz="4400" b="1" dirty="0" smtClean="0">
                <a:latin typeface="Times New Roman" panose="02020603050405020304" pitchFamily="18" charset="0"/>
                <a:cs typeface="Times New Roman" panose="02020603050405020304" pitchFamily="18" charset="0"/>
              </a:rPr>
              <a:t>Safety</a:t>
            </a:r>
          </a:p>
          <a:p>
            <a:r>
              <a:rPr lang="en-US" sz="4400" b="1" dirty="0" smtClean="0">
                <a:latin typeface="Times New Roman" panose="02020603050405020304" pitchFamily="18" charset="0"/>
                <a:cs typeface="Times New Roman" panose="02020603050405020304" pitchFamily="18" charset="0"/>
              </a:rPr>
              <a:t>Uses of e-engineering</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0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2359"/>
            <a:ext cx="12096465" cy="5909310"/>
          </a:xfrm>
          <a:prstGeom prst="rect">
            <a:avLst/>
          </a:prstGeom>
        </p:spPr>
        <p:txBody>
          <a:bodyPr wrap="square">
            <a:spAutoFit/>
          </a:bodyPr>
          <a:lstStyle/>
          <a:p>
            <a:pPr marL="457200" marR="0" indent="-457200" algn="just">
              <a:lnSpc>
                <a:spcPct val="150000"/>
              </a:lnSpc>
              <a:buFont typeface="Arial" panose="020B0604020202020204" pitchFamily="34" charset="0"/>
              <a:buChar char="•"/>
            </a:pPr>
            <a:r>
              <a:rPr lang="en-US" sz="2800" b="1" i="1" dirty="0">
                <a:latin typeface="Times New Roman" panose="02020603050405020304" pitchFamily="18" charset="0"/>
              </a:rPr>
              <a:t>ALARP:</a:t>
            </a:r>
            <a:r>
              <a:rPr lang="en-US" sz="2800" i="1" dirty="0">
                <a:latin typeface="Times New Roman" panose="02020603050405020304" pitchFamily="18" charset="0"/>
              </a:rPr>
              <a:t> </a:t>
            </a:r>
            <a:r>
              <a:rPr lang="en-US" sz="2800" dirty="0">
                <a:latin typeface="Times New Roman" panose="02020603050405020304" pitchFamily="18" charset="0"/>
              </a:rPr>
              <a:t>a principle (“As Low as Reasonably Practicable”) usually applied to risks in some areas as radiation protection and chemical accident prevention, preparedness and response that fall below a defined level of “intolerable” risk. This principle recognizes that not all risks can be eliminated; there will be always a residual risk of an accident since it may not be practicable to take further actions to reduce the risk or to identify the potential accidents. </a:t>
            </a:r>
          </a:p>
          <a:p>
            <a:pPr marL="457200" marR="0" indent="-457200" algn="just">
              <a:lnSpc>
                <a:spcPct val="150000"/>
              </a:lnSpc>
              <a:buFont typeface="Arial" panose="020B0604020202020204" pitchFamily="34" charset="0"/>
              <a:buChar char="•"/>
            </a:pPr>
            <a:r>
              <a:rPr lang="en-US" sz="2800" b="1" i="1" dirty="0" smtClean="0">
                <a:latin typeface="Times New Roman" panose="02020603050405020304" pitchFamily="18" charset="0"/>
              </a:rPr>
              <a:t>Safety </a:t>
            </a:r>
            <a:r>
              <a:rPr lang="en-US" sz="2800" b="1" i="1" dirty="0">
                <a:latin typeface="Times New Roman" panose="02020603050405020304" pitchFamily="18" charset="0"/>
              </a:rPr>
              <a:t>assessment: </a:t>
            </a:r>
            <a:r>
              <a:rPr lang="en-US" sz="2800" dirty="0">
                <a:latin typeface="Times New Roman" panose="02020603050405020304" pitchFamily="18" charset="0"/>
              </a:rPr>
              <a:t>evaluation of the actual and potential hazards to human health and to the environment associated with </a:t>
            </a:r>
            <a:r>
              <a:rPr lang="en-US" sz="2800" dirty="0" smtClean="0">
                <a:latin typeface="Times New Roman" panose="02020603050405020304" pitchFamily="18" charset="0"/>
              </a:rPr>
              <a:t>various activities must be assessed in order to protect the integrity.</a:t>
            </a:r>
            <a:endParaRPr lang="en-US" sz="2800" dirty="0">
              <a:latin typeface="Times New Roman" panose="02020603050405020304" pitchFamily="18" charset="0"/>
            </a:endParaRPr>
          </a:p>
        </p:txBody>
      </p:sp>
    </p:spTree>
    <p:extLst>
      <p:ext uri="{BB962C8B-B14F-4D97-AF65-F5344CB8AC3E}">
        <p14:creationId xmlns:p14="http://schemas.microsoft.com/office/powerpoint/2010/main" val="245311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isk Analysis (Part 1 of 3): Basic Fundamentals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6" y="1323833"/>
            <a:ext cx="9908909" cy="53797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14970" y="173589"/>
            <a:ext cx="6061339" cy="523220"/>
          </a:xfrm>
          <a:prstGeom prst="rect">
            <a:avLst/>
          </a:prstGeom>
        </p:spPr>
        <p:txBody>
          <a:bodyPr wrap="none">
            <a:spAutoFit/>
          </a:bodyPr>
          <a:lstStyle/>
          <a:p>
            <a:r>
              <a:rPr lang="en-US" sz="2800" b="1" dirty="0">
                <a:solidFill>
                  <a:srgbClr val="000000"/>
                </a:solidFill>
                <a:latin typeface="Times New Roman" panose="02020603050405020304" pitchFamily="18" charset="0"/>
              </a:rPr>
              <a:t>Hazard and Risk Analysis Techniques </a:t>
            </a:r>
            <a:endParaRPr lang="en-US" sz="2800" dirty="0"/>
          </a:p>
        </p:txBody>
      </p:sp>
    </p:spTree>
    <p:extLst>
      <p:ext uri="{BB962C8B-B14F-4D97-AF65-F5344CB8AC3E}">
        <p14:creationId xmlns:p14="http://schemas.microsoft.com/office/powerpoint/2010/main" val="3374178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782" y="105350"/>
            <a:ext cx="6061339" cy="523220"/>
          </a:xfrm>
          <a:prstGeom prst="rect">
            <a:avLst/>
          </a:prstGeom>
        </p:spPr>
        <p:txBody>
          <a:bodyPr wrap="none">
            <a:spAutoFit/>
          </a:bodyPr>
          <a:lstStyle/>
          <a:p>
            <a:r>
              <a:rPr lang="en-US" sz="2800" b="1" dirty="0">
                <a:solidFill>
                  <a:srgbClr val="000000"/>
                </a:solidFill>
                <a:latin typeface="Times New Roman" panose="02020603050405020304" pitchFamily="18" charset="0"/>
              </a:rPr>
              <a:t>Hazard and Risk Analysis Techniques </a:t>
            </a:r>
            <a:endParaRPr lang="en-US" sz="2800" dirty="0"/>
          </a:p>
        </p:txBody>
      </p:sp>
      <p:sp>
        <p:nvSpPr>
          <p:cNvPr id="3" name="Rectangle 2"/>
          <p:cNvSpPr/>
          <p:nvPr/>
        </p:nvSpPr>
        <p:spPr>
          <a:xfrm>
            <a:off x="127378" y="519388"/>
            <a:ext cx="11882651" cy="5847755"/>
          </a:xfrm>
          <a:prstGeom prst="rect">
            <a:avLst/>
          </a:prstGeom>
        </p:spPr>
        <p:txBody>
          <a:bodyPr wrap="square">
            <a:spAutoFit/>
          </a:bodyPr>
          <a:lstStyle/>
          <a:p>
            <a:endParaRPr lang="en-US" sz="2000" dirty="0">
              <a:solidFill>
                <a:srgbClr val="000000"/>
              </a:solidFill>
              <a:latin typeface="Times New Roman" panose="02020603050405020304" pitchFamily="18" charset="0"/>
            </a:endParaRPr>
          </a:p>
          <a:p>
            <a:pPr marL="457200" marR="0" indent="-457200" algn="just">
              <a:lnSpc>
                <a:spcPct val="150000"/>
              </a:lnSpc>
              <a:buFont typeface="Arial" panose="020B0604020202020204" pitchFamily="34" charset="0"/>
              <a:buChar char="•"/>
            </a:pPr>
            <a:r>
              <a:rPr lang="en-US" sz="2800" b="1" i="1" dirty="0">
                <a:solidFill>
                  <a:srgbClr val="000000"/>
                </a:solidFill>
                <a:latin typeface="Times New Roman" panose="02020603050405020304" pitchFamily="18" charset="0"/>
              </a:rPr>
              <a:t>ETA (Event Tree Analysis): </a:t>
            </a:r>
            <a:r>
              <a:rPr lang="en-US" sz="2800" dirty="0">
                <a:solidFill>
                  <a:srgbClr val="000000"/>
                </a:solidFill>
                <a:latin typeface="Times New Roman" panose="02020603050405020304" pitchFamily="18" charset="0"/>
              </a:rPr>
              <a:t>a technique that uses a graphical logic model that identifies and quantifies possible outcomes following an initiating event. </a:t>
            </a:r>
          </a:p>
          <a:p>
            <a:pPr marL="457200" marR="0" indent="-457200" algn="just">
              <a:lnSpc>
                <a:spcPct val="150000"/>
              </a:lnSpc>
              <a:buFont typeface="Arial" panose="020B0604020202020204" pitchFamily="34" charset="0"/>
              <a:buChar char="•"/>
            </a:pPr>
            <a:r>
              <a:rPr lang="en-US" sz="2800" b="1" i="1" dirty="0" smtClean="0">
                <a:solidFill>
                  <a:srgbClr val="000000"/>
                </a:solidFill>
                <a:latin typeface="Times New Roman" panose="02020603050405020304" pitchFamily="18" charset="0"/>
              </a:rPr>
              <a:t>FTA </a:t>
            </a:r>
            <a:r>
              <a:rPr lang="en-US" sz="2800" b="1" i="1" dirty="0">
                <a:solidFill>
                  <a:srgbClr val="000000"/>
                </a:solidFill>
                <a:latin typeface="Times New Roman" panose="02020603050405020304" pitchFamily="18" charset="0"/>
              </a:rPr>
              <a:t>(Fault Tree Analysis): </a:t>
            </a:r>
            <a:r>
              <a:rPr lang="en-US" sz="2800" dirty="0">
                <a:solidFill>
                  <a:srgbClr val="000000"/>
                </a:solidFill>
                <a:latin typeface="Times New Roman" panose="02020603050405020304" pitchFamily="18" charset="0"/>
              </a:rPr>
              <a:t>a technique used for estimating the frequency of a hazardous incident (called the top event) through a logic model of the failure mechanisms of the system. </a:t>
            </a:r>
          </a:p>
          <a:p>
            <a:pPr marL="457200" marR="0" indent="-457200" algn="just">
              <a:lnSpc>
                <a:spcPct val="150000"/>
              </a:lnSpc>
              <a:buFont typeface="Arial" panose="020B0604020202020204" pitchFamily="34" charset="0"/>
              <a:buChar char="•"/>
            </a:pPr>
            <a:r>
              <a:rPr lang="en-US" sz="2800" b="1" i="1" dirty="0" smtClean="0">
                <a:solidFill>
                  <a:srgbClr val="000000"/>
                </a:solidFill>
                <a:latin typeface="Times New Roman" panose="02020603050405020304" pitchFamily="18" charset="0"/>
              </a:rPr>
              <a:t>CCA </a:t>
            </a:r>
            <a:r>
              <a:rPr lang="en-US" sz="2800" b="1" i="1" dirty="0">
                <a:solidFill>
                  <a:srgbClr val="000000"/>
                </a:solidFill>
                <a:latin typeface="Times New Roman" panose="02020603050405020304" pitchFamily="18" charset="0"/>
              </a:rPr>
              <a:t>(Cause Consequence </a:t>
            </a:r>
            <a:r>
              <a:rPr lang="en-US" sz="2800" b="1" i="1" dirty="0" smtClean="0">
                <a:solidFill>
                  <a:srgbClr val="000000"/>
                </a:solidFill>
                <a:latin typeface="Times New Roman" panose="02020603050405020304" pitchFamily="18" charset="0"/>
              </a:rPr>
              <a:t>Analysis): </a:t>
            </a:r>
            <a:r>
              <a:rPr lang="en-US" sz="2800" dirty="0">
                <a:solidFill>
                  <a:srgbClr val="000000"/>
                </a:solidFill>
                <a:latin typeface="Times New Roman" panose="02020603050405020304" pitchFamily="18" charset="0"/>
              </a:rPr>
              <a:t>a method that uses diagrams for seeking the possible outcomes arising from the logical combination of selected input events or states. </a:t>
            </a:r>
          </a:p>
          <a:p>
            <a:pPr marR="0" algn="just"/>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63530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47" y="116290"/>
            <a:ext cx="4939068" cy="305751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927" y="122609"/>
            <a:ext cx="5473615" cy="305119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29" y="3784552"/>
            <a:ext cx="7125358" cy="2834611"/>
          </a:xfrm>
          <a:prstGeom prst="rect">
            <a:avLst/>
          </a:prstGeom>
        </p:spPr>
      </p:pic>
      <p:sp>
        <p:nvSpPr>
          <p:cNvPr id="5" name="TextBox 4"/>
          <p:cNvSpPr txBox="1"/>
          <p:nvPr/>
        </p:nvSpPr>
        <p:spPr>
          <a:xfrm>
            <a:off x="9717206" y="249782"/>
            <a:ext cx="2081275"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FAULT TREE</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945272" y="3784552"/>
            <a:ext cx="270779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Cause consequence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69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8" y="343934"/>
            <a:ext cx="11586949" cy="5632311"/>
          </a:xfrm>
          <a:prstGeom prst="rect">
            <a:avLst/>
          </a:prstGeom>
        </p:spPr>
        <p:txBody>
          <a:bodyPr wrap="square">
            <a:spAutoFit/>
          </a:bodyPr>
          <a:lstStyle/>
          <a:p>
            <a:pPr marL="342900" marR="0" indent="-342900" algn="just">
              <a:lnSpc>
                <a:spcPct val="150000"/>
              </a:lnSpc>
              <a:buFont typeface="Arial" panose="020B0604020202020204" pitchFamily="34" charset="0"/>
              <a:buChar char="•"/>
            </a:pPr>
            <a:r>
              <a:rPr lang="en-US" sz="2400" b="1" i="1" dirty="0">
                <a:solidFill>
                  <a:srgbClr val="000000"/>
                </a:solidFill>
                <a:latin typeface="Times New Roman" panose="02020603050405020304" pitchFamily="18" charset="0"/>
              </a:rPr>
              <a:t>PHA (Preliminary Hazard Analysis): </a:t>
            </a:r>
            <a:r>
              <a:rPr lang="en-US" sz="2400" dirty="0">
                <a:solidFill>
                  <a:srgbClr val="000000"/>
                </a:solidFill>
                <a:latin typeface="Times New Roman" panose="02020603050405020304" pitchFamily="18" charset="0"/>
              </a:rPr>
              <a:t>a method designed to recognize early hazards and focuses on hazardous materials and major plant systems during the early stages of life-cycle of the plant, when only few details on the plant design and possibly no information about plant procedures may be available. </a:t>
            </a:r>
            <a:endParaRPr lang="en-US" sz="2400" dirty="0" smtClean="0">
              <a:solidFill>
                <a:srgbClr val="000000"/>
              </a:solidFill>
              <a:latin typeface="Times New Roman" panose="02020603050405020304" pitchFamily="18" charset="0"/>
            </a:endParaRPr>
          </a:p>
          <a:p>
            <a:pPr marR="0" algn="just">
              <a:lnSpc>
                <a:spcPct val="150000"/>
              </a:lnSpc>
            </a:pPr>
            <a:endParaRPr lang="en-US" sz="2400" dirty="0">
              <a:solidFill>
                <a:srgbClr val="000000"/>
              </a:solidFill>
              <a:latin typeface="Times New Roman" panose="02020603050405020304" pitchFamily="18" charset="0"/>
            </a:endParaRPr>
          </a:p>
          <a:p>
            <a:pPr marL="342900" marR="0" indent="-342900" algn="just">
              <a:lnSpc>
                <a:spcPct val="150000"/>
              </a:lnSpc>
              <a:buFont typeface="Arial" panose="020B0604020202020204" pitchFamily="34" charset="0"/>
              <a:buChar char="•"/>
            </a:pPr>
            <a:r>
              <a:rPr lang="en-US" sz="2400" b="1" i="1" dirty="0" smtClean="0">
                <a:solidFill>
                  <a:srgbClr val="000000"/>
                </a:solidFill>
                <a:latin typeface="Times New Roman" panose="02020603050405020304" pitchFamily="18" charset="0"/>
              </a:rPr>
              <a:t>HAZOP </a:t>
            </a:r>
            <a:r>
              <a:rPr lang="en-US" sz="2400" b="1" i="1" dirty="0">
                <a:solidFill>
                  <a:srgbClr val="000000"/>
                </a:solidFill>
                <a:latin typeface="Times New Roman" panose="02020603050405020304" pitchFamily="18" charset="0"/>
              </a:rPr>
              <a:t>(Hazard and Operability Study): </a:t>
            </a:r>
            <a:r>
              <a:rPr lang="en-US" sz="2400" dirty="0">
                <a:solidFill>
                  <a:srgbClr val="000000"/>
                </a:solidFill>
                <a:latin typeface="Times New Roman" panose="02020603050405020304" pitchFamily="18" charset="0"/>
              </a:rPr>
              <a:t>a systematic procedure for identifying potential hazards and operability problems. The HAZOP procedure makes systematically questions over every part of a system to discover how deviations from the design intent can occur. The consequences of these deviations are then determined and, if significant, remedial actions are recommended. </a:t>
            </a:r>
          </a:p>
        </p:txBody>
      </p:sp>
    </p:spTree>
    <p:extLst>
      <p:ext uri="{BB962C8B-B14F-4D97-AF65-F5344CB8AC3E}">
        <p14:creationId xmlns:p14="http://schemas.microsoft.com/office/powerpoint/2010/main" val="1833742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506189"/>
            <a:ext cx="11691583" cy="3970318"/>
          </a:xfrm>
          <a:prstGeom prst="rect">
            <a:avLst/>
          </a:prstGeom>
        </p:spPr>
        <p:txBody>
          <a:bodyPr wrap="square">
            <a:spAutoFit/>
          </a:bodyPr>
          <a:lstStyle/>
          <a:p>
            <a:pPr marL="342900" marR="0" indent="-342900" algn="just">
              <a:lnSpc>
                <a:spcPct val="150000"/>
              </a:lnSpc>
              <a:buFont typeface="Arial" panose="020B0604020202020204" pitchFamily="34" charset="0"/>
              <a:buChar char="•"/>
            </a:pPr>
            <a:r>
              <a:rPr lang="en-US" sz="2800" b="1" i="1" dirty="0">
                <a:solidFill>
                  <a:srgbClr val="000000"/>
                </a:solidFill>
                <a:latin typeface="Times New Roman" panose="02020603050405020304" pitchFamily="18" charset="0"/>
              </a:rPr>
              <a:t>FMEA (Failure Mode and Effects Analysis): </a:t>
            </a:r>
            <a:r>
              <a:rPr lang="en-US" sz="2800" dirty="0">
                <a:solidFill>
                  <a:srgbClr val="000000"/>
                </a:solidFill>
                <a:latin typeface="Times New Roman" panose="02020603050405020304" pitchFamily="18" charset="0"/>
              </a:rPr>
              <a:t>a tool that aids in quantifying severity, occurrences and detection of failures, as well as guiding the recommendation of corrective actions, process improvements and risk mitigation plans. </a:t>
            </a:r>
          </a:p>
          <a:p>
            <a:pPr marL="342900" marR="0" indent="-342900" algn="just">
              <a:lnSpc>
                <a:spcPct val="150000"/>
              </a:lnSpc>
              <a:buFont typeface="Arial" panose="020B0604020202020204" pitchFamily="34" charset="0"/>
              <a:buChar char="•"/>
            </a:pPr>
            <a:r>
              <a:rPr lang="en-US" sz="2800" b="1" i="1" dirty="0">
                <a:solidFill>
                  <a:srgbClr val="000000"/>
                </a:solidFill>
                <a:latin typeface="Times New Roman" panose="02020603050405020304" pitchFamily="18" charset="0"/>
              </a:rPr>
              <a:t>Block Diagrams: </a:t>
            </a:r>
            <a:r>
              <a:rPr lang="en-US" sz="2800" dirty="0">
                <a:solidFill>
                  <a:srgbClr val="000000"/>
                </a:solidFill>
                <a:latin typeface="Times New Roman" panose="02020603050405020304" pitchFamily="18" charset="0"/>
              </a:rPr>
              <a:t>a graphical representation of the components of a system and how they are related or connected. </a:t>
            </a:r>
          </a:p>
        </p:txBody>
      </p:sp>
    </p:spTree>
    <p:extLst>
      <p:ext uri="{BB962C8B-B14F-4D97-AF65-F5344CB8AC3E}">
        <p14:creationId xmlns:p14="http://schemas.microsoft.com/office/powerpoint/2010/main" val="3328707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380" y="0"/>
            <a:ext cx="5621860" cy="584775"/>
          </a:xfrm>
          <a:prstGeom prst="rect">
            <a:avLst/>
          </a:prstGeom>
        </p:spPr>
        <p:txBody>
          <a:bodyPr wrap="none">
            <a:spAutoFit/>
          </a:bodyPr>
          <a:lstStyle/>
          <a:p>
            <a:r>
              <a:rPr lang="en-US" sz="3200" b="1" dirty="0">
                <a:solidFill>
                  <a:srgbClr val="000000"/>
                </a:solidFill>
                <a:latin typeface="Times New Roman" panose="02020603050405020304" pitchFamily="18" charset="0"/>
              </a:rPr>
              <a:t>Human Reliability Assessment </a:t>
            </a:r>
            <a:endParaRPr lang="en-US" sz="3200" dirty="0"/>
          </a:p>
        </p:txBody>
      </p:sp>
      <p:sp>
        <p:nvSpPr>
          <p:cNvPr id="3" name="Rectangle 2"/>
          <p:cNvSpPr/>
          <p:nvPr/>
        </p:nvSpPr>
        <p:spPr>
          <a:xfrm>
            <a:off x="239015" y="731068"/>
            <a:ext cx="11334286" cy="526297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a:solidFill>
                  <a:srgbClr val="000000"/>
                </a:solidFill>
                <a:latin typeface="Times New Roman" panose="02020603050405020304" pitchFamily="18" charset="0"/>
              </a:rPr>
              <a:t>Human Reliability Assessment (HRA) is a method that involves systematic prediction of potential human errors when interacting with a system. </a:t>
            </a:r>
            <a:endParaRPr lang="en-US" sz="2800" dirty="0" smtClean="0">
              <a:solidFill>
                <a:srgbClr val="000000"/>
              </a:solidFill>
              <a:latin typeface="Times New Roman" panose="02020603050405020304" pitchFamily="18" charset="0"/>
            </a:endParaRPr>
          </a:p>
          <a:p>
            <a:pPr marL="457200" indent="-457200" algn="just">
              <a:lnSpc>
                <a:spcPct val="150000"/>
              </a:lnSpc>
              <a:buFont typeface="Arial" panose="020B0604020202020204" pitchFamily="34" charset="0"/>
              <a:buChar char="•"/>
            </a:pPr>
            <a:r>
              <a:rPr lang="en-US" sz="2800" dirty="0" smtClean="0">
                <a:solidFill>
                  <a:srgbClr val="000000"/>
                </a:solidFill>
                <a:latin typeface="Times New Roman" panose="02020603050405020304" pitchFamily="18" charset="0"/>
              </a:rPr>
              <a:t>Once </a:t>
            </a:r>
            <a:r>
              <a:rPr lang="en-US" sz="2800" dirty="0">
                <a:solidFill>
                  <a:srgbClr val="000000"/>
                </a:solidFill>
                <a:latin typeface="Times New Roman" panose="02020603050405020304" pitchFamily="18" charset="0"/>
              </a:rPr>
              <a:t>they are identified, actions are suggested to try eliminating or reducing their occurrence probabilities, in order to maximize safety and performance of the system or facility. </a:t>
            </a:r>
            <a:endParaRPr lang="en-US" sz="2800" dirty="0" smtClean="0">
              <a:solidFill>
                <a:srgbClr val="000000"/>
              </a:solidFill>
              <a:latin typeface="Times New Roman" panose="02020603050405020304" pitchFamily="18" charset="0"/>
            </a:endParaRP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 of HRA can be entered into risk management actions to reduce the risk to ALARP both by system re-design and implementation of controls and mitigations. </a:t>
            </a:r>
          </a:p>
        </p:txBody>
      </p:sp>
    </p:spTree>
    <p:extLst>
      <p:ext uri="{BB962C8B-B14F-4D97-AF65-F5344CB8AC3E}">
        <p14:creationId xmlns:p14="http://schemas.microsoft.com/office/powerpoint/2010/main" val="169401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245" y="1202730"/>
            <a:ext cx="10244920" cy="3785652"/>
          </a:xfrm>
          <a:prstGeom prst="rect">
            <a:avLst/>
          </a:prstGeom>
        </p:spPr>
        <p:txBody>
          <a:bodyPr wrap="square">
            <a:spAutoFit/>
          </a:bodyPr>
          <a:lstStyle/>
          <a:p>
            <a:pPr marR="0" algn="just">
              <a:lnSpc>
                <a:spcPct val="150000"/>
              </a:lnSpc>
            </a:pPr>
            <a:r>
              <a:rPr lang="en-US" sz="3200" dirty="0">
                <a:solidFill>
                  <a:srgbClr val="000000"/>
                </a:solidFill>
                <a:latin typeface="Times New Roman" panose="02020603050405020304" pitchFamily="18" charset="0"/>
              </a:rPr>
              <a:t>The HRA steps commonly include the identifying of: </a:t>
            </a:r>
          </a:p>
          <a:p>
            <a:pPr marR="0" algn="just">
              <a:lnSpc>
                <a:spcPct val="150000"/>
              </a:lnSpc>
            </a:pPr>
            <a:r>
              <a:rPr lang="en-US" sz="3200" dirty="0">
                <a:solidFill>
                  <a:srgbClr val="000000"/>
                </a:solidFill>
                <a:latin typeface="Times New Roman" panose="02020603050405020304" pitchFamily="18" charset="0"/>
              </a:rPr>
              <a:t>• Error </a:t>
            </a:r>
            <a:r>
              <a:rPr lang="en-US" sz="3200" dirty="0" smtClean="0">
                <a:solidFill>
                  <a:srgbClr val="000000"/>
                </a:solidFill>
                <a:latin typeface="Times New Roman" panose="02020603050405020304" pitchFamily="18" charset="0"/>
              </a:rPr>
              <a:t>types</a:t>
            </a:r>
            <a:endParaRPr lang="en-US" sz="3200" dirty="0">
              <a:solidFill>
                <a:srgbClr val="000000"/>
              </a:solidFill>
              <a:latin typeface="Times New Roman" panose="02020603050405020304" pitchFamily="18" charset="0"/>
            </a:endParaRPr>
          </a:p>
          <a:p>
            <a:pPr marR="0" algn="just">
              <a:lnSpc>
                <a:spcPct val="150000"/>
              </a:lnSpc>
            </a:pPr>
            <a:r>
              <a:rPr lang="en-US" sz="3200" dirty="0">
                <a:solidFill>
                  <a:srgbClr val="000000"/>
                </a:solidFill>
                <a:latin typeface="Times New Roman" panose="02020603050405020304" pitchFamily="18" charset="0"/>
              </a:rPr>
              <a:t>• Likelihood of error </a:t>
            </a:r>
            <a:r>
              <a:rPr lang="en-US" sz="3200" dirty="0" smtClean="0">
                <a:solidFill>
                  <a:srgbClr val="000000"/>
                </a:solidFill>
                <a:latin typeface="Times New Roman" panose="02020603050405020304" pitchFamily="18" charset="0"/>
              </a:rPr>
              <a:t>occurrence</a:t>
            </a:r>
            <a:endParaRPr lang="en-US" sz="3200" dirty="0">
              <a:solidFill>
                <a:srgbClr val="000000"/>
              </a:solidFill>
              <a:latin typeface="Times New Roman" panose="02020603050405020304" pitchFamily="18" charset="0"/>
            </a:endParaRPr>
          </a:p>
          <a:p>
            <a:pPr marR="0" algn="just">
              <a:lnSpc>
                <a:spcPct val="150000"/>
              </a:lnSpc>
            </a:pPr>
            <a:r>
              <a:rPr lang="en-US" sz="3200" dirty="0">
                <a:solidFill>
                  <a:srgbClr val="000000"/>
                </a:solidFill>
                <a:latin typeface="Times New Roman" panose="02020603050405020304" pitchFamily="18" charset="0"/>
              </a:rPr>
              <a:t>• Opportunities to recover from </a:t>
            </a:r>
            <a:r>
              <a:rPr lang="en-US" sz="3200" dirty="0" smtClean="0">
                <a:solidFill>
                  <a:srgbClr val="000000"/>
                </a:solidFill>
                <a:latin typeface="Times New Roman" panose="02020603050405020304" pitchFamily="18" charset="0"/>
              </a:rPr>
              <a:t>errors</a:t>
            </a:r>
            <a:endParaRPr lang="en-US" sz="3200" dirty="0">
              <a:solidFill>
                <a:srgbClr val="000000"/>
              </a:solidFill>
              <a:latin typeface="Times New Roman" panose="02020603050405020304" pitchFamily="18" charset="0"/>
            </a:endParaRPr>
          </a:p>
          <a:p>
            <a:pPr marR="0" algn="just">
              <a:lnSpc>
                <a:spcPct val="150000"/>
              </a:lnSpc>
            </a:pPr>
            <a:r>
              <a:rPr lang="en-US" sz="3200" dirty="0">
                <a:solidFill>
                  <a:srgbClr val="000000"/>
                </a:solidFill>
                <a:latin typeface="Times New Roman" panose="02020603050405020304" pitchFamily="18" charset="0"/>
              </a:rPr>
              <a:t>• Consequence of </a:t>
            </a:r>
            <a:r>
              <a:rPr lang="en-US" sz="3200" dirty="0" smtClean="0">
                <a:solidFill>
                  <a:srgbClr val="000000"/>
                </a:solidFill>
                <a:latin typeface="Times New Roman" panose="02020603050405020304" pitchFamily="18" charset="0"/>
              </a:rPr>
              <a:t>errors</a:t>
            </a:r>
            <a:endParaRPr lang="en-US"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9389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782" y="105350"/>
            <a:ext cx="2587568" cy="523220"/>
          </a:xfrm>
          <a:prstGeom prst="rect">
            <a:avLst/>
          </a:prstGeom>
        </p:spPr>
        <p:txBody>
          <a:bodyPr wrap="none">
            <a:spAutoFit/>
          </a:bodyPr>
          <a:lstStyle/>
          <a:p>
            <a:r>
              <a:rPr lang="en-US" sz="2800" b="1" dirty="0" smtClean="0">
                <a:solidFill>
                  <a:srgbClr val="000000"/>
                </a:solidFill>
                <a:latin typeface="Times New Roman" panose="02020603050405020304" pitchFamily="18" charset="0"/>
              </a:rPr>
              <a:t>System security</a:t>
            </a:r>
            <a:endParaRPr lang="en-US" sz="2800" dirty="0"/>
          </a:p>
        </p:txBody>
      </p:sp>
      <p:sp>
        <p:nvSpPr>
          <p:cNvPr id="3" name="Content Placeholder 2"/>
          <p:cNvSpPr txBox="1">
            <a:spLocks/>
          </p:cNvSpPr>
          <p:nvPr/>
        </p:nvSpPr>
        <p:spPr>
          <a:xfrm>
            <a:off x="298493" y="874229"/>
            <a:ext cx="11766128" cy="4831489"/>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dirty="0" smtClean="0">
                <a:solidFill>
                  <a:schemeClr val="accent6">
                    <a:lumMod val="50000"/>
                  </a:schemeClr>
                </a:solidFill>
              </a:rPr>
              <a:t> </a:t>
            </a: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It is a </a:t>
            </a:r>
            <a:r>
              <a:rPr lang="en-US" sz="2800" cap="none" dirty="0" smtClean="0">
                <a:solidFill>
                  <a:srgbClr val="FF0000"/>
                </a:solidFill>
                <a:latin typeface="Times New Roman" panose="02020603050405020304" pitchFamily="18" charset="0"/>
                <a:cs typeface="Times New Roman" panose="02020603050405020304" pitchFamily="18" charset="0"/>
              </a:rPr>
              <a:t>process of ensuring confidentiality and integrity of the OS</a:t>
            </a: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a:t>
            </a:r>
          </a:p>
          <a:p>
            <a:pPr algn="just"/>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A system is said to be secure if its </a:t>
            </a:r>
            <a:r>
              <a:rPr lang="en-US" sz="2800" cap="none" dirty="0" smtClean="0">
                <a:solidFill>
                  <a:srgbClr val="FF0000"/>
                </a:solidFill>
                <a:latin typeface="Times New Roman" panose="02020603050405020304" pitchFamily="18" charset="0"/>
                <a:cs typeface="Times New Roman" panose="02020603050405020304" pitchFamily="18" charset="0"/>
              </a:rPr>
              <a:t>resources are used and accessed as intended under all the circumstances</a:t>
            </a: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 but no system can guarantee absolute security from several of the various malicious threats and unauthorized access.</a:t>
            </a:r>
          </a:p>
          <a:p>
            <a:pPr marL="0" indent="0" algn="just" fontAlgn="base">
              <a:buFont typeface="Arial" panose="020B0604020202020204" pitchFamily="34" charset="0"/>
              <a:buNone/>
            </a:pP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Security of a system can be threatened via two violations:</a:t>
            </a:r>
          </a:p>
          <a:p>
            <a:pPr algn="just" fontAlgn="base"/>
            <a:r>
              <a:rPr lang="en-US" sz="2800" b="1" cap="none" dirty="0" smtClean="0">
                <a:solidFill>
                  <a:srgbClr val="FF0000"/>
                </a:solidFill>
                <a:latin typeface="Times New Roman" panose="02020603050405020304" pitchFamily="18" charset="0"/>
                <a:cs typeface="Times New Roman" panose="02020603050405020304" pitchFamily="18" charset="0"/>
              </a:rPr>
              <a:t>Threat:</a:t>
            </a:r>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A program which has the potential to cause serious damage to the system.</a:t>
            </a:r>
          </a:p>
          <a:p>
            <a:pPr algn="just" fontAlgn="base"/>
            <a:r>
              <a:rPr lang="en-US" sz="2800" b="1" cap="none" dirty="0" smtClean="0">
                <a:solidFill>
                  <a:srgbClr val="FF0000"/>
                </a:solidFill>
                <a:latin typeface="Times New Roman" panose="02020603050405020304" pitchFamily="18" charset="0"/>
                <a:cs typeface="Times New Roman" panose="02020603050405020304" pitchFamily="18" charset="0"/>
              </a:rPr>
              <a:t>Attack:</a:t>
            </a:r>
            <a:r>
              <a:rPr lang="en-US" sz="2800" cap="none" dirty="0" smtClean="0">
                <a:solidFill>
                  <a:schemeClr val="accent6">
                    <a:lumMod val="50000"/>
                  </a:schemeClr>
                </a:solidFill>
                <a:latin typeface="Times New Roman" panose="02020603050405020304" pitchFamily="18" charset="0"/>
                <a:cs typeface="Times New Roman" panose="02020603050405020304" pitchFamily="18" charset="0"/>
              </a:rPr>
              <a:t> an attempt to break security and make unauthorized use of an asset.</a:t>
            </a:r>
          </a:p>
          <a:p>
            <a:pPr algn="just"/>
            <a:endParaRPr lang="en-US" dirty="0">
              <a:solidFill>
                <a:schemeClr val="accent6">
                  <a:lumMod val="50000"/>
                </a:schemeClr>
              </a:solidFill>
            </a:endParaRPr>
          </a:p>
        </p:txBody>
      </p:sp>
    </p:spTree>
    <p:extLst>
      <p:ext uri="{BB962C8B-B14F-4D97-AF65-F5344CB8AC3E}">
        <p14:creationId xmlns:p14="http://schemas.microsoft.com/office/powerpoint/2010/main" val="179902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15119" y="719432"/>
            <a:ext cx="11294660" cy="4870677"/>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fontAlgn="base">
              <a:buFont typeface="Arial" panose="020B0604020202020204" pitchFamily="34" charset="0"/>
              <a:buNone/>
            </a:pPr>
            <a:r>
              <a:rPr lang="en-US" sz="3300" b="1" dirty="0" smtClean="0">
                <a:solidFill>
                  <a:schemeClr val="accent5">
                    <a:lumMod val="50000"/>
                  </a:schemeClr>
                </a:solidFill>
              </a:rPr>
              <a:t>Security Measures Taken</a:t>
            </a:r>
            <a:r>
              <a:rPr lang="en-US" b="1" dirty="0" smtClean="0">
                <a:solidFill>
                  <a:schemeClr val="accent5">
                    <a:lumMod val="50000"/>
                  </a:schemeClr>
                </a:solidFill>
              </a:rPr>
              <a:t> </a:t>
            </a:r>
            <a:r>
              <a:rPr lang="en-US" dirty="0" smtClean="0"/>
              <a:t/>
            </a:r>
            <a:br>
              <a:rPr lang="en-US" dirty="0" smtClean="0"/>
            </a:br>
            <a:endParaRPr lang="en-US" dirty="0" smtClean="0"/>
          </a:p>
          <a:p>
            <a:pPr algn="just" fontAlgn="base"/>
            <a:r>
              <a:rPr lang="en-US" sz="2200" b="1" cap="none" dirty="0" smtClean="0">
                <a:latin typeface="Times New Roman" panose="02020603050405020304" pitchFamily="18" charset="0"/>
                <a:cs typeface="Times New Roman" panose="02020603050405020304" pitchFamily="18" charset="0"/>
              </a:rPr>
              <a:t>Physical:</a:t>
            </a:r>
            <a:r>
              <a:rPr lang="en-US" sz="2200" cap="none" dirty="0" smtClean="0">
                <a:latin typeface="Times New Roman" panose="02020603050405020304" pitchFamily="18" charset="0"/>
                <a:cs typeface="Times New Roman" panose="02020603050405020304" pitchFamily="18" charset="0"/>
              </a:rPr>
              <a:t> the sites containing computer systems must be physically secured against armed and malicious intruders. The workstations must be carefully protected.</a:t>
            </a:r>
          </a:p>
          <a:p>
            <a:pPr algn="just" fontAlgn="base"/>
            <a:r>
              <a:rPr lang="en-US" sz="2200" b="1" cap="none" dirty="0" smtClean="0">
                <a:latin typeface="Times New Roman" panose="02020603050405020304" pitchFamily="18" charset="0"/>
                <a:cs typeface="Times New Roman" panose="02020603050405020304" pitchFamily="18" charset="0"/>
              </a:rPr>
              <a:t>Human:</a:t>
            </a:r>
            <a:r>
              <a:rPr lang="en-US" sz="2200" cap="none" dirty="0" smtClean="0">
                <a:latin typeface="Times New Roman" panose="02020603050405020304" pitchFamily="18" charset="0"/>
                <a:cs typeface="Times New Roman" panose="02020603050405020304" pitchFamily="18" charset="0"/>
              </a:rPr>
              <a:t> only appropriate users must have the authorization to access the system. </a:t>
            </a:r>
          </a:p>
          <a:p>
            <a:pPr algn="just" fontAlgn="base"/>
            <a:r>
              <a:rPr lang="en-US" sz="2200" b="1" cap="none" dirty="0" smtClean="0">
                <a:latin typeface="Times New Roman" panose="02020603050405020304" pitchFamily="18" charset="0"/>
                <a:cs typeface="Times New Roman" panose="02020603050405020304" pitchFamily="18" charset="0"/>
              </a:rPr>
              <a:t>Operating system:</a:t>
            </a:r>
            <a:r>
              <a:rPr lang="en-US" sz="2200" cap="none" dirty="0" smtClean="0">
                <a:latin typeface="Times New Roman" panose="02020603050405020304" pitchFamily="18" charset="0"/>
                <a:cs typeface="Times New Roman" panose="02020603050405020304" pitchFamily="18" charset="0"/>
              </a:rPr>
              <a:t> the system must protect itself from accidental or purposeful security breaches.</a:t>
            </a:r>
          </a:p>
          <a:p>
            <a:pPr algn="just" fontAlgn="base"/>
            <a:r>
              <a:rPr lang="en-US" sz="2200" b="1" cap="none" dirty="0" smtClean="0">
                <a:latin typeface="Times New Roman" panose="02020603050405020304" pitchFamily="18" charset="0"/>
                <a:cs typeface="Times New Roman" panose="02020603050405020304" pitchFamily="18" charset="0"/>
              </a:rPr>
              <a:t>Networking system:</a:t>
            </a:r>
            <a:r>
              <a:rPr lang="en-US" sz="2200" cap="none" dirty="0" smtClean="0">
                <a:latin typeface="Times New Roman" panose="02020603050405020304" pitchFamily="18" charset="0"/>
                <a:cs typeface="Times New Roman" panose="02020603050405020304" pitchFamily="18" charset="0"/>
              </a:rPr>
              <a:t> almost all of the information is shared between different systems via a network. Intercepting these data could be just as harmful as breaking into a computer. Henceforth, network should be properly secured against such attacks.</a:t>
            </a:r>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551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6" y="204197"/>
            <a:ext cx="11737073" cy="6432530"/>
          </a:xfrm>
          <a:prstGeom prst="rect">
            <a:avLst/>
          </a:prstGeom>
        </p:spPr>
        <p:txBody>
          <a:bodyPr wrap="square">
            <a:spAutoFit/>
          </a:bodyPr>
          <a:lstStyle/>
          <a:p>
            <a:endParaRPr lang="en-US" sz="2000" dirty="0">
              <a:solidFill>
                <a:srgbClr val="000000"/>
              </a:solidFill>
              <a:latin typeface="Times New Roman" panose="02020603050405020304" pitchFamily="18" charset="0"/>
            </a:endParaRPr>
          </a:p>
          <a:p>
            <a:pPr marL="457200" marR="0" indent="-457200" algn="just">
              <a:buFont typeface="Arial" panose="020B0604020202020204" pitchFamily="34" charset="0"/>
              <a:buChar char="•"/>
            </a:pPr>
            <a:r>
              <a:rPr lang="en-US" sz="2800" i="1" dirty="0">
                <a:solidFill>
                  <a:srgbClr val="000000"/>
                </a:solidFill>
                <a:latin typeface="Times New Roman" panose="02020603050405020304" pitchFamily="18" charset="0"/>
              </a:rPr>
              <a:t>Reliability </a:t>
            </a:r>
            <a:r>
              <a:rPr lang="en-US" sz="2800" dirty="0">
                <a:solidFill>
                  <a:srgbClr val="000000"/>
                </a:solidFill>
                <a:latin typeface="Times New Roman" panose="02020603050405020304" pitchFamily="18" charset="0"/>
              </a:rPr>
              <a:t>is the probability that an engineering system will perform its intended function satisfactorily for its intended life under specified environmental and operating </a:t>
            </a:r>
            <a:r>
              <a:rPr lang="en-US" sz="2800" dirty="0" smtClean="0">
                <a:solidFill>
                  <a:srgbClr val="000000"/>
                </a:solidFill>
                <a:latin typeface="Times New Roman" panose="02020603050405020304" pitchFamily="18" charset="0"/>
              </a:rPr>
              <a:t>conditions. </a:t>
            </a:r>
          </a:p>
          <a:p>
            <a:pPr marR="0" algn="just"/>
            <a:endParaRPr lang="en-US" sz="2800" dirty="0" smtClean="0">
              <a:solidFill>
                <a:srgbClr val="000000"/>
              </a:solidFill>
              <a:latin typeface="Times New Roman" panose="02020603050405020304" pitchFamily="18" charset="0"/>
            </a:endParaRPr>
          </a:p>
          <a:p>
            <a:pPr marL="457200" marR="0" indent="-457200" algn="just">
              <a:buFont typeface="Arial" panose="020B0604020202020204" pitchFamily="34" charset="0"/>
              <a:buChar char="•"/>
            </a:pPr>
            <a:r>
              <a:rPr lang="en-US" sz="2800" dirty="0" smtClean="0">
                <a:solidFill>
                  <a:srgbClr val="000000"/>
                </a:solidFill>
                <a:latin typeface="Times New Roman" panose="02020603050405020304" pitchFamily="18" charset="0"/>
              </a:rPr>
              <a:t>Reliability </a:t>
            </a:r>
            <a:r>
              <a:rPr lang="en-US" sz="2800" dirty="0">
                <a:solidFill>
                  <a:srgbClr val="000000"/>
                </a:solidFill>
                <a:latin typeface="Times New Roman" panose="02020603050405020304" pitchFamily="18" charset="0"/>
              </a:rPr>
              <a:t>is basically a design parameter and must be incorporated into the system at the design stage. </a:t>
            </a:r>
            <a:endParaRPr lang="en-US" sz="2800" dirty="0" smtClean="0">
              <a:solidFill>
                <a:srgbClr val="000000"/>
              </a:solidFill>
              <a:latin typeface="Times New Roman" panose="02020603050405020304" pitchFamily="18" charset="0"/>
            </a:endParaRPr>
          </a:p>
          <a:p>
            <a:pPr marR="0" algn="just"/>
            <a:endParaRPr lang="en-US" sz="2800" dirty="0" smtClean="0">
              <a:solidFill>
                <a:srgbClr val="000000"/>
              </a:solidFill>
              <a:latin typeface="Times New Roman" panose="02020603050405020304" pitchFamily="18" charset="0"/>
            </a:endParaRPr>
          </a:p>
          <a:p>
            <a:pPr marL="457200" marR="0" indent="-457200" algn="just">
              <a:buFont typeface="Arial" panose="020B0604020202020204" pitchFamily="34" charset="0"/>
              <a:buChar char="•"/>
            </a:pPr>
            <a:r>
              <a:rPr lang="en-US" sz="2800" dirty="0" smtClean="0">
                <a:solidFill>
                  <a:srgbClr val="000000"/>
                </a:solidFill>
                <a:latin typeface="Times New Roman" panose="02020603050405020304" pitchFamily="18" charset="0"/>
              </a:rPr>
              <a:t>Then</a:t>
            </a:r>
            <a:r>
              <a:rPr lang="en-US" sz="2800" dirty="0">
                <a:solidFill>
                  <a:srgbClr val="000000"/>
                </a:solidFill>
                <a:latin typeface="Times New Roman" panose="02020603050405020304" pitchFamily="18" charset="0"/>
              </a:rPr>
              <a:t>, it is an inherent characteristic of the system, just as is its capacity or performance</a:t>
            </a:r>
            <a:r>
              <a:rPr lang="en-US" sz="2800" dirty="0" smtClean="0">
                <a:solidFill>
                  <a:srgbClr val="000000"/>
                </a:solidFill>
                <a:latin typeface="Times New Roman" panose="02020603050405020304" pitchFamily="18" charset="0"/>
              </a:rPr>
              <a:t>.</a:t>
            </a:r>
          </a:p>
          <a:p>
            <a:pPr marR="0" algn="just"/>
            <a:endParaRPr lang="en-US" sz="2800" dirty="0" smtClean="0">
              <a:solidFill>
                <a:srgbClr val="000000"/>
              </a:solidFill>
              <a:latin typeface="Times New Roman" panose="02020603050405020304" pitchFamily="18" charset="0"/>
            </a:endParaRPr>
          </a:p>
          <a:p>
            <a:pPr marL="457200" marR="0" indent="-457200" algn="just">
              <a:buFont typeface="Arial" panose="020B0604020202020204" pitchFamily="34" charset="0"/>
              <a:buChar char="•"/>
            </a:pPr>
            <a:r>
              <a:rPr lang="en-US" sz="2800" dirty="0" smtClean="0">
                <a:solidFill>
                  <a:srgbClr val="000000"/>
                </a:solidFill>
                <a:latin typeface="Times New Roman" panose="02020603050405020304" pitchFamily="18" charset="0"/>
              </a:rPr>
              <a:t> </a:t>
            </a:r>
            <a:r>
              <a:rPr lang="en-US" sz="2800" dirty="0">
                <a:solidFill>
                  <a:srgbClr val="000000"/>
                </a:solidFill>
                <a:latin typeface="Times New Roman" panose="02020603050405020304" pitchFamily="18" charset="0"/>
              </a:rPr>
              <a:t>To analyze and measure the reliability and maintainability characteristics of a system, there must be a mathematical and a logical model of the system that shows the functional relationships among all the components, the subsystems, and the overall system. </a:t>
            </a:r>
          </a:p>
        </p:txBody>
      </p:sp>
    </p:spTree>
    <p:extLst>
      <p:ext uri="{BB962C8B-B14F-4D97-AF65-F5344CB8AC3E}">
        <p14:creationId xmlns:p14="http://schemas.microsoft.com/office/powerpoint/2010/main" val="2187140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1361" y="118997"/>
            <a:ext cx="3741730" cy="584775"/>
          </a:xfrm>
          <a:prstGeom prst="rect">
            <a:avLst/>
          </a:prstGeom>
        </p:spPr>
        <p:txBody>
          <a:bodyPr wrap="none">
            <a:spAutoFit/>
          </a:bodyPr>
          <a:lstStyle/>
          <a:p>
            <a:pPr algn="ctr"/>
            <a:r>
              <a:rPr lang="en-US" sz="3200" b="1" dirty="0">
                <a:latin typeface="Times New Roman" panose="02020603050405020304" pitchFamily="18" charset="0"/>
                <a:cs typeface="Times New Roman" panose="02020603050405020304" pitchFamily="18" charset="0"/>
              </a:rPr>
              <a:t>Use of e-engineering</a:t>
            </a:r>
          </a:p>
        </p:txBody>
      </p:sp>
      <p:sp>
        <p:nvSpPr>
          <p:cNvPr id="3" name="Content Placeholder 2"/>
          <p:cNvSpPr txBox="1">
            <a:spLocks/>
          </p:cNvSpPr>
          <p:nvPr/>
        </p:nvSpPr>
        <p:spPr>
          <a:xfrm>
            <a:off x="387824" y="959048"/>
            <a:ext cx="6947263" cy="5040494"/>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3200" b="1" dirty="0" smtClean="0">
                <a:solidFill>
                  <a:schemeClr val="accent5">
                    <a:lumMod val="50000"/>
                  </a:schemeClr>
                </a:solidFill>
              </a:rPr>
              <a:t>Modeling</a:t>
            </a:r>
          </a:p>
          <a:p>
            <a:pPr algn="just"/>
            <a:r>
              <a:rPr lang="en-US" dirty="0" smtClean="0">
                <a:solidFill>
                  <a:schemeClr val="accent6">
                    <a:lumMod val="50000"/>
                  </a:schemeClr>
                </a:solidFill>
              </a:rPr>
              <a:t>The system design model is used to </a:t>
            </a:r>
            <a:r>
              <a:rPr lang="en-US" dirty="0" smtClean="0">
                <a:solidFill>
                  <a:srgbClr val="FF0000"/>
                </a:solidFill>
              </a:rPr>
              <a:t>illustrate the architecture of the hardware elements and their interfaces in a distributed system</a:t>
            </a:r>
            <a:r>
              <a:rPr lang="en-US" dirty="0" smtClean="0">
                <a:solidFill>
                  <a:schemeClr val="accent6">
                    <a:lumMod val="50000"/>
                  </a:schemeClr>
                </a:solidFill>
              </a:rPr>
              <a:t>. </a:t>
            </a:r>
          </a:p>
          <a:p>
            <a:pPr algn="just"/>
            <a:r>
              <a:rPr lang="en-US" dirty="0" smtClean="0">
                <a:solidFill>
                  <a:schemeClr val="accent6">
                    <a:lumMod val="50000"/>
                  </a:schemeClr>
                </a:solidFill>
              </a:rPr>
              <a:t>The rounded rectangles represent subsystems that will correspond to hardware nodes in the distributed architecture</a:t>
            </a:r>
            <a:r>
              <a:rPr lang="en-US" dirty="0" smtClean="0"/>
              <a:t>.</a:t>
            </a:r>
          </a:p>
          <a:p>
            <a:pPr marL="0" indent="0" algn="just">
              <a:buFont typeface="Arial" panose="020B0604020202020204" pitchFamily="34" charset="0"/>
              <a:buNone/>
            </a:pPr>
            <a:endParaRPr lang="en-US" dirty="0" smtClean="0">
              <a:solidFill>
                <a:schemeClr val="accent6">
                  <a:lumMod val="50000"/>
                </a:schemeClr>
              </a:solidFill>
            </a:endParaRPr>
          </a:p>
          <a:p>
            <a:pPr algn="just"/>
            <a:endParaRPr lang="en-US" dirty="0">
              <a:solidFill>
                <a:schemeClr val="accent6">
                  <a:lumMod val="50000"/>
                </a:schemeClr>
              </a:solidFill>
            </a:endParaRPr>
          </a:p>
        </p:txBody>
      </p:sp>
      <p:pic>
        <p:nvPicPr>
          <p:cNvPr id="4" name="Picture 2" descr="https://ars.els-cdn.com/content/image/3-s2.0-B9780125184205500122-f06-08-9780125184205.jpg?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82" y="1398992"/>
            <a:ext cx="4309989" cy="485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32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51847" y="543181"/>
            <a:ext cx="10857931" cy="4896803"/>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3200" b="1" smtClean="0">
                <a:solidFill>
                  <a:schemeClr val="accent5">
                    <a:lumMod val="50000"/>
                  </a:schemeClr>
                </a:solidFill>
              </a:rPr>
              <a:t>Simulation</a:t>
            </a:r>
          </a:p>
          <a:p>
            <a:pPr algn="just"/>
            <a:r>
              <a:rPr lang="en-US" smtClean="0">
                <a:solidFill>
                  <a:schemeClr val="accent6">
                    <a:lumMod val="50000"/>
                  </a:schemeClr>
                </a:solidFill>
              </a:rPr>
              <a:t>The word “simulation” is often used as generic term for </a:t>
            </a:r>
            <a:r>
              <a:rPr lang="en-US" smtClean="0">
                <a:solidFill>
                  <a:srgbClr val="FF0000"/>
                </a:solidFill>
              </a:rPr>
              <a:t>computer-aided engineering (CAE).</a:t>
            </a:r>
          </a:p>
          <a:p>
            <a:pPr algn="just"/>
            <a:r>
              <a:rPr lang="en-US" smtClean="0">
                <a:solidFill>
                  <a:schemeClr val="accent6">
                    <a:lumMod val="50000"/>
                  </a:schemeClr>
                </a:solidFill>
              </a:rPr>
              <a:t>Several design simulation approaches have become standard components of product development in many industries, and they continue to grow in importance as </a:t>
            </a:r>
            <a:r>
              <a:rPr lang="en-US" smtClean="0">
                <a:solidFill>
                  <a:srgbClr val="FF0000"/>
                </a:solidFill>
              </a:rPr>
              <a:t>inexpensive</a:t>
            </a:r>
            <a:r>
              <a:rPr lang="en-US" smtClean="0">
                <a:solidFill>
                  <a:schemeClr val="accent6">
                    <a:lumMod val="50000"/>
                  </a:schemeClr>
                </a:solidFill>
              </a:rPr>
              <a:t>, faster computers and </a:t>
            </a:r>
            <a:r>
              <a:rPr lang="en-US" smtClean="0">
                <a:solidFill>
                  <a:srgbClr val="FF0000"/>
                </a:solidFill>
              </a:rPr>
              <a:t>affordable, easy-to-use design simulation software </a:t>
            </a:r>
            <a:r>
              <a:rPr lang="en-US" smtClean="0">
                <a:solidFill>
                  <a:schemeClr val="accent6">
                    <a:lumMod val="50000"/>
                  </a:schemeClr>
                </a:solidFill>
              </a:rPr>
              <a:t>allow users to address new technologies and applications.</a:t>
            </a:r>
          </a:p>
          <a:p>
            <a:pPr algn="just"/>
            <a:r>
              <a:rPr lang="en-US" smtClean="0">
                <a:solidFill>
                  <a:schemeClr val="accent6">
                    <a:lumMod val="50000"/>
                  </a:schemeClr>
                </a:solidFill>
              </a:rPr>
              <a:t>Simulation models </a:t>
            </a:r>
            <a:r>
              <a:rPr lang="en-US" smtClean="0">
                <a:solidFill>
                  <a:srgbClr val="FF0000"/>
                </a:solidFill>
              </a:rPr>
              <a:t>are sets of mathematical equations representing the behavior of the system</a:t>
            </a:r>
            <a:r>
              <a:rPr lang="en-US" smtClean="0">
                <a:solidFill>
                  <a:schemeClr val="accent6">
                    <a:lumMod val="50000"/>
                  </a:schemeClr>
                </a:solidFill>
              </a:rPr>
              <a:t> in a physical domain of interest.</a:t>
            </a:r>
          </a:p>
          <a:p>
            <a:pPr algn="just"/>
            <a:endParaRPr lang="en-US" sz="3200" b="1" dirty="0">
              <a:solidFill>
                <a:schemeClr val="accent5">
                  <a:lumMod val="50000"/>
                </a:schemeClr>
              </a:solidFill>
            </a:endParaRPr>
          </a:p>
        </p:txBody>
      </p:sp>
    </p:spTree>
    <p:extLst>
      <p:ext uri="{BB962C8B-B14F-4D97-AF65-F5344CB8AC3E}">
        <p14:creationId xmlns:p14="http://schemas.microsoft.com/office/powerpoint/2010/main" val="3111883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10905" y="781237"/>
            <a:ext cx="10515600" cy="4726986"/>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3200" b="1" dirty="0" smtClean="0">
                <a:solidFill>
                  <a:schemeClr val="accent5">
                    <a:lumMod val="50000"/>
                  </a:schemeClr>
                </a:solidFill>
              </a:rPr>
              <a:t>What is the use of simulation?</a:t>
            </a:r>
          </a:p>
          <a:p>
            <a:pPr algn="just"/>
            <a:r>
              <a:rPr lang="en-US" dirty="0" smtClean="0">
                <a:solidFill>
                  <a:srgbClr val="FF0000"/>
                </a:solidFill>
              </a:rPr>
              <a:t>Reduce development costs </a:t>
            </a:r>
            <a:r>
              <a:rPr lang="en-US" dirty="0" smtClean="0">
                <a:solidFill>
                  <a:schemeClr val="accent6">
                    <a:lumMod val="50000"/>
                  </a:schemeClr>
                </a:solidFill>
              </a:rPr>
              <a:t>and bring innovative products to the market faster.</a:t>
            </a:r>
          </a:p>
          <a:p>
            <a:pPr algn="just"/>
            <a:r>
              <a:rPr lang="en-US" dirty="0" smtClean="0">
                <a:solidFill>
                  <a:srgbClr val="FF0000"/>
                </a:solidFill>
              </a:rPr>
              <a:t>Virtually test behavior of a product </a:t>
            </a:r>
            <a:r>
              <a:rPr lang="en-US" dirty="0" smtClean="0">
                <a:solidFill>
                  <a:schemeClr val="accent6">
                    <a:lumMod val="50000"/>
                  </a:schemeClr>
                </a:solidFill>
              </a:rPr>
              <a:t>under various operating and environmental conditions.</a:t>
            </a:r>
          </a:p>
          <a:p>
            <a:pPr algn="just"/>
            <a:r>
              <a:rPr lang="en-US" dirty="0" smtClean="0">
                <a:solidFill>
                  <a:schemeClr val="accent6">
                    <a:lumMod val="50000"/>
                  </a:schemeClr>
                </a:solidFill>
              </a:rPr>
              <a:t>Simulation brings manufacturers closer to the </a:t>
            </a:r>
            <a:r>
              <a:rPr lang="en-US" dirty="0" smtClean="0">
                <a:solidFill>
                  <a:srgbClr val="FF0000"/>
                </a:solidFill>
              </a:rPr>
              <a:t>ultimate dream of building a single prototype</a:t>
            </a:r>
            <a:r>
              <a:rPr lang="en-US" dirty="0" smtClean="0">
                <a:solidFill>
                  <a:schemeClr val="accent6">
                    <a:lumMod val="50000"/>
                  </a:schemeClr>
                </a:solidFill>
              </a:rPr>
              <a:t>.</a:t>
            </a:r>
            <a:endParaRPr lang="en-US" sz="3200" b="1" dirty="0" smtClean="0">
              <a:solidFill>
                <a:schemeClr val="accent6">
                  <a:lumMod val="50000"/>
                </a:schemeClr>
              </a:solidFill>
            </a:endParaRPr>
          </a:p>
          <a:p>
            <a:endParaRPr lang="en-US" dirty="0"/>
          </a:p>
        </p:txBody>
      </p:sp>
    </p:spTree>
    <p:extLst>
      <p:ext uri="{BB962C8B-B14F-4D97-AF65-F5344CB8AC3E}">
        <p14:creationId xmlns:p14="http://schemas.microsoft.com/office/powerpoint/2010/main" val="3159364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47131" y="597187"/>
            <a:ext cx="10515600" cy="4883740"/>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3200" b="1" smtClean="0">
                <a:solidFill>
                  <a:schemeClr val="accent5">
                    <a:lumMod val="50000"/>
                  </a:schemeClr>
                </a:solidFill>
              </a:rPr>
              <a:t>Verification</a:t>
            </a:r>
          </a:p>
          <a:p>
            <a:pPr algn="just"/>
            <a:r>
              <a:rPr lang="en-US" sz="3000" smtClean="0">
                <a:solidFill>
                  <a:schemeClr val="accent6">
                    <a:lumMod val="50000"/>
                  </a:schemeClr>
                </a:solidFill>
              </a:rPr>
              <a:t>Design verification is an essential step in the development of any product. </a:t>
            </a:r>
          </a:p>
          <a:p>
            <a:pPr algn="just"/>
            <a:r>
              <a:rPr lang="en-US" sz="3000" smtClean="0">
                <a:solidFill>
                  <a:schemeClr val="accent6">
                    <a:lumMod val="50000"/>
                  </a:schemeClr>
                </a:solidFill>
              </a:rPr>
              <a:t>Also referred to as qualification testing, design verification ensures that the </a:t>
            </a:r>
            <a:r>
              <a:rPr lang="en-US" sz="3000" smtClean="0">
                <a:solidFill>
                  <a:srgbClr val="FF0000"/>
                </a:solidFill>
              </a:rPr>
              <a:t>product as designed is the same as the product as intended</a:t>
            </a:r>
            <a:r>
              <a:rPr lang="en-US" sz="3000" smtClean="0">
                <a:solidFill>
                  <a:schemeClr val="accent6">
                    <a:lumMod val="50000"/>
                  </a:schemeClr>
                </a:solidFill>
              </a:rPr>
              <a:t>. </a:t>
            </a:r>
            <a:endParaRPr lang="en-US" sz="3000" b="1" dirty="0">
              <a:solidFill>
                <a:schemeClr val="accent6">
                  <a:lumMod val="50000"/>
                </a:schemeClr>
              </a:solidFill>
            </a:endParaRPr>
          </a:p>
        </p:txBody>
      </p:sp>
    </p:spTree>
    <p:extLst>
      <p:ext uri="{BB962C8B-B14F-4D97-AF65-F5344CB8AC3E}">
        <p14:creationId xmlns:p14="http://schemas.microsoft.com/office/powerpoint/2010/main" val="806827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42665" y="534797"/>
            <a:ext cx="10515600" cy="5014369"/>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sz="3500" b="1" dirty="0" smtClean="0">
                <a:solidFill>
                  <a:schemeClr val="accent5">
                    <a:lumMod val="50000"/>
                  </a:schemeClr>
                </a:solidFill>
              </a:rPr>
              <a:t>Verification Methods</a:t>
            </a:r>
          </a:p>
          <a:p>
            <a:pPr algn="just"/>
            <a:r>
              <a:rPr lang="en-US" dirty="0" smtClean="0">
                <a:solidFill>
                  <a:srgbClr val="FF0000"/>
                </a:solidFill>
              </a:rPr>
              <a:t>Demonstration</a:t>
            </a:r>
            <a:r>
              <a:rPr lang="en-US" dirty="0" smtClean="0">
                <a:solidFill>
                  <a:schemeClr val="accent6">
                    <a:lumMod val="50000"/>
                  </a:schemeClr>
                </a:solidFill>
              </a:rPr>
              <a:t>: Demonstrations can be conducted in actual or simulated environments. </a:t>
            </a:r>
          </a:p>
          <a:p>
            <a:pPr algn="just"/>
            <a:r>
              <a:rPr lang="en-US" dirty="0" smtClean="0">
                <a:solidFill>
                  <a:srgbClr val="FF0000"/>
                </a:solidFill>
              </a:rPr>
              <a:t>Inspection: </a:t>
            </a:r>
            <a:r>
              <a:rPr lang="en-US" dirty="0" smtClean="0">
                <a:solidFill>
                  <a:schemeClr val="accent6">
                    <a:lumMod val="50000"/>
                  </a:schemeClr>
                </a:solidFill>
              </a:rPr>
              <a:t>Inspection is usually used to verify requirements related to physical characteristics. </a:t>
            </a:r>
          </a:p>
          <a:p>
            <a:pPr algn="just"/>
            <a:r>
              <a:rPr lang="en-US" dirty="0" smtClean="0">
                <a:solidFill>
                  <a:srgbClr val="FF0000"/>
                </a:solidFill>
              </a:rPr>
              <a:t>Similarity:</a:t>
            </a:r>
            <a:r>
              <a:rPr lang="en-US" dirty="0" smtClean="0">
                <a:solidFill>
                  <a:schemeClr val="accent6">
                    <a:lumMod val="50000"/>
                  </a:schemeClr>
                </a:solidFill>
              </a:rPr>
              <a:t> If a design includes features or materials that are similar to those of another product that has met or exceeded current specifications, an analysis to illustrate this similarity may be used to verify a requirement.</a:t>
            </a:r>
          </a:p>
          <a:p>
            <a:pPr algn="just"/>
            <a:r>
              <a:rPr lang="en-US" dirty="0" smtClean="0">
                <a:solidFill>
                  <a:srgbClr val="FF0000"/>
                </a:solidFill>
              </a:rPr>
              <a:t>Testing: </a:t>
            </a:r>
            <a:r>
              <a:rPr lang="en-US" dirty="0" smtClean="0">
                <a:solidFill>
                  <a:schemeClr val="accent6">
                    <a:lumMod val="50000"/>
                  </a:schemeClr>
                </a:solidFill>
              </a:rPr>
              <a:t>Testing can be one of the most expensive verification methods, depending on complexity as well as equipment and facility requirements.</a:t>
            </a:r>
            <a:endParaRPr lang="en-US" dirty="0">
              <a:solidFill>
                <a:schemeClr val="accent6">
                  <a:lumMod val="50000"/>
                </a:schemeClr>
              </a:solidFill>
            </a:endParaRPr>
          </a:p>
        </p:txBody>
      </p:sp>
    </p:spTree>
    <p:extLst>
      <p:ext uri="{BB962C8B-B14F-4D97-AF65-F5344CB8AC3E}">
        <p14:creationId xmlns:p14="http://schemas.microsoft.com/office/powerpoint/2010/main" val="33306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6" y="232012"/>
            <a:ext cx="11409529" cy="6063198"/>
          </a:xfrm>
          <a:prstGeom prst="rect">
            <a:avLst/>
          </a:prstGeom>
        </p:spPr>
        <p:txBody>
          <a:bodyPr wrap="square">
            <a:spAutoFit/>
          </a:bodyPr>
          <a:lstStyle/>
          <a:p>
            <a:r>
              <a:rPr lang="en-US" sz="2800" b="1" dirty="0">
                <a:solidFill>
                  <a:srgbClr val="0C4E9A"/>
                </a:solidFill>
                <a:latin typeface="Times New Roman" panose="02020603050405020304" pitchFamily="18" charset="0"/>
                <a:cs typeface="Times New Roman" panose="02020603050405020304" pitchFamily="18" charset="0"/>
              </a:rPr>
              <a:t>Why is Reliability Important</a:t>
            </a:r>
            <a:r>
              <a:rPr lang="en-US" sz="2800" b="1" dirty="0" smtClean="0">
                <a:solidFill>
                  <a:srgbClr val="0C4E9A"/>
                </a:solidFill>
                <a:latin typeface="Times New Roman" panose="02020603050405020304" pitchFamily="18" charset="0"/>
                <a:cs typeface="Times New Roman" panose="02020603050405020304" pitchFamily="18" charset="0"/>
              </a:rPr>
              <a:t>?</a:t>
            </a:r>
            <a:endParaRPr lang="en-US" sz="2800" b="1" dirty="0">
              <a:solidFill>
                <a:srgbClr val="0C4E9A"/>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000000"/>
                </a:solidFill>
                <a:latin typeface="Times New Roman" panose="02020603050405020304" pitchFamily="18" charset="0"/>
                <a:cs typeface="Times New Roman" panose="02020603050405020304" pitchFamily="18" charset="0"/>
              </a:rPr>
              <a:t>There are a number of reasons why reliability is an important product attribute, including</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Reputation.</a:t>
            </a:r>
            <a:r>
              <a:rPr lang="en-US" sz="2000" dirty="0">
                <a:solidFill>
                  <a:srgbClr val="000000"/>
                </a:solidFill>
                <a:latin typeface="Times New Roman" panose="02020603050405020304" pitchFamily="18" charset="0"/>
                <a:cs typeface="Times New Roman" panose="02020603050405020304" pitchFamily="18" charset="0"/>
              </a:rPr>
              <a:t> A company's reputation is very closely related to the reliability of its products. The more reliable a product is, the more likely the company is to have a favorable reputation</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Customer Satisfaction. </a:t>
            </a:r>
            <a:r>
              <a:rPr lang="en-US" sz="2000" dirty="0">
                <a:solidFill>
                  <a:srgbClr val="000000"/>
                </a:solidFill>
                <a:latin typeface="Times New Roman" panose="02020603050405020304" pitchFamily="18" charset="0"/>
                <a:cs typeface="Times New Roman" panose="02020603050405020304" pitchFamily="18" charset="0"/>
              </a:rPr>
              <a:t>While a reliable product may not dramatically affect customer satisfaction in a positive manner, an unreliable product will negatively affect customer satisfaction severely. Thus high reliability is a mandatory requirement for customer satisfaction</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Warranty Costs.</a:t>
            </a:r>
            <a:r>
              <a:rPr lang="en-US" sz="2000" dirty="0">
                <a:solidFill>
                  <a:srgbClr val="000000"/>
                </a:solidFill>
                <a:latin typeface="Times New Roman" panose="02020603050405020304" pitchFamily="18" charset="0"/>
                <a:cs typeface="Times New Roman" panose="02020603050405020304" pitchFamily="18" charset="0"/>
              </a:rPr>
              <a:t> If a product fails to perform its function within the warranty period, the replacement and repair costs will negatively affect profits, as well as gain unwanted negative attention. Introducing reliability analysis is an important step in taking corrective action, ultimately leading to a product that is more reliable</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Repeat Business.</a:t>
            </a:r>
            <a:r>
              <a:rPr lang="en-US" sz="2000" dirty="0">
                <a:solidFill>
                  <a:srgbClr val="000000"/>
                </a:solidFill>
                <a:latin typeface="Times New Roman" panose="02020603050405020304" pitchFamily="18" charset="0"/>
                <a:cs typeface="Times New Roman" panose="02020603050405020304" pitchFamily="18" charset="0"/>
              </a:rPr>
              <a:t> A concentrated effort towards improved reliability shows existing customers that a manufacturer is serious about its product, and committed to customer satisfaction. This type of attitude has a positive impact on future business</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69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20" y="0"/>
            <a:ext cx="11764371" cy="6186309"/>
          </a:xfrm>
          <a:prstGeom prst="rect">
            <a:avLst/>
          </a:prstGeom>
        </p:spPr>
        <p:txBody>
          <a:bodyPr wrap="square">
            <a:spAutoFit/>
          </a:bodyPr>
          <a:lstStyle/>
          <a:p>
            <a:pPr algn="just">
              <a:lnSpc>
                <a:spcPct val="150000"/>
              </a:lnSpc>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Cost Analysis.</a:t>
            </a:r>
            <a:r>
              <a:rPr lang="en-US" sz="2400" dirty="0">
                <a:solidFill>
                  <a:srgbClr val="000000"/>
                </a:solidFill>
                <a:latin typeface="Times New Roman" panose="02020603050405020304" pitchFamily="18" charset="0"/>
                <a:cs typeface="Times New Roman" panose="02020603050405020304" pitchFamily="18" charset="0"/>
              </a:rPr>
              <a:t> Manufacturers may take reliability data and combine it with other cost information to illustrate the cost-effectiveness of their products. This life cycle cost analysis can prove that although the initial cost of a product might be higher, the overall lifetime cost is lower than that of a competitor's because their product requires fewer repairs or less maintenance</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Customer Requirements.</a:t>
            </a:r>
            <a:r>
              <a:rPr lang="en-US" sz="2400" dirty="0">
                <a:solidFill>
                  <a:srgbClr val="000000"/>
                </a:solidFill>
                <a:latin typeface="Times New Roman" panose="02020603050405020304" pitchFamily="18" charset="0"/>
                <a:cs typeface="Times New Roman" panose="02020603050405020304" pitchFamily="18" charset="0"/>
              </a:rPr>
              <a:t> Many customers in today's market demand that their suppliers have an effective reliability program. These customers have learned the benefits of reliability analysis from experience</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Competitive Advantage.</a:t>
            </a:r>
            <a:r>
              <a:rPr lang="en-US" sz="2400" dirty="0">
                <a:solidFill>
                  <a:srgbClr val="000000"/>
                </a:solidFill>
                <a:latin typeface="Times New Roman" panose="02020603050405020304" pitchFamily="18" charset="0"/>
                <a:cs typeface="Times New Roman" panose="02020603050405020304" pitchFamily="18" charset="0"/>
              </a:rPr>
              <a:t> Many companies will publish their predicted reliability numbers to help gain an advantage over their competitors who either do not publish their numbers or have lower numbers.</a:t>
            </a:r>
          </a:p>
        </p:txBody>
      </p:sp>
    </p:spTree>
    <p:extLst>
      <p:ext uri="{BB962C8B-B14F-4D97-AF65-F5344CB8AC3E}">
        <p14:creationId xmlns:p14="http://schemas.microsoft.com/office/powerpoint/2010/main" val="189481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0464" y="187235"/>
            <a:ext cx="6543779"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Human Equipment Interface</a:t>
            </a:r>
          </a:p>
        </p:txBody>
      </p:sp>
      <p:sp>
        <p:nvSpPr>
          <p:cNvPr id="4" name="Rectangle 3"/>
          <p:cNvSpPr/>
          <p:nvPr/>
        </p:nvSpPr>
        <p:spPr>
          <a:xfrm>
            <a:off x="546106" y="992230"/>
            <a:ext cx="11218264" cy="4616648"/>
          </a:xfrm>
          <a:prstGeom prst="rect">
            <a:avLst/>
          </a:prstGeom>
        </p:spPr>
        <p:txBody>
          <a:bodyPr wrap="square">
            <a:spAutoFit/>
          </a:bodyPr>
          <a:lstStyle/>
          <a:p>
            <a:pPr algn="just">
              <a:lnSpc>
                <a:spcPct val="150000"/>
              </a:lnSpc>
            </a:pPr>
            <a:r>
              <a:rPr lang="en-US" sz="2800" b="1" dirty="0">
                <a:solidFill>
                  <a:srgbClr val="002060"/>
                </a:solidFill>
                <a:latin typeface="Times New Roman" panose="02020603050405020304" pitchFamily="18" charset="0"/>
                <a:cs typeface="Times New Roman" panose="02020603050405020304" pitchFamily="18" charset="0"/>
              </a:rPr>
              <a:t>What is human equipment interface?</a:t>
            </a:r>
          </a:p>
          <a:p>
            <a:pPr marL="457200" indent="-457200" algn="just">
              <a:lnSpc>
                <a:spcPct val="150000"/>
              </a:lnSpc>
              <a:buFont typeface="Arial" panose="020B0604020202020204" pitchFamily="34" charset="0"/>
              <a:buChar char="•"/>
            </a:pPr>
            <a:r>
              <a:rPr lang="en-US" sz="2800" dirty="0">
                <a:solidFill>
                  <a:schemeClr val="accent6">
                    <a:lumMod val="50000"/>
                  </a:schemeClr>
                </a:solidFill>
                <a:latin typeface="Times New Roman" panose="02020603050405020304" pitchFamily="18" charset="0"/>
                <a:cs typeface="Times New Roman" panose="02020603050405020304" pitchFamily="18" charset="0"/>
              </a:rPr>
              <a:t>It includes any </a:t>
            </a:r>
            <a:r>
              <a:rPr lang="en-US" sz="2800" dirty="0">
                <a:solidFill>
                  <a:srgbClr val="FF0000"/>
                </a:solidFill>
                <a:latin typeface="Times New Roman" panose="02020603050405020304" pitchFamily="18" charset="0"/>
                <a:cs typeface="Times New Roman" panose="02020603050405020304" pitchFamily="18" charset="0"/>
              </a:rPr>
              <a:t>device </a:t>
            </a:r>
            <a:r>
              <a:rPr lang="en-US" sz="2800" dirty="0">
                <a:solidFill>
                  <a:schemeClr val="accent6">
                    <a:lumMod val="50000"/>
                  </a:schemeClr>
                </a:solidFill>
                <a:latin typeface="Times New Roman" panose="02020603050405020304" pitchFamily="18" charset="0"/>
                <a:cs typeface="Times New Roman" panose="02020603050405020304" pitchFamily="18" charset="0"/>
              </a:rPr>
              <a:t>or </a:t>
            </a:r>
            <a:r>
              <a:rPr lang="en-US" sz="2800" dirty="0">
                <a:solidFill>
                  <a:srgbClr val="FF0000"/>
                </a:solidFill>
                <a:latin typeface="Times New Roman" panose="02020603050405020304" pitchFamily="18" charset="0"/>
                <a:cs typeface="Times New Roman" panose="02020603050405020304" pitchFamily="18" charset="0"/>
              </a:rPr>
              <a:t>software</a:t>
            </a:r>
            <a:r>
              <a:rPr lang="en-US" sz="2800" dirty="0">
                <a:solidFill>
                  <a:schemeClr val="accent6">
                    <a:lumMod val="50000"/>
                  </a:schemeClr>
                </a:solidFill>
                <a:latin typeface="Times New Roman" panose="02020603050405020304" pitchFamily="18" charset="0"/>
                <a:cs typeface="Times New Roman" panose="02020603050405020304" pitchFamily="18" charset="0"/>
              </a:rPr>
              <a:t> that allows you to </a:t>
            </a:r>
            <a:r>
              <a:rPr lang="en-US" sz="2800" dirty="0">
                <a:solidFill>
                  <a:srgbClr val="FF0000"/>
                </a:solidFill>
                <a:latin typeface="Times New Roman" panose="02020603050405020304" pitchFamily="18" charset="0"/>
                <a:cs typeface="Times New Roman" panose="02020603050405020304" pitchFamily="18" charset="0"/>
              </a:rPr>
              <a:t>interact with a machine</a:t>
            </a:r>
            <a:r>
              <a:rPr lang="en-US" sz="2800" dirty="0">
                <a:solidFill>
                  <a:schemeClr val="accent6">
                    <a:lumMod val="50000"/>
                  </a:schemeClr>
                </a:solidFill>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800" dirty="0">
                <a:solidFill>
                  <a:schemeClr val="accent6">
                    <a:lumMod val="50000"/>
                  </a:schemeClr>
                </a:solidFill>
                <a:latin typeface="Times New Roman" panose="02020603050405020304" pitchFamily="18" charset="0"/>
                <a:cs typeface="Times New Roman" panose="02020603050405020304" pitchFamily="18" charset="0"/>
              </a:rPr>
              <a:t>This can be as simple as the traditional </a:t>
            </a:r>
            <a:r>
              <a:rPr lang="en-US" sz="2800" dirty="0">
                <a:solidFill>
                  <a:srgbClr val="FF0000"/>
                </a:solidFill>
                <a:latin typeface="Times New Roman" panose="02020603050405020304" pitchFamily="18" charset="0"/>
                <a:cs typeface="Times New Roman" panose="02020603050405020304" pitchFamily="18" charset="0"/>
              </a:rPr>
              <a:t>single-touch display </a:t>
            </a:r>
            <a:r>
              <a:rPr lang="en-US" sz="2800" dirty="0">
                <a:solidFill>
                  <a:schemeClr val="accent6">
                    <a:lumMod val="50000"/>
                  </a:schemeClr>
                </a:solidFill>
                <a:latin typeface="Times New Roman" panose="02020603050405020304" pitchFamily="18" charset="0"/>
                <a:cs typeface="Times New Roman" panose="02020603050405020304" pitchFamily="18" charset="0"/>
              </a:rPr>
              <a:t>mounted on a machine or as technologically advanced as a </a:t>
            </a:r>
            <a:r>
              <a:rPr lang="en-US" sz="2800" dirty="0">
                <a:solidFill>
                  <a:srgbClr val="FF0000"/>
                </a:solidFill>
                <a:latin typeface="Times New Roman" panose="02020603050405020304" pitchFamily="18" charset="0"/>
                <a:cs typeface="Times New Roman" panose="02020603050405020304" pitchFamily="18" charset="0"/>
              </a:rPr>
              <a:t>multi-touch-enabled control panel </a:t>
            </a:r>
            <a:r>
              <a:rPr lang="en-US" sz="2800" dirty="0">
                <a:solidFill>
                  <a:schemeClr val="accent6">
                    <a:lumMod val="50000"/>
                  </a:schemeClr>
                </a:solidFill>
                <a:latin typeface="Times New Roman" panose="02020603050405020304" pitchFamily="18" charset="0"/>
                <a:cs typeface="Times New Roman" panose="02020603050405020304" pitchFamily="18" charset="0"/>
              </a:rPr>
              <a:t>or even connected mobile technology such as </a:t>
            </a:r>
            <a:r>
              <a:rPr lang="en-US" sz="2800" dirty="0">
                <a:solidFill>
                  <a:srgbClr val="FF0000"/>
                </a:solidFill>
                <a:latin typeface="Times New Roman" panose="02020603050405020304" pitchFamily="18" charset="0"/>
                <a:cs typeface="Times New Roman" panose="02020603050405020304" pitchFamily="18" charset="0"/>
              </a:rPr>
              <a:t>smartphones and smartwatches</a:t>
            </a:r>
            <a:r>
              <a:rPr lang="en-US" sz="2800" dirty="0">
                <a:solidFill>
                  <a:schemeClr val="accent6">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0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ulti-touch table | nesdr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04" y="461900"/>
            <a:ext cx="5341396" cy="4000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uy Advanced Smart Watch Mobile Online at Best Price in India on Naaptol.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795" y="148371"/>
            <a:ext cx="5220678" cy="522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5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3775" y="341195"/>
            <a:ext cx="11600596" cy="5016904"/>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800" b="1" dirty="0" smtClean="0">
                <a:solidFill>
                  <a:schemeClr val="accent5">
                    <a:lumMod val="50000"/>
                  </a:schemeClr>
                </a:solidFill>
                <a:latin typeface="Times New Roman" panose="02020603050405020304" pitchFamily="18" charset="0"/>
                <a:cs typeface="Times New Roman" panose="02020603050405020304" pitchFamily="18" charset="0"/>
              </a:rPr>
              <a:t>What does human-equipment interface include?</a:t>
            </a:r>
          </a:p>
          <a:p>
            <a:pPr marL="0" indent="0" algn="ctr">
              <a:lnSpc>
                <a:spcPct val="150000"/>
              </a:lnSpc>
              <a:buFont typeface="Arial" panose="020B0604020202020204" pitchFamily="34" charset="0"/>
              <a:buNone/>
            </a:pPr>
            <a:endParaRPr lang="en-US" sz="3200" b="1" dirty="0" smtClean="0">
              <a:latin typeface="Times New Roman" panose="02020603050405020304" pitchFamily="18" charset="0"/>
              <a:cs typeface="Times New Roman" panose="02020603050405020304" pitchFamily="18" charset="0"/>
            </a:endParaRPr>
          </a:p>
          <a:p>
            <a:pPr algn="just">
              <a:lnSpc>
                <a:spcPct val="170000"/>
              </a:lnSpc>
            </a:pPr>
            <a:r>
              <a:rPr lang="en-US" sz="9600" dirty="0" smtClean="0">
                <a:latin typeface="Times New Roman" panose="02020603050405020304" pitchFamily="18" charset="0"/>
                <a:cs typeface="Times New Roman" panose="02020603050405020304" pitchFamily="18" charset="0"/>
              </a:rPr>
              <a:t>Elements with which the human being operates the machine, i.e. is able to execute functions. </a:t>
            </a:r>
          </a:p>
          <a:p>
            <a:pPr algn="just">
              <a:lnSpc>
                <a:spcPct val="170000"/>
              </a:lnSpc>
            </a:pPr>
            <a:r>
              <a:rPr lang="en-US" sz="9600" dirty="0" smtClean="0">
                <a:latin typeface="Times New Roman" panose="02020603050405020304" pitchFamily="18" charset="0"/>
                <a:cs typeface="Times New Roman" panose="02020603050405020304" pitchFamily="18" charset="0"/>
              </a:rPr>
              <a:t>Such elements particularly include control actuators such as buttons, levers, adjusting wheels, keyboards etc., and further elements which facilitate the machine's use, such as tool holders for the work piece. </a:t>
            </a:r>
          </a:p>
          <a:p>
            <a:pPr algn="just">
              <a:lnSpc>
                <a:spcPct val="170000"/>
              </a:lnSpc>
            </a:pPr>
            <a:r>
              <a:rPr lang="en-US" sz="9600" dirty="0">
                <a:latin typeface="Times New Roman" panose="02020603050405020304" pitchFamily="18" charset="0"/>
                <a:cs typeface="Times New Roman" panose="02020603050405020304" pitchFamily="18" charset="0"/>
              </a:rPr>
              <a:t>Facilities for the exchange of information, such as displays which inform the user of the functional states of the machine. </a:t>
            </a:r>
          </a:p>
          <a:p>
            <a:pPr algn="just">
              <a:lnSpc>
                <a:spcPct val="170000"/>
              </a:lnSpc>
            </a:pPr>
            <a:r>
              <a:rPr lang="en-US" sz="9600" dirty="0">
                <a:latin typeface="Times New Roman" panose="02020603050405020304" pitchFamily="18" charset="0"/>
                <a:cs typeface="Times New Roman" panose="02020603050405020304" pitchFamily="18" charset="0"/>
              </a:rPr>
              <a:t>Interaction between the human being and the machine can be regarded as a closed control loop. </a:t>
            </a:r>
            <a:endParaRPr lang="en-US" sz="9600" b="1" dirty="0">
              <a:latin typeface="Times New Roman" panose="02020603050405020304" pitchFamily="18" charset="0"/>
              <a:cs typeface="Times New Roman" panose="02020603050405020304" pitchFamily="18" charset="0"/>
            </a:endParaRPr>
          </a:p>
          <a:p>
            <a:pPr algn="just">
              <a:lnSpc>
                <a:spcPct val="150000"/>
              </a:lnSpc>
            </a:pPr>
            <a:endParaRPr lang="en-US" sz="3200" dirty="0" smtClean="0">
              <a:latin typeface="Times New Roman" panose="02020603050405020304" pitchFamily="18" charset="0"/>
              <a:cs typeface="Times New Roman" panose="02020603050405020304" pitchFamily="18" charset="0"/>
            </a:endParaRPr>
          </a:p>
          <a:p>
            <a:pPr algn="just"/>
            <a:endParaRPr lang="en-US" sz="3200" b="1" dirty="0">
              <a:solidFill>
                <a:schemeClr val="accent5">
                  <a:lumMod val="50000"/>
                </a:schemeClr>
              </a:solidFill>
            </a:endParaRPr>
          </a:p>
        </p:txBody>
      </p:sp>
    </p:spTree>
    <p:extLst>
      <p:ext uri="{BB962C8B-B14F-4D97-AF65-F5344CB8AC3E}">
        <p14:creationId xmlns:p14="http://schemas.microsoft.com/office/powerpoint/2010/main" val="3038886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9360" y="0"/>
            <a:ext cx="7246961"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Safety, Risk </a:t>
            </a:r>
            <a:r>
              <a:rPr lang="en-US" sz="3200" b="1" dirty="0">
                <a:latin typeface="Times New Roman" panose="02020603050405020304" pitchFamily="18" charset="0"/>
                <a:cs typeface="Times New Roman" panose="02020603050405020304" pitchFamily="18" charset="0"/>
              </a:rPr>
              <a:t>analysis, </a:t>
            </a:r>
            <a:r>
              <a:rPr lang="en-US" sz="3200" b="1" dirty="0" smtClean="0">
                <a:latin typeface="Times New Roman" panose="02020603050405020304" pitchFamily="18" charset="0"/>
                <a:cs typeface="Times New Roman" panose="02020603050405020304" pitchFamily="18" charset="0"/>
              </a:rPr>
              <a:t>security</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734901"/>
            <a:ext cx="12050973" cy="5663089"/>
          </a:xfrm>
          <a:prstGeom prst="rect">
            <a:avLst/>
          </a:prstGeom>
        </p:spPr>
        <p:txBody>
          <a:bodyPr wrap="square">
            <a:spAutoFit/>
          </a:bodyPr>
          <a:lstStyle/>
          <a:p>
            <a:endParaRPr lang="en-US" sz="2000" dirty="0">
              <a:solidFill>
                <a:srgbClr val="000000"/>
              </a:solidFill>
              <a:latin typeface="Times New Roman" panose="02020603050405020304" pitchFamily="18" charset="0"/>
            </a:endParaRPr>
          </a:p>
          <a:p>
            <a:pPr marL="342900" marR="0" indent="-342900" algn="just">
              <a:lnSpc>
                <a:spcPct val="150000"/>
              </a:lnSpc>
              <a:buFont typeface="Arial" panose="020B0604020202020204" pitchFamily="34" charset="0"/>
              <a:buChar char="•"/>
            </a:pPr>
            <a:r>
              <a:rPr lang="en-US" sz="2400" b="1" i="1" dirty="0">
                <a:solidFill>
                  <a:srgbClr val="000000"/>
                </a:solidFill>
                <a:latin typeface="Times New Roman" panose="02020603050405020304" pitchFamily="18" charset="0"/>
              </a:rPr>
              <a:t>Risk: </a:t>
            </a:r>
            <a:r>
              <a:rPr lang="en-US" sz="2400" dirty="0">
                <a:solidFill>
                  <a:srgbClr val="000000"/>
                </a:solidFill>
                <a:latin typeface="Times New Roman" panose="02020603050405020304" pitchFamily="18" charset="0"/>
              </a:rPr>
              <a:t>combination of the probability of an undesired event and its consequence. </a:t>
            </a:r>
          </a:p>
          <a:p>
            <a:pPr marL="342900" marR="0" indent="-342900" algn="just">
              <a:lnSpc>
                <a:spcPct val="150000"/>
              </a:lnSpc>
              <a:buFont typeface="Arial" panose="020B0604020202020204" pitchFamily="34" charset="0"/>
              <a:buChar char="•"/>
            </a:pPr>
            <a:r>
              <a:rPr lang="en-US" sz="2400" b="1" i="1" dirty="0" smtClean="0">
                <a:solidFill>
                  <a:srgbClr val="000000"/>
                </a:solidFill>
                <a:latin typeface="Times New Roman" panose="02020603050405020304" pitchFamily="18" charset="0"/>
              </a:rPr>
              <a:t>Hazard</a:t>
            </a:r>
            <a:r>
              <a:rPr lang="en-US" sz="2400" b="1" i="1" dirty="0">
                <a:solidFill>
                  <a:srgbClr val="000000"/>
                </a:solidFill>
                <a:latin typeface="Times New Roman" panose="02020603050405020304" pitchFamily="18" charset="0"/>
              </a:rPr>
              <a:t>:</a:t>
            </a:r>
            <a:r>
              <a:rPr lang="en-US" sz="2400" i="1" dirty="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inherent property (or properties) of a risk source potentially causing consequences or effects. </a:t>
            </a:r>
          </a:p>
          <a:p>
            <a:pPr marL="342900" marR="0" indent="-342900" algn="just">
              <a:lnSpc>
                <a:spcPct val="150000"/>
              </a:lnSpc>
              <a:buFont typeface="Arial" panose="020B0604020202020204" pitchFamily="34" charset="0"/>
              <a:buChar char="•"/>
            </a:pPr>
            <a:r>
              <a:rPr lang="en-US" sz="2400" b="1" i="1" dirty="0" smtClean="0">
                <a:solidFill>
                  <a:srgbClr val="000000"/>
                </a:solidFill>
                <a:latin typeface="Times New Roman" panose="02020603050405020304" pitchFamily="18" charset="0"/>
              </a:rPr>
              <a:t>Hazard </a:t>
            </a:r>
            <a:r>
              <a:rPr lang="en-US" sz="2400" b="1" i="1" dirty="0">
                <a:solidFill>
                  <a:srgbClr val="000000"/>
                </a:solidFill>
                <a:latin typeface="Times New Roman" panose="02020603050405020304" pitchFamily="18" charset="0"/>
              </a:rPr>
              <a:t>analysis</a:t>
            </a:r>
            <a:r>
              <a:rPr lang="en-US" sz="2400" b="1" dirty="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systematic identification of potential hazards and critical accident scenarios associated with hazardous materials or activities. A comprehensive hazard analysis should be able to eliminate or control process hazards during the life-cycle of </a:t>
            </a:r>
            <a:r>
              <a:rPr lang="en-US" sz="2400" dirty="0" smtClean="0">
                <a:solidFill>
                  <a:srgbClr val="000000"/>
                </a:solidFill>
                <a:latin typeface="Times New Roman" panose="02020603050405020304" pitchFamily="18" charset="0"/>
              </a:rPr>
              <a:t>the </a:t>
            </a:r>
            <a:r>
              <a:rPr lang="en-US" sz="2400" dirty="0" smtClean="0">
                <a:latin typeface="Times New Roman" panose="02020603050405020304" pitchFamily="18" charset="0"/>
              </a:rPr>
              <a:t>plant</a:t>
            </a:r>
            <a:r>
              <a:rPr lang="en-US" sz="2400" dirty="0">
                <a:latin typeface="Times New Roman" panose="02020603050405020304" pitchFamily="18" charset="0"/>
              </a:rPr>
              <a:t>. Engineering and administrative measures that are in place to control process parameters, and how these controls are degraded by technical failures, human failures or external events to lead to undesired events should be considered in this type of </a:t>
            </a:r>
            <a:r>
              <a:rPr lang="en-US" sz="2400" dirty="0" smtClean="0">
                <a:latin typeface="Times New Roman" panose="02020603050405020304" pitchFamily="18" charset="0"/>
              </a:rPr>
              <a:t>analysis.</a:t>
            </a:r>
            <a:endParaRPr lang="en-US" sz="2400" dirty="0">
              <a:latin typeface="Times New Roman" panose="02020603050405020304" pitchFamily="18" charset="0"/>
            </a:endParaRPr>
          </a:p>
          <a:p>
            <a:pPr marL="285750" marR="0" indent="-285750" algn="just">
              <a:buFont typeface="Arial" panose="020B0604020202020204" pitchFamily="34" charset="0"/>
              <a:buChar char="•"/>
            </a:pPr>
            <a:endParaRPr lang="en-US" dirty="0">
              <a:latin typeface="Times New Roman" panose="02020603050405020304" pitchFamily="18" charset="0"/>
            </a:endParaRPr>
          </a:p>
        </p:txBody>
      </p:sp>
    </p:spTree>
    <p:extLst>
      <p:ext uri="{BB962C8B-B14F-4D97-AF65-F5344CB8AC3E}">
        <p14:creationId xmlns:p14="http://schemas.microsoft.com/office/powerpoint/2010/main" val="344685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928143" cy="6340197"/>
          </a:xfrm>
          <a:prstGeom prst="rect">
            <a:avLst/>
          </a:prstGeom>
        </p:spPr>
        <p:txBody>
          <a:bodyPr wrap="square">
            <a:spAutoFit/>
          </a:bodyPr>
          <a:lstStyle/>
          <a:p>
            <a:pPr marL="457200" marR="0" indent="-457200" algn="just">
              <a:lnSpc>
                <a:spcPct val="150000"/>
              </a:lnSpc>
              <a:buFont typeface="Arial" panose="020B0604020202020204" pitchFamily="34" charset="0"/>
              <a:buChar char="•"/>
            </a:pPr>
            <a:r>
              <a:rPr lang="en-US" sz="2800" b="1" i="1" dirty="0">
                <a:latin typeface="Times New Roman" panose="02020603050405020304" pitchFamily="18" charset="0"/>
              </a:rPr>
              <a:t>Risk assessment: </a:t>
            </a:r>
            <a:r>
              <a:rPr lang="en-US" sz="2800" dirty="0">
                <a:latin typeface="Times New Roman" panose="02020603050405020304" pitchFamily="18" charset="0"/>
              </a:rPr>
              <a:t>technical estimation of the nature and magnitude of a risk. It involves basically the answers to three questions: What can go wrong? How frequently does it happen? What are the consequences? </a:t>
            </a:r>
            <a:endParaRPr lang="en-US" sz="2800" dirty="0" smtClean="0">
              <a:latin typeface="Times New Roman" panose="02020603050405020304" pitchFamily="18" charset="0"/>
            </a:endParaRPr>
          </a:p>
          <a:p>
            <a:pPr marR="0" algn="just">
              <a:lnSpc>
                <a:spcPct val="150000"/>
              </a:lnSpc>
            </a:pPr>
            <a:endParaRPr lang="en-US" sz="2800" dirty="0">
              <a:latin typeface="Times New Roman" panose="02020603050405020304" pitchFamily="18" charset="0"/>
            </a:endParaRPr>
          </a:p>
          <a:p>
            <a:pPr marL="457200" marR="0" indent="-457200" algn="just">
              <a:lnSpc>
                <a:spcPct val="150000"/>
              </a:lnSpc>
              <a:buFont typeface="Arial" panose="020B0604020202020204" pitchFamily="34" charset="0"/>
              <a:buChar char="•"/>
            </a:pPr>
            <a:r>
              <a:rPr lang="en-US" sz="2800" b="1" i="1" dirty="0" smtClean="0">
                <a:latin typeface="Times New Roman" panose="02020603050405020304" pitchFamily="18" charset="0"/>
              </a:rPr>
              <a:t>Risk </a:t>
            </a:r>
            <a:r>
              <a:rPr lang="en-US" sz="2800" b="1" i="1" dirty="0">
                <a:latin typeface="Times New Roman" panose="02020603050405020304" pitchFamily="18" charset="0"/>
              </a:rPr>
              <a:t>management: </a:t>
            </a:r>
            <a:r>
              <a:rPr lang="en-US" sz="2800" dirty="0">
                <a:latin typeface="Times New Roman" panose="02020603050405020304" pitchFamily="18" charset="0"/>
              </a:rPr>
              <a:t>systematic application of management policies, procedures and practices to the tasks of establishing the context, identifying, analyzing, planning, managing and mitigating risks in a way that will enable organizations minimizing loss and maximizing opportunities in a cost-effective way. </a:t>
            </a:r>
          </a:p>
          <a:p>
            <a:pPr marL="457200" marR="0" indent="-457200" algn="just">
              <a:buFont typeface="Arial" panose="020B0604020202020204" pitchFamily="34" charset="0"/>
              <a:buChar char="•"/>
            </a:pPr>
            <a:endParaRPr lang="en-US" sz="2800" dirty="0">
              <a:latin typeface="Times New Roman" panose="02020603050405020304" pitchFamily="18" charset="0"/>
            </a:endParaRPr>
          </a:p>
        </p:txBody>
      </p:sp>
    </p:spTree>
    <p:extLst>
      <p:ext uri="{BB962C8B-B14F-4D97-AF65-F5344CB8AC3E}">
        <p14:creationId xmlns:p14="http://schemas.microsoft.com/office/powerpoint/2010/main" val="3292005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1045</TotalTime>
  <Words>1262</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2020-09-15T11:07:45Z</dcterms:created>
  <dcterms:modified xsi:type="dcterms:W3CDTF">2020-10-05T10:44:05Z</dcterms:modified>
</cp:coreProperties>
</file>