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5" r:id="rId8"/>
    <p:sldId id="275" r:id="rId9"/>
    <p:sldId id="276" r:id="rId10"/>
    <p:sldId id="277" r:id="rId11"/>
    <p:sldId id="278" r:id="rId12"/>
    <p:sldId id="279" r:id="rId13"/>
    <p:sldId id="280" r:id="rId14"/>
    <p:sldId id="281" r:id="rId15"/>
    <p:sldId id="282" r:id="rId16"/>
    <p:sldId id="283" r:id="rId17"/>
    <p:sldId id="262" r:id="rId18"/>
    <p:sldId id="285" r:id="rId19"/>
    <p:sldId id="284" r:id="rId20"/>
    <p:sldId id="287" r:id="rId21"/>
    <p:sldId id="288" r:id="rId22"/>
    <p:sldId id="289" r:id="rId23"/>
    <p:sldId id="290" r:id="rId24"/>
    <p:sldId id="291" r:id="rId25"/>
    <p:sldId id="292" r:id="rId26"/>
    <p:sldId id="294" r:id="rId27"/>
    <p:sldId id="293" r:id="rId28"/>
    <p:sldId id="295" r:id="rId29"/>
    <p:sldId id="263" r:id="rId30"/>
    <p:sldId id="264" r:id="rId31"/>
    <p:sldId id="296" r:id="rId32"/>
    <p:sldId id="297" r:id="rId33"/>
    <p:sldId id="298" r:id="rId34"/>
    <p:sldId id="299" r:id="rId35"/>
    <p:sldId id="300" r:id="rId36"/>
    <p:sldId id="266" r:id="rId37"/>
    <p:sldId id="267" r:id="rId38"/>
    <p:sldId id="268"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D43DFF-3AA0-4F44-B17C-D9C2C01C9EC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52677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43DFF-3AA0-4F44-B17C-D9C2C01C9EC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412614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43DFF-3AA0-4F44-B17C-D9C2C01C9EC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257049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43DFF-3AA0-4F44-B17C-D9C2C01C9EC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E5A8-C3DB-48D9-8C00-2496AB9F4B4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5685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43DFF-3AA0-4F44-B17C-D9C2C01C9EC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245472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D43DFF-3AA0-4F44-B17C-D9C2C01C9ECC}"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238244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D43DFF-3AA0-4F44-B17C-D9C2C01C9ECC}"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3652369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43DFF-3AA0-4F44-B17C-D9C2C01C9EC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160480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43DFF-3AA0-4F44-B17C-D9C2C01C9EC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291623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43DFF-3AA0-4F44-B17C-D9C2C01C9EC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275172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D43DFF-3AA0-4F44-B17C-D9C2C01C9EC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202137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D43DFF-3AA0-4F44-B17C-D9C2C01C9EC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177259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D43DFF-3AA0-4F44-B17C-D9C2C01C9ECC}"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92167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D43DFF-3AA0-4F44-B17C-D9C2C01C9ECC}"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23382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7D43DFF-3AA0-4F44-B17C-D9C2C01C9ECC}"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78586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43DFF-3AA0-4F44-B17C-D9C2C01C9EC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53582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43DFF-3AA0-4F44-B17C-D9C2C01C9EC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E5A8-C3DB-48D9-8C00-2496AB9F4B4C}" type="slidenum">
              <a:rPr lang="en-US" smtClean="0"/>
              <a:t>‹#›</a:t>
            </a:fld>
            <a:endParaRPr lang="en-US"/>
          </a:p>
        </p:txBody>
      </p:sp>
    </p:spTree>
    <p:extLst>
      <p:ext uri="{BB962C8B-B14F-4D97-AF65-F5344CB8AC3E}">
        <p14:creationId xmlns:p14="http://schemas.microsoft.com/office/powerpoint/2010/main" val="77790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7D43DFF-3AA0-4F44-B17C-D9C2C01C9ECC}" type="datetimeFigureOut">
              <a:rPr lang="en-US" smtClean="0"/>
              <a:t>9/15/2020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816E5A8-C3DB-48D9-8C00-2496AB9F4B4C}" type="slidenum">
              <a:rPr lang="en-US" smtClean="0"/>
              <a:t>‹#›</a:t>
            </a:fld>
            <a:endParaRPr lang="en-US"/>
          </a:p>
        </p:txBody>
      </p:sp>
    </p:spTree>
    <p:extLst>
      <p:ext uri="{BB962C8B-B14F-4D97-AF65-F5344CB8AC3E}">
        <p14:creationId xmlns:p14="http://schemas.microsoft.com/office/powerpoint/2010/main" val="33642063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773" y="996288"/>
            <a:ext cx="9476096" cy="1446662"/>
          </a:xfrm>
        </p:spPr>
        <p:txBody>
          <a:bodyPr>
            <a:normAutofit/>
          </a:bodyPr>
          <a:lstStyle/>
          <a:p>
            <a:r>
              <a:rPr lang="en-US" sz="4000" b="1" dirty="0" smtClean="0">
                <a:latin typeface="Times New Roman" panose="02020603050405020304" pitchFamily="18" charset="0"/>
                <a:cs typeface="Times New Roman" panose="02020603050405020304" pitchFamily="18" charset="0"/>
              </a:rPr>
              <a:t>Module 4</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Usability and Reliability</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96704" y="2824117"/>
            <a:ext cx="9144000" cy="1655762"/>
          </a:xfrm>
        </p:spPr>
        <p:txBody>
          <a:bodyPr/>
          <a:lstStyle/>
          <a:p>
            <a:pPr marL="342900" indent="-342900">
              <a:buFontTx/>
              <a:buChar char="-"/>
            </a:pP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Dr. Priyanjali Gogikar</a:t>
            </a:r>
          </a:p>
          <a:p>
            <a:r>
              <a:rPr lang="en-US" sz="2800" b="1" dirty="0" smtClean="0">
                <a:solidFill>
                  <a:schemeClr val="tx1"/>
                </a:solidFill>
                <a:latin typeface="Times New Roman" panose="02020603050405020304" pitchFamily="18" charset="0"/>
                <a:cs typeface="Times New Roman" panose="02020603050405020304" pitchFamily="18" charset="0"/>
              </a:rPr>
              <a:t>SEEE, VIT Bhopa</a:t>
            </a:r>
            <a:r>
              <a:rPr lang="en-US" sz="2800" dirty="0" smtClean="0">
                <a:solidFill>
                  <a:schemeClr val="tx1"/>
                </a:solidFill>
                <a:latin typeface="Times New Roman" panose="02020603050405020304" pitchFamily="18" charset="0"/>
                <a:cs typeface="Times New Roman" panose="02020603050405020304" pitchFamily="18" charset="0"/>
              </a:rPr>
              <a:t>l</a:t>
            </a:r>
          </a:p>
          <a:p>
            <a:endParaRPr lang="en-US" dirty="0"/>
          </a:p>
        </p:txBody>
      </p:sp>
    </p:spTree>
    <p:extLst>
      <p:ext uri="{BB962C8B-B14F-4D97-AF65-F5344CB8AC3E}">
        <p14:creationId xmlns:p14="http://schemas.microsoft.com/office/powerpoint/2010/main" val="1023033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8365"/>
            <a:ext cx="11896299" cy="6247864"/>
          </a:xfrm>
          <a:prstGeom prst="rect">
            <a:avLst/>
          </a:prstGeom>
        </p:spPr>
        <p:txBody>
          <a:bodyPr wrap="square">
            <a:spAutoFit/>
          </a:bodyPr>
          <a:lstStyle/>
          <a:p>
            <a:pPr algn="just"/>
            <a:r>
              <a:rPr lang="en-US" sz="3200" b="1" dirty="0">
                <a:solidFill>
                  <a:srgbClr val="FF0066"/>
                </a:solidFill>
              </a:rPr>
              <a:t>Field study and observational methods </a:t>
            </a:r>
            <a:endParaRPr lang="en-US" sz="3200" b="1" dirty="0" smtClean="0">
              <a:solidFill>
                <a:srgbClr val="FF0066"/>
              </a:solidFill>
            </a:endParaRPr>
          </a:p>
          <a:p>
            <a:pPr marL="342900" indent="-342900" algn="just">
              <a:buFont typeface="Arial" panose="020B0604020202020204" pitchFamily="34" charset="0"/>
              <a:buChar char="•"/>
            </a:pPr>
            <a:r>
              <a:rPr lang="en-US" sz="2400" dirty="0"/>
              <a:t>I</a:t>
            </a:r>
            <a:r>
              <a:rPr lang="en-US" sz="2400" dirty="0" smtClean="0"/>
              <a:t>nvolve </a:t>
            </a:r>
            <a:r>
              <a:rPr lang="en-US" sz="2400" dirty="0"/>
              <a:t>an investigator viewing users as they work and taking notes of the activity that takes place. </a:t>
            </a:r>
            <a:endParaRPr lang="en-US" sz="2400" dirty="0" smtClean="0"/>
          </a:p>
          <a:p>
            <a:pPr marL="342900" indent="-342900" algn="just">
              <a:buFont typeface="Arial" panose="020B0604020202020204" pitchFamily="34" charset="0"/>
              <a:buChar char="•"/>
            </a:pPr>
            <a:r>
              <a:rPr lang="en-US" sz="2400" dirty="0" smtClean="0"/>
              <a:t>Observation </a:t>
            </a:r>
            <a:r>
              <a:rPr lang="en-US" sz="2400" dirty="0"/>
              <a:t>may be either direct, where the investigator is actually present during the task, or indirect, where the task is recorded on videotape by the analysis team and viewed at a later time. </a:t>
            </a:r>
            <a:endParaRPr lang="en-US" sz="2400" dirty="0" smtClean="0"/>
          </a:p>
          <a:p>
            <a:pPr marL="342900" indent="-342900" algn="just">
              <a:buFont typeface="Arial" panose="020B0604020202020204" pitchFamily="34" charset="0"/>
              <a:buChar char="•"/>
            </a:pPr>
            <a:r>
              <a:rPr lang="en-US" sz="2400" dirty="0" smtClean="0"/>
              <a:t>The </a:t>
            </a:r>
            <a:r>
              <a:rPr lang="en-US" sz="2400" dirty="0"/>
              <a:t>observer tries to be unobtrusive during the session and only poses questions if clarification is needed. </a:t>
            </a:r>
            <a:endParaRPr lang="en-US" sz="2400" dirty="0" smtClean="0"/>
          </a:p>
          <a:p>
            <a:pPr marL="342900" indent="-342900" algn="just">
              <a:buFont typeface="Arial" panose="020B0604020202020204" pitchFamily="34" charset="0"/>
              <a:buChar char="•"/>
            </a:pPr>
            <a:r>
              <a:rPr lang="en-US" sz="2400" dirty="0" smtClean="0"/>
              <a:t>Obtaining </a:t>
            </a:r>
            <a:r>
              <a:rPr lang="en-US" sz="2400" dirty="0"/>
              <a:t>the co-operation of users is vital so the interpersonal skills of the observer are important. </a:t>
            </a:r>
            <a:endParaRPr lang="en-US" sz="2400" dirty="0" smtClean="0"/>
          </a:p>
          <a:p>
            <a:pPr algn="just"/>
            <a:r>
              <a:rPr lang="en-US" sz="3200" b="1" dirty="0">
                <a:solidFill>
                  <a:srgbClr val="FF0066"/>
                </a:solidFill>
              </a:rPr>
              <a:t>Diary keeping </a:t>
            </a:r>
            <a:endParaRPr lang="en-US" sz="3200" b="1" dirty="0" smtClean="0">
              <a:solidFill>
                <a:srgbClr val="FF0066"/>
              </a:solidFill>
            </a:endParaRPr>
          </a:p>
          <a:p>
            <a:pPr marL="342900" indent="-342900" algn="just">
              <a:buFont typeface="Arial" panose="020B0604020202020204" pitchFamily="34" charset="0"/>
              <a:buChar char="•"/>
            </a:pPr>
            <a:r>
              <a:rPr lang="en-US" sz="2400" dirty="0" smtClean="0"/>
              <a:t>provides </a:t>
            </a:r>
            <a:r>
              <a:rPr lang="en-US" sz="2400" dirty="0"/>
              <a:t>a record of user </a:t>
            </a:r>
            <a:r>
              <a:rPr lang="en-US" sz="2400" dirty="0" smtClean="0"/>
              <a:t>behavior </a:t>
            </a:r>
            <a:r>
              <a:rPr lang="en-US" sz="2400" dirty="0"/>
              <a:t>over a period of time. </a:t>
            </a:r>
            <a:endParaRPr lang="en-US" sz="2400" dirty="0" smtClean="0"/>
          </a:p>
          <a:p>
            <a:pPr marL="342900" indent="-342900" algn="just">
              <a:buFont typeface="Arial" panose="020B0604020202020204" pitchFamily="34" charset="0"/>
              <a:buChar char="•"/>
            </a:pPr>
            <a:r>
              <a:rPr lang="en-US" sz="2400" dirty="0" smtClean="0"/>
              <a:t>They </a:t>
            </a:r>
            <a:r>
              <a:rPr lang="en-US" sz="2400" dirty="0"/>
              <a:t>require the participant to record activities they are engaged in throughout a normal day that may lead to the identification of user requirements for a new system or product. </a:t>
            </a:r>
            <a:endParaRPr lang="en-US" sz="2400" dirty="0" smtClean="0"/>
          </a:p>
          <a:p>
            <a:pPr marL="342900" indent="-342900" algn="just">
              <a:buFont typeface="Arial" panose="020B0604020202020204" pitchFamily="34" charset="0"/>
              <a:buChar char="•"/>
            </a:pPr>
            <a:r>
              <a:rPr lang="en-US" sz="2400" dirty="0" smtClean="0"/>
              <a:t>Diaries </a:t>
            </a:r>
            <a:r>
              <a:rPr lang="en-US" sz="2400" dirty="0"/>
              <a:t>require careful design and prompting if they are to be employed properly be participants. </a:t>
            </a:r>
          </a:p>
        </p:txBody>
      </p:sp>
    </p:spTree>
    <p:extLst>
      <p:ext uri="{BB962C8B-B14F-4D97-AF65-F5344CB8AC3E}">
        <p14:creationId xmlns:p14="http://schemas.microsoft.com/office/powerpoint/2010/main" val="69006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208" y="491320"/>
            <a:ext cx="11623343" cy="3354765"/>
          </a:xfrm>
          <a:prstGeom prst="rect">
            <a:avLst/>
          </a:prstGeom>
        </p:spPr>
        <p:txBody>
          <a:bodyPr wrap="square">
            <a:spAutoFit/>
          </a:bodyPr>
          <a:lstStyle/>
          <a:p>
            <a:pPr algn="just"/>
            <a:r>
              <a:rPr lang="en-US" sz="3200" b="1" dirty="0" smtClean="0">
                <a:solidFill>
                  <a:srgbClr val="FF0066"/>
                </a:solidFill>
              </a:rPr>
              <a:t>Video recording </a:t>
            </a:r>
          </a:p>
          <a:p>
            <a:pPr marL="285750" indent="-285750" algn="just">
              <a:lnSpc>
                <a:spcPct val="150000"/>
              </a:lnSpc>
              <a:buFont typeface="Arial" panose="020B0604020202020204" pitchFamily="34" charset="0"/>
              <a:buChar char="•"/>
            </a:pPr>
            <a:r>
              <a:rPr lang="en-US" sz="2400" dirty="0" smtClean="0"/>
              <a:t>can be used to capture human processes in a stakeholder's workplace or other location. </a:t>
            </a:r>
          </a:p>
          <a:p>
            <a:pPr marL="285750" indent="-285750" algn="just">
              <a:lnSpc>
                <a:spcPct val="150000"/>
              </a:lnSpc>
              <a:buFont typeface="Arial" panose="020B0604020202020204" pitchFamily="34" charset="0"/>
              <a:buChar char="•"/>
            </a:pPr>
            <a:r>
              <a:rPr lang="en-US" sz="2400" dirty="0" smtClean="0"/>
              <a:t>The results can then be revised for the purpose of understanding more about the work and generating relevant questions relevant to user needs.</a:t>
            </a:r>
          </a:p>
          <a:p>
            <a:pPr marL="285750" indent="-285750" algn="just">
              <a:lnSpc>
                <a:spcPct val="150000"/>
              </a:lnSpc>
              <a:buFont typeface="Arial" panose="020B0604020202020204" pitchFamily="34" charset="0"/>
              <a:buChar char="•"/>
            </a:pPr>
            <a:r>
              <a:rPr lang="en-US" sz="2400" dirty="0" smtClean="0"/>
              <a:t> Video can also be a useful supplement to other method e.g. to demonstrate new system concepts to users during user/stakeholder discussion groups. </a:t>
            </a:r>
            <a:endParaRPr lang="en-US" sz="2400" dirty="0"/>
          </a:p>
        </p:txBody>
      </p:sp>
    </p:spTree>
    <p:extLst>
      <p:ext uri="{BB962C8B-B14F-4D97-AF65-F5344CB8AC3E}">
        <p14:creationId xmlns:p14="http://schemas.microsoft.com/office/powerpoint/2010/main" val="1177576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89244" y="2119005"/>
            <a:ext cx="6455507" cy="3817771"/>
            <a:chOff x="3688314" y="3081200"/>
            <a:chExt cx="3611103" cy="3191971"/>
          </a:xfrm>
        </p:grpSpPr>
        <p:sp>
          <p:nvSpPr>
            <p:cNvPr id="3" name="Rectangle 2"/>
            <p:cNvSpPr/>
            <p:nvPr/>
          </p:nvSpPr>
          <p:spPr>
            <a:xfrm>
              <a:off x="3722431" y="3081200"/>
              <a:ext cx="1624085"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User surveys</a:t>
              </a:r>
              <a:endParaRPr lang="en-US" sz="2000" b="1" dirty="0">
                <a:solidFill>
                  <a:schemeClr val="tx1"/>
                </a:solidFill>
              </a:endParaRPr>
            </a:p>
          </p:txBody>
        </p:sp>
        <p:sp>
          <p:nvSpPr>
            <p:cNvPr id="4" name="Rectangle 3"/>
            <p:cNvSpPr/>
            <p:nvPr/>
          </p:nvSpPr>
          <p:spPr>
            <a:xfrm>
              <a:off x="3705365" y="3621481"/>
              <a:ext cx="2129052"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Focus groups</a:t>
              </a:r>
              <a:endParaRPr lang="en-US" sz="2000" b="1" dirty="0">
                <a:solidFill>
                  <a:schemeClr val="tx1"/>
                </a:solidFill>
              </a:endParaRPr>
            </a:p>
          </p:txBody>
        </p:sp>
        <p:sp>
          <p:nvSpPr>
            <p:cNvPr id="5" name="Rectangle 4"/>
            <p:cNvSpPr/>
            <p:nvPr/>
          </p:nvSpPr>
          <p:spPr>
            <a:xfrm>
              <a:off x="3722431" y="5092824"/>
              <a:ext cx="3316405"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Future workshops</a:t>
              </a:r>
              <a:endParaRPr lang="en-US" sz="2000" b="1" dirty="0">
                <a:solidFill>
                  <a:schemeClr val="tx1"/>
                </a:solidFill>
              </a:endParaRPr>
            </a:p>
          </p:txBody>
        </p:sp>
        <p:sp>
          <p:nvSpPr>
            <p:cNvPr id="6" name="Rectangle 5"/>
            <p:cNvSpPr/>
            <p:nvPr/>
          </p:nvSpPr>
          <p:spPr>
            <a:xfrm>
              <a:off x="3722431" y="4204005"/>
              <a:ext cx="3576986" cy="548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Scenarios, use cases and personas</a:t>
              </a:r>
              <a:endParaRPr lang="en-US" sz="2000" b="1" dirty="0">
                <a:solidFill>
                  <a:schemeClr val="tx1"/>
                </a:solidFill>
              </a:endParaRPr>
            </a:p>
          </p:txBody>
        </p:sp>
        <p:sp>
          <p:nvSpPr>
            <p:cNvPr id="7" name="Rectangle 6"/>
            <p:cNvSpPr/>
            <p:nvPr/>
          </p:nvSpPr>
          <p:spPr>
            <a:xfrm>
              <a:off x="3688314" y="5707748"/>
              <a:ext cx="3316405" cy="565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Existing system or competitor analysis</a:t>
              </a:r>
              <a:endParaRPr lang="en-US" sz="2000" b="1" dirty="0">
                <a:solidFill>
                  <a:schemeClr val="tx1"/>
                </a:solidFill>
              </a:endParaRPr>
            </a:p>
          </p:txBody>
        </p:sp>
      </p:grpSp>
      <p:grpSp>
        <p:nvGrpSpPr>
          <p:cNvPr id="8" name="Group 7"/>
          <p:cNvGrpSpPr/>
          <p:nvPr/>
        </p:nvGrpSpPr>
        <p:grpSpPr>
          <a:xfrm>
            <a:off x="1557979" y="759083"/>
            <a:ext cx="4387801" cy="1626120"/>
            <a:chOff x="6457525" y="1577949"/>
            <a:chExt cx="2454463" cy="1359570"/>
          </a:xfrm>
        </p:grpSpPr>
        <p:sp>
          <p:nvSpPr>
            <p:cNvPr id="9" name="Rounded Rectangle 8"/>
            <p:cNvSpPr/>
            <p:nvPr/>
          </p:nvSpPr>
          <p:spPr>
            <a:xfrm>
              <a:off x="6457525" y="1577949"/>
              <a:ext cx="1842448" cy="832513"/>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anose="02020603050405020304" pitchFamily="18" charset="0"/>
                  <a:cs typeface="Times New Roman" panose="02020603050405020304" pitchFamily="18" charset="0"/>
                </a:rPr>
                <a:t>User needs identification</a:t>
              </a:r>
              <a:endParaRPr lang="en-US" sz="2000" b="1" dirty="0">
                <a:solidFill>
                  <a:schemeClr val="tx1"/>
                </a:solidFill>
                <a:latin typeface="Times New Roman" panose="02020603050405020304" pitchFamily="18" charset="0"/>
                <a:cs typeface="Times New Roman" panose="02020603050405020304" pitchFamily="18" charset="0"/>
              </a:endParaRPr>
            </a:p>
          </p:txBody>
        </p:sp>
        <p:cxnSp>
          <p:nvCxnSpPr>
            <p:cNvPr id="10" name="Curved Connector 9"/>
            <p:cNvCxnSpPr>
              <a:stCxn id="9" idx="3"/>
            </p:cNvCxnSpPr>
            <p:nvPr/>
          </p:nvCxnSpPr>
          <p:spPr>
            <a:xfrm>
              <a:off x="8299973" y="1994206"/>
              <a:ext cx="612015" cy="943313"/>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8541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71" y="116470"/>
            <a:ext cx="11636990" cy="3170099"/>
          </a:xfrm>
          <a:prstGeom prst="rect">
            <a:avLst/>
          </a:prstGeom>
        </p:spPr>
        <p:txBody>
          <a:bodyPr wrap="square">
            <a:spAutoFit/>
          </a:bodyPr>
          <a:lstStyle/>
          <a:p>
            <a:r>
              <a:rPr lang="en-US" sz="3200" b="1" dirty="0">
                <a:solidFill>
                  <a:srgbClr val="FF0066"/>
                </a:solidFill>
              </a:rPr>
              <a:t>User </a:t>
            </a:r>
            <a:r>
              <a:rPr lang="en-US" sz="3200" b="1" dirty="0" smtClean="0">
                <a:solidFill>
                  <a:srgbClr val="FF0066"/>
                </a:solidFill>
              </a:rPr>
              <a:t>surveys</a:t>
            </a:r>
          </a:p>
          <a:p>
            <a:pPr marL="285750" indent="-285750" algn="just">
              <a:buFont typeface="Arial" panose="020B0604020202020204" pitchFamily="34" charset="0"/>
              <a:buChar char="•"/>
            </a:pPr>
            <a:r>
              <a:rPr lang="en-US" dirty="0" smtClean="0"/>
              <a:t> I</a:t>
            </a:r>
            <a:r>
              <a:rPr lang="en-US" sz="2400" dirty="0" smtClean="0"/>
              <a:t>nvolve </a:t>
            </a:r>
            <a:r>
              <a:rPr lang="en-US" sz="2400" dirty="0"/>
              <a:t>administering a set of written questions to a sample population of users</a:t>
            </a:r>
            <a:r>
              <a:rPr lang="en-US" sz="2400" dirty="0" smtClean="0"/>
              <a:t>.</a:t>
            </a:r>
          </a:p>
          <a:p>
            <a:pPr marL="285750" indent="-285750" algn="just">
              <a:buFont typeface="Arial" panose="020B0604020202020204" pitchFamily="34" charset="0"/>
              <a:buChar char="•"/>
            </a:pPr>
            <a:r>
              <a:rPr lang="en-US" sz="2400" dirty="0" smtClean="0"/>
              <a:t> </a:t>
            </a:r>
            <a:r>
              <a:rPr lang="en-US" sz="2400" dirty="0"/>
              <a:t>Surveys can help determine the needs of users, current work practices and attitudes to new system ideas. </a:t>
            </a:r>
            <a:endParaRPr lang="en-US" sz="2400" dirty="0" smtClean="0"/>
          </a:p>
          <a:p>
            <a:pPr marL="285750" indent="-285750" algn="just">
              <a:buFont typeface="Arial" panose="020B0604020202020204" pitchFamily="34" charset="0"/>
              <a:buChar char="•"/>
            </a:pPr>
            <a:r>
              <a:rPr lang="en-US" sz="2400" dirty="0" smtClean="0"/>
              <a:t>Surveys </a:t>
            </a:r>
            <a:r>
              <a:rPr lang="en-US" sz="2400" dirty="0"/>
              <a:t>are normally composed of a mix of 'closed' questions with fixed responses and 'open' questions, where the respondents are free to answer as they wish. </a:t>
            </a:r>
            <a:endParaRPr lang="en-US" sz="2400" dirty="0" smtClean="0"/>
          </a:p>
          <a:p>
            <a:pPr marL="285750" indent="-285750" algn="just">
              <a:buFont typeface="Arial" panose="020B0604020202020204" pitchFamily="34" charset="0"/>
              <a:buChar char="•"/>
            </a:pPr>
            <a:r>
              <a:rPr lang="en-US" sz="2400" dirty="0" smtClean="0"/>
              <a:t>This </a:t>
            </a:r>
            <a:r>
              <a:rPr lang="en-US" sz="2400" dirty="0"/>
              <a:t>method is useful for obtaining quantitative as well as some qualitative data from a large number of users </a:t>
            </a:r>
            <a:r>
              <a:rPr lang="en-US" sz="2400" dirty="0" smtClean="0"/>
              <a:t>about </a:t>
            </a:r>
            <a:r>
              <a:rPr lang="en-US" sz="2400" dirty="0"/>
              <a:t>the problems of existing tasks or the current system.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59" y="3586801"/>
            <a:ext cx="4709735" cy="22817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441" y="3436695"/>
            <a:ext cx="6708941" cy="28003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722" y="1435757"/>
            <a:ext cx="4791744" cy="480127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5298" y="1461384"/>
            <a:ext cx="4499639" cy="4499639"/>
          </a:xfrm>
          <a:prstGeom prst="rect">
            <a:avLst/>
          </a:prstGeom>
        </p:spPr>
      </p:pic>
    </p:spTree>
    <p:extLst>
      <p:ext uri="{BB962C8B-B14F-4D97-AF65-F5344CB8AC3E}">
        <p14:creationId xmlns:p14="http://schemas.microsoft.com/office/powerpoint/2010/main" val="412783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 y="0"/>
            <a:ext cx="12091917" cy="6617196"/>
          </a:xfrm>
          <a:prstGeom prst="rect">
            <a:avLst/>
          </a:prstGeom>
        </p:spPr>
        <p:txBody>
          <a:bodyPr wrap="square">
            <a:spAutoFit/>
          </a:bodyPr>
          <a:lstStyle/>
          <a:p>
            <a:r>
              <a:rPr lang="en-US" sz="3200" b="1" dirty="0">
                <a:solidFill>
                  <a:srgbClr val="FF0066"/>
                </a:solidFill>
              </a:rPr>
              <a:t>Focus groups </a:t>
            </a:r>
            <a:endParaRPr lang="en-US" sz="3200" b="1" dirty="0" smtClean="0">
              <a:solidFill>
                <a:srgbClr val="FF0066"/>
              </a:solidFill>
            </a:endParaRPr>
          </a:p>
          <a:p>
            <a:pPr marL="285750" indent="-285750">
              <a:lnSpc>
                <a:spcPct val="150000"/>
              </a:lnSpc>
              <a:buFont typeface="Arial" panose="020B0604020202020204" pitchFamily="34" charset="0"/>
              <a:buChar char="•"/>
            </a:pPr>
            <a:r>
              <a:rPr lang="en-US" sz="2400" dirty="0" smtClean="0"/>
              <a:t>bring </a:t>
            </a:r>
            <a:r>
              <a:rPr lang="en-US" sz="2400" dirty="0"/>
              <a:t>together a cross-section of stakeholders in a discussion group format. </a:t>
            </a:r>
            <a:endParaRPr lang="en-US" sz="2400" dirty="0" smtClean="0"/>
          </a:p>
          <a:p>
            <a:pPr marL="285750" indent="-285750">
              <a:lnSpc>
                <a:spcPct val="150000"/>
              </a:lnSpc>
              <a:buFont typeface="Arial" panose="020B0604020202020204" pitchFamily="34" charset="0"/>
              <a:buChar char="•"/>
            </a:pPr>
            <a:r>
              <a:rPr lang="en-US" sz="2400" dirty="0" smtClean="0"/>
              <a:t>This </a:t>
            </a:r>
            <a:r>
              <a:rPr lang="en-US" sz="2400" dirty="0"/>
              <a:t>method is useful for requirements elicitation and can help to identify issues that need to be tackled. </a:t>
            </a:r>
            <a:endParaRPr lang="en-US" sz="2400" dirty="0" smtClean="0"/>
          </a:p>
          <a:p>
            <a:pPr marL="285750" indent="-285750">
              <a:lnSpc>
                <a:spcPct val="150000"/>
              </a:lnSpc>
              <a:buFont typeface="Arial" panose="020B0604020202020204" pitchFamily="34" charset="0"/>
              <a:buChar char="•"/>
            </a:pPr>
            <a:r>
              <a:rPr lang="en-US" sz="2400" dirty="0" smtClean="0"/>
              <a:t>The </a:t>
            </a:r>
            <a:r>
              <a:rPr lang="en-US" sz="2400" dirty="0"/>
              <a:t>general idea is that each participant can act to stimulate ideas in the other people present, and that by a </a:t>
            </a:r>
            <a:r>
              <a:rPr lang="en-US" sz="2400" dirty="0" smtClean="0"/>
              <a:t>process </a:t>
            </a:r>
            <a:r>
              <a:rPr lang="en-US" sz="2400" dirty="0"/>
              <a:t>of discussion, the collective view becomes established which is greater than the individual parts. </a:t>
            </a:r>
            <a:endParaRPr lang="en-US" sz="2400" dirty="0" smtClean="0"/>
          </a:p>
          <a:p>
            <a:r>
              <a:rPr lang="en-US" sz="3200" b="1" dirty="0">
                <a:solidFill>
                  <a:srgbClr val="FF0066"/>
                </a:solidFill>
              </a:rPr>
              <a:t>Interviewing</a:t>
            </a:r>
            <a:r>
              <a:rPr lang="en-US" sz="2400" dirty="0"/>
              <a:t> </a:t>
            </a:r>
            <a:endParaRPr lang="en-US" sz="2400" dirty="0" smtClean="0"/>
          </a:p>
          <a:p>
            <a:pPr marL="342900" indent="-342900" algn="just">
              <a:lnSpc>
                <a:spcPct val="150000"/>
              </a:lnSpc>
              <a:buFont typeface="Arial" panose="020B0604020202020204" pitchFamily="34" charset="0"/>
              <a:buChar char="•"/>
            </a:pPr>
            <a:r>
              <a:rPr lang="en-US" sz="2400" dirty="0" smtClean="0"/>
              <a:t>commonly </a:t>
            </a:r>
            <a:r>
              <a:rPr lang="en-US" sz="2400" dirty="0"/>
              <a:t>used technique where users, stakeholders and domain experts are questioned to gain information about their needs or requirements in relation to the new system</a:t>
            </a:r>
            <a:r>
              <a:rPr lang="en-US" sz="2400" dirty="0" smtClean="0"/>
              <a:t>.</a:t>
            </a:r>
          </a:p>
          <a:p>
            <a:pPr marL="342900" indent="-342900" algn="just">
              <a:lnSpc>
                <a:spcPct val="150000"/>
              </a:lnSpc>
              <a:buFont typeface="Arial" panose="020B0604020202020204" pitchFamily="34" charset="0"/>
              <a:buChar char="•"/>
            </a:pPr>
            <a:r>
              <a:rPr lang="en-US" sz="2400" dirty="0" smtClean="0"/>
              <a:t> </a:t>
            </a:r>
            <a:r>
              <a:rPr lang="en-US" sz="2400" dirty="0"/>
              <a:t>Interviews are usually </a:t>
            </a:r>
            <a:r>
              <a:rPr lang="en-US" sz="2400" dirty="0" smtClean="0"/>
              <a:t>semi structured </a:t>
            </a:r>
            <a:r>
              <a:rPr lang="en-US" sz="2400" dirty="0"/>
              <a:t>based on a series of fixed questions with scope for the user to expand on their responses. </a:t>
            </a:r>
            <a:endParaRPr lang="en-US" sz="2400" dirty="0" smtClean="0"/>
          </a:p>
        </p:txBody>
      </p:sp>
    </p:spTree>
    <p:extLst>
      <p:ext uri="{BB962C8B-B14F-4D97-AF65-F5344CB8AC3E}">
        <p14:creationId xmlns:p14="http://schemas.microsoft.com/office/powerpoint/2010/main" val="3240779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18" y="0"/>
            <a:ext cx="11996382" cy="4278094"/>
          </a:xfrm>
          <a:prstGeom prst="rect">
            <a:avLst/>
          </a:prstGeom>
        </p:spPr>
        <p:txBody>
          <a:bodyPr wrap="square">
            <a:spAutoFit/>
          </a:bodyPr>
          <a:lstStyle/>
          <a:p>
            <a:pPr algn="just"/>
            <a:r>
              <a:rPr lang="en-US" sz="3200" b="1" dirty="0" smtClean="0">
                <a:solidFill>
                  <a:srgbClr val="FF0066"/>
                </a:solidFill>
              </a:rPr>
              <a:t>Scenarios, use cases</a:t>
            </a:r>
          </a:p>
          <a:p>
            <a:pPr marL="285750" indent="-285750" algn="just">
              <a:buFont typeface="Arial" panose="020B0604020202020204" pitchFamily="34" charset="0"/>
              <a:buChar char="•"/>
            </a:pPr>
            <a:r>
              <a:rPr lang="en-US" sz="2400" dirty="0" smtClean="0"/>
              <a:t>give </a:t>
            </a:r>
            <a:r>
              <a:rPr lang="en-US" sz="2400" dirty="0"/>
              <a:t>detailed realistic examples of how users may carry out their tasks in a specified context with the future system. </a:t>
            </a:r>
            <a:endParaRPr lang="en-US" sz="2400" dirty="0" smtClean="0"/>
          </a:p>
          <a:p>
            <a:pPr marL="285750" indent="-285750" algn="just">
              <a:buFont typeface="Arial" panose="020B0604020202020204" pitchFamily="34" charset="0"/>
              <a:buChar char="•"/>
            </a:pPr>
            <a:r>
              <a:rPr lang="en-US" sz="2400" dirty="0" smtClean="0"/>
              <a:t>The </a:t>
            </a:r>
            <a:r>
              <a:rPr lang="en-US" sz="2400" dirty="0"/>
              <a:t>primary aim of scenario building is to provide examples of future use as an aid to understanding and clarifying user requirements and to provide a basis for later usability testing. </a:t>
            </a:r>
            <a:endParaRPr lang="en-US" sz="2400" dirty="0" smtClean="0"/>
          </a:p>
          <a:p>
            <a:pPr marL="285750" indent="-285750" algn="just">
              <a:buFont typeface="Arial" panose="020B0604020202020204" pitchFamily="34" charset="0"/>
              <a:buChar char="•"/>
            </a:pPr>
            <a:r>
              <a:rPr lang="en-US" sz="2400" dirty="0" smtClean="0"/>
              <a:t>Scenarios </a:t>
            </a:r>
            <a:r>
              <a:rPr lang="en-US" sz="2400" dirty="0"/>
              <a:t>can help identify usability targets and likely task completion times. </a:t>
            </a:r>
            <a:endParaRPr lang="en-US" sz="2400" dirty="0" smtClean="0"/>
          </a:p>
          <a:p>
            <a:pPr marL="285750" indent="-285750" algn="just">
              <a:buFont typeface="Arial" panose="020B0604020202020204" pitchFamily="34" charset="0"/>
              <a:buChar char="•"/>
            </a:pPr>
            <a:r>
              <a:rPr lang="en-US" sz="2400" dirty="0" smtClean="0"/>
              <a:t>The </a:t>
            </a:r>
            <a:r>
              <a:rPr lang="en-US" sz="2400" dirty="0"/>
              <a:t>method also promotes developer buy-in and encourages a human-</a:t>
            </a:r>
            <a:r>
              <a:rPr lang="en-US" sz="2400" dirty="0" err="1"/>
              <a:t>centred</a:t>
            </a:r>
            <a:r>
              <a:rPr lang="en-US" sz="2400" dirty="0"/>
              <a:t> design approach</a:t>
            </a:r>
            <a:r>
              <a:rPr lang="en-US" sz="2400" dirty="0" smtClean="0"/>
              <a:t>.</a:t>
            </a:r>
          </a:p>
          <a:p>
            <a:pPr marL="285750" indent="-285750" algn="just">
              <a:buFont typeface="Arial" panose="020B0604020202020204" pitchFamily="34" charset="0"/>
              <a:buChar char="•"/>
            </a:pPr>
            <a:r>
              <a:rPr lang="en-US" sz="2400" dirty="0" smtClean="0"/>
              <a:t> </a:t>
            </a:r>
            <a:r>
              <a:rPr lang="en-US" sz="2400" dirty="0"/>
              <a:t>Scenarios of use are sometimes called 'use cases', although the term is also used by software engineers to refer to the use of functions.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324" y="4441867"/>
            <a:ext cx="5482135" cy="2216182"/>
          </a:xfrm>
          <a:prstGeom prst="rect">
            <a:avLst/>
          </a:prstGeom>
        </p:spPr>
      </p:pic>
      <p:sp>
        <p:nvSpPr>
          <p:cNvPr id="4" name="Rectangle 3"/>
          <p:cNvSpPr/>
          <p:nvPr/>
        </p:nvSpPr>
        <p:spPr>
          <a:xfrm>
            <a:off x="389870" y="4278094"/>
            <a:ext cx="1729961" cy="584775"/>
          </a:xfrm>
          <a:prstGeom prst="rect">
            <a:avLst/>
          </a:prstGeom>
        </p:spPr>
        <p:txBody>
          <a:bodyPr wrap="none">
            <a:spAutoFit/>
          </a:bodyPr>
          <a:lstStyle/>
          <a:p>
            <a:r>
              <a:rPr lang="en-US" sz="3200" b="1" dirty="0" smtClean="0">
                <a:solidFill>
                  <a:srgbClr val="FF0066"/>
                </a:solidFill>
              </a:rPr>
              <a:t>Personas</a:t>
            </a:r>
            <a:endParaRPr lang="en-US" sz="3200" dirty="0"/>
          </a:p>
        </p:txBody>
      </p:sp>
    </p:spTree>
    <p:extLst>
      <p:ext uri="{BB962C8B-B14F-4D97-AF65-F5344CB8AC3E}">
        <p14:creationId xmlns:p14="http://schemas.microsoft.com/office/powerpoint/2010/main" val="260338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7962"/>
            <a:ext cx="4444621" cy="1692771"/>
          </a:xfrm>
          <a:prstGeom prst="rect">
            <a:avLst/>
          </a:prstGeom>
        </p:spPr>
        <p:txBody>
          <a:bodyPr wrap="square">
            <a:spAutoFit/>
          </a:bodyPr>
          <a:lstStyle/>
          <a:p>
            <a:pPr algn="just"/>
            <a:r>
              <a:rPr lang="en-US" sz="3200" b="1" dirty="0">
                <a:solidFill>
                  <a:srgbClr val="FF0066"/>
                </a:solidFill>
              </a:rPr>
              <a:t>Future workshops </a:t>
            </a:r>
            <a:endParaRPr lang="en-US" sz="3200" b="1" dirty="0" smtClean="0">
              <a:solidFill>
                <a:srgbClr val="FF0066"/>
              </a:solidFill>
            </a:endParaRPr>
          </a:p>
          <a:p>
            <a:pPr marL="285750" indent="-285750" algn="just">
              <a:buFont typeface="Arial" panose="020B0604020202020204" pitchFamily="34" charset="0"/>
              <a:buChar char="•"/>
            </a:pPr>
            <a:r>
              <a:rPr lang="en-US" sz="2400" dirty="0" smtClean="0"/>
              <a:t>are </a:t>
            </a:r>
            <a:r>
              <a:rPr lang="en-US" sz="2400" dirty="0"/>
              <a:t>a way to help users and designers 'break out' from a current situations and thinking.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4" y="2212785"/>
            <a:ext cx="5476235" cy="2898723"/>
          </a:xfrm>
          <a:prstGeom prst="rect">
            <a:avLst/>
          </a:prstGeom>
        </p:spPr>
      </p:pic>
      <p:sp>
        <p:nvSpPr>
          <p:cNvPr id="4" name="Rectangle 3"/>
          <p:cNvSpPr/>
          <p:nvPr/>
        </p:nvSpPr>
        <p:spPr>
          <a:xfrm>
            <a:off x="5832144" y="247962"/>
            <a:ext cx="6096000" cy="6247864"/>
          </a:xfrm>
          <a:prstGeom prst="rect">
            <a:avLst/>
          </a:prstGeom>
        </p:spPr>
        <p:txBody>
          <a:bodyPr>
            <a:spAutoFit/>
          </a:bodyPr>
          <a:lstStyle/>
          <a:p>
            <a:r>
              <a:rPr lang="en-US" sz="3200" b="1" dirty="0">
                <a:solidFill>
                  <a:srgbClr val="FF0066"/>
                </a:solidFill>
              </a:rPr>
              <a:t>Evaluating an existing or competitor </a:t>
            </a:r>
            <a:r>
              <a:rPr lang="en-US" sz="3200" b="1" dirty="0" smtClean="0">
                <a:solidFill>
                  <a:srgbClr val="FF0066"/>
                </a:solidFill>
              </a:rPr>
              <a:t>system</a:t>
            </a:r>
          </a:p>
          <a:p>
            <a:pPr marL="285750" indent="-285750">
              <a:buFont typeface="Arial" panose="020B0604020202020204" pitchFamily="34" charset="0"/>
              <a:buChar char="•"/>
            </a:pPr>
            <a:r>
              <a:rPr lang="en-US" sz="2400" dirty="0" smtClean="0"/>
              <a:t>can </a:t>
            </a:r>
            <a:r>
              <a:rPr lang="en-US" sz="2400" dirty="0"/>
              <a:t>provide valuable information about the extent to which current systems meet user needs and can identify potential usability problems to avoid in the new system. </a:t>
            </a:r>
            <a:endParaRPr lang="en-US" sz="2400" dirty="0" smtClean="0"/>
          </a:p>
          <a:p>
            <a:pPr marL="285750" indent="-285750">
              <a:buFont typeface="Arial" panose="020B0604020202020204" pitchFamily="34" charset="0"/>
              <a:buChar char="•"/>
            </a:pPr>
            <a:r>
              <a:rPr lang="en-US" sz="2400" dirty="0" smtClean="0"/>
              <a:t>Useful </a:t>
            </a:r>
            <a:r>
              <a:rPr lang="en-US" sz="2400" dirty="0"/>
              <a:t>features identified in a competitor system can also be fed into the design process as potential user requirements. </a:t>
            </a:r>
            <a:endParaRPr lang="en-US" sz="2400" dirty="0" smtClean="0"/>
          </a:p>
          <a:p>
            <a:pPr marL="285750" indent="-285750">
              <a:buFont typeface="Arial" panose="020B0604020202020204" pitchFamily="34" charset="0"/>
              <a:buChar char="•"/>
            </a:pPr>
            <a:r>
              <a:rPr lang="en-US" sz="2400" dirty="0" smtClean="0"/>
              <a:t>Measures </a:t>
            </a:r>
            <a:r>
              <a:rPr lang="en-US" sz="2400" dirty="0"/>
              <a:t>of effectiveness, efficiency and satisfaction can be used as a baseline for the new system. </a:t>
            </a:r>
            <a:endParaRPr lang="en-US" sz="2400" dirty="0" smtClean="0"/>
          </a:p>
          <a:p>
            <a:pPr marL="285750" indent="-285750">
              <a:buFont typeface="Arial" panose="020B0604020202020204" pitchFamily="34" charset="0"/>
              <a:buChar char="•"/>
            </a:pPr>
            <a:r>
              <a:rPr lang="en-US" sz="2400" dirty="0" smtClean="0"/>
              <a:t>To </a:t>
            </a:r>
            <a:r>
              <a:rPr lang="en-US" sz="2400" dirty="0"/>
              <a:t>obtain accurate measures a controlled user test should be used, but valuable information can still be obtained from less formal methods of testing</a:t>
            </a:r>
            <a:r>
              <a:rPr lang="en-US" dirty="0"/>
              <a:t>. </a:t>
            </a:r>
          </a:p>
        </p:txBody>
      </p:sp>
    </p:spTree>
    <p:extLst>
      <p:ext uri="{BB962C8B-B14F-4D97-AF65-F5344CB8AC3E}">
        <p14:creationId xmlns:p14="http://schemas.microsoft.com/office/powerpoint/2010/main" val="404128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16945" y="1595949"/>
            <a:ext cx="3514570" cy="4873123"/>
            <a:chOff x="7476987" y="2646082"/>
            <a:chExt cx="3514570" cy="4873123"/>
          </a:xfrm>
        </p:grpSpPr>
        <p:sp>
          <p:nvSpPr>
            <p:cNvPr id="11" name="Rectangle 10"/>
            <p:cNvSpPr/>
            <p:nvPr/>
          </p:nvSpPr>
          <p:spPr>
            <a:xfrm>
              <a:off x="7536976" y="2646082"/>
              <a:ext cx="1624085"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Brainstorm</a:t>
              </a:r>
              <a:endParaRPr lang="en-US" sz="2000" b="1" dirty="0">
                <a:solidFill>
                  <a:schemeClr val="tx1"/>
                </a:solidFill>
              </a:endParaRPr>
            </a:p>
          </p:txBody>
        </p:sp>
        <p:sp>
          <p:nvSpPr>
            <p:cNvPr id="12" name="Rectangle 11"/>
            <p:cNvSpPr/>
            <p:nvPr/>
          </p:nvSpPr>
          <p:spPr>
            <a:xfrm>
              <a:off x="7476987" y="3317469"/>
              <a:ext cx="3490684" cy="6277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Card sorting and affinity diagrams</a:t>
              </a:r>
              <a:endParaRPr lang="en-US" sz="2000" b="1" dirty="0">
                <a:solidFill>
                  <a:schemeClr val="tx1"/>
                </a:solidFill>
              </a:endParaRPr>
            </a:p>
          </p:txBody>
        </p:sp>
        <p:sp>
          <p:nvSpPr>
            <p:cNvPr id="13" name="Rectangle 12"/>
            <p:cNvSpPr/>
            <p:nvPr/>
          </p:nvSpPr>
          <p:spPr>
            <a:xfrm>
              <a:off x="7511377" y="4095039"/>
              <a:ext cx="3446056"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storyboards</a:t>
              </a:r>
              <a:endParaRPr lang="en-US" sz="2000" b="1" dirty="0">
                <a:solidFill>
                  <a:schemeClr val="tx1"/>
                </a:solidFill>
              </a:endParaRPr>
            </a:p>
          </p:txBody>
        </p:sp>
        <p:sp>
          <p:nvSpPr>
            <p:cNvPr id="14" name="Rectangle 13"/>
            <p:cNvSpPr/>
            <p:nvPr/>
          </p:nvSpPr>
          <p:spPr>
            <a:xfrm>
              <a:off x="7513088" y="4616604"/>
              <a:ext cx="1647973"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prototyping</a:t>
              </a:r>
              <a:endParaRPr lang="en-US" sz="2000" b="1" dirty="0">
                <a:solidFill>
                  <a:schemeClr val="tx1"/>
                </a:solidFill>
              </a:endParaRPr>
            </a:p>
          </p:txBody>
        </p:sp>
        <p:sp>
          <p:nvSpPr>
            <p:cNvPr id="15" name="Rectangle 14"/>
            <p:cNvSpPr/>
            <p:nvPr/>
          </p:nvSpPr>
          <p:spPr>
            <a:xfrm>
              <a:off x="7513088" y="5201746"/>
              <a:ext cx="3478469" cy="70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Allocation of function and user cost benefit analysis </a:t>
              </a:r>
              <a:endParaRPr lang="en-US" sz="2000" b="1" dirty="0">
                <a:solidFill>
                  <a:schemeClr val="tx1"/>
                </a:solidFill>
              </a:endParaRPr>
            </a:p>
          </p:txBody>
        </p:sp>
        <p:sp>
          <p:nvSpPr>
            <p:cNvPr id="16" name="Rectangle 15"/>
            <p:cNvSpPr/>
            <p:nvPr/>
          </p:nvSpPr>
          <p:spPr>
            <a:xfrm>
              <a:off x="7536976" y="6076430"/>
              <a:ext cx="3430695" cy="671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Design guidelines and standards</a:t>
              </a:r>
              <a:endParaRPr lang="en-US" sz="2000" b="1" dirty="0">
                <a:solidFill>
                  <a:schemeClr val="tx1"/>
                </a:solidFill>
              </a:endParaRPr>
            </a:p>
          </p:txBody>
        </p:sp>
        <p:sp>
          <p:nvSpPr>
            <p:cNvPr id="17" name="Rectangle 16"/>
            <p:cNvSpPr/>
            <p:nvPr/>
          </p:nvSpPr>
          <p:spPr>
            <a:xfrm>
              <a:off x="7536976" y="6918207"/>
              <a:ext cx="2171968" cy="600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Parallel design</a:t>
              </a:r>
              <a:endParaRPr lang="en-US" sz="2000" b="1" dirty="0">
                <a:solidFill>
                  <a:schemeClr val="tx1"/>
                </a:solidFill>
              </a:endParaRPr>
            </a:p>
          </p:txBody>
        </p:sp>
      </p:grpSp>
      <p:grpSp>
        <p:nvGrpSpPr>
          <p:cNvPr id="25" name="Group 24"/>
          <p:cNvGrpSpPr/>
          <p:nvPr/>
        </p:nvGrpSpPr>
        <p:grpSpPr>
          <a:xfrm>
            <a:off x="281916" y="375045"/>
            <a:ext cx="2407061" cy="1220904"/>
            <a:chOff x="281916" y="375045"/>
            <a:chExt cx="2407061" cy="1220904"/>
          </a:xfrm>
        </p:grpSpPr>
        <p:sp>
          <p:nvSpPr>
            <p:cNvPr id="9" name="Rounded Rectangle 8"/>
            <p:cNvSpPr/>
            <p:nvPr/>
          </p:nvSpPr>
          <p:spPr>
            <a:xfrm>
              <a:off x="281916" y="375045"/>
              <a:ext cx="1842448" cy="832513"/>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Envisioning and evaluation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22" name="Curved Connector 21"/>
            <p:cNvCxnSpPr>
              <a:stCxn id="9" idx="3"/>
              <a:endCxn id="11" idx="0"/>
            </p:cNvCxnSpPr>
            <p:nvPr/>
          </p:nvCxnSpPr>
          <p:spPr>
            <a:xfrm>
              <a:off x="2124364" y="791302"/>
              <a:ext cx="564613" cy="804647"/>
            </a:xfrm>
            <a:prstGeom prst="curvedConnector2">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1005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8681" y="0"/>
            <a:ext cx="5405139" cy="6340179"/>
          </a:xfrm>
        </p:spPr>
        <p:txBody>
          <a:bodyPr>
            <a:noAutofit/>
          </a:bodyPr>
          <a:lstStyle/>
          <a:p>
            <a:pPr marL="0" indent="0">
              <a:buNone/>
            </a:pPr>
            <a:r>
              <a:rPr lang="en-US" sz="3600" b="1" cap="none" dirty="0" smtClean="0">
                <a:solidFill>
                  <a:srgbClr val="FF0066"/>
                </a:solidFill>
              </a:rPr>
              <a:t>Brainstorm sessions </a:t>
            </a:r>
          </a:p>
          <a:p>
            <a:pPr algn="just"/>
            <a:r>
              <a:rPr lang="en-US" cap="none" dirty="0"/>
              <a:t>B</a:t>
            </a:r>
            <a:r>
              <a:rPr lang="en-US" cap="none" dirty="0" smtClean="0"/>
              <a:t>ring together a set of design and task experts to inspire each other in the creative, idea generation phase of the problem solving process. </a:t>
            </a:r>
          </a:p>
          <a:p>
            <a:pPr algn="just"/>
            <a:r>
              <a:rPr lang="en-US" cap="none" dirty="0" smtClean="0"/>
              <a:t>They are used to generate new ideas by freeing the mind to accept any idea that is suggested, thus allowing freedom for creativity. </a:t>
            </a:r>
          </a:p>
          <a:p>
            <a:pPr algn="just"/>
            <a:r>
              <a:rPr lang="en-US" cap="none" dirty="0" smtClean="0"/>
              <a:t>The method has been widely used the early phases of design. </a:t>
            </a:r>
          </a:p>
          <a:p>
            <a:pPr algn="just"/>
            <a:r>
              <a:rPr lang="en-US" cap="none" dirty="0" smtClean="0"/>
              <a:t>The results of a brainstorming session are, it is hoped, a set of good ideas and a general feel for the solution area to meet user needs.</a:t>
            </a:r>
            <a:endParaRPr lang="en-US" cap="none" dirty="0"/>
          </a:p>
        </p:txBody>
      </p:sp>
      <p:sp>
        <p:nvSpPr>
          <p:cNvPr id="4" name="Content Placeholder 3"/>
          <p:cNvSpPr>
            <a:spLocks noGrp="1"/>
          </p:cNvSpPr>
          <p:nvPr>
            <p:ph sz="quarter" idx="14"/>
          </p:nvPr>
        </p:nvSpPr>
        <p:spPr>
          <a:xfrm>
            <a:off x="6022074" y="0"/>
            <a:ext cx="5892422" cy="3424107"/>
          </a:xfrm>
        </p:spPr>
        <p:txBody>
          <a:bodyPr>
            <a:normAutofit/>
          </a:bodyPr>
          <a:lstStyle/>
          <a:p>
            <a:pPr marL="0" indent="0">
              <a:buNone/>
            </a:pPr>
            <a:r>
              <a:rPr lang="en-US" sz="3200" b="1" cap="none" dirty="0" smtClean="0">
                <a:solidFill>
                  <a:srgbClr val="FF0066"/>
                </a:solidFill>
              </a:rPr>
              <a:t>Card sorting</a:t>
            </a:r>
          </a:p>
          <a:p>
            <a:pPr marL="0" indent="0">
              <a:buNone/>
            </a:pPr>
            <a:endParaRPr lang="en-US" sz="3200" b="1" cap="none" dirty="0" smtClean="0">
              <a:solidFill>
                <a:srgbClr val="FF0066"/>
              </a:solidFill>
            </a:endParaRPr>
          </a:p>
          <a:p>
            <a:pPr marL="0" indent="0">
              <a:buNone/>
            </a:pPr>
            <a:endParaRPr lang="en-US" sz="3200" b="1" cap="none" dirty="0">
              <a:solidFill>
                <a:srgbClr val="FF006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074" y="1020322"/>
            <a:ext cx="5887272" cy="3943900"/>
          </a:xfrm>
          <a:prstGeom prst="rect">
            <a:avLst/>
          </a:prstGeom>
        </p:spPr>
      </p:pic>
    </p:spTree>
    <p:extLst>
      <p:ext uri="{BB962C8B-B14F-4D97-AF65-F5344CB8AC3E}">
        <p14:creationId xmlns:p14="http://schemas.microsoft.com/office/powerpoint/2010/main" val="214898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barn(inVertical)">
                                      <p:cBhvr>
                                        <p:cTn id="3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319" y="432897"/>
            <a:ext cx="8012465" cy="6254505"/>
          </a:xfrm>
          <a:prstGeom prst="rect">
            <a:avLst/>
          </a:prstGeom>
        </p:spPr>
      </p:pic>
      <p:sp>
        <p:nvSpPr>
          <p:cNvPr id="4" name="TextBox 3"/>
          <p:cNvSpPr txBox="1"/>
          <p:nvPr/>
        </p:nvSpPr>
        <p:spPr>
          <a:xfrm>
            <a:off x="81405" y="241828"/>
            <a:ext cx="3805914" cy="707886"/>
          </a:xfrm>
          <a:prstGeom prst="rect">
            <a:avLst/>
          </a:prstGeom>
          <a:noFill/>
        </p:spPr>
        <p:txBody>
          <a:bodyPr wrap="none" rtlCol="0">
            <a:spAutoFit/>
          </a:bodyPr>
          <a:lstStyle/>
          <a:p>
            <a:r>
              <a:rPr lang="en-US" sz="4000" b="1" dirty="0" smtClean="0">
                <a:solidFill>
                  <a:srgbClr val="FF0066"/>
                </a:solidFill>
              </a:rPr>
              <a:t>Affinity Diagram</a:t>
            </a:r>
            <a:endParaRPr lang="en-US" sz="4000" b="1" dirty="0">
              <a:solidFill>
                <a:srgbClr val="FF0066"/>
              </a:solidFill>
            </a:endParaRPr>
          </a:p>
        </p:txBody>
      </p:sp>
    </p:spTree>
    <p:extLst>
      <p:ext uri="{BB962C8B-B14F-4D97-AF65-F5344CB8AC3E}">
        <p14:creationId xmlns:p14="http://schemas.microsoft.com/office/powerpoint/2010/main" val="30943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233312" y="0"/>
            <a:ext cx="4694830" cy="696038"/>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accent6">
                    <a:lumMod val="50000"/>
                  </a:schemeClr>
                </a:solidFill>
                <a:latin typeface="Times New Roman" panose="02020603050405020304" pitchFamily="18" charset="0"/>
                <a:cs typeface="Times New Roman" panose="02020603050405020304" pitchFamily="18" charset="0"/>
              </a:rPr>
              <a:t>What is usability?</a:t>
            </a:r>
            <a:endParaRPr lang="en-US" sz="4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236560" y="673005"/>
            <a:ext cx="11514161" cy="1959704"/>
          </a:xfrm>
          <a:prstGeom prst="rect">
            <a:avLst/>
          </a:prstGeom>
        </p:spPr>
        <p:txBody>
          <a:bodyPr wrap="square">
            <a:spAutoFit/>
          </a:bodyPr>
          <a:lstStyle/>
          <a:p>
            <a:pPr algn="just">
              <a:lnSpc>
                <a:spcPct val="150000"/>
              </a:lnSpc>
            </a:pPr>
            <a:r>
              <a:rPr lang="en-US" sz="2800" b="0" i="0" dirty="0" smtClean="0">
                <a:solidFill>
                  <a:srgbClr val="FF0066"/>
                </a:solidFill>
                <a:effectLst/>
                <a:latin typeface="Merriweather"/>
              </a:rPr>
              <a:t>Usability is a measure of how well a specific user in a specific context can use a product/design to achieve a defined goal effectively, efficiently and satisfactorily.</a:t>
            </a:r>
            <a:endParaRPr lang="en-US" sz="2800" dirty="0">
              <a:solidFill>
                <a:srgbClr val="FF0066"/>
              </a:solidFill>
            </a:endParaRPr>
          </a:p>
        </p:txBody>
      </p:sp>
      <p:sp>
        <p:nvSpPr>
          <p:cNvPr id="5" name="Text Box 3"/>
          <p:cNvSpPr txBox="1">
            <a:spLocks noChangeArrowheads="1"/>
          </p:cNvSpPr>
          <p:nvPr/>
        </p:nvSpPr>
        <p:spPr bwMode="auto">
          <a:xfrm>
            <a:off x="413981" y="2700949"/>
            <a:ext cx="1115932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marL="342900" indent="-341313">
              <a:spcBef>
                <a:spcPct val="15000"/>
              </a:spcBef>
              <a:buClr>
                <a:srgbClr val="CC0000"/>
              </a:buClr>
              <a:buFont typeface="Monotype Sorts" pitchFamily="2" charset="2"/>
              <a:buChar char="u"/>
              <a:tabLst>
                <a:tab pos="723900" algn="l"/>
                <a:tab pos="1447800" algn="l"/>
                <a:tab pos="2171700" algn="l"/>
                <a:tab pos="2895600" algn="l"/>
                <a:tab pos="3619500" algn="l"/>
                <a:tab pos="4343400" algn="l"/>
                <a:tab pos="5067300" algn="l"/>
                <a:tab pos="5791200" algn="l"/>
                <a:tab pos="6515100" algn="l"/>
                <a:tab pos="7239000" algn="l"/>
                <a:tab pos="7962900" algn="l"/>
              </a:tabLst>
              <a:defRPr kumimoji="1" sz="3600" b="1">
                <a:solidFill>
                  <a:schemeClr val="tx1"/>
                </a:solidFill>
                <a:latin typeface="Verdana" panose="020B0604030504040204" pitchFamily="34" charset="0"/>
              </a:defRPr>
            </a:lvl1pPr>
            <a:lvl2pPr marL="1028700" indent="-457200">
              <a:spcBef>
                <a:spcPct val="15000"/>
              </a:spcBef>
              <a:buClr>
                <a:srgbClr val="CC0000"/>
              </a:buClr>
              <a:buSzPct val="75000"/>
              <a:buFont typeface="Monotype Sorts" pitchFamily="2" charset="2"/>
              <a:buChar char="u"/>
              <a:tabLst>
                <a:tab pos="723900" algn="l"/>
                <a:tab pos="1447800" algn="l"/>
                <a:tab pos="2171700" algn="l"/>
                <a:tab pos="2895600" algn="l"/>
                <a:tab pos="3619500" algn="l"/>
                <a:tab pos="4343400" algn="l"/>
                <a:tab pos="5067300" algn="l"/>
                <a:tab pos="5791200" algn="l"/>
                <a:tab pos="6515100" algn="l"/>
                <a:tab pos="7239000" algn="l"/>
                <a:tab pos="7962900" algn="l"/>
              </a:tabLst>
              <a:defRPr kumimoji="1" sz="3600" b="1">
                <a:solidFill>
                  <a:schemeClr val="tx1"/>
                </a:solidFill>
                <a:latin typeface="Verdana" panose="020B0604030504040204" pitchFamily="34" charset="0"/>
              </a:defRPr>
            </a:lvl2pPr>
            <a:lvl3pPr marL="1600200" indent="-228600">
              <a:spcBef>
                <a:spcPct val="15000"/>
              </a:spcBef>
              <a:buClr>
                <a:srgbClr val="CC0000"/>
              </a:buClr>
              <a:buSzPct val="75000"/>
              <a:buFont typeface="Monotype Sorts" pitchFamily="2" charset="2"/>
              <a:buChar char="u"/>
              <a:tabLst>
                <a:tab pos="723900" algn="l"/>
                <a:tab pos="1447800" algn="l"/>
                <a:tab pos="2171700" algn="l"/>
                <a:tab pos="2895600" algn="l"/>
                <a:tab pos="3619500" algn="l"/>
                <a:tab pos="4343400" algn="l"/>
                <a:tab pos="5067300" algn="l"/>
                <a:tab pos="5791200" algn="l"/>
                <a:tab pos="6515100" algn="l"/>
                <a:tab pos="7239000" algn="l"/>
                <a:tab pos="7962900" algn="l"/>
              </a:tabLst>
              <a:defRPr kumimoji="1" sz="3600" b="1">
                <a:solidFill>
                  <a:schemeClr val="tx1"/>
                </a:solidFill>
                <a:latin typeface="Verdana" panose="020B0604030504040204" pitchFamily="34" charset="0"/>
              </a:defRPr>
            </a:lvl3pPr>
            <a:lvl4pPr marL="1943100" indent="-228600">
              <a:spcBef>
                <a:spcPct val="20000"/>
              </a:spcBef>
              <a:buClr>
                <a:schemeClr val="accent2"/>
              </a:buClr>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sz="2000">
                <a:solidFill>
                  <a:schemeClr val="tx1"/>
                </a:solidFill>
                <a:latin typeface="Tahoma" panose="020B0604030504040204" pitchFamily="34" charset="0"/>
              </a:defRPr>
            </a:lvl4pPr>
            <a:lvl5pPr marL="2286000" indent="-228600">
              <a:spcBef>
                <a:spcPct val="20000"/>
              </a:spcBef>
              <a:buClr>
                <a:schemeClr val="accent2"/>
              </a:buClr>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sz="2000">
                <a:solidFill>
                  <a:schemeClr val="tx1"/>
                </a:solidFill>
                <a:latin typeface="Tahoma" panose="020B0604030504040204" pitchFamily="34" charset="0"/>
              </a:defRPr>
            </a:lvl5pPr>
            <a:lvl6pPr marL="2743200" indent="-228600" eaLnBrk="0" fontAlgn="base" hangingPunct="0">
              <a:spcBef>
                <a:spcPct val="20000"/>
              </a:spcBef>
              <a:spcAft>
                <a:spcPct val="0"/>
              </a:spcAft>
              <a:buClr>
                <a:schemeClr val="accent2"/>
              </a:buClr>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sz="2000">
                <a:solidFill>
                  <a:schemeClr val="tx1"/>
                </a:solidFill>
                <a:latin typeface="Tahoma" panose="020B0604030504040204" pitchFamily="34" charset="0"/>
              </a:defRPr>
            </a:lvl6pPr>
            <a:lvl7pPr marL="3200400" indent="-228600" eaLnBrk="0" fontAlgn="base" hangingPunct="0">
              <a:spcBef>
                <a:spcPct val="20000"/>
              </a:spcBef>
              <a:spcAft>
                <a:spcPct val="0"/>
              </a:spcAft>
              <a:buClr>
                <a:schemeClr val="accent2"/>
              </a:buClr>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sz="2000">
                <a:solidFill>
                  <a:schemeClr val="tx1"/>
                </a:solidFill>
                <a:latin typeface="Tahoma" panose="020B0604030504040204" pitchFamily="34" charset="0"/>
              </a:defRPr>
            </a:lvl7pPr>
            <a:lvl8pPr marL="3657600" indent="-228600" eaLnBrk="0" fontAlgn="base" hangingPunct="0">
              <a:spcBef>
                <a:spcPct val="20000"/>
              </a:spcBef>
              <a:spcAft>
                <a:spcPct val="0"/>
              </a:spcAft>
              <a:buClr>
                <a:schemeClr val="accent2"/>
              </a:buClr>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sz="2000">
                <a:solidFill>
                  <a:schemeClr val="tx1"/>
                </a:solidFill>
                <a:latin typeface="Tahoma" panose="020B0604030504040204" pitchFamily="34" charset="0"/>
              </a:defRPr>
            </a:lvl8pPr>
            <a:lvl9pPr marL="4114800" indent="-228600" eaLnBrk="0" fontAlgn="base" hangingPunct="0">
              <a:spcBef>
                <a:spcPct val="20000"/>
              </a:spcBef>
              <a:spcAft>
                <a:spcPct val="0"/>
              </a:spcAft>
              <a:buClr>
                <a:schemeClr val="accent2"/>
              </a:buClr>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sz="2000">
                <a:solidFill>
                  <a:schemeClr val="tx1"/>
                </a:solidFill>
                <a:latin typeface="Tahoma" panose="020B0604030504040204" pitchFamily="34" charset="0"/>
              </a:defRPr>
            </a:lvl9pPr>
          </a:lstStyle>
          <a:p>
            <a:pPr eaLnBrk="1">
              <a:lnSpc>
                <a:spcPct val="112000"/>
              </a:lnSpc>
              <a:spcBef>
                <a:spcPts val="900"/>
              </a:spcBef>
              <a:buClrTx/>
              <a:buFontTx/>
              <a:buNone/>
            </a:pPr>
            <a:r>
              <a:rPr kumimoji="0" lang="en-US" altLang="en-US" sz="3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What is Usability?</a:t>
            </a:r>
          </a:p>
          <a:p>
            <a:pPr>
              <a:lnSpc>
                <a:spcPct val="112000"/>
              </a:lnSpc>
              <a:spcBef>
                <a:spcPts val="725"/>
              </a:spcBef>
              <a:buClr>
                <a:srgbClr val="FFFFFF"/>
              </a:buClr>
              <a:buSzPct val="105000"/>
              <a:buBlip>
                <a:blip r:embed="rId2"/>
              </a:buBlip>
            </a:pPr>
            <a:r>
              <a:rPr kumimoji="0" lang="en-US" altLang="en-US" sz="3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Ease of </a:t>
            </a:r>
            <a:r>
              <a:rPr kumimoji="0" lang="en-US" altLang="en-US" sz="3000" b="0" dirty="0" smtClean="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learning</a:t>
            </a:r>
            <a:endParaRPr kumimoji="0" lang="en-US" altLang="en-US" sz="2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a:lnSpc>
                <a:spcPct val="112000"/>
              </a:lnSpc>
              <a:spcBef>
                <a:spcPts val="725"/>
              </a:spcBef>
              <a:buClr>
                <a:srgbClr val="FFFFFF"/>
              </a:buClr>
              <a:buSzPct val="105000"/>
              <a:buFont typeface="Times New Roman" panose="02020603050405020304" pitchFamily="18" charset="0"/>
              <a:buBlip>
                <a:blip r:embed="rId2"/>
              </a:buBlip>
            </a:pPr>
            <a:r>
              <a:rPr kumimoji="0" lang="en-US" altLang="en-US" sz="3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Ease of use</a:t>
            </a:r>
          </a:p>
          <a:p>
            <a:pPr eaLnBrk="1">
              <a:lnSpc>
                <a:spcPct val="112000"/>
              </a:lnSpc>
              <a:spcBef>
                <a:spcPts val="725"/>
              </a:spcBef>
              <a:buClr>
                <a:srgbClr val="FFFFFF"/>
              </a:buClr>
              <a:buSzPct val="105000"/>
              <a:buFont typeface="Times New Roman" panose="02020603050405020304" pitchFamily="18" charset="0"/>
              <a:buBlip>
                <a:blip r:embed="rId2"/>
              </a:buBlip>
            </a:pPr>
            <a:r>
              <a:rPr kumimoji="0" lang="en-US" altLang="en-US" sz="3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Ease of remembering</a:t>
            </a:r>
          </a:p>
          <a:p>
            <a:pPr eaLnBrk="1">
              <a:lnSpc>
                <a:spcPct val="112000"/>
              </a:lnSpc>
              <a:spcBef>
                <a:spcPts val="725"/>
              </a:spcBef>
              <a:buClr>
                <a:srgbClr val="FFFFFF"/>
              </a:buClr>
              <a:buSzPct val="105000"/>
              <a:buFont typeface="Times New Roman" panose="02020603050405020304" pitchFamily="18" charset="0"/>
              <a:buBlip>
                <a:blip r:embed="rId2"/>
              </a:buBlip>
            </a:pPr>
            <a:r>
              <a:rPr kumimoji="0" lang="en-US" altLang="en-US" sz="3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Subjective satisfaction</a:t>
            </a:r>
          </a:p>
          <a:p>
            <a:pPr eaLnBrk="1">
              <a:lnSpc>
                <a:spcPct val="112000"/>
              </a:lnSpc>
              <a:spcBef>
                <a:spcPts val="725"/>
              </a:spcBef>
              <a:buClr>
                <a:srgbClr val="FFFFFF"/>
              </a:buClr>
              <a:buSzPct val="105000"/>
              <a:buFont typeface="Times New Roman" panose="02020603050405020304" pitchFamily="18" charset="0"/>
              <a:buBlip>
                <a:blip r:embed="rId2"/>
              </a:buBlip>
            </a:pPr>
            <a:r>
              <a:rPr kumimoji="0" lang="en-US" altLang="en-US" sz="3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Efficiency of use</a:t>
            </a:r>
          </a:p>
          <a:p>
            <a:pPr eaLnBrk="1">
              <a:lnSpc>
                <a:spcPct val="112000"/>
              </a:lnSpc>
              <a:spcBef>
                <a:spcPts val="725"/>
              </a:spcBef>
              <a:buClr>
                <a:srgbClr val="FFFFFF"/>
              </a:buClr>
              <a:buSzPct val="105000"/>
              <a:buFont typeface="Times New Roman" panose="02020603050405020304" pitchFamily="18" charset="0"/>
              <a:buBlip>
                <a:blip r:embed="rId2"/>
              </a:buBlip>
            </a:pPr>
            <a:r>
              <a:rPr kumimoji="0" lang="en-US" altLang="en-US" sz="3000" b="0" dirty="0">
                <a:solidFill>
                  <a:schemeClr val="accent6">
                    <a:lumMod val="50000"/>
                  </a:schemeClr>
                </a:solidFill>
                <a:latin typeface="Times New Roman" panose="02020603050405020304" pitchFamily="18" charset="0"/>
                <a:ea typeface="ＭＳ Ｐゴシック" panose="020B0600070205080204" pitchFamily="34" charset="-128"/>
                <a:cs typeface="Times New Roman" panose="02020603050405020304" pitchFamily="18" charset="0"/>
              </a:rPr>
              <a:t>Effectiveness of use</a:t>
            </a:r>
          </a:p>
          <a:p>
            <a:pPr eaLnBrk="1">
              <a:lnSpc>
                <a:spcPct val="112000"/>
              </a:lnSpc>
              <a:spcBef>
                <a:spcPts val="725"/>
              </a:spcBef>
              <a:buClrTx/>
              <a:buFontTx/>
              <a:buNone/>
            </a:pPr>
            <a:endParaRPr kumimoji="0" lang="en-US" altLang="en-US" b="0" dirty="0">
              <a:solidFill>
                <a:schemeClr val="accent6">
                  <a:lumMod val="50000"/>
                </a:schemeClr>
              </a:solidFill>
              <a:latin typeface="Arial Unicode MS" pitchFamily="34" charset="-128"/>
              <a:ea typeface="ＭＳ Ｐゴシック" panose="020B0600070205080204" pitchFamily="34" charset="-128"/>
            </a:endParaRPr>
          </a:p>
        </p:txBody>
      </p:sp>
    </p:spTree>
    <p:extLst>
      <p:ext uri="{BB962C8B-B14F-4D97-AF65-F5344CB8AC3E}">
        <p14:creationId xmlns:p14="http://schemas.microsoft.com/office/powerpoint/2010/main" val="22009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422"/>
            <a:ext cx="11873552" cy="6858000"/>
          </a:xfrm>
          <a:prstGeom prst="rect">
            <a:avLst/>
          </a:prstGeom>
        </p:spPr>
      </p:pic>
      <p:sp>
        <p:nvSpPr>
          <p:cNvPr id="3" name="TextBox 2"/>
          <p:cNvSpPr txBox="1"/>
          <p:nvPr/>
        </p:nvSpPr>
        <p:spPr>
          <a:xfrm>
            <a:off x="286603" y="3753135"/>
            <a:ext cx="2703945" cy="584775"/>
          </a:xfrm>
          <a:prstGeom prst="rect">
            <a:avLst/>
          </a:prstGeom>
          <a:noFill/>
        </p:spPr>
        <p:txBody>
          <a:bodyPr wrap="none" rtlCol="0">
            <a:spAutoFit/>
          </a:bodyPr>
          <a:lstStyle/>
          <a:p>
            <a:r>
              <a:rPr lang="en-US" sz="3200" b="1" dirty="0" smtClean="0">
                <a:solidFill>
                  <a:srgbClr val="FF0066"/>
                </a:solidFill>
              </a:rPr>
              <a:t>STORY BOARD</a:t>
            </a:r>
            <a:endParaRPr lang="en-US" sz="3200" b="1" dirty="0">
              <a:solidFill>
                <a:srgbClr val="FF0066"/>
              </a:solidFill>
            </a:endParaRPr>
          </a:p>
        </p:txBody>
      </p:sp>
    </p:spTree>
    <p:extLst>
      <p:ext uri="{BB962C8B-B14F-4D97-AF65-F5344CB8AC3E}">
        <p14:creationId xmlns:p14="http://schemas.microsoft.com/office/powerpoint/2010/main" val="103463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421" y="0"/>
            <a:ext cx="2404826" cy="646331"/>
          </a:xfrm>
          <a:prstGeom prst="rect">
            <a:avLst/>
          </a:prstGeom>
          <a:noFill/>
        </p:spPr>
        <p:txBody>
          <a:bodyPr wrap="none" rtlCol="0">
            <a:spAutoFit/>
          </a:bodyPr>
          <a:lstStyle/>
          <a:p>
            <a:r>
              <a:rPr lang="en-US" sz="3600" b="1" dirty="0" smtClean="0">
                <a:solidFill>
                  <a:srgbClr val="FF0066"/>
                </a:solidFill>
              </a:rPr>
              <a:t>Prototyping</a:t>
            </a:r>
            <a:endParaRPr lang="en-US" sz="3600" b="1" dirty="0">
              <a:solidFill>
                <a:srgbClr val="FF006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6" y="1934141"/>
            <a:ext cx="5650173" cy="39480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995" y="1201570"/>
            <a:ext cx="5409252" cy="4867275"/>
          </a:xfrm>
          <a:prstGeom prst="rect">
            <a:avLst/>
          </a:prstGeom>
        </p:spPr>
      </p:pic>
      <p:sp>
        <p:nvSpPr>
          <p:cNvPr id="5" name="TextBox 4"/>
          <p:cNvSpPr txBox="1"/>
          <p:nvPr/>
        </p:nvSpPr>
        <p:spPr>
          <a:xfrm>
            <a:off x="177421" y="1410921"/>
            <a:ext cx="2842188" cy="523220"/>
          </a:xfrm>
          <a:prstGeom prst="rect">
            <a:avLst/>
          </a:prstGeom>
          <a:noFill/>
        </p:spPr>
        <p:txBody>
          <a:bodyPr wrap="none" rtlCol="0">
            <a:spAutoFit/>
          </a:bodyPr>
          <a:lstStyle/>
          <a:p>
            <a:r>
              <a:rPr lang="en-US" sz="2800" b="1" dirty="0" smtClean="0">
                <a:solidFill>
                  <a:srgbClr val="7030A0"/>
                </a:solidFill>
              </a:rPr>
              <a:t>Paper Prototyping</a:t>
            </a:r>
            <a:endParaRPr lang="en-US" sz="2800" b="1" dirty="0">
              <a:solidFill>
                <a:srgbClr val="7030A0"/>
              </a:solidFill>
            </a:endParaRPr>
          </a:p>
        </p:txBody>
      </p:sp>
      <p:sp>
        <p:nvSpPr>
          <p:cNvPr id="6" name="TextBox 5"/>
          <p:cNvSpPr txBox="1"/>
          <p:nvPr/>
        </p:nvSpPr>
        <p:spPr>
          <a:xfrm>
            <a:off x="6179433" y="539738"/>
            <a:ext cx="3433119" cy="523220"/>
          </a:xfrm>
          <a:prstGeom prst="rect">
            <a:avLst/>
          </a:prstGeom>
          <a:noFill/>
        </p:spPr>
        <p:txBody>
          <a:bodyPr wrap="none" rtlCol="0">
            <a:spAutoFit/>
          </a:bodyPr>
          <a:lstStyle/>
          <a:p>
            <a:r>
              <a:rPr lang="en-US" sz="2800" b="1" dirty="0" smtClean="0">
                <a:solidFill>
                  <a:srgbClr val="7030A0"/>
                </a:solidFill>
              </a:rPr>
              <a:t>Software Prototyping</a:t>
            </a:r>
            <a:endParaRPr lang="en-US" sz="2800" b="1" dirty="0">
              <a:solidFill>
                <a:srgbClr val="7030A0"/>
              </a:solidFill>
            </a:endParaRPr>
          </a:p>
        </p:txBody>
      </p:sp>
    </p:spTree>
    <p:extLst>
      <p:ext uri="{BB962C8B-B14F-4D97-AF65-F5344CB8AC3E}">
        <p14:creationId xmlns:p14="http://schemas.microsoft.com/office/powerpoint/2010/main" val="116945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962069" cy="7109639"/>
          </a:xfrm>
          <a:prstGeom prst="rect">
            <a:avLst/>
          </a:prstGeom>
        </p:spPr>
        <p:txBody>
          <a:bodyPr wrap="square">
            <a:spAutoFit/>
          </a:bodyPr>
          <a:lstStyle/>
          <a:p>
            <a:r>
              <a:rPr lang="en-US" sz="3600" b="1" dirty="0">
                <a:solidFill>
                  <a:srgbClr val="FF0066"/>
                </a:solidFill>
              </a:rPr>
              <a:t>Allocation of </a:t>
            </a:r>
            <a:r>
              <a:rPr lang="en-US" sz="3600" b="1" dirty="0" smtClean="0">
                <a:solidFill>
                  <a:srgbClr val="FF0066"/>
                </a:solidFill>
              </a:rPr>
              <a:t>function</a:t>
            </a:r>
          </a:p>
          <a:p>
            <a:pPr marL="342900" indent="-342900" algn="just">
              <a:lnSpc>
                <a:spcPct val="150000"/>
              </a:lnSpc>
              <a:buFont typeface="Arial" panose="020B0604020202020204" pitchFamily="34" charset="0"/>
              <a:buChar char="•"/>
            </a:pPr>
            <a:r>
              <a:rPr lang="en-US" sz="2400" dirty="0"/>
              <a:t>As ISO 13407 (1999) states in clause 7.3.2, allocation of function is "the division of system tasks into those performed by humans and those performed by technology" to specify a clear system boundary.</a:t>
            </a:r>
            <a:r>
              <a:rPr lang="en-US" sz="2400" b="1" dirty="0" smtClean="0">
                <a:solidFill>
                  <a:srgbClr val="FF0066"/>
                </a:solidFill>
              </a:rPr>
              <a:t> </a:t>
            </a:r>
          </a:p>
          <a:p>
            <a:pPr marL="342900" indent="-342900" algn="just">
              <a:lnSpc>
                <a:spcPct val="150000"/>
              </a:lnSpc>
              <a:buFont typeface="Arial" panose="020B0604020202020204" pitchFamily="34" charset="0"/>
              <a:buChar char="•"/>
            </a:pPr>
            <a:r>
              <a:rPr lang="en-US" sz="2400" dirty="0"/>
              <a:t>A range of options is established to identify the optimal division of </a:t>
            </a:r>
            <a:r>
              <a:rPr lang="en-US" sz="2400" dirty="0" smtClean="0"/>
              <a:t>labor, </a:t>
            </a:r>
            <a:r>
              <a:rPr lang="en-US" sz="2400" dirty="0"/>
              <a:t>to provide job satisfaction and efficient operation of the whole work process. </a:t>
            </a:r>
            <a:endParaRPr lang="en-US" sz="2400" dirty="0" smtClean="0"/>
          </a:p>
          <a:p>
            <a:pPr marL="342900" indent="-342900" algn="just">
              <a:lnSpc>
                <a:spcPct val="150000"/>
              </a:lnSpc>
              <a:buFont typeface="Arial" panose="020B0604020202020204" pitchFamily="34" charset="0"/>
              <a:buChar char="•"/>
            </a:pPr>
            <a:r>
              <a:rPr lang="en-US" sz="2400" dirty="0" smtClean="0"/>
              <a:t>User cost benefit </a:t>
            </a:r>
            <a:r>
              <a:rPr lang="en-US" sz="2400" dirty="0"/>
              <a:t>analysis can then be carried out to determine how acceptable each user group will find the new arrangement. </a:t>
            </a:r>
            <a:endParaRPr lang="en-US" sz="2400" dirty="0" smtClean="0"/>
          </a:p>
          <a:p>
            <a:pPr marL="342900" indent="-342900" algn="just">
              <a:lnSpc>
                <a:spcPct val="150000"/>
              </a:lnSpc>
              <a:buFont typeface="Arial" panose="020B0604020202020204" pitchFamily="34" charset="0"/>
              <a:buChar char="•"/>
            </a:pPr>
            <a:r>
              <a:rPr lang="en-US" sz="2400" dirty="0" smtClean="0"/>
              <a:t>The </a:t>
            </a:r>
            <a:r>
              <a:rPr lang="en-US" sz="2400" dirty="0"/>
              <a:t>use of task allocation charts and cost-benefit analysis is most useful for systems that affect whole work processes rather than single user, single task products. </a:t>
            </a:r>
            <a:endParaRPr lang="en-US" sz="2400" dirty="0" smtClean="0"/>
          </a:p>
          <a:p>
            <a:pPr marL="342900" indent="-342900" algn="just">
              <a:lnSpc>
                <a:spcPct val="150000"/>
              </a:lnSpc>
              <a:buFont typeface="Arial" panose="020B0604020202020204" pitchFamily="34" charset="0"/>
              <a:buChar char="•"/>
            </a:pPr>
            <a:r>
              <a:rPr lang="en-US" sz="2400" dirty="0" smtClean="0"/>
              <a:t>They </a:t>
            </a:r>
            <a:r>
              <a:rPr lang="en-US" sz="2400" dirty="0"/>
              <a:t>also provide the opportunity to rethink the system design or user roles to provide a more acceptable solution for all groups</a:t>
            </a:r>
            <a:r>
              <a:rPr lang="en-US" sz="2400" dirty="0" smtClean="0"/>
              <a:t>.</a:t>
            </a:r>
          </a:p>
          <a:p>
            <a:endParaRPr lang="en-US" sz="2400" b="1" dirty="0">
              <a:solidFill>
                <a:srgbClr val="FF0066"/>
              </a:solidFill>
            </a:endParaRPr>
          </a:p>
        </p:txBody>
      </p:sp>
    </p:spTree>
    <p:extLst>
      <p:ext uri="{BB962C8B-B14F-4D97-AF65-F5344CB8AC3E}">
        <p14:creationId xmlns:p14="http://schemas.microsoft.com/office/powerpoint/2010/main" val="2383474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5772734" cy="584775"/>
          </a:xfrm>
          <a:prstGeom prst="rect">
            <a:avLst/>
          </a:prstGeom>
        </p:spPr>
        <p:txBody>
          <a:bodyPr wrap="none">
            <a:spAutoFit/>
          </a:bodyPr>
          <a:lstStyle/>
          <a:p>
            <a:r>
              <a:rPr lang="en-US" sz="3200" b="1" dirty="0">
                <a:solidFill>
                  <a:srgbClr val="FF0066"/>
                </a:solidFill>
              </a:rPr>
              <a:t>Design guidelines and standards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 y="866633"/>
            <a:ext cx="5418161" cy="5066731"/>
          </a:xfrm>
          <a:prstGeom prst="rect">
            <a:avLst/>
          </a:prstGeom>
        </p:spPr>
      </p:pic>
      <p:sp>
        <p:nvSpPr>
          <p:cNvPr id="4" name="Rectangle 3"/>
          <p:cNvSpPr/>
          <p:nvPr/>
        </p:nvSpPr>
        <p:spPr>
          <a:xfrm>
            <a:off x="5923128" y="114321"/>
            <a:ext cx="6155141" cy="5509200"/>
          </a:xfrm>
          <a:prstGeom prst="rect">
            <a:avLst/>
          </a:prstGeom>
        </p:spPr>
        <p:txBody>
          <a:bodyPr wrap="square">
            <a:spAutoFit/>
          </a:bodyPr>
          <a:lstStyle/>
          <a:p>
            <a:r>
              <a:rPr lang="en-US" sz="3200" b="1" dirty="0">
                <a:solidFill>
                  <a:srgbClr val="FF0066"/>
                </a:solidFill>
              </a:rPr>
              <a:t>Parallel design sessions </a:t>
            </a:r>
            <a:endParaRPr lang="en-US" sz="3200" b="1" dirty="0" smtClean="0">
              <a:solidFill>
                <a:srgbClr val="FF0066"/>
              </a:solidFill>
            </a:endParaRPr>
          </a:p>
          <a:p>
            <a:pPr marL="457200" indent="-457200" algn="just">
              <a:buFont typeface="Arial" panose="020B0604020202020204" pitchFamily="34" charset="0"/>
              <a:buChar char="•"/>
            </a:pPr>
            <a:r>
              <a:rPr lang="en-US" sz="3200" dirty="0" smtClean="0"/>
              <a:t>involve </a:t>
            </a:r>
            <a:r>
              <a:rPr lang="en-US" sz="3200" dirty="0"/>
              <a:t>a few small groups of </a:t>
            </a:r>
            <a:r>
              <a:rPr lang="en-US" sz="3200" dirty="0" smtClean="0"/>
              <a:t>designers working </a:t>
            </a:r>
            <a:r>
              <a:rPr lang="en-US" sz="3200" dirty="0"/>
              <a:t>independently, to generate a range of diverse solutions. </a:t>
            </a:r>
            <a:endParaRPr lang="en-US" sz="3200" dirty="0" smtClean="0"/>
          </a:p>
          <a:p>
            <a:pPr marL="457200" indent="-457200" algn="just">
              <a:buFont typeface="Arial" panose="020B0604020202020204" pitchFamily="34" charset="0"/>
              <a:buChar char="•"/>
            </a:pPr>
            <a:r>
              <a:rPr lang="en-US" sz="3200" dirty="0" smtClean="0"/>
              <a:t>The </a:t>
            </a:r>
            <a:r>
              <a:rPr lang="en-US" sz="3200" dirty="0"/>
              <a:t>aim is to develop and evaluate different system designs before choosing a solution (possibly drawing from several solutions) as a basis for the implemented system </a:t>
            </a:r>
          </a:p>
        </p:txBody>
      </p:sp>
    </p:spTree>
    <p:extLst>
      <p:ext uri="{BB962C8B-B14F-4D97-AF65-F5344CB8AC3E}">
        <p14:creationId xmlns:p14="http://schemas.microsoft.com/office/powerpoint/2010/main" val="210135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44509" y="2738160"/>
            <a:ext cx="4493743" cy="2709191"/>
            <a:chOff x="3624543" y="3176635"/>
            <a:chExt cx="4493743" cy="2709191"/>
          </a:xfrm>
        </p:grpSpPr>
        <p:sp>
          <p:nvSpPr>
            <p:cNvPr id="3" name="Rectangle 2"/>
            <p:cNvSpPr/>
            <p:nvPr/>
          </p:nvSpPr>
          <p:spPr>
            <a:xfrm>
              <a:off x="3671247" y="3176635"/>
              <a:ext cx="2440818" cy="565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Task/function mappin</a:t>
              </a:r>
              <a:r>
                <a:rPr lang="en-US" b="1" dirty="0" smtClean="0">
                  <a:solidFill>
                    <a:schemeClr val="tx1"/>
                  </a:solidFill>
                </a:rPr>
                <a:t>g</a:t>
              </a:r>
              <a:endParaRPr lang="en-US" b="1" dirty="0">
                <a:solidFill>
                  <a:schemeClr val="tx1"/>
                </a:solidFill>
              </a:endParaRPr>
            </a:p>
          </p:txBody>
        </p:sp>
        <p:sp>
          <p:nvSpPr>
            <p:cNvPr id="4" name="Rectangle 3"/>
            <p:cNvSpPr/>
            <p:nvPr/>
          </p:nvSpPr>
          <p:spPr>
            <a:xfrm>
              <a:off x="3671245" y="4727961"/>
              <a:ext cx="3316405"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Prioritization</a:t>
              </a:r>
              <a:endParaRPr lang="en-US" sz="2000" b="1" dirty="0">
                <a:solidFill>
                  <a:schemeClr val="tx1"/>
                </a:solidFill>
              </a:endParaRPr>
            </a:p>
          </p:txBody>
        </p:sp>
        <p:sp>
          <p:nvSpPr>
            <p:cNvPr id="5" name="Rectangle 4"/>
            <p:cNvSpPr/>
            <p:nvPr/>
          </p:nvSpPr>
          <p:spPr>
            <a:xfrm>
              <a:off x="3624543" y="3810198"/>
              <a:ext cx="4493743" cy="7415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User, usability and organizational requirements</a:t>
              </a:r>
              <a:endParaRPr lang="en-US" sz="2000" b="1" dirty="0">
                <a:solidFill>
                  <a:schemeClr val="tx1"/>
                </a:solidFill>
              </a:endParaRPr>
            </a:p>
          </p:txBody>
        </p:sp>
        <p:sp>
          <p:nvSpPr>
            <p:cNvPr id="6" name="Rectangle 5"/>
            <p:cNvSpPr/>
            <p:nvPr/>
          </p:nvSpPr>
          <p:spPr>
            <a:xfrm>
              <a:off x="3671246" y="5320403"/>
              <a:ext cx="3316405" cy="565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Criteria setting</a:t>
              </a:r>
              <a:endParaRPr lang="en-US" sz="2000" b="1" dirty="0">
                <a:solidFill>
                  <a:schemeClr val="tx1"/>
                </a:solidFill>
              </a:endParaRPr>
            </a:p>
          </p:txBody>
        </p:sp>
      </p:grpSp>
      <p:grpSp>
        <p:nvGrpSpPr>
          <p:cNvPr id="7" name="Group 6"/>
          <p:cNvGrpSpPr/>
          <p:nvPr/>
        </p:nvGrpSpPr>
        <p:grpSpPr>
          <a:xfrm>
            <a:off x="2802061" y="613311"/>
            <a:ext cx="2005154" cy="1996894"/>
            <a:chOff x="6364126" y="763436"/>
            <a:chExt cx="2005154" cy="1996894"/>
          </a:xfrm>
        </p:grpSpPr>
        <p:sp>
          <p:nvSpPr>
            <p:cNvPr id="8" name="Rounded Rectangle 7"/>
            <p:cNvSpPr/>
            <p:nvPr/>
          </p:nvSpPr>
          <p:spPr>
            <a:xfrm>
              <a:off x="6364126" y="763436"/>
              <a:ext cx="1842448" cy="832513"/>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Requirement specification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9" name="Curved Connector 8"/>
            <p:cNvCxnSpPr/>
            <p:nvPr/>
          </p:nvCxnSpPr>
          <p:spPr>
            <a:xfrm rot="16200000" flipH="1">
              <a:off x="7252840" y="1643890"/>
              <a:ext cx="1148950" cy="1083930"/>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110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80" y="1282890"/>
            <a:ext cx="5052712" cy="5395867"/>
          </a:xfrm>
          <a:prstGeom prst="rect">
            <a:avLst/>
          </a:prstGeom>
        </p:spPr>
      </p:pic>
      <p:sp>
        <p:nvSpPr>
          <p:cNvPr id="3" name="Rectangle 2"/>
          <p:cNvSpPr/>
          <p:nvPr/>
        </p:nvSpPr>
        <p:spPr>
          <a:xfrm>
            <a:off x="0" y="118997"/>
            <a:ext cx="4606454" cy="646331"/>
          </a:xfrm>
          <a:prstGeom prst="rect">
            <a:avLst/>
          </a:prstGeom>
        </p:spPr>
        <p:txBody>
          <a:bodyPr wrap="none">
            <a:spAutoFit/>
          </a:bodyPr>
          <a:lstStyle/>
          <a:p>
            <a:r>
              <a:rPr lang="en-US" sz="3600" b="1" dirty="0">
                <a:solidFill>
                  <a:srgbClr val="FF0066"/>
                </a:solidFill>
              </a:rPr>
              <a:t>Task/function mapping</a:t>
            </a:r>
          </a:p>
        </p:txBody>
      </p:sp>
      <p:sp>
        <p:nvSpPr>
          <p:cNvPr id="4" name="Rectangle 3"/>
          <p:cNvSpPr/>
          <p:nvPr/>
        </p:nvSpPr>
        <p:spPr>
          <a:xfrm>
            <a:off x="5490950" y="1282890"/>
            <a:ext cx="6491784" cy="3785652"/>
          </a:xfrm>
          <a:prstGeom prst="rect">
            <a:avLst/>
          </a:prstGeom>
        </p:spPr>
        <p:txBody>
          <a:bodyPr wrap="square">
            <a:spAutoFit/>
          </a:bodyPr>
          <a:lstStyle/>
          <a:p>
            <a:pPr marL="342900" indent="-342900" algn="just">
              <a:buFont typeface="Arial" panose="020B0604020202020204" pitchFamily="34" charset="0"/>
              <a:buChar char="•"/>
            </a:pPr>
            <a:r>
              <a:rPr lang="en-US" sz="2400" dirty="0" smtClean="0"/>
              <a:t>Specifies </a:t>
            </a:r>
            <a:r>
              <a:rPr lang="en-US" sz="2400" dirty="0"/>
              <a:t>the system functions that each user will require for the different tasks that they perform. </a:t>
            </a:r>
            <a:endParaRPr lang="en-US" sz="2400" dirty="0" smtClean="0"/>
          </a:p>
          <a:p>
            <a:pPr marL="342900" indent="-342900" algn="just">
              <a:buFont typeface="Arial" panose="020B0604020202020204" pitchFamily="34" charset="0"/>
              <a:buChar char="•"/>
            </a:pPr>
            <a:r>
              <a:rPr lang="en-US" sz="2400" dirty="0"/>
              <a:t>By showing the relationship between the tasks and the corresponding functional requirements linked in matrix form, trade-offs can be made between different functions, or to add and remove functions depending on their value for supporting specific tasks</a:t>
            </a:r>
            <a:r>
              <a:rPr lang="en-US" sz="2400" dirty="0" smtClean="0"/>
              <a:t>.</a:t>
            </a:r>
          </a:p>
          <a:p>
            <a:pPr marL="342900" indent="-342900" algn="just">
              <a:buFont typeface="Arial" panose="020B0604020202020204" pitchFamily="34" charset="0"/>
              <a:buChar char="•"/>
            </a:pPr>
            <a:r>
              <a:rPr lang="en-US" sz="2400" dirty="0" smtClean="0"/>
              <a:t> </a:t>
            </a:r>
            <a:r>
              <a:rPr lang="en-US" sz="2400" dirty="0"/>
              <a:t>It is also useful for multi-user systems to ensure that the tasks of each user type are supported. </a:t>
            </a:r>
          </a:p>
        </p:txBody>
      </p:sp>
    </p:spTree>
    <p:extLst>
      <p:ext uri="{BB962C8B-B14F-4D97-AF65-F5344CB8AC3E}">
        <p14:creationId xmlns:p14="http://schemas.microsoft.com/office/powerpoint/2010/main" val="178142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65221"/>
            <a:ext cx="4850944" cy="3416320"/>
          </a:xfrm>
          <a:prstGeom prst="rect">
            <a:avLst/>
          </a:prstGeom>
        </p:spPr>
        <p:txBody>
          <a:bodyPr wrap="square">
            <a:spAutoFit/>
          </a:bodyPr>
          <a:lstStyle/>
          <a:p>
            <a:pPr marL="457200" indent="-457200" algn="just">
              <a:buFont typeface="Arial" panose="020B0604020202020204" pitchFamily="34" charset="0"/>
              <a:buChar char="•"/>
            </a:pPr>
            <a:r>
              <a:rPr lang="en-US" sz="2400" dirty="0"/>
              <a:t>It is important to establish and document the user requirements so that they lead into the process of designing the system itself. </a:t>
            </a:r>
            <a:endParaRPr lang="en-US" sz="2400" dirty="0" smtClean="0"/>
          </a:p>
          <a:p>
            <a:pPr marL="457200" indent="-457200" algn="just">
              <a:buFont typeface="Arial" panose="020B0604020202020204" pitchFamily="34" charset="0"/>
              <a:buChar char="•"/>
            </a:pPr>
            <a:r>
              <a:rPr lang="en-US" sz="2400" dirty="0" smtClean="0"/>
              <a:t>User </a:t>
            </a:r>
            <a:r>
              <a:rPr lang="en-US" sz="2400" dirty="0"/>
              <a:t>requirements will include summary descriptions of the tasks that the system will support and the functions that will be provided to support them. </a:t>
            </a:r>
          </a:p>
        </p:txBody>
      </p:sp>
      <p:sp>
        <p:nvSpPr>
          <p:cNvPr id="3" name="Rectangle 2"/>
          <p:cNvSpPr/>
          <p:nvPr/>
        </p:nvSpPr>
        <p:spPr>
          <a:xfrm>
            <a:off x="3214885" y="0"/>
            <a:ext cx="5038302" cy="584775"/>
          </a:xfrm>
          <a:prstGeom prst="rect">
            <a:avLst/>
          </a:prstGeom>
        </p:spPr>
        <p:txBody>
          <a:bodyPr wrap="none">
            <a:spAutoFit/>
          </a:bodyPr>
          <a:lstStyle/>
          <a:p>
            <a:r>
              <a:rPr lang="en-US" sz="3200" b="1" dirty="0">
                <a:solidFill>
                  <a:srgbClr val="FF0066"/>
                </a:solidFill>
              </a:rPr>
              <a:t>Requirements </a:t>
            </a:r>
            <a:r>
              <a:rPr lang="en-US" sz="3200" b="1" dirty="0" smtClean="0">
                <a:solidFill>
                  <a:srgbClr val="FF0066"/>
                </a:solidFill>
              </a:rPr>
              <a:t>categorization</a:t>
            </a:r>
            <a:endParaRPr lang="en-US" sz="3200" b="1" dirty="0">
              <a:solidFill>
                <a:srgbClr val="FF0066"/>
              </a:solidFill>
            </a:endParaRPr>
          </a:p>
        </p:txBody>
      </p:sp>
      <p:sp>
        <p:nvSpPr>
          <p:cNvPr id="4" name="TextBox 3"/>
          <p:cNvSpPr txBox="1"/>
          <p:nvPr/>
        </p:nvSpPr>
        <p:spPr>
          <a:xfrm>
            <a:off x="272236" y="1318890"/>
            <a:ext cx="3286862" cy="584775"/>
          </a:xfrm>
          <a:prstGeom prst="rect">
            <a:avLst/>
          </a:prstGeom>
          <a:noFill/>
        </p:spPr>
        <p:txBody>
          <a:bodyPr wrap="none" rtlCol="0">
            <a:spAutoFit/>
          </a:bodyPr>
          <a:lstStyle/>
          <a:p>
            <a:r>
              <a:rPr lang="en-US" sz="3200" b="1" dirty="0" smtClean="0">
                <a:solidFill>
                  <a:srgbClr val="FF0066"/>
                </a:solidFill>
              </a:rPr>
              <a:t>User requirements</a:t>
            </a:r>
            <a:endParaRPr lang="en-US" sz="3200" b="1" dirty="0">
              <a:solidFill>
                <a:srgbClr val="FF0066"/>
              </a:solidFill>
            </a:endParaRPr>
          </a:p>
        </p:txBody>
      </p:sp>
      <p:sp>
        <p:nvSpPr>
          <p:cNvPr id="5" name="Rectangle 4"/>
          <p:cNvSpPr/>
          <p:nvPr/>
        </p:nvSpPr>
        <p:spPr>
          <a:xfrm>
            <a:off x="6100552" y="1318890"/>
            <a:ext cx="4094775" cy="584775"/>
          </a:xfrm>
          <a:prstGeom prst="rect">
            <a:avLst/>
          </a:prstGeom>
        </p:spPr>
        <p:txBody>
          <a:bodyPr wrap="none">
            <a:spAutoFit/>
          </a:bodyPr>
          <a:lstStyle/>
          <a:p>
            <a:r>
              <a:rPr lang="en-US" sz="3200" b="1" dirty="0">
                <a:solidFill>
                  <a:srgbClr val="FF0066"/>
                </a:solidFill>
              </a:rPr>
              <a:t>Usability </a:t>
            </a:r>
            <a:r>
              <a:rPr lang="en-US" sz="3200" b="1" dirty="0" smtClean="0">
                <a:solidFill>
                  <a:srgbClr val="FF0066"/>
                </a:solidFill>
              </a:rPr>
              <a:t>requirements</a:t>
            </a:r>
            <a:endParaRPr lang="en-US" dirty="0"/>
          </a:p>
        </p:txBody>
      </p:sp>
      <p:sp>
        <p:nvSpPr>
          <p:cNvPr id="6" name="Rectangle 5"/>
          <p:cNvSpPr/>
          <p:nvPr/>
        </p:nvSpPr>
        <p:spPr>
          <a:xfrm>
            <a:off x="5259777" y="2078209"/>
            <a:ext cx="6791195" cy="2677656"/>
          </a:xfrm>
          <a:prstGeom prst="rect">
            <a:avLst/>
          </a:prstGeom>
        </p:spPr>
        <p:txBody>
          <a:bodyPr wrap="square">
            <a:spAutoFit/>
          </a:bodyPr>
          <a:lstStyle/>
          <a:p>
            <a:r>
              <a:rPr lang="en-US" sz="2400" dirty="0"/>
              <a:t>Generally agreed usability goals to define are: </a:t>
            </a:r>
            <a:endParaRPr lang="en-US" sz="2400" dirty="0" smtClean="0"/>
          </a:p>
          <a:p>
            <a:pPr marL="457200" indent="-457200">
              <a:buFont typeface="Arial" panose="020B0604020202020204" pitchFamily="34" charset="0"/>
              <a:buChar char="•"/>
            </a:pPr>
            <a:r>
              <a:rPr lang="en-US" sz="2400" dirty="0"/>
              <a:t>E</a:t>
            </a:r>
            <a:r>
              <a:rPr lang="en-US" sz="2400" dirty="0" smtClean="0"/>
              <a:t>ffectiveness</a:t>
            </a:r>
          </a:p>
          <a:p>
            <a:pPr marL="457200" indent="-457200">
              <a:buFont typeface="Arial" panose="020B0604020202020204" pitchFamily="34" charset="0"/>
              <a:buChar char="•"/>
            </a:pPr>
            <a:r>
              <a:rPr lang="en-US" sz="2400" dirty="0"/>
              <a:t>D</a:t>
            </a:r>
            <a:r>
              <a:rPr lang="en-US" sz="2400" dirty="0" smtClean="0"/>
              <a:t>egree </a:t>
            </a:r>
            <a:r>
              <a:rPr lang="en-US" sz="2400" dirty="0"/>
              <a:t>of success with which users achieve their task </a:t>
            </a:r>
            <a:r>
              <a:rPr lang="en-US" sz="2400" dirty="0" smtClean="0"/>
              <a:t>goals</a:t>
            </a:r>
          </a:p>
          <a:p>
            <a:pPr marL="457200" indent="-457200">
              <a:buFont typeface="Arial" panose="020B0604020202020204" pitchFamily="34" charset="0"/>
              <a:buChar char="•"/>
            </a:pPr>
            <a:r>
              <a:rPr lang="en-US" sz="2400" dirty="0"/>
              <a:t>E</a:t>
            </a:r>
            <a:r>
              <a:rPr lang="en-US" sz="2400" dirty="0" smtClean="0"/>
              <a:t>fficiency</a:t>
            </a:r>
          </a:p>
          <a:p>
            <a:pPr marL="457200" indent="-457200">
              <a:buFont typeface="Arial" panose="020B0604020202020204" pitchFamily="34" charset="0"/>
              <a:buChar char="•"/>
            </a:pPr>
            <a:r>
              <a:rPr lang="en-US" sz="2400" dirty="0" smtClean="0"/>
              <a:t> </a:t>
            </a:r>
            <a:r>
              <a:rPr lang="en-US" sz="2400" dirty="0"/>
              <a:t>time it takes to complete </a:t>
            </a:r>
            <a:r>
              <a:rPr lang="en-US" sz="2400" dirty="0" smtClean="0"/>
              <a:t>tasks and satisfaction</a:t>
            </a:r>
          </a:p>
          <a:p>
            <a:pPr marL="457200" indent="-457200">
              <a:buFont typeface="Arial" panose="020B0604020202020204" pitchFamily="34" charset="0"/>
              <a:buChar char="•"/>
            </a:pPr>
            <a:r>
              <a:rPr lang="en-US" sz="2400" dirty="0" smtClean="0"/>
              <a:t>user </a:t>
            </a:r>
            <a:r>
              <a:rPr lang="en-US" sz="2400" dirty="0"/>
              <a:t>comfort and acceptability</a:t>
            </a:r>
          </a:p>
        </p:txBody>
      </p:sp>
    </p:spTree>
    <p:extLst>
      <p:ext uri="{BB962C8B-B14F-4D97-AF65-F5344CB8AC3E}">
        <p14:creationId xmlns:p14="http://schemas.microsoft.com/office/powerpoint/2010/main" val="21419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576" y="150125"/>
            <a:ext cx="5732723" cy="646331"/>
          </a:xfrm>
          <a:prstGeom prst="rect">
            <a:avLst/>
          </a:prstGeom>
          <a:noFill/>
        </p:spPr>
        <p:txBody>
          <a:bodyPr wrap="none" rtlCol="0">
            <a:spAutoFit/>
          </a:bodyPr>
          <a:lstStyle/>
          <a:p>
            <a:r>
              <a:rPr lang="en-US" sz="3600" b="1" dirty="0" smtClean="0">
                <a:solidFill>
                  <a:srgbClr val="FF0066"/>
                </a:solidFill>
              </a:rPr>
              <a:t>Organizational requirements</a:t>
            </a:r>
            <a:endParaRPr lang="en-US" sz="3600" b="1" dirty="0">
              <a:solidFill>
                <a:srgbClr val="FF0066"/>
              </a:solidFill>
            </a:endParaRPr>
          </a:p>
        </p:txBody>
      </p:sp>
      <p:sp>
        <p:nvSpPr>
          <p:cNvPr id="3" name="Rectangle 2"/>
          <p:cNvSpPr/>
          <p:nvPr/>
        </p:nvSpPr>
        <p:spPr>
          <a:xfrm>
            <a:off x="193674" y="796456"/>
            <a:ext cx="11732525" cy="335681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t>An understanding of </a:t>
            </a:r>
            <a:r>
              <a:rPr lang="en-US" sz="2400" dirty="0" smtClean="0"/>
              <a:t>organizational </a:t>
            </a:r>
            <a:r>
              <a:rPr lang="en-US" sz="2400" dirty="0"/>
              <a:t>requirements will help to create systems that can support the management structure of the </a:t>
            </a:r>
            <a:r>
              <a:rPr lang="en-US" sz="2400" dirty="0" smtClean="0"/>
              <a:t>organization </a:t>
            </a:r>
            <a:r>
              <a:rPr lang="en-US" sz="2400" dirty="0"/>
              <a:t>and communications within it, as well as group and collaborative working. </a:t>
            </a:r>
            <a:endParaRPr lang="en-US" sz="2400" dirty="0" smtClean="0"/>
          </a:p>
          <a:p>
            <a:pPr marL="285750" indent="-285750" algn="just">
              <a:lnSpc>
                <a:spcPct val="150000"/>
              </a:lnSpc>
              <a:buFont typeface="Arial" panose="020B0604020202020204" pitchFamily="34" charset="0"/>
              <a:buChar char="•"/>
            </a:pPr>
            <a:r>
              <a:rPr lang="en-US" sz="2400" dirty="0" smtClean="0"/>
              <a:t>Defining </a:t>
            </a:r>
            <a:r>
              <a:rPr lang="en-US" sz="2400" dirty="0"/>
              <a:t>and grouping the tasks in an appropriate way will help to create motivating and satisfying jobs, ideally allowing users autonomy, flexibility, provision of good feedback on their performance and the opportunity to develop their skills and careers. </a:t>
            </a:r>
          </a:p>
        </p:txBody>
      </p:sp>
    </p:spTree>
    <p:extLst>
      <p:ext uri="{BB962C8B-B14F-4D97-AF65-F5344CB8AC3E}">
        <p14:creationId xmlns:p14="http://schemas.microsoft.com/office/powerpoint/2010/main" val="1326510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6871" y="116975"/>
            <a:ext cx="6096000" cy="646331"/>
          </a:xfrm>
          <a:prstGeom prst="rect">
            <a:avLst/>
          </a:prstGeom>
        </p:spPr>
        <p:txBody>
          <a:bodyPr>
            <a:spAutoFit/>
          </a:bodyPr>
          <a:lstStyle/>
          <a:p>
            <a:r>
              <a:rPr lang="en-US" sz="3600" b="1" dirty="0" smtClean="0">
                <a:solidFill>
                  <a:srgbClr val="FF0066"/>
                </a:solidFill>
              </a:rPr>
              <a:t>Prioritization</a:t>
            </a:r>
            <a:r>
              <a:rPr lang="en-US" sz="2800" dirty="0" smtClean="0"/>
              <a:t> </a:t>
            </a:r>
            <a:r>
              <a:rPr lang="en-US"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25" y="1399549"/>
            <a:ext cx="5575117" cy="3983132"/>
          </a:xfrm>
          <a:prstGeom prst="rect">
            <a:avLst/>
          </a:prstGeom>
        </p:spPr>
      </p:pic>
      <p:sp>
        <p:nvSpPr>
          <p:cNvPr id="6" name="Rectangle 5"/>
          <p:cNvSpPr/>
          <p:nvPr/>
        </p:nvSpPr>
        <p:spPr>
          <a:xfrm>
            <a:off x="8161927" y="116975"/>
            <a:ext cx="2959465" cy="646331"/>
          </a:xfrm>
          <a:prstGeom prst="rect">
            <a:avLst/>
          </a:prstGeom>
        </p:spPr>
        <p:txBody>
          <a:bodyPr wrap="none">
            <a:spAutoFit/>
          </a:bodyPr>
          <a:lstStyle/>
          <a:p>
            <a:r>
              <a:rPr lang="en-US" sz="3600" b="1" dirty="0">
                <a:solidFill>
                  <a:srgbClr val="FF0066"/>
                </a:solidFill>
              </a:rPr>
              <a:t>Criteria setting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109" y="1576349"/>
            <a:ext cx="5534797" cy="3629532"/>
          </a:xfrm>
          <a:prstGeom prst="rect">
            <a:avLst/>
          </a:prstGeom>
        </p:spPr>
      </p:pic>
    </p:spTree>
    <p:extLst>
      <p:ext uri="{BB962C8B-B14F-4D97-AF65-F5344CB8AC3E}">
        <p14:creationId xmlns:p14="http://schemas.microsoft.com/office/powerpoint/2010/main" val="4059094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398292" y="163774"/>
            <a:ext cx="4326341" cy="559557"/>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75000"/>
                    <a:lumOff val="25000"/>
                  </a:schemeClr>
                </a:solidFill>
                <a:latin typeface="Times New Roman" panose="02020603050405020304" pitchFamily="18" charset="0"/>
                <a:cs typeface="Times New Roman" panose="02020603050405020304" pitchFamily="18" charset="0"/>
              </a:rPr>
              <a:t>User experience</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54675" y="980323"/>
            <a:ext cx="12037325" cy="416434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3000" dirty="0">
                <a:solidFill>
                  <a:srgbClr val="333333"/>
                </a:solidFill>
                <a:latin typeface="Times New Roman" panose="02020603050405020304" pitchFamily="18" charset="0"/>
                <a:cs typeface="Times New Roman" panose="02020603050405020304" pitchFamily="18" charset="0"/>
              </a:rPr>
              <a:t>User experience (UX) focuses on having a deep understanding of users, what they need, what they value, their abilities, and also their limitations.  </a:t>
            </a:r>
            <a:endParaRPr lang="en-US" sz="3000" dirty="0" smtClean="0">
              <a:solidFill>
                <a:srgbClr val="333333"/>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3000" dirty="0" smtClean="0">
                <a:solidFill>
                  <a:srgbClr val="333333"/>
                </a:solidFill>
                <a:latin typeface="Times New Roman" panose="02020603050405020304" pitchFamily="18" charset="0"/>
                <a:cs typeface="Times New Roman" panose="02020603050405020304" pitchFamily="18" charset="0"/>
              </a:rPr>
              <a:t>It </a:t>
            </a:r>
            <a:r>
              <a:rPr lang="en-US" sz="3000" dirty="0">
                <a:solidFill>
                  <a:srgbClr val="333333"/>
                </a:solidFill>
                <a:latin typeface="Times New Roman" panose="02020603050405020304" pitchFamily="18" charset="0"/>
                <a:cs typeface="Times New Roman" panose="02020603050405020304" pitchFamily="18" charset="0"/>
              </a:rPr>
              <a:t>also takes into account the business goals and objectives of the group managing the project</a:t>
            </a:r>
            <a:r>
              <a:rPr lang="en-US" sz="3000" dirty="0" smtClean="0">
                <a:solidFill>
                  <a:srgbClr val="333333"/>
                </a:solidFill>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3000" dirty="0" smtClean="0">
                <a:solidFill>
                  <a:srgbClr val="333333"/>
                </a:solidFill>
                <a:latin typeface="Times New Roman" panose="02020603050405020304" pitchFamily="18" charset="0"/>
                <a:cs typeface="Times New Roman" panose="02020603050405020304" pitchFamily="18" charset="0"/>
              </a:rPr>
              <a:t>UX </a:t>
            </a:r>
            <a:r>
              <a:rPr lang="en-US" sz="3000" dirty="0">
                <a:solidFill>
                  <a:srgbClr val="333333"/>
                </a:solidFill>
                <a:latin typeface="Times New Roman" panose="02020603050405020304" pitchFamily="18" charset="0"/>
                <a:cs typeface="Times New Roman" panose="02020603050405020304" pitchFamily="18" charset="0"/>
              </a:rPr>
              <a:t>best practices promote improving the quality of the user’s interaction with and perceptions of your product and any related services.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49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arn(inVertic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arn(inVertical)">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86" y="0"/>
            <a:ext cx="12022114" cy="7017306"/>
          </a:xfrm>
          <a:prstGeom prst="rect">
            <a:avLst/>
          </a:prstGeom>
          <a:noFill/>
        </p:spPr>
        <p:txBody>
          <a:bodyPr wrap="square" rtlCol="0">
            <a:spAutoFit/>
          </a:bodyPr>
          <a:lstStyle/>
          <a:p>
            <a:pPr>
              <a:lnSpc>
                <a:spcPct val="150000"/>
              </a:lnSpc>
            </a:pPr>
            <a:r>
              <a:rPr lang="en-US" sz="3200" b="1" dirty="0" smtClean="0"/>
              <a:t>Learnability</a:t>
            </a:r>
            <a:r>
              <a:rPr lang="en-US" sz="3200" dirty="0">
                <a:solidFill>
                  <a:srgbClr val="FF0066"/>
                </a:solidFill>
              </a:rPr>
              <a:t>: How easy is it for users to accomplish basic tasks the first time they encounter the design</a:t>
            </a:r>
            <a:r>
              <a:rPr lang="en-US" sz="3200" dirty="0" smtClean="0">
                <a:solidFill>
                  <a:srgbClr val="FF0066"/>
                </a:solidFill>
              </a:rPr>
              <a:t>?</a:t>
            </a:r>
            <a:endParaRPr lang="en-US" sz="3200" dirty="0"/>
          </a:p>
          <a:p>
            <a:pPr>
              <a:lnSpc>
                <a:spcPct val="150000"/>
              </a:lnSpc>
            </a:pPr>
            <a:r>
              <a:rPr lang="en-US" sz="3200" b="1" dirty="0"/>
              <a:t>Efficiency</a:t>
            </a:r>
            <a:r>
              <a:rPr lang="en-US" sz="3200" dirty="0"/>
              <a:t>: </a:t>
            </a:r>
            <a:r>
              <a:rPr lang="en-US" sz="3200" dirty="0">
                <a:solidFill>
                  <a:srgbClr val="FF0066"/>
                </a:solidFill>
              </a:rPr>
              <a:t>Once users have learned the design, how quickly can they perform tasks</a:t>
            </a:r>
            <a:r>
              <a:rPr lang="en-US" sz="3200" dirty="0" smtClean="0">
                <a:solidFill>
                  <a:srgbClr val="FF0066"/>
                </a:solidFill>
              </a:rPr>
              <a:t>?</a:t>
            </a:r>
            <a:endParaRPr lang="en-US" sz="3200" dirty="0"/>
          </a:p>
          <a:p>
            <a:pPr>
              <a:lnSpc>
                <a:spcPct val="150000"/>
              </a:lnSpc>
            </a:pPr>
            <a:r>
              <a:rPr lang="en-US" sz="3200" b="1" dirty="0"/>
              <a:t>Memorability</a:t>
            </a:r>
            <a:r>
              <a:rPr lang="en-US" sz="3200" dirty="0"/>
              <a:t>: </a:t>
            </a:r>
            <a:r>
              <a:rPr lang="en-US" sz="3200" dirty="0">
                <a:solidFill>
                  <a:srgbClr val="FF0066"/>
                </a:solidFill>
              </a:rPr>
              <a:t>When users return to the design after a period of not using it, how easily can they reestablish proficiency</a:t>
            </a:r>
            <a:r>
              <a:rPr lang="en-US" sz="3200" dirty="0" smtClean="0">
                <a:solidFill>
                  <a:srgbClr val="FF0066"/>
                </a:solidFill>
              </a:rPr>
              <a:t>?</a:t>
            </a:r>
            <a:endParaRPr lang="en-US" sz="3200" dirty="0"/>
          </a:p>
          <a:p>
            <a:pPr>
              <a:lnSpc>
                <a:spcPct val="150000"/>
              </a:lnSpc>
            </a:pPr>
            <a:r>
              <a:rPr lang="en-US" sz="3200" b="1" dirty="0"/>
              <a:t>Errors</a:t>
            </a:r>
            <a:r>
              <a:rPr lang="en-US" sz="3200" dirty="0"/>
              <a:t>: </a:t>
            </a:r>
            <a:r>
              <a:rPr lang="en-US" sz="3200" dirty="0">
                <a:solidFill>
                  <a:srgbClr val="FF0066"/>
                </a:solidFill>
              </a:rPr>
              <a:t>How many </a:t>
            </a:r>
            <a:r>
              <a:rPr lang="en-US" sz="3200" dirty="0" smtClean="0">
                <a:solidFill>
                  <a:srgbClr val="FF0066"/>
                </a:solidFill>
              </a:rPr>
              <a:t>errors</a:t>
            </a:r>
            <a:r>
              <a:rPr lang="en-US" sz="3200" dirty="0">
                <a:solidFill>
                  <a:srgbClr val="FF0066"/>
                </a:solidFill>
              </a:rPr>
              <a:t> do users make, how severe are these errors, and how easily can they recover from the errors</a:t>
            </a:r>
            <a:r>
              <a:rPr lang="en-US" sz="3200" dirty="0" smtClean="0">
                <a:solidFill>
                  <a:srgbClr val="FF0066"/>
                </a:solidFill>
              </a:rPr>
              <a:t>?</a:t>
            </a:r>
            <a:endParaRPr lang="en-US" sz="3200" dirty="0"/>
          </a:p>
          <a:p>
            <a:pPr>
              <a:lnSpc>
                <a:spcPct val="150000"/>
              </a:lnSpc>
            </a:pPr>
            <a:r>
              <a:rPr lang="en-US" sz="3200" b="1" dirty="0"/>
              <a:t>Satisfaction</a:t>
            </a:r>
            <a:r>
              <a:rPr lang="en-US" sz="3200" dirty="0"/>
              <a:t>: </a:t>
            </a:r>
            <a:r>
              <a:rPr lang="en-US" sz="3200" dirty="0">
                <a:solidFill>
                  <a:srgbClr val="FF0066"/>
                </a:solidFill>
              </a:rPr>
              <a:t>How pleasant is it to use the design?</a:t>
            </a:r>
          </a:p>
          <a:p>
            <a:endParaRPr lang="en-US" dirty="0"/>
          </a:p>
        </p:txBody>
      </p:sp>
    </p:spTree>
    <p:extLst>
      <p:ext uri="{BB962C8B-B14F-4D97-AF65-F5344CB8AC3E}">
        <p14:creationId xmlns:p14="http://schemas.microsoft.com/office/powerpoint/2010/main" val="14294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
            <a:ext cx="12096465" cy="6482687"/>
          </a:xfrm>
          <a:prstGeom prst="rect">
            <a:avLst/>
          </a:prstGeom>
        </p:spPr>
      </p:pic>
      <p:sp>
        <p:nvSpPr>
          <p:cNvPr id="2" name="Rectangle 1"/>
          <p:cNvSpPr/>
          <p:nvPr/>
        </p:nvSpPr>
        <p:spPr>
          <a:xfrm>
            <a:off x="95535" y="0"/>
            <a:ext cx="11241206" cy="830997"/>
          </a:xfrm>
          <a:prstGeom prst="rect">
            <a:avLst/>
          </a:prstGeom>
          <a:solidFill>
            <a:schemeClr val="accent6">
              <a:lumMod val="50000"/>
            </a:schemeClr>
          </a:solidFill>
        </p:spPr>
        <p:txBody>
          <a:bodyPr wrap="square">
            <a:spAutoFit/>
          </a:bodyPr>
          <a:lstStyle/>
          <a:p>
            <a:r>
              <a:rPr lang="en-US" sz="2400" dirty="0">
                <a:solidFill>
                  <a:srgbClr val="FFFF00"/>
                </a:solidFill>
                <a:latin typeface="medium-content-title-font"/>
              </a:rPr>
              <a:t>“Design is not just what it looks like and feels like. Design is how it works.”</a:t>
            </a:r>
          </a:p>
          <a:p>
            <a:r>
              <a:rPr lang="en-US" sz="2400" dirty="0">
                <a:solidFill>
                  <a:srgbClr val="FFFF00"/>
                </a:solidFill>
                <a:latin typeface="medium-content-title-font"/>
              </a:rPr>
              <a:t>— Steve Jobs.</a:t>
            </a:r>
            <a:endParaRPr lang="en-US" sz="2400" b="0" i="0" dirty="0">
              <a:solidFill>
                <a:srgbClr val="FFFF00"/>
              </a:solidFill>
              <a:effectLst/>
              <a:latin typeface="medium-content-title-font"/>
            </a:endParaRPr>
          </a:p>
        </p:txBody>
      </p:sp>
    </p:spTree>
    <p:extLst>
      <p:ext uri="{BB962C8B-B14F-4D97-AF65-F5344CB8AC3E}">
        <p14:creationId xmlns:p14="http://schemas.microsoft.com/office/powerpoint/2010/main" val="277085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17" y="0"/>
            <a:ext cx="11514162" cy="954107"/>
          </a:xfrm>
          <a:prstGeom prst="rect">
            <a:avLst/>
          </a:prstGeom>
        </p:spPr>
        <p:txBody>
          <a:bodyPr wrap="square">
            <a:spAutoFit/>
          </a:bodyPr>
          <a:lstStyle/>
          <a:p>
            <a:pPr algn="just"/>
            <a:r>
              <a:rPr lang="en-US" sz="2800" b="1" dirty="0">
                <a:solidFill>
                  <a:srgbClr val="FF0066"/>
                </a:solidFill>
                <a:latin typeface="medium-content-serif-font"/>
              </a:rPr>
              <a:t>Good user experience adds to the beauty of the product while a cumbersome user experience does just the opposite of it.</a:t>
            </a:r>
            <a:endParaRPr lang="en-US" sz="2800" b="1" dirty="0">
              <a:solidFill>
                <a:srgbClr val="FF0066"/>
              </a:solidFill>
            </a:endParaRPr>
          </a:p>
        </p:txBody>
      </p:sp>
      <p:sp>
        <p:nvSpPr>
          <p:cNvPr id="3" name="Rectangle 2"/>
          <p:cNvSpPr/>
          <p:nvPr/>
        </p:nvSpPr>
        <p:spPr>
          <a:xfrm>
            <a:off x="185382" y="1668234"/>
            <a:ext cx="5500047" cy="1338828"/>
          </a:xfrm>
          <a:prstGeom prst="rect">
            <a:avLst/>
          </a:prstGeom>
        </p:spPr>
        <p:txBody>
          <a:bodyPr wrap="square">
            <a:spAutoFit/>
          </a:bodyPr>
          <a:lstStyle/>
          <a:p>
            <a:pPr>
              <a:lnSpc>
                <a:spcPct val="150000"/>
              </a:lnSpc>
            </a:pPr>
            <a:r>
              <a:rPr lang="en-US" b="1" dirty="0">
                <a:solidFill>
                  <a:srgbClr val="292929"/>
                </a:solidFill>
                <a:latin typeface="medium-content-serif-font"/>
              </a:rPr>
              <a:t>One of the useful features would be Reviews, showing users appropriate information about products.</a:t>
            </a:r>
            <a:endParaRPr lang="en-US"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2948" t="8321" r="23264" b="8135"/>
          <a:stretch/>
        </p:blipFill>
        <p:spPr>
          <a:xfrm>
            <a:off x="532263" y="3028502"/>
            <a:ext cx="4449171" cy="364395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429" y="1600438"/>
            <a:ext cx="6234752" cy="5174844"/>
          </a:xfrm>
          <a:prstGeom prst="rect">
            <a:avLst/>
          </a:prstGeom>
        </p:spPr>
      </p:pic>
      <p:sp>
        <p:nvSpPr>
          <p:cNvPr id="7" name="TextBox 6"/>
          <p:cNvSpPr txBox="1"/>
          <p:nvPr/>
        </p:nvSpPr>
        <p:spPr>
          <a:xfrm>
            <a:off x="532263" y="1062019"/>
            <a:ext cx="1471878" cy="584775"/>
          </a:xfrm>
          <a:prstGeom prst="rect">
            <a:avLst/>
          </a:prstGeom>
          <a:noFill/>
        </p:spPr>
        <p:txBody>
          <a:bodyPr wrap="none" rtlCol="0">
            <a:spAutoFit/>
          </a:bodyPr>
          <a:lstStyle/>
          <a:p>
            <a:r>
              <a:rPr lang="en-US" sz="3200" b="1" dirty="0" smtClean="0"/>
              <a:t>USEFUL</a:t>
            </a:r>
            <a:endParaRPr lang="en-US" sz="3200" b="1" dirty="0"/>
          </a:p>
        </p:txBody>
      </p:sp>
    </p:spTree>
    <p:extLst>
      <p:ext uri="{BB962C8B-B14F-4D97-AF65-F5344CB8AC3E}">
        <p14:creationId xmlns:p14="http://schemas.microsoft.com/office/powerpoint/2010/main" val="1665812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319" y="217127"/>
            <a:ext cx="11541459" cy="954107"/>
          </a:xfrm>
          <a:prstGeom prst="rect">
            <a:avLst/>
          </a:prstGeom>
        </p:spPr>
        <p:txBody>
          <a:bodyPr wrap="square">
            <a:spAutoFit/>
          </a:bodyPr>
          <a:lstStyle/>
          <a:p>
            <a:pPr algn="just"/>
            <a:r>
              <a:rPr lang="en-US" sz="2800" b="1" dirty="0" smtClean="0">
                <a:solidFill>
                  <a:srgbClr val="FF0000"/>
                </a:solidFill>
                <a:latin typeface="medium-content-serif-font"/>
              </a:rPr>
              <a:t>Bad examples : </a:t>
            </a:r>
            <a:r>
              <a:rPr lang="en-US" sz="2800" b="1" dirty="0" smtClean="0">
                <a:solidFill>
                  <a:srgbClr val="292929"/>
                </a:solidFill>
                <a:latin typeface="medium-content-serif-font"/>
              </a:rPr>
              <a:t>auto-playing </a:t>
            </a:r>
            <a:r>
              <a:rPr lang="en-US" sz="2800" b="1" dirty="0">
                <a:solidFill>
                  <a:srgbClr val="292929"/>
                </a:solidFill>
                <a:latin typeface="medium-content-serif-font"/>
              </a:rPr>
              <a:t>videos</a:t>
            </a:r>
            <a:r>
              <a:rPr lang="en-US" sz="2800" dirty="0">
                <a:solidFill>
                  <a:srgbClr val="292929"/>
                </a:solidFill>
                <a:latin typeface="medium-content-serif-font"/>
              </a:rPr>
              <a:t> </a:t>
            </a:r>
            <a:r>
              <a:rPr lang="en-US" sz="2800" b="1" dirty="0">
                <a:solidFill>
                  <a:srgbClr val="292929"/>
                </a:solidFill>
                <a:latin typeface="medium-content-serif-font"/>
              </a:rPr>
              <a:t>and pop-up ads </a:t>
            </a:r>
            <a:r>
              <a:rPr lang="en-US" sz="2800" dirty="0">
                <a:solidFill>
                  <a:srgbClr val="292929"/>
                </a:solidFill>
                <a:latin typeface="medium-content-serif-font"/>
              </a:rPr>
              <a:t>right after opening a website.</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84" y="1171233"/>
            <a:ext cx="11500512" cy="5509345"/>
          </a:xfrm>
          <a:prstGeom prst="rect">
            <a:avLst/>
          </a:prstGeom>
        </p:spPr>
      </p:pic>
    </p:spTree>
    <p:extLst>
      <p:ext uri="{BB962C8B-B14F-4D97-AF65-F5344CB8AC3E}">
        <p14:creationId xmlns:p14="http://schemas.microsoft.com/office/powerpoint/2010/main" val="4094803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6523"/>
            <a:ext cx="6096000" cy="1569660"/>
          </a:xfrm>
          <a:prstGeom prst="rect">
            <a:avLst/>
          </a:prstGeom>
        </p:spPr>
        <p:txBody>
          <a:bodyPr>
            <a:spAutoFit/>
          </a:bodyPr>
          <a:lstStyle/>
          <a:p>
            <a:pPr marL="285750" indent="-285750" algn="just">
              <a:buFont typeface="Arial" panose="020B0604020202020204" pitchFamily="34" charset="0"/>
              <a:buChar char="•"/>
            </a:pPr>
            <a:r>
              <a:rPr lang="en-US" sz="2400" dirty="0">
                <a:solidFill>
                  <a:srgbClr val="292929"/>
                </a:solidFill>
                <a:latin typeface="medium-content-serif-font"/>
              </a:rPr>
              <a:t>Designers must make sure that all the features and options added are easily usable.</a:t>
            </a:r>
            <a:r>
              <a:rPr lang="en-US" sz="2400" b="1" dirty="0">
                <a:solidFill>
                  <a:srgbClr val="292929"/>
                </a:solidFill>
                <a:latin typeface="medium-content-serif-font"/>
              </a:rPr>
              <a:t> It’s never a good idea to give your users a half-baked design.</a:t>
            </a:r>
            <a:endParaRPr lang="en-US" sz="2400" dirty="0"/>
          </a:p>
        </p:txBody>
      </p:sp>
      <p:sp>
        <p:nvSpPr>
          <p:cNvPr id="3" name="TextBox 2"/>
          <p:cNvSpPr txBox="1"/>
          <p:nvPr/>
        </p:nvSpPr>
        <p:spPr>
          <a:xfrm>
            <a:off x="286602" y="155896"/>
            <a:ext cx="1505540" cy="646331"/>
          </a:xfrm>
          <a:prstGeom prst="rect">
            <a:avLst/>
          </a:prstGeom>
          <a:noFill/>
        </p:spPr>
        <p:txBody>
          <a:bodyPr wrap="none" rtlCol="0">
            <a:spAutoFit/>
          </a:bodyPr>
          <a:lstStyle/>
          <a:p>
            <a:r>
              <a:rPr lang="en-US" sz="3600" b="1" dirty="0" smtClean="0">
                <a:solidFill>
                  <a:srgbClr val="FF0066"/>
                </a:solidFill>
              </a:rPr>
              <a:t>Usable</a:t>
            </a:r>
            <a:endParaRPr lang="en-US" sz="3600" b="1" dirty="0">
              <a:solidFill>
                <a:srgbClr val="FF0066"/>
              </a:solidFill>
            </a:endParaRPr>
          </a:p>
        </p:txBody>
      </p:sp>
      <p:sp>
        <p:nvSpPr>
          <p:cNvPr id="4" name="TextBox 3"/>
          <p:cNvSpPr txBox="1"/>
          <p:nvPr/>
        </p:nvSpPr>
        <p:spPr>
          <a:xfrm>
            <a:off x="398059" y="2545306"/>
            <a:ext cx="1846980" cy="646331"/>
          </a:xfrm>
          <a:prstGeom prst="rect">
            <a:avLst/>
          </a:prstGeom>
          <a:noFill/>
        </p:spPr>
        <p:txBody>
          <a:bodyPr wrap="none" rtlCol="0">
            <a:spAutoFit/>
          </a:bodyPr>
          <a:lstStyle/>
          <a:p>
            <a:r>
              <a:rPr lang="en-US" sz="3600" b="1" dirty="0" smtClean="0">
                <a:solidFill>
                  <a:srgbClr val="FF0066"/>
                </a:solidFill>
              </a:rPr>
              <a:t>Findable</a:t>
            </a:r>
            <a:endParaRPr lang="en-US" sz="3600" b="1" dirty="0">
              <a:solidFill>
                <a:srgbClr val="FF0066"/>
              </a:solidFill>
            </a:endParaRPr>
          </a:p>
        </p:txBody>
      </p:sp>
      <p:sp>
        <p:nvSpPr>
          <p:cNvPr id="5" name="Rectangle 4"/>
          <p:cNvSpPr/>
          <p:nvPr/>
        </p:nvSpPr>
        <p:spPr>
          <a:xfrm>
            <a:off x="136474" y="3260760"/>
            <a:ext cx="6096000" cy="1200329"/>
          </a:xfrm>
          <a:prstGeom prst="rect">
            <a:avLst/>
          </a:prstGeom>
        </p:spPr>
        <p:txBody>
          <a:bodyPr>
            <a:spAutoFit/>
          </a:bodyPr>
          <a:lstStyle/>
          <a:p>
            <a:r>
              <a:rPr lang="en-US" sz="2400" b="1" i="1" dirty="0"/>
              <a:t>“If you find an element of your interface requires instructions, then you need to redesign it.” — </a:t>
            </a:r>
            <a:r>
              <a:rPr lang="en-US" sz="2400" b="1" dirty="0"/>
              <a:t>Dan Rubin</a:t>
            </a:r>
          </a:p>
        </p:txBody>
      </p:sp>
      <p:sp>
        <p:nvSpPr>
          <p:cNvPr id="6" name="Rectangle 5"/>
          <p:cNvSpPr/>
          <p:nvPr/>
        </p:nvSpPr>
        <p:spPr>
          <a:xfrm>
            <a:off x="136474" y="4530212"/>
            <a:ext cx="6096000" cy="923330"/>
          </a:xfrm>
          <a:prstGeom prst="rect">
            <a:avLst/>
          </a:prstGeom>
        </p:spPr>
        <p:txBody>
          <a:bodyPr>
            <a:spAutoFit/>
          </a:bodyPr>
          <a:lstStyle/>
          <a:p>
            <a:r>
              <a:rPr lang="en-US" b="1" dirty="0">
                <a:solidFill>
                  <a:srgbClr val="292929"/>
                </a:solidFill>
                <a:latin typeface="medium-content-serif-font"/>
              </a:rPr>
              <a:t>A bad example of this would be splitting the user journey into various stages when it could’ve been achieved in one go</a:t>
            </a:r>
            <a:r>
              <a:rPr lang="en-US" b="1" dirty="0" smtClean="0">
                <a:solidFill>
                  <a:srgbClr val="292929"/>
                </a:solidFill>
                <a:latin typeface="medium-content-serif-font"/>
              </a:rPr>
              <a:t>.</a:t>
            </a:r>
            <a:endParaRPr lang="en-US" dirty="0">
              <a:solidFill>
                <a:srgbClr val="292929"/>
              </a:solidFill>
              <a:latin typeface="medium-content-serif-font"/>
            </a:endParaRPr>
          </a:p>
        </p:txBody>
      </p:sp>
      <p:sp>
        <p:nvSpPr>
          <p:cNvPr id="7" name="Rectangle 6"/>
          <p:cNvSpPr/>
          <p:nvPr/>
        </p:nvSpPr>
        <p:spPr>
          <a:xfrm>
            <a:off x="6579232" y="155896"/>
            <a:ext cx="1824538" cy="584775"/>
          </a:xfrm>
          <a:prstGeom prst="rect">
            <a:avLst/>
          </a:prstGeom>
        </p:spPr>
        <p:txBody>
          <a:bodyPr wrap="none">
            <a:spAutoFit/>
          </a:bodyPr>
          <a:lstStyle/>
          <a:p>
            <a:r>
              <a:rPr lang="en-US" sz="3200" b="1" dirty="0">
                <a:solidFill>
                  <a:srgbClr val="FF0066"/>
                </a:solidFill>
                <a:latin typeface="medium-content-sans-serif-font"/>
              </a:rPr>
              <a:t>Credible</a:t>
            </a:r>
            <a:endParaRPr lang="en-US" sz="3200" b="1" i="0" dirty="0">
              <a:solidFill>
                <a:srgbClr val="FF0066"/>
              </a:solidFill>
              <a:effectLst/>
              <a:latin typeface="medium-content-sans-serif-font"/>
            </a:endParaRPr>
          </a:p>
        </p:txBody>
      </p:sp>
      <p:sp>
        <p:nvSpPr>
          <p:cNvPr id="8" name="Rectangle 7"/>
          <p:cNvSpPr/>
          <p:nvPr/>
        </p:nvSpPr>
        <p:spPr>
          <a:xfrm>
            <a:off x="6359858" y="1229435"/>
            <a:ext cx="5691116" cy="415498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292929"/>
                </a:solidFill>
                <a:latin typeface="+mj-lt"/>
              </a:rPr>
              <a:t>Credibility directly translates to how trust-worthy the information on your website or app is.</a:t>
            </a:r>
            <a:r>
              <a:rPr lang="en-US" sz="2400" b="1" dirty="0">
                <a:solidFill>
                  <a:srgbClr val="292929"/>
                </a:solidFill>
                <a:latin typeface="+mj-lt"/>
              </a:rPr>
              <a:t> </a:t>
            </a:r>
            <a:endParaRPr lang="en-US" sz="2400" b="1" dirty="0" smtClean="0">
              <a:solidFill>
                <a:srgbClr val="292929"/>
              </a:solidFill>
              <a:latin typeface="+mj-lt"/>
            </a:endParaRPr>
          </a:p>
          <a:p>
            <a:pPr marL="342900" indent="-342900" algn="just">
              <a:buFont typeface="Arial" panose="020B0604020202020204" pitchFamily="34" charset="0"/>
              <a:buChar char="•"/>
            </a:pPr>
            <a:r>
              <a:rPr lang="en-US" sz="2400" b="1" dirty="0" smtClean="0">
                <a:solidFill>
                  <a:srgbClr val="292929"/>
                </a:solidFill>
                <a:latin typeface="+mj-lt"/>
              </a:rPr>
              <a:t>A </a:t>
            </a:r>
            <a:r>
              <a:rPr lang="en-US" sz="2400" b="1" dirty="0">
                <a:solidFill>
                  <a:srgbClr val="292929"/>
                </a:solidFill>
                <a:latin typeface="+mj-lt"/>
              </a:rPr>
              <a:t>credible website</a:t>
            </a:r>
            <a:r>
              <a:rPr lang="en-US" sz="2400" dirty="0">
                <a:solidFill>
                  <a:srgbClr val="292929"/>
                </a:solidFill>
                <a:latin typeface="+mj-lt"/>
              </a:rPr>
              <a:t> presents </a:t>
            </a:r>
            <a:r>
              <a:rPr lang="en-US" sz="2400" b="1" dirty="0">
                <a:solidFill>
                  <a:srgbClr val="292929"/>
                </a:solidFill>
                <a:latin typeface="+mj-lt"/>
              </a:rPr>
              <a:t>honest facts and information</a:t>
            </a:r>
            <a:r>
              <a:rPr lang="en-US" sz="2400" dirty="0">
                <a:solidFill>
                  <a:srgbClr val="292929"/>
                </a:solidFill>
                <a:latin typeface="+mj-lt"/>
              </a:rPr>
              <a:t>, refraining from anything incorrect. </a:t>
            </a:r>
            <a:endParaRPr lang="en-US" sz="2400" dirty="0" smtClean="0">
              <a:solidFill>
                <a:srgbClr val="292929"/>
              </a:solidFill>
              <a:latin typeface="+mj-lt"/>
            </a:endParaRPr>
          </a:p>
          <a:p>
            <a:pPr marL="342900" indent="-342900" algn="just">
              <a:buFont typeface="Arial" panose="020B0604020202020204" pitchFamily="34" charset="0"/>
              <a:buChar char="•"/>
            </a:pPr>
            <a:r>
              <a:rPr lang="en-US" sz="2400" dirty="0" smtClean="0">
                <a:latin typeface="+mj-lt"/>
              </a:rPr>
              <a:t>An </a:t>
            </a:r>
            <a:r>
              <a:rPr lang="en-US" sz="2400" dirty="0">
                <a:latin typeface="+mj-lt"/>
              </a:rPr>
              <a:t>easy and quite obvious example could be user reviews on a website or platform. All reviews on your website should be credible and honest instead of fake ones to paint the real picture.</a:t>
            </a:r>
          </a:p>
        </p:txBody>
      </p:sp>
    </p:spTree>
    <p:extLst>
      <p:ext uri="{BB962C8B-B14F-4D97-AF65-F5344CB8AC3E}">
        <p14:creationId xmlns:p14="http://schemas.microsoft.com/office/powerpoint/2010/main" val="384714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385" y="173588"/>
            <a:ext cx="2262158" cy="646331"/>
          </a:xfrm>
          <a:prstGeom prst="rect">
            <a:avLst/>
          </a:prstGeom>
        </p:spPr>
        <p:txBody>
          <a:bodyPr wrap="none">
            <a:spAutoFit/>
          </a:bodyPr>
          <a:lstStyle/>
          <a:p>
            <a:r>
              <a:rPr lang="en-US" sz="3600" b="1" dirty="0">
                <a:solidFill>
                  <a:srgbClr val="FF0066"/>
                </a:solidFill>
                <a:latin typeface="medium-content-sans-serif-font"/>
              </a:rPr>
              <a:t>Desirable</a:t>
            </a:r>
            <a:endParaRPr lang="en-US" sz="3600" b="1" i="0" dirty="0">
              <a:solidFill>
                <a:srgbClr val="FF0066"/>
              </a:solidFill>
              <a:effectLst/>
              <a:latin typeface="medium-content-sans-serif-font"/>
            </a:endParaRPr>
          </a:p>
        </p:txBody>
      </p:sp>
      <p:sp>
        <p:nvSpPr>
          <p:cNvPr id="3" name="Rectangle 1"/>
          <p:cNvSpPr>
            <a:spLocks noChangeArrowheads="1"/>
          </p:cNvSpPr>
          <p:nvPr/>
        </p:nvSpPr>
        <p:spPr bwMode="auto">
          <a:xfrm>
            <a:off x="196106" y="947217"/>
            <a:ext cx="115409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rgbClr val="292929"/>
                </a:solidFill>
                <a:effectLst/>
                <a:latin typeface="+mj-lt"/>
              </a:rPr>
              <a:t>Desirable means that your website or app is used and appreciated by someone who found it extremely well made.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rgbClr val="292929"/>
                </a:solidFill>
                <a:effectLst/>
                <a:latin typeface="+mj-lt"/>
              </a:rPr>
              <a:t>A good user experience leaves a positive impression of your website or app on its users.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mj-lt"/>
              </a:rPr>
              <a:t>Several factors contribute to the desirability of a website or an app. They are:</a:t>
            </a:r>
            <a:endParaRPr kumimoji="0" lang="en-US" altLang="en-US" sz="2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0066"/>
                </a:solidFill>
                <a:effectLst/>
                <a:latin typeface="+mj-lt"/>
              </a:rPr>
              <a:t>● Aesthetics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0066"/>
                </a:solidFill>
                <a:effectLst/>
                <a:latin typeface="+mj-lt"/>
              </a:rPr>
              <a:t>● Branding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0066"/>
                </a:solidFill>
                <a:effectLst/>
                <a:latin typeface="+mj-lt"/>
              </a:rPr>
              <a:t>● Identity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0066"/>
                </a:solidFill>
                <a:effectLst/>
                <a:latin typeface="+mj-lt"/>
              </a:rPr>
              <a:t>● Design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rgbClr val="292929"/>
                </a:solidFill>
                <a:effectLst/>
                <a:latin typeface="+mj-lt"/>
              </a:rPr>
              <a:t>It is recommended to put efforts into creating a well-planned design to help expand its reach.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rgbClr val="292929"/>
                </a:solidFill>
                <a:effectLst/>
                <a:latin typeface="+mj-lt"/>
              </a:rPr>
              <a:t>Customer satisfaction is key to being desirable as users are always on the lookout for good user experience.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accent6">
                    <a:lumMod val="50000"/>
                  </a:schemeClr>
                </a:solidFill>
                <a:effectLst/>
                <a:latin typeface="+mj-lt"/>
              </a:rPr>
              <a:t>“Want your users to fall in love with your designs? Fall in love with your users.”</a:t>
            </a:r>
            <a:br>
              <a:rPr kumimoji="0" lang="en-US" altLang="en-US" sz="2400" b="1" i="0" u="none" strike="noStrike" cap="none" normalizeH="0" baseline="0" dirty="0" smtClean="0">
                <a:ln>
                  <a:noFill/>
                </a:ln>
                <a:solidFill>
                  <a:schemeClr val="accent6">
                    <a:lumMod val="50000"/>
                  </a:schemeClr>
                </a:solidFill>
                <a:effectLst/>
                <a:latin typeface="+mj-lt"/>
              </a:rPr>
            </a:br>
            <a:r>
              <a:rPr kumimoji="0" lang="en-US" altLang="en-US" sz="2400" b="1" i="0" u="none" strike="noStrike" cap="none" normalizeH="0" baseline="0" dirty="0" smtClean="0">
                <a:ln>
                  <a:noFill/>
                </a:ln>
                <a:solidFill>
                  <a:schemeClr val="accent6">
                    <a:lumMod val="50000"/>
                  </a:schemeClr>
                </a:solidFill>
                <a:effectLst/>
                <a:latin typeface="+mj-lt"/>
              </a:rPr>
              <a:t>— Dana </a:t>
            </a:r>
            <a:r>
              <a:rPr kumimoji="0" lang="en-US" altLang="en-US" sz="2400" b="1" i="0" u="none" strike="noStrike" cap="none" normalizeH="0" baseline="0" dirty="0" err="1" smtClean="0">
                <a:ln>
                  <a:noFill/>
                </a:ln>
                <a:solidFill>
                  <a:schemeClr val="accent6">
                    <a:lumMod val="50000"/>
                  </a:schemeClr>
                </a:solidFill>
                <a:effectLst/>
                <a:latin typeface="+mj-lt"/>
              </a:rPr>
              <a:t>Chisnell</a:t>
            </a:r>
            <a:endParaRPr kumimoji="0" lang="en-US" altLang="en-US" sz="2400" b="1" i="0" u="none" strike="noStrike" cap="none" normalizeH="0" baseline="0" dirty="0" smtClean="0">
              <a:ln>
                <a:noFill/>
              </a:ln>
              <a:solidFill>
                <a:schemeClr val="accent6">
                  <a:lumMod val="50000"/>
                </a:schemeClr>
              </a:solidFill>
              <a:effectLst/>
              <a:latin typeface="+mj-lt"/>
            </a:endParaRPr>
          </a:p>
        </p:txBody>
      </p:sp>
    </p:spTree>
    <p:extLst>
      <p:ext uri="{BB962C8B-B14F-4D97-AF65-F5344CB8AC3E}">
        <p14:creationId xmlns:p14="http://schemas.microsoft.com/office/powerpoint/2010/main" val="3677689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324" y="187236"/>
            <a:ext cx="2324675" cy="584775"/>
          </a:xfrm>
          <a:prstGeom prst="rect">
            <a:avLst/>
          </a:prstGeom>
        </p:spPr>
        <p:txBody>
          <a:bodyPr wrap="none">
            <a:spAutoFit/>
          </a:bodyPr>
          <a:lstStyle/>
          <a:p>
            <a:r>
              <a:rPr lang="en-US" sz="3200" b="1" dirty="0">
                <a:solidFill>
                  <a:srgbClr val="FF0066"/>
                </a:solidFill>
                <a:latin typeface="medium-content-sans-serif-font"/>
              </a:rPr>
              <a:t>Accessible</a:t>
            </a:r>
            <a:endParaRPr lang="en-US" sz="3200" b="1" i="0" dirty="0">
              <a:solidFill>
                <a:srgbClr val="FF0066"/>
              </a:solidFill>
              <a:effectLst/>
              <a:latin typeface="medium-content-sans-serif-font"/>
            </a:endParaRPr>
          </a:p>
        </p:txBody>
      </p:sp>
      <p:sp>
        <p:nvSpPr>
          <p:cNvPr id="3" name="Rectangle 2"/>
          <p:cNvSpPr/>
          <p:nvPr/>
        </p:nvSpPr>
        <p:spPr>
          <a:xfrm>
            <a:off x="127379" y="2547763"/>
            <a:ext cx="5850340" cy="3046988"/>
          </a:xfrm>
          <a:prstGeom prst="rect">
            <a:avLst/>
          </a:prstGeom>
        </p:spPr>
        <p:txBody>
          <a:bodyPr wrap="square">
            <a:spAutoFit/>
          </a:bodyPr>
          <a:lstStyle/>
          <a:p>
            <a:pPr marL="342900" indent="-342900" algn="just">
              <a:buFont typeface="Arial" panose="020B0604020202020204" pitchFamily="34" charset="0"/>
              <a:buChar char="•"/>
            </a:pPr>
            <a:r>
              <a:rPr lang="en-US" sz="2400" dirty="0"/>
              <a:t>Information intended for everyone should be accessible by everyone. </a:t>
            </a:r>
            <a:endParaRPr lang="en-US" sz="2400" dirty="0" smtClean="0"/>
          </a:p>
          <a:p>
            <a:pPr marL="342900" indent="-342900" algn="just">
              <a:buFont typeface="Arial" panose="020B0604020202020204" pitchFamily="34" charset="0"/>
              <a:buChar char="•"/>
            </a:pPr>
            <a:r>
              <a:rPr lang="en-US" sz="2400" dirty="0" smtClean="0"/>
              <a:t>It’s </a:t>
            </a:r>
            <a:r>
              <a:rPr lang="en-US" sz="2400" dirty="0"/>
              <a:t>as simple as that. People with limited capabilities should never be left out while planning design. </a:t>
            </a:r>
            <a:endParaRPr lang="en-US" sz="2400" dirty="0" smtClean="0"/>
          </a:p>
          <a:p>
            <a:pPr marL="342900" indent="-342900" algn="just">
              <a:buFont typeface="Arial" panose="020B0604020202020204" pitchFamily="34" charset="0"/>
              <a:buChar char="•"/>
            </a:pPr>
            <a:r>
              <a:rPr lang="en-US" sz="2400" dirty="0" smtClean="0"/>
              <a:t>Adopting </a:t>
            </a:r>
            <a:r>
              <a:rPr lang="en-US" sz="2400" dirty="0"/>
              <a:t>an accessible user experience also shows that you care about everyone and elevates your brand reputation.</a:t>
            </a:r>
          </a:p>
        </p:txBody>
      </p:sp>
      <p:sp>
        <p:nvSpPr>
          <p:cNvPr id="4" name="Rectangle 3"/>
          <p:cNvSpPr/>
          <p:nvPr/>
        </p:nvSpPr>
        <p:spPr>
          <a:xfrm>
            <a:off x="127379" y="978103"/>
            <a:ext cx="5850340" cy="1569660"/>
          </a:xfrm>
          <a:prstGeom prst="rect">
            <a:avLst/>
          </a:prstGeom>
        </p:spPr>
        <p:txBody>
          <a:bodyPr wrap="square">
            <a:spAutoFit/>
          </a:bodyPr>
          <a:lstStyle/>
          <a:p>
            <a:pPr algn="just"/>
            <a:r>
              <a:rPr lang="en-US" sz="2400" b="1" dirty="0">
                <a:latin typeface="+mj-lt"/>
              </a:rPr>
              <a:t>If a user is able to achieve his goal easily while working on your product, then you have designed something which is easy to use</a:t>
            </a:r>
            <a:r>
              <a:rPr lang="en-US" b="1" dirty="0">
                <a:solidFill>
                  <a:srgbClr val="757575"/>
                </a:solidFill>
                <a:latin typeface="medium-content-title-font"/>
              </a:rPr>
              <a:t>.</a:t>
            </a:r>
            <a:endParaRPr lang="en-US" dirty="0"/>
          </a:p>
        </p:txBody>
      </p:sp>
      <p:sp>
        <p:nvSpPr>
          <p:cNvPr id="5" name="Rectangle 4"/>
          <p:cNvSpPr/>
          <p:nvPr/>
        </p:nvSpPr>
        <p:spPr>
          <a:xfrm>
            <a:off x="6941278" y="294957"/>
            <a:ext cx="1846788" cy="584775"/>
          </a:xfrm>
          <a:prstGeom prst="rect">
            <a:avLst/>
          </a:prstGeom>
        </p:spPr>
        <p:txBody>
          <a:bodyPr wrap="none">
            <a:spAutoFit/>
          </a:bodyPr>
          <a:lstStyle/>
          <a:p>
            <a:r>
              <a:rPr lang="en-US" sz="3200" b="1" dirty="0">
                <a:solidFill>
                  <a:srgbClr val="FF0066"/>
                </a:solidFill>
                <a:latin typeface="medium-content-sans-serif-font"/>
              </a:rPr>
              <a:t>Valuable</a:t>
            </a:r>
            <a:endParaRPr lang="en-US" sz="3200" b="1" i="0" dirty="0">
              <a:solidFill>
                <a:srgbClr val="FF0066"/>
              </a:solidFill>
              <a:effectLst/>
              <a:latin typeface="medium-content-sans-serif-font"/>
            </a:endParaRPr>
          </a:p>
        </p:txBody>
      </p:sp>
      <p:sp>
        <p:nvSpPr>
          <p:cNvPr id="6" name="Rectangle 5"/>
          <p:cNvSpPr/>
          <p:nvPr/>
        </p:nvSpPr>
        <p:spPr>
          <a:xfrm>
            <a:off x="6760191" y="978103"/>
            <a:ext cx="4990531" cy="1938992"/>
          </a:xfrm>
          <a:prstGeom prst="rect">
            <a:avLst/>
          </a:prstGeom>
        </p:spPr>
        <p:txBody>
          <a:bodyPr wrap="square">
            <a:spAutoFit/>
          </a:bodyPr>
          <a:lstStyle/>
          <a:p>
            <a:pPr algn="just"/>
            <a:r>
              <a:rPr lang="en-US" sz="2400" dirty="0">
                <a:solidFill>
                  <a:srgbClr val="292929"/>
                </a:solidFill>
                <a:latin typeface="+mj-lt"/>
              </a:rPr>
              <a:t>A design’s worth can be measured by the cost of the problems it solves. Nothing’s more effective than an inexpensive design solving an expensive design problem</a:t>
            </a:r>
            <a:r>
              <a:rPr lang="en-US" dirty="0">
                <a:solidFill>
                  <a:srgbClr val="292929"/>
                </a:solidFill>
                <a:latin typeface="medium-content-serif-font"/>
              </a:rPr>
              <a:t>.</a:t>
            </a:r>
            <a:endParaRPr lang="en-US" dirty="0"/>
          </a:p>
        </p:txBody>
      </p:sp>
      <p:sp>
        <p:nvSpPr>
          <p:cNvPr id="7" name="Rectangle 6"/>
          <p:cNvSpPr/>
          <p:nvPr/>
        </p:nvSpPr>
        <p:spPr>
          <a:xfrm>
            <a:off x="6941278" y="3386004"/>
            <a:ext cx="5108812" cy="1015663"/>
          </a:xfrm>
          <a:prstGeom prst="rect">
            <a:avLst/>
          </a:prstGeom>
        </p:spPr>
        <p:txBody>
          <a:bodyPr wrap="square">
            <a:spAutoFit/>
          </a:bodyPr>
          <a:lstStyle/>
          <a:p>
            <a:r>
              <a:rPr lang="en-US" sz="2000" b="1" dirty="0">
                <a:solidFill>
                  <a:schemeClr val="accent6">
                    <a:lumMod val="50000"/>
                  </a:schemeClr>
                </a:solidFill>
              </a:rPr>
              <a:t>“Good design is the most important way to differentiate ourselves from our competitors.”</a:t>
            </a:r>
            <a:br>
              <a:rPr lang="en-US" sz="2000" b="1" dirty="0">
                <a:solidFill>
                  <a:schemeClr val="accent6">
                    <a:lumMod val="50000"/>
                  </a:schemeClr>
                </a:solidFill>
              </a:rPr>
            </a:br>
            <a:r>
              <a:rPr lang="en-US" sz="2000" b="1" dirty="0">
                <a:solidFill>
                  <a:schemeClr val="accent6">
                    <a:lumMod val="50000"/>
                  </a:schemeClr>
                </a:solidFill>
              </a:rPr>
              <a:t>— </a:t>
            </a:r>
            <a:r>
              <a:rPr lang="en-US" sz="2000" b="1" i="1" dirty="0">
                <a:solidFill>
                  <a:schemeClr val="accent6">
                    <a:lumMod val="50000"/>
                  </a:schemeClr>
                </a:solidFill>
              </a:rPr>
              <a:t>Yun Jong Yong</a:t>
            </a:r>
            <a:endParaRPr lang="en-US" sz="2000" b="1" dirty="0">
              <a:solidFill>
                <a:schemeClr val="accent6">
                  <a:lumMod val="50000"/>
                </a:schemeClr>
              </a:solidFill>
            </a:endParaRPr>
          </a:p>
        </p:txBody>
      </p:sp>
    </p:spTree>
    <p:extLst>
      <p:ext uri="{BB962C8B-B14F-4D97-AF65-F5344CB8AC3E}">
        <p14:creationId xmlns:p14="http://schemas.microsoft.com/office/powerpoint/2010/main" val="2750616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07726" y="191070"/>
            <a:ext cx="3193576" cy="559558"/>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75000"/>
                    <a:lumOff val="25000"/>
                  </a:schemeClr>
                </a:solidFill>
                <a:latin typeface="Times New Roman" panose="02020603050405020304" pitchFamily="18" charset="0"/>
                <a:cs typeface="Times New Roman" panose="02020603050405020304" pitchFamily="18" charset="0"/>
              </a:rPr>
              <a:t>User testing</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345741" y="1089506"/>
            <a:ext cx="11705232" cy="52629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3200" dirty="0">
                <a:solidFill>
                  <a:srgbClr val="333333"/>
                </a:solidFill>
                <a:latin typeface="Times New Roman" panose="02020603050405020304" pitchFamily="18" charset="0"/>
                <a:cs typeface="Times New Roman" panose="02020603050405020304" pitchFamily="18" charset="0"/>
              </a:rPr>
              <a:t>Usability testing refers to evaluating a product or service by testing it with representative users</a:t>
            </a:r>
            <a:r>
              <a:rPr lang="en-US" sz="3200" dirty="0" smtClean="0">
                <a:solidFill>
                  <a:srgbClr val="333333"/>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3200" dirty="0" smtClean="0">
                <a:solidFill>
                  <a:srgbClr val="333333"/>
                </a:solidFill>
                <a:latin typeface="Times New Roman" panose="02020603050405020304" pitchFamily="18" charset="0"/>
                <a:cs typeface="Times New Roman" panose="02020603050405020304" pitchFamily="18" charset="0"/>
              </a:rPr>
              <a:t> </a:t>
            </a:r>
            <a:r>
              <a:rPr lang="en-US" sz="3200" dirty="0">
                <a:solidFill>
                  <a:srgbClr val="333333"/>
                </a:solidFill>
                <a:latin typeface="Times New Roman" panose="02020603050405020304" pitchFamily="18" charset="0"/>
                <a:cs typeface="Times New Roman" panose="02020603050405020304" pitchFamily="18" charset="0"/>
              </a:rPr>
              <a:t>Typically, during a test, participants will try to complete typical tasks while observers watch, listen and takes notes.  </a:t>
            </a:r>
            <a:endParaRPr lang="en-US" sz="3200" dirty="0" smtClean="0">
              <a:solidFill>
                <a:srgbClr val="333333"/>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3200" dirty="0" smtClean="0">
                <a:solidFill>
                  <a:srgbClr val="333333"/>
                </a:solidFill>
                <a:latin typeface="Times New Roman" panose="02020603050405020304" pitchFamily="18" charset="0"/>
                <a:cs typeface="Times New Roman" panose="02020603050405020304" pitchFamily="18" charset="0"/>
              </a:rPr>
              <a:t>The </a:t>
            </a:r>
            <a:r>
              <a:rPr lang="en-US" sz="3200" dirty="0">
                <a:solidFill>
                  <a:srgbClr val="333333"/>
                </a:solidFill>
                <a:latin typeface="Times New Roman" panose="02020603050405020304" pitchFamily="18" charset="0"/>
                <a:cs typeface="Times New Roman" panose="02020603050405020304" pitchFamily="18" charset="0"/>
              </a:rPr>
              <a:t>goal is to identify any usability problems, collect qualitative and quantitative data and determine the participant's satisfaction with the product.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13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6" y="491320"/>
            <a:ext cx="7972339" cy="5170646"/>
          </a:xfrm>
          <a:prstGeom prst="rect">
            <a:avLst/>
          </a:prstGeom>
        </p:spPr>
        <p:txBody>
          <a:bodyPr wrap="square">
            <a:spAutoFit/>
          </a:bodyPr>
          <a:lstStyle/>
          <a:p>
            <a:pPr fontAlgn="base"/>
            <a:r>
              <a:rPr lang="en-US" sz="3600" b="1" dirty="0">
                <a:solidFill>
                  <a:srgbClr val="333333"/>
                </a:solidFill>
                <a:latin typeface="Times New Roman" panose="02020603050405020304" pitchFamily="18" charset="0"/>
                <a:cs typeface="Times New Roman" panose="02020603050405020304" pitchFamily="18" charset="0"/>
              </a:rPr>
              <a:t>Benefits of Usability </a:t>
            </a:r>
            <a:r>
              <a:rPr lang="en-US" sz="3600" b="1" dirty="0" smtClean="0">
                <a:solidFill>
                  <a:srgbClr val="333333"/>
                </a:solidFill>
                <a:latin typeface="Times New Roman" panose="02020603050405020304" pitchFamily="18" charset="0"/>
                <a:cs typeface="Times New Roman" panose="02020603050405020304" pitchFamily="18" charset="0"/>
              </a:rPr>
              <a:t>Testing</a:t>
            </a:r>
          </a:p>
          <a:p>
            <a:pPr algn="just" fontAlgn="base"/>
            <a:endParaRPr lang="en-US" sz="2400" b="1" dirty="0">
              <a:solidFill>
                <a:srgbClr val="333333"/>
              </a:solidFill>
              <a:latin typeface="Times New Roman" panose="02020603050405020304" pitchFamily="18" charset="0"/>
              <a:cs typeface="Times New Roman" panose="02020603050405020304" pitchFamily="18" charset="0"/>
            </a:endParaRPr>
          </a:p>
          <a:p>
            <a:pPr marL="342900" indent="-342900" algn="just" fontAlgn="base">
              <a:lnSpc>
                <a:spcPct val="150000"/>
              </a:lnSpc>
              <a:buFont typeface="Wingdings" panose="05000000000000000000" pitchFamily="2" charset="2"/>
              <a:buChar char="Ø"/>
            </a:pPr>
            <a:r>
              <a:rPr lang="en-US" sz="2000" dirty="0">
                <a:solidFill>
                  <a:srgbClr val="333333"/>
                </a:solidFill>
                <a:latin typeface="Times New Roman" panose="02020603050405020304" pitchFamily="18" charset="0"/>
                <a:cs typeface="Times New Roman" panose="02020603050405020304" pitchFamily="18" charset="0"/>
              </a:rPr>
              <a:t>Usability testing lets the design and development teams identify problems before they are coded. </a:t>
            </a:r>
            <a:endParaRPr lang="en-US" sz="2000" dirty="0" smtClean="0">
              <a:solidFill>
                <a:srgbClr val="333333"/>
              </a:solidFill>
              <a:latin typeface="Times New Roman" panose="02020603050405020304" pitchFamily="18" charset="0"/>
              <a:cs typeface="Times New Roman" panose="02020603050405020304" pitchFamily="18" charset="0"/>
            </a:endParaRPr>
          </a:p>
          <a:p>
            <a:pPr marL="342900" indent="-342900" algn="just" fontAlgn="base">
              <a:lnSpc>
                <a:spcPct val="150000"/>
              </a:lnSpc>
              <a:buFont typeface="Wingdings" panose="05000000000000000000" pitchFamily="2" charset="2"/>
              <a:buChar char="Ø"/>
            </a:pPr>
            <a:r>
              <a:rPr lang="en-US" sz="2000" dirty="0" smtClean="0">
                <a:solidFill>
                  <a:srgbClr val="333333"/>
                </a:solidFill>
                <a:latin typeface="Times New Roman" panose="02020603050405020304" pitchFamily="18" charset="0"/>
                <a:cs typeface="Times New Roman" panose="02020603050405020304" pitchFamily="18" charset="0"/>
              </a:rPr>
              <a:t>The </a:t>
            </a:r>
            <a:r>
              <a:rPr lang="en-US" sz="2000" dirty="0">
                <a:solidFill>
                  <a:srgbClr val="333333"/>
                </a:solidFill>
                <a:latin typeface="Times New Roman" panose="02020603050405020304" pitchFamily="18" charset="0"/>
                <a:cs typeface="Times New Roman" panose="02020603050405020304" pitchFamily="18" charset="0"/>
              </a:rPr>
              <a:t>earlier issues are identified and </a:t>
            </a:r>
            <a:r>
              <a:rPr lang="en-US" sz="2000" dirty="0" smtClean="0">
                <a:solidFill>
                  <a:srgbClr val="333333"/>
                </a:solidFill>
                <a:latin typeface="Times New Roman" panose="02020603050405020304" pitchFamily="18" charset="0"/>
                <a:cs typeface="Times New Roman" panose="02020603050405020304" pitchFamily="18" charset="0"/>
              </a:rPr>
              <a:t>fixed</a:t>
            </a:r>
          </a:p>
          <a:p>
            <a:pPr algn="just" fontAlgn="base">
              <a:lnSpc>
                <a:spcPct val="150000"/>
              </a:lnSpc>
            </a:pPr>
            <a:r>
              <a:rPr lang="en-US" sz="2000" dirty="0" smtClean="0">
                <a:solidFill>
                  <a:srgbClr val="333333"/>
                </a:solidFill>
                <a:latin typeface="Times New Roman" panose="02020603050405020304" pitchFamily="18" charset="0"/>
                <a:cs typeface="Times New Roman" panose="02020603050405020304" pitchFamily="18" charset="0"/>
              </a:rPr>
              <a:t>During </a:t>
            </a:r>
            <a:r>
              <a:rPr lang="en-US" sz="2000" dirty="0">
                <a:solidFill>
                  <a:srgbClr val="333333"/>
                </a:solidFill>
                <a:latin typeface="Times New Roman" panose="02020603050405020304" pitchFamily="18" charset="0"/>
                <a:cs typeface="Times New Roman" panose="02020603050405020304" pitchFamily="18" charset="0"/>
              </a:rPr>
              <a:t>a usability test, you will</a:t>
            </a:r>
            <a:r>
              <a:rPr lang="en-US" sz="2000" dirty="0" smtClean="0">
                <a:solidFill>
                  <a:srgbClr val="333333"/>
                </a:solidFill>
                <a:latin typeface="Times New Roman" panose="02020603050405020304" pitchFamily="18" charset="0"/>
                <a:cs typeface="Times New Roman" panose="02020603050405020304" pitchFamily="18" charset="0"/>
              </a:rPr>
              <a:t>:</a:t>
            </a:r>
            <a:endParaRPr lang="en-US" sz="2000" dirty="0">
              <a:solidFill>
                <a:srgbClr val="333333"/>
              </a:solidFill>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Learn if participants are able to complete specified tasks </a:t>
            </a:r>
            <a:r>
              <a:rPr lang="en-US" sz="2000" dirty="0" smtClean="0">
                <a:solidFill>
                  <a:srgbClr val="333333"/>
                </a:solidFill>
                <a:latin typeface="Times New Roman" panose="02020603050405020304" pitchFamily="18" charset="0"/>
                <a:cs typeface="Times New Roman" panose="02020603050405020304" pitchFamily="18" charset="0"/>
              </a:rPr>
              <a:t>successfully</a:t>
            </a:r>
            <a:endParaRPr lang="en-US" sz="2000" dirty="0">
              <a:solidFill>
                <a:srgbClr val="333333"/>
              </a:solidFill>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Identify how long it takes to complete specified tasks</a:t>
            </a:r>
          </a:p>
          <a:p>
            <a:pPr algn="just" fontAlgn="base">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Find out how satisfied participants are with your Web site or other product</a:t>
            </a:r>
          </a:p>
          <a:p>
            <a:pPr algn="just" fontAlgn="base">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Identify changes required to improve user performance and satisfaction</a:t>
            </a:r>
          </a:p>
          <a:p>
            <a:pPr algn="just" fontAlgn="base">
              <a:lnSpc>
                <a:spcPct val="150000"/>
              </a:lnSpc>
              <a:buFont typeface="Arial" panose="020B0604020202020204" pitchFamily="34" charset="0"/>
              <a:buChar char="•"/>
            </a:pPr>
            <a:r>
              <a:rPr lang="en-US" sz="2000" dirty="0" smtClean="0">
                <a:solidFill>
                  <a:srgbClr val="333333"/>
                </a:solidFill>
                <a:latin typeface="Times New Roman" panose="02020603050405020304" pitchFamily="18" charset="0"/>
                <a:cs typeface="Times New Roman" panose="02020603050405020304" pitchFamily="18" charset="0"/>
              </a:rPr>
              <a:t>Analyze </a:t>
            </a:r>
            <a:r>
              <a:rPr lang="en-US" sz="2000" dirty="0">
                <a:solidFill>
                  <a:srgbClr val="333333"/>
                </a:solidFill>
                <a:latin typeface="Times New Roman" panose="02020603050405020304" pitchFamily="18" charset="0"/>
                <a:cs typeface="Times New Roman" panose="02020603050405020304" pitchFamily="18" charset="0"/>
              </a:rPr>
              <a:t>the performance to see if it meets your usability objectives</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2466" y="0"/>
            <a:ext cx="3887563" cy="4152898"/>
          </a:xfrm>
          <a:prstGeom prst="rect">
            <a:avLst/>
          </a:prstGeom>
        </p:spPr>
      </p:pic>
    </p:spTree>
    <p:extLst>
      <p:ext uri="{BB962C8B-B14F-4D97-AF65-F5344CB8AC3E}">
        <p14:creationId xmlns:p14="http://schemas.microsoft.com/office/powerpoint/2010/main" val="1985288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674961" y="109183"/>
            <a:ext cx="5527343" cy="68238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75000"/>
                    <a:lumOff val="25000"/>
                  </a:schemeClr>
                </a:solidFill>
                <a:latin typeface="Times New Roman" panose="02020603050405020304" pitchFamily="18" charset="0"/>
                <a:cs typeface="Times New Roman" panose="02020603050405020304" pitchFamily="18" charset="0"/>
              </a:rPr>
              <a:t>Customer Co-creation</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7378" y="1054122"/>
            <a:ext cx="11636991" cy="590931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800" dirty="0" smtClean="0">
                <a:solidFill>
                  <a:srgbClr val="4C4C4C"/>
                </a:solidFill>
                <a:latin typeface="Times New Roman" panose="02020603050405020304" pitchFamily="18" charset="0"/>
                <a:cs typeface="Times New Roman" panose="02020603050405020304" pitchFamily="18" charset="0"/>
              </a:rPr>
              <a:t>Customer co-creation, in short, is open innovation with customers. </a:t>
            </a:r>
          </a:p>
          <a:p>
            <a:pPr marL="285750" indent="-285750" algn="just">
              <a:lnSpc>
                <a:spcPct val="150000"/>
              </a:lnSpc>
              <a:buFont typeface="Arial" panose="020B0604020202020204" pitchFamily="34" charset="0"/>
              <a:buChar char="•"/>
            </a:pPr>
            <a:r>
              <a:rPr lang="en-US" sz="2800" dirty="0" smtClean="0">
                <a:solidFill>
                  <a:srgbClr val="4C4C4C"/>
                </a:solidFill>
                <a:latin typeface="Times New Roman" panose="02020603050405020304" pitchFamily="18" charset="0"/>
                <a:cs typeface="Times New Roman" panose="02020603050405020304" pitchFamily="18" charset="0"/>
              </a:rPr>
              <a:t>It is a product (or service) development approach where users and customers are actively involved and take part in the design of a new offering. </a:t>
            </a:r>
          </a:p>
          <a:p>
            <a:pPr marL="285750" indent="-285750" algn="just">
              <a:lnSpc>
                <a:spcPct val="150000"/>
              </a:lnSpc>
              <a:buFont typeface="Arial" panose="020B0604020202020204" pitchFamily="34" charset="0"/>
              <a:buChar char="•"/>
            </a:pPr>
            <a:r>
              <a:rPr lang="en-US" sz="2800" dirty="0" smtClean="0">
                <a:solidFill>
                  <a:srgbClr val="4C4C4C"/>
                </a:solidFill>
                <a:latin typeface="Times New Roman" panose="02020603050405020304" pitchFamily="18" charset="0"/>
                <a:cs typeface="Times New Roman" panose="02020603050405020304" pitchFamily="18" charset="0"/>
              </a:rPr>
              <a:t>More specifically, we define customer co-creation as an active, creative, and social process, based on collaboration between producers (retailers) and customers (users). </a:t>
            </a:r>
          </a:p>
          <a:p>
            <a:pPr marL="285750" indent="-285750" algn="just">
              <a:lnSpc>
                <a:spcPct val="150000"/>
              </a:lnSpc>
              <a:buFont typeface="Arial" panose="020B0604020202020204" pitchFamily="34" charset="0"/>
              <a:buChar char="•"/>
            </a:pPr>
            <a:r>
              <a:rPr lang="en-US" sz="2800" dirty="0" smtClean="0">
                <a:solidFill>
                  <a:srgbClr val="4C4C4C"/>
                </a:solidFill>
                <a:latin typeface="Times New Roman" panose="02020603050405020304" pitchFamily="18" charset="0"/>
                <a:cs typeface="Times New Roman" panose="02020603050405020304" pitchFamily="18" charset="0"/>
              </a:rPr>
              <a:t>The idea of co-creation is to actively involve customers in the design or development of future offerings, often with the help of tools that are provided by the firm.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66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4396" y="0"/>
            <a:ext cx="5881290" cy="584775"/>
          </a:xfrm>
          <a:prstGeom prst="rect">
            <a:avLst/>
          </a:prstGeom>
          <a:noFill/>
        </p:spPr>
        <p:txBody>
          <a:bodyPr wrap="none" rtlCol="0">
            <a:spAutoFit/>
          </a:bodyPr>
          <a:lstStyle/>
          <a:p>
            <a:r>
              <a:rPr lang="en-US" sz="3200" b="1" dirty="0" smtClean="0"/>
              <a:t>Example for customer co-creation</a:t>
            </a: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56" y="714659"/>
            <a:ext cx="9067231" cy="58148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74" y="1013632"/>
            <a:ext cx="11700113" cy="45706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62" y="480969"/>
            <a:ext cx="10426889" cy="628223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656" y="0"/>
            <a:ext cx="12033344" cy="6858000"/>
          </a:xfrm>
          <a:prstGeom prst="rect">
            <a:avLst/>
          </a:prstGeom>
        </p:spPr>
      </p:pic>
    </p:spTree>
    <p:extLst>
      <p:ext uri="{BB962C8B-B14F-4D97-AF65-F5344CB8AC3E}">
        <p14:creationId xmlns:p14="http://schemas.microsoft.com/office/powerpoint/2010/main" val="28114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668836" cy="6633354"/>
          </a:xfrm>
          <a:prstGeom prst="rect">
            <a:avLst/>
          </a:prstGeom>
        </p:spPr>
        <p:txBody>
          <a:bodyPr wrap="square">
            <a:spAutoFit/>
          </a:bodyPr>
          <a:lstStyle/>
          <a:p>
            <a:pPr algn="just">
              <a:lnSpc>
                <a:spcPct val="150000"/>
              </a:lnSpc>
            </a:pPr>
            <a:r>
              <a:rPr lang="en-US" sz="2200" b="0" i="0" dirty="0" smtClean="0">
                <a:solidFill>
                  <a:srgbClr val="333333"/>
                </a:solidFill>
                <a:effectLst/>
                <a:latin typeface="Times New Roman" panose="02020603050405020304" pitchFamily="18" charset="0"/>
                <a:cs typeface="Times New Roman" panose="02020603050405020304" pitchFamily="18" charset="0"/>
              </a:rPr>
              <a:t>One of the key attribute to usability is </a:t>
            </a:r>
            <a:r>
              <a:rPr lang="en-US" sz="2200" b="1" i="0" dirty="0" smtClean="0">
                <a:solidFill>
                  <a:srgbClr val="333333"/>
                </a:solidFill>
                <a:effectLst/>
                <a:latin typeface="Times New Roman" panose="02020603050405020304" pitchFamily="18" charset="0"/>
                <a:cs typeface="Times New Roman" panose="02020603050405020304" pitchFamily="18" charset="0"/>
              </a:rPr>
              <a:t>utility</a:t>
            </a:r>
            <a:r>
              <a:rPr lang="en-US" sz="2200" b="0" i="0" dirty="0" smtClean="0">
                <a:solidFill>
                  <a:srgbClr val="333333"/>
                </a:solidFill>
                <a:effectLst/>
                <a:latin typeface="Times New Roman" panose="02020603050405020304" pitchFamily="18" charset="0"/>
                <a:cs typeface="Times New Roman" panose="02020603050405020304" pitchFamily="18" charset="0"/>
              </a:rPr>
              <a:t>, which refers to the design's functionality: </a:t>
            </a:r>
            <a:r>
              <a:rPr lang="en-US" sz="2200" b="1" i="0" dirty="0" smtClean="0">
                <a:solidFill>
                  <a:srgbClr val="FF0066"/>
                </a:solidFill>
                <a:effectLst/>
                <a:latin typeface="Times New Roman" panose="02020603050405020304" pitchFamily="18" charset="0"/>
                <a:cs typeface="Times New Roman" panose="02020603050405020304" pitchFamily="18" charset="0"/>
              </a:rPr>
              <a:t>Does it do what users need?</a:t>
            </a:r>
          </a:p>
          <a:p>
            <a:pPr algn="just">
              <a:lnSpc>
                <a:spcPct val="150000"/>
              </a:lnSpc>
            </a:pPr>
            <a:r>
              <a:rPr lang="en-US" sz="2200" dirty="0">
                <a:latin typeface="Times New Roman" panose="02020603050405020304" pitchFamily="18" charset="0"/>
                <a:cs typeface="Times New Roman" panose="02020603050405020304" pitchFamily="18" charset="0"/>
              </a:rPr>
              <a:t>Usability vs. Utility</a:t>
            </a:r>
          </a:p>
          <a:p>
            <a:pPr marL="342900" indent="-342900"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Good utility and usability are closely related, yet they are not the same thing. </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Utility </a:t>
            </a:r>
            <a:r>
              <a:rPr lang="en-US" sz="2200" dirty="0">
                <a:latin typeface="Times New Roman" panose="02020603050405020304" pitchFamily="18" charset="0"/>
                <a:cs typeface="Times New Roman" panose="02020603050405020304" pitchFamily="18" charset="0"/>
              </a:rPr>
              <a:t>and usability are similar in that they are both critical in producing a quality product; the product needs to be operated easily and intuitively (usability) to accomplish the given task (utility) (Nielsen 2003). </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however subtle differences; utility is solely concerned with usefulness; however usability includes not only utility, but also efficiency, safety, memorability, learnability and satisfaction (Nielsen 2003</a:t>
            </a:r>
            <a:r>
              <a:rPr lang="en-US" sz="2200" dirty="0" smtClean="0">
                <a:latin typeface="Times New Roman" panose="02020603050405020304" pitchFamily="18" charset="0"/>
                <a:cs typeface="Times New Roman" panose="02020603050405020304" pitchFamily="18" charset="0"/>
              </a:rPr>
              <a:t>).</a:t>
            </a:r>
            <a:endParaRPr lang="en-US" sz="2200" b="0" i="0" dirty="0" smtClean="0">
              <a:solidFill>
                <a:srgbClr val="333333"/>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b="0" i="0" dirty="0" smtClean="0">
                <a:solidFill>
                  <a:srgbClr val="333333"/>
                </a:solidFill>
                <a:effectLst/>
                <a:latin typeface="Times New Roman" panose="02020603050405020304" pitchFamily="18" charset="0"/>
                <a:cs typeface="Times New Roman" panose="02020603050405020304" pitchFamily="18" charset="0"/>
              </a:rPr>
              <a:t>Definition of </a:t>
            </a:r>
            <a:r>
              <a:rPr lang="en-US" sz="2200" b="1" i="0" dirty="0" smtClean="0">
                <a:solidFill>
                  <a:srgbClr val="333333"/>
                </a:solidFill>
                <a:effectLst/>
                <a:latin typeface="Times New Roman" panose="02020603050405020304" pitchFamily="18" charset="0"/>
                <a:cs typeface="Times New Roman" panose="02020603050405020304" pitchFamily="18" charset="0"/>
              </a:rPr>
              <a:t>Utility </a:t>
            </a:r>
            <a:r>
              <a:rPr lang="en-US" sz="2200" b="0" i="0" dirty="0" smtClean="0">
                <a:solidFill>
                  <a:srgbClr val="333333"/>
                </a:solidFill>
                <a:effectLst/>
                <a:latin typeface="Times New Roman" panose="02020603050405020304" pitchFamily="18" charset="0"/>
                <a:cs typeface="Times New Roman" panose="02020603050405020304" pitchFamily="18" charset="0"/>
              </a:rPr>
              <a:t>= whether it provides the</a:t>
            </a:r>
            <a:r>
              <a:rPr lang="en-US" sz="2200" b="1" i="0" dirty="0" smtClean="0">
                <a:solidFill>
                  <a:srgbClr val="333333"/>
                </a:solidFill>
                <a:effectLst/>
                <a:latin typeface="Times New Roman" panose="02020603050405020304" pitchFamily="18" charset="0"/>
                <a:cs typeface="Times New Roman" panose="02020603050405020304" pitchFamily="18" charset="0"/>
              </a:rPr>
              <a:t> features you need</a:t>
            </a:r>
            <a:r>
              <a:rPr lang="en-US" sz="2200" b="0" i="0" dirty="0" smtClean="0">
                <a:solidFill>
                  <a:srgbClr val="333333"/>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200" b="0" i="0" dirty="0" smtClean="0">
                <a:solidFill>
                  <a:srgbClr val="333333"/>
                </a:solidFill>
                <a:effectLst/>
                <a:latin typeface="Times New Roman" panose="02020603050405020304" pitchFamily="18" charset="0"/>
                <a:cs typeface="Times New Roman" panose="02020603050405020304" pitchFamily="18" charset="0"/>
              </a:rPr>
              <a:t>Definition of </a:t>
            </a:r>
            <a:r>
              <a:rPr lang="en-US" sz="2200" b="1" i="0" dirty="0" smtClean="0">
                <a:solidFill>
                  <a:srgbClr val="333333"/>
                </a:solidFill>
                <a:effectLst/>
                <a:latin typeface="Times New Roman" panose="02020603050405020304" pitchFamily="18" charset="0"/>
                <a:cs typeface="Times New Roman" panose="02020603050405020304" pitchFamily="18" charset="0"/>
              </a:rPr>
              <a:t>Usability </a:t>
            </a:r>
            <a:r>
              <a:rPr lang="en-US" sz="2200" b="0" i="0" dirty="0" smtClean="0">
                <a:solidFill>
                  <a:srgbClr val="333333"/>
                </a:solidFill>
                <a:effectLst/>
                <a:latin typeface="Times New Roman" panose="02020603050405020304" pitchFamily="18" charset="0"/>
                <a:cs typeface="Times New Roman" panose="02020603050405020304" pitchFamily="18" charset="0"/>
              </a:rPr>
              <a:t>= how </a:t>
            </a:r>
            <a:r>
              <a:rPr lang="en-US" sz="2200" b="1" i="0" dirty="0" smtClean="0">
                <a:solidFill>
                  <a:srgbClr val="333333"/>
                </a:solidFill>
                <a:effectLst/>
                <a:latin typeface="Times New Roman" panose="02020603050405020304" pitchFamily="18" charset="0"/>
                <a:cs typeface="Times New Roman" panose="02020603050405020304" pitchFamily="18" charset="0"/>
              </a:rPr>
              <a:t>easy &amp; pleasant</a:t>
            </a:r>
            <a:r>
              <a:rPr lang="en-US" sz="2200" b="0" i="0" dirty="0" smtClean="0">
                <a:solidFill>
                  <a:srgbClr val="333333"/>
                </a:solidFill>
                <a:effectLst/>
                <a:latin typeface="Times New Roman" panose="02020603050405020304" pitchFamily="18" charset="0"/>
                <a:cs typeface="Times New Roman" panose="02020603050405020304" pitchFamily="18" charset="0"/>
              </a:rPr>
              <a:t> these features are to use.</a:t>
            </a:r>
          </a:p>
          <a:p>
            <a:pPr algn="just">
              <a:lnSpc>
                <a:spcPct val="150000"/>
              </a:lnSpc>
              <a:buFont typeface="Arial" panose="020B0604020202020204" pitchFamily="34" charset="0"/>
              <a:buChar char="•"/>
            </a:pPr>
            <a:r>
              <a:rPr lang="en-US" sz="2200" b="0" i="0" dirty="0" smtClean="0">
                <a:solidFill>
                  <a:srgbClr val="333333"/>
                </a:solidFill>
                <a:effectLst/>
                <a:latin typeface="Times New Roman" panose="02020603050405020304" pitchFamily="18" charset="0"/>
                <a:cs typeface="Times New Roman" panose="02020603050405020304" pitchFamily="18" charset="0"/>
              </a:rPr>
              <a:t>Definition of </a:t>
            </a:r>
            <a:r>
              <a:rPr lang="en-US" sz="2200" b="1" i="0" dirty="0" smtClean="0">
                <a:solidFill>
                  <a:srgbClr val="333333"/>
                </a:solidFill>
                <a:effectLst/>
                <a:latin typeface="Times New Roman" panose="02020603050405020304" pitchFamily="18" charset="0"/>
                <a:cs typeface="Times New Roman" panose="02020603050405020304" pitchFamily="18" charset="0"/>
              </a:rPr>
              <a:t>Useful </a:t>
            </a:r>
            <a:r>
              <a:rPr lang="en-US" sz="2200" b="0" i="0" dirty="0" smtClean="0">
                <a:solidFill>
                  <a:srgbClr val="333333"/>
                </a:solidFill>
                <a:effectLst/>
                <a:latin typeface="Times New Roman" panose="02020603050405020304" pitchFamily="18" charset="0"/>
                <a:cs typeface="Times New Roman" panose="02020603050405020304" pitchFamily="18" charset="0"/>
              </a:rPr>
              <a:t>=</a:t>
            </a:r>
            <a:r>
              <a:rPr lang="en-US" sz="2200" b="1" i="0" dirty="0" smtClean="0">
                <a:solidFill>
                  <a:srgbClr val="333333"/>
                </a:solidFill>
                <a:effectLst/>
                <a:latin typeface="Times New Roman" panose="02020603050405020304" pitchFamily="18" charset="0"/>
                <a:cs typeface="Times New Roman" panose="02020603050405020304" pitchFamily="18" charset="0"/>
              </a:rPr>
              <a:t> usability + utility</a:t>
            </a:r>
            <a:r>
              <a:rPr lang="en-US" sz="2200" b="0" i="0" dirty="0" smtClean="0">
                <a:solidFill>
                  <a:srgbClr val="333333"/>
                </a:solidFill>
                <a:effectLst/>
                <a:latin typeface="Times New Roman" panose="02020603050405020304" pitchFamily="18" charset="0"/>
                <a:cs typeface="Times New Roman" panose="02020603050405020304" pitchFamily="18" charset="0"/>
              </a:rPr>
              <a:t>.</a:t>
            </a:r>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07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 calcmode="lin" valueType="num">
                                      <p:cBhvr additive="base">
                                        <p:cTn id="50"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4003" y="73762"/>
            <a:ext cx="3046027" cy="584775"/>
          </a:xfrm>
          <a:prstGeom prst="rect">
            <a:avLst/>
          </a:prstGeom>
          <a:solidFill>
            <a:srgbClr val="00B050"/>
          </a:solidFill>
          <a:ln>
            <a:solidFill>
              <a:srgbClr val="00B050"/>
            </a:solidFill>
          </a:ln>
        </p:spPr>
        <p:txBody>
          <a:bodyPr wrap="none" rtlCol="0">
            <a:spAutoFit/>
          </a:bodyPr>
          <a:lstStyle/>
          <a:p>
            <a:r>
              <a:rPr lang="en-US" sz="3200" dirty="0" smtClean="0">
                <a:solidFill>
                  <a:srgbClr val="FF0066"/>
                </a:solidFill>
                <a:latin typeface="Times New Roman" panose="02020603050405020304" pitchFamily="18" charset="0"/>
                <a:cs typeface="Times New Roman" panose="02020603050405020304" pitchFamily="18" charset="0"/>
              </a:rPr>
              <a:t>User requirement</a:t>
            </a:r>
            <a:endParaRPr lang="en-US" sz="3200" dirty="0">
              <a:solidFill>
                <a:srgbClr val="FF0066"/>
              </a:solidFill>
              <a:latin typeface="Times New Roman" panose="02020603050405020304" pitchFamily="18" charset="0"/>
              <a:cs typeface="Times New Roman" panose="02020603050405020304" pitchFamily="18" charset="0"/>
            </a:endParaRPr>
          </a:p>
        </p:txBody>
      </p:sp>
      <p:sp>
        <p:nvSpPr>
          <p:cNvPr id="3" name="Rectangle 2"/>
          <p:cNvSpPr/>
          <p:nvPr/>
        </p:nvSpPr>
        <p:spPr>
          <a:xfrm>
            <a:off x="221926" y="606897"/>
            <a:ext cx="11788104" cy="618630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Understanding user requirements is an integral part of information systems design and is critical to the success of interactive </a:t>
            </a:r>
            <a:r>
              <a:rPr lang="en-US" sz="2400" dirty="0" smtClean="0">
                <a:latin typeface="Times New Roman" panose="02020603050405020304" pitchFamily="18" charset="0"/>
                <a:cs typeface="Times New Roman" panose="02020603050405020304" pitchFamily="18" charset="0"/>
              </a:rPr>
              <a:t>systems.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It is now widely understood that successful systems and products begin with an understanding of the needs and requirements of the users</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specified in the ISO 13407 standard (ISO, 1999), </a:t>
            </a:r>
            <a:r>
              <a:rPr lang="en-US" sz="2400" dirty="0" smtClean="0">
                <a:latin typeface="Times New Roman" panose="02020603050405020304" pitchFamily="18" charset="0"/>
                <a:cs typeface="Times New Roman" panose="02020603050405020304" pitchFamily="18" charset="0"/>
              </a:rPr>
              <a:t>user-centered </a:t>
            </a:r>
            <a:r>
              <a:rPr lang="en-US" sz="2400" dirty="0">
                <a:latin typeface="Times New Roman" panose="02020603050405020304" pitchFamily="18" charset="0"/>
                <a:cs typeface="Times New Roman" panose="02020603050405020304" pitchFamily="18" charset="0"/>
              </a:rPr>
              <a:t>design begins with a thorough understanding of the needs and requirements of the users.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benefits can </a:t>
            </a:r>
            <a:r>
              <a:rPr lang="en-US" sz="2400" dirty="0" smtClean="0">
                <a:latin typeface="Times New Roman" panose="02020603050405020304" pitchFamily="18" charset="0"/>
                <a:cs typeface="Times New Roman" panose="02020603050405020304" pitchFamily="18" charset="0"/>
              </a:rPr>
              <a:t>include:</a:t>
            </a:r>
          </a:p>
          <a:p>
            <a:pPr marL="285750" indent="-28575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increased </a:t>
            </a:r>
            <a:r>
              <a:rPr lang="en-US" sz="2400" dirty="0" smtClean="0">
                <a:latin typeface="Times New Roman" panose="02020603050405020304" pitchFamily="18" charset="0"/>
                <a:cs typeface="Times New Roman" panose="02020603050405020304" pitchFamily="18" charset="0"/>
              </a:rPr>
              <a:t>productivity</a:t>
            </a:r>
          </a:p>
          <a:p>
            <a:pPr marL="285750" indent="-28575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enhanced </a:t>
            </a:r>
            <a:r>
              <a:rPr lang="en-US" sz="2400" dirty="0">
                <a:latin typeface="Times New Roman" panose="02020603050405020304" pitchFamily="18" charset="0"/>
                <a:cs typeface="Times New Roman" panose="02020603050405020304" pitchFamily="18" charset="0"/>
              </a:rPr>
              <a:t>quality of </a:t>
            </a:r>
            <a:r>
              <a:rPr lang="en-US" sz="2400" dirty="0" smtClean="0">
                <a:latin typeface="Times New Roman" panose="02020603050405020304" pitchFamily="18" charset="0"/>
                <a:cs typeface="Times New Roman" panose="02020603050405020304" pitchFamily="18" charset="0"/>
              </a:rPr>
              <a:t>work</a:t>
            </a:r>
          </a:p>
          <a:p>
            <a:pPr marL="285750" indent="-28575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reductions </a:t>
            </a:r>
            <a:r>
              <a:rPr lang="en-US" sz="2400" dirty="0">
                <a:latin typeface="Times New Roman" panose="02020603050405020304" pitchFamily="18" charset="0"/>
                <a:cs typeface="Times New Roman" panose="02020603050405020304" pitchFamily="18" charset="0"/>
              </a:rPr>
              <a:t>in support and training </a:t>
            </a:r>
            <a:r>
              <a:rPr lang="en-US" sz="2400" dirty="0" smtClean="0">
                <a:latin typeface="Times New Roman" panose="02020603050405020304" pitchFamily="18" charset="0"/>
                <a:cs typeface="Times New Roman" panose="02020603050405020304" pitchFamily="18" charset="0"/>
              </a:rPr>
              <a:t>costs</a:t>
            </a:r>
          </a:p>
          <a:p>
            <a:pPr marL="285750" indent="-28575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improved </a:t>
            </a:r>
            <a:r>
              <a:rPr lang="en-US" sz="2400" dirty="0">
                <a:latin typeface="Times New Roman" panose="02020603050405020304" pitchFamily="18" charset="0"/>
                <a:cs typeface="Times New Roman" panose="02020603050405020304" pitchFamily="18" charset="0"/>
              </a:rPr>
              <a:t>user </a:t>
            </a:r>
            <a:r>
              <a:rPr lang="en-US" sz="2400" dirty="0" smtClean="0">
                <a:latin typeface="Times New Roman" panose="02020603050405020304" pitchFamily="18" charset="0"/>
                <a:cs typeface="Times New Roman" panose="02020603050405020304" pitchFamily="18" charset="0"/>
              </a:rPr>
              <a:t>satisfaction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8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95534" y="259308"/>
            <a:ext cx="6892120" cy="62724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latin typeface="Times New Roman" panose="02020603050405020304" pitchFamily="18" charset="0"/>
                <a:cs typeface="Times New Roman" panose="02020603050405020304" pitchFamily="18" charset="0"/>
              </a:rPr>
              <a:t>Process for user requirement analysis</a:t>
            </a:r>
            <a:endParaRPr lang="en-US" sz="3200" b="1" dirty="0">
              <a:solidFill>
                <a:srgbClr val="FFFF00"/>
              </a:solidFill>
              <a:latin typeface="Times New Roman" panose="02020603050405020304" pitchFamily="18" charset="0"/>
              <a:cs typeface="Times New Roman" panose="02020603050405020304" pitchFamily="18" charset="0"/>
            </a:endParaRPr>
          </a:p>
        </p:txBody>
      </p:sp>
      <p:grpSp>
        <p:nvGrpSpPr>
          <p:cNvPr id="125" name="Group 124"/>
          <p:cNvGrpSpPr/>
          <p:nvPr/>
        </p:nvGrpSpPr>
        <p:grpSpPr>
          <a:xfrm>
            <a:off x="218364" y="2354711"/>
            <a:ext cx="11878101" cy="1661996"/>
            <a:chOff x="879207" y="1489380"/>
            <a:chExt cx="9909688" cy="533899"/>
          </a:xfrm>
        </p:grpSpPr>
        <p:grpSp>
          <p:nvGrpSpPr>
            <p:cNvPr id="30" name="Group 29"/>
            <p:cNvGrpSpPr/>
            <p:nvPr/>
          </p:nvGrpSpPr>
          <p:grpSpPr>
            <a:xfrm>
              <a:off x="879207" y="1489380"/>
              <a:ext cx="9909688" cy="532529"/>
              <a:chOff x="879207" y="1489380"/>
              <a:chExt cx="9909688" cy="532529"/>
            </a:xfrm>
          </p:grpSpPr>
          <p:sp>
            <p:nvSpPr>
              <p:cNvPr id="2" name="Rounded Rectangle 1"/>
              <p:cNvSpPr/>
              <p:nvPr/>
            </p:nvSpPr>
            <p:spPr>
              <a:xfrm>
                <a:off x="879207" y="1489380"/>
                <a:ext cx="1947002" cy="527081"/>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Times New Roman" panose="02020603050405020304" pitchFamily="18" charset="0"/>
                    <a:cs typeface="Times New Roman" panose="02020603050405020304" pitchFamily="18" charset="0"/>
                  </a:rPr>
                  <a:t>Information Gathering</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3556365" y="1491420"/>
                <a:ext cx="1981440" cy="530489"/>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smtClean="0">
                    <a:solidFill>
                      <a:schemeClr val="tx1"/>
                    </a:solidFill>
                    <a:latin typeface="Times New Roman" panose="02020603050405020304" pitchFamily="18" charset="0"/>
                    <a:cs typeface="Times New Roman" panose="02020603050405020304" pitchFamily="18" charset="0"/>
                  </a:rPr>
                  <a:t>User needs identification</a:t>
                </a:r>
                <a:endParaRPr lang="en-US" sz="2700" b="1" dirty="0">
                  <a:solidFill>
                    <a:schemeClr val="tx1"/>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6141493" y="1491420"/>
                <a:ext cx="1842448" cy="530489"/>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Times New Roman" panose="02020603050405020304" pitchFamily="18" charset="0"/>
                    <a:cs typeface="Times New Roman" panose="02020603050405020304" pitchFamily="18" charset="0"/>
                  </a:rPr>
                  <a:t>Envisioning and evaluation</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8714098" y="1493460"/>
                <a:ext cx="2074797" cy="528449"/>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Times New Roman" panose="02020603050405020304" pitchFamily="18" charset="0"/>
                    <a:cs typeface="Times New Roman" panose="02020603050405020304" pitchFamily="18" charset="0"/>
                  </a:rPr>
                  <a:t>Requirements specification</a:t>
                </a:r>
                <a:endParaRPr lang="en-US" sz="2800" b="1" dirty="0">
                  <a:solidFill>
                    <a:schemeClr val="tx1"/>
                  </a:solidFill>
                  <a:latin typeface="Times New Roman" panose="02020603050405020304" pitchFamily="18" charset="0"/>
                  <a:cs typeface="Times New Roman" panose="02020603050405020304" pitchFamily="18" charset="0"/>
                </a:endParaRPr>
              </a:p>
            </p:txBody>
          </p:sp>
        </p:grpSp>
        <p:cxnSp>
          <p:nvCxnSpPr>
            <p:cNvPr id="63" name="Straight Arrow Connector 62"/>
            <p:cNvCxnSpPr>
              <a:stCxn id="2" idx="3"/>
              <a:endCxn id="3" idx="1"/>
            </p:cNvCxnSpPr>
            <p:nvPr/>
          </p:nvCxnSpPr>
          <p:spPr>
            <a:xfrm>
              <a:off x="2826209" y="1752921"/>
              <a:ext cx="730156" cy="3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3" idx="3"/>
              <a:endCxn id="4" idx="1"/>
            </p:cNvCxnSpPr>
            <p:nvPr/>
          </p:nvCxnSpPr>
          <p:spPr>
            <a:xfrm>
              <a:off x="5537805" y="1756665"/>
              <a:ext cx="6036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4" idx="3"/>
              <a:endCxn id="5" idx="1"/>
            </p:cNvCxnSpPr>
            <p:nvPr/>
          </p:nvCxnSpPr>
          <p:spPr>
            <a:xfrm>
              <a:off x="7983942" y="1756665"/>
              <a:ext cx="730156" cy="10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0" name="Curved Connector 89"/>
            <p:cNvCxnSpPr/>
            <p:nvPr/>
          </p:nvCxnSpPr>
          <p:spPr>
            <a:xfrm rot="5400000" flipH="1" flipV="1">
              <a:off x="5880197" y="771100"/>
              <a:ext cx="6819" cy="2497540"/>
            </a:xfrm>
            <a:prstGeom prst="curvedConnector3">
              <a:avLst>
                <a:gd name="adj1" fmla="val -4318966"/>
              </a:avLst>
            </a:prstGeom>
            <a:ln w="38100">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stCxn id="4" idx="0"/>
              <a:endCxn id="3" idx="0"/>
            </p:cNvCxnSpPr>
            <p:nvPr/>
          </p:nvCxnSpPr>
          <p:spPr>
            <a:xfrm rot="16200000" flipV="1">
              <a:off x="5808268" y="233604"/>
              <a:ext cx="4080" cy="2515632"/>
            </a:xfrm>
            <a:prstGeom prst="curvedConnector3">
              <a:avLst>
                <a:gd name="adj1" fmla="val 6742894"/>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84036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770497" y="1575271"/>
            <a:ext cx="2623910" cy="2476775"/>
            <a:chOff x="136479" y="1452441"/>
            <a:chExt cx="2623910" cy="2476775"/>
          </a:xfrm>
        </p:grpSpPr>
        <p:sp>
          <p:nvSpPr>
            <p:cNvPr id="2" name="Rounded Rectangle 1"/>
            <p:cNvSpPr/>
            <p:nvPr/>
          </p:nvSpPr>
          <p:spPr>
            <a:xfrm>
              <a:off x="136479" y="1452441"/>
              <a:ext cx="2115402" cy="1115458"/>
            </a:xfrm>
            <a:prstGeom prst="roundRect">
              <a:avLst/>
            </a:prstGeom>
            <a:solidFill>
              <a:srgbClr val="99FF99"/>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Information Gathering</a:t>
              </a:r>
              <a:endParaRPr 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 name="Curved Connector 2"/>
            <p:cNvCxnSpPr/>
            <p:nvPr/>
          </p:nvCxnSpPr>
          <p:spPr>
            <a:xfrm>
              <a:off x="898346" y="2567898"/>
              <a:ext cx="1862043" cy="1361318"/>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5620471" y="1575271"/>
            <a:ext cx="3523528" cy="4953549"/>
            <a:chOff x="1003110" y="2333756"/>
            <a:chExt cx="2001769" cy="4889127"/>
          </a:xfrm>
        </p:grpSpPr>
        <p:sp>
          <p:nvSpPr>
            <p:cNvPr id="5" name="Rectangle 4"/>
            <p:cNvSpPr/>
            <p:nvPr/>
          </p:nvSpPr>
          <p:spPr>
            <a:xfrm>
              <a:off x="1003111" y="2868475"/>
              <a:ext cx="1763834" cy="5335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Secondary market research</a:t>
              </a:r>
              <a:endParaRPr lang="en-US" sz="2000" b="1" dirty="0">
                <a:solidFill>
                  <a:schemeClr val="tx1"/>
                </a:solidFill>
              </a:endParaRPr>
            </a:p>
          </p:txBody>
        </p:sp>
        <p:sp>
          <p:nvSpPr>
            <p:cNvPr id="6" name="Rectangle 5"/>
            <p:cNvSpPr/>
            <p:nvPr/>
          </p:nvSpPr>
          <p:spPr>
            <a:xfrm>
              <a:off x="1003111" y="2333756"/>
              <a:ext cx="1505544"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Stake holder analysis</a:t>
              </a:r>
              <a:endParaRPr lang="en-US" sz="2000" b="1" dirty="0">
                <a:solidFill>
                  <a:schemeClr val="tx1"/>
                </a:solidFill>
              </a:endParaRPr>
            </a:p>
          </p:txBody>
        </p:sp>
        <p:sp>
          <p:nvSpPr>
            <p:cNvPr id="7" name="Rectangle 6"/>
            <p:cNvSpPr/>
            <p:nvPr/>
          </p:nvSpPr>
          <p:spPr>
            <a:xfrm>
              <a:off x="1003110" y="3591393"/>
              <a:ext cx="1652861"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Context use of analysis</a:t>
              </a:r>
              <a:endParaRPr lang="en-US" sz="2000" b="1" dirty="0">
                <a:solidFill>
                  <a:schemeClr val="tx1"/>
                </a:solidFill>
              </a:endParaRPr>
            </a:p>
          </p:txBody>
        </p:sp>
        <p:sp>
          <p:nvSpPr>
            <p:cNvPr id="8" name="Rectangle 7"/>
            <p:cNvSpPr/>
            <p:nvPr/>
          </p:nvSpPr>
          <p:spPr>
            <a:xfrm>
              <a:off x="1003112" y="4107627"/>
              <a:ext cx="978306"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Task analysis</a:t>
              </a:r>
              <a:endParaRPr lang="en-US" sz="2000" b="1" dirty="0">
                <a:solidFill>
                  <a:schemeClr val="tx1"/>
                </a:solidFill>
              </a:endParaRPr>
            </a:p>
          </p:txBody>
        </p:sp>
        <p:sp>
          <p:nvSpPr>
            <p:cNvPr id="9" name="Rectangle 8"/>
            <p:cNvSpPr/>
            <p:nvPr/>
          </p:nvSpPr>
          <p:spPr>
            <a:xfrm>
              <a:off x="1003112" y="4695216"/>
              <a:ext cx="978306"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Rich pictures</a:t>
              </a:r>
              <a:endParaRPr lang="en-US" sz="2000" b="1" dirty="0">
                <a:solidFill>
                  <a:schemeClr val="tx1"/>
                </a:solidFill>
              </a:endParaRPr>
            </a:p>
          </p:txBody>
        </p:sp>
        <p:sp>
          <p:nvSpPr>
            <p:cNvPr id="10" name="Rectangle 9"/>
            <p:cNvSpPr/>
            <p:nvPr/>
          </p:nvSpPr>
          <p:spPr>
            <a:xfrm>
              <a:off x="1003110" y="5269331"/>
              <a:ext cx="2001769" cy="805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Field study and observational analysis</a:t>
              </a:r>
              <a:endParaRPr lang="en-US" sz="2000" b="1" dirty="0">
                <a:solidFill>
                  <a:schemeClr val="tx1"/>
                </a:solidFill>
              </a:endParaRPr>
            </a:p>
          </p:txBody>
        </p:sp>
        <p:sp>
          <p:nvSpPr>
            <p:cNvPr id="11" name="Rectangle 10"/>
            <p:cNvSpPr/>
            <p:nvPr/>
          </p:nvSpPr>
          <p:spPr>
            <a:xfrm>
              <a:off x="1003112" y="6232512"/>
              <a:ext cx="877510"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Dairy calling</a:t>
              </a:r>
              <a:endParaRPr lang="en-US" sz="2000" b="1" dirty="0">
                <a:solidFill>
                  <a:schemeClr val="tx1"/>
                </a:solidFill>
              </a:endParaRPr>
            </a:p>
          </p:txBody>
        </p:sp>
        <p:sp>
          <p:nvSpPr>
            <p:cNvPr id="12" name="Rectangle 11"/>
            <p:cNvSpPr/>
            <p:nvPr/>
          </p:nvSpPr>
          <p:spPr>
            <a:xfrm>
              <a:off x="1003112" y="6806627"/>
              <a:ext cx="1156635" cy="416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Video recording</a:t>
              </a:r>
              <a:endParaRPr lang="en-US" sz="2000" b="1" dirty="0">
                <a:solidFill>
                  <a:schemeClr val="tx1"/>
                </a:solidFill>
              </a:endParaRPr>
            </a:p>
          </p:txBody>
        </p:sp>
      </p:grpSp>
    </p:spTree>
    <p:extLst>
      <p:ext uri="{BB962C8B-B14F-4D97-AF65-F5344CB8AC3E}">
        <p14:creationId xmlns:p14="http://schemas.microsoft.com/office/powerpoint/2010/main" val="40149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17" y="0"/>
            <a:ext cx="11996383" cy="6370975"/>
          </a:xfrm>
          <a:prstGeom prst="rect">
            <a:avLst/>
          </a:prstGeom>
        </p:spPr>
        <p:txBody>
          <a:bodyPr wrap="square">
            <a:spAutoFit/>
          </a:bodyPr>
          <a:lstStyle/>
          <a:p>
            <a:r>
              <a:rPr lang="en-US" sz="3200" b="1" dirty="0">
                <a:solidFill>
                  <a:srgbClr val="FF0066"/>
                </a:solidFill>
              </a:rPr>
              <a:t>Stakeholder analysis</a:t>
            </a:r>
            <a:r>
              <a:rPr lang="en-US" sz="3200" dirty="0">
                <a:solidFill>
                  <a:srgbClr val="FF0066"/>
                </a:solidFill>
              </a:rPr>
              <a:t> </a:t>
            </a:r>
            <a:endParaRPr lang="en-US" sz="3200" dirty="0" smtClean="0">
              <a:solidFill>
                <a:srgbClr val="FF0066"/>
              </a:solidFill>
            </a:endParaRPr>
          </a:p>
          <a:p>
            <a:pPr marL="285750" indent="-285750">
              <a:buFont typeface="Arial" panose="020B0604020202020204" pitchFamily="34" charset="0"/>
              <a:buChar char="•"/>
            </a:pPr>
            <a:r>
              <a:rPr lang="en-US" sz="2400" dirty="0" smtClean="0"/>
              <a:t>identifies </a:t>
            </a:r>
            <a:r>
              <a:rPr lang="en-US" sz="2400" dirty="0"/>
              <a:t>all the users and stakeholders who may influence or be impacted by the system</a:t>
            </a:r>
            <a:r>
              <a:rPr lang="en-US" sz="2400" dirty="0" smtClean="0"/>
              <a:t>.</a:t>
            </a:r>
          </a:p>
          <a:p>
            <a:pPr marL="285750" indent="-285750">
              <a:buFont typeface="Arial" panose="020B0604020202020204" pitchFamily="34" charset="0"/>
              <a:buChar char="•"/>
            </a:pPr>
            <a:r>
              <a:rPr lang="en-US" sz="2400" dirty="0" smtClean="0"/>
              <a:t>This </a:t>
            </a:r>
            <a:r>
              <a:rPr lang="en-US" sz="2400" dirty="0"/>
              <a:t>helps ensure that the needs of all those involved are taken into account. </a:t>
            </a:r>
            <a:endParaRPr lang="en-US" sz="2400" dirty="0" smtClean="0"/>
          </a:p>
          <a:p>
            <a:pPr marL="285750" indent="-285750">
              <a:buFont typeface="Arial" panose="020B0604020202020204" pitchFamily="34" charset="0"/>
              <a:buChar char="•"/>
            </a:pPr>
            <a:r>
              <a:rPr lang="en-US" sz="2400" dirty="0" smtClean="0"/>
              <a:t>If </a:t>
            </a:r>
            <a:r>
              <a:rPr lang="en-US" sz="2400" dirty="0"/>
              <a:t>required, the system is tested by them. </a:t>
            </a:r>
            <a:endParaRPr lang="en-US" sz="2400" dirty="0" smtClean="0"/>
          </a:p>
          <a:p>
            <a:pPr marL="285750" indent="-285750">
              <a:buFont typeface="Arial" panose="020B0604020202020204" pitchFamily="34" charset="0"/>
              <a:buChar char="•"/>
            </a:pPr>
            <a:r>
              <a:rPr lang="en-US" sz="2400" dirty="0" smtClean="0"/>
              <a:t>User </a:t>
            </a:r>
            <a:r>
              <a:rPr lang="en-US" sz="2400" dirty="0"/>
              <a:t>groups may include end users, supervisors, installers, and maintainers. </a:t>
            </a:r>
            <a:endParaRPr lang="en-US" sz="2400" dirty="0" smtClean="0"/>
          </a:p>
          <a:p>
            <a:pPr marL="285750" indent="-285750">
              <a:buFont typeface="Arial" panose="020B0604020202020204" pitchFamily="34" charset="0"/>
              <a:buChar char="•"/>
            </a:pPr>
            <a:r>
              <a:rPr lang="en-US" sz="2400" dirty="0" smtClean="0"/>
              <a:t>Other </a:t>
            </a:r>
            <a:r>
              <a:rPr lang="en-US" sz="2400" dirty="0"/>
              <a:t>stakeholders include recipients of output from the system, marketing staff, purchasers and support staff (Taylor, 1990). </a:t>
            </a:r>
            <a:endParaRPr lang="en-US" sz="2400" dirty="0" smtClean="0"/>
          </a:p>
          <a:p>
            <a:pPr marL="285750" indent="-285750">
              <a:buFont typeface="Arial" panose="020B0604020202020204" pitchFamily="34" charset="0"/>
              <a:buChar char="•"/>
            </a:pPr>
            <a:r>
              <a:rPr lang="en-US" sz="2400" dirty="0" smtClean="0"/>
              <a:t>Stakeholder </a:t>
            </a:r>
            <a:r>
              <a:rPr lang="en-US" sz="2400" dirty="0"/>
              <a:t>analysis identifies, for each user and stakeholder group, their main roles, responsibilities and task goals in relation to the system</a:t>
            </a:r>
            <a:r>
              <a:rPr lang="en-US" sz="2400" dirty="0" smtClean="0"/>
              <a:t>.</a:t>
            </a:r>
          </a:p>
          <a:p>
            <a:r>
              <a:rPr lang="en-US" sz="3200" b="1" dirty="0">
                <a:solidFill>
                  <a:srgbClr val="FF0066"/>
                </a:solidFill>
              </a:rPr>
              <a:t>Secondary market </a:t>
            </a:r>
            <a:r>
              <a:rPr lang="en-US" sz="3200" b="1" dirty="0" smtClean="0">
                <a:solidFill>
                  <a:srgbClr val="FF0066"/>
                </a:solidFill>
              </a:rPr>
              <a:t>research</a:t>
            </a:r>
          </a:p>
          <a:p>
            <a:pPr marL="342900" indent="-342900" algn="just">
              <a:buFont typeface="Arial" panose="020B0604020202020204" pitchFamily="34" charset="0"/>
              <a:buChar char="•"/>
            </a:pPr>
            <a:r>
              <a:rPr lang="en-US" sz="2400" dirty="0"/>
              <a:t>I</a:t>
            </a:r>
            <a:r>
              <a:rPr lang="en-US" sz="2400" dirty="0" smtClean="0"/>
              <a:t>nvolves </a:t>
            </a:r>
            <a:r>
              <a:rPr lang="en-US" sz="2400" dirty="0"/>
              <a:t>researching published sources such as research reports, census data, demographic information, that throw light upon the range of possible user markets. </a:t>
            </a:r>
            <a:endParaRPr lang="en-US" sz="2400" dirty="0" smtClean="0"/>
          </a:p>
          <a:p>
            <a:pPr algn="just"/>
            <a:r>
              <a:rPr lang="en-US" sz="3200" b="1" dirty="0">
                <a:solidFill>
                  <a:srgbClr val="FF0066"/>
                </a:solidFill>
              </a:rPr>
              <a:t>Context of use analysis </a:t>
            </a:r>
          </a:p>
          <a:p>
            <a:pPr marL="342900" indent="-342900" algn="just">
              <a:buFont typeface="Arial" panose="020B0604020202020204" pitchFamily="34" charset="0"/>
              <a:buChar char="•"/>
            </a:pPr>
            <a:r>
              <a:rPr lang="en-US" sz="2400" dirty="0" smtClean="0"/>
              <a:t>used </a:t>
            </a:r>
            <a:r>
              <a:rPr lang="en-US" sz="2400" dirty="0"/>
              <a:t>when a system or product is developed. The quality of a system, including usability, accessibility and social acceptability factors, depends on having a very good understanding of the context of use of the system.</a:t>
            </a:r>
          </a:p>
        </p:txBody>
      </p:sp>
    </p:spTree>
    <p:extLst>
      <p:ext uri="{BB962C8B-B14F-4D97-AF65-F5344CB8AC3E}">
        <p14:creationId xmlns:p14="http://schemas.microsoft.com/office/powerpoint/2010/main" val="2095816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4" y="124557"/>
            <a:ext cx="11896298" cy="5139869"/>
          </a:xfrm>
          <a:prstGeom prst="rect">
            <a:avLst/>
          </a:prstGeom>
        </p:spPr>
        <p:txBody>
          <a:bodyPr wrap="square">
            <a:spAutoFit/>
          </a:bodyPr>
          <a:lstStyle/>
          <a:p>
            <a:r>
              <a:rPr lang="en-US" sz="3200" b="1" dirty="0">
                <a:solidFill>
                  <a:srgbClr val="FF0066"/>
                </a:solidFill>
              </a:rPr>
              <a:t>Task </a:t>
            </a:r>
            <a:r>
              <a:rPr lang="en-US" sz="3200" b="1" dirty="0" smtClean="0">
                <a:solidFill>
                  <a:srgbClr val="FF0066"/>
                </a:solidFill>
              </a:rPr>
              <a:t>analysis</a:t>
            </a:r>
          </a:p>
          <a:p>
            <a:pPr marL="285750" indent="-285750" algn="just">
              <a:buFont typeface="Arial" panose="020B0604020202020204" pitchFamily="34" charset="0"/>
              <a:buChar char="•"/>
            </a:pPr>
            <a:r>
              <a:rPr lang="en-US" sz="2400" dirty="0" smtClean="0"/>
              <a:t>Involves </a:t>
            </a:r>
            <a:r>
              <a:rPr lang="en-US" sz="2400" dirty="0"/>
              <a:t>the study of what a user is required to do in terms of actions and/or cognitive processes to achieve a task. A detailed task analysis can be conducted to understand the current system, the information flows within it, the problems for people, and opportunities that indicate user needs. </a:t>
            </a:r>
            <a:endParaRPr lang="en-US" sz="2400" dirty="0" smtClean="0"/>
          </a:p>
          <a:p>
            <a:pPr algn="just"/>
            <a:r>
              <a:rPr lang="en-US" sz="3200" b="1" dirty="0">
                <a:solidFill>
                  <a:srgbClr val="FF0066"/>
                </a:solidFill>
              </a:rPr>
              <a:t>Rich pictures </a:t>
            </a:r>
            <a:endParaRPr lang="en-US" sz="3200" b="1" dirty="0" smtClean="0">
              <a:solidFill>
                <a:srgbClr val="FF0066"/>
              </a:solidFill>
            </a:endParaRPr>
          </a:p>
          <a:p>
            <a:pPr marL="342900" indent="-342900" algn="just">
              <a:buFont typeface="Arial" panose="020B0604020202020204" pitchFamily="34" charset="0"/>
              <a:buChar char="•"/>
            </a:pPr>
            <a:r>
              <a:rPr lang="en-US" sz="2400" dirty="0" smtClean="0"/>
              <a:t>can </a:t>
            </a:r>
            <a:r>
              <a:rPr lang="en-US" sz="2400" dirty="0"/>
              <a:t>help stakeholders map, explore and understand a complex problem space and thereby help to identify hidden requirements (</a:t>
            </a:r>
            <a:r>
              <a:rPr lang="en-US" sz="2400" dirty="0" err="1"/>
              <a:t>Checkland</a:t>
            </a:r>
            <a:r>
              <a:rPr lang="en-US" sz="2400" dirty="0"/>
              <a:t>, 1981). </a:t>
            </a:r>
            <a:endParaRPr lang="en-US" sz="2400" dirty="0" smtClean="0"/>
          </a:p>
          <a:p>
            <a:pPr marL="342900" indent="-342900" algn="just">
              <a:buFont typeface="Arial" panose="020B0604020202020204" pitchFamily="34" charset="0"/>
              <a:buChar char="•"/>
            </a:pPr>
            <a:r>
              <a:rPr lang="en-US" sz="2400" dirty="0" smtClean="0"/>
              <a:t>The </a:t>
            </a:r>
            <a:r>
              <a:rPr lang="en-US" sz="2400" dirty="0"/>
              <a:t>technique involves creating a series of sketches to show how people and systems relate to each other in an </a:t>
            </a:r>
            <a:r>
              <a:rPr lang="en-US" sz="2400" dirty="0" smtClean="0"/>
              <a:t>organization. </a:t>
            </a:r>
          </a:p>
          <a:p>
            <a:pPr marL="342900" indent="-342900" algn="just">
              <a:buFont typeface="Arial" panose="020B0604020202020204" pitchFamily="34" charset="0"/>
              <a:buChar char="•"/>
            </a:pPr>
            <a:r>
              <a:rPr lang="en-US" sz="2400" dirty="0" smtClean="0"/>
              <a:t>They </a:t>
            </a:r>
            <a:r>
              <a:rPr lang="en-US" sz="2400" dirty="0"/>
              <a:t>may show peoples' roles, power structures, communications and reporting mechanisms. Drawing simple figures of people with thought and speech bubbles linked to them can show particular problem areas in the current environment that may lead to new user requirements</a:t>
            </a:r>
            <a:r>
              <a:rPr lang="en-US" sz="2400" dirty="0" smtClean="0"/>
              <a:t>.</a:t>
            </a:r>
          </a:p>
        </p:txBody>
      </p:sp>
    </p:spTree>
    <p:extLst>
      <p:ext uri="{BB962C8B-B14F-4D97-AF65-F5344CB8AC3E}">
        <p14:creationId xmlns:p14="http://schemas.microsoft.com/office/powerpoint/2010/main" val="1918217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3599</TotalTime>
  <Words>2420</Words>
  <Application>Microsoft Office PowerPoint</Application>
  <PresentationFormat>Widescreen</PresentationFormat>
  <Paragraphs>223</Paragraphs>
  <Slides>39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ＭＳ Ｐゴシック</vt:lpstr>
      <vt:lpstr>Arial</vt:lpstr>
      <vt:lpstr>Arial Unicode MS</vt:lpstr>
      <vt:lpstr>medium-content-sans-serif-font</vt:lpstr>
      <vt:lpstr>medium-content-serif-font</vt:lpstr>
      <vt:lpstr>medium-content-title-font</vt:lpstr>
      <vt:lpstr>Merriweather</vt:lpstr>
      <vt:lpstr>Monotype Sorts</vt:lpstr>
      <vt:lpstr>Times New Roman</vt:lpstr>
      <vt:lpstr>Tw Cen MT</vt:lpstr>
      <vt:lpstr>Wingdings</vt:lpstr>
      <vt:lpstr>Droplet</vt:lpstr>
      <vt:lpstr>Module 4 Usability and Reliability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and Reliability</dc:title>
  <dc:creator>Admin</dc:creator>
  <cp:lastModifiedBy>Admin</cp:lastModifiedBy>
  <cp:revision>85</cp:revision>
  <dcterms:created xsi:type="dcterms:W3CDTF">2020-08-31T05:20:10Z</dcterms:created>
  <dcterms:modified xsi:type="dcterms:W3CDTF">2020-09-15T11:08:54Z</dcterms:modified>
</cp:coreProperties>
</file>