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1D30C-011E-45E6-927B-96AF209ECF3D}" type="doc">
      <dgm:prSet loTypeId="urn:microsoft.com/office/officeart/2005/8/layout/equation2" loCatId="process" qsTypeId="urn:microsoft.com/office/officeart/2005/8/quickstyle/simple3" qsCatId="simple" csTypeId="urn:microsoft.com/office/officeart/2005/8/colors/colorful4" csCatId="colorful" phldr="1"/>
      <dgm:spPr/>
    </dgm:pt>
    <dgm:pt modelId="{A7BA01C6-2122-4D7D-8609-0AE47C61D395}">
      <dgm:prSet phldrT="[Text]"/>
      <dgm:spPr/>
      <dgm:t>
        <a:bodyPr/>
        <a:lstStyle/>
        <a:p>
          <a:r>
            <a:rPr lang="en-US" dirty="0" smtClean="0"/>
            <a:t>Micro</a:t>
          </a:r>
          <a:endParaRPr lang="en-US" dirty="0"/>
        </a:p>
      </dgm:t>
    </dgm:pt>
    <dgm:pt modelId="{2C128CEC-CC21-45ED-AD1B-CAEDDED0371B}" type="parTrans" cxnId="{0115BD9B-2FB1-4A1D-A7E6-C818D4047A8E}">
      <dgm:prSet/>
      <dgm:spPr/>
      <dgm:t>
        <a:bodyPr/>
        <a:lstStyle/>
        <a:p>
          <a:endParaRPr lang="en-US"/>
        </a:p>
      </dgm:t>
    </dgm:pt>
    <dgm:pt modelId="{4C4F3F1B-2ADC-4F0B-B55F-6E5E86FB098E}" type="sibTrans" cxnId="{0115BD9B-2FB1-4A1D-A7E6-C818D4047A8E}">
      <dgm:prSet/>
      <dgm:spPr/>
      <dgm:t>
        <a:bodyPr/>
        <a:lstStyle/>
        <a:p>
          <a:endParaRPr lang="en-US"/>
        </a:p>
      </dgm:t>
    </dgm:pt>
    <dgm:pt modelId="{B675CEEA-ADDD-408F-8B67-8C1AAFC86A6E}">
      <dgm:prSet phldrT="[Text]"/>
      <dgm:spPr/>
      <dgm:t>
        <a:bodyPr/>
        <a:lstStyle/>
        <a:p>
          <a:r>
            <a:rPr lang="en-US" dirty="0" smtClean="0"/>
            <a:t>Macro</a:t>
          </a:r>
          <a:endParaRPr lang="en-US" dirty="0"/>
        </a:p>
      </dgm:t>
    </dgm:pt>
    <dgm:pt modelId="{21BE32DC-1852-4B48-BC0C-3E0CC5E55C78}" type="parTrans" cxnId="{EE048475-BC92-47D7-A084-25E7E7CF8CE2}">
      <dgm:prSet/>
      <dgm:spPr/>
      <dgm:t>
        <a:bodyPr/>
        <a:lstStyle/>
        <a:p>
          <a:endParaRPr lang="en-US"/>
        </a:p>
      </dgm:t>
    </dgm:pt>
    <dgm:pt modelId="{FCBAC1E0-A25F-4B67-AE21-47E9AEB89142}" type="sibTrans" cxnId="{EE048475-BC92-47D7-A084-25E7E7CF8CE2}">
      <dgm:prSet/>
      <dgm:spPr/>
      <dgm:t>
        <a:bodyPr/>
        <a:lstStyle/>
        <a:p>
          <a:endParaRPr lang="en-US"/>
        </a:p>
      </dgm:t>
    </dgm:pt>
    <dgm:pt modelId="{1C871A1E-75F4-423F-B36E-6E87A61D01AA}">
      <dgm:prSet phldrT="[Text]"/>
      <dgm:spPr>
        <a:ln w="57150">
          <a:solidFill>
            <a:schemeClr val="bg1"/>
          </a:solidFill>
          <a:prstDash val="sysDash"/>
        </a:ln>
      </dgm:spPr>
      <dgm:t>
        <a:bodyPr/>
        <a:lstStyle/>
        <a:p>
          <a:r>
            <a:rPr lang="en-US" dirty="0" smtClean="0"/>
            <a:t>Design thinking</a:t>
          </a:r>
          <a:endParaRPr lang="en-US" dirty="0"/>
        </a:p>
      </dgm:t>
    </dgm:pt>
    <dgm:pt modelId="{1D813E56-5E91-4B0B-82EA-BCA7EC109DA2}" type="parTrans" cxnId="{0845AB40-22F4-4902-AE75-37F915079730}">
      <dgm:prSet/>
      <dgm:spPr/>
      <dgm:t>
        <a:bodyPr/>
        <a:lstStyle/>
        <a:p>
          <a:endParaRPr lang="en-US"/>
        </a:p>
      </dgm:t>
    </dgm:pt>
    <dgm:pt modelId="{CD7E66CC-5EC3-4F4C-BB38-C22F47AEB29C}" type="sibTrans" cxnId="{0845AB40-22F4-4902-AE75-37F915079730}">
      <dgm:prSet/>
      <dgm:spPr/>
      <dgm:t>
        <a:bodyPr/>
        <a:lstStyle/>
        <a:p>
          <a:endParaRPr lang="en-US"/>
        </a:p>
      </dgm:t>
    </dgm:pt>
    <dgm:pt modelId="{55ED2D91-352D-4F13-AB86-07E2876973C1}" type="pres">
      <dgm:prSet presAssocID="{FD21D30C-011E-45E6-927B-96AF209ECF3D}" presName="Name0" presStyleCnt="0">
        <dgm:presLayoutVars>
          <dgm:dir/>
          <dgm:resizeHandles val="exact"/>
        </dgm:presLayoutVars>
      </dgm:prSet>
      <dgm:spPr/>
    </dgm:pt>
    <dgm:pt modelId="{122A2ECB-95CA-424D-A985-0AC3E859B068}" type="pres">
      <dgm:prSet presAssocID="{FD21D30C-011E-45E6-927B-96AF209ECF3D}" presName="vNodes" presStyleCnt="0"/>
      <dgm:spPr/>
    </dgm:pt>
    <dgm:pt modelId="{F7CDFB47-BAD1-4D42-A406-B3C969564452}" type="pres">
      <dgm:prSet presAssocID="{A7BA01C6-2122-4D7D-8609-0AE47C61D395}" presName="node" presStyleLbl="node1" presStyleIdx="0" presStyleCnt="3" custLinFactX="100000" custLinFactNeighborX="136068" custLinFactNeighborY="-26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B571D-7185-42C1-A072-F336F4772B01}" type="pres">
      <dgm:prSet presAssocID="{4C4F3F1B-2ADC-4F0B-B55F-6E5E86FB098E}" presName="spacerT" presStyleCnt="0"/>
      <dgm:spPr/>
    </dgm:pt>
    <dgm:pt modelId="{1E10CEE2-33F8-46CE-BB8F-9A1A5F1EE48F}" type="pres">
      <dgm:prSet presAssocID="{4C4F3F1B-2ADC-4F0B-B55F-6E5E86FB098E}" presName="sibTrans" presStyleLbl="sibTrans2D1" presStyleIdx="0" presStyleCnt="2" custLinFactX="200000" custLinFactNeighborX="216928" custLinFactNeighborY="42545"/>
      <dgm:spPr/>
      <dgm:t>
        <a:bodyPr/>
        <a:lstStyle/>
        <a:p>
          <a:endParaRPr lang="en-US"/>
        </a:p>
      </dgm:t>
    </dgm:pt>
    <dgm:pt modelId="{34DB695E-1ECE-4CC8-A62B-8D227A341663}" type="pres">
      <dgm:prSet presAssocID="{4C4F3F1B-2ADC-4F0B-B55F-6E5E86FB098E}" presName="spacerB" presStyleCnt="0"/>
      <dgm:spPr/>
    </dgm:pt>
    <dgm:pt modelId="{051F88F0-53AE-4633-9584-DAD2FECE82FF}" type="pres">
      <dgm:prSet presAssocID="{B675CEEA-ADDD-408F-8B67-8C1AAFC86A6E}" presName="node" presStyleLbl="node1" presStyleIdx="1" presStyleCnt="3" custLinFactX="100000" custLinFactNeighborX="146463" custLinFactNeighborY="-283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2A64E-32B0-4D89-81DE-2DCE5195494F}" type="pres">
      <dgm:prSet presAssocID="{FD21D30C-011E-45E6-927B-96AF209ECF3D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6F23BCC8-99D9-4646-BF3D-610ACC428164}" type="pres">
      <dgm:prSet presAssocID="{FD21D30C-011E-45E6-927B-96AF209ECF3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65B1F01-8F8C-4824-91D3-23491C04D6A9}" type="pres">
      <dgm:prSet presAssocID="{FD21D30C-011E-45E6-927B-96AF209ECF3D}" presName="lastNode" presStyleLbl="node1" presStyleIdx="2" presStyleCnt="3" custLinFactX="-47862" custLinFactNeighborX="-100000" custLinFactNeighborY="-3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E7A097-A05F-4FA7-B75C-0EBED74E14B0}" type="presOf" srcId="{FD21D30C-011E-45E6-927B-96AF209ECF3D}" destId="{55ED2D91-352D-4F13-AB86-07E2876973C1}" srcOrd="0" destOrd="0" presId="urn:microsoft.com/office/officeart/2005/8/layout/equation2"/>
    <dgm:cxn modelId="{D286A418-4010-47DA-8C3C-80DA6C18C63E}" type="presOf" srcId="{A7BA01C6-2122-4D7D-8609-0AE47C61D395}" destId="{F7CDFB47-BAD1-4D42-A406-B3C969564452}" srcOrd="0" destOrd="0" presId="urn:microsoft.com/office/officeart/2005/8/layout/equation2"/>
    <dgm:cxn modelId="{11103618-4F71-4201-83C1-DC18A218481D}" type="presOf" srcId="{FCBAC1E0-A25F-4B67-AE21-47E9AEB89142}" destId="{66F2A64E-32B0-4D89-81DE-2DCE5195494F}" srcOrd="0" destOrd="0" presId="urn:microsoft.com/office/officeart/2005/8/layout/equation2"/>
    <dgm:cxn modelId="{0845AB40-22F4-4902-AE75-37F915079730}" srcId="{FD21D30C-011E-45E6-927B-96AF209ECF3D}" destId="{1C871A1E-75F4-423F-B36E-6E87A61D01AA}" srcOrd="2" destOrd="0" parTransId="{1D813E56-5E91-4B0B-82EA-BCA7EC109DA2}" sibTransId="{CD7E66CC-5EC3-4F4C-BB38-C22F47AEB29C}"/>
    <dgm:cxn modelId="{0115BD9B-2FB1-4A1D-A7E6-C818D4047A8E}" srcId="{FD21D30C-011E-45E6-927B-96AF209ECF3D}" destId="{A7BA01C6-2122-4D7D-8609-0AE47C61D395}" srcOrd="0" destOrd="0" parTransId="{2C128CEC-CC21-45ED-AD1B-CAEDDED0371B}" sibTransId="{4C4F3F1B-2ADC-4F0B-B55F-6E5E86FB098E}"/>
    <dgm:cxn modelId="{72F8FA3B-169C-4076-A1E4-9C7191B6785D}" type="presOf" srcId="{4C4F3F1B-2ADC-4F0B-B55F-6E5E86FB098E}" destId="{1E10CEE2-33F8-46CE-BB8F-9A1A5F1EE48F}" srcOrd="0" destOrd="0" presId="urn:microsoft.com/office/officeart/2005/8/layout/equation2"/>
    <dgm:cxn modelId="{2B659B68-ECC0-4C2A-83C5-466D81EF5BAD}" type="presOf" srcId="{B675CEEA-ADDD-408F-8B67-8C1AAFC86A6E}" destId="{051F88F0-53AE-4633-9584-DAD2FECE82FF}" srcOrd="0" destOrd="0" presId="urn:microsoft.com/office/officeart/2005/8/layout/equation2"/>
    <dgm:cxn modelId="{EE048475-BC92-47D7-A084-25E7E7CF8CE2}" srcId="{FD21D30C-011E-45E6-927B-96AF209ECF3D}" destId="{B675CEEA-ADDD-408F-8B67-8C1AAFC86A6E}" srcOrd="1" destOrd="0" parTransId="{21BE32DC-1852-4B48-BC0C-3E0CC5E55C78}" sibTransId="{FCBAC1E0-A25F-4B67-AE21-47E9AEB89142}"/>
    <dgm:cxn modelId="{6FBD8AB4-9D31-479B-B96D-D6BBE03F4244}" type="presOf" srcId="{1C871A1E-75F4-423F-B36E-6E87A61D01AA}" destId="{065B1F01-8F8C-4824-91D3-23491C04D6A9}" srcOrd="0" destOrd="0" presId="urn:microsoft.com/office/officeart/2005/8/layout/equation2"/>
    <dgm:cxn modelId="{71434147-730C-49C1-92E6-29AF90869375}" type="presOf" srcId="{FCBAC1E0-A25F-4B67-AE21-47E9AEB89142}" destId="{6F23BCC8-99D9-4646-BF3D-610ACC428164}" srcOrd="1" destOrd="0" presId="urn:microsoft.com/office/officeart/2005/8/layout/equation2"/>
    <dgm:cxn modelId="{E1F79A45-3F82-41C0-B61D-B762B55D7679}" type="presParOf" srcId="{55ED2D91-352D-4F13-AB86-07E2876973C1}" destId="{122A2ECB-95CA-424D-A985-0AC3E859B068}" srcOrd="0" destOrd="0" presId="urn:microsoft.com/office/officeart/2005/8/layout/equation2"/>
    <dgm:cxn modelId="{A26204C1-3049-4D1C-9411-117D8889A3D0}" type="presParOf" srcId="{122A2ECB-95CA-424D-A985-0AC3E859B068}" destId="{F7CDFB47-BAD1-4D42-A406-B3C969564452}" srcOrd="0" destOrd="0" presId="urn:microsoft.com/office/officeart/2005/8/layout/equation2"/>
    <dgm:cxn modelId="{E5C9311A-8762-43CD-A610-054A9ED8D361}" type="presParOf" srcId="{122A2ECB-95CA-424D-A985-0AC3E859B068}" destId="{86DB571D-7185-42C1-A072-F336F4772B01}" srcOrd="1" destOrd="0" presId="urn:microsoft.com/office/officeart/2005/8/layout/equation2"/>
    <dgm:cxn modelId="{8F0A4C14-EDEB-4B0E-89A5-A1F0F9FEFD93}" type="presParOf" srcId="{122A2ECB-95CA-424D-A985-0AC3E859B068}" destId="{1E10CEE2-33F8-46CE-BB8F-9A1A5F1EE48F}" srcOrd="2" destOrd="0" presId="urn:microsoft.com/office/officeart/2005/8/layout/equation2"/>
    <dgm:cxn modelId="{CF2B52CA-0520-4373-8629-90B21DACCEF8}" type="presParOf" srcId="{122A2ECB-95CA-424D-A985-0AC3E859B068}" destId="{34DB695E-1ECE-4CC8-A62B-8D227A341663}" srcOrd="3" destOrd="0" presId="urn:microsoft.com/office/officeart/2005/8/layout/equation2"/>
    <dgm:cxn modelId="{ADBB3961-8A4B-4CF2-8867-322AC72F2584}" type="presParOf" srcId="{122A2ECB-95CA-424D-A985-0AC3E859B068}" destId="{051F88F0-53AE-4633-9584-DAD2FECE82FF}" srcOrd="4" destOrd="0" presId="urn:microsoft.com/office/officeart/2005/8/layout/equation2"/>
    <dgm:cxn modelId="{C0D0F755-0DF0-4938-8B98-5A6AFCC064F1}" type="presParOf" srcId="{55ED2D91-352D-4F13-AB86-07E2876973C1}" destId="{66F2A64E-32B0-4D89-81DE-2DCE5195494F}" srcOrd="1" destOrd="0" presId="urn:microsoft.com/office/officeart/2005/8/layout/equation2"/>
    <dgm:cxn modelId="{7EF0AB66-1C8F-48E9-90A3-73816FC1BA28}" type="presParOf" srcId="{66F2A64E-32B0-4D89-81DE-2DCE5195494F}" destId="{6F23BCC8-99D9-4646-BF3D-610ACC428164}" srcOrd="0" destOrd="0" presId="urn:microsoft.com/office/officeart/2005/8/layout/equation2"/>
    <dgm:cxn modelId="{BB365EBE-10F4-4E73-A292-3C54D96E0DA9}" type="presParOf" srcId="{55ED2D91-352D-4F13-AB86-07E2876973C1}" destId="{065B1F01-8F8C-4824-91D3-23491C04D6A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DFB47-BAD1-4D42-A406-B3C969564452}">
      <dsp:nvSpPr>
        <dsp:cNvPr id="0" name=""/>
        <dsp:cNvSpPr/>
      </dsp:nvSpPr>
      <dsp:spPr>
        <a:xfrm>
          <a:off x="2801130" y="16639"/>
          <a:ext cx="1185163" cy="118516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Micro</a:t>
          </a:r>
          <a:endParaRPr lang="en-US" sz="2300" kern="1200" dirty="0"/>
        </a:p>
      </dsp:txBody>
      <dsp:txXfrm>
        <a:off x="2974693" y="190202"/>
        <a:ext cx="838037" cy="838037"/>
      </dsp:txXfrm>
    </dsp:sp>
    <dsp:sp modelId="{1E10CEE2-33F8-46CE-BB8F-9A1A5F1EE48F}">
      <dsp:nvSpPr>
        <dsp:cNvPr id="0" name=""/>
        <dsp:cNvSpPr/>
      </dsp:nvSpPr>
      <dsp:spPr>
        <a:xfrm>
          <a:off x="3118164" y="1364105"/>
          <a:ext cx="687394" cy="687394"/>
        </a:xfrm>
        <a:prstGeom prst="mathPlus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09278" y="1626964"/>
        <a:ext cx="505166" cy="161676"/>
      </dsp:txXfrm>
    </dsp:sp>
    <dsp:sp modelId="{051F88F0-53AE-4633-9584-DAD2FECE82FF}">
      <dsp:nvSpPr>
        <dsp:cNvPr id="0" name=""/>
        <dsp:cNvSpPr/>
      </dsp:nvSpPr>
      <dsp:spPr>
        <a:xfrm>
          <a:off x="2924328" y="2079495"/>
          <a:ext cx="1185163" cy="1185163"/>
        </a:xfrm>
        <a:prstGeom prst="ellipse">
          <a:avLst/>
        </a:prstGeom>
        <a:gradFill rotWithShape="0">
          <a:gsLst>
            <a:gs pos="0">
              <a:schemeClr val="accent4">
                <a:hueOff val="2560540"/>
                <a:satOff val="23219"/>
                <a:lumOff val="902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2560540"/>
                <a:satOff val="23219"/>
                <a:lumOff val="902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Macro</a:t>
          </a:r>
          <a:endParaRPr lang="en-US" sz="2300" kern="1200" dirty="0"/>
        </a:p>
      </dsp:txBody>
      <dsp:txXfrm>
        <a:off x="3097891" y="2253058"/>
        <a:ext cx="838037" cy="838037"/>
      </dsp:txXfrm>
    </dsp:sp>
    <dsp:sp modelId="{66F2A64E-32B0-4D89-81DE-2DCE5195494F}">
      <dsp:nvSpPr>
        <dsp:cNvPr id="0" name=""/>
        <dsp:cNvSpPr/>
      </dsp:nvSpPr>
      <dsp:spPr>
        <a:xfrm rot="159359">
          <a:off x="1052187" y="1382364"/>
          <a:ext cx="969430" cy="4408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21079"/>
                <a:satOff val="46439"/>
                <a:lumOff val="18039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5121079"/>
                <a:satOff val="46439"/>
                <a:lumOff val="18039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052258" y="1467476"/>
        <a:ext cx="837166" cy="264528"/>
      </dsp:txXfrm>
    </dsp:sp>
    <dsp:sp modelId="{065B1F01-8F8C-4824-91D3-23491C04D6A9}">
      <dsp:nvSpPr>
        <dsp:cNvPr id="0" name=""/>
        <dsp:cNvSpPr/>
      </dsp:nvSpPr>
      <dsp:spPr>
        <a:xfrm>
          <a:off x="54016" y="403830"/>
          <a:ext cx="2370327" cy="2370327"/>
        </a:xfrm>
        <a:prstGeom prst="ellipse">
          <a:avLst/>
        </a:prstGeom>
        <a:gradFill rotWithShape="0">
          <a:gsLst>
            <a:gs pos="0">
              <a:schemeClr val="accent4">
                <a:hueOff val="5121079"/>
                <a:satOff val="46439"/>
                <a:lumOff val="18039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5121079"/>
                <a:satOff val="46439"/>
                <a:lumOff val="18039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57150">
          <a:solidFill>
            <a:schemeClr val="bg1"/>
          </a:solidFill>
          <a:prstDash val="sysDash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Design thinking</a:t>
          </a:r>
          <a:endParaRPr lang="en-US" sz="3400" kern="1200" dirty="0"/>
        </a:p>
      </dsp:txBody>
      <dsp:txXfrm>
        <a:off x="401142" y="750956"/>
        <a:ext cx="1676075" cy="1676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2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040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1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4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7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7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1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7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E672-7178-4722-9763-768CEAEFC2B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F43E-546D-4D5C-AD07-7F8B23C5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4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theuxblog.com/how-to-generate-ideas-using-scamper-technique-d2e50de6402c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185" y="2679355"/>
            <a:ext cx="8313554" cy="1469145"/>
          </a:xfrm>
        </p:spPr>
        <p:txBody>
          <a:bodyPr/>
          <a:lstStyle/>
          <a:p>
            <a:r>
              <a:rPr lang="en-US" sz="4400" dirty="0"/>
              <a:t>Module </a:t>
            </a:r>
            <a:r>
              <a:rPr lang="en-US" sz="4400" dirty="0" smtClean="0"/>
              <a:t>2</a:t>
            </a:r>
            <a:br>
              <a:rPr lang="en-US" sz="4400" dirty="0" smtClean="0"/>
            </a:br>
            <a:r>
              <a:rPr lang="en-US" sz="4400" dirty="0" smtClean="0"/>
              <a:t>Design </a:t>
            </a:r>
            <a:r>
              <a:rPr lang="en-US" sz="4400" dirty="0"/>
              <a:t>Thinking for </a:t>
            </a:r>
            <a:r>
              <a:rPr lang="en-US" sz="4400" dirty="0" smtClean="0"/>
              <a:t>Innovation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027" y="4353095"/>
            <a:ext cx="8313554" cy="1774751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-</a:t>
            </a:r>
            <a:r>
              <a:rPr lang="en-US" sz="7000" dirty="0" smtClean="0">
                <a:solidFill>
                  <a:srgbClr val="FFFF00"/>
                </a:solidFill>
              </a:rPr>
              <a:t>Dr. Priyanjali Gogikar</a:t>
            </a:r>
          </a:p>
          <a:p>
            <a:r>
              <a:rPr lang="en-US" sz="7000" dirty="0" smtClean="0">
                <a:solidFill>
                  <a:srgbClr val="FFFF00"/>
                </a:solidFill>
              </a:rPr>
              <a:t>Assistant Professor</a:t>
            </a:r>
          </a:p>
          <a:p>
            <a:r>
              <a:rPr lang="en-US" sz="7000" dirty="0" smtClean="0">
                <a:solidFill>
                  <a:srgbClr val="FFFF00"/>
                </a:solidFill>
              </a:rPr>
              <a:t>SEE, VIT Bhopal</a:t>
            </a:r>
          </a:p>
          <a:p>
            <a:r>
              <a:rPr lang="en-US" sz="7000" dirty="0" smtClean="0">
                <a:solidFill>
                  <a:srgbClr val="FFFF00"/>
                </a:solidFill>
              </a:rPr>
              <a:t>Email: priyanjali.gogikar@vitbhopal.ac.in</a:t>
            </a:r>
            <a:endParaRPr lang="en-US" sz="7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3731" y="187235"/>
            <a:ext cx="5508237" cy="5135392"/>
            <a:chOff x="113731" y="187235"/>
            <a:chExt cx="5508237" cy="5135392"/>
          </a:xfrm>
        </p:grpSpPr>
        <p:sp>
          <p:nvSpPr>
            <p:cNvPr id="2" name="Rectangle 1"/>
            <p:cNvSpPr/>
            <p:nvPr/>
          </p:nvSpPr>
          <p:spPr>
            <a:xfrm>
              <a:off x="380588" y="187235"/>
              <a:ext cx="210025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 smtClean="0"/>
                <a:t>5-Whys</a:t>
              </a:r>
              <a:endParaRPr lang="en-US" sz="4400" b="1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31" y="1449648"/>
              <a:ext cx="5508237" cy="387297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375775" y="1449648"/>
            <a:ext cx="5197526" cy="5101278"/>
            <a:chOff x="6375775" y="1449648"/>
            <a:chExt cx="5197526" cy="5101278"/>
          </a:xfrm>
        </p:grpSpPr>
        <p:sp>
          <p:nvSpPr>
            <p:cNvPr id="4" name="Rectangle 3"/>
            <p:cNvSpPr/>
            <p:nvPr/>
          </p:nvSpPr>
          <p:spPr>
            <a:xfrm>
              <a:off x="6549975" y="1449648"/>
              <a:ext cx="32720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/>
                <a:t>AEIOU-Method</a:t>
              </a:r>
              <a:endParaRPr lang="en-US" sz="3600" b="1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775" y="2377696"/>
              <a:ext cx="5197526" cy="4173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98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501" y="-58428"/>
            <a:ext cx="7715199" cy="3094256"/>
            <a:chOff x="200501" y="-58428"/>
            <a:chExt cx="7715199" cy="3094256"/>
          </a:xfrm>
        </p:grpSpPr>
        <p:sp>
          <p:nvSpPr>
            <p:cNvPr id="2" name="Rectangle 1"/>
            <p:cNvSpPr/>
            <p:nvPr/>
          </p:nvSpPr>
          <p:spPr>
            <a:xfrm>
              <a:off x="200501" y="-58428"/>
              <a:ext cx="36415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/>
                <a:t>Persona-Method</a:t>
              </a:r>
              <a:endParaRPr lang="en-US" sz="3600" b="1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01" y="587903"/>
              <a:ext cx="7715199" cy="244792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032310" y="3220622"/>
            <a:ext cx="5868537" cy="3487964"/>
            <a:chOff x="6032310" y="3220622"/>
            <a:chExt cx="5868537" cy="3487964"/>
          </a:xfrm>
        </p:grpSpPr>
        <p:sp>
          <p:nvSpPr>
            <p:cNvPr id="3" name="Rectangle 2"/>
            <p:cNvSpPr/>
            <p:nvPr/>
          </p:nvSpPr>
          <p:spPr>
            <a:xfrm>
              <a:off x="8134066" y="3220622"/>
              <a:ext cx="27831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/>
                <a:t>Observation</a:t>
              </a:r>
              <a:endParaRPr lang="en-US" sz="3600" b="1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310" y="4030726"/>
              <a:ext cx="5868537" cy="2677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18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" y="1286371"/>
            <a:ext cx="10253684" cy="53623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0501" y="105346"/>
            <a:ext cx="2811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Story telling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41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/>
              <a:t>Enhancing Design Thinking Through, Empathy, Interviewing, Questioning </a:t>
            </a:r>
            <a:r>
              <a:rPr lang="en-US" sz="3200" dirty="0" smtClean="0"/>
              <a:t>and </a:t>
            </a:r>
            <a:r>
              <a:rPr lang="en-US" sz="3200" dirty="0"/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16584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4" y="1262150"/>
            <a:ext cx="9990163" cy="555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546" y="232012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Empathy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93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211" y="1066801"/>
            <a:ext cx="11187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Make the user feel as comfortable as possible. Create a rapport with the user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1211" y="410901"/>
            <a:ext cx="4822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Source Sans Variable"/>
              </a:rPr>
              <a:t>Set a goal for the </a:t>
            </a:r>
            <a:r>
              <a:rPr lang="en-US" sz="2800" b="1" dirty="0" smtClean="0">
                <a:solidFill>
                  <a:srgbClr val="333333"/>
                </a:solidFill>
                <a:latin typeface="Source Sans Variable"/>
              </a:rPr>
              <a:t>interview</a:t>
            </a:r>
            <a:endParaRPr lang="en-US" b="1" i="0" dirty="0">
              <a:solidFill>
                <a:srgbClr val="333333"/>
              </a:solidFill>
              <a:effectLst/>
              <a:latin typeface="Source Sans Variab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211" y="1855381"/>
            <a:ext cx="118561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Have a video call or phone call (or at least some interaction) with the user before the interview itself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Explain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reason for the interview, and how the data from it will be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used.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Make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user feel heard by taking notes, nodding, frequent eye contact, offering acknowledgments like “I see,” and repeating the words the user said.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 users finish their thoughts. Do not interrupt them.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Don’t rush the user. 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Start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with questions that are easy to answer and that are unlikely to be interpreted as personal or judgmental. 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9268" y="70176"/>
            <a:ext cx="5267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Interviewing, Questioning 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6" y="2251586"/>
            <a:ext cx="113776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 example, instead of “What was the last book you read?” try “What do you like to do in your spare time?” The latter is open-ended, while the former assumes the user read a book recently; those who did not may feel stupid</a:t>
            </a:r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Show some empathy by asking related questions.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7572" y="370427"/>
            <a:ext cx="5267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Interviewing, Questioning 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4600" y="11568"/>
            <a:ext cx="2842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Brainstorming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673" y="939070"/>
            <a:ext cx="1203732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Brainstorming is the most common method used by design teams for generating ideas</a:t>
            </a:r>
            <a:r>
              <a:rPr lang="en-US" sz="22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This </a:t>
            </a:r>
            <a:r>
              <a:rPr lang="en-US" sz="2200" dirty="0"/>
              <a:t>method was developed by Alex </a:t>
            </a:r>
            <a:r>
              <a:rPr lang="en-US" sz="2200" dirty="0" smtClean="0"/>
              <a:t>Osborn </a:t>
            </a:r>
            <a:r>
              <a:rPr lang="en-US" sz="2200" dirty="0"/>
              <a:t>to stimulate creative magazine advertisements, but it has been widely adopted in other areas such as design. </a:t>
            </a: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word brainstorming has come into general usage in the language to denote any kind of idea generation.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673" y="3755579"/>
            <a:ext cx="118280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Brainstorming is a carefully orchestrated process. It makes use of the broad experience and knowledge of groups of individuals. </a:t>
            </a: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brainstorming process is structured to overcome many of the mental blocks that curb individual creativity in </a:t>
            </a:r>
            <a:r>
              <a:rPr lang="en-US" sz="2200" dirty="0" smtClean="0"/>
              <a:t>6 </a:t>
            </a:r>
            <a:r>
              <a:rPr lang="en-US" sz="2200" dirty="0"/>
              <a:t>team members who are left to generate ideas on their own. </a:t>
            </a: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Active </a:t>
            </a:r>
            <a:r>
              <a:rPr lang="en-US" sz="2200" dirty="0"/>
              <a:t>participation of different individuals in the idea generation process overcomes most perceptual, intellectual, and cultural mental blocks. </a:t>
            </a:r>
          </a:p>
        </p:txBody>
      </p:sp>
    </p:spTree>
    <p:extLst>
      <p:ext uri="{BB962C8B-B14F-4D97-AF65-F5344CB8AC3E}">
        <p14:creationId xmlns:p14="http://schemas.microsoft.com/office/powerpoint/2010/main" val="6067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027" y="214531"/>
            <a:ext cx="3507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Six Key Questions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685" y="1128426"/>
            <a:ext cx="108181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Who? Who uses it, wants it, will </a:t>
            </a:r>
            <a:r>
              <a:rPr lang="en-US" sz="2400" dirty="0" smtClean="0"/>
              <a:t>benefit </a:t>
            </a:r>
            <a:r>
              <a:rPr lang="en-US" sz="2400" dirty="0"/>
              <a:t>by it?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</a:t>
            </a:r>
            <a:r>
              <a:rPr lang="en-US" sz="2400" dirty="0"/>
              <a:t>? What happens if X occurs? What resulted in success? What resulted in failure?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When</a:t>
            </a:r>
            <a:r>
              <a:rPr lang="en-US" sz="2400" dirty="0"/>
              <a:t>? Can it be speeded up or slowed down? Is sooner better than later?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Where</a:t>
            </a:r>
            <a:r>
              <a:rPr lang="en-US" sz="2400" dirty="0"/>
              <a:t>? Where will X occur? Where else is possible</a:t>
            </a:r>
            <a:r>
              <a:rPr lang="en-US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Why? Why is this done? Why is that particular rule, action, solution, problem, failure involved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How? How could it be done, should it be done, prevented, improved, changed, made? </a:t>
            </a:r>
          </a:p>
        </p:txBody>
      </p:sp>
    </p:spTree>
    <p:extLst>
      <p:ext uri="{BB962C8B-B14F-4D97-AF65-F5344CB8AC3E}">
        <p14:creationId xmlns:p14="http://schemas.microsoft.com/office/powerpoint/2010/main" val="26567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169" y="214531"/>
            <a:ext cx="2250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Checklists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9" y="1054628"/>
            <a:ext cx="5253288" cy="39386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0927" y="2175428"/>
            <a:ext cx="5365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Fantasy or Wishful Thinking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1745" y="302394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Wouldn’t be nice if . . . . </a:t>
            </a:r>
            <a:r>
              <a:rPr lang="en-US" sz="2800" dirty="0" smtClean="0"/>
              <a:t>?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What I really want to do is . . . 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/>
              <a:t>I did not have to consider cost, . . 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I wish . . . </a:t>
            </a:r>
          </a:p>
        </p:txBody>
      </p:sp>
    </p:spTree>
    <p:extLst>
      <p:ext uri="{BB962C8B-B14F-4D97-AF65-F5344CB8AC3E}">
        <p14:creationId xmlns:p14="http://schemas.microsoft.com/office/powerpoint/2010/main" val="31588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48325"/>
            <a:ext cx="99355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Design Thinking as Mindset, Process, and Toolbox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1415139"/>
            <a:ext cx="120467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Design Thinking, defines it as “a discipline that uses the designer’s sensibility and methods to match people’s needs with what is technologically feasible and what a viable business strategy can convert into customer value and market opportunity” (proposed by Tim Brown, 2008)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750115" y="3001713"/>
            <a:ext cx="62965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Design Thinking as “a way of finding human needs and creating new solutions using the tools and mindsets of design practitioners.” (Kelly and Kelly, 2013)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919008"/>
            <a:ext cx="59913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 Thinking starts with human needs and uses suitable technologies with the aim of creating entrepreneurial value through customer value. (Brenner et al., 2017)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" y="2848688"/>
            <a:ext cx="6024921" cy="4009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69" y="2848688"/>
            <a:ext cx="5316371" cy="3432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4893" cy="27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0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Tools of design thinking</a:t>
            </a:r>
            <a:endParaRPr 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182" y="0"/>
            <a:ext cx="5423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Innovation flowchart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82" y="974157"/>
            <a:ext cx="119281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Innovation Flowchart gives a detailed overview of the various stages in an innovation process, listing the activities, requirements and goals of each stage. 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These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include an overview of the different people, skills, activities and finances that a project or an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organisation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might need in order to succeed. 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tool helps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review where you are in the process, and to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organise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the next steps in your work. 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 helps you to spot opportunities for growth by helping understand which resources to focus on. 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You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can see this by checking where you are in the process and whether you have thought of all the aspects that need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consideration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51597"/>
              </p:ext>
            </p:extLst>
          </p:nvPr>
        </p:nvGraphicFramePr>
        <p:xfrm>
          <a:off x="109186" y="95530"/>
          <a:ext cx="11969083" cy="659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366">
                  <a:extLst>
                    <a:ext uri="{9D8B030D-6E8A-4147-A177-3AD203B41FA5}">
                      <a16:colId xmlns:a16="http://schemas.microsoft.com/office/drawing/2014/main" val="943625705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val="3229731480"/>
                    </a:ext>
                  </a:extLst>
                </a:gridCol>
                <a:gridCol w="1856096">
                  <a:extLst>
                    <a:ext uri="{9D8B030D-6E8A-4147-A177-3AD203B41FA5}">
                      <a16:colId xmlns:a16="http://schemas.microsoft.com/office/drawing/2014/main" val="2229548635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val="2243958467"/>
                    </a:ext>
                  </a:extLst>
                </a:gridCol>
                <a:gridCol w="1473958">
                  <a:extLst>
                    <a:ext uri="{9D8B030D-6E8A-4147-A177-3AD203B41FA5}">
                      <a16:colId xmlns:a16="http://schemas.microsoft.com/office/drawing/2014/main" val="1105087526"/>
                    </a:ext>
                  </a:extLst>
                </a:gridCol>
                <a:gridCol w="1815152">
                  <a:extLst>
                    <a:ext uri="{9D8B030D-6E8A-4147-A177-3AD203B41FA5}">
                      <a16:colId xmlns:a16="http://schemas.microsoft.com/office/drawing/2014/main" val="1051199891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25515800"/>
                    </a:ext>
                  </a:extLst>
                </a:gridCol>
              </a:tblGrid>
              <a:tr h="9543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Stages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Specialist skills required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Example activities and tools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Risk level and handling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Finance required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Kinds of evidence generated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Goal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31516"/>
                  </a:ext>
                </a:extLst>
              </a:tr>
              <a:tr h="954369">
                <a:tc>
                  <a:txBody>
                    <a:bodyPr/>
                    <a:lstStyle/>
                    <a:p>
                      <a:r>
                        <a:rPr lang="en-US" dirty="0" smtClean="0"/>
                        <a:t>Exploring opportunities and challenges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2566"/>
                  </a:ext>
                </a:extLst>
              </a:tr>
              <a:tr h="670693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Generating ideas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41868"/>
                  </a:ext>
                </a:extLst>
              </a:tr>
              <a:tr h="49132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Developing and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9897"/>
                  </a:ext>
                </a:extLst>
              </a:tr>
              <a:tr h="697401">
                <a:tc>
                  <a:txBody>
                    <a:bodyPr/>
                    <a:lstStyle/>
                    <a:p>
                      <a:r>
                        <a:rPr lang="en-US" dirty="0" smtClean="0"/>
                        <a:t>Making the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74438"/>
                  </a:ext>
                </a:extLst>
              </a:tr>
              <a:tr h="996286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Delivering and implementing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01899"/>
                  </a:ext>
                </a:extLst>
              </a:tr>
              <a:tr h="873457">
                <a:tc>
                  <a:txBody>
                    <a:bodyPr/>
                    <a:lstStyle/>
                    <a:p>
                      <a:r>
                        <a:rPr lang="en-US" dirty="0" smtClean="0"/>
                        <a:t>Growing</a:t>
                      </a:r>
                      <a:r>
                        <a:rPr lang="en-US" baseline="0" dirty="0" smtClean="0"/>
                        <a:t> scaling and spreading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75077"/>
                  </a:ext>
                </a:extLst>
              </a:tr>
              <a:tr h="954369">
                <a:tc>
                  <a:txBody>
                    <a:bodyPr/>
                    <a:lstStyle/>
                    <a:p>
                      <a:r>
                        <a:rPr lang="en-US" dirty="0" smtClean="0"/>
                        <a:t>Changing</a:t>
                      </a:r>
                      <a:r>
                        <a:rPr lang="en-US" baseline="0" dirty="0" smtClean="0"/>
                        <a:t>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34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3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91069"/>
            <a:ext cx="537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Question ladder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03446"/>
            <a:ext cx="1219199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How do you know the right question to ask? Sometimes reaching the right answer means thinking more </a:t>
            </a:r>
            <a:r>
              <a:rPr lang="en-US" sz="2200" dirty="0" smtClean="0"/>
              <a:t>about the </a:t>
            </a:r>
            <a:r>
              <a:rPr lang="en-US" sz="2200" dirty="0"/>
              <a:t>kind of questions you’re asking. </a:t>
            </a:r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It </a:t>
            </a:r>
            <a:r>
              <a:rPr lang="en-US" sz="2200" dirty="0"/>
              <a:t>might sound simple, but focusing on what you’re asking someone is essential for reaching a deeper understanding. </a:t>
            </a:r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Question Ladder is an interview technique that helps you to hone in on a certain topic by </a:t>
            </a:r>
            <a:r>
              <a:rPr lang="en-US" sz="2200" dirty="0" smtClean="0"/>
              <a:t>asking a series of questions about different aspects related to that topic.</a:t>
            </a:r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/>
              <a:t>This tool is a quick and easy way to start asking your questions </a:t>
            </a:r>
            <a:r>
              <a:rPr lang="en-US" sz="2200" dirty="0" smtClean="0"/>
              <a:t>in a few different ways, and to start combining questions in order to reach more </a:t>
            </a:r>
            <a:r>
              <a:rPr lang="en-US" sz="2200" dirty="0"/>
              <a:t>complex answers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It provides a structured overview of what goes in to a question; it shows how to combine a range of who, what, where, when, why and how questions coupled with the words like is, did, can, will, would and might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This makes it much easier to think </a:t>
            </a:r>
            <a:r>
              <a:rPr lang="en-US" sz="2200" dirty="0" smtClean="0"/>
              <a:t>about the </a:t>
            </a:r>
            <a:r>
              <a:rPr lang="en-US" sz="2200" dirty="0"/>
              <a:t>best way to </a:t>
            </a:r>
            <a:r>
              <a:rPr lang="en-US" sz="2200" dirty="0" smtClean="0"/>
              <a:t>get to </a:t>
            </a:r>
            <a:r>
              <a:rPr lang="en-US" sz="2200" dirty="0"/>
              <a:t>the heart </a:t>
            </a:r>
            <a:r>
              <a:rPr lang="en-US" sz="2200" dirty="0" smtClean="0"/>
              <a:t>of the </a:t>
            </a:r>
            <a:r>
              <a:rPr lang="en-US" sz="2200" dirty="0"/>
              <a:t>issue at hand, and to build chains of questions that will allow you to gradually reach the heart of more complex issues. </a:t>
            </a:r>
          </a:p>
        </p:txBody>
      </p:sp>
    </p:spTree>
    <p:extLst>
      <p:ext uri="{BB962C8B-B14F-4D97-AF65-F5344CB8AC3E}">
        <p14:creationId xmlns:p14="http://schemas.microsoft.com/office/powerpoint/2010/main" val="18114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15113"/>
              </p:ext>
            </p:extLst>
          </p:nvPr>
        </p:nvGraphicFramePr>
        <p:xfrm>
          <a:off x="81888" y="750628"/>
          <a:ext cx="11969089" cy="610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71">
                  <a:extLst>
                    <a:ext uri="{9D8B030D-6E8A-4147-A177-3AD203B41FA5}">
                      <a16:colId xmlns:a16="http://schemas.microsoft.com/office/drawing/2014/main" val="3451331669"/>
                    </a:ext>
                  </a:extLst>
                </a:gridCol>
                <a:gridCol w="1572060">
                  <a:extLst>
                    <a:ext uri="{9D8B030D-6E8A-4147-A177-3AD203B41FA5}">
                      <a16:colId xmlns:a16="http://schemas.microsoft.com/office/drawing/2014/main" val="1425255225"/>
                    </a:ext>
                  </a:extLst>
                </a:gridCol>
                <a:gridCol w="1893617">
                  <a:extLst>
                    <a:ext uri="{9D8B030D-6E8A-4147-A177-3AD203B41FA5}">
                      <a16:colId xmlns:a16="http://schemas.microsoft.com/office/drawing/2014/main" val="3446552916"/>
                    </a:ext>
                  </a:extLst>
                </a:gridCol>
                <a:gridCol w="1697110">
                  <a:extLst>
                    <a:ext uri="{9D8B030D-6E8A-4147-A177-3AD203B41FA5}">
                      <a16:colId xmlns:a16="http://schemas.microsoft.com/office/drawing/2014/main" val="800220629"/>
                    </a:ext>
                  </a:extLst>
                </a:gridCol>
                <a:gridCol w="1786432">
                  <a:extLst>
                    <a:ext uri="{9D8B030D-6E8A-4147-A177-3AD203B41FA5}">
                      <a16:colId xmlns:a16="http://schemas.microsoft.com/office/drawing/2014/main" val="3526776317"/>
                    </a:ext>
                  </a:extLst>
                </a:gridCol>
                <a:gridCol w="2000803">
                  <a:extLst>
                    <a:ext uri="{9D8B030D-6E8A-4147-A177-3AD203B41FA5}">
                      <a16:colId xmlns:a16="http://schemas.microsoft.com/office/drawing/2014/main" val="3774135648"/>
                    </a:ext>
                  </a:extLst>
                </a:gridCol>
                <a:gridCol w="2054396">
                  <a:extLst>
                    <a:ext uri="{9D8B030D-6E8A-4147-A177-3AD203B41FA5}">
                      <a16:colId xmlns:a16="http://schemas.microsoft.com/office/drawing/2014/main" val="1088679606"/>
                    </a:ext>
                  </a:extLst>
                </a:gridCol>
              </a:tblGrid>
              <a:tr h="62227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will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Would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might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88647"/>
                  </a:ext>
                </a:extLst>
              </a:tr>
              <a:tr h="9446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Who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Who 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Who did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Who can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Who will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Who would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Who might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6541"/>
                  </a:ext>
                </a:extLst>
              </a:tr>
              <a:tr h="9446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What is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What did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What can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What will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What would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What might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93910"/>
                  </a:ext>
                </a:extLst>
              </a:tr>
              <a:tr h="9446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Where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Where is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Where did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Where can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Where will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Where would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Where might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02883"/>
                  </a:ext>
                </a:extLst>
              </a:tr>
              <a:tr h="9446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When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When is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When did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When can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When will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When would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When might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28664"/>
                  </a:ext>
                </a:extLst>
              </a:tr>
              <a:tr h="9446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Why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Why 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Why did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Why can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Why will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Why would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Why might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23837"/>
                  </a:ext>
                </a:extLst>
              </a:tr>
              <a:tr h="7603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How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How is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How did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How can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How will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How would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How might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3834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304124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questions</a:t>
            </a:r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85445" y="298565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 questions</a:t>
            </a:r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34416" y="488790"/>
            <a:ext cx="39510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111475" y="496879"/>
            <a:ext cx="3425590" cy="1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5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777" y="0"/>
            <a:ext cx="2810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SCAMPER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777" y="1731749"/>
            <a:ext cx="119012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SCAMPER brainstorming technique uses a set of directed questions to resolve a problem (or meet an opportunity</a:t>
            </a:r>
            <a:r>
              <a:rPr lang="en-US" sz="2400" dirty="0" smtClean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It can also turn a tired idea into something new and different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problem is a situation, condition, or issue that remains unresolved and makes it difficult to accomplish a desired objective.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problem is perceived when an individual, group, or organization becomes aware of a significant difference between what is desired and what actually is.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032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3" y="543088"/>
            <a:ext cx="11914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Trying to find a solution to a problem is known as problem solving. </a:t>
            </a:r>
            <a:endParaRPr lang="en-US" sz="2800" dirty="0" smtClean="0"/>
          </a:p>
          <a:p>
            <a:pPr algn="just"/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Problem solving is the process by which a situation is analyzed, a workable solution is determined, and corrective action is taken. The common milestones of problem solving are to: </a:t>
            </a:r>
            <a:endParaRPr lang="en-US" sz="2800" dirty="0" smtClean="0"/>
          </a:p>
          <a:p>
            <a:pPr algn="just"/>
            <a:endParaRPr lang="en-US" sz="2800" dirty="0"/>
          </a:p>
          <a:p>
            <a:pPr marL="1481138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Define </a:t>
            </a:r>
            <a:r>
              <a:rPr lang="en-US" sz="2800" dirty="0"/>
              <a:t>(or clarify) the problem. </a:t>
            </a:r>
          </a:p>
          <a:p>
            <a:pPr marL="1481138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Analyze </a:t>
            </a:r>
            <a:r>
              <a:rPr lang="en-US" sz="2800" dirty="0"/>
              <a:t>causes. </a:t>
            </a:r>
          </a:p>
          <a:p>
            <a:pPr marL="1481138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Generate </a:t>
            </a:r>
            <a:r>
              <a:rPr lang="en-US" sz="2800" dirty="0"/>
              <a:t>ideas (identify alternatives). </a:t>
            </a:r>
          </a:p>
          <a:p>
            <a:pPr marL="1481138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Weigh </a:t>
            </a:r>
            <a:r>
              <a:rPr lang="en-US" sz="2800" dirty="0"/>
              <a:t>up ideas (assess alternatives).</a:t>
            </a:r>
          </a:p>
          <a:p>
            <a:pPr marL="1481138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Make a decision (select an alternative). </a:t>
            </a:r>
          </a:p>
          <a:p>
            <a:pPr marL="1481138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Determine </a:t>
            </a:r>
            <a:r>
              <a:rPr lang="en-US" sz="2800" dirty="0"/>
              <a:t>next steps to implement the solution. </a:t>
            </a:r>
            <a:endParaRPr lang="en-US" sz="2800" dirty="0" smtClean="0"/>
          </a:p>
          <a:p>
            <a:pPr marL="1481138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Evaluate </a:t>
            </a:r>
            <a:r>
              <a:rPr lang="en-US" sz="2800" dirty="0"/>
              <a:t>whether the problem was solved or not.</a:t>
            </a:r>
          </a:p>
        </p:txBody>
      </p:sp>
    </p:spTree>
    <p:extLst>
      <p:ext uri="{BB962C8B-B14F-4D97-AF65-F5344CB8AC3E}">
        <p14:creationId xmlns:p14="http://schemas.microsoft.com/office/powerpoint/2010/main" val="5330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50708" y="4800479"/>
            <a:ext cx="2101756" cy="15831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SCAMPER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53619" y="144438"/>
            <a:ext cx="1687773" cy="5352481"/>
            <a:chOff x="253619" y="144438"/>
            <a:chExt cx="1687773" cy="5352481"/>
          </a:xfrm>
        </p:grpSpPr>
        <p:sp>
          <p:nvSpPr>
            <p:cNvPr id="3" name="Rounded Rectangle 2"/>
            <p:cNvSpPr/>
            <p:nvPr/>
          </p:nvSpPr>
          <p:spPr>
            <a:xfrm>
              <a:off x="253619" y="144438"/>
              <a:ext cx="1687773" cy="53794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Substitute</a:t>
              </a:r>
              <a:endParaRPr lang="en-US" sz="2400" b="1" dirty="0"/>
            </a:p>
          </p:txBody>
        </p:sp>
        <p:cxnSp>
          <p:nvCxnSpPr>
            <p:cNvPr id="11" name="Straight Arrow Connector 10"/>
            <p:cNvCxnSpPr>
              <a:endCxn id="3" idx="2"/>
            </p:cNvCxnSpPr>
            <p:nvPr/>
          </p:nvCxnSpPr>
          <p:spPr>
            <a:xfrm flipH="1" flipV="1">
              <a:off x="1097506" y="682386"/>
              <a:ext cx="263290" cy="4814533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304497" y="897919"/>
            <a:ext cx="1544471" cy="4547532"/>
            <a:chOff x="1304497" y="897919"/>
            <a:chExt cx="1544471" cy="4547532"/>
          </a:xfrm>
        </p:grpSpPr>
        <p:sp>
          <p:nvSpPr>
            <p:cNvPr id="4" name="Rounded Rectangle 3"/>
            <p:cNvSpPr/>
            <p:nvPr/>
          </p:nvSpPr>
          <p:spPr>
            <a:xfrm>
              <a:off x="1304497" y="897919"/>
              <a:ext cx="1544471" cy="65850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Combine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>
              <a:endCxn id="4" idx="2"/>
            </p:cNvCxnSpPr>
            <p:nvPr/>
          </p:nvCxnSpPr>
          <p:spPr>
            <a:xfrm flipV="1">
              <a:off x="1555845" y="1556423"/>
              <a:ext cx="520888" cy="3889028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816289" y="1799252"/>
            <a:ext cx="1884530" cy="3646199"/>
            <a:chOff x="1816289" y="1799252"/>
            <a:chExt cx="1884530" cy="3646199"/>
          </a:xfrm>
        </p:grpSpPr>
        <p:sp>
          <p:nvSpPr>
            <p:cNvPr id="5" name="Rounded Rectangle 4"/>
            <p:cNvSpPr/>
            <p:nvPr/>
          </p:nvSpPr>
          <p:spPr>
            <a:xfrm>
              <a:off x="2235959" y="1799252"/>
              <a:ext cx="1464860" cy="65054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Adapt</a:t>
              </a:r>
              <a:endParaRPr lang="en-US" sz="2400" b="1" dirty="0"/>
            </a:p>
          </p:txBody>
        </p:sp>
        <p:cxnSp>
          <p:nvCxnSpPr>
            <p:cNvPr id="16" name="Straight Arrow Connector 15"/>
            <p:cNvCxnSpPr>
              <a:endCxn id="5" idx="2"/>
            </p:cNvCxnSpPr>
            <p:nvPr/>
          </p:nvCxnSpPr>
          <p:spPr>
            <a:xfrm flipV="1">
              <a:off x="1816289" y="2449798"/>
              <a:ext cx="1152100" cy="2995653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975512" y="2678979"/>
            <a:ext cx="3674661" cy="2817940"/>
            <a:chOff x="1975512" y="2678979"/>
            <a:chExt cx="3674661" cy="2817940"/>
          </a:xfrm>
        </p:grpSpPr>
        <p:sp>
          <p:nvSpPr>
            <p:cNvPr id="6" name="Rounded Rectangle 5"/>
            <p:cNvSpPr/>
            <p:nvPr/>
          </p:nvSpPr>
          <p:spPr>
            <a:xfrm>
              <a:off x="3223145" y="2678979"/>
              <a:ext cx="2427028" cy="8165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Magnify/Modify</a:t>
              </a:r>
              <a:endParaRPr lang="en-US" sz="2400" b="1" dirty="0"/>
            </a:p>
          </p:txBody>
        </p:sp>
        <p:cxnSp>
          <p:nvCxnSpPr>
            <p:cNvPr id="18" name="Straight Arrow Connector 17"/>
            <p:cNvCxnSpPr>
              <a:endCxn id="6" idx="1"/>
            </p:cNvCxnSpPr>
            <p:nvPr/>
          </p:nvCxnSpPr>
          <p:spPr>
            <a:xfrm flipV="1">
              <a:off x="1975512" y="3087274"/>
              <a:ext cx="1247633" cy="240964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173405" y="3828189"/>
            <a:ext cx="4786954" cy="1610321"/>
            <a:chOff x="2173405" y="3828189"/>
            <a:chExt cx="4786954" cy="1610321"/>
          </a:xfrm>
        </p:grpSpPr>
        <p:sp>
          <p:nvSpPr>
            <p:cNvPr id="7" name="Rounded Rectangle 6"/>
            <p:cNvSpPr/>
            <p:nvPr/>
          </p:nvSpPr>
          <p:spPr>
            <a:xfrm>
              <a:off x="4776717" y="3828189"/>
              <a:ext cx="2183642" cy="94169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Put to other uses</a:t>
              </a:r>
              <a:endParaRPr lang="en-US" sz="2400" b="1" dirty="0"/>
            </a:p>
          </p:txBody>
        </p:sp>
        <p:cxnSp>
          <p:nvCxnSpPr>
            <p:cNvPr id="20" name="Straight Arrow Connector 19"/>
            <p:cNvCxnSpPr>
              <a:endCxn id="7" idx="1"/>
            </p:cNvCxnSpPr>
            <p:nvPr/>
          </p:nvCxnSpPr>
          <p:spPr>
            <a:xfrm flipV="1">
              <a:off x="2173405" y="4299037"/>
              <a:ext cx="2603312" cy="1139473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239087" y="5196136"/>
            <a:ext cx="5916023" cy="617158"/>
            <a:chOff x="2235959" y="5043975"/>
            <a:chExt cx="6048233" cy="802953"/>
          </a:xfrm>
        </p:grpSpPr>
        <p:sp>
          <p:nvSpPr>
            <p:cNvPr id="9" name="Rounded Rectangle 8"/>
            <p:cNvSpPr/>
            <p:nvPr/>
          </p:nvSpPr>
          <p:spPr>
            <a:xfrm>
              <a:off x="6237028" y="5043975"/>
              <a:ext cx="2047164" cy="80295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Eliminate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endCxn id="9" idx="1"/>
            </p:cNvCxnSpPr>
            <p:nvPr/>
          </p:nvCxnSpPr>
          <p:spPr>
            <a:xfrm flipV="1">
              <a:off x="2235959" y="5445452"/>
              <a:ext cx="4001069" cy="116002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433280" y="5707924"/>
            <a:ext cx="7420404" cy="1027245"/>
            <a:chOff x="2433280" y="5712601"/>
            <a:chExt cx="7147448" cy="1022568"/>
          </a:xfrm>
        </p:grpSpPr>
        <p:sp>
          <p:nvSpPr>
            <p:cNvPr id="8" name="Rounded Rectangle 7"/>
            <p:cNvSpPr/>
            <p:nvPr/>
          </p:nvSpPr>
          <p:spPr>
            <a:xfrm>
              <a:off x="7426658" y="6121015"/>
              <a:ext cx="2154070" cy="61415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Rearrange/</a:t>
              </a:r>
            </a:p>
            <a:p>
              <a:pPr algn="ctr"/>
              <a:r>
                <a:rPr lang="en-US" sz="2400" b="1" dirty="0"/>
                <a:t>Reverse</a:t>
              </a:r>
            </a:p>
          </p:txBody>
        </p:sp>
        <p:cxnSp>
          <p:nvCxnSpPr>
            <p:cNvPr id="25" name="Straight Arrow Connector 24"/>
            <p:cNvCxnSpPr>
              <a:endCxn id="8" idx="1"/>
            </p:cNvCxnSpPr>
            <p:nvPr/>
          </p:nvCxnSpPr>
          <p:spPr>
            <a:xfrm>
              <a:off x="2433280" y="5712601"/>
              <a:ext cx="4993378" cy="715491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475061" y="89846"/>
            <a:ext cx="3635419" cy="5379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Components, materials, people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544441" y="884260"/>
            <a:ext cx="3635419" cy="5379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Mix, combine or integrate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050828" y="1812272"/>
            <a:ext cx="3635419" cy="5379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Alter, change function, use part of another element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704765" y="2790736"/>
            <a:ext cx="6114197" cy="5379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Increase/reduction in scale, change shape, modify attributes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288402" y="5227945"/>
            <a:ext cx="3243955" cy="5379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Remove, simplify, reduce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910379" y="6155893"/>
            <a:ext cx="2281621" cy="5379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inside out or upside down</a:t>
            </a:r>
          </a:p>
        </p:txBody>
      </p:sp>
    </p:spTree>
    <p:extLst>
      <p:ext uri="{BB962C8B-B14F-4D97-AF65-F5344CB8AC3E}">
        <p14:creationId xmlns:p14="http://schemas.microsoft.com/office/powerpoint/2010/main" val="34322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393" y="475177"/>
            <a:ext cx="102741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Design Thinking is defined as: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FFFF00"/>
                </a:solidFill>
              </a:rPr>
              <a:t>mindset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FFFF00"/>
                </a:solidFill>
              </a:rPr>
              <a:t>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FFFF00"/>
                </a:solidFill>
              </a:rPr>
              <a:t>toolbox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032" y="3474720"/>
            <a:ext cx="8412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 thinking as mindset?</a:t>
            </a:r>
          </a:p>
          <a:p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 thinking as process?</a:t>
            </a:r>
          </a:p>
          <a:p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 thinking as toolbox?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32788"/>
              </p:ext>
            </p:extLst>
          </p:nvPr>
        </p:nvGraphicFramePr>
        <p:xfrm>
          <a:off x="-1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10186">
                  <a:extLst>
                    <a:ext uri="{9D8B030D-6E8A-4147-A177-3AD203B41FA5}">
                      <a16:colId xmlns:a16="http://schemas.microsoft.com/office/drawing/2014/main" val="3072893007"/>
                    </a:ext>
                  </a:extLst>
                </a:gridCol>
                <a:gridCol w="10881814">
                  <a:extLst>
                    <a:ext uri="{9D8B030D-6E8A-4147-A177-3AD203B41FA5}">
                      <a16:colId xmlns:a16="http://schemas.microsoft.com/office/drawing/2014/main" val="2670531673"/>
                    </a:ext>
                  </a:extLst>
                </a:gridCol>
              </a:tblGrid>
              <a:tr h="1106130">
                <a:tc>
                  <a:txBody>
                    <a:bodyPr/>
                    <a:lstStyle/>
                    <a:p>
                      <a:r>
                        <a:rPr lang="en-US" dirty="0" smtClean="0"/>
                        <a:t>Substitute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 about substituting part of the product or process for something else. Typical questions: What else instead? Who else instead? What other materials, ingredients, processes, power, sounds, approaches, or forces might I substitute? Which other place?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25404"/>
                  </a:ext>
                </a:extLst>
              </a:tr>
              <a:tr h="1137733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 about combining two or more parts of the product or process to make something new or to enhance synergy. Typical questions: What mix, assortment, alloy, or ensemble might I blend? What ideas, purposes, units, or appeals might I combine?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804"/>
                  </a:ext>
                </a:extLst>
              </a:tr>
              <a:tr h="1390562">
                <a:tc>
                  <a:txBody>
                    <a:bodyPr/>
                    <a:lstStyle/>
                    <a:p>
                      <a:r>
                        <a:rPr lang="en-US" dirty="0" smtClean="0"/>
                        <a:t>Adapt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 about which parts of the product or process could be adapted or how you might change the nature of the product or process. Typical questions: Does the past offer a parallel? What else is like this? What other idea does this suggest? What might I adapt for use as a solution? What might I copy? Who might I emulate?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17069"/>
                  </a:ext>
                </a:extLst>
              </a:tr>
              <a:tr h="1074525">
                <a:tc>
                  <a:txBody>
                    <a:bodyPr/>
                    <a:lstStyle/>
                    <a:p>
                      <a:r>
                        <a:rPr lang="en-US" dirty="0" smtClean="0"/>
                        <a:t>Magnify, Modify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 about changing part or all of the product or process, or distorting it in an unusual way. Typical questions: What other meaning, color, motion, sound, smell, form, or shape might I adopt? What might I add?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96339"/>
                  </a:ext>
                </a:extLst>
              </a:tr>
              <a:tr h="1074525">
                <a:tc>
                  <a:txBody>
                    <a:bodyPr/>
                    <a:lstStyle/>
                    <a:p>
                      <a:r>
                        <a:rPr lang="en-US" dirty="0" smtClean="0"/>
                        <a:t>Put to Other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 of how you might put the product or process to another use or how you might reuse something from somewhere else. Typical questions: What new ways are there to use this? Might this be used in other places? Which other people might I reach? To what other uses might this be put if it is modified?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41684"/>
                  </a:ext>
                </a:extLst>
              </a:tr>
              <a:tr h="1074525">
                <a:tc>
                  <a:txBody>
                    <a:bodyPr/>
                    <a:lstStyle/>
                    <a:p>
                      <a:r>
                        <a:rPr lang="en-US" dirty="0" smtClean="0"/>
                        <a:t>Eliminate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 of what might happen if you eliminated parts of the product or process and consider what you might do in that situation. Typical questions: What might I understate? What might I eliminate? What might I streamline? What might I make smaller, lower, shorter, or lighter?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1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53911"/>
              </p:ext>
            </p:extLst>
          </p:nvPr>
        </p:nvGraphicFramePr>
        <p:xfrm>
          <a:off x="0" y="586852"/>
          <a:ext cx="12192000" cy="13784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2073">
                  <a:extLst>
                    <a:ext uri="{9D8B030D-6E8A-4147-A177-3AD203B41FA5}">
                      <a16:colId xmlns:a16="http://schemas.microsoft.com/office/drawing/2014/main" val="3072893007"/>
                    </a:ext>
                  </a:extLst>
                </a:gridCol>
                <a:gridCol w="10799927">
                  <a:extLst>
                    <a:ext uri="{9D8B030D-6E8A-4147-A177-3AD203B41FA5}">
                      <a16:colId xmlns:a16="http://schemas.microsoft.com/office/drawing/2014/main" val="2670531673"/>
                    </a:ext>
                  </a:extLst>
                </a:gridCol>
              </a:tblGrid>
              <a:tr h="1378425">
                <a:tc>
                  <a:txBody>
                    <a:bodyPr/>
                    <a:lstStyle/>
                    <a:p>
                      <a:r>
                        <a:rPr lang="en-US" dirty="0" smtClean="0"/>
                        <a:t>Rearrange, 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 of what you might do if parts of the product or process worked in reverse or were sequenced differently. Typical questions: What might be rearranged? What other pattern, layout, or sequence might I adopt? Can components be interchanged? Should I change pace or schedule? Can positives and negatives be swapped? Could roles be reversed?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254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00334" y="2778289"/>
            <a:ext cx="1077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https://medium.theuxblog.com/how-to-generate-ideas-using-scamper-technique-d2e50de6402c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Design thinking as mindset?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5986" y="2096084"/>
            <a:ext cx="558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What is mindset?</a:t>
            </a:r>
            <a:endParaRPr lang="en-US" sz="4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986" y="2803970"/>
            <a:ext cx="120560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a set of assumptions, methods, or notations held by one or more people or groups of people.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986" y="3989217"/>
            <a:ext cx="118356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CCFFFF"/>
                </a:solidFill>
              </a:rPr>
              <a:t>As a mindset, Design Thinking is characterized by several key principles: a combination of divergent and convergent thinking, a strong orientation to both obvious and hidden needs of customers and users, and prototyping. </a:t>
            </a:r>
            <a:endParaRPr lang="en-US" sz="3200" dirty="0">
              <a:solidFill>
                <a:srgbClr val="CC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thinking as mindset principles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5117" y="2261696"/>
            <a:ext cx="7516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Innovation is made by humans for humans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75117" y="2689226"/>
            <a:ext cx="838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Combining of divergent and convergent thinking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117" y="3116756"/>
            <a:ext cx="3805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Fail often and early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75968" y="3544286"/>
            <a:ext cx="7322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</a:t>
            </a:r>
            <a:r>
              <a:rPr lang="en-US" sz="2800" dirty="0" smtClean="0"/>
              <a:t>uild prototypes that can be experienced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75117" y="3971816"/>
            <a:ext cx="4743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Test early with customers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5117" y="4399346"/>
            <a:ext cx="3539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esign never ends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76560" y="4826876"/>
            <a:ext cx="6684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Design Thinking needs a special place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93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454" y="1027144"/>
            <a:ext cx="62363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Design Thinking as Process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4961752"/>
              </p:ext>
            </p:extLst>
          </p:nvPr>
        </p:nvGraphicFramePr>
        <p:xfrm>
          <a:off x="648767" y="2382376"/>
          <a:ext cx="4273266" cy="3333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38" y="2382376"/>
            <a:ext cx="6170936" cy="4113958"/>
          </a:xfrm>
          <a:prstGeom prst="rect">
            <a:avLst/>
          </a:prstGeom>
        </p:spPr>
      </p:pic>
      <p:sp>
        <p:nvSpPr>
          <p:cNvPr id="7" name="Curved Down Arrow 6"/>
          <p:cNvSpPr/>
          <p:nvPr/>
        </p:nvSpPr>
        <p:spPr>
          <a:xfrm>
            <a:off x="4449171" y="2218603"/>
            <a:ext cx="1596787" cy="57918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65" y="109182"/>
            <a:ext cx="3385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Macro Process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5" y="996287"/>
            <a:ext cx="11764369" cy="56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thinking as toolbox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050913"/>
            <a:ext cx="118826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As a toolbox, Design Thinking refers to the application of numerous methods and techniques from various disciplines: design, but also engineering, informatics, and psychology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355496" y="4008609"/>
            <a:ext cx="10272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47 methods and tools described by </a:t>
            </a:r>
            <a:r>
              <a:rPr lang="en-US" sz="3600" dirty="0" err="1" smtClean="0"/>
              <a:t>Schindlholzer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96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8406" y="378305"/>
            <a:ext cx="3986989" cy="4215673"/>
            <a:chOff x="108406" y="378305"/>
            <a:chExt cx="3986989" cy="4215673"/>
          </a:xfrm>
        </p:grpSpPr>
        <p:sp>
          <p:nvSpPr>
            <p:cNvPr id="2" name="Rectangle 1"/>
            <p:cNvSpPr/>
            <p:nvPr/>
          </p:nvSpPr>
          <p:spPr>
            <a:xfrm>
              <a:off x="108406" y="378305"/>
              <a:ext cx="398698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</a:rPr>
                <a:t>Stakeholder Map</a:t>
              </a:r>
              <a:endParaRPr lang="en-US" sz="4000" dirty="0">
                <a:solidFill>
                  <a:srgbClr val="FFFF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002" y="1335973"/>
              <a:ext cx="3543795" cy="325800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201342" y="1806712"/>
            <a:ext cx="7904221" cy="4914811"/>
            <a:chOff x="4201342" y="1806712"/>
            <a:chExt cx="7904221" cy="49148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1342" y="3102023"/>
              <a:ext cx="7904221" cy="3619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559851" y="1806712"/>
              <a:ext cx="324960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</a:rPr>
                <a:t>Empathy Map</a:t>
              </a:r>
              <a:endParaRPr lang="en-US" sz="4000" dirty="0">
                <a:solidFill>
                  <a:srgbClr val="FFFF00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184655" y="232013"/>
            <a:ext cx="4026090" cy="627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Tools and methods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81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2022</TotalTime>
  <Words>1918</Words>
  <Application>Microsoft Office PowerPoint</Application>
  <PresentationFormat>Widescreen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Source Sans Variable</vt:lpstr>
      <vt:lpstr>Trebuchet MS</vt:lpstr>
      <vt:lpstr>Wingdings</vt:lpstr>
      <vt:lpstr>Berlin</vt:lpstr>
      <vt:lpstr>Module 2 Design Thinking for Innovation </vt:lpstr>
      <vt:lpstr>PowerPoint Presentation</vt:lpstr>
      <vt:lpstr>PowerPoint Presentation</vt:lpstr>
      <vt:lpstr>Design thinking as mindset?</vt:lpstr>
      <vt:lpstr>Design thinking as mindset principles</vt:lpstr>
      <vt:lpstr>PowerPoint Presentation</vt:lpstr>
      <vt:lpstr>PowerPoint Presentation</vt:lpstr>
      <vt:lpstr>Design thinking as toolbox</vt:lpstr>
      <vt:lpstr>PowerPoint Presentation</vt:lpstr>
      <vt:lpstr>PowerPoint Presentation</vt:lpstr>
      <vt:lpstr>PowerPoint Presentation</vt:lpstr>
      <vt:lpstr>PowerPoint Presentation</vt:lpstr>
      <vt:lpstr>Enhancing Design Thinking Through, Empathy, Interviewing, Questioning and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of design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Design Thinking for Innovation</dc:title>
  <dc:creator>Admin</dc:creator>
  <cp:lastModifiedBy>Admin</cp:lastModifiedBy>
  <cp:revision>46</cp:revision>
  <dcterms:created xsi:type="dcterms:W3CDTF">2020-07-27T12:37:28Z</dcterms:created>
  <dcterms:modified xsi:type="dcterms:W3CDTF">2020-08-25T15:36:40Z</dcterms:modified>
</cp:coreProperties>
</file>