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7" r:id="rId5"/>
    <p:sldId id="261" r:id="rId6"/>
    <p:sldId id="259" r:id="rId7"/>
    <p:sldId id="262" r:id="rId8"/>
    <p:sldId id="260" r:id="rId9"/>
    <p:sldId id="263" r:id="rId10"/>
    <p:sldId id="264" r:id="rId11"/>
    <p:sldId id="265"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56C7-4DF8-4400-8762-075265CEC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0B70B0-DEC6-4EE5-A23A-A088577F1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F2F193-A9CC-4656-9316-C5E216BB24D2}"/>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5" name="Footer Placeholder 4">
            <a:extLst>
              <a:ext uri="{FF2B5EF4-FFF2-40B4-BE49-F238E27FC236}">
                <a16:creationId xmlns:a16="http://schemas.microsoft.com/office/drawing/2014/main" id="{627D8CF4-88A5-412B-A2AD-D0D9BA759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5E8B6-D2EB-4FBE-8C15-5F839215F80A}"/>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210799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0921-2FDC-4098-923D-C865D40090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19F388-5B0E-4E70-B77C-98E0AD24E5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D66F2-43C4-47EC-B178-19DC99E7F277}"/>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5" name="Footer Placeholder 4">
            <a:extLst>
              <a:ext uri="{FF2B5EF4-FFF2-40B4-BE49-F238E27FC236}">
                <a16:creationId xmlns:a16="http://schemas.microsoft.com/office/drawing/2014/main" id="{EF497A0C-8345-4EEC-B899-C4E76F495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7D1E3-BE97-4775-B33B-327B4A55616B}"/>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46585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C6A61-5AF9-4752-A67D-0AE0DAA1E3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C9BB42-CBC0-4BB1-B2B0-0369211D9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1B3F0-5EE5-4212-832B-006DA6551DB3}"/>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5" name="Footer Placeholder 4">
            <a:extLst>
              <a:ext uri="{FF2B5EF4-FFF2-40B4-BE49-F238E27FC236}">
                <a16:creationId xmlns:a16="http://schemas.microsoft.com/office/drawing/2014/main" id="{1B7E1400-3E99-4194-80FD-26E0F4514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48A74-BA68-47BF-899C-8249D7885A31}"/>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560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618-C0EC-409B-AD6A-2C703F011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40270-A85F-4622-94E4-4F42DB1A38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BC701-9E4F-48AC-B7DB-F241100D3E95}"/>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5" name="Footer Placeholder 4">
            <a:extLst>
              <a:ext uri="{FF2B5EF4-FFF2-40B4-BE49-F238E27FC236}">
                <a16:creationId xmlns:a16="http://schemas.microsoft.com/office/drawing/2014/main" id="{3A90715A-5204-409C-8E9B-2B95D397E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6E760-A23A-44D3-9ED2-53D946C16EC6}"/>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4288282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5B7F-29DE-4126-B662-FC1FDF53E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DF550A-8637-486B-A203-3A97003D7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7D6AA7-9555-49F7-B7C5-54C254D377FD}"/>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5" name="Footer Placeholder 4">
            <a:extLst>
              <a:ext uri="{FF2B5EF4-FFF2-40B4-BE49-F238E27FC236}">
                <a16:creationId xmlns:a16="http://schemas.microsoft.com/office/drawing/2014/main" id="{1D00554E-DBAC-46D1-8917-35940BEFD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DB1E0-DC5F-427C-AA9C-FDE1942A7379}"/>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58621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7565-529B-473C-A99B-6A7949CC3F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B35C8-6AA7-4BAA-9D6E-D13898733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DCA4C4-48D5-4982-8F2B-6D5C4B943A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208816-1708-4EBE-8555-21FA7A797510}"/>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6" name="Footer Placeholder 5">
            <a:extLst>
              <a:ext uri="{FF2B5EF4-FFF2-40B4-BE49-F238E27FC236}">
                <a16:creationId xmlns:a16="http://schemas.microsoft.com/office/drawing/2014/main" id="{FD63E9EF-0EDA-4B53-B7EF-36B5528F2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A1E60-5319-409B-9E08-47056BB42D7A}"/>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208376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274F-7D0A-45E9-9E9C-31ACAD4FA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33586-C07F-4945-9600-3E351C4A2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31EAE-2C24-409F-8D31-A5917F8C31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79BA9-B0CC-4FA2-B087-F49E4D07D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D74755-88DF-471E-B4AD-BBB6D6A3B8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1025D7-4F50-4801-8F63-83BC4C9EE47F}"/>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8" name="Footer Placeholder 7">
            <a:extLst>
              <a:ext uri="{FF2B5EF4-FFF2-40B4-BE49-F238E27FC236}">
                <a16:creationId xmlns:a16="http://schemas.microsoft.com/office/drawing/2014/main" id="{9ED37F3D-A56B-4AF9-A0E1-FD70CA8EA3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97CD2-7D5F-4B0D-B74C-9A859DABE739}"/>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26125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F6B2-A7F3-45E2-A224-58479F41DA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89A877-CA04-45DA-88C9-A561ED9CCDCE}"/>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4" name="Footer Placeholder 3">
            <a:extLst>
              <a:ext uri="{FF2B5EF4-FFF2-40B4-BE49-F238E27FC236}">
                <a16:creationId xmlns:a16="http://schemas.microsoft.com/office/drawing/2014/main" id="{C60360F4-91E8-4C7F-9788-784E5250CD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BE18CA-9DC2-4DD9-89BB-EBC4E13156DB}"/>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51980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C6856-2910-4148-BF01-D46F160E1603}"/>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3" name="Footer Placeholder 2">
            <a:extLst>
              <a:ext uri="{FF2B5EF4-FFF2-40B4-BE49-F238E27FC236}">
                <a16:creationId xmlns:a16="http://schemas.microsoft.com/office/drawing/2014/main" id="{871B9EA9-D2A6-4103-A7A7-A1001C59D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7B8817-E63E-4CA5-86EC-810ECEEC6AE7}"/>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314421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A063-3AEF-4EA8-AAE6-8D2D3F09E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6633D3-E6EE-4E2C-9ACF-1776024B4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F1989D-5A6E-497E-9822-8AE1B37C8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0D963-B9D2-4C18-A3A7-1D52E89E513E}"/>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6" name="Footer Placeholder 5">
            <a:extLst>
              <a:ext uri="{FF2B5EF4-FFF2-40B4-BE49-F238E27FC236}">
                <a16:creationId xmlns:a16="http://schemas.microsoft.com/office/drawing/2014/main" id="{644F508E-3F42-4835-90BB-549F70667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4624D-FA35-492B-B16D-288AE4C38F1F}"/>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247946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08C1-8DC2-43D4-9179-6CDDD6CA0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B3FE88-33F8-4BE1-94E4-AD292DC0F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35B11-856A-48AF-AB2F-A55D03D70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0D9E9-B2A5-43F6-944D-1A04FF41B932}"/>
              </a:ext>
            </a:extLst>
          </p:cNvPr>
          <p:cNvSpPr>
            <a:spLocks noGrp="1"/>
          </p:cNvSpPr>
          <p:nvPr>
            <p:ph type="dt" sz="half" idx="10"/>
          </p:nvPr>
        </p:nvSpPr>
        <p:spPr/>
        <p:txBody>
          <a:bodyPr/>
          <a:lstStyle/>
          <a:p>
            <a:fld id="{B75BA51F-DECF-4168-9E79-A29D978475B5}" type="datetimeFigureOut">
              <a:rPr lang="en-US" smtClean="0"/>
              <a:t>1/4/2021</a:t>
            </a:fld>
            <a:endParaRPr lang="en-US"/>
          </a:p>
        </p:txBody>
      </p:sp>
      <p:sp>
        <p:nvSpPr>
          <p:cNvPr id="6" name="Footer Placeholder 5">
            <a:extLst>
              <a:ext uri="{FF2B5EF4-FFF2-40B4-BE49-F238E27FC236}">
                <a16:creationId xmlns:a16="http://schemas.microsoft.com/office/drawing/2014/main" id="{ABA20229-4E41-4B46-A9BB-4A63EC5ED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5C604-8845-4733-900E-661CC164FF2A}"/>
              </a:ext>
            </a:extLst>
          </p:cNvPr>
          <p:cNvSpPr>
            <a:spLocks noGrp="1"/>
          </p:cNvSpPr>
          <p:nvPr>
            <p:ph type="sldNum" sz="quarter" idx="12"/>
          </p:nvPr>
        </p:nvSpPr>
        <p:spPr/>
        <p:txBody>
          <a:bodyPr/>
          <a:lstStyle/>
          <a:p>
            <a:fld id="{0272CB6A-E69C-41BA-88E3-97837A0E4EDB}" type="slidenum">
              <a:rPr lang="en-US" smtClean="0"/>
              <a:t>‹#›</a:t>
            </a:fld>
            <a:endParaRPr lang="en-US"/>
          </a:p>
        </p:txBody>
      </p:sp>
    </p:spTree>
    <p:extLst>
      <p:ext uri="{BB962C8B-B14F-4D97-AF65-F5344CB8AC3E}">
        <p14:creationId xmlns:p14="http://schemas.microsoft.com/office/powerpoint/2010/main" val="99581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8FA09-29A6-40FD-B954-F0FCA7B19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63A44-AB13-4E53-9E09-C6C6B7798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164B5-209A-44BB-B754-B0C69DC7F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BA51F-DECF-4168-9E79-A29D978475B5}" type="datetimeFigureOut">
              <a:rPr lang="en-US" smtClean="0"/>
              <a:t>1/4/2021</a:t>
            </a:fld>
            <a:endParaRPr lang="en-US"/>
          </a:p>
        </p:txBody>
      </p:sp>
      <p:sp>
        <p:nvSpPr>
          <p:cNvPr id="5" name="Footer Placeholder 4">
            <a:extLst>
              <a:ext uri="{FF2B5EF4-FFF2-40B4-BE49-F238E27FC236}">
                <a16:creationId xmlns:a16="http://schemas.microsoft.com/office/drawing/2014/main" id="{36A7F428-53A9-40A0-92E4-6121FFEEB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E0B125-24CB-438E-9720-3EF6DD51F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2CB6A-E69C-41BA-88E3-97837A0E4EDB}" type="slidenum">
              <a:rPr lang="en-US" smtClean="0"/>
              <a:t>‹#›</a:t>
            </a:fld>
            <a:endParaRPr lang="en-US"/>
          </a:p>
        </p:txBody>
      </p:sp>
    </p:spTree>
    <p:extLst>
      <p:ext uri="{BB962C8B-B14F-4D97-AF65-F5344CB8AC3E}">
        <p14:creationId xmlns:p14="http://schemas.microsoft.com/office/powerpoint/2010/main" val="327020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F712-9126-4FD6-9574-70F9DD12A8BA}"/>
              </a:ext>
            </a:extLst>
          </p:cNvPr>
          <p:cNvSpPr>
            <a:spLocks noGrp="1"/>
          </p:cNvSpPr>
          <p:nvPr>
            <p:ph type="ctrTitle"/>
          </p:nvPr>
        </p:nvSpPr>
        <p:spPr>
          <a:xfrm>
            <a:off x="1426346" y="2387029"/>
            <a:ext cx="9144000" cy="1041971"/>
          </a:xfrm>
        </p:spPr>
        <p:txBody>
          <a:bodyPr/>
          <a:lstStyle/>
          <a:p>
            <a:r>
              <a:rPr lang="en-US" dirty="0"/>
              <a:t>JDBC Drivers</a:t>
            </a:r>
          </a:p>
        </p:txBody>
      </p:sp>
    </p:spTree>
    <p:extLst>
      <p:ext uri="{BB962C8B-B14F-4D97-AF65-F5344CB8AC3E}">
        <p14:creationId xmlns:p14="http://schemas.microsoft.com/office/powerpoint/2010/main" val="34982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AB56E7-4539-4AD9-B07C-E554063E44BB}"/>
              </a:ext>
            </a:extLst>
          </p:cNvPr>
          <p:cNvPicPr>
            <a:picLocks noChangeAspect="1"/>
          </p:cNvPicPr>
          <p:nvPr/>
        </p:nvPicPr>
        <p:blipFill>
          <a:blip r:embed="rId2"/>
          <a:stretch>
            <a:fillRect/>
          </a:stretch>
        </p:blipFill>
        <p:spPr>
          <a:xfrm>
            <a:off x="1615736" y="1800225"/>
            <a:ext cx="8029483" cy="3257550"/>
          </a:xfrm>
          <a:prstGeom prst="rect">
            <a:avLst/>
          </a:prstGeom>
        </p:spPr>
      </p:pic>
    </p:spTree>
    <p:extLst>
      <p:ext uri="{BB962C8B-B14F-4D97-AF65-F5344CB8AC3E}">
        <p14:creationId xmlns:p14="http://schemas.microsoft.com/office/powerpoint/2010/main" val="115736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06D6CC-588C-4AED-A53C-58F456964898}"/>
              </a:ext>
            </a:extLst>
          </p:cNvPr>
          <p:cNvSpPr txBox="1"/>
          <p:nvPr/>
        </p:nvSpPr>
        <p:spPr>
          <a:xfrm>
            <a:off x="1269507" y="2277057"/>
            <a:ext cx="9232776" cy="1754326"/>
          </a:xfrm>
          <a:prstGeom prst="rect">
            <a:avLst/>
          </a:prstGeom>
          <a:noFill/>
        </p:spPr>
        <p:txBody>
          <a:bodyPr wrap="square">
            <a:spAutoFit/>
          </a:bodyPr>
          <a:lstStyle/>
          <a:p>
            <a:pPr algn="ctr"/>
            <a:r>
              <a:rPr lang="en-US" b="1" dirty="0">
                <a:effectLst/>
              </a:rPr>
              <a:t>Type-4 driver</a:t>
            </a:r>
            <a:endParaRPr lang="en-US" dirty="0">
              <a:effectLst/>
            </a:endParaRPr>
          </a:p>
          <a:p>
            <a:r>
              <a:rPr lang="en-US" dirty="0"/>
              <a:t>Type-4 driver is also called native protocol driver. This driver interact directly with database. It does not require any native database library, that is why it is also known as Thin Driver.</a:t>
            </a:r>
          </a:p>
          <a:p>
            <a:pPr>
              <a:buFont typeface="Arial" panose="020B0604020202020204" pitchFamily="34" charset="0"/>
              <a:buChar char="•"/>
            </a:pPr>
            <a:r>
              <a:rPr lang="en-US" dirty="0"/>
              <a:t>Does not require any native library and Middleware server, so no client-side or server-side installation.</a:t>
            </a:r>
          </a:p>
          <a:p>
            <a:pPr>
              <a:buFont typeface="Arial" panose="020B0604020202020204" pitchFamily="34" charset="0"/>
              <a:buChar char="•"/>
            </a:pPr>
            <a:r>
              <a:rPr lang="en-US" dirty="0"/>
              <a:t>It is fully written in Java language, hence they are portable drivers.</a:t>
            </a:r>
          </a:p>
        </p:txBody>
      </p:sp>
    </p:spTree>
    <p:extLst>
      <p:ext uri="{BB962C8B-B14F-4D97-AF65-F5344CB8AC3E}">
        <p14:creationId xmlns:p14="http://schemas.microsoft.com/office/powerpoint/2010/main" val="330964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00CC28-D9A3-488B-BF85-640154C5898C}"/>
              </a:ext>
            </a:extLst>
          </p:cNvPr>
          <p:cNvPicPr>
            <a:picLocks noChangeAspect="1"/>
          </p:cNvPicPr>
          <p:nvPr/>
        </p:nvPicPr>
        <p:blipFill>
          <a:blip r:embed="rId2"/>
          <a:stretch>
            <a:fillRect/>
          </a:stretch>
        </p:blipFill>
        <p:spPr>
          <a:xfrm>
            <a:off x="2938462" y="1790700"/>
            <a:ext cx="6315075" cy="3276600"/>
          </a:xfrm>
          <a:prstGeom prst="rect">
            <a:avLst/>
          </a:prstGeom>
        </p:spPr>
      </p:pic>
    </p:spTree>
    <p:extLst>
      <p:ext uri="{BB962C8B-B14F-4D97-AF65-F5344CB8AC3E}">
        <p14:creationId xmlns:p14="http://schemas.microsoft.com/office/powerpoint/2010/main" val="96332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08636-43FB-40A2-AAEA-F3D7EFF6C2F5}"/>
              </a:ext>
            </a:extLst>
          </p:cNvPr>
          <p:cNvSpPr txBox="1"/>
          <p:nvPr/>
        </p:nvSpPr>
        <p:spPr>
          <a:xfrm>
            <a:off x="1553592" y="753563"/>
            <a:ext cx="7588188" cy="5078313"/>
          </a:xfrm>
          <a:prstGeom prst="rect">
            <a:avLst/>
          </a:prstGeom>
          <a:noFill/>
        </p:spPr>
        <p:txBody>
          <a:bodyPr wrap="square">
            <a:spAutoFit/>
          </a:bodyPr>
          <a:lstStyle/>
          <a:p>
            <a:r>
              <a:rPr lang="en-US" dirty="0"/>
              <a:t>The current version of JDBC is 4.3. It is the stable release since 21st September, 2017. It is based on the X/Open SQL Call Level Interface. The </a:t>
            </a:r>
            <a:r>
              <a:rPr lang="en-US" b="1" dirty="0" err="1"/>
              <a:t>java.sql</a:t>
            </a:r>
            <a:r>
              <a:rPr lang="en-US" dirty="0"/>
              <a:t> package contains classes and interfaces for JDBC API. A list of popular </a:t>
            </a:r>
            <a:r>
              <a:rPr lang="en-US" i="1" dirty="0"/>
              <a:t>interfaces</a:t>
            </a:r>
            <a:r>
              <a:rPr lang="en-US" dirty="0"/>
              <a:t> of JDBC API are given below:</a:t>
            </a:r>
          </a:p>
          <a:p>
            <a:pPr>
              <a:buFont typeface="Arial" panose="020B0604020202020204" pitchFamily="34" charset="0"/>
              <a:buChar char="•"/>
            </a:pPr>
            <a:r>
              <a:rPr lang="en-US" dirty="0"/>
              <a:t>Driver interface</a:t>
            </a:r>
          </a:p>
          <a:p>
            <a:pPr>
              <a:buFont typeface="Arial" panose="020B0604020202020204" pitchFamily="34" charset="0"/>
              <a:buChar char="•"/>
            </a:pPr>
            <a:r>
              <a:rPr lang="en-US" dirty="0"/>
              <a:t>Connection interface</a:t>
            </a:r>
          </a:p>
          <a:p>
            <a:pPr>
              <a:buFont typeface="Arial" panose="020B0604020202020204" pitchFamily="34" charset="0"/>
              <a:buChar char="•"/>
            </a:pPr>
            <a:r>
              <a:rPr lang="en-US" dirty="0"/>
              <a:t>Statement interface</a:t>
            </a:r>
          </a:p>
          <a:p>
            <a:pPr>
              <a:buFont typeface="Arial" panose="020B0604020202020204" pitchFamily="34" charset="0"/>
              <a:buChar char="•"/>
            </a:pPr>
            <a:r>
              <a:rPr lang="en-US" dirty="0" err="1"/>
              <a:t>PreparedStatement</a:t>
            </a:r>
            <a:r>
              <a:rPr lang="en-US" dirty="0"/>
              <a:t> interface</a:t>
            </a:r>
          </a:p>
          <a:p>
            <a:pPr>
              <a:buFont typeface="Arial" panose="020B0604020202020204" pitchFamily="34" charset="0"/>
              <a:buChar char="•"/>
            </a:pPr>
            <a:r>
              <a:rPr lang="en-US" dirty="0" err="1"/>
              <a:t>CallableStatement</a:t>
            </a:r>
            <a:r>
              <a:rPr lang="en-US" dirty="0"/>
              <a:t> interface</a:t>
            </a:r>
          </a:p>
          <a:p>
            <a:pPr>
              <a:buFont typeface="Arial" panose="020B0604020202020204" pitchFamily="34" charset="0"/>
              <a:buChar char="•"/>
            </a:pPr>
            <a:r>
              <a:rPr lang="en-US" dirty="0" err="1"/>
              <a:t>ResultSet</a:t>
            </a:r>
            <a:r>
              <a:rPr lang="en-US" dirty="0"/>
              <a:t> interface</a:t>
            </a:r>
          </a:p>
          <a:p>
            <a:pPr>
              <a:buFont typeface="Arial" panose="020B0604020202020204" pitchFamily="34" charset="0"/>
              <a:buChar char="•"/>
            </a:pPr>
            <a:r>
              <a:rPr lang="en-US" dirty="0" err="1"/>
              <a:t>ResultSetMetaData</a:t>
            </a:r>
            <a:r>
              <a:rPr lang="en-US" dirty="0"/>
              <a:t> interface</a:t>
            </a:r>
          </a:p>
          <a:p>
            <a:pPr>
              <a:buFont typeface="Arial" panose="020B0604020202020204" pitchFamily="34" charset="0"/>
              <a:buChar char="•"/>
            </a:pPr>
            <a:r>
              <a:rPr lang="en-US" dirty="0" err="1"/>
              <a:t>DatabaseMetaData</a:t>
            </a:r>
            <a:r>
              <a:rPr lang="en-US" dirty="0"/>
              <a:t> interface</a:t>
            </a:r>
          </a:p>
          <a:p>
            <a:pPr>
              <a:buFont typeface="Arial" panose="020B0604020202020204" pitchFamily="34" charset="0"/>
              <a:buChar char="•"/>
            </a:pPr>
            <a:r>
              <a:rPr lang="en-US" dirty="0" err="1"/>
              <a:t>RowSet</a:t>
            </a:r>
            <a:r>
              <a:rPr lang="en-US" dirty="0"/>
              <a:t> interface</a:t>
            </a:r>
          </a:p>
          <a:p>
            <a:r>
              <a:rPr lang="en-US" dirty="0"/>
              <a:t>A list of popular </a:t>
            </a:r>
            <a:r>
              <a:rPr lang="en-US" i="1" dirty="0"/>
              <a:t>classes</a:t>
            </a:r>
            <a:r>
              <a:rPr lang="en-US" dirty="0"/>
              <a:t> of JDBC API are given below:</a:t>
            </a:r>
          </a:p>
          <a:p>
            <a:pPr>
              <a:buFont typeface="Arial" panose="020B0604020202020204" pitchFamily="34" charset="0"/>
              <a:buChar char="•"/>
            </a:pPr>
            <a:r>
              <a:rPr lang="en-US" dirty="0" err="1"/>
              <a:t>DriverManager</a:t>
            </a:r>
            <a:r>
              <a:rPr lang="en-US" dirty="0"/>
              <a:t> class</a:t>
            </a:r>
          </a:p>
          <a:p>
            <a:pPr>
              <a:buFont typeface="Arial" panose="020B0604020202020204" pitchFamily="34" charset="0"/>
              <a:buChar char="•"/>
            </a:pPr>
            <a:r>
              <a:rPr lang="en-US" dirty="0"/>
              <a:t>Blob class</a:t>
            </a:r>
          </a:p>
          <a:p>
            <a:pPr>
              <a:buFont typeface="Arial" panose="020B0604020202020204" pitchFamily="34" charset="0"/>
              <a:buChar char="•"/>
            </a:pPr>
            <a:r>
              <a:rPr lang="en-US" dirty="0" err="1"/>
              <a:t>Clob</a:t>
            </a:r>
            <a:r>
              <a:rPr lang="en-US" dirty="0"/>
              <a:t> class</a:t>
            </a:r>
          </a:p>
          <a:p>
            <a:pPr>
              <a:buFont typeface="Arial" panose="020B0604020202020204" pitchFamily="34" charset="0"/>
              <a:buChar char="•"/>
            </a:pPr>
            <a:r>
              <a:rPr lang="en-US" dirty="0"/>
              <a:t>Types class</a:t>
            </a:r>
          </a:p>
        </p:txBody>
      </p:sp>
    </p:spTree>
    <p:extLst>
      <p:ext uri="{BB962C8B-B14F-4D97-AF65-F5344CB8AC3E}">
        <p14:creationId xmlns:p14="http://schemas.microsoft.com/office/powerpoint/2010/main" val="2449427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D5559-2AD4-4103-97F5-5A5D8FA5825D}"/>
              </a:ext>
            </a:extLst>
          </p:cNvPr>
          <p:cNvSpPr txBox="1"/>
          <p:nvPr/>
        </p:nvSpPr>
        <p:spPr>
          <a:xfrm>
            <a:off x="1020932" y="1861559"/>
            <a:ext cx="9587884" cy="2585323"/>
          </a:xfrm>
          <a:prstGeom prst="rect">
            <a:avLst/>
          </a:prstGeom>
          <a:noFill/>
        </p:spPr>
        <p:txBody>
          <a:bodyPr wrap="square">
            <a:spAutoFit/>
          </a:bodyPr>
          <a:lstStyle/>
          <a:p>
            <a:r>
              <a:rPr lang="en-US" b="1" dirty="0"/>
              <a:t>Why Should We Use JDBC</a:t>
            </a:r>
          </a:p>
          <a:p>
            <a:r>
              <a:rPr lang="en-US" dirty="0"/>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r>
              <a:rPr lang="en-US" dirty="0"/>
              <a:t>We can use JDBC API to handle database using Java program and can perform the following activities:</a:t>
            </a:r>
          </a:p>
          <a:p>
            <a:pPr>
              <a:buFont typeface="+mj-lt"/>
              <a:buAutoNum type="arabicPeriod"/>
            </a:pPr>
            <a:r>
              <a:rPr lang="en-US" dirty="0"/>
              <a:t>Connect to the database</a:t>
            </a:r>
          </a:p>
          <a:p>
            <a:pPr>
              <a:buFont typeface="+mj-lt"/>
              <a:buAutoNum type="arabicPeriod"/>
            </a:pPr>
            <a:r>
              <a:rPr lang="en-US" dirty="0"/>
              <a:t>Execute queries and update statements to the database</a:t>
            </a:r>
          </a:p>
          <a:p>
            <a:pPr>
              <a:buFont typeface="+mj-lt"/>
              <a:buAutoNum type="arabicPeriod"/>
            </a:pPr>
            <a:r>
              <a:rPr lang="en-US" dirty="0"/>
              <a:t>Retrieve the result received from the database.</a:t>
            </a:r>
          </a:p>
        </p:txBody>
      </p:sp>
    </p:spTree>
    <p:extLst>
      <p:ext uri="{BB962C8B-B14F-4D97-AF65-F5344CB8AC3E}">
        <p14:creationId xmlns:p14="http://schemas.microsoft.com/office/powerpoint/2010/main" val="231563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59312D-94CC-48B1-8458-4087E522FB64}"/>
              </a:ext>
            </a:extLst>
          </p:cNvPr>
          <p:cNvSpPr txBox="1"/>
          <p:nvPr/>
        </p:nvSpPr>
        <p:spPr>
          <a:xfrm>
            <a:off x="754602" y="1446060"/>
            <a:ext cx="10546672" cy="2862322"/>
          </a:xfrm>
          <a:prstGeom prst="rect">
            <a:avLst/>
          </a:prstGeom>
          <a:noFill/>
        </p:spPr>
        <p:txBody>
          <a:bodyPr wrap="square">
            <a:spAutoFit/>
          </a:bodyPr>
          <a:lstStyle/>
          <a:p>
            <a:r>
              <a:rPr lang="en-US" b="1" dirty="0"/>
              <a:t>Java Database Connectivity (JDBC)</a:t>
            </a:r>
            <a:r>
              <a:rPr lang="en-US" dirty="0"/>
              <a:t> is an application programming interface (API) for the programming language Java, which defines how a client may access any kind of tabular data, especially relational database. It is part of Java Standard Edition platform, from Oracle Corporation. It acts as a middle layer interface between java applications and database.</a:t>
            </a:r>
          </a:p>
          <a:p>
            <a:endParaRPr lang="en-US" dirty="0"/>
          </a:p>
          <a:p>
            <a:r>
              <a:rPr lang="en-US" dirty="0"/>
              <a:t>The JDBC classes are contained in the Java Package </a:t>
            </a:r>
            <a:r>
              <a:rPr lang="en-US" b="1" dirty="0" err="1"/>
              <a:t>java.sql</a:t>
            </a:r>
            <a:r>
              <a:rPr lang="en-US" dirty="0"/>
              <a:t> and </a:t>
            </a:r>
            <a:r>
              <a:rPr lang="en-US" b="1" dirty="0" err="1"/>
              <a:t>javax.sql</a:t>
            </a:r>
            <a:r>
              <a:rPr lang="en-US" dirty="0"/>
              <a:t>.</a:t>
            </a:r>
            <a:br>
              <a:rPr lang="en-US" dirty="0"/>
            </a:br>
            <a:r>
              <a:rPr lang="en-US" dirty="0"/>
              <a:t>JDBC helps you to write Java applications that manage these three programming activities:</a:t>
            </a:r>
          </a:p>
          <a:p>
            <a:pPr>
              <a:buFont typeface="+mj-lt"/>
              <a:buAutoNum type="arabicPeriod"/>
            </a:pPr>
            <a:r>
              <a:rPr lang="en-US" dirty="0"/>
              <a:t>Connect to a data source, like a database.</a:t>
            </a:r>
          </a:p>
          <a:p>
            <a:pPr>
              <a:buFont typeface="+mj-lt"/>
              <a:buAutoNum type="arabicPeriod"/>
            </a:pPr>
            <a:r>
              <a:rPr lang="en-US" dirty="0"/>
              <a:t>Send queries and update statements to the database</a:t>
            </a:r>
          </a:p>
          <a:p>
            <a:pPr>
              <a:buFont typeface="+mj-lt"/>
              <a:buAutoNum type="arabicPeriod"/>
            </a:pPr>
            <a:r>
              <a:rPr lang="en-US" dirty="0"/>
              <a:t>Retrieve and process the results received from the database in answer to your query</a:t>
            </a:r>
          </a:p>
        </p:txBody>
      </p:sp>
    </p:spTree>
    <p:extLst>
      <p:ext uri="{BB962C8B-B14F-4D97-AF65-F5344CB8AC3E}">
        <p14:creationId xmlns:p14="http://schemas.microsoft.com/office/powerpoint/2010/main" val="184497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1661E9-A4B2-40C5-A097-4379548A9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008" y="1553361"/>
            <a:ext cx="7253056" cy="4190492"/>
          </a:xfrm>
          <a:prstGeom prst="rect">
            <a:avLst/>
          </a:prstGeom>
        </p:spPr>
      </p:pic>
    </p:spTree>
    <p:extLst>
      <p:ext uri="{BB962C8B-B14F-4D97-AF65-F5344CB8AC3E}">
        <p14:creationId xmlns:p14="http://schemas.microsoft.com/office/powerpoint/2010/main" val="53133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826-920C-4F44-B8FD-9E0D3F711C7F}"/>
              </a:ext>
            </a:extLst>
          </p:cNvPr>
          <p:cNvSpPr txBox="1"/>
          <p:nvPr/>
        </p:nvSpPr>
        <p:spPr>
          <a:xfrm>
            <a:off x="1235476" y="1762152"/>
            <a:ext cx="9721048" cy="2031325"/>
          </a:xfrm>
          <a:prstGeom prst="rect">
            <a:avLst/>
          </a:prstGeom>
          <a:noFill/>
        </p:spPr>
        <p:txBody>
          <a:bodyPr wrap="square">
            <a:spAutoFit/>
          </a:bodyPr>
          <a:lstStyle/>
          <a:p>
            <a:r>
              <a:rPr lang="en-US" dirty="0"/>
              <a:t>JDBC drivers are client-side adapters (installed on the client machine, not on the server) that convert requests from Java programs to a protocol that the DBMS can understand. There are 4 types of JDBC drivers:</a:t>
            </a:r>
          </a:p>
          <a:p>
            <a:pPr>
              <a:buFont typeface="+mj-lt"/>
              <a:buAutoNum type="arabicPeriod"/>
            </a:pPr>
            <a:r>
              <a:rPr lang="en-US" dirty="0"/>
              <a:t>Type-1 driver or JDBC-ODBC bridge driver</a:t>
            </a:r>
          </a:p>
          <a:p>
            <a:pPr>
              <a:buFont typeface="+mj-lt"/>
              <a:buAutoNum type="arabicPeriod"/>
            </a:pPr>
            <a:r>
              <a:rPr lang="en-US" dirty="0"/>
              <a:t>Type-2 driver or Native-API driver</a:t>
            </a:r>
          </a:p>
          <a:p>
            <a:pPr>
              <a:buFont typeface="+mj-lt"/>
              <a:buAutoNum type="arabicPeriod"/>
            </a:pPr>
            <a:r>
              <a:rPr lang="en-US" dirty="0"/>
              <a:t>Type-3 driver or Network Protocol driver</a:t>
            </a:r>
          </a:p>
          <a:p>
            <a:pPr>
              <a:buFont typeface="+mj-lt"/>
              <a:buAutoNum type="arabicPeriod"/>
            </a:pPr>
            <a:r>
              <a:rPr lang="en-US" dirty="0"/>
              <a:t>Type-4 driver or Thin driver</a:t>
            </a:r>
          </a:p>
        </p:txBody>
      </p:sp>
      <p:pic>
        <p:nvPicPr>
          <p:cNvPr id="6" name="Picture 5">
            <a:extLst>
              <a:ext uri="{FF2B5EF4-FFF2-40B4-BE49-F238E27FC236}">
                <a16:creationId xmlns:a16="http://schemas.microsoft.com/office/drawing/2014/main" id="{7C2E86AD-A008-4868-9366-85BECC5F18D1}"/>
              </a:ext>
            </a:extLst>
          </p:cNvPr>
          <p:cNvPicPr>
            <a:picLocks noChangeAspect="1"/>
          </p:cNvPicPr>
          <p:nvPr/>
        </p:nvPicPr>
        <p:blipFill>
          <a:blip r:embed="rId2"/>
          <a:stretch>
            <a:fillRect/>
          </a:stretch>
        </p:blipFill>
        <p:spPr>
          <a:xfrm>
            <a:off x="2373945" y="4302664"/>
            <a:ext cx="6076950" cy="1590675"/>
          </a:xfrm>
          <a:prstGeom prst="rect">
            <a:avLst/>
          </a:prstGeom>
        </p:spPr>
      </p:pic>
    </p:spTree>
    <p:extLst>
      <p:ext uri="{BB962C8B-B14F-4D97-AF65-F5344CB8AC3E}">
        <p14:creationId xmlns:p14="http://schemas.microsoft.com/office/powerpoint/2010/main" val="246480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F2929-AC67-4381-A645-8E90E20BEADB}"/>
              </a:ext>
            </a:extLst>
          </p:cNvPr>
          <p:cNvSpPr txBox="1"/>
          <p:nvPr/>
        </p:nvSpPr>
        <p:spPr>
          <a:xfrm>
            <a:off x="701336" y="1169062"/>
            <a:ext cx="10431262" cy="2862322"/>
          </a:xfrm>
          <a:prstGeom prst="rect">
            <a:avLst/>
          </a:prstGeom>
          <a:noFill/>
        </p:spPr>
        <p:txBody>
          <a:bodyPr wrap="square">
            <a:spAutoFit/>
          </a:bodyPr>
          <a:lstStyle/>
          <a:p>
            <a:pPr algn="ctr"/>
            <a:r>
              <a:rPr lang="en-US" b="1" dirty="0">
                <a:effectLst/>
              </a:rPr>
              <a:t>Type-1 driver </a:t>
            </a:r>
            <a:endParaRPr lang="en-US" dirty="0">
              <a:effectLst/>
            </a:endParaRPr>
          </a:p>
          <a:p>
            <a:r>
              <a:rPr lang="en-US" dirty="0"/>
              <a:t>Type-1 driver or JDBC-ODBC bridge driver uses ODBC driver to connect to the database. The JDBC-ODBC bridge driver converts JDBC method calls into the ODBC function calls. Type-1 driver is also called Universal driver because it can be used to connect to any of the databases.</a:t>
            </a:r>
          </a:p>
          <a:p>
            <a:pPr>
              <a:buFont typeface="Arial" panose="020B0604020202020204" pitchFamily="34" charset="0"/>
              <a:buChar char="•"/>
            </a:pPr>
            <a:r>
              <a:rPr lang="en-US" dirty="0"/>
              <a:t>As a common driver is used in order to interact with different databases, the data transferred through this driver is not so secured.</a:t>
            </a:r>
          </a:p>
          <a:p>
            <a:pPr>
              <a:buFont typeface="Arial" panose="020B0604020202020204" pitchFamily="34" charset="0"/>
              <a:buChar char="•"/>
            </a:pPr>
            <a:r>
              <a:rPr lang="en-US" dirty="0"/>
              <a:t>The ODBC bridge driver is needed to be installed in individual client machines.</a:t>
            </a:r>
          </a:p>
          <a:p>
            <a:pPr>
              <a:buFont typeface="Arial" panose="020B0604020202020204" pitchFamily="34" charset="0"/>
              <a:buChar char="•"/>
            </a:pPr>
            <a:r>
              <a:rPr lang="en-US" dirty="0"/>
              <a:t>Type-1 driver isn’t written in java, that’s why it isn’t a portable driver.</a:t>
            </a:r>
          </a:p>
          <a:p>
            <a:pPr>
              <a:buFont typeface="Arial" panose="020B0604020202020204" pitchFamily="34" charset="0"/>
              <a:buChar char="•"/>
            </a:pPr>
            <a:r>
              <a:rPr lang="en-US" dirty="0"/>
              <a:t>This driver software is built-in with JDK so no need to install separately.</a:t>
            </a:r>
          </a:p>
          <a:p>
            <a:pPr>
              <a:buFont typeface="Arial" panose="020B0604020202020204" pitchFamily="34" charset="0"/>
              <a:buChar char="•"/>
            </a:pPr>
            <a:r>
              <a:rPr lang="en-US" dirty="0"/>
              <a:t>It is a database independent driver.</a:t>
            </a:r>
          </a:p>
        </p:txBody>
      </p:sp>
    </p:spTree>
    <p:extLst>
      <p:ext uri="{BB962C8B-B14F-4D97-AF65-F5344CB8AC3E}">
        <p14:creationId xmlns:p14="http://schemas.microsoft.com/office/powerpoint/2010/main" val="249110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966F2F-53C3-473D-A29A-465B4AE593A2}"/>
              </a:ext>
            </a:extLst>
          </p:cNvPr>
          <p:cNvPicPr>
            <a:picLocks noChangeAspect="1"/>
          </p:cNvPicPr>
          <p:nvPr/>
        </p:nvPicPr>
        <p:blipFill>
          <a:blip r:embed="rId2"/>
          <a:stretch>
            <a:fillRect/>
          </a:stretch>
        </p:blipFill>
        <p:spPr>
          <a:xfrm>
            <a:off x="390525" y="457200"/>
            <a:ext cx="11410950" cy="5943600"/>
          </a:xfrm>
          <a:prstGeom prst="rect">
            <a:avLst/>
          </a:prstGeom>
        </p:spPr>
      </p:pic>
    </p:spTree>
    <p:extLst>
      <p:ext uri="{BB962C8B-B14F-4D97-AF65-F5344CB8AC3E}">
        <p14:creationId xmlns:p14="http://schemas.microsoft.com/office/powerpoint/2010/main" val="187108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797CC-D034-4483-8976-49A04220E2A5}"/>
              </a:ext>
            </a:extLst>
          </p:cNvPr>
          <p:cNvSpPr txBox="1"/>
          <p:nvPr/>
        </p:nvSpPr>
        <p:spPr>
          <a:xfrm>
            <a:off x="1278383" y="1584560"/>
            <a:ext cx="9507985" cy="2585323"/>
          </a:xfrm>
          <a:prstGeom prst="rect">
            <a:avLst/>
          </a:prstGeom>
          <a:noFill/>
        </p:spPr>
        <p:txBody>
          <a:bodyPr wrap="square">
            <a:spAutoFit/>
          </a:bodyPr>
          <a:lstStyle/>
          <a:p>
            <a:pPr algn="ctr"/>
            <a:r>
              <a:rPr lang="en-US" b="1" dirty="0">
                <a:effectLst/>
              </a:rPr>
              <a:t>Type-2 driver</a:t>
            </a:r>
            <a:endParaRPr lang="en-US" dirty="0">
              <a:effectLst/>
            </a:endParaRPr>
          </a:p>
          <a:p>
            <a:r>
              <a:rPr lang="en-US" dirty="0"/>
              <a:t>The Native API driver uses the client -side libraries of the database. This driver converts JDBC method calls into native calls of the database API. In order to interact with different database, this driver needs their local API, that’s why data transfer is much more secure as compared to type-1 driver.</a:t>
            </a:r>
          </a:p>
          <a:p>
            <a:pPr>
              <a:buFont typeface="Arial" panose="020B0604020202020204" pitchFamily="34" charset="0"/>
              <a:buChar char="•"/>
            </a:pPr>
            <a:r>
              <a:rPr lang="en-US" dirty="0"/>
              <a:t>Driver needs to be installed separately in individual client machines</a:t>
            </a:r>
          </a:p>
          <a:p>
            <a:pPr>
              <a:buFont typeface="Arial" panose="020B0604020202020204" pitchFamily="34" charset="0"/>
              <a:buChar char="•"/>
            </a:pPr>
            <a:r>
              <a:rPr lang="en-US" dirty="0"/>
              <a:t>The Vendor client library needs to be installed on client machine.</a:t>
            </a:r>
          </a:p>
          <a:p>
            <a:pPr>
              <a:buFont typeface="Arial" panose="020B0604020202020204" pitchFamily="34" charset="0"/>
              <a:buChar char="•"/>
            </a:pPr>
            <a:r>
              <a:rPr lang="en-US" dirty="0"/>
              <a:t>Type-2 driver isn’t written in java, that’s why it isn’t a portable driver</a:t>
            </a:r>
          </a:p>
          <a:p>
            <a:pPr>
              <a:buFont typeface="Arial" panose="020B0604020202020204" pitchFamily="34" charset="0"/>
              <a:buChar char="•"/>
            </a:pPr>
            <a:r>
              <a:rPr lang="en-US" dirty="0"/>
              <a:t>It is a database dependent driver.</a:t>
            </a:r>
          </a:p>
        </p:txBody>
      </p:sp>
    </p:spTree>
    <p:extLst>
      <p:ext uri="{BB962C8B-B14F-4D97-AF65-F5344CB8AC3E}">
        <p14:creationId xmlns:p14="http://schemas.microsoft.com/office/powerpoint/2010/main" val="347412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87603-F3C1-4300-A3C3-17E234ACCC9B}"/>
              </a:ext>
            </a:extLst>
          </p:cNvPr>
          <p:cNvPicPr>
            <a:picLocks noChangeAspect="1"/>
          </p:cNvPicPr>
          <p:nvPr/>
        </p:nvPicPr>
        <p:blipFill>
          <a:blip r:embed="rId2"/>
          <a:stretch>
            <a:fillRect/>
          </a:stretch>
        </p:blipFill>
        <p:spPr>
          <a:xfrm>
            <a:off x="2809875" y="1947862"/>
            <a:ext cx="6572250" cy="2962275"/>
          </a:xfrm>
          <a:prstGeom prst="rect">
            <a:avLst/>
          </a:prstGeom>
        </p:spPr>
      </p:pic>
    </p:spTree>
    <p:extLst>
      <p:ext uri="{BB962C8B-B14F-4D97-AF65-F5344CB8AC3E}">
        <p14:creationId xmlns:p14="http://schemas.microsoft.com/office/powerpoint/2010/main" val="206074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D3211-31AB-4188-8F38-5DBAEFE8920F}"/>
              </a:ext>
            </a:extLst>
          </p:cNvPr>
          <p:cNvSpPr txBox="1"/>
          <p:nvPr/>
        </p:nvSpPr>
        <p:spPr>
          <a:xfrm>
            <a:off x="674703" y="1030562"/>
            <a:ext cx="9676660" cy="3139321"/>
          </a:xfrm>
          <a:prstGeom prst="rect">
            <a:avLst/>
          </a:prstGeom>
          <a:noFill/>
        </p:spPr>
        <p:txBody>
          <a:bodyPr wrap="square">
            <a:spAutoFit/>
          </a:bodyPr>
          <a:lstStyle/>
          <a:p>
            <a:pPr algn="ctr"/>
            <a:r>
              <a:rPr lang="en-US" b="1" dirty="0">
                <a:effectLst/>
              </a:rPr>
              <a:t>Type-3 driver</a:t>
            </a:r>
            <a:endParaRPr lang="en-US" dirty="0">
              <a:effectLst/>
            </a:endParaRPr>
          </a:p>
          <a:p>
            <a:r>
              <a:rPr lang="en-US" dirty="0"/>
              <a:t>The Network Protocol driver uses middleware (application server) that converts JDBC calls directly or indirectly into the vendor-specific database protocol. Here all the database connectivity drivers are present in a single server, hence no need of individual client-side installation.</a:t>
            </a:r>
          </a:p>
          <a:p>
            <a:pPr>
              <a:buFont typeface="Arial" panose="020B0604020202020204" pitchFamily="34" charset="0"/>
              <a:buChar char="•"/>
            </a:pPr>
            <a:r>
              <a:rPr lang="en-US" dirty="0"/>
              <a:t>Type-3 drivers are fully written in Java, hence they are portable drivers.</a:t>
            </a:r>
          </a:p>
          <a:p>
            <a:pPr>
              <a:buFont typeface="Arial" panose="020B0604020202020204" pitchFamily="34" charset="0"/>
              <a:buChar char="•"/>
            </a:pPr>
            <a:r>
              <a:rPr lang="en-US" dirty="0"/>
              <a:t>No client side library is required because of application server that can perform many tasks like auditing, load balancing, logging etc.</a:t>
            </a:r>
          </a:p>
          <a:p>
            <a:pPr>
              <a:buFont typeface="Arial" panose="020B0604020202020204" pitchFamily="34" charset="0"/>
              <a:buChar char="•"/>
            </a:pPr>
            <a:r>
              <a:rPr lang="en-US" dirty="0"/>
              <a:t>Network support is required on client machine.</a:t>
            </a:r>
          </a:p>
          <a:p>
            <a:pPr>
              <a:buFont typeface="Arial" panose="020B0604020202020204" pitchFamily="34" charset="0"/>
              <a:buChar char="•"/>
            </a:pPr>
            <a:r>
              <a:rPr lang="en-US" dirty="0"/>
              <a:t>Maintenance of Network Protocol driver becomes costly because it requires database-specific coding to be done in the middle tier.</a:t>
            </a:r>
          </a:p>
          <a:p>
            <a:pPr>
              <a:buFont typeface="Arial" panose="020B0604020202020204" pitchFamily="34" charset="0"/>
              <a:buChar char="•"/>
            </a:pPr>
            <a:r>
              <a:rPr lang="en-US" dirty="0"/>
              <a:t>Switch facility to switch over from one database to another database.</a:t>
            </a:r>
          </a:p>
        </p:txBody>
      </p:sp>
    </p:spTree>
    <p:extLst>
      <p:ext uri="{BB962C8B-B14F-4D97-AF65-F5344CB8AC3E}">
        <p14:creationId xmlns:p14="http://schemas.microsoft.com/office/powerpoint/2010/main" val="3181480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815</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JDBC Drivers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dc:creator>
  <cp:lastModifiedBy>office</cp:lastModifiedBy>
  <cp:revision>5</cp:revision>
  <dcterms:created xsi:type="dcterms:W3CDTF">2021-01-04T16:04:13Z</dcterms:created>
  <dcterms:modified xsi:type="dcterms:W3CDTF">2021-01-04T17:28:15Z</dcterms:modified>
</cp:coreProperties>
</file>