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9940" y="678179"/>
            <a:ext cx="7564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00137"/>
            <a:ext cx="696595" cy="1251585"/>
          </a:xfrm>
          <a:custGeom>
            <a:avLst/>
            <a:gdLst/>
            <a:ahLst/>
            <a:cxnLst/>
            <a:rect l="l" t="t" r="r" b="b"/>
            <a:pathLst>
              <a:path w="696595" h="1251585">
                <a:moveTo>
                  <a:pt x="96991" y="0"/>
                </a:moveTo>
                <a:lnTo>
                  <a:pt x="87142" y="700"/>
                </a:lnTo>
                <a:lnTo>
                  <a:pt x="75576" y="3620"/>
                </a:lnTo>
                <a:lnTo>
                  <a:pt x="59257" y="9154"/>
                </a:lnTo>
                <a:lnTo>
                  <a:pt x="35084" y="17720"/>
                </a:lnTo>
                <a:lnTo>
                  <a:pt x="0" y="29722"/>
                </a:lnTo>
                <a:lnTo>
                  <a:pt x="0" y="1041912"/>
                </a:lnTo>
                <a:lnTo>
                  <a:pt x="16688" y="1056060"/>
                </a:lnTo>
                <a:lnTo>
                  <a:pt x="28733" y="1068423"/>
                </a:lnTo>
                <a:lnTo>
                  <a:pt x="39112" y="1088168"/>
                </a:lnTo>
                <a:lnTo>
                  <a:pt x="50800" y="1124462"/>
                </a:lnTo>
                <a:lnTo>
                  <a:pt x="43934" y="1137856"/>
                </a:lnTo>
                <a:lnTo>
                  <a:pt x="28257" y="1148751"/>
                </a:lnTo>
                <a:lnTo>
                  <a:pt x="11152" y="1158930"/>
                </a:lnTo>
                <a:lnTo>
                  <a:pt x="0" y="1170182"/>
                </a:lnTo>
                <a:lnTo>
                  <a:pt x="0" y="1223494"/>
                </a:lnTo>
                <a:lnTo>
                  <a:pt x="2540" y="1229872"/>
                </a:lnTo>
                <a:lnTo>
                  <a:pt x="25161" y="1234674"/>
                </a:lnTo>
                <a:lnTo>
                  <a:pt x="78978" y="1246660"/>
                </a:lnTo>
                <a:lnTo>
                  <a:pt x="101600" y="1251462"/>
                </a:lnTo>
                <a:lnTo>
                  <a:pt x="101262" y="1221280"/>
                </a:lnTo>
                <a:lnTo>
                  <a:pt x="98901" y="1190026"/>
                </a:lnTo>
                <a:lnTo>
                  <a:pt x="101064" y="1160915"/>
                </a:lnTo>
                <a:lnTo>
                  <a:pt x="114300" y="1137162"/>
                </a:lnTo>
                <a:lnTo>
                  <a:pt x="146149" y="1119977"/>
                </a:lnTo>
                <a:lnTo>
                  <a:pt x="185261" y="1116842"/>
                </a:lnTo>
                <a:lnTo>
                  <a:pt x="231648" y="1116842"/>
                </a:lnTo>
                <a:lnTo>
                  <a:pt x="266700" y="1111762"/>
                </a:lnTo>
                <a:lnTo>
                  <a:pt x="309598" y="1106726"/>
                </a:lnTo>
                <a:lnTo>
                  <a:pt x="355007" y="1100247"/>
                </a:lnTo>
                <a:lnTo>
                  <a:pt x="400460" y="1090568"/>
                </a:lnTo>
                <a:lnTo>
                  <a:pt x="443492" y="1075935"/>
                </a:lnTo>
                <a:lnTo>
                  <a:pt x="481637" y="1054593"/>
                </a:lnTo>
                <a:lnTo>
                  <a:pt x="512428" y="1024787"/>
                </a:lnTo>
                <a:lnTo>
                  <a:pt x="533400" y="984762"/>
                </a:lnTo>
                <a:lnTo>
                  <a:pt x="562828" y="948964"/>
                </a:lnTo>
                <a:lnTo>
                  <a:pt x="586898" y="907927"/>
                </a:lnTo>
                <a:lnTo>
                  <a:pt x="606444" y="864033"/>
                </a:lnTo>
                <a:lnTo>
                  <a:pt x="622300" y="819662"/>
                </a:lnTo>
                <a:lnTo>
                  <a:pt x="652915" y="783350"/>
                </a:lnTo>
                <a:lnTo>
                  <a:pt x="674136" y="745880"/>
                </a:lnTo>
                <a:lnTo>
                  <a:pt x="687462" y="707008"/>
                </a:lnTo>
                <a:lnTo>
                  <a:pt x="694395" y="666490"/>
                </a:lnTo>
                <a:lnTo>
                  <a:pt x="696436" y="624082"/>
                </a:lnTo>
                <a:lnTo>
                  <a:pt x="695086" y="579540"/>
                </a:lnTo>
                <a:lnTo>
                  <a:pt x="691846" y="532622"/>
                </a:lnTo>
                <a:lnTo>
                  <a:pt x="688218" y="483081"/>
                </a:lnTo>
                <a:lnTo>
                  <a:pt x="685702" y="430676"/>
                </a:lnTo>
                <a:lnTo>
                  <a:pt x="685800" y="375162"/>
                </a:lnTo>
                <a:lnTo>
                  <a:pt x="678058" y="335274"/>
                </a:lnTo>
                <a:lnTo>
                  <a:pt x="662147" y="278398"/>
                </a:lnTo>
                <a:lnTo>
                  <a:pt x="647700" y="235462"/>
                </a:lnTo>
                <a:lnTo>
                  <a:pt x="615235" y="213872"/>
                </a:lnTo>
                <a:lnTo>
                  <a:pt x="601344" y="201807"/>
                </a:lnTo>
                <a:lnTo>
                  <a:pt x="558800" y="133862"/>
                </a:lnTo>
                <a:lnTo>
                  <a:pt x="505221" y="98500"/>
                </a:lnTo>
                <a:lnTo>
                  <a:pt x="482600" y="83062"/>
                </a:lnTo>
                <a:lnTo>
                  <a:pt x="440690" y="62782"/>
                </a:lnTo>
                <a:lnTo>
                  <a:pt x="389255" y="46549"/>
                </a:lnTo>
                <a:lnTo>
                  <a:pt x="336867" y="32698"/>
                </a:lnTo>
                <a:lnTo>
                  <a:pt x="292100" y="19562"/>
                </a:lnTo>
                <a:lnTo>
                  <a:pt x="228046" y="15505"/>
                </a:lnTo>
                <a:lnTo>
                  <a:pt x="180698" y="11224"/>
                </a:lnTo>
                <a:lnTo>
                  <a:pt x="123821" y="3616"/>
                </a:lnTo>
                <a:lnTo>
                  <a:pt x="108202" y="1108"/>
                </a:lnTo>
                <a:lnTo>
                  <a:pt x="96991" y="0"/>
                </a:lnTo>
                <a:close/>
              </a:path>
              <a:path w="696595" h="1251585">
                <a:moveTo>
                  <a:pt x="231648" y="1116842"/>
                </a:moveTo>
                <a:lnTo>
                  <a:pt x="185261" y="1116842"/>
                </a:lnTo>
                <a:lnTo>
                  <a:pt x="226992" y="1117517"/>
                </a:lnTo>
                <a:lnTo>
                  <a:pt x="231648" y="1116842"/>
                </a:lnTo>
                <a:close/>
              </a:path>
            </a:pathLst>
          </a:custGeom>
          <a:solidFill>
            <a:srgbClr val="F1DEF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710" y="3921759"/>
            <a:ext cx="222250" cy="284480"/>
          </a:xfrm>
          <a:custGeom>
            <a:avLst/>
            <a:gdLst/>
            <a:ahLst/>
            <a:cxnLst/>
            <a:rect l="l" t="t" r="r" b="b"/>
            <a:pathLst>
              <a:path w="222250" h="284479">
                <a:moveTo>
                  <a:pt x="222250" y="0"/>
                </a:moveTo>
                <a:lnTo>
                  <a:pt x="0" y="162559"/>
                </a:lnTo>
                <a:lnTo>
                  <a:pt x="113029" y="284479"/>
                </a:lnTo>
                <a:lnTo>
                  <a:pt x="2222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5290" y="4201159"/>
            <a:ext cx="124460" cy="402590"/>
          </a:xfrm>
          <a:custGeom>
            <a:avLst/>
            <a:gdLst/>
            <a:ahLst/>
            <a:cxnLst/>
            <a:rect l="l" t="t" r="r" b="b"/>
            <a:pathLst>
              <a:path w="124459" h="402589">
                <a:moveTo>
                  <a:pt x="90169" y="0"/>
                </a:moveTo>
                <a:lnTo>
                  <a:pt x="0" y="383539"/>
                </a:lnTo>
                <a:lnTo>
                  <a:pt x="124459" y="402589"/>
                </a:lnTo>
                <a:lnTo>
                  <a:pt x="9016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5169" y="4034790"/>
            <a:ext cx="218440" cy="386080"/>
          </a:xfrm>
          <a:custGeom>
            <a:avLst/>
            <a:gdLst/>
            <a:ahLst/>
            <a:cxnLst/>
            <a:rect l="l" t="t" r="r" b="b"/>
            <a:pathLst>
              <a:path w="218440" h="386079">
                <a:moveTo>
                  <a:pt x="0" y="0"/>
                </a:moveTo>
                <a:lnTo>
                  <a:pt x="126999" y="386080"/>
                </a:lnTo>
                <a:lnTo>
                  <a:pt x="218439" y="30988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1566" y="2755900"/>
            <a:ext cx="1118870" cy="1219200"/>
          </a:xfrm>
          <a:custGeom>
            <a:avLst/>
            <a:gdLst/>
            <a:ahLst/>
            <a:cxnLst/>
            <a:rect l="l" t="t" r="r" b="b"/>
            <a:pathLst>
              <a:path w="1118870" h="1219200">
                <a:moveTo>
                  <a:pt x="1084160" y="684530"/>
                </a:moveTo>
                <a:lnTo>
                  <a:pt x="64174" y="684530"/>
                </a:lnTo>
                <a:lnTo>
                  <a:pt x="64615" y="685329"/>
                </a:lnTo>
                <a:lnTo>
                  <a:pt x="67596" y="698970"/>
                </a:lnTo>
                <a:lnTo>
                  <a:pt x="77033" y="736600"/>
                </a:lnTo>
                <a:lnTo>
                  <a:pt x="89556" y="786106"/>
                </a:lnTo>
                <a:lnTo>
                  <a:pt x="96788" y="814305"/>
                </a:lnTo>
                <a:lnTo>
                  <a:pt x="100845" y="831214"/>
                </a:lnTo>
                <a:lnTo>
                  <a:pt x="103844" y="846854"/>
                </a:lnTo>
                <a:lnTo>
                  <a:pt x="107901" y="871243"/>
                </a:lnTo>
                <a:lnTo>
                  <a:pt x="115133" y="914400"/>
                </a:lnTo>
                <a:lnTo>
                  <a:pt x="149958" y="968513"/>
                </a:lnTo>
                <a:lnTo>
                  <a:pt x="174565" y="1000839"/>
                </a:lnTo>
                <a:lnTo>
                  <a:pt x="204033" y="1028700"/>
                </a:lnTo>
                <a:lnTo>
                  <a:pt x="244494" y="1053980"/>
                </a:lnTo>
                <a:lnTo>
                  <a:pt x="288646" y="1070927"/>
                </a:lnTo>
                <a:lnTo>
                  <a:pt x="334942" y="1082635"/>
                </a:lnTo>
                <a:lnTo>
                  <a:pt x="381833" y="1092200"/>
                </a:lnTo>
                <a:lnTo>
                  <a:pt x="456622" y="1093046"/>
                </a:lnTo>
                <a:lnTo>
                  <a:pt x="521374" y="1095533"/>
                </a:lnTo>
                <a:lnTo>
                  <a:pt x="588984" y="1101513"/>
                </a:lnTo>
                <a:lnTo>
                  <a:pt x="647915" y="1112572"/>
                </a:lnTo>
                <a:lnTo>
                  <a:pt x="686633" y="1130300"/>
                </a:lnTo>
                <a:lnTo>
                  <a:pt x="704571" y="1171416"/>
                </a:lnTo>
                <a:lnTo>
                  <a:pt x="707171" y="1195843"/>
                </a:lnTo>
                <a:lnTo>
                  <a:pt x="712033" y="1219200"/>
                </a:lnTo>
                <a:lnTo>
                  <a:pt x="766147" y="1202590"/>
                </a:lnTo>
                <a:lnTo>
                  <a:pt x="807283" y="1180623"/>
                </a:lnTo>
                <a:lnTo>
                  <a:pt x="816450" y="1173618"/>
                </a:lnTo>
                <a:lnTo>
                  <a:pt x="826333" y="1168400"/>
                </a:lnTo>
                <a:lnTo>
                  <a:pt x="846276" y="1163895"/>
                </a:lnTo>
                <a:lnTo>
                  <a:pt x="866814" y="1159986"/>
                </a:lnTo>
                <a:lnTo>
                  <a:pt x="886162" y="1153933"/>
                </a:lnTo>
                <a:lnTo>
                  <a:pt x="902533" y="1143000"/>
                </a:lnTo>
                <a:lnTo>
                  <a:pt x="905013" y="1134546"/>
                </a:lnTo>
                <a:lnTo>
                  <a:pt x="901421" y="1124902"/>
                </a:lnTo>
                <a:lnTo>
                  <a:pt x="895210" y="1114782"/>
                </a:lnTo>
                <a:lnTo>
                  <a:pt x="889833" y="1104900"/>
                </a:lnTo>
                <a:lnTo>
                  <a:pt x="836254" y="1086683"/>
                </a:lnTo>
                <a:lnTo>
                  <a:pt x="813633" y="1079500"/>
                </a:lnTo>
                <a:lnTo>
                  <a:pt x="791011" y="1076067"/>
                </a:lnTo>
                <a:lnTo>
                  <a:pt x="766008" y="1073943"/>
                </a:lnTo>
                <a:lnTo>
                  <a:pt x="745767" y="1068248"/>
                </a:lnTo>
                <a:lnTo>
                  <a:pt x="737433" y="1054100"/>
                </a:lnTo>
                <a:lnTo>
                  <a:pt x="745946" y="1042650"/>
                </a:lnTo>
                <a:lnTo>
                  <a:pt x="766484" y="1041558"/>
                </a:lnTo>
                <a:lnTo>
                  <a:pt x="812012" y="1041558"/>
                </a:lnTo>
                <a:lnTo>
                  <a:pt x="813633" y="1041400"/>
                </a:lnTo>
                <a:lnTo>
                  <a:pt x="827107" y="1033482"/>
                </a:lnTo>
                <a:lnTo>
                  <a:pt x="839509" y="1023778"/>
                </a:lnTo>
                <a:lnTo>
                  <a:pt x="851673" y="1013360"/>
                </a:lnTo>
                <a:lnTo>
                  <a:pt x="864433" y="1003300"/>
                </a:lnTo>
                <a:lnTo>
                  <a:pt x="905720" y="983247"/>
                </a:lnTo>
                <a:lnTo>
                  <a:pt x="939938" y="954801"/>
                </a:lnTo>
                <a:lnTo>
                  <a:pt x="968352" y="919807"/>
                </a:lnTo>
                <a:lnTo>
                  <a:pt x="992226" y="880109"/>
                </a:lnTo>
                <a:lnTo>
                  <a:pt x="1012827" y="837555"/>
                </a:lnTo>
                <a:lnTo>
                  <a:pt x="1031418" y="793988"/>
                </a:lnTo>
                <a:lnTo>
                  <a:pt x="1049265" y="751254"/>
                </a:lnTo>
                <a:lnTo>
                  <a:pt x="1067633" y="711200"/>
                </a:lnTo>
                <a:lnTo>
                  <a:pt x="1079479" y="691078"/>
                </a:lnTo>
                <a:lnTo>
                  <a:pt x="1084160" y="684530"/>
                </a:lnTo>
                <a:close/>
              </a:path>
              <a:path w="1118870" h="1219200">
                <a:moveTo>
                  <a:pt x="812012" y="1041558"/>
                </a:moveTo>
                <a:lnTo>
                  <a:pt x="766484" y="1041558"/>
                </a:lnTo>
                <a:lnTo>
                  <a:pt x="791547" y="1043562"/>
                </a:lnTo>
                <a:lnTo>
                  <a:pt x="812012" y="1041558"/>
                </a:lnTo>
                <a:close/>
              </a:path>
              <a:path w="1118870" h="1219200">
                <a:moveTo>
                  <a:pt x="1107275" y="609600"/>
                </a:moveTo>
                <a:lnTo>
                  <a:pt x="26233" y="609600"/>
                </a:lnTo>
                <a:lnTo>
                  <a:pt x="32682" y="611088"/>
                </a:lnTo>
                <a:lnTo>
                  <a:pt x="34964" y="621506"/>
                </a:lnTo>
                <a:lnTo>
                  <a:pt x="36055" y="635496"/>
                </a:lnTo>
                <a:lnTo>
                  <a:pt x="38933" y="647700"/>
                </a:lnTo>
                <a:lnTo>
                  <a:pt x="55249" y="676862"/>
                </a:lnTo>
                <a:lnTo>
                  <a:pt x="62357" y="685423"/>
                </a:lnTo>
                <a:lnTo>
                  <a:pt x="64174" y="684530"/>
                </a:lnTo>
                <a:lnTo>
                  <a:pt x="1084160" y="684530"/>
                </a:lnTo>
                <a:lnTo>
                  <a:pt x="1090969" y="675004"/>
                </a:lnTo>
                <a:lnTo>
                  <a:pt x="1100315" y="657979"/>
                </a:lnTo>
                <a:lnTo>
                  <a:pt x="1105733" y="635000"/>
                </a:lnTo>
                <a:lnTo>
                  <a:pt x="1107275" y="609600"/>
                </a:lnTo>
                <a:close/>
              </a:path>
              <a:path w="1118870" h="1219200">
                <a:moveTo>
                  <a:pt x="546933" y="0"/>
                </a:moveTo>
                <a:lnTo>
                  <a:pt x="501806" y="5497"/>
                </a:lnTo>
                <a:lnTo>
                  <a:pt x="456433" y="13076"/>
                </a:lnTo>
                <a:lnTo>
                  <a:pt x="412471" y="24606"/>
                </a:lnTo>
                <a:lnTo>
                  <a:pt x="371579" y="41957"/>
                </a:lnTo>
                <a:lnTo>
                  <a:pt x="335413" y="66998"/>
                </a:lnTo>
                <a:lnTo>
                  <a:pt x="305633" y="101600"/>
                </a:lnTo>
                <a:lnTo>
                  <a:pt x="296762" y="106322"/>
                </a:lnTo>
                <a:lnTo>
                  <a:pt x="275629" y="118427"/>
                </a:lnTo>
                <a:lnTo>
                  <a:pt x="250447" y="134818"/>
                </a:lnTo>
                <a:lnTo>
                  <a:pt x="229433" y="152400"/>
                </a:lnTo>
                <a:lnTo>
                  <a:pt x="210204" y="171092"/>
                </a:lnTo>
                <a:lnTo>
                  <a:pt x="190856" y="189547"/>
                </a:lnTo>
                <a:lnTo>
                  <a:pt x="153233" y="228600"/>
                </a:lnTo>
                <a:lnTo>
                  <a:pt x="121635" y="263265"/>
                </a:lnTo>
                <a:lnTo>
                  <a:pt x="87599" y="302320"/>
                </a:lnTo>
                <a:lnTo>
                  <a:pt x="55392" y="344363"/>
                </a:lnTo>
                <a:lnTo>
                  <a:pt x="29281" y="387990"/>
                </a:lnTo>
                <a:lnTo>
                  <a:pt x="13533" y="431800"/>
                </a:lnTo>
                <a:lnTo>
                  <a:pt x="3535" y="486420"/>
                </a:lnTo>
                <a:lnTo>
                  <a:pt x="0" y="528909"/>
                </a:lnTo>
                <a:lnTo>
                  <a:pt x="1463" y="566948"/>
                </a:lnTo>
                <a:lnTo>
                  <a:pt x="6461" y="608218"/>
                </a:lnTo>
                <a:lnTo>
                  <a:pt x="13533" y="660400"/>
                </a:lnTo>
                <a:lnTo>
                  <a:pt x="14803" y="646033"/>
                </a:lnTo>
                <a:lnTo>
                  <a:pt x="15120" y="631190"/>
                </a:lnTo>
                <a:lnTo>
                  <a:pt x="17819" y="618251"/>
                </a:lnTo>
                <a:lnTo>
                  <a:pt x="26233" y="609600"/>
                </a:lnTo>
                <a:lnTo>
                  <a:pt x="1107275" y="609600"/>
                </a:lnTo>
                <a:lnTo>
                  <a:pt x="1108966" y="581759"/>
                </a:lnTo>
                <a:lnTo>
                  <a:pt x="1111283" y="528696"/>
                </a:lnTo>
                <a:lnTo>
                  <a:pt x="1113035" y="475773"/>
                </a:lnTo>
                <a:lnTo>
                  <a:pt x="1114576" y="422957"/>
                </a:lnTo>
                <a:lnTo>
                  <a:pt x="1116257" y="370210"/>
                </a:lnTo>
                <a:lnTo>
                  <a:pt x="1118433" y="317500"/>
                </a:lnTo>
                <a:lnTo>
                  <a:pt x="1104919" y="268307"/>
                </a:lnTo>
                <a:lnTo>
                  <a:pt x="1090334" y="231616"/>
                </a:lnTo>
                <a:lnTo>
                  <a:pt x="1070748" y="196592"/>
                </a:lnTo>
                <a:lnTo>
                  <a:pt x="1042233" y="152400"/>
                </a:lnTo>
                <a:lnTo>
                  <a:pt x="1005006" y="122996"/>
                </a:lnTo>
                <a:lnTo>
                  <a:pt x="966317" y="87863"/>
                </a:lnTo>
                <a:lnTo>
                  <a:pt x="925921" y="53461"/>
                </a:lnTo>
                <a:lnTo>
                  <a:pt x="883574" y="26253"/>
                </a:lnTo>
                <a:lnTo>
                  <a:pt x="839033" y="12700"/>
                </a:lnTo>
                <a:lnTo>
                  <a:pt x="790584" y="8055"/>
                </a:lnTo>
                <a:lnTo>
                  <a:pt x="741854" y="5174"/>
                </a:lnTo>
                <a:lnTo>
                  <a:pt x="692983" y="3492"/>
                </a:lnTo>
                <a:lnTo>
                  <a:pt x="546933" y="0"/>
                </a:lnTo>
                <a:close/>
              </a:path>
            </a:pathLst>
          </a:custGeom>
          <a:solidFill>
            <a:srgbClr val="EAF6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64819" y="2708910"/>
            <a:ext cx="905510" cy="1046480"/>
          </a:xfrm>
          <a:custGeom>
            <a:avLst/>
            <a:gdLst/>
            <a:ahLst/>
            <a:cxnLst/>
            <a:rect l="l" t="t" r="r" b="b"/>
            <a:pathLst>
              <a:path w="905510" h="1046479">
                <a:moveTo>
                  <a:pt x="676910" y="72389"/>
                </a:moveTo>
                <a:lnTo>
                  <a:pt x="256539" y="72389"/>
                </a:lnTo>
                <a:lnTo>
                  <a:pt x="300989" y="78739"/>
                </a:lnTo>
                <a:lnTo>
                  <a:pt x="346709" y="78739"/>
                </a:lnTo>
                <a:lnTo>
                  <a:pt x="386080" y="88900"/>
                </a:lnTo>
                <a:lnTo>
                  <a:pt x="425449" y="97789"/>
                </a:lnTo>
                <a:lnTo>
                  <a:pt x="464820" y="111760"/>
                </a:lnTo>
                <a:lnTo>
                  <a:pt x="501649" y="130810"/>
                </a:lnTo>
                <a:lnTo>
                  <a:pt x="534670" y="147319"/>
                </a:lnTo>
                <a:lnTo>
                  <a:pt x="565149" y="173989"/>
                </a:lnTo>
                <a:lnTo>
                  <a:pt x="600710" y="196850"/>
                </a:lnTo>
                <a:lnTo>
                  <a:pt x="629920" y="228600"/>
                </a:lnTo>
                <a:lnTo>
                  <a:pt x="660399" y="260350"/>
                </a:lnTo>
                <a:lnTo>
                  <a:pt x="704849" y="345439"/>
                </a:lnTo>
                <a:lnTo>
                  <a:pt x="727710" y="444500"/>
                </a:lnTo>
                <a:lnTo>
                  <a:pt x="725170" y="556260"/>
                </a:lnTo>
                <a:lnTo>
                  <a:pt x="708660" y="665479"/>
                </a:lnTo>
                <a:lnTo>
                  <a:pt x="681990" y="782319"/>
                </a:lnTo>
                <a:lnTo>
                  <a:pt x="643890" y="886460"/>
                </a:lnTo>
                <a:lnTo>
                  <a:pt x="608330" y="976629"/>
                </a:lnTo>
                <a:lnTo>
                  <a:pt x="568960" y="1046479"/>
                </a:lnTo>
                <a:lnTo>
                  <a:pt x="621030" y="999489"/>
                </a:lnTo>
                <a:lnTo>
                  <a:pt x="688340" y="930909"/>
                </a:lnTo>
                <a:lnTo>
                  <a:pt x="760730" y="839469"/>
                </a:lnTo>
                <a:lnTo>
                  <a:pt x="830580" y="737869"/>
                </a:lnTo>
                <a:lnTo>
                  <a:pt x="880110" y="622300"/>
                </a:lnTo>
                <a:lnTo>
                  <a:pt x="905510" y="495300"/>
                </a:lnTo>
                <a:lnTo>
                  <a:pt x="897889" y="370839"/>
                </a:lnTo>
                <a:lnTo>
                  <a:pt x="843280" y="248919"/>
                </a:lnTo>
                <a:lnTo>
                  <a:pt x="778510" y="170179"/>
                </a:lnTo>
                <a:lnTo>
                  <a:pt x="723899" y="107950"/>
                </a:lnTo>
                <a:lnTo>
                  <a:pt x="676910" y="72389"/>
                </a:lnTo>
                <a:close/>
              </a:path>
              <a:path w="905510" h="1046479">
                <a:moveTo>
                  <a:pt x="342900" y="0"/>
                </a:moveTo>
                <a:lnTo>
                  <a:pt x="285750" y="6350"/>
                </a:lnTo>
                <a:lnTo>
                  <a:pt x="229870" y="7619"/>
                </a:lnTo>
                <a:lnTo>
                  <a:pt x="181609" y="16510"/>
                </a:lnTo>
                <a:lnTo>
                  <a:pt x="102870" y="36829"/>
                </a:lnTo>
                <a:lnTo>
                  <a:pt x="67309" y="53339"/>
                </a:lnTo>
                <a:lnTo>
                  <a:pt x="34289" y="74929"/>
                </a:lnTo>
                <a:lnTo>
                  <a:pt x="0" y="101600"/>
                </a:lnTo>
                <a:lnTo>
                  <a:pt x="58420" y="90169"/>
                </a:lnTo>
                <a:lnTo>
                  <a:pt x="110489" y="82550"/>
                </a:lnTo>
                <a:lnTo>
                  <a:pt x="213359" y="77469"/>
                </a:lnTo>
                <a:lnTo>
                  <a:pt x="256539" y="72389"/>
                </a:lnTo>
                <a:lnTo>
                  <a:pt x="676910" y="72389"/>
                </a:lnTo>
                <a:lnTo>
                  <a:pt x="638810" y="54610"/>
                </a:lnTo>
                <a:lnTo>
                  <a:pt x="608330" y="46989"/>
                </a:lnTo>
                <a:lnTo>
                  <a:pt x="543560" y="7619"/>
                </a:lnTo>
                <a:lnTo>
                  <a:pt x="342900" y="0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0330" y="2837179"/>
            <a:ext cx="720090" cy="1042669"/>
          </a:xfrm>
          <a:custGeom>
            <a:avLst/>
            <a:gdLst/>
            <a:ahLst/>
            <a:cxnLst/>
            <a:rect l="l" t="t" r="r" b="b"/>
            <a:pathLst>
              <a:path w="720090" h="1042670">
                <a:moveTo>
                  <a:pt x="449580" y="0"/>
                </a:moveTo>
                <a:lnTo>
                  <a:pt x="402590" y="3810"/>
                </a:lnTo>
                <a:lnTo>
                  <a:pt x="369570" y="10160"/>
                </a:lnTo>
                <a:lnTo>
                  <a:pt x="339090" y="17780"/>
                </a:lnTo>
                <a:lnTo>
                  <a:pt x="311150" y="21590"/>
                </a:lnTo>
                <a:lnTo>
                  <a:pt x="290830" y="26670"/>
                </a:lnTo>
                <a:lnTo>
                  <a:pt x="267970" y="30480"/>
                </a:lnTo>
                <a:lnTo>
                  <a:pt x="246379" y="40640"/>
                </a:lnTo>
                <a:lnTo>
                  <a:pt x="220979" y="49530"/>
                </a:lnTo>
                <a:lnTo>
                  <a:pt x="119380" y="149860"/>
                </a:lnTo>
                <a:lnTo>
                  <a:pt x="44450" y="293370"/>
                </a:lnTo>
                <a:lnTo>
                  <a:pt x="31750" y="369570"/>
                </a:lnTo>
                <a:lnTo>
                  <a:pt x="13969" y="444500"/>
                </a:lnTo>
                <a:lnTo>
                  <a:pt x="3809" y="525780"/>
                </a:lnTo>
                <a:lnTo>
                  <a:pt x="0" y="604520"/>
                </a:lnTo>
                <a:lnTo>
                  <a:pt x="11430" y="690880"/>
                </a:lnTo>
                <a:lnTo>
                  <a:pt x="43180" y="772160"/>
                </a:lnTo>
                <a:lnTo>
                  <a:pt x="96520" y="858520"/>
                </a:lnTo>
                <a:lnTo>
                  <a:pt x="140970" y="908050"/>
                </a:lnTo>
                <a:lnTo>
                  <a:pt x="194310" y="955040"/>
                </a:lnTo>
                <a:lnTo>
                  <a:pt x="227329" y="972820"/>
                </a:lnTo>
                <a:lnTo>
                  <a:pt x="259079" y="990600"/>
                </a:lnTo>
                <a:lnTo>
                  <a:pt x="297180" y="1008380"/>
                </a:lnTo>
                <a:lnTo>
                  <a:pt x="374650" y="1031240"/>
                </a:lnTo>
                <a:lnTo>
                  <a:pt x="419100" y="1037590"/>
                </a:lnTo>
                <a:lnTo>
                  <a:pt x="463550" y="1042670"/>
                </a:lnTo>
                <a:lnTo>
                  <a:pt x="557530" y="1035050"/>
                </a:lnTo>
                <a:lnTo>
                  <a:pt x="610870" y="1022350"/>
                </a:lnTo>
                <a:lnTo>
                  <a:pt x="664210" y="1010920"/>
                </a:lnTo>
                <a:lnTo>
                  <a:pt x="674071" y="1007110"/>
                </a:lnTo>
                <a:lnTo>
                  <a:pt x="546100" y="1007110"/>
                </a:lnTo>
                <a:lnTo>
                  <a:pt x="492760" y="999490"/>
                </a:lnTo>
                <a:lnTo>
                  <a:pt x="439420" y="988060"/>
                </a:lnTo>
                <a:lnTo>
                  <a:pt x="392430" y="971550"/>
                </a:lnTo>
                <a:lnTo>
                  <a:pt x="353060" y="947420"/>
                </a:lnTo>
                <a:lnTo>
                  <a:pt x="311150" y="928370"/>
                </a:lnTo>
                <a:lnTo>
                  <a:pt x="271780" y="899160"/>
                </a:lnTo>
                <a:lnTo>
                  <a:pt x="243840" y="862330"/>
                </a:lnTo>
                <a:lnTo>
                  <a:pt x="218440" y="831850"/>
                </a:lnTo>
                <a:lnTo>
                  <a:pt x="190499" y="791210"/>
                </a:lnTo>
                <a:lnTo>
                  <a:pt x="172720" y="748030"/>
                </a:lnTo>
                <a:lnTo>
                  <a:pt x="160020" y="706120"/>
                </a:lnTo>
                <a:lnTo>
                  <a:pt x="151130" y="664210"/>
                </a:lnTo>
                <a:lnTo>
                  <a:pt x="144780" y="613410"/>
                </a:lnTo>
                <a:lnTo>
                  <a:pt x="156210" y="448310"/>
                </a:lnTo>
                <a:lnTo>
                  <a:pt x="187960" y="312420"/>
                </a:lnTo>
                <a:lnTo>
                  <a:pt x="236220" y="205740"/>
                </a:lnTo>
                <a:lnTo>
                  <a:pt x="290830" y="124460"/>
                </a:lnTo>
                <a:lnTo>
                  <a:pt x="351790" y="64770"/>
                </a:lnTo>
                <a:lnTo>
                  <a:pt x="401320" y="27940"/>
                </a:lnTo>
                <a:lnTo>
                  <a:pt x="434340" y="6350"/>
                </a:lnTo>
                <a:lnTo>
                  <a:pt x="449580" y="0"/>
                </a:lnTo>
                <a:close/>
              </a:path>
              <a:path w="720090" h="1042670">
                <a:moveTo>
                  <a:pt x="720090" y="989330"/>
                </a:moveTo>
                <a:lnTo>
                  <a:pt x="662940" y="1000760"/>
                </a:lnTo>
                <a:lnTo>
                  <a:pt x="601980" y="1005840"/>
                </a:lnTo>
                <a:lnTo>
                  <a:pt x="546100" y="1007110"/>
                </a:lnTo>
                <a:lnTo>
                  <a:pt x="674071" y="1007110"/>
                </a:lnTo>
                <a:lnTo>
                  <a:pt x="720090" y="989330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220" y="3044189"/>
            <a:ext cx="241300" cy="520700"/>
          </a:xfrm>
          <a:custGeom>
            <a:avLst/>
            <a:gdLst/>
            <a:ahLst/>
            <a:cxnLst/>
            <a:rect l="l" t="t" r="r" b="b"/>
            <a:pathLst>
              <a:path w="241300" h="520700">
                <a:moveTo>
                  <a:pt x="132079" y="0"/>
                </a:moveTo>
                <a:lnTo>
                  <a:pt x="71120" y="50800"/>
                </a:lnTo>
                <a:lnTo>
                  <a:pt x="41909" y="100330"/>
                </a:lnTo>
                <a:lnTo>
                  <a:pt x="15239" y="162560"/>
                </a:lnTo>
                <a:lnTo>
                  <a:pt x="0" y="240030"/>
                </a:lnTo>
                <a:lnTo>
                  <a:pt x="5079" y="325120"/>
                </a:lnTo>
                <a:lnTo>
                  <a:pt x="34289" y="419100"/>
                </a:lnTo>
                <a:lnTo>
                  <a:pt x="90170" y="520700"/>
                </a:lnTo>
                <a:lnTo>
                  <a:pt x="115570" y="516889"/>
                </a:lnTo>
                <a:lnTo>
                  <a:pt x="142239" y="515620"/>
                </a:lnTo>
                <a:lnTo>
                  <a:pt x="171450" y="510539"/>
                </a:lnTo>
                <a:lnTo>
                  <a:pt x="195579" y="506730"/>
                </a:lnTo>
                <a:lnTo>
                  <a:pt x="215900" y="499110"/>
                </a:lnTo>
                <a:lnTo>
                  <a:pt x="232409" y="487680"/>
                </a:lnTo>
                <a:lnTo>
                  <a:pt x="240029" y="472439"/>
                </a:lnTo>
                <a:lnTo>
                  <a:pt x="241300" y="461010"/>
                </a:lnTo>
                <a:lnTo>
                  <a:pt x="218439" y="438150"/>
                </a:lnTo>
                <a:lnTo>
                  <a:pt x="187959" y="406400"/>
                </a:lnTo>
                <a:lnTo>
                  <a:pt x="156209" y="372110"/>
                </a:lnTo>
                <a:lnTo>
                  <a:pt x="128270" y="326389"/>
                </a:lnTo>
                <a:lnTo>
                  <a:pt x="105409" y="266700"/>
                </a:lnTo>
                <a:lnTo>
                  <a:pt x="93979" y="193039"/>
                </a:lnTo>
                <a:lnTo>
                  <a:pt x="100329" y="104139"/>
                </a:lnTo>
                <a:lnTo>
                  <a:pt x="132079" y="0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3439" y="3788409"/>
            <a:ext cx="313690" cy="278130"/>
          </a:xfrm>
          <a:custGeom>
            <a:avLst/>
            <a:gdLst/>
            <a:ahLst/>
            <a:cxnLst/>
            <a:rect l="l" t="t" r="r" b="b"/>
            <a:pathLst>
              <a:path w="313690" h="278129">
                <a:moveTo>
                  <a:pt x="161290" y="0"/>
                </a:moveTo>
                <a:lnTo>
                  <a:pt x="63500" y="26669"/>
                </a:lnTo>
                <a:lnTo>
                  <a:pt x="73659" y="31750"/>
                </a:lnTo>
                <a:lnTo>
                  <a:pt x="82550" y="38100"/>
                </a:lnTo>
                <a:lnTo>
                  <a:pt x="96519" y="44450"/>
                </a:lnTo>
                <a:lnTo>
                  <a:pt x="116840" y="50800"/>
                </a:lnTo>
                <a:lnTo>
                  <a:pt x="137159" y="60959"/>
                </a:lnTo>
                <a:lnTo>
                  <a:pt x="158750" y="68579"/>
                </a:lnTo>
                <a:lnTo>
                  <a:pt x="181609" y="80009"/>
                </a:lnTo>
                <a:lnTo>
                  <a:pt x="160019" y="85089"/>
                </a:lnTo>
                <a:lnTo>
                  <a:pt x="130809" y="100329"/>
                </a:lnTo>
                <a:lnTo>
                  <a:pt x="99059" y="124459"/>
                </a:lnTo>
                <a:lnTo>
                  <a:pt x="68579" y="154939"/>
                </a:lnTo>
                <a:lnTo>
                  <a:pt x="40640" y="186689"/>
                </a:lnTo>
                <a:lnTo>
                  <a:pt x="16509" y="222250"/>
                </a:lnTo>
                <a:lnTo>
                  <a:pt x="0" y="278129"/>
                </a:lnTo>
                <a:lnTo>
                  <a:pt x="46990" y="219709"/>
                </a:lnTo>
                <a:lnTo>
                  <a:pt x="99059" y="176529"/>
                </a:lnTo>
                <a:lnTo>
                  <a:pt x="148590" y="144779"/>
                </a:lnTo>
                <a:lnTo>
                  <a:pt x="200659" y="120650"/>
                </a:lnTo>
                <a:lnTo>
                  <a:pt x="243840" y="104139"/>
                </a:lnTo>
                <a:lnTo>
                  <a:pt x="306069" y="95250"/>
                </a:lnTo>
                <a:lnTo>
                  <a:pt x="313690" y="95250"/>
                </a:lnTo>
                <a:lnTo>
                  <a:pt x="161290" y="0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6769" y="3849370"/>
            <a:ext cx="48260" cy="186690"/>
          </a:xfrm>
          <a:custGeom>
            <a:avLst/>
            <a:gdLst/>
            <a:ahLst/>
            <a:cxnLst/>
            <a:rect l="l" t="t" r="r" b="b"/>
            <a:pathLst>
              <a:path w="48259" h="186689">
                <a:moveTo>
                  <a:pt x="2540" y="0"/>
                </a:moveTo>
                <a:lnTo>
                  <a:pt x="3810" y="53339"/>
                </a:lnTo>
                <a:lnTo>
                  <a:pt x="5080" y="90169"/>
                </a:lnTo>
                <a:lnTo>
                  <a:pt x="5080" y="129539"/>
                </a:lnTo>
                <a:lnTo>
                  <a:pt x="0" y="186689"/>
                </a:lnTo>
                <a:lnTo>
                  <a:pt x="27940" y="151129"/>
                </a:lnTo>
                <a:lnTo>
                  <a:pt x="41910" y="115569"/>
                </a:lnTo>
                <a:lnTo>
                  <a:pt x="48260" y="82549"/>
                </a:lnTo>
                <a:lnTo>
                  <a:pt x="46990" y="55879"/>
                </a:lnTo>
                <a:lnTo>
                  <a:pt x="41910" y="30479"/>
                </a:lnTo>
                <a:lnTo>
                  <a:pt x="29210" y="15239"/>
                </a:lnTo>
                <a:lnTo>
                  <a:pt x="15240" y="2539"/>
                </a:lnTo>
                <a:lnTo>
                  <a:pt x="2540" y="0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76960" y="4055109"/>
            <a:ext cx="899160" cy="924560"/>
          </a:xfrm>
          <a:custGeom>
            <a:avLst/>
            <a:gdLst/>
            <a:ahLst/>
            <a:cxnLst/>
            <a:rect l="l" t="t" r="r" b="b"/>
            <a:pathLst>
              <a:path w="899160" h="924560">
                <a:moveTo>
                  <a:pt x="0" y="0"/>
                </a:moveTo>
                <a:lnTo>
                  <a:pt x="11430" y="71119"/>
                </a:lnTo>
                <a:lnTo>
                  <a:pt x="36830" y="149859"/>
                </a:lnTo>
                <a:lnTo>
                  <a:pt x="72390" y="233679"/>
                </a:lnTo>
                <a:lnTo>
                  <a:pt x="114300" y="323850"/>
                </a:lnTo>
                <a:lnTo>
                  <a:pt x="165100" y="411479"/>
                </a:lnTo>
                <a:lnTo>
                  <a:pt x="220980" y="499109"/>
                </a:lnTo>
                <a:lnTo>
                  <a:pt x="274320" y="575309"/>
                </a:lnTo>
                <a:lnTo>
                  <a:pt x="331470" y="642619"/>
                </a:lnTo>
                <a:lnTo>
                  <a:pt x="393700" y="709929"/>
                </a:lnTo>
                <a:lnTo>
                  <a:pt x="452120" y="764539"/>
                </a:lnTo>
                <a:lnTo>
                  <a:pt x="506730" y="803909"/>
                </a:lnTo>
                <a:lnTo>
                  <a:pt x="557529" y="839469"/>
                </a:lnTo>
                <a:lnTo>
                  <a:pt x="607060" y="866139"/>
                </a:lnTo>
                <a:lnTo>
                  <a:pt x="660400" y="886459"/>
                </a:lnTo>
                <a:lnTo>
                  <a:pt x="715010" y="908050"/>
                </a:lnTo>
                <a:lnTo>
                  <a:pt x="773429" y="924559"/>
                </a:lnTo>
                <a:lnTo>
                  <a:pt x="899160" y="894079"/>
                </a:lnTo>
                <a:lnTo>
                  <a:pt x="762000" y="838200"/>
                </a:lnTo>
                <a:lnTo>
                  <a:pt x="623570" y="768350"/>
                </a:lnTo>
                <a:lnTo>
                  <a:pt x="502920" y="695959"/>
                </a:lnTo>
                <a:lnTo>
                  <a:pt x="410209" y="614679"/>
                </a:lnTo>
                <a:lnTo>
                  <a:pt x="372109" y="575309"/>
                </a:lnTo>
                <a:lnTo>
                  <a:pt x="332740" y="541019"/>
                </a:lnTo>
                <a:lnTo>
                  <a:pt x="287020" y="497839"/>
                </a:lnTo>
                <a:lnTo>
                  <a:pt x="241300" y="441959"/>
                </a:lnTo>
                <a:lnTo>
                  <a:pt x="187959" y="372109"/>
                </a:lnTo>
                <a:lnTo>
                  <a:pt x="133350" y="279400"/>
                </a:lnTo>
                <a:lnTo>
                  <a:pt x="68580" y="158750"/>
                </a:lnTo>
                <a:lnTo>
                  <a:pt x="0" y="0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157729" y="5074920"/>
            <a:ext cx="433070" cy="294640"/>
          </a:xfrm>
          <a:custGeom>
            <a:avLst/>
            <a:gdLst/>
            <a:ahLst/>
            <a:cxnLst/>
            <a:rect l="l" t="t" r="r" b="b"/>
            <a:pathLst>
              <a:path w="433069" h="294639">
                <a:moveTo>
                  <a:pt x="58419" y="0"/>
                </a:moveTo>
                <a:lnTo>
                  <a:pt x="0" y="38099"/>
                </a:lnTo>
                <a:lnTo>
                  <a:pt x="144780" y="101599"/>
                </a:lnTo>
                <a:lnTo>
                  <a:pt x="252730" y="165099"/>
                </a:lnTo>
                <a:lnTo>
                  <a:pt x="330200" y="228599"/>
                </a:lnTo>
                <a:lnTo>
                  <a:pt x="383539" y="294639"/>
                </a:lnTo>
                <a:lnTo>
                  <a:pt x="433069" y="287019"/>
                </a:lnTo>
                <a:lnTo>
                  <a:pt x="411480" y="251459"/>
                </a:lnTo>
                <a:lnTo>
                  <a:pt x="387350" y="219709"/>
                </a:lnTo>
                <a:lnTo>
                  <a:pt x="360680" y="186689"/>
                </a:lnTo>
                <a:lnTo>
                  <a:pt x="330200" y="157479"/>
                </a:lnTo>
                <a:lnTo>
                  <a:pt x="274319" y="116839"/>
                </a:lnTo>
                <a:lnTo>
                  <a:pt x="207009" y="73659"/>
                </a:lnTo>
                <a:lnTo>
                  <a:pt x="134619" y="34289"/>
                </a:lnTo>
                <a:lnTo>
                  <a:pt x="58419" y="0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586989" y="5521959"/>
            <a:ext cx="58419" cy="195580"/>
          </a:xfrm>
          <a:custGeom>
            <a:avLst/>
            <a:gdLst/>
            <a:ahLst/>
            <a:cxnLst/>
            <a:rect l="l" t="t" r="r" b="b"/>
            <a:pathLst>
              <a:path w="58419" h="195579">
                <a:moveTo>
                  <a:pt x="58420" y="0"/>
                </a:moveTo>
                <a:lnTo>
                  <a:pt x="10160" y="7619"/>
                </a:lnTo>
                <a:lnTo>
                  <a:pt x="12700" y="35559"/>
                </a:lnTo>
                <a:lnTo>
                  <a:pt x="11430" y="64769"/>
                </a:lnTo>
                <a:lnTo>
                  <a:pt x="10160" y="90169"/>
                </a:lnTo>
                <a:lnTo>
                  <a:pt x="7620" y="113029"/>
                </a:lnTo>
                <a:lnTo>
                  <a:pt x="2540" y="138429"/>
                </a:lnTo>
                <a:lnTo>
                  <a:pt x="0" y="179069"/>
                </a:lnTo>
                <a:lnTo>
                  <a:pt x="1270" y="195579"/>
                </a:lnTo>
                <a:lnTo>
                  <a:pt x="17780" y="171449"/>
                </a:lnTo>
                <a:lnTo>
                  <a:pt x="29210" y="143509"/>
                </a:lnTo>
                <a:lnTo>
                  <a:pt x="39370" y="119379"/>
                </a:lnTo>
                <a:lnTo>
                  <a:pt x="46990" y="97789"/>
                </a:lnTo>
                <a:lnTo>
                  <a:pt x="54610" y="73659"/>
                </a:lnTo>
                <a:lnTo>
                  <a:pt x="55880" y="48259"/>
                </a:lnTo>
                <a:lnTo>
                  <a:pt x="57150" y="25399"/>
                </a:lnTo>
                <a:lnTo>
                  <a:pt x="58420" y="0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3460" y="6173470"/>
            <a:ext cx="229870" cy="238760"/>
          </a:xfrm>
          <a:custGeom>
            <a:avLst/>
            <a:gdLst/>
            <a:ahLst/>
            <a:cxnLst/>
            <a:rect l="l" t="t" r="r" b="b"/>
            <a:pathLst>
              <a:path w="229869" h="238760">
                <a:moveTo>
                  <a:pt x="0" y="0"/>
                </a:moveTo>
                <a:lnTo>
                  <a:pt x="138430" y="238759"/>
                </a:lnTo>
                <a:lnTo>
                  <a:pt x="229870" y="124459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68680" y="6431279"/>
            <a:ext cx="134620" cy="351790"/>
          </a:xfrm>
          <a:custGeom>
            <a:avLst/>
            <a:gdLst/>
            <a:ahLst/>
            <a:cxnLst/>
            <a:rect l="l" t="t" r="r" b="b"/>
            <a:pathLst>
              <a:path w="134619" h="351790">
                <a:moveTo>
                  <a:pt x="0" y="0"/>
                </a:moveTo>
                <a:lnTo>
                  <a:pt x="20319" y="351790"/>
                </a:lnTo>
                <a:lnTo>
                  <a:pt x="134619" y="32639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74980" y="6303009"/>
            <a:ext cx="167640" cy="345440"/>
          </a:xfrm>
          <a:custGeom>
            <a:avLst/>
            <a:gdLst/>
            <a:ahLst/>
            <a:cxnLst/>
            <a:rect l="l" t="t" r="r" b="b"/>
            <a:pathLst>
              <a:path w="167640" h="345440">
                <a:moveTo>
                  <a:pt x="167640" y="0"/>
                </a:moveTo>
                <a:lnTo>
                  <a:pt x="0" y="287019"/>
                </a:lnTo>
                <a:lnTo>
                  <a:pt x="96520" y="345439"/>
                </a:lnTo>
                <a:lnTo>
                  <a:pt x="16764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82319" y="1811020"/>
            <a:ext cx="303530" cy="179070"/>
          </a:xfrm>
          <a:custGeom>
            <a:avLst/>
            <a:gdLst/>
            <a:ahLst/>
            <a:cxnLst/>
            <a:rect l="l" t="t" r="r" b="b"/>
            <a:pathLst>
              <a:path w="303530" h="179069">
                <a:moveTo>
                  <a:pt x="0" y="0"/>
                </a:moveTo>
                <a:lnTo>
                  <a:pt x="248920" y="179069"/>
                </a:lnTo>
                <a:lnTo>
                  <a:pt x="30353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27709" y="2117089"/>
            <a:ext cx="279400" cy="337820"/>
          </a:xfrm>
          <a:custGeom>
            <a:avLst/>
            <a:gdLst/>
            <a:ahLst/>
            <a:cxnLst/>
            <a:rect l="l" t="t" r="r" b="b"/>
            <a:pathLst>
              <a:path w="279400" h="337819">
                <a:moveTo>
                  <a:pt x="0" y="0"/>
                </a:moveTo>
                <a:lnTo>
                  <a:pt x="163830" y="337820"/>
                </a:lnTo>
                <a:lnTo>
                  <a:pt x="279400" y="26797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55600" y="2080260"/>
            <a:ext cx="129539" cy="365760"/>
          </a:xfrm>
          <a:custGeom>
            <a:avLst/>
            <a:gdLst/>
            <a:ahLst/>
            <a:cxnLst/>
            <a:rect l="l" t="t" r="r" b="b"/>
            <a:pathLst>
              <a:path w="129540" h="365760">
                <a:moveTo>
                  <a:pt x="68579" y="0"/>
                </a:moveTo>
                <a:lnTo>
                  <a:pt x="0" y="345439"/>
                </a:lnTo>
                <a:lnTo>
                  <a:pt x="129540" y="365760"/>
                </a:lnTo>
                <a:lnTo>
                  <a:pt x="685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292860" y="0"/>
            <a:ext cx="173990" cy="218440"/>
          </a:xfrm>
          <a:custGeom>
            <a:avLst/>
            <a:gdLst/>
            <a:ahLst/>
            <a:cxnLst/>
            <a:rect l="l" t="t" r="r" b="b"/>
            <a:pathLst>
              <a:path w="173990" h="218440">
                <a:moveTo>
                  <a:pt x="57150" y="0"/>
                </a:moveTo>
                <a:lnTo>
                  <a:pt x="0" y="218440"/>
                </a:lnTo>
                <a:lnTo>
                  <a:pt x="173990" y="52070"/>
                </a:lnTo>
                <a:lnTo>
                  <a:pt x="571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543050" y="102870"/>
            <a:ext cx="297180" cy="182880"/>
          </a:xfrm>
          <a:custGeom>
            <a:avLst/>
            <a:gdLst/>
            <a:ahLst/>
            <a:cxnLst/>
            <a:rect l="l" t="t" r="r" b="b"/>
            <a:pathLst>
              <a:path w="297180" h="182879">
                <a:moveTo>
                  <a:pt x="250189" y="0"/>
                </a:moveTo>
                <a:lnTo>
                  <a:pt x="0" y="182879"/>
                </a:lnTo>
                <a:lnTo>
                  <a:pt x="297180" y="91439"/>
                </a:lnTo>
                <a:lnTo>
                  <a:pt x="25018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83360" y="488950"/>
            <a:ext cx="311150" cy="92710"/>
          </a:xfrm>
          <a:custGeom>
            <a:avLst/>
            <a:gdLst/>
            <a:ahLst/>
            <a:cxnLst/>
            <a:rect l="l" t="t" r="r" b="b"/>
            <a:pathLst>
              <a:path w="311150" h="92709">
                <a:moveTo>
                  <a:pt x="311150" y="0"/>
                </a:moveTo>
                <a:lnTo>
                  <a:pt x="0" y="12700"/>
                </a:lnTo>
                <a:lnTo>
                  <a:pt x="280670" y="92710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8429" y="148589"/>
            <a:ext cx="1104265" cy="1200150"/>
          </a:xfrm>
          <a:custGeom>
            <a:avLst/>
            <a:gdLst/>
            <a:ahLst/>
            <a:cxnLst/>
            <a:rect l="l" t="t" r="r" b="b"/>
            <a:pathLst>
              <a:path w="1104265" h="1200150">
                <a:moveTo>
                  <a:pt x="420370" y="0"/>
                </a:moveTo>
                <a:lnTo>
                  <a:pt x="410527" y="2698"/>
                </a:lnTo>
                <a:lnTo>
                  <a:pt x="402153" y="4822"/>
                </a:lnTo>
                <a:lnTo>
                  <a:pt x="394970" y="6350"/>
                </a:lnTo>
                <a:lnTo>
                  <a:pt x="385445" y="9009"/>
                </a:lnTo>
                <a:lnTo>
                  <a:pt x="366395" y="13850"/>
                </a:lnTo>
                <a:lnTo>
                  <a:pt x="356870" y="16509"/>
                </a:lnTo>
                <a:lnTo>
                  <a:pt x="309086" y="27146"/>
                </a:lnTo>
                <a:lnTo>
                  <a:pt x="286325" y="35262"/>
                </a:lnTo>
                <a:lnTo>
                  <a:pt x="267970" y="48259"/>
                </a:lnTo>
                <a:lnTo>
                  <a:pt x="244018" y="61138"/>
                </a:lnTo>
                <a:lnTo>
                  <a:pt x="220186" y="79851"/>
                </a:lnTo>
                <a:lnTo>
                  <a:pt x="197068" y="100230"/>
                </a:lnTo>
                <a:lnTo>
                  <a:pt x="175260" y="118109"/>
                </a:lnTo>
                <a:lnTo>
                  <a:pt x="146982" y="134342"/>
                </a:lnTo>
                <a:lnTo>
                  <a:pt x="118586" y="160337"/>
                </a:lnTo>
                <a:lnTo>
                  <a:pt x="94714" y="190619"/>
                </a:lnTo>
                <a:lnTo>
                  <a:pt x="80009" y="219709"/>
                </a:lnTo>
                <a:lnTo>
                  <a:pt x="77767" y="222250"/>
                </a:lnTo>
                <a:lnTo>
                  <a:pt x="56614" y="255805"/>
                </a:lnTo>
                <a:lnTo>
                  <a:pt x="49192" y="278149"/>
                </a:lnTo>
                <a:lnTo>
                  <a:pt x="45719" y="289559"/>
                </a:lnTo>
                <a:lnTo>
                  <a:pt x="33019" y="334009"/>
                </a:lnTo>
                <a:lnTo>
                  <a:pt x="16192" y="367029"/>
                </a:lnTo>
                <a:lnTo>
                  <a:pt x="8374" y="383659"/>
                </a:lnTo>
                <a:lnTo>
                  <a:pt x="5080" y="400049"/>
                </a:lnTo>
                <a:lnTo>
                  <a:pt x="3591" y="456029"/>
                </a:lnTo>
                <a:lnTo>
                  <a:pt x="2696" y="511809"/>
                </a:lnTo>
                <a:lnTo>
                  <a:pt x="2043" y="567035"/>
                </a:lnTo>
                <a:lnTo>
                  <a:pt x="1275" y="621880"/>
                </a:lnTo>
                <a:lnTo>
                  <a:pt x="7619" y="626109"/>
                </a:lnTo>
                <a:lnTo>
                  <a:pt x="7619" y="628649"/>
                </a:lnTo>
                <a:lnTo>
                  <a:pt x="8909" y="643175"/>
                </a:lnTo>
                <a:lnTo>
                  <a:pt x="9366" y="658177"/>
                </a:lnTo>
                <a:lnTo>
                  <a:pt x="9584" y="673655"/>
                </a:lnTo>
                <a:lnTo>
                  <a:pt x="10159" y="689609"/>
                </a:lnTo>
                <a:lnTo>
                  <a:pt x="25876" y="731936"/>
                </a:lnTo>
                <a:lnTo>
                  <a:pt x="52050" y="759440"/>
                </a:lnTo>
                <a:lnTo>
                  <a:pt x="67468" y="773906"/>
                </a:lnTo>
                <a:lnTo>
                  <a:pt x="96520" y="803909"/>
                </a:lnTo>
                <a:lnTo>
                  <a:pt x="110668" y="815855"/>
                </a:lnTo>
                <a:lnTo>
                  <a:pt x="125888" y="827087"/>
                </a:lnTo>
                <a:lnTo>
                  <a:pt x="141347" y="837842"/>
                </a:lnTo>
                <a:lnTo>
                  <a:pt x="156210" y="848359"/>
                </a:lnTo>
                <a:lnTo>
                  <a:pt x="184467" y="870247"/>
                </a:lnTo>
                <a:lnTo>
                  <a:pt x="211772" y="893921"/>
                </a:lnTo>
                <a:lnTo>
                  <a:pt x="237648" y="919261"/>
                </a:lnTo>
                <a:lnTo>
                  <a:pt x="261620" y="946149"/>
                </a:lnTo>
                <a:lnTo>
                  <a:pt x="272196" y="957282"/>
                </a:lnTo>
                <a:lnTo>
                  <a:pt x="284321" y="966628"/>
                </a:lnTo>
                <a:lnTo>
                  <a:pt x="297160" y="975260"/>
                </a:lnTo>
                <a:lnTo>
                  <a:pt x="309880" y="984249"/>
                </a:lnTo>
                <a:lnTo>
                  <a:pt x="314860" y="986730"/>
                </a:lnTo>
                <a:lnTo>
                  <a:pt x="321151" y="987901"/>
                </a:lnTo>
                <a:lnTo>
                  <a:pt x="327203" y="989786"/>
                </a:lnTo>
                <a:lnTo>
                  <a:pt x="331470" y="994409"/>
                </a:lnTo>
                <a:lnTo>
                  <a:pt x="333831" y="1000740"/>
                </a:lnTo>
                <a:lnTo>
                  <a:pt x="334168" y="1007903"/>
                </a:lnTo>
                <a:lnTo>
                  <a:pt x="333791" y="1015305"/>
                </a:lnTo>
                <a:lnTo>
                  <a:pt x="334010" y="1022349"/>
                </a:lnTo>
                <a:lnTo>
                  <a:pt x="327025" y="1033105"/>
                </a:lnTo>
                <a:lnTo>
                  <a:pt x="320040" y="1045527"/>
                </a:lnTo>
                <a:lnTo>
                  <a:pt x="314007" y="1058425"/>
                </a:lnTo>
                <a:lnTo>
                  <a:pt x="309880" y="1070609"/>
                </a:lnTo>
                <a:lnTo>
                  <a:pt x="290016" y="1086465"/>
                </a:lnTo>
                <a:lnTo>
                  <a:pt x="269081" y="1100296"/>
                </a:lnTo>
                <a:lnTo>
                  <a:pt x="250765" y="1115794"/>
                </a:lnTo>
                <a:lnTo>
                  <a:pt x="238759" y="1136649"/>
                </a:lnTo>
                <a:lnTo>
                  <a:pt x="252729" y="1140459"/>
                </a:lnTo>
                <a:lnTo>
                  <a:pt x="257809" y="1142999"/>
                </a:lnTo>
                <a:lnTo>
                  <a:pt x="267295" y="1147127"/>
                </a:lnTo>
                <a:lnTo>
                  <a:pt x="275589" y="1150302"/>
                </a:lnTo>
                <a:lnTo>
                  <a:pt x="283884" y="1153001"/>
                </a:lnTo>
                <a:lnTo>
                  <a:pt x="293370" y="1155699"/>
                </a:lnTo>
                <a:lnTo>
                  <a:pt x="316547" y="1166574"/>
                </a:lnTo>
                <a:lnTo>
                  <a:pt x="336867" y="1179829"/>
                </a:lnTo>
                <a:lnTo>
                  <a:pt x="357663" y="1192133"/>
                </a:lnTo>
                <a:lnTo>
                  <a:pt x="382270" y="1200149"/>
                </a:lnTo>
                <a:lnTo>
                  <a:pt x="392370" y="1190565"/>
                </a:lnTo>
                <a:lnTo>
                  <a:pt x="401161" y="1176813"/>
                </a:lnTo>
                <a:lnTo>
                  <a:pt x="407808" y="1161395"/>
                </a:lnTo>
                <a:lnTo>
                  <a:pt x="411480" y="1146809"/>
                </a:lnTo>
                <a:lnTo>
                  <a:pt x="412551" y="1112460"/>
                </a:lnTo>
                <a:lnTo>
                  <a:pt x="409575" y="1096803"/>
                </a:lnTo>
                <a:lnTo>
                  <a:pt x="410408" y="1090910"/>
                </a:lnTo>
                <a:lnTo>
                  <a:pt x="422910" y="1085849"/>
                </a:lnTo>
                <a:lnTo>
                  <a:pt x="642620" y="1085849"/>
                </a:lnTo>
                <a:lnTo>
                  <a:pt x="659070" y="1082674"/>
                </a:lnTo>
                <a:lnTo>
                  <a:pt x="678021" y="1082357"/>
                </a:lnTo>
                <a:lnTo>
                  <a:pt x="696733" y="1081563"/>
                </a:lnTo>
                <a:lnTo>
                  <a:pt x="712470" y="1076959"/>
                </a:lnTo>
                <a:lnTo>
                  <a:pt x="716637" y="1073923"/>
                </a:lnTo>
                <a:lnTo>
                  <a:pt x="726757" y="1066958"/>
                </a:lnTo>
                <a:lnTo>
                  <a:pt x="739259" y="1059279"/>
                </a:lnTo>
                <a:lnTo>
                  <a:pt x="750570" y="1054099"/>
                </a:lnTo>
                <a:lnTo>
                  <a:pt x="929548" y="952581"/>
                </a:lnTo>
                <a:lnTo>
                  <a:pt x="963929" y="933449"/>
                </a:lnTo>
                <a:lnTo>
                  <a:pt x="968275" y="932537"/>
                </a:lnTo>
                <a:lnTo>
                  <a:pt x="978693" y="929957"/>
                </a:lnTo>
                <a:lnTo>
                  <a:pt x="1011674" y="902176"/>
                </a:lnTo>
                <a:lnTo>
                  <a:pt x="1014729" y="895349"/>
                </a:lnTo>
                <a:lnTo>
                  <a:pt x="1022508" y="883463"/>
                </a:lnTo>
                <a:lnTo>
                  <a:pt x="1033144" y="873601"/>
                </a:lnTo>
                <a:lnTo>
                  <a:pt x="1044733" y="864453"/>
                </a:lnTo>
                <a:lnTo>
                  <a:pt x="1055370" y="854709"/>
                </a:lnTo>
                <a:lnTo>
                  <a:pt x="1078249" y="818018"/>
                </a:lnTo>
                <a:lnTo>
                  <a:pt x="1087913" y="776446"/>
                </a:lnTo>
                <a:lnTo>
                  <a:pt x="1090195" y="732730"/>
                </a:lnTo>
                <a:lnTo>
                  <a:pt x="1090930" y="689609"/>
                </a:lnTo>
                <a:lnTo>
                  <a:pt x="1096962" y="647184"/>
                </a:lnTo>
                <a:lnTo>
                  <a:pt x="1102042" y="604519"/>
                </a:lnTo>
                <a:lnTo>
                  <a:pt x="1103788" y="559950"/>
                </a:lnTo>
                <a:lnTo>
                  <a:pt x="1099795" y="511651"/>
                </a:lnTo>
                <a:lnTo>
                  <a:pt x="1091996" y="461457"/>
                </a:lnTo>
                <a:lnTo>
                  <a:pt x="1080211" y="417443"/>
                </a:lnTo>
                <a:lnTo>
                  <a:pt x="1065987" y="375747"/>
                </a:lnTo>
                <a:lnTo>
                  <a:pt x="1050848" y="332343"/>
                </a:lnTo>
                <a:lnTo>
                  <a:pt x="1036319" y="283209"/>
                </a:lnTo>
                <a:lnTo>
                  <a:pt x="1025128" y="262493"/>
                </a:lnTo>
                <a:lnTo>
                  <a:pt x="1013459" y="238442"/>
                </a:lnTo>
                <a:lnTo>
                  <a:pt x="999886" y="216773"/>
                </a:lnTo>
                <a:lnTo>
                  <a:pt x="950843" y="178064"/>
                </a:lnTo>
                <a:lnTo>
                  <a:pt x="909380" y="147807"/>
                </a:lnTo>
                <a:lnTo>
                  <a:pt x="863285" y="116149"/>
                </a:lnTo>
                <a:lnTo>
                  <a:pt x="817250" y="86807"/>
                </a:lnTo>
                <a:lnTo>
                  <a:pt x="775970" y="63500"/>
                </a:lnTo>
                <a:lnTo>
                  <a:pt x="740171" y="40342"/>
                </a:lnTo>
                <a:lnTo>
                  <a:pt x="697230" y="27781"/>
                </a:lnTo>
                <a:lnTo>
                  <a:pt x="652383" y="19744"/>
                </a:lnTo>
                <a:lnTo>
                  <a:pt x="610870" y="10159"/>
                </a:lnTo>
                <a:lnTo>
                  <a:pt x="566420" y="3809"/>
                </a:lnTo>
                <a:lnTo>
                  <a:pt x="493395" y="952"/>
                </a:lnTo>
                <a:lnTo>
                  <a:pt x="420370" y="0"/>
                </a:lnTo>
                <a:close/>
              </a:path>
              <a:path w="1104265" h="1200150">
                <a:moveTo>
                  <a:pt x="642620" y="1085849"/>
                </a:moveTo>
                <a:lnTo>
                  <a:pt x="422910" y="1085849"/>
                </a:lnTo>
                <a:lnTo>
                  <a:pt x="505301" y="1092358"/>
                </a:lnTo>
                <a:lnTo>
                  <a:pt x="545603" y="1094601"/>
                </a:lnTo>
                <a:lnTo>
                  <a:pt x="594360" y="1096009"/>
                </a:lnTo>
                <a:lnTo>
                  <a:pt x="606901" y="1093529"/>
                </a:lnTo>
                <a:lnTo>
                  <a:pt x="619442" y="1091406"/>
                </a:lnTo>
                <a:lnTo>
                  <a:pt x="631507" y="1089044"/>
                </a:lnTo>
                <a:lnTo>
                  <a:pt x="642620" y="1085849"/>
                </a:lnTo>
                <a:close/>
              </a:path>
              <a:path w="1104265" h="1200150">
                <a:moveTo>
                  <a:pt x="0" y="621029"/>
                </a:moveTo>
                <a:lnTo>
                  <a:pt x="1269" y="622299"/>
                </a:lnTo>
                <a:lnTo>
                  <a:pt x="1275" y="621880"/>
                </a:lnTo>
                <a:lnTo>
                  <a:pt x="0" y="621029"/>
                </a:lnTo>
                <a:close/>
              </a:path>
            </a:pathLst>
          </a:custGeom>
          <a:solidFill>
            <a:srgbClr val="ECF9D1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7830" y="5382259"/>
            <a:ext cx="156210" cy="308610"/>
          </a:xfrm>
          <a:custGeom>
            <a:avLst/>
            <a:gdLst/>
            <a:ahLst/>
            <a:cxnLst/>
            <a:rect l="l" t="t" r="r" b="b"/>
            <a:pathLst>
              <a:path w="156209" h="308610">
                <a:moveTo>
                  <a:pt x="0" y="0"/>
                </a:moveTo>
                <a:lnTo>
                  <a:pt x="49529" y="52069"/>
                </a:lnTo>
                <a:lnTo>
                  <a:pt x="72390" y="92709"/>
                </a:lnTo>
                <a:lnTo>
                  <a:pt x="80010" y="128269"/>
                </a:lnTo>
                <a:lnTo>
                  <a:pt x="78740" y="158749"/>
                </a:lnTo>
                <a:lnTo>
                  <a:pt x="66040" y="184149"/>
                </a:lnTo>
                <a:lnTo>
                  <a:pt x="54610" y="208279"/>
                </a:lnTo>
                <a:lnTo>
                  <a:pt x="48260" y="232409"/>
                </a:lnTo>
                <a:lnTo>
                  <a:pt x="52070" y="256539"/>
                </a:lnTo>
                <a:lnTo>
                  <a:pt x="64770" y="270509"/>
                </a:lnTo>
                <a:lnTo>
                  <a:pt x="77470" y="281939"/>
                </a:lnTo>
                <a:lnTo>
                  <a:pt x="90170" y="290829"/>
                </a:lnTo>
                <a:lnTo>
                  <a:pt x="100329" y="294639"/>
                </a:lnTo>
                <a:lnTo>
                  <a:pt x="110490" y="300989"/>
                </a:lnTo>
                <a:lnTo>
                  <a:pt x="133350" y="306069"/>
                </a:lnTo>
                <a:lnTo>
                  <a:pt x="140970" y="308609"/>
                </a:lnTo>
                <a:lnTo>
                  <a:pt x="156210" y="228599"/>
                </a:lnTo>
                <a:lnTo>
                  <a:pt x="151129" y="161289"/>
                </a:lnTo>
                <a:lnTo>
                  <a:pt x="128270" y="109219"/>
                </a:lnTo>
                <a:lnTo>
                  <a:pt x="99060" y="67309"/>
                </a:lnTo>
                <a:lnTo>
                  <a:pt x="64770" y="36829"/>
                </a:lnTo>
                <a:lnTo>
                  <a:pt x="31750" y="16509"/>
                </a:lnTo>
                <a:lnTo>
                  <a:pt x="889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F1D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31800" y="5690870"/>
            <a:ext cx="95250" cy="82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7779" y="6525259"/>
            <a:ext cx="187960" cy="331470"/>
          </a:xfrm>
          <a:custGeom>
            <a:avLst/>
            <a:gdLst/>
            <a:ahLst/>
            <a:cxnLst/>
            <a:rect l="l" t="t" r="r" b="b"/>
            <a:pathLst>
              <a:path w="187960" h="331470">
                <a:moveTo>
                  <a:pt x="0" y="0"/>
                </a:moveTo>
                <a:lnTo>
                  <a:pt x="8890" y="11430"/>
                </a:lnTo>
                <a:lnTo>
                  <a:pt x="24130" y="29210"/>
                </a:lnTo>
                <a:lnTo>
                  <a:pt x="40640" y="52070"/>
                </a:lnTo>
                <a:lnTo>
                  <a:pt x="59690" y="80010"/>
                </a:lnTo>
                <a:lnTo>
                  <a:pt x="85090" y="113030"/>
                </a:lnTo>
                <a:lnTo>
                  <a:pt x="106680" y="148590"/>
                </a:lnTo>
                <a:lnTo>
                  <a:pt x="125730" y="187960"/>
                </a:lnTo>
                <a:lnTo>
                  <a:pt x="138430" y="231140"/>
                </a:lnTo>
                <a:lnTo>
                  <a:pt x="149860" y="276860"/>
                </a:lnTo>
                <a:lnTo>
                  <a:pt x="144780" y="331470"/>
                </a:lnTo>
                <a:lnTo>
                  <a:pt x="187960" y="331470"/>
                </a:lnTo>
                <a:lnTo>
                  <a:pt x="185420" y="280670"/>
                </a:lnTo>
                <a:lnTo>
                  <a:pt x="165100" y="187960"/>
                </a:lnTo>
                <a:lnTo>
                  <a:pt x="130810" y="109220"/>
                </a:lnTo>
                <a:lnTo>
                  <a:pt x="74930" y="41910"/>
                </a:lnTo>
                <a:lnTo>
                  <a:pt x="0" y="0"/>
                </a:lnTo>
                <a:close/>
              </a:path>
            </a:pathLst>
          </a:custGeom>
          <a:solidFill>
            <a:srgbClr val="F1D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6268720"/>
            <a:ext cx="205740" cy="233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5140959"/>
            <a:ext cx="789940" cy="1176020"/>
          </a:xfrm>
          <a:custGeom>
            <a:avLst/>
            <a:gdLst/>
            <a:ahLst/>
            <a:cxnLst/>
            <a:rect l="l" t="t" r="r" b="b"/>
            <a:pathLst>
              <a:path w="789940" h="1176020">
                <a:moveTo>
                  <a:pt x="208279" y="1154430"/>
                </a:moveTo>
                <a:lnTo>
                  <a:pt x="313690" y="1176020"/>
                </a:lnTo>
                <a:lnTo>
                  <a:pt x="411480" y="1169670"/>
                </a:lnTo>
                <a:lnTo>
                  <a:pt x="444405" y="1156970"/>
                </a:lnTo>
                <a:lnTo>
                  <a:pt x="265430" y="1156970"/>
                </a:lnTo>
                <a:lnTo>
                  <a:pt x="208279" y="1154430"/>
                </a:lnTo>
                <a:close/>
              </a:path>
              <a:path w="789940" h="1176020">
                <a:moveTo>
                  <a:pt x="524357" y="87629"/>
                </a:moveTo>
                <a:lnTo>
                  <a:pt x="107950" y="87629"/>
                </a:lnTo>
                <a:lnTo>
                  <a:pt x="171450" y="88900"/>
                </a:lnTo>
                <a:lnTo>
                  <a:pt x="243840" y="104139"/>
                </a:lnTo>
                <a:lnTo>
                  <a:pt x="322580" y="130809"/>
                </a:lnTo>
                <a:lnTo>
                  <a:pt x="412750" y="170179"/>
                </a:lnTo>
                <a:lnTo>
                  <a:pt x="508000" y="226059"/>
                </a:lnTo>
                <a:lnTo>
                  <a:pt x="566420" y="273049"/>
                </a:lnTo>
                <a:lnTo>
                  <a:pt x="609600" y="330199"/>
                </a:lnTo>
                <a:lnTo>
                  <a:pt x="638810" y="398779"/>
                </a:lnTo>
                <a:lnTo>
                  <a:pt x="654050" y="469899"/>
                </a:lnTo>
                <a:lnTo>
                  <a:pt x="657860" y="549909"/>
                </a:lnTo>
                <a:lnTo>
                  <a:pt x="647700" y="631189"/>
                </a:lnTo>
                <a:lnTo>
                  <a:pt x="628650" y="713739"/>
                </a:lnTo>
                <a:lnTo>
                  <a:pt x="605790" y="793749"/>
                </a:lnTo>
                <a:lnTo>
                  <a:pt x="568960" y="872489"/>
                </a:lnTo>
                <a:lnTo>
                  <a:pt x="528320" y="943609"/>
                </a:lnTo>
                <a:lnTo>
                  <a:pt x="482600" y="1008379"/>
                </a:lnTo>
                <a:lnTo>
                  <a:pt x="431800" y="1064259"/>
                </a:lnTo>
                <a:lnTo>
                  <a:pt x="378460" y="1111249"/>
                </a:lnTo>
                <a:lnTo>
                  <a:pt x="323850" y="1140459"/>
                </a:lnTo>
                <a:lnTo>
                  <a:pt x="265430" y="1156970"/>
                </a:lnTo>
                <a:lnTo>
                  <a:pt x="444405" y="1156970"/>
                </a:lnTo>
                <a:lnTo>
                  <a:pt x="500380" y="1135380"/>
                </a:lnTo>
                <a:lnTo>
                  <a:pt x="577850" y="1084580"/>
                </a:lnTo>
                <a:lnTo>
                  <a:pt x="645160" y="1014729"/>
                </a:lnTo>
                <a:lnTo>
                  <a:pt x="703580" y="930909"/>
                </a:lnTo>
                <a:lnTo>
                  <a:pt x="746760" y="836929"/>
                </a:lnTo>
                <a:lnTo>
                  <a:pt x="773430" y="734059"/>
                </a:lnTo>
                <a:lnTo>
                  <a:pt x="789940" y="628649"/>
                </a:lnTo>
                <a:lnTo>
                  <a:pt x="787400" y="519429"/>
                </a:lnTo>
                <a:lnTo>
                  <a:pt x="770890" y="416559"/>
                </a:lnTo>
                <a:lnTo>
                  <a:pt x="735330" y="316229"/>
                </a:lnTo>
                <a:lnTo>
                  <a:pt x="679450" y="223519"/>
                </a:lnTo>
                <a:lnTo>
                  <a:pt x="607060" y="143509"/>
                </a:lnTo>
                <a:lnTo>
                  <a:pt x="524357" y="87629"/>
                </a:lnTo>
                <a:close/>
              </a:path>
              <a:path w="789940" h="1176020">
                <a:moveTo>
                  <a:pt x="160020" y="0"/>
                </a:moveTo>
                <a:lnTo>
                  <a:pt x="64769" y="6350"/>
                </a:lnTo>
                <a:lnTo>
                  <a:pt x="0" y="21589"/>
                </a:lnTo>
                <a:lnTo>
                  <a:pt x="0" y="111759"/>
                </a:lnTo>
                <a:lnTo>
                  <a:pt x="50800" y="97789"/>
                </a:lnTo>
                <a:lnTo>
                  <a:pt x="107950" y="87629"/>
                </a:lnTo>
                <a:lnTo>
                  <a:pt x="524357" y="87629"/>
                </a:lnTo>
                <a:lnTo>
                  <a:pt x="513080" y="80009"/>
                </a:lnTo>
                <a:lnTo>
                  <a:pt x="393700" y="34289"/>
                </a:lnTo>
                <a:lnTo>
                  <a:pt x="270510" y="6350"/>
                </a:lnTo>
                <a:lnTo>
                  <a:pt x="160020" y="0"/>
                </a:lnTo>
                <a:close/>
              </a:path>
            </a:pathLst>
          </a:custGeom>
          <a:solidFill>
            <a:srgbClr val="F1D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3980" y="549909"/>
            <a:ext cx="372110" cy="584200"/>
          </a:xfrm>
          <a:custGeom>
            <a:avLst/>
            <a:gdLst/>
            <a:ahLst/>
            <a:cxnLst/>
            <a:rect l="l" t="t" r="r" b="b"/>
            <a:pathLst>
              <a:path w="372109" h="584200">
                <a:moveTo>
                  <a:pt x="52069" y="0"/>
                </a:moveTo>
                <a:lnTo>
                  <a:pt x="34289" y="36829"/>
                </a:lnTo>
                <a:lnTo>
                  <a:pt x="8889" y="115569"/>
                </a:lnTo>
                <a:lnTo>
                  <a:pt x="1269" y="153669"/>
                </a:lnTo>
                <a:lnTo>
                  <a:pt x="0" y="191769"/>
                </a:lnTo>
                <a:lnTo>
                  <a:pt x="1269" y="232410"/>
                </a:lnTo>
                <a:lnTo>
                  <a:pt x="7619" y="271779"/>
                </a:lnTo>
                <a:lnTo>
                  <a:pt x="19050" y="309879"/>
                </a:lnTo>
                <a:lnTo>
                  <a:pt x="38100" y="347979"/>
                </a:lnTo>
                <a:lnTo>
                  <a:pt x="63500" y="386079"/>
                </a:lnTo>
                <a:lnTo>
                  <a:pt x="93980" y="421639"/>
                </a:lnTo>
                <a:lnTo>
                  <a:pt x="135890" y="458469"/>
                </a:lnTo>
                <a:lnTo>
                  <a:pt x="182880" y="492760"/>
                </a:lnTo>
                <a:lnTo>
                  <a:pt x="237490" y="525779"/>
                </a:lnTo>
                <a:lnTo>
                  <a:pt x="298450" y="554989"/>
                </a:lnTo>
                <a:lnTo>
                  <a:pt x="372110" y="584200"/>
                </a:lnTo>
                <a:lnTo>
                  <a:pt x="313690" y="544829"/>
                </a:lnTo>
                <a:lnTo>
                  <a:pt x="262890" y="508000"/>
                </a:lnTo>
                <a:lnTo>
                  <a:pt x="220979" y="472439"/>
                </a:lnTo>
                <a:lnTo>
                  <a:pt x="185420" y="439419"/>
                </a:lnTo>
                <a:lnTo>
                  <a:pt x="154940" y="403860"/>
                </a:lnTo>
                <a:lnTo>
                  <a:pt x="132080" y="373379"/>
                </a:lnTo>
                <a:lnTo>
                  <a:pt x="113030" y="339089"/>
                </a:lnTo>
                <a:lnTo>
                  <a:pt x="86359" y="275589"/>
                </a:lnTo>
                <a:lnTo>
                  <a:pt x="69850" y="170179"/>
                </a:lnTo>
                <a:lnTo>
                  <a:pt x="64769" y="132079"/>
                </a:lnTo>
                <a:lnTo>
                  <a:pt x="60959" y="90169"/>
                </a:lnTo>
                <a:lnTo>
                  <a:pt x="57150" y="45719"/>
                </a:lnTo>
                <a:lnTo>
                  <a:pt x="52069" y="0"/>
                </a:lnTo>
                <a:close/>
              </a:path>
            </a:pathLst>
          </a:custGeom>
          <a:solidFill>
            <a:srgbClr val="ECF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56870" y="1224280"/>
            <a:ext cx="240029" cy="205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980439" y="415290"/>
            <a:ext cx="132080" cy="331470"/>
          </a:xfrm>
          <a:custGeom>
            <a:avLst/>
            <a:gdLst/>
            <a:ahLst/>
            <a:cxnLst/>
            <a:rect l="l" t="t" r="r" b="b"/>
            <a:pathLst>
              <a:path w="132080" h="331470">
                <a:moveTo>
                  <a:pt x="0" y="0"/>
                </a:moveTo>
                <a:lnTo>
                  <a:pt x="41909" y="63500"/>
                </a:lnTo>
                <a:lnTo>
                  <a:pt x="59690" y="107950"/>
                </a:lnTo>
                <a:lnTo>
                  <a:pt x="62229" y="143510"/>
                </a:lnTo>
                <a:lnTo>
                  <a:pt x="54609" y="172720"/>
                </a:lnTo>
                <a:lnTo>
                  <a:pt x="36829" y="193039"/>
                </a:lnTo>
                <a:lnTo>
                  <a:pt x="20319" y="212089"/>
                </a:lnTo>
                <a:lnTo>
                  <a:pt x="10159" y="234950"/>
                </a:lnTo>
                <a:lnTo>
                  <a:pt x="10159" y="257810"/>
                </a:lnTo>
                <a:lnTo>
                  <a:pt x="20319" y="274320"/>
                </a:lnTo>
                <a:lnTo>
                  <a:pt x="33019" y="289560"/>
                </a:lnTo>
                <a:lnTo>
                  <a:pt x="43179" y="300989"/>
                </a:lnTo>
                <a:lnTo>
                  <a:pt x="54609" y="307339"/>
                </a:lnTo>
                <a:lnTo>
                  <a:pt x="64769" y="316230"/>
                </a:lnTo>
                <a:lnTo>
                  <a:pt x="76200" y="322580"/>
                </a:lnTo>
                <a:lnTo>
                  <a:pt x="87629" y="327660"/>
                </a:lnTo>
                <a:lnTo>
                  <a:pt x="95250" y="331470"/>
                </a:lnTo>
                <a:lnTo>
                  <a:pt x="127000" y="259080"/>
                </a:lnTo>
                <a:lnTo>
                  <a:pt x="132079" y="194310"/>
                </a:lnTo>
                <a:lnTo>
                  <a:pt x="116840" y="138430"/>
                </a:lnTo>
                <a:lnTo>
                  <a:pt x="93979" y="90170"/>
                </a:lnTo>
                <a:lnTo>
                  <a:pt x="62229" y="53339"/>
                </a:lnTo>
                <a:lnTo>
                  <a:pt x="30479" y="24130"/>
                </a:lnTo>
                <a:lnTo>
                  <a:pt x="7619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ECF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345440" y="1159510"/>
            <a:ext cx="138430" cy="111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948689" y="717550"/>
            <a:ext cx="91440" cy="96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1405889"/>
            <a:ext cx="571500" cy="1032510"/>
          </a:xfrm>
          <a:custGeom>
            <a:avLst/>
            <a:gdLst/>
            <a:ahLst/>
            <a:cxnLst/>
            <a:rect l="l" t="t" r="r" b="b"/>
            <a:pathLst>
              <a:path w="571500" h="1032510">
                <a:moveTo>
                  <a:pt x="419100" y="0"/>
                </a:moveTo>
                <a:lnTo>
                  <a:pt x="426720" y="15239"/>
                </a:lnTo>
                <a:lnTo>
                  <a:pt x="439420" y="35560"/>
                </a:lnTo>
                <a:lnTo>
                  <a:pt x="454659" y="62230"/>
                </a:lnTo>
                <a:lnTo>
                  <a:pt x="490220" y="132080"/>
                </a:lnTo>
                <a:lnTo>
                  <a:pt x="506730" y="171450"/>
                </a:lnTo>
                <a:lnTo>
                  <a:pt x="523240" y="215900"/>
                </a:lnTo>
                <a:lnTo>
                  <a:pt x="528320" y="259080"/>
                </a:lnTo>
                <a:lnTo>
                  <a:pt x="533400" y="307339"/>
                </a:lnTo>
                <a:lnTo>
                  <a:pt x="527050" y="354330"/>
                </a:lnTo>
                <a:lnTo>
                  <a:pt x="513080" y="405130"/>
                </a:lnTo>
                <a:lnTo>
                  <a:pt x="492759" y="453389"/>
                </a:lnTo>
                <a:lnTo>
                  <a:pt x="455930" y="500380"/>
                </a:lnTo>
                <a:lnTo>
                  <a:pt x="407670" y="544830"/>
                </a:lnTo>
                <a:lnTo>
                  <a:pt x="346710" y="588010"/>
                </a:lnTo>
                <a:lnTo>
                  <a:pt x="265430" y="628650"/>
                </a:lnTo>
                <a:lnTo>
                  <a:pt x="176530" y="675639"/>
                </a:lnTo>
                <a:lnTo>
                  <a:pt x="109220" y="726439"/>
                </a:lnTo>
                <a:lnTo>
                  <a:pt x="55880" y="778510"/>
                </a:lnTo>
                <a:lnTo>
                  <a:pt x="19050" y="835660"/>
                </a:lnTo>
                <a:lnTo>
                  <a:pt x="0" y="878839"/>
                </a:lnTo>
                <a:lnTo>
                  <a:pt x="0" y="1032510"/>
                </a:lnTo>
                <a:lnTo>
                  <a:pt x="8890" y="996950"/>
                </a:lnTo>
                <a:lnTo>
                  <a:pt x="30480" y="943610"/>
                </a:lnTo>
                <a:lnTo>
                  <a:pt x="68580" y="875030"/>
                </a:lnTo>
                <a:lnTo>
                  <a:pt x="120650" y="798830"/>
                </a:lnTo>
                <a:lnTo>
                  <a:pt x="198120" y="721360"/>
                </a:lnTo>
                <a:lnTo>
                  <a:pt x="302260" y="647700"/>
                </a:lnTo>
                <a:lnTo>
                  <a:pt x="436880" y="580389"/>
                </a:lnTo>
                <a:lnTo>
                  <a:pt x="488950" y="543560"/>
                </a:lnTo>
                <a:lnTo>
                  <a:pt x="532130" y="485139"/>
                </a:lnTo>
                <a:lnTo>
                  <a:pt x="558800" y="405130"/>
                </a:lnTo>
                <a:lnTo>
                  <a:pt x="571500" y="320039"/>
                </a:lnTo>
                <a:lnTo>
                  <a:pt x="565150" y="228600"/>
                </a:lnTo>
                <a:lnTo>
                  <a:pt x="542290" y="139700"/>
                </a:lnTo>
                <a:lnTo>
                  <a:pt x="494030" y="62230"/>
                </a:lnTo>
                <a:lnTo>
                  <a:pt x="419100" y="0"/>
                </a:lnTo>
                <a:close/>
              </a:path>
            </a:pathLst>
          </a:custGeom>
          <a:solidFill>
            <a:srgbClr val="ECF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54939" y="82550"/>
            <a:ext cx="1187450" cy="1211580"/>
          </a:xfrm>
          <a:custGeom>
            <a:avLst/>
            <a:gdLst/>
            <a:ahLst/>
            <a:cxnLst/>
            <a:rect l="l" t="t" r="r" b="b"/>
            <a:pathLst>
              <a:path w="1187450" h="1211580">
                <a:moveTo>
                  <a:pt x="448309" y="1141729"/>
                </a:moveTo>
                <a:lnTo>
                  <a:pt x="560069" y="1191260"/>
                </a:lnTo>
                <a:lnTo>
                  <a:pt x="665479" y="1211579"/>
                </a:lnTo>
                <a:lnTo>
                  <a:pt x="768350" y="1207770"/>
                </a:lnTo>
                <a:lnTo>
                  <a:pt x="861060" y="1178560"/>
                </a:lnTo>
                <a:lnTo>
                  <a:pt x="893256" y="1160779"/>
                </a:lnTo>
                <a:lnTo>
                  <a:pt x="575310" y="1160779"/>
                </a:lnTo>
                <a:lnTo>
                  <a:pt x="509269" y="1159510"/>
                </a:lnTo>
                <a:lnTo>
                  <a:pt x="448309" y="1141729"/>
                </a:lnTo>
                <a:close/>
              </a:path>
              <a:path w="1187450" h="1211580">
                <a:moveTo>
                  <a:pt x="763587" y="85090"/>
                </a:moveTo>
                <a:lnTo>
                  <a:pt x="461009" y="85090"/>
                </a:lnTo>
                <a:lnTo>
                  <a:pt x="524510" y="92709"/>
                </a:lnTo>
                <a:lnTo>
                  <a:pt x="593090" y="113029"/>
                </a:lnTo>
                <a:lnTo>
                  <a:pt x="669290" y="147320"/>
                </a:lnTo>
                <a:lnTo>
                  <a:pt x="751840" y="195579"/>
                </a:lnTo>
                <a:lnTo>
                  <a:pt x="842010" y="257809"/>
                </a:lnTo>
                <a:lnTo>
                  <a:pt x="935990" y="337820"/>
                </a:lnTo>
                <a:lnTo>
                  <a:pt x="991869" y="400050"/>
                </a:lnTo>
                <a:lnTo>
                  <a:pt x="1027429" y="467360"/>
                </a:lnTo>
                <a:lnTo>
                  <a:pt x="1046479" y="539750"/>
                </a:lnTo>
                <a:lnTo>
                  <a:pt x="1050290" y="613410"/>
                </a:lnTo>
                <a:lnTo>
                  <a:pt x="1041400" y="690879"/>
                </a:lnTo>
                <a:lnTo>
                  <a:pt x="1016000" y="764539"/>
                </a:lnTo>
                <a:lnTo>
                  <a:pt x="981710" y="838200"/>
                </a:lnTo>
                <a:lnTo>
                  <a:pt x="939800" y="908050"/>
                </a:lnTo>
                <a:lnTo>
                  <a:pt x="889000" y="972820"/>
                </a:lnTo>
                <a:lnTo>
                  <a:pt x="830579" y="1029970"/>
                </a:lnTo>
                <a:lnTo>
                  <a:pt x="770890" y="1079500"/>
                </a:lnTo>
                <a:lnTo>
                  <a:pt x="706119" y="1118870"/>
                </a:lnTo>
                <a:lnTo>
                  <a:pt x="640080" y="1146810"/>
                </a:lnTo>
                <a:lnTo>
                  <a:pt x="575310" y="1160779"/>
                </a:lnTo>
                <a:lnTo>
                  <a:pt x="893256" y="1160779"/>
                </a:lnTo>
                <a:lnTo>
                  <a:pt x="946150" y="1131570"/>
                </a:lnTo>
                <a:lnTo>
                  <a:pt x="1023619" y="1068070"/>
                </a:lnTo>
                <a:lnTo>
                  <a:pt x="1085850" y="989329"/>
                </a:lnTo>
                <a:lnTo>
                  <a:pt x="1134110" y="899160"/>
                </a:lnTo>
                <a:lnTo>
                  <a:pt x="1169670" y="802639"/>
                </a:lnTo>
                <a:lnTo>
                  <a:pt x="1187450" y="698500"/>
                </a:lnTo>
                <a:lnTo>
                  <a:pt x="1184910" y="593089"/>
                </a:lnTo>
                <a:lnTo>
                  <a:pt x="1164590" y="487679"/>
                </a:lnTo>
                <a:lnTo>
                  <a:pt x="1121410" y="383539"/>
                </a:lnTo>
                <a:lnTo>
                  <a:pt x="1055370" y="287020"/>
                </a:lnTo>
                <a:lnTo>
                  <a:pt x="965200" y="198120"/>
                </a:lnTo>
                <a:lnTo>
                  <a:pt x="844550" y="123190"/>
                </a:lnTo>
                <a:lnTo>
                  <a:pt x="763587" y="85090"/>
                </a:lnTo>
                <a:close/>
              </a:path>
              <a:path w="1187450" h="1211580">
                <a:moveTo>
                  <a:pt x="396240" y="0"/>
                </a:moveTo>
                <a:lnTo>
                  <a:pt x="313690" y="12700"/>
                </a:lnTo>
                <a:lnTo>
                  <a:pt x="243840" y="36829"/>
                </a:lnTo>
                <a:lnTo>
                  <a:pt x="180340" y="68579"/>
                </a:lnTo>
                <a:lnTo>
                  <a:pt x="130810" y="109220"/>
                </a:lnTo>
                <a:lnTo>
                  <a:pt x="88900" y="152400"/>
                </a:lnTo>
                <a:lnTo>
                  <a:pt x="55880" y="200659"/>
                </a:lnTo>
                <a:lnTo>
                  <a:pt x="31750" y="247650"/>
                </a:lnTo>
                <a:lnTo>
                  <a:pt x="12700" y="289560"/>
                </a:lnTo>
                <a:lnTo>
                  <a:pt x="5080" y="328929"/>
                </a:lnTo>
                <a:lnTo>
                  <a:pt x="0" y="360679"/>
                </a:lnTo>
                <a:lnTo>
                  <a:pt x="3810" y="381000"/>
                </a:lnTo>
                <a:lnTo>
                  <a:pt x="13970" y="389889"/>
                </a:lnTo>
                <a:lnTo>
                  <a:pt x="49530" y="346710"/>
                </a:lnTo>
                <a:lnTo>
                  <a:pt x="83820" y="300989"/>
                </a:lnTo>
                <a:lnTo>
                  <a:pt x="120650" y="260350"/>
                </a:lnTo>
                <a:lnTo>
                  <a:pt x="160020" y="219709"/>
                </a:lnTo>
                <a:lnTo>
                  <a:pt x="201930" y="179070"/>
                </a:lnTo>
                <a:lnTo>
                  <a:pt x="246380" y="147320"/>
                </a:lnTo>
                <a:lnTo>
                  <a:pt x="294640" y="121920"/>
                </a:lnTo>
                <a:lnTo>
                  <a:pt x="346710" y="99059"/>
                </a:lnTo>
                <a:lnTo>
                  <a:pt x="401320" y="86359"/>
                </a:lnTo>
                <a:lnTo>
                  <a:pt x="461009" y="85090"/>
                </a:lnTo>
                <a:lnTo>
                  <a:pt x="763587" y="85090"/>
                </a:lnTo>
                <a:lnTo>
                  <a:pt x="715010" y="62229"/>
                </a:lnTo>
                <a:lnTo>
                  <a:pt x="596900" y="24129"/>
                </a:lnTo>
                <a:lnTo>
                  <a:pt x="491490" y="3809"/>
                </a:lnTo>
                <a:lnTo>
                  <a:pt x="396240" y="0"/>
                </a:lnTo>
                <a:close/>
              </a:path>
            </a:pathLst>
          </a:custGeom>
          <a:solidFill>
            <a:srgbClr val="ECF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410" y="219709"/>
            <a:ext cx="893317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3595" y="1715769"/>
            <a:ext cx="7496809" cy="272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16700" y="6162104"/>
            <a:ext cx="3054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eindia.net/jdbc/jdbc-versions-from-first-to-last.shtml%22%20%5Cl%20%2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eindia.net/jdbc/jdbc-versions-from-first-to-last.shtml%22%20%5Cl%20%2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eindia.net/jdbc/understanding-the-connection-obj.shtml%22%20%5Cl%20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eindia.net/jdbc/what-is-jdbc.shtml%22%20%5Cl%20%2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thin@10.1.53.135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thin@10.1.53.135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eindia.net/jdbc/understanding-data-source.shtml%22%20%5Cl%20%22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thin@10.1.53.13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2381250"/>
            <a:ext cx="1892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latin typeface="Arial"/>
                <a:cs typeface="Arial"/>
              </a:rPr>
              <a:t>JDBC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66239"/>
            <a:ext cx="2514600" cy="450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89679" y="1733550"/>
            <a:ext cx="4857115" cy="470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Advantage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7310">
              <a:lnSpc>
                <a:spcPts val="1590"/>
              </a:lnSpc>
              <a:buAutoNum type="arabicPeriod"/>
              <a:tabLst>
                <a:tab pos="191770" algn="l"/>
              </a:tabLst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spc="-10" dirty="0">
                <a:solidFill>
                  <a:srgbClr val="270099"/>
                </a:solidFill>
                <a:latin typeface="Times New Roman"/>
                <a:cs typeface="Times New Roman"/>
              </a:rPr>
              <a:t>major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benefit of using a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4 jdbc drivers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that they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completely</a:t>
            </a:r>
            <a:endParaRPr sz="1400">
              <a:latin typeface="Times New Roman"/>
              <a:cs typeface="Times New Roman"/>
            </a:endParaRPr>
          </a:p>
          <a:p>
            <a:pPr marL="12700" marR="309880">
              <a:lnSpc>
                <a:spcPts val="1590"/>
              </a:lnSpc>
              <a:spcBef>
                <a:spcPts val="10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written in Java to achieve platform independence and eliminate 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deployment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50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administration issues. It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most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suitable for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web.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90"/>
              </a:lnSpc>
              <a:buAutoNum type="arabicPeriod" startAt="2"/>
              <a:tabLst>
                <a:tab pos="191770" algn="l"/>
              </a:tabLst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Number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of translation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layers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very less i.e.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4 JDBC drivers 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don’t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have to translate database requests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ODBC or a native  connectivity interface or to pass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request on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another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60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server,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performance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typically quite</a:t>
            </a:r>
            <a:r>
              <a:rPr sz="1400" spc="-3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good.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57150" marR="25400" indent="-44450">
              <a:lnSpc>
                <a:spcPts val="1600"/>
              </a:lnSpc>
              <a:buAutoNum type="arabicPeriod" startAt="3"/>
              <a:tabLst>
                <a:tab pos="191770" algn="l"/>
              </a:tabLst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don’t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need to install special software on the client or server.  Further, these drivers can be downloaded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dynamically.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Disadvantage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95275">
              <a:lnSpc>
                <a:spcPts val="1590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1.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With 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4 drivers, the user needs a different driver for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each 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database.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102360" algn="ctr">
              <a:lnSpc>
                <a:spcPct val="100000"/>
              </a:lnSpc>
              <a:spcBef>
                <a:spcPts val="99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7350" y="516163"/>
            <a:ext cx="6574790" cy="9512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225800">
              <a:lnSpc>
                <a:spcPct val="100000"/>
              </a:lnSpc>
              <a:spcBef>
                <a:spcPts val="1025"/>
              </a:spcBef>
            </a:pPr>
            <a:r>
              <a:rPr sz="3600" u="none" spc="-5" dirty="0"/>
              <a:t>Type </a:t>
            </a:r>
            <a:r>
              <a:rPr sz="3600" u="none" dirty="0"/>
              <a:t>4</a:t>
            </a:r>
            <a:r>
              <a:rPr sz="3600" u="none" spc="-30" dirty="0"/>
              <a:t> </a:t>
            </a:r>
            <a:r>
              <a:rPr sz="3600" u="none" spc="-5" dirty="0"/>
              <a:t>Driver</a:t>
            </a:r>
            <a:endParaRPr sz="3600"/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b="0" u="none" spc="-5" dirty="0">
                <a:solidFill>
                  <a:srgbClr val="270099"/>
                </a:solidFill>
                <a:latin typeface="Times New Roman"/>
                <a:cs typeface="Times New Roman"/>
              </a:rPr>
              <a:t>The Type </a:t>
            </a:r>
            <a:r>
              <a:rPr sz="1400" b="0" u="none" dirty="0">
                <a:solidFill>
                  <a:srgbClr val="270099"/>
                </a:solidFill>
                <a:latin typeface="Times New Roman"/>
                <a:cs typeface="Times New Roman"/>
              </a:rPr>
              <a:t>4 uses </a:t>
            </a:r>
            <a:r>
              <a:rPr sz="1400" b="0" u="none" spc="-5" dirty="0">
                <a:solidFill>
                  <a:srgbClr val="270099"/>
                </a:solidFill>
                <a:latin typeface="Times New Roman"/>
                <a:cs typeface="Times New Roman"/>
              </a:rPr>
              <a:t>java </a:t>
            </a:r>
            <a:r>
              <a:rPr sz="1400" b="0" u="none" dirty="0">
                <a:solidFill>
                  <a:srgbClr val="270099"/>
                </a:solidFill>
                <a:latin typeface="Times New Roman"/>
                <a:cs typeface="Times New Roman"/>
              </a:rPr>
              <a:t>networking libraries to </a:t>
            </a:r>
            <a:r>
              <a:rPr sz="1400" b="0" u="none" spc="-5" dirty="0">
                <a:solidFill>
                  <a:srgbClr val="270099"/>
                </a:solidFill>
                <a:latin typeface="Times New Roman"/>
                <a:cs typeface="Times New Roman"/>
              </a:rPr>
              <a:t>communicate </a:t>
            </a:r>
            <a:r>
              <a:rPr sz="1400" b="0" u="none" dirty="0">
                <a:solidFill>
                  <a:srgbClr val="270099"/>
                </a:solidFill>
                <a:latin typeface="Times New Roman"/>
                <a:cs typeface="Times New Roman"/>
              </a:rPr>
              <a:t>directly with the database</a:t>
            </a:r>
            <a:r>
              <a:rPr sz="1400" b="0" u="none" spc="7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b="0" u="none" dirty="0">
                <a:solidFill>
                  <a:srgbClr val="270099"/>
                </a:solidFill>
                <a:latin typeface="Times New Roman"/>
                <a:cs typeface="Times New Roman"/>
              </a:rPr>
              <a:t>server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810" y="6343650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Native-protocol/all-Java</a:t>
            </a:r>
            <a:r>
              <a:rPr sz="1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driver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2100" y="6174804"/>
            <a:ext cx="254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2019300"/>
            <a:ext cx="8182609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4870" y="6134100"/>
            <a:ext cx="1600200" cy="577850"/>
          </a:xfrm>
          <a:custGeom>
            <a:avLst/>
            <a:gdLst/>
            <a:ahLst/>
            <a:cxnLst/>
            <a:rect l="l" t="t" r="r" b="b"/>
            <a:pathLst>
              <a:path w="1600200" h="577850">
                <a:moveTo>
                  <a:pt x="0" y="0"/>
                </a:moveTo>
                <a:lnTo>
                  <a:pt x="1600200" y="0"/>
                </a:lnTo>
                <a:lnTo>
                  <a:pt x="160020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870" y="6134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5070" y="6711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8539" y="2282189"/>
            <a:ext cx="1953260" cy="383540"/>
          </a:xfrm>
          <a:custGeom>
            <a:avLst/>
            <a:gdLst/>
            <a:ahLst/>
            <a:cxnLst/>
            <a:rect l="l" t="t" r="r" b="b"/>
            <a:pathLst>
              <a:path w="1953260" h="383539">
                <a:moveTo>
                  <a:pt x="0" y="0"/>
                </a:moveTo>
                <a:lnTo>
                  <a:pt x="1953260" y="0"/>
                </a:lnTo>
                <a:lnTo>
                  <a:pt x="195326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8539" y="2282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800" y="266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3270" y="590550"/>
            <a:ext cx="5439410" cy="1294130"/>
          </a:xfrm>
          <a:custGeom>
            <a:avLst/>
            <a:gdLst/>
            <a:ahLst/>
            <a:cxnLst/>
            <a:rect l="l" t="t" r="r" b="b"/>
            <a:pathLst>
              <a:path w="5439409" h="1294130">
                <a:moveTo>
                  <a:pt x="0" y="0"/>
                </a:moveTo>
                <a:lnTo>
                  <a:pt x="5439409" y="0"/>
                </a:lnTo>
                <a:lnTo>
                  <a:pt x="5439409" y="1294129"/>
                </a:lnTo>
                <a:lnTo>
                  <a:pt x="0" y="1294129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3270" y="59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42680" y="188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98520" y="502920"/>
            <a:ext cx="477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NOTE:</a:t>
            </a:r>
            <a:r>
              <a:rPr sz="1800" u="none" spc="-5" dirty="0">
                <a:latin typeface="Arial"/>
                <a:cs typeface="Arial"/>
              </a:rPr>
              <a:t> </a:t>
            </a:r>
            <a:r>
              <a:rPr sz="1800" u="none" spc="-5" dirty="0">
                <a:solidFill>
                  <a:srgbClr val="000000"/>
                </a:solidFill>
                <a:latin typeface="Arial"/>
                <a:cs typeface="Arial"/>
              </a:rPr>
              <a:t>Default </a:t>
            </a:r>
            <a:r>
              <a:rPr sz="1800" u="none" spc="-15" dirty="0">
                <a:solidFill>
                  <a:srgbClr val="000000"/>
                </a:solidFill>
                <a:latin typeface="Arial"/>
                <a:cs typeface="Arial"/>
              </a:rPr>
              <a:t>Driver </a:t>
            </a:r>
            <a:r>
              <a:rPr sz="1800" u="none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1800" u="none" spc="-10" dirty="0">
                <a:solidFill>
                  <a:srgbClr val="000000"/>
                </a:solidFill>
                <a:latin typeface="Arial"/>
                <a:cs typeface="Arial"/>
              </a:rPr>
              <a:t>JDBC</a:t>
            </a:r>
            <a:r>
              <a:rPr sz="1800" u="none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u="none" spc="-10" dirty="0">
                <a:solidFill>
                  <a:srgbClr val="000000"/>
                </a:solidFill>
                <a:latin typeface="Arial"/>
                <a:cs typeface="Arial"/>
              </a:rPr>
              <a:t>Connectivity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8520" y="880109"/>
            <a:ext cx="5195570" cy="953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The Implementation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Connection </a:t>
            </a:r>
            <a:r>
              <a:rPr sz="1200" spc="-10" dirty="0">
                <a:latin typeface="Times New Roman"/>
                <a:cs typeface="Times New Roman"/>
              </a:rPr>
              <a:t>Interface </a:t>
            </a:r>
            <a:r>
              <a:rPr sz="1200" dirty="0">
                <a:latin typeface="Times New Roman"/>
                <a:cs typeface="Times New Roman"/>
              </a:rPr>
              <a:t>will be </a:t>
            </a:r>
            <a:r>
              <a:rPr sz="1200" spc="-5" dirty="0">
                <a:latin typeface="Times New Roman"/>
                <a:cs typeface="Times New Roman"/>
              </a:rPr>
              <a:t>there in related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for Example if </a:t>
            </a:r>
            <a:r>
              <a:rPr sz="1200" spc="-15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b="1" spc="-5" dirty="0">
                <a:latin typeface="Times New Roman"/>
                <a:cs typeface="Times New Roman"/>
              </a:rPr>
              <a:t>Oracle </a:t>
            </a:r>
            <a:r>
              <a:rPr sz="1200" b="1" dirty="0">
                <a:latin typeface="Times New Roman"/>
                <a:cs typeface="Times New Roman"/>
              </a:rPr>
              <a:t>9i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it will be </a:t>
            </a:r>
            <a:r>
              <a:rPr sz="1200" b="1" spc="-5" dirty="0">
                <a:latin typeface="Times New Roman"/>
                <a:cs typeface="Times New Roman"/>
              </a:rPr>
              <a:t>ojdbc14.jar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You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in that </a:t>
            </a:r>
            <a:r>
              <a:rPr sz="1200" spc="-5" dirty="0">
                <a:latin typeface="Times New Roman"/>
                <a:cs typeface="Times New Roman"/>
              </a:rPr>
              <a:t>jar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Implementation class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You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find </a:t>
            </a:r>
            <a:r>
              <a:rPr sz="1200" dirty="0">
                <a:latin typeface="Times New Roman"/>
                <a:cs typeface="Times New Roman"/>
              </a:rPr>
              <a:t>that file in </a:t>
            </a:r>
            <a:r>
              <a:rPr sz="1200" b="1" spc="-5" dirty="0">
                <a:latin typeface="Times New Roman"/>
                <a:cs typeface="Times New Roman"/>
              </a:rPr>
              <a:t>rt.jar</a:t>
            </a:r>
            <a:r>
              <a:rPr sz="1200" spc="-5" dirty="0">
                <a:latin typeface="Times New Roman"/>
                <a:cs typeface="Times New Roman"/>
              </a:rPr>
              <a:t>, used for </a:t>
            </a:r>
            <a:r>
              <a:rPr sz="1200" b="1" spc="-5" dirty="0">
                <a:latin typeface="Times New Roman"/>
                <a:cs typeface="Times New Roman"/>
              </a:rPr>
              <a:t>jdbc-odbc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driver.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4850" y="650240"/>
            <a:ext cx="2704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JDBC</a:t>
            </a:r>
            <a:r>
              <a:rPr sz="3200" spc="-55" dirty="0"/>
              <a:t> </a:t>
            </a:r>
            <a:r>
              <a:rPr sz="3200" spc="-5" dirty="0"/>
              <a:t>Versions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45210" y="1706879"/>
            <a:ext cx="8006715" cy="453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Features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JDBC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1.0</a:t>
            </a:r>
            <a:r>
              <a:rPr sz="1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API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JDBC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1.0 API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was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first officially JDBC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API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launched consists of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following java classes and interfaces that </a:t>
            </a:r>
            <a:r>
              <a:rPr sz="1200" spc="-15" dirty="0">
                <a:solidFill>
                  <a:srgbClr val="270099"/>
                </a:solidFill>
                <a:latin typeface="Times New Roman"/>
                <a:cs typeface="Times New Roman"/>
              </a:rPr>
              <a:t>you</a:t>
            </a:r>
            <a:r>
              <a:rPr sz="1200" spc="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can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open connections </a:t>
            </a:r>
            <a:r>
              <a:rPr sz="1200" b="1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particular</a:t>
            </a:r>
            <a:r>
              <a:rPr sz="1200" b="1" spc="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databases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33655">
              <a:lnSpc>
                <a:spcPts val="1370"/>
              </a:lnSpc>
              <a:spcBef>
                <a:spcPts val="60"/>
              </a:spcBef>
            </a:pP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version includes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completely redesigned administration console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with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an enhanced graphical interface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manage and monitor  distributed virtual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Features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JDBC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1.2</a:t>
            </a:r>
            <a:r>
              <a:rPr sz="1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API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365"/>
              </a:lnSpc>
              <a:buAutoNum type="arabicParenR"/>
              <a:tabLst>
                <a:tab pos="215900" algn="l"/>
              </a:tabLst>
            </a:pPr>
            <a:r>
              <a:rPr sz="1200" spc="-15" dirty="0">
                <a:solidFill>
                  <a:srgbClr val="00007F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supports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Updatabale</a:t>
            </a:r>
            <a:r>
              <a:rPr sz="1200" b="1" spc="2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ResultSets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360"/>
              </a:lnSpc>
              <a:buAutoNum type="arabicParenR"/>
              <a:tabLst>
                <a:tab pos="215900" algn="l"/>
              </a:tabLst>
            </a:pP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DatabaseMetaData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code has been refactored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provide more transparency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with </a:t>
            </a:r>
            <a:r>
              <a:rPr sz="1200" spc="-10" dirty="0">
                <a:solidFill>
                  <a:srgbClr val="00007F"/>
                </a:solidFill>
                <a:latin typeface="Times New Roman"/>
                <a:cs typeface="Times New Roman"/>
              </a:rPr>
              <a:t>regard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the underlying </a:t>
            </a:r>
            <a:r>
              <a:rPr sz="1200" spc="-5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database</a:t>
            </a:r>
            <a:r>
              <a:rPr sz="1200" spc="60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engine.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3)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New pass through schedulers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increased</a:t>
            </a:r>
            <a:r>
              <a:rPr sz="1200" spc="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Features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of The JDBC 2.0 Optional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Pacakage</a:t>
            </a:r>
            <a:r>
              <a:rPr sz="12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API</a:t>
            </a:r>
            <a:endParaRPr sz="1200">
              <a:latin typeface="Times New Roman"/>
              <a:cs typeface="Times New Roman"/>
            </a:endParaRPr>
          </a:p>
          <a:p>
            <a:pPr marL="12700" marR="4216400">
              <a:lnSpc>
                <a:spcPts val="1370"/>
              </a:lnSpc>
              <a:spcBef>
                <a:spcPts val="65"/>
              </a:spcBef>
            </a:pP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1).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use of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DataSource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interface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making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connection. 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2).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Use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of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JNDI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specify and obtain database</a:t>
            </a:r>
            <a:r>
              <a:rPr sz="1200" spc="-2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connections.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285"/>
              </a:lnSpc>
              <a:buAutoNum type="arabicParenR" startAt="3"/>
              <a:tabLst>
                <a:tab pos="215900" algn="l"/>
              </a:tabLst>
            </a:pPr>
            <a:r>
              <a:rPr sz="1200" spc="-15" dirty="0">
                <a:solidFill>
                  <a:srgbClr val="00007F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allows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us to use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Pooled connections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, that is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we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can reuse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the</a:t>
            </a:r>
            <a:r>
              <a:rPr sz="1200" spc="3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connections.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365"/>
              </a:lnSpc>
              <a:buAutoNum type="arabicParenR" startAt="3"/>
              <a:tabLst>
                <a:tab pos="215900" algn="l"/>
              </a:tabLst>
            </a:pPr>
            <a:r>
              <a:rPr sz="1200" spc="-15" dirty="0">
                <a:solidFill>
                  <a:srgbClr val="00007F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version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distrbuted transactions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is</a:t>
            </a:r>
            <a:r>
              <a:rPr sz="1200" spc="2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405"/>
              </a:lnSpc>
              <a:buAutoNum type="arabicParenR" startAt="3"/>
              <a:tabLst>
                <a:tab pos="215900" algn="l"/>
              </a:tabLst>
            </a:pPr>
            <a:r>
              <a:rPr sz="1200" spc="-15" dirty="0">
                <a:solidFill>
                  <a:srgbClr val="00007F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provides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way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handling and passing data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using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Rowset</a:t>
            </a:r>
            <a:r>
              <a:rPr sz="1200" b="1" spc="-5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technology</a:t>
            </a:r>
            <a:r>
              <a:rPr sz="1200" spc="-10" dirty="0">
                <a:solidFill>
                  <a:srgbClr val="00007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Features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of the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JDBC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2.1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core</a:t>
            </a:r>
            <a:r>
              <a:rPr sz="1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API.</a:t>
            </a:r>
            <a:endParaRPr sz="1200">
              <a:latin typeface="Times New Roman"/>
              <a:cs typeface="Times New Roman"/>
            </a:endParaRPr>
          </a:p>
          <a:p>
            <a:pPr marL="215900" indent="-203200">
              <a:lnSpc>
                <a:spcPts val="1360"/>
              </a:lnSpc>
              <a:buFont typeface="Times New Roman"/>
              <a:buAutoNum type="arabicParenR"/>
              <a:tabLst>
                <a:tab pos="215900" algn="l"/>
              </a:tabLst>
            </a:pP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Scroll forward </a:t>
            </a:r>
            <a:r>
              <a:rPr sz="1200" b="1" dirty="0">
                <a:solidFill>
                  <a:srgbClr val="00007F"/>
                </a:solidFill>
                <a:latin typeface="Times New Roman"/>
                <a:cs typeface="Times New Roman"/>
              </a:rPr>
              <a:t>and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backward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result set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has the ability to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move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specific</a:t>
            </a:r>
            <a:r>
              <a:rPr sz="1200" spc="4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row.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65"/>
              </a:spcBef>
              <a:buAutoNum type="arabicParenR"/>
              <a:tabLst>
                <a:tab pos="215900" algn="l"/>
              </a:tabLst>
            </a:pPr>
            <a:r>
              <a:rPr sz="1200" spc="-10" dirty="0">
                <a:solidFill>
                  <a:srgbClr val="00007F"/>
                </a:solidFill>
                <a:latin typeface="Times New Roman"/>
                <a:cs typeface="Times New Roman"/>
              </a:rPr>
              <a:t>Instead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using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SQL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commands, we can make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updates to </a:t>
            </a:r>
            <a:r>
              <a:rPr sz="1200" b="1" dirty="0">
                <a:solidFill>
                  <a:srgbClr val="00007F"/>
                </a:solidFill>
                <a:latin typeface="Times New Roman"/>
                <a:cs typeface="Times New Roman"/>
              </a:rPr>
              <a:t>a database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tables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using methods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Java </a:t>
            </a:r>
            <a:r>
              <a:rPr sz="1200" spc="-5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programming language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3). We </a:t>
            </a:r>
            <a:r>
              <a:rPr sz="1200" spc="-10" dirty="0">
                <a:solidFill>
                  <a:srgbClr val="00007F"/>
                </a:solidFill>
                <a:latin typeface="Times New Roman"/>
                <a:cs typeface="Times New Roman"/>
              </a:rPr>
              <a:t>can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use multiple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SQL statements in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a a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database as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a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unit, </a:t>
            </a:r>
            <a:r>
              <a:rPr sz="1200" b="1" dirty="0">
                <a:solidFill>
                  <a:srgbClr val="00007F"/>
                </a:solidFill>
                <a:latin typeface="Times New Roman"/>
                <a:cs typeface="Times New Roman"/>
              </a:rPr>
              <a:t>or</a:t>
            </a:r>
            <a:r>
              <a:rPr sz="1200" b="1" spc="-3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batch.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285"/>
              </a:lnSpc>
              <a:buAutoNum type="arabicParenR" startAt="4"/>
              <a:tabLst>
                <a:tab pos="215900" algn="l"/>
              </a:tabLst>
            </a:pPr>
            <a:r>
              <a:rPr sz="1200" spc="-15" dirty="0">
                <a:solidFill>
                  <a:srgbClr val="00007F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uses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00007F"/>
                </a:solidFill>
                <a:latin typeface="Times New Roman"/>
                <a:cs typeface="Times New Roman"/>
              </a:rPr>
              <a:t>SQL3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datatypes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as column values. </a:t>
            </a:r>
            <a:r>
              <a:rPr sz="1200" spc="-10" dirty="0">
                <a:solidFill>
                  <a:srgbClr val="00007F"/>
                </a:solidFill>
                <a:latin typeface="Times New Roman"/>
                <a:cs typeface="Times New Roman"/>
              </a:rPr>
              <a:t>SQL3 types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are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Blob, Clob, Array, Structured type,</a:t>
            </a:r>
            <a:r>
              <a:rPr sz="1200" b="1" spc="12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7F"/>
                </a:solidFill>
                <a:latin typeface="Times New Roman"/>
                <a:cs typeface="Times New Roman"/>
              </a:rPr>
              <a:t>Ref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2787015">
              <a:lnSpc>
                <a:spcPts val="1370"/>
              </a:lnSpc>
              <a:spcBef>
                <a:spcPts val="65"/>
              </a:spcBef>
              <a:buAutoNum type="arabicParenR" startAt="4"/>
              <a:tabLst>
                <a:tab pos="215900" algn="l"/>
              </a:tabLst>
            </a:pPr>
            <a:r>
              <a:rPr sz="1200" spc="-10" dirty="0">
                <a:solidFill>
                  <a:srgbClr val="00007F"/>
                </a:solidFill>
                <a:latin typeface="Times New Roman"/>
                <a:cs typeface="Times New Roman"/>
              </a:rPr>
              <a:t>Increased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support for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storing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persistent objects in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java programming language. 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6).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Supports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for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time zones in Date, </a:t>
            </a:r>
            <a:r>
              <a:rPr sz="1200" b="1" spc="-10" dirty="0">
                <a:solidFill>
                  <a:srgbClr val="00007F"/>
                </a:solidFill>
                <a:latin typeface="Times New Roman"/>
                <a:cs typeface="Times New Roman"/>
              </a:rPr>
              <a:t>Time, </a:t>
            </a:r>
            <a:r>
              <a:rPr sz="1200" b="1" dirty="0">
                <a:solidFill>
                  <a:srgbClr val="00007F"/>
                </a:solidFill>
                <a:latin typeface="Times New Roman"/>
                <a:cs typeface="Times New Roman"/>
              </a:rPr>
              <a:t>and </a:t>
            </a:r>
            <a:r>
              <a:rPr sz="1200" b="1" spc="-10" dirty="0">
                <a:solidFill>
                  <a:srgbClr val="00007F"/>
                </a:solidFill>
                <a:latin typeface="Times New Roman"/>
                <a:cs typeface="Times New Roman"/>
              </a:rPr>
              <a:t>Timestamp</a:t>
            </a:r>
            <a:r>
              <a:rPr sz="1200" b="1" spc="5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7).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Full precision 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java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.math.BigDecimal</a:t>
            </a:r>
            <a:r>
              <a:rPr sz="120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7F"/>
                </a:solidFill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6330" y="1723390"/>
            <a:ext cx="7541895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Features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JDBC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3.0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API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360"/>
              </a:lnSpc>
              <a:buAutoNum type="arabicParenR"/>
              <a:tabLst>
                <a:tab pos="21590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Reusabilty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prepared statements by connection</a:t>
            </a:r>
            <a:r>
              <a:rPr sz="1200" spc="-6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pools.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65"/>
              </a:spcBef>
              <a:buAutoNum type="arabicParenR"/>
              <a:tabLst>
                <a:tab pos="215900" algn="l"/>
              </a:tabLst>
            </a:pPr>
            <a:r>
              <a:rPr sz="1200" spc="-15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version there is number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properties defined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for the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ConnectionPoolDataSource. These properties can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be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used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to 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describe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how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PooledConnection objects created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by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DataSource objects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should be</a:t>
            </a:r>
            <a:r>
              <a:rPr sz="1200" spc="-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pooled.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3) A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new concept has been added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this API is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savepoints.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365"/>
              </a:lnSpc>
              <a:buAutoNum type="arabicParenR" startAt="4"/>
              <a:tabLst>
                <a:tab pos="21590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Retrieval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parameter</a:t>
            </a:r>
            <a:r>
              <a:rPr sz="1200" spc="-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metadata.</a:t>
            </a:r>
            <a:endParaRPr sz="1200">
              <a:latin typeface="Times New Roman"/>
              <a:cs typeface="Times New Roman"/>
            </a:endParaRPr>
          </a:p>
          <a:p>
            <a:pPr marL="12700" marR="1313180">
              <a:lnSpc>
                <a:spcPts val="1360"/>
              </a:lnSpc>
              <a:spcBef>
                <a:spcPts val="70"/>
              </a:spcBef>
              <a:buAutoNum type="arabicParenR" startAt="4"/>
              <a:tabLst>
                <a:tab pos="215900" algn="l"/>
              </a:tabLst>
            </a:pPr>
            <a:r>
              <a:rPr sz="1200" spc="-15" dirty="0">
                <a:solidFill>
                  <a:srgbClr val="270099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has added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means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retrieving values from columns containing automatically generated values. 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6).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Added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new data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i.e.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java.</a:t>
            </a:r>
            <a:r>
              <a:rPr sz="1200" spc="-5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sql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.BOOLEAN.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300"/>
              </a:lnSpc>
              <a:buAutoNum type="arabicParenR" startAt="7"/>
              <a:tabLst>
                <a:tab pos="21590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Passing parameters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CallableStatement.</a:t>
            </a:r>
            <a:endParaRPr sz="1200">
              <a:latin typeface="Times New Roman"/>
              <a:cs typeface="Times New Roman"/>
            </a:endParaRPr>
          </a:p>
          <a:p>
            <a:pPr marL="12700" marR="4564380">
              <a:lnSpc>
                <a:spcPts val="1360"/>
              </a:lnSpc>
              <a:spcBef>
                <a:spcPts val="70"/>
              </a:spcBef>
              <a:buAutoNum type="arabicParenR" startAt="7"/>
              <a:tabLst>
                <a:tab pos="21590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data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Blob and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Clob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can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be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altered. 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9).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DatabaseMetaData API has been</a:t>
            </a:r>
            <a:r>
              <a:rPr sz="1200" spc="-4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added.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Features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JDBC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4.0 </a:t>
            </a:r>
            <a:r>
              <a:rPr sz="1200" b="1" dirty="0">
                <a:solidFill>
                  <a:srgbClr val="00007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365"/>
              </a:lnSpc>
              <a:buAutoNum type="arabicParenR"/>
              <a:tabLst>
                <a:tab pos="21590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Auto-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loading of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JDBC driver</a:t>
            </a:r>
            <a:r>
              <a:rPr sz="1200" spc="-4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12700" marR="4866005">
              <a:lnSpc>
                <a:spcPts val="1360"/>
              </a:lnSpc>
              <a:spcBef>
                <a:spcPts val="80"/>
              </a:spcBef>
              <a:buAutoNum type="arabicParenR"/>
              <a:tabLst>
                <a:tab pos="21590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Connection management enhancements. 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3.)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Support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for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RowId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SAL</a:t>
            </a:r>
            <a:r>
              <a:rPr sz="1200" spc="-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 marL="215265" indent="-203200">
              <a:lnSpc>
                <a:spcPts val="1295"/>
              </a:lnSpc>
              <a:buAutoNum type="arabicParenR" startAt="4"/>
              <a:tabLst>
                <a:tab pos="21590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SQL exception handling</a:t>
            </a:r>
            <a:r>
              <a:rPr sz="1200" spc="-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enhancements.</a:t>
            </a:r>
            <a:endParaRPr sz="1200">
              <a:latin typeface="Times New Roman"/>
              <a:cs typeface="Times New Roman"/>
            </a:endParaRPr>
          </a:p>
          <a:p>
            <a:pPr marL="12700" marR="4213225">
              <a:lnSpc>
                <a:spcPts val="1360"/>
              </a:lnSpc>
              <a:spcBef>
                <a:spcPts val="75"/>
              </a:spcBef>
              <a:buAutoNum type="arabicParenR" startAt="4"/>
              <a:tabLst>
                <a:tab pos="21590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DataSet implementation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of SQl using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Annotations. 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6).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SQL XML</a:t>
            </a:r>
            <a:r>
              <a:rPr sz="1200" spc="-5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support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4850" y="650240"/>
            <a:ext cx="2704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JDBC</a:t>
            </a:r>
            <a:r>
              <a:rPr sz="3200" spc="-55" dirty="0"/>
              <a:t> </a:t>
            </a:r>
            <a:r>
              <a:rPr sz="3200" spc="-5" dirty="0"/>
              <a:t>Versions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709" y="867409"/>
            <a:ext cx="2178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Using JDBC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API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219" y="1581149"/>
            <a:ext cx="64541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JDBC API classes and interfaces are available in the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java.sq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l and  the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javax.sql</a:t>
            </a:r>
            <a:r>
              <a:rPr sz="1800" b="1" spc="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packages.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The commonly used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classes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and interfaces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JDBC API</a:t>
            </a:r>
            <a:r>
              <a:rPr sz="1800" b="1" spc="3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9420" y="3162300"/>
            <a:ext cx="15303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1800" dirty="0">
                <a:solidFill>
                  <a:srgbClr val="006666"/>
                </a:solidFill>
                <a:latin typeface="Arial"/>
                <a:cs typeface="Arial"/>
              </a:rPr>
              <a:t>o  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9420" y="41186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66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9420" y="4668520"/>
            <a:ext cx="15303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solidFill>
                  <a:srgbClr val="006666"/>
                </a:solidFill>
                <a:latin typeface="Arial"/>
                <a:cs typeface="Arial"/>
              </a:rPr>
              <a:t>o  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420" y="56222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66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6620" y="3175000"/>
            <a:ext cx="6463665" cy="30340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DriverManager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class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: Loads the driver for a</a:t>
            </a:r>
            <a:r>
              <a:rPr sz="1800" spc="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12700" marR="492759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interface: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Represents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driver.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All JDBC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driver 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classes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must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implement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</a:t>
            </a:r>
            <a:r>
              <a:rPr sz="1800" spc="3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interface.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Connection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interface: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Enables </a:t>
            </a:r>
            <a:r>
              <a:rPr sz="1800" spc="5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to establish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connection between 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Java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application and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</a:t>
            </a:r>
            <a:r>
              <a:rPr sz="1800" spc="5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12700" marR="448309">
              <a:lnSpc>
                <a:spcPct val="108100"/>
              </a:lnSpc>
              <a:spcBef>
                <a:spcPts val="175"/>
              </a:spcBef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interface: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Enables </a:t>
            </a:r>
            <a:r>
              <a:rPr sz="1800" spc="5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to execute SQL statements. 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interface: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Represents the information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retrieved from a  database.</a:t>
            </a:r>
            <a:endParaRPr sz="1800">
              <a:latin typeface="Times New Roman"/>
              <a:cs typeface="Times New Roman"/>
            </a:endParaRPr>
          </a:p>
          <a:p>
            <a:pPr marL="12700" marR="88900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SQLException class: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Provides information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about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i="1" spc="-5" dirty="0">
                <a:solidFill>
                  <a:srgbClr val="270099"/>
                </a:solidFill>
                <a:latin typeface="Times New Roman"/>
                <a:cs typeface="Times New Roman"/>
              </a:rPr>
              <a:t>exceptions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that 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occur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while interacting with</a:t>
            </a:r>
            <a:r>
              <a:rPr sz="1800" spc="3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databases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919" y="1408429"/>
            <a:ext cx="686054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Steps to connect to the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200" spc="-10" dirty="0">
                <a:solidFill>
                  <a:srgbClr val="270099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270099"/>
                </a:solidFill>
                <a:latin typeface="Arial"/>
                <a:cs typeface="Arial"/>
              </a:rPr>
              <a:t>steps to create JDBC </a:t>
            </a:r>
            <a:r>
              <a:rPr sz="2200" spc="-10" dirty="0">
                <a:solidFill>
                  <a:srgbClr val="270099"/>
                </a:solidFill>
                <a:latin typeface="Arial"/>
                <a:cs typeface="Arial"/>
              </a:rPr>
              <a:t>(Type </a:t>
            </a:r>
            <a:r>
              <a:rPr sz="2200" spc="-5" dirty="0">
                <a:solidFill>
                  <a:srgbClr val="270099"/>
                </a:solidFill>
                <a:latin typeface="Arial"/>
                <a:cs typeface="Arial"/>
              </a:rPr>
              <a:t>-4) application</a:t>
            </a:r>
            <a:r>
              <a:rPr sz="2200" spc="5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70099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320" y="2473959"/>
            <a:ext cx="208915" cy="15443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00" spc="-760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endParaRPr sz="22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200" spc="-760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endParaRPr sz="22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200" spc="-760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endParaRPr sz="22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200" spc="-760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2520" y="2504440"/>
            <a:ext cx="4974590" cy="154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3255">
              <a:lnSpc>
                <a:spcPct val="1129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270099"/>
                </a:solidFill>
                <a:latin typeface="Arial"/>
                <a:cs typeface="Arial"/>
              </a:rPr>
              <a:t>Load </a:t>
            </a:r>
            <a:r>
              <a:rPr sz="2200" b="1" dirty="0">
                <a:solidFill>
                  <a:srgbClr val="270099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270099"/>
                </a:solidFill>
                <a:latin typeface="Arial"/>
                <a:cs typeface="Arial"/>
              </a:rPr>
              <a:t>database</a:t>
            </a:r>
            <a:r>
              <a:rPr sz="2200" b="1" spc="-8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70099"/>
                </a:solidFill>
                <a:latin typeface="Arial"/>
                <a:cs typeface="Arial"/>
              </a:rPr>
              <a:t>driver  Connect </a:t>
            </a:r>
            <a:r>
              <a:rPr sz="2200" b="1" dirty="0">
                <a:solidFill>
                  <a:srgbClr val="270099"/>
                </a:solidFill>
                <a:latin typeface="Arial"/>
                <a:cs typeface="Arial"/>
              </a:rPr>
              <a:t>to a</a:t>
            </a:r>
            <a:r>
              <a:rPr sz="2200" b="1" spc="-6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70099"/>
                </a:solidFill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990"/>
              </a:lnSpc>
              <a:spcBef>
                <a:spcPts val="155"/>
              </a:spcBef>
            </a:pPr>
            <a:r>
              <a:rPr sz="2200" b="1" spc="-5" dirty="0">
                <a:solidFill>
                  <a:srgbClr val="270099"/>
                </a:solidFill>
                <a:latin typeface="Arial"/>
                <a:cs typeface="Arial"/>
              </a:rPr>
              <a:t>Create and execute JDBC statements  Handle SQL</a:t>
            </a:r>
            <a:r>
              <a:rPr sz="2200" b="1" spc="-1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70099"/>
                </a:solidFill>
                <a:latin typeface="Arial"/>
                <a:cs typeface="Arial"/>
              </a:rPr>
              <a:t>exceptions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2100" y="6174804"/>
            <a:ext cx="254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989"/>
            <a:ext cx="9123680" cy="6487160"/>
          </a:xfrm>
          <a:custGeom>
            <a:avLst/>
            <a:gdLst/>
            <a:ahLst/>
            <a:cxnLst/>
            <a:rect l="l" t="t" r="r" b="b"/>
            <a:pathLst>
              <a:path w="9123680" h="6487159">
                <a:moveTo>
                  <a:pt x="9123680" y="0"/>
                </a:moveTo>
                <a:lnTo>
                  <a:pt x="0" y="0"/>
                </a:lnTo>
                <a:lnTo>
                  <a:pt x="0" y="6487159"/>
                </a:lnTo>
                <a:lnTo>
                  <a:pt x="9123680" y="6487159"/>
                </a:lnTo>
                <a:lnTo>
                  <a:pt x="9123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661150"/>
            <a:ext cx="4541520" cy="0"/>
          </a:xfrm>
          <a:custGeom>
            <a:avLst/>
            <a:gdLst/>
            <a:ahLst/>
            <a:cxnLst/>
            <a:rect l="l" t="t" r="r" b="b"/>
            <a:pathLst>
              <a:path w="4541520">
                <a:moveTo>
                  <a:pt x="454152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73989"/>
            <a:ext cx="9123680" cy="6487160"/>
          </a:xfrm>
          <a:custGeom>
            <a:avLst/>
            <a:gdLst/>
            <a:ahLst/>
            <a:cxnLst/>
            <a:rect l="l" t="t" r="r" b="b"/>
            <a:pathLst>
              <a:path w="9123680" h="6487159">
                <a:moveTo>
                  <a:pt x="0" y="0"/>
                </a:moveTo>
                <a:lnTo>
                  <a:pt x="9123680" y="0"/>
                </a:lnTo>
                <a:lnTo>
                  <a:pt x="9123680" y="6487159"/>
                </a:lnTo>
                <a:lnTo>
                  <a:pt x="4541520" y="6487159"/>
                </a:lnTo>
              </a:path>
            </a:pathLst>
          </a:custGeom>
          <a:ln w="9344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730" y="386079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81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1560" y="1435100"/>
            <a:ext cx="2875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public static void main(String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tr[])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330" y="2419350"/>
            <a:ext cx="4317365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5080" indent="-88900">
              <a:lnSpc>
                <a:spcPct val="120800"/>
              </a:lnSpc>
              <a:spcBef>
                <a:spcPts val="100"/>
              </a:spcBef>
            </a:pPr>
            <a:r>
              <a:rPr sz="14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400" b="1" u="heavy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Class.forName("oracle.jdbc.driver.OracleDriver"); </a:t>
            </a:r>
            <a:r>
              <a:rPr sz="1400" b="1" spc="-5" dirty="0">
                <a:latin typeface="Arial"/>
                <a:cs typeface="Arial"/>
              </a:rPr>
              <a:t> System.out.println("Driver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loaded");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350"/>
              </a:spcBef>
            </a:pPr>
            <a:r>
              <a:rPr sz="1400" b="1" spc="-5" dirty="0">
                <a:latin typeface="Arial"/>
                <a:cs typeface="Arial"/>
              </a:rPr>
              <a:t>Connection con;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1230" y="3449320"/>
            <a:ext cx="451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System.out.println("Connection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Established!!!!!!!!!!");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1230" y="3707129"/>
            <a:ext cx="3284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Statement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stat=con.createStatement();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230" y="3919220"/>
            <a:ext cx="454025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ResultSet rs=stat.executeQuery("select </a:t>
            </a:r>
            <a:r>
              <a:rPr sz="1400" b="1" dirty="0">
                <a:latin typeface="Arial"/>
                <a:cs typeface="Arial"/>
              </a:rPr>
              <a:t>* from </a:t>
            </a:r>
            <a:r>
              <a:rPr sz="1400" b="1" spc="-5" dirty="0">
                <a:latin typeface="Arial"/>
                <a:cs typeface="Arial"/>
              </a:rPr>
              <a:t>emp");  </a:t>
            </a:r>
            <a:r>
              <a:rPr sz="1400" b="1" dirty="0">
                <a:latin typeface="Arial"/>
                <a:cs typeface="Arial"/>
              </a:rPr>
              <a:t>while(rs.next())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230" y="4436109"/>
            <a:ext cx="2978785" cy="208407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Arial"/>
                <a:cs typeface="Arial"/>
              </a:rPr>
              <a:t>System.out.println(rs.getString(1));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spc="-5" dirty="0">
                <a:latin typeface="Arial"/>
                <a:cs typeface="Arial"/>
              </a:rPr>
              <a:t>catch(Exception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spc="-5" dirty="0">
                <a:latin typeface="Arial"/>
                <a:cs typeface="Arial"/>
              </a:rPr>
              <a:t>System.out.println(e.toString());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69265" algn="l"/>
              </a:tabLst>
            </a:pPr>
            <a:r>
              <a:rPr sz="1400" b="1" spc="5" dirty="0">
                <a:latin typeface="Arial"/>
                <a:cs typeface="Arial"/>
              </a:rPr>
              <a:t>}}	</a:t>
            </a: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5030" y="2273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2240" y="2674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1160" y="203200"/>
            <a:ext cx="4930140" cy="2254250"/>
          </a:xfrm>
          <a:custGeom>
            <a:avLst/>
            <a:gdLst/>
            <a:ahLst/>
            <a:cxnLst/>
            <a:rect l="l" t="t" r="r" b="b"/>
            <a:pathLst>
              <a:path w="4930140" h="2254250">
                <a:moveTo>
                  <a:pt x="4474210" y="0"/>
                </a:moveTo>
                <a:lnTo>
                  <a:pt x="2642869" y="0"/>
                </a:lnTo>
                <a:lnTo>
                  <a:pt x="2580725" y="1831"/>
                </a:lnTo>
                <a:lnTo>
                  <a:pt x="2519663" y="7091"/>
                </a:lnTo>
                <a:lnTo>
                  <a:pt x="2460702" y="15431"/>
                </a:lnTo>
                <a:lnTo>
                  <a:pt x="2404861" y="26503"/>
                </a:lnTo>
                <a:lnTo>
                  <a:pt x="2353160" y="39955"/>
                </a:lnTo>
                <a:lnTo>
                  <a:pt x="2306616" y="55441"/>
                </a:lnTo>
                <a:lnTo>
                  <a:pt x="2266250" y="72609"/>
                </a:lnTo>
                <a:lnTo>
                  <a:pt x="2208126" y="110598"/>
                </a:lnTo>
                <a:lnTo>
                  <a:pt x="2186940" y="151129"/>
                </a:lnTo>
                <a:lnTo>
                  <a:pt x="2186940" y="762000"/>
                </a:lnTo>
                <a:lnTo>
                  <a:pt x="2208126" y="803105"/>
                </a:lnTo>
                <a:lnTo>
                  <a:pt x="2266250" y="841463"/>
                </a:lnTo>
                <a:lnTo>
                  <a:pt x="2306616" y="858752"/>
                </a:lnTo>
                <a:lnTo>
                  <a:pt x="2353160" y="874324"/>
                </a:lnTo>
                <a:lnTo>
                  <a:pt x="2404861" y="887835"/>
                </a:lnTo>
                <a:lnTo>
                  <a:pt x="2460702" y="898942"/>
                </a:lnTo>
                <a:lnTo>
                  <a:pt x="2519663" y="907300"/>
                </a:lnTo>
                <a:lnTo>
                  <a:pt x="2580725" y="912567"/>
                </a:lnTo>
                <a:lnTo>
                  <a:pt x="2642869" y="914400"/>
                </a:lnTo>
                <a:lnTo>
                  <a:pt x="0" y="2254250"/>
                </a:lnTo>
                <a:lnTo>
                  <a:pt x="3326129" y="914400"/>
                </a:lnTo>
                <a:lnTo>
                  <a:pt x="4474210" y="914400"/>
                </a:lnTo>
                <a:lnTo>
                  <a:pt x="4536354" y="912567"/>
                </a:lnTo>
                <a:lnTo>
                  <a:pt x="4597416" y="907300"/>
                </a:lnTo>
                <a:lnTo>
                  <a:pt x="4656377" y="898942"/>
                </a:lnTo>
                <a:lnTo>
                  <a:pt x="4712218" y="887835"/>
                </a:lnTo>
                <a:lnTo>
                  <a:pt x="4763919" y="874324"/>
                </a:lnTo>
                <a:lnTo>
                  <a:pt x="4810463" y="858752"/>
                </a:lnTo>
                <a:lnTo>
                  <a:pt x="4850829" y="841463"/>
                </a:lnTo>
                <a:lnTo>
                  <a:pt x="4908953" y="803105"/>
                </a:lnTo>
                <a:lnTo>
                  <a:pt x="4930140" y="762000"/>
                </a:lnTo>
                <a:lnTo>
                  <a:pt x="4930140" y="151129"/>
                </a:lnTo>
                <a:lnTo>
                  <a:pt x="4908953" y="110598"/>
                </a:lnTo>
                <a:lnTo>
                  <a:pt x="4850829" y="72609"/>
                </a:lnTo>
                <a:lnTo>
                  <a:pt x="4810463" y="55441"/>
                </a:lnTo>
                <a:lnTo>
                  <a:pt x="4763919" y="39955"/>
                </a:lnTo>
                <a:lnTo>
                  <a:pt x="4712218" y="26503"/>
                </a:lnTo>
                <a:lnTo>
                  <a:pt x="4656377" y="15431"/>
                </a:lnTo>
                <a:lnTo>
                  <a:pt x="4597416" y="7091"/>
                </a:lnTo>
                <a:lnTo>
                  <a:pt x="4536354" y="1831"/>
                </a:lnTo>
                <a:lnTo>
                  <a:pt x="447421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1160" y="203200"/>
            <a:ext cx="4930140" cy="2254250"/>
          </a:xfrm>
          <a:custGeom>
            <a:avLst/>
            <a:gdLst/>
            <a:ahLst/>
            <a:cxnLst/>
            <a:rect l="l" t="t" r="r" b="b"/>
            <a:pathLst>
              <a:path w="4930140" h="2254250">
                <a:moveTo>
                  <a:pt x="2642869" y="0"/>
                </a:moveTo>
                <a:lnTo>
                  <a:pt x="2580725" y="1831"/>
                </a:lnTo>
                <a:lnTo>
                  <a:pt x="2519663" y="7091"/>
                </a:lnTo>
                <a:lnTo>
                  <a:pt x="2460702" y="15431"/>
                </a:lnTo>
                <a:lnTo>
                  <a:pt x="2404861" y="26503"/>
                </a:lnTo>
                <a:lnTo>
                  <a:pt x="2353160" y="39955"/>
                </a:lnTo>
                <a:lnTo>
                  <a:pt x="2306616" y="55441"/>
                </a:lnTo>
                <a:lnTo>
                  <a:pt x="2266250" y="72609"/>
                </a:lnTo>
                <a:lnTo>
                  <a:pt x="2208126" y="110598"/>
                </a:lnTo>
                <a:lnTo>
                  <a:pt x="2186940" y="151129"/>
                </a:lnTo>
                <a:lnTo>
                  <a:pt x="2186940" y="265429"/>
                </a:lnTo>
                <a:lnTo>
                  <a:pt x="2186940" y="379729"/>
                </a:lnTo>
                <a:lnTo>
                  <a:pt x="2186940" y="534670"/>
                </a:lnTo>
                <a:lnTo>
                  <a:pt x="2186940" y="648970"/>
                </a:lnTo>
                <a:lnTo>
                  <a:pt x="2186940" y="762000"/>
                </a:lnTo>
                <a:lnTo>
                  <a:pt x="2192406" y="782724"/>
                </a:lnTo>
                <a:lnTo>
                  <a:pt x="2233080" y="822799"/>
                </a:lnTo>
                <a:lnTo>
                  <a:pt x="2306616" y="858752"/>
                </a:lnTo>
                <a:lnTo>
                  <a:pt x="2353160" y="874324"/>
                </a:lnTo>
                <a:lnTo>
                  <a:pt x="2404861" y="887835"/>
                </a:lnTo>
                <a:lnTo>
                  <a:pt x="2460702" y="898942"/>
                </a:lnTo>
                <a:lnTo>
                  <a:pt x="2519663" y="907300"/>
                </a:lnTo>
                <a:lnTo>
                  <a:pt x="2580725" y="912567"/>
                </a:lnTo>
                <a:lnTo>
                  <a:pt x="2642869" y="914400"/>
                </a:lnTo>
                <a:lnTo>
                  <a:pt x="0" y="2254250"/>
                </a:lnTo>
                <a:lnTo>
                  <a:pt x="3326129" y="914400"/>
                </a:lnTo>
                <a:lnTo>
                  <a:pt x="3790950" y="914400"/>
                </a:lnTo>
                <a:lnTo>
                  <a:pt x="4132579" y="914400"/>
                </a:lnTo>
                <a:lnTo>
                  <a:pt x="4474210" y="914400"/>
                </a:lnTo>
                <a:lnTo>
                  <a:pt x="4536354" y="912567"/>
                </a:lnTo>
                <a:lnTo>
                  <a:pt x="4597416" y="907300"/>
                </a:lnTo>
                <a:lnTo>
                  <a:pt x="4656377" y="898942"/>
                </a:lnTo>
                <a:lnTo>
                  <a:pt x="4712218" y="887835"/>
                </a:lnTo>
                <a:lnTo>
                  <a:pt x="4763919" y="874324"/>
                </a:lnTo>
                <a:lnTo>
                  <a:pt x="4810463" y="858752"/>
                </a:lnTo>
                <a:lnTo>
                  <a:pt x="4850829" y="841463"/>
                </a:lnTo>
                <a:lnTo>
                  <a:pt x="4908953" y="803105"/>
                </a:lnTo>
                <a:lnTo>
                  <a:pt x="4930140" y="762000"/>
                </a:lnTo>
                <a:lnTo>
                  <a:pt x="4930140" y="648970"/>
                </a:lnTo>
                <a:lnTo>
                  <a:pt x="4930140" y="534670"/>
                </a:lnTo>
                <a:lnTo>
                  <a:pt x="4930140" y="379729"/>
                </a:lnTo>
                <a:lnTo>
                  <a:pt x="4930140" y="265429"/>
                </a:lnTo>
                <a:lnTo>
                  <a:pt x="4930140" y="151129"/>
                </a:lnTo>
                <a:lnTo>
                  <a:pt x="4924673" y="130721"/>
                </a:lnTo>
                <a:lnTo>
                  <a:pt x="4883999" y="91111"/>
                </a:lnTo>
                <a:lnTo>
                  <a:pt x="4810463" y="55441"/>
                </a:lnTo>
                <a:lnTo>
                  <a:pt x="4763919" y="39955"/>
                </a:lnTo>
                <a:lnTo>
                  <a:pt x="4712218" y="26503"/>
                </a:lnTo>
                <a:lnTo>
                  <a:pt x="4656377" y="15431"/>
                </a:lnTo>
                <a:lnTo>
                  <a:pt x="4597416" y="7091"/>
                </a:lnTo>
                <a:lnTo>
                  <a:pt x="4536354" y="1831"/>
                </a:lnTo>
                <a:lnTo>
                  <a:pt x="4474210" y="0"/>
                </a:lnTo>
                <a:lnTo>
                  <a:pt x="4132579" y="0"/>
                </a:lnTo>
                <a:lnTo>
                  <a:pt x="3790950" y="0"/>
                </a:lnTo>
                <a:lnTo>
                  <a:pt x="3326129" y="0"/>
                </a:lnTo>
                <a:lnTo>
                  <a:pt x="2984500" y="0"/>
                </a:lnTo>
                <a:lnTo>
                  <a:pt x="26428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8100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1300" y="111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82390" y="355600"/>
            <a:ext cx="2672080" cy="5994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2705" marR="279400" indent="-40640">
              <a:lnSpc>
                <a:spcPts val="1480"/>
              </a:lnSpc>
              <a:spcBef>
                <a:spcPts val="215"/>
              </a:spcBef>
            </a:pPr>
            <a:r>
              <a:rPr sz="1300" b="1" spc="5" dirty="0">
                <a:latin typeface="Times New Roman"/>
                <a:cs typeface="Times New Roman"/>
              </a:rPr>
              <a:t>we </a:t>
            </a:r>
            <a:r>
              <a:rPr sz="1300" b="1" spc="-5" dirty="0">
                <a:latin typeface="Times New Roman"/>
                <a:cs typeface="Times New Roman"/>
              </a:rPr>
              <a:t>load the driver class by calling  </a:t>
            </a:r>
            <a:r>
              <a:rPr sz="13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Class.forName()</a:t>
            </a:r>
            <a:r>
              <a:rPr sz="13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with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45"/>
              </a:lnSpc>
            </a:pPr>
            <a:r>
              <a:rPr sz="1300" b="1" spc="-5" dirty="0">
                <a:latin typeface="Times New Roman"/>
                <a:cs typeface="Times New Roman"/>
              </a:rPr>
              <a:t>the Driver class name </a:t>
            </a:r>
            <a:r>
              <a:rPr sz="1300" b="1" dirty="0">
                <a:latin typeface="Times New Roman"/>
                <a:cs typeface="Times New Roman"/>
              </a:rPr>
              <a:t>as </a:t>
            </a:r>
            <a:r>
              <a:rPr sz="1300" b="1" spc="-10" dirty="0">
                <a:latin typeface="Times New Roman"/>
                <a:cs typeface="Times New Roman"/>
              </a:rPr>
              <a:t>an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argument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6400" y="3172460"/>
            <a:ext cx="8280400" cy="401320"/>
          </a:xfrm>
          <a:custGeom>
            <a:avLst/>
            <a:gdLst/>
            <a:ahLst/>
            <a:cxnLst/>
            <a:rect l="l" t="t" r="r" b="b"/>
            <a:pathLst>
              <a:path w="8280400" h="401320">
                <a:moveTo>
                  <a:pt x="0" y="0"/>
                </a:moveTo>
                <a:lnTo>
                  <a:pt x="8280400" y="0"/>
                </a:lnTo>
                <a:lnTo>
                  <a:pt x="8280400" y="401319"/>
                </a:lnTo>
                <a:lnTo>
                  <a:pt x="0" y="401319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6400" y="3172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6800" y="3573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4160" y="8889"/>
            <a:ext cx="7609840" cy="3256279"/>
          </a:xfrm>
          <a:custGeom>
            <a:avLst/>
            <a:gdLst/>
            <a:ahLst/>
            <a:cxnLst/>
            <a:rect l="l" t="t" r="r" b="b"/>
            <a:pathLst>
              <a:path w="7609840" h="3256279">
                <a:moveTo>
                  <a:pt x="7207250" y="0"/>
                </a:moveTo>
                <a:lnTo>
                  <a:pt x="5528310" y="0"/>
                </a:lnTo>
                <a:lnTo>
                  <a:pt x="5480318" y="2964"/>
                </a:lnTo>
                <a:lnTo>
                  <a:pt x="5432858" y="11545"/>
                </a:lnTo>
                <a:lnTo>
                  <a:pt x="5386504" y="25268"/>
                </a:lnTo>
                <a:lnTo>
                  <a:pt x="5341832" y="43664"/>
                </a:lnTo>
                <a:lnTo>
                  <a:pt x="5299418" y="66260"/>
                </a:lnTo>
                <a:lnTo>
                  <a:pt x="5259837" y="92584"/>
                </a:lnTo>
                <a:lnTo>
                  <a:pt x="5223666" y="122165"/>
                </a:lnTo>
                <a:lnTo>
                  <a:pt x="5191480" y="154531"/>
                </a:lnTo>
                <a:lnTo>
                  <a:pt x="5163855" y="189211"/>
                </a:lnTo>
                <a:lnTo>
                  <a:pt x="5141367" y="225732"/>
                </a:lnTo>
                <a:lnTo>
                  <a:pt x="5124591" y="263624"/>
                </a:lnTo>
                <a:lnTo>
                  <a:pt x="5114103" y="302413"/>
                </a:lnTo>
                <a:lnTo>
                  <a:pt x="5110480" y="341629"/>
                </a:lnTo>
                <a:lnTo>
                  <a:pt x="5110480" y="1202689"/>
                </a:lnTo>
                <a:lnTo>
                  <a:pt x="0" y="3256279"/>
                </a:lnTo>
                <a:lnTo>
                  <a:pt x="5110480" y="1715769"/>
                </a:lnTo>
                <a:lnTo>
                  <a:pt x="7609840" y="1715769"/>
                </a:lnTo>
                <a:lnTo>
                  <a:pt x="7609840" y="260890"/>
                </a:lnTo>
                <a:lnTo>
                  <a:pt x="7594348" y="225732"/>
                </a:lnTo>
                <a:lnTo>
                  <a:pt x="7571953" y="189211"/>
                </a:lnTo>
                <a:lnTo>
                  <a:pt x="7544426" y="154531"/>
                </a:lnTo>
                <a:lnTo>
                  <a:pt x="7512330" y="122165"/>
                </a:lnTo>
                <a:lnTo>
                  <a:pt x="7476232" y="92584"/>
                </a:lnTo>
                <a:lnTo>
                  <a:pt x="7436696" y="66260"/>
                </a:lnTo>
                <a:lnTo>
                  <a:pt x="7394289" y="43664"/>
                </a:lnTo>
                <a:lnTo>
                  <a:pt x="7349576" y="25268"/>
                </a:lnTo>
                <a:lnTo>
                  <a:pt x="7303121" y="11545"/>
                </a:lnTo>
                <a:lnTo>
                  <a:pt x="7255490" y="2964"/>
                </a:lnTo>
                <a:lnTo>
                  <a:pt x="7207250" y="0"/>
                </a:lnTo>
                <a:close/>
              </a:path>
              <a:path w="7609840" h="3256279">
                <a:moveTo>
                  <a:pt x="7609840" y="1715769"/>
                </a:moveTo>
                <a:lnTo>
                  <a:pt x="5110480" y="1715769"/>
                </a:lnTo>
                <a:lnTo>
                  <a:pt x="5114103" y="1754986"/>
                </a:lnTo>
                <a:lnTo>
                  <a:pt x="5124591" y="1793775"/>
                </a:lnTo>
                <a:lnTo>
                  <a:pt x="5141367" y="1831667"/>
                </a:lnTo>
                <a:lnTo>
                  <a:pt x="5163855" y="1868188"/>
                </a:lnTo>
                <a:lnTo>
                  <a:pt x="5191480" y="1902868"/>
                </a:lnTo>
                <a:lnTo>
                  <a:pt x="5223666" y="1935234"/>
                </a:lnTo>
                <a:lnTo>
                  <a:pt x="5259837" y="1964815"/>
                </a:lnTo>
                <a:lnTo>
                  <a:pt x="5299418" y="1991139"/>
                </a:lnTo>
                <a:lnTo>
                  <a:pt x="5341832" y="2013735"/>
                </a:lnTo>
                <a:lnTo>
                  <a:pt x="5386504" y="2032131"/>
                </a:lnTo>
                <a:lnTo>
                  <a:pt x="5432858" y="2045854"/>
                </a:lnTo>
                <a:lnTo>
                  <a:pt x="5480318" y="2054435"/>
                </a:lnTo>
                <a:lnTo>
                  <a:pt x="5528310" y="2057399"/>
                </a:lnTo>
                <a:lnTo>
                  <a:pt x="7207250" y="2057399"/>
                </a:lnTo>
                <a:lnTo>
                  <a:pt x="7255490" y="2054435"/>
                </a:lnTo>
                <a:lnTo>
                  <a:pt x="7303121" y="2045854"/>
                </a:lnTo>
                <a:lnTo>
                  <a:pt x="7349576" y="2032131"/>
                </a:lnTo>
                <a:lnTo>
                  <a:pt x="7394289" y="2013735"/>
                </a:lnTo>
                <a:lnTo>
                  <a:pt x="7436696" y="1991139"/>
                </a:lnTo>
                <a:lnTo>
                  <a:pt x="7476232" y="1964815"/>
                </a:lnTo>
                <a:lnTo>
                  <a:pt x="7512330" y="1935234"/>
                </a:lnTo>
                <a:lnTo>
                  <a:pt x="7544426" y="1902868"/>
                </a:lnTo>
                <a:lnTo>
                  <a:pt x="7571953" y="1868188"/>
                </a:lnTo>
                <a:lnTo>
                  <a:pt x="7594348" y="1831667"/>
                </a:lnTo>
                <a:lnTo>
                  <a:pt x="7609840" y="1796509"/>
                </a:lnTo>
                <a:lnTo>
                  <a:pt x="7609840" y="171576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4160" y="8889"/>
            <a:ext cx="7609840" cy="3256279"/>
          </a:xfrm>
          <a:custGeom>
            <a:avLst/>
            <a:gdLst/>
            <a:ahLst/>
            <a:cxnLst/>
            <a:rect l="l" t="t" r="r" b="b"/>
            <a:pathLst>
              <a:path w="7609840" h="3256279">
                <a:moveTo>
                  <a:pt x="5528310" y="0"/>
                </a:moveTo>
                <a:lnTo>
                  <a:pt x="5480318" y="2964"/>
                </a:lnTo>
                <a:lnTo>
                  <a:pt x="5432858" y="11545"/>
                </a:lnTo>
                <a:lnTo>
                  <a:pt x="5386504" y="25268"/>
                </a:lnTo>
                <a:lnTo>
                  <a:pt x="5341832" y="43664"/>
                </a:lnTo>
                <a:lnTo>
                  <a:pt x="5299418" y="66260"/>
                </a:lnTo>
                <a:lnTo>
                  <a:pt x="5259837" y="92584"/>
                </a:lnTo>
                <a:lnTo>
                  <a:pt x="5223666" y="122165"/>
                </a:lnTo>
                <a:lnTo>
                  <a:pt x="5191480" y="154531"/>
                </a:lnTo>
                <a:lnTo>
                  <a:pt x="5163855" y="189211"/>
                </a:lnTo>
                <a:lnTo>
                  <a:pt x="5141367" y="225732"/>
                </a:lnTo>
                <a:lnTo>
                  <a:pt x="5124591" y="263624"/>
                </a:lnTo>
                <a:lnTo>
                  <a:pt x="5114103" y="302413"/>
                </a:lnTo>
                <a:lnTo>
                  <a:pt x="5110480" y="341629"/>
                </a:lnTo>
                <a:lnTo>
                  <a:pt x="5110480" y="598169"/>
                </a:lnTo>
                <a:lnTo>
                  <a:pt x="5110480" y="854709"/>
                </a:lnTo>
                <a:lnTo>
                  <a:pt x="5110480" y="1202689"/>
                </a:lnTo>
                <a:lnTo>
                  <a:pt x="0" y="3256279"/>
                </a:lnTo>
                <a:lnTo>
                  <a:pt x="5110480" y="1715769"/>
                </a:lnTo>
                <a:lnTo>
                  <a:pt x="5114103" y="1754986"/>
                </a:lnTo>
                <a:lnTo>
                  <a:pt x="5124591" y="1793775"/>
                </a:lnTo>
                <a:lnTo>
                  <a:pt x="5141367" y="1831667"/>
                </a:lnTo>
                <a:lnTo>
                  <a:pt x="5163855" y="1868188"/>
                </a:lnTo>
                <a:lnTo>
                  <a:pt x="5191480" y="1902868"/>
                </a:lnTo>
                <a:lnTo>
                  <a:pt x="5223666" y="1935234"/>
                </a:lnTo>
                <a:lnTo>
                  <a:pt x="5259837" y="1964815"/>
                </a:lnTo>
                <a:lnTo>
                  <a:pt x="5299418" y="1991139"/>
                </a:lnTo>
                <a:lnTo>
                  <a:pt x="5341832" y="2013735"/>
                </a:lnTo>
                <a:lnTo>
                  <a:pt x="5386504" y="2032131"/>
                </a:lnTo>
                <a:lnTo>
                  <a:pt x="5432858" y="2045854"/>
                </a:lnTo>
                <a:lnTo>
                  <a:pt x="5480318" y="2054435"/>
                </a:lnTo>
                <a:lnTo>
                  <a:pt x="5528310" y="2057399"/>
                </a:lnTo>
                <a:lnTo>
                  <a:pt x="5841999" y="2057399"/>
                </a:lnTo>
                <a:lnTo>
                  <a:pt x="6155690" y="2057399"/>
                </a:lnTo>
                <a:lnTo>
                  <a:pt x="6581140" y="2057399"/>
                </a:lnTo>
                <a:lnTo>
                  <a:pt x="6893560" y="2057399"/>
                </a:lnTo>
                <a:lnTo>
                  <a:pt x="7207250" y="2057399"/>
                </a:lnTo>
                <a:lnTo>
                  <a:pt x="7255490" y="2054435"/>
                </a:lnTo>
                <a:lnTo>
                  <a:pt x="7303121" y="2045854"/>
                </a:lnTo>
                <a:lnTo>
                  <a:pt x="7349576" y="2032131"/>
                </a:lnTo>
                <a:lnTo>
                  <a:pt x="7394289" y="2013735"/>
                </a:lnTo>
                <a:lnTo>
                  <a:pt x="7436696" y="1991139"/>
                </a:lnTo>
                <a:lnTo>
                  <a:pt x="7476232" y="1964815"/>
                </a:lnTo>
                <a:lnTo>
                  <a:pt x="7512330" y="1935234"/>
                </a:lnTo>
                <a:lnTo>
                  <a:pt x="7544426" y="1902868"/>
                </a:lnTo>
                <a:lnTo>
                  <a:pt x="7571953" y="1868188"/>
                </a:lnTo>
                <a:lnTo>
                  <a:pt x="7594348" y="1831667"/>
                </a:lnTo>
                <a:lnTo>
                  <a:pt x="7609840" y="17965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62469" y="8889"/>
            <a:ext cx="2081530" cy="260985"/>
          </a:xfrm>
          <a:custGeom>
            <a:avLst/>
            <a:gdLst/>
            <a:ahLst/>
            <a:cxnLst/>
            <a:rect l="l" t="t" r="r" b="b"/>
            <a:pathLst>
              <a:path w="2081529" h="260985">
                <a:moveTo>
                  <a:pt x="2081529" y="260890"/>
                </a:moveTo>
                <a:lnTo>
                  <a:pt x="2066038" y="225732"/>
                </a:lnTo>
                <a:lnTo>
                  <a:pt x="2043643" y="189211"/>
                </a:lnTo>
                <a:lnTo>
                  <a:pt x="2016116" y="154531"/>
                </a:lnTo>
                <a:lnTo>
                  <a:pt x="1984020" y="122165"/>
                </a:lnTo>
                <a:lnTo>
                  <a:pt x="1947922" y="92584"/>
                </a:lnTo>
                <a:lnTo>
                  <a:pt x="1908386" y="66260"/>
                </a:lnTo>
                <a:lnTo>
                  <a:pt x="1865979" y="43664"/>
                </a:lnTo>
                <a:lnTo>
                  <a:pt x="1821266" y="25268"/>
                </a:lnTo>
                <a:lnTo>
                  <a:pt x="1774811" y="11545"/>
                </a:lnTo>
                <a:lnTo>
                  <a:pt x="1727180" y="2964"/>
                </a:lnTo>
                <a:lnTo>
                  <a:pt x="1678939" y="0"/>
                </a:lnTo>
                <a:lnTo>
                  <a:pt x="1365250" y="0"/>
                </a:lnTo>
                <a:lnTo>
                  <a:pt x="1052829" y="0"/>
                </a:lnTo>
                <a:lnTo>
                  <a:pt x="627379" y="0"/>
                </a:lnTo>
                <a:lnTo>
                  <a:pt x="313689" y="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4640" y="8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05600" y="236220"/>
            <a:ext cx="2355215" cy="15938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4700"/>
              </a:lnSpc>
              <a:spcBef>
                <a:spcPts val="175"/>
              </a:spcBef>
            </a:pP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JDBC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DriverManager </a:t>
            </a:r>
            <a:r>
              <a:rPr sz="1200" b="1" spc="-5" dirty="0">
                <a:latin typeface="Times New Roman"/>
                <a:cs typeface="Times New Roman"/>
              </a:rPr>
              <a:t>is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very  important class </a:t>
            </a:r>
            <a:r>
              <a:rPr sz="1200" b="1" dirty="0">
                <a:latin typeface="Times New Roman"/>
                <a:cs typeface="Times New Roman"/>
              </a:rPr>
              <a:t>that </a:t>
            </a:r>
            <a:r>
              <a:rPr sz="1200" b="1" spc="-5" dirty="0">
                <a:latin typeface="Times New Roman"/>
                <a:cs typeface="Times New Roman"/>
              </a:rPr>
              <a:t>defines objects  </a:t>
            </a:r>
            <a:r>
              <a:rPr sz="1200" b="1" dirty="0">
                <a:latin typeface="Times New Roman"/>
                <a:cs typeface="Times New Roman"/>
              </a:rPr>
              <a:t>which </a:t>
            </a:r>
            <a:r>
              <a:rPr sz="1200" b="1" spc="-5" dirty="0">
                <a:latin typeface="Times New Roman"/>
                <a:cs typeface="Times New Roman"/>
              </a:rPr>
              <a:t>connect </a:t>
            </a:r>
            <a:r>
              <a:rPr sz="1200" b="1" dirty="0">
                <a:latin typeface="Times New Roman"/>
                <a:cs typeface="Times New Roman"/>
              </a:rPr>
              <a:t>Java applications </a:t>
            </a:r>
            <a:r>
              <a:rPr sz="1200" b="1" spc="-5" dirty="0">
                <a:latin typeface="Times New Roman"/>
                <a:cs typeface="Times New Roman"/>
              </a:rPr>
              <a:t>to 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JDBC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driver.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DriverManager </a:t>
            </a:r>
            <a:r>
              <a:rPr sz="1200" b="1" spc="-5" dirty="0">
                <a:latin typeface="Times New Roman"/>
                <a:cs typeface="Times New Roman"/>
              </a:rPr>
              <a:t>class manages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58419" indent="38100">
              <a:lnSpc>
                <a:spcPct val="94700"/>
              </a:lnSpc>
              <a:spcBef>
                <a:spcPts val="40"/>
              </a:spcBef>
            </a:pPr>
            <a:r>
              <a:rPr sz="1200" b="1" spc="-5" dirty="0">
                <a:latin typeface="Times New Roman"/>
                <a:cs typeface="Times New Roman"/>
              </a:rPr>
              <a:t>JDBC drivers that are installed </a:t>
            </a:r>
            <a:r>
              <a:rPr sz="1200" b="1" dirty="0">
                <a:latin typeface="Times New Roman"/>
                <a:cs typeface="Times New Roman"/>
              </a:rPr>
              <a:t>on  the </a:t>
            </a:r>
            <a:r>
              <a:rPr sz="1200" b="1" spc="-5" dirty="0">
                <a:latin typeface="Times New Roman"/>
                <a:cs typeface="Times New Roman"/>
              </a:rPr>
              <a:t>system. </a:t>
            </a:r>
            <a:r>
              <a:rPr sz="1200" b="1" dirty="0">
                <a:latin typeface="Times New Roman"/>
                <a:cs typeface="Times New Roman"/>
              </a:rPr>
              <a:t>Its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getConnection()  </a:t>
            </a:r>
            <a:r>
              <a:rPr sz="1200" b="1" spc="-5" dirty="0">
                <a:latin typeface="Times New Roman"/>
                <a:cs typeface="Times New Roman"/>
              </a:rPr>
              <a:t>method is used to establish </a:t>
            </a:r>
            <a:r>
              <a:rPr sz="1200" b="1" dirty="0">
                <a:latin typeface="Times New Roman"/>
                <a:cs typeface="Times New Roman"/>
              </a:rPr>
              <a:t>a  </a:t>
            </a:r>
            <a:r>
              <a:rPr sz="1200" b="1" spc="-5" dirty="0">
                <a:latin typeface="Times New Roman"/>
                <a:cs typeface="Times New Roman"/>
              </a:rPr>
              <a:t>connection </a:t>
            </a:r>
            <a:r>
              <a:rPr sz="1200" b="1" dirty="0">
                <a:latin typeface="Times New Roman"/>
                <a:cs typeface="Times New Roman"/>
              </a:rPr>
              <a:t>to a </a:t>
            </a:r>
            <a:r>
              <a:rPr sz="1200" b="1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3312160" cy="3083560"/>
          </a:xfrm>
          <a:custGeom>
            <a:avLst/>
            <a:gdLst/>
            <a:ahLst/>
            <a:cxnLst/>
            <a:rect l="l" t="t" r="r" b="b"/>
            <a:pathLst>
              <a:path w="3312160" h="3083560">
                <a:moveTo>
                  <a:pt x="2839176" y="0"/>
                </a:moveTo>
                <a:lnTo>
                  <a:pt x="339290" y="0"/>
                </a:lnTo>
                <a:lnTo>
                  <a:pt x="325354" y="1419"/>
                </a:lnTo>
                <a:lnTo>
                  <a:pt x="269636" y="10728"/>
                </a:lnTo>
                <a:lnTo>
                  <a:pt x="215469" y="23296"/>
                </a:lnTo>
                <a:lnTo>
                  <a:pt x="163359" y="38852"/>
                </a:lnTo>
                <a:lnTo>
                  <a:pt x="113812" y="57129"/>
                </a:lnTo>
                <a:lnTo>
                  <a:pt x="67333" y="77858"/>
                </a:lnTo>
                <a:lnTo>
                  <a:pt x="24428" y="100771"/>
                </a:lnTo>
                <a:lnTo>
                  <a:pt x="0" y="1717981"/>
                </a:lnTo>
                <a:lnTo>
                  <a:pt x="24428" y="1733680"/>
                </a:lnTo>
                <a:lnTo>
                  <a:pt x="67333" y="1756719"/>
                </a:lnTo>
                <a:lnTo>
                  <a:pt x="113812" y="1777573"/>
                </a:lnTo>
                <a:lnTo>
                  <a:pt x="163359" y="1795968"/>
                </a:lnTo>
                <a:lnTo>
                  <a:pt x="215469" y="1811631"/>
                </a:lnTo>
                <a:lnTo>
                  <a:pt x="269636" y="1824288"/>
                </a:lnTo>
                <a:lnTo>
                  <a:pt x="325354" y="1833668"/>
                </a:lnTo>
                <a:lnTo>
                  <a:pt x="382117" y="1839496"/>
                </a:lnTo>
                <a:lnTo>
                  <a:pt x="439420" y="1841500"/>
                </a:lnTo>
                <a:lnTo>
                  <a:pt x="924560" y="3083560"/>
                </a:lnTo>
                <a:lnTo>
                  <a:pt x="1296670" y="1841500"/>
                </a:lnTo>
                <a:lnTo>
                  <a:pt x="2739390" y="1841500"/>
                </a:lnTo>
                <a:lnTo>
                  <a:pt x="2796471" y="1839496"/>
                </a:lnTo>
                <a:lnTo>
                  <a:pt x="2853074" y="1833668"/>
                </a:lnTo>
                <a:lnTo>
                  <a:pt x="2908686" y="1824288"/>
                </a:lnTo>
                <a:lnTo>
                  <a:pt x="2962794" y="1811631"/>
                </a:lnTo>
                <a:lnTo>
                  <a:pt x="3014885" y="1795968"/>
                </a:lnTo>
                <a:lnTo>
                  <a:pt x="3064449" y="1777573"/>
                </a:lnTo>
                <a:lnTo>
                  <a:pt x="3110970" y="1756719"/>
                </a:lnTo>
                <a:lnTo>
                  <a:pt x="3153939" y="1733680"/>
                </a:lnTo>
                <a:lnTo>
                  <a:pt x="3192840" y="1708729"/>
                </a:lnTo>
                <a:lnTo>
                  <a:pt x="3227164" y="1682138"/>
                </a:lnTo>
                <a:lnTo>
                  <a:pt x="3256395" y="1654181"/>
                </a:lnTo>
                <a:lnTo>
                  <a:pt x="3297535" y="1595263"/>
                </a:lnTo>
                <a:lnTo>
                  <a:pt x="3312160" y="1534160"/>
                </a:lnTo>
                <a:lnTo>
                  <a:pt x="3312160" y="299720"/>
                </a:lnTo>
                <a:lnTo>
                  <a:pt x="3297535" y="238677"/>
                </a:lnTo>
                <a:lnTo>
                  <a:pt x="3256395" y="179920"/>
                </a:lnTo>
                <a:lnTo>
                  <a:pt x="3227164" y="152070"/>
                </a:lnTo>
                <a:lnTo>
                  <a:pt x="3192840" y="125597"/>
                </a:lnTo>
                <a:lnTo>
                  <a:pt x="3153939" y="100771"/>
                </a:lnTo>
                <a:lnTo>
                  <a:pt x="3110970" y="77858"/>
                </a:lnTo>
                <a:lnTo>
                  <a:pt x="3064449" y="57129"/>
                </a:lnTo>
                <a:lnTo>
                  <a:pt x="3014885" y="38852"/>
                </a:lnTo>
                <a:lnTo>
                  <a:pt x="2962794" y="23296"/>
                </a:lnTo>
                <a:lnTo>
                  <a:pt x="2908686" y="10728"/>
                </a:lnTo>
                <a:lnTo>
                  <a:pt x="2853074" y="1419"/>
                </a:lnTo>
                <a:lnTo>
                  <a:pt x="283917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339725" cy="116839"/>
          </a:xfrm>
          <a:custGeom>
            <a:avLst/>
            <a:gdLst/>
            <a:ahLst/>
            <a:cxnLst/>
            <a:rect l="l" t="t" r="r" b="b"/>
            <a:pathLst>
              <a:path w="339725" h="116839">
                <a:moveTo>
                  <a:pt x="339290" y="0"/>
                </a:moveTo>
                <a:lnTo>
                  <a:pt x="269636" y="10728"/>
                </a:lnTo>
                <a:lnTo>
                  <a:pt x="215469" y="23296"/>
                </a:lnTo>
                <a:lnTo>
                  <a:pt x="163359" y="38852"/>
                </a:lnTo>
                <a:lnTo>
                  <a:pt x="113812" y="57129"/>
                </a:lnTo>
                <a:lnTo>
                  <a:pt x="67333" y="77858"/>
                </a:lnTo>
                <a:lnTo>
                  <a:pt x="24428" y="100771"/>
                </a:lnTo>
                <a:lnTo>
                  <a:pt x="0" y="116391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3312160" cy="3083560"/>
          </a:xfrm>
          <a:custGeom>
            <a:avLst/>
            <a:gdLst/>
            <a:ahLst/>
            <a:cxnLst/>
            <a:rect l="l" t="t" r="r" b="b"/>
            <a:pathLst>
              <a:path w="3312160" h="3083560">
                <a:moveTo>
                  <a:pt x="0" y="1717981"/>
                </a:moveTo>
                <a:lnTo>
                  <a:pt x="67333" y="1756719"/>
                </a:lnTo>
                <a:lnTo>
                  <a:pt x="113812" y="1777573"/>
                </a:lnTo>
                <a:lnTo>
                  <a:pt x="163359" y="1795968"/>
                </a:lnTo>
                <a:lnTo>
                  <a:pt x="215469" y="1811631"/>
                </a:lnTo>
                <a:lnTo>
                  <a:pt x="269636" y="1824288"/>
                </a:lnTo>
                <a:lnTo>
                  <a:pt x="325354" y="1833668"/>
                </a:lnTo>
                <a:lnTo>
                  <a:pt x="382117" y="1839496"/>
                </a:lnTo>
                <a:lnTo>
                  <a:pt x="439420" y="1841500"/>
                </a:lnTo>
                <a:lnTo>
                  <a:pt x="924560" y="3083560"/>
                </a:lnTo>
                <a:lnTo>
                  <a:pt x="1296670" y="1841500"/>
                </a:lnTo>
                <a:lnTo>
                  <a:pt x="1880870" y="1841500"/>
                </a:lnTo>
                <a:lnTo>
                  <a:pt x="2310130" y="1841500"/>
                </a:lnTo>
                <a:lnTo>
                  <a:pt x="2739390" y="1841500"/>
                </a:lnTo>
                <a:lnTo>
                  <a:pt x="2796471" y="1839496"/>
                </a:lnTo>
                <a:lnTo>
                  <a:pt x="2853074" y="1833668"/>
                </a:lnTo>
                <a:lnTo>
                  <a:pt x="2908686" y="1824288"/>
                </a:lnTo>
                <a:lnTo>
                  <a:pt x="2962794" y="1811631"/>
                </a:lnTo>
                <a:lnTo>
                  <a:pt x="3014885" y="1795968"/>
                </a:lnTo>
                <a:lnTo>
                  <a:pt x="3064449" y="1777573"/>
                </a:lnTo>
                <a:lnTo>
                  <a:pt x="3110970" y="1756719"/>
                </a:lnTo>
                <a:lnTo>
                  <a:pt x="3153939" y="1733680"/>
                </a:lnTo>
                <a:lnTo>
                  <a:pt x="3192840" y="1708729"/>
                </a:lnTo>
                <a:lnTo>
                  <a:pt x="3227164" y="1682138"/>
                </a:lnTo>
                <a:lnTo>
                  <a:pt x="3256395" y="1654181"/>
                </a:lnTo>
                <a:lnTo>
                  <a:pt x="3297535" y="1595263"/>
                </a:lnTo>
                <a:lnTo>
                  <a:pt x="3312160" y="1534160"/>
                </a:lnTo>
                <a:lnTo>
                  <a:pt x="3312160" y="1304289"/>
                </a:lnTo>
                <a:lnTo>
                  <a:pt x="3312160" y="1073150"/>
                </a:lnTo>
                <a:lnTo>
                  <a:pt x="3312160" y="760729"/>
                </a:lnTo>
                <a:lnTo>
                  <a:pt x="3312160" y="530860"/>
                </a:lnTo>
                <a:lnTo>
                  <a:pt x="3312160" y="299720"/>
                </a:lnTo>
                <a:lnTo>
                  <a:pt x="3308418" y="269047"/>
                </a:lnTo>
                <a:lnTo>
                  <a:pt x="3280023" y="208879"/>
                </a:lnTo>
                <a:lnTo>
                  <a:pt x="3227164" y="152070"/>
                </a:lnTo>
                <a:lnTo>
                  <a:pt x="3192840" y="125597"/>
                </a:lnTo>
                <a:lnTo>
                  <a:pt x="3153939" y="100771"/>
                </a:lnTo>
                <a:lnTo>
                  <a:pt x="3110970" y="77858"/>
                </a:lnTo>
                <a:lnTo>
                  <a:pt x="3064449" y="57129"/>
                </a:lnTo>
                <a:lnTo>
                  <a:pt x="3014885" y="38852"/>
                </a:lnTo>
                <a:lnTo>
                  <a:pt x="2962794" y="23296"/>
                </a:lnTo>
                <a:lnTo>
                  <a:pt x="2908686" y="10728"/>
                </a:lnTo>
                <a:lnTo>
                  <a:pt x="2853074" y="1419"/>
                </a:lnTo>
                <a:lnTo>
                  <a:pt x="2839176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12159" y="1841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119" y="49530"/>
            <a:ext cx="21380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jdbc </a:t>
            </a:r>
            <a:r>
              <a:rPr sz="13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Connection </a:t>
            </a:r>
            <a:r>
              <a:rPr sz="1300" spc="-5" dirty="0">
                <a:latin typeface="Times New Roman"/>
                <a:cs typeface="Times New Roman"/>
              </a:rPr>
              <a:t>represents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19" y="237490"/>
            <a:ext cx="30168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-229" dirty="0">
                <a:latin typeface="Times New Roman"/>
                <a:cs typeface="Times New Roman"/>
              </a:rPr>
              <a:t>session</a:t>
            </a:r>
            <a:r>
              <a:rPr sz="1800" b="1" spc="-345" baseline="16203" dirty="0">
                <a:latin typeface="Arial"/>
                <a:cs typeface="Arial"/>
              </a:rPr>
              <a:t>S</a:t>
            </a:r>
            <a:r>
              <a:rPr sz="1300" b="1" spc="-229" dirty="0">
                <a:latin typeface="Times New Roman"/>
                <a:cs typeface="Times New Roman"/>
              </a:rPr>
              <a:t>/</a:t>
            </a:r>
            <a:r>
              <a:rPr sz="1800" b="1" spc="-345" baseline="16203" dirty="0">
                <a:latin typeface="Arial"/>
                <a:cs typeface="Arial"/>
              </a:rPr>
              <a:t>a</a:t>
            </a:r>
            <a:r>
              <a:rPr sz="1300" b="1" spc="-229" dirty="0">
                <a:latin typeface="Times New Roman"/>
                <a:cs typeface="Times New Roman"/>
              </a:rPr>
              <a:t>co</a:t>
            </a:r>
            <a:r>
              <a:rPr sz="1800" b="1" spc="-345" baseline="16203" dirty="0">
                <a:latin typeface="Arial"/>
                <a:cs typeface="Arial"/>
              </a:rPr>
              <a:t>m</a:t>
            </a:r>
            <a:r>
              <a:rPr sz="1300" b="1" spc="-229" dirty="0">
                <a:latin typeface="Times New Roman"/>
                <a:cs typeface="Times New Roman"/>
              </a:rPr>
              <a:t>n</a:t>
            </a:r>
            <a:r>
              <a:rPr sz="1800" b="1" spc="-345" baseline="16203" dirty="0">
                <a:latin typeface="Arial"/>
                <a:cs typeface="Arial"/>
              </a:rPr>
              <a:t>p</a:t>
            </a:r>
            <a:r>
              <a:rPr sz="1300" b="1" spc="-229" dirty="0">
                <a:latin typeface="Times New Roman"/>
                <a:cs typeface="Times New Roman"/>
              </a:rPr>
              <a:t>n</a:t>
            </a:r>
            <a:r>
              <a:rPr sz="1800" b="1" spc="-345" baseline="16203" dirty="0">
                <a:latin typeface="Arial"/>
                <a:cs typeface="Arial"/>
              </a:rPr>
              <a:t>l</a:t>
            </a:r>
            <a:r>
              <a:rPr sz="1300" b="1" spc="-229" dirty="0">
                <a:latin typeface="Times New Roman"/>
                <a:cs typeface="Times New Roman"/>
              </a:rPr>
              <a:t>e</a:t>
            </a:r>
            <a:r>
              <a:rPr sz="1800" b="1" spc="-345" baseline="16203" dirty="0">
                <a:latin typeface="Arial"/>
                <a:cs typeface="Arial"/>
              </a:rPr>
              <a:t>e</a:t>
            </a:r>
            <a:r>
              <a:rPr sz="1300" b="1" spc="-229" dirty="0">
                <a:latin typeface="Times New Roman"/>
                <a:cs typeface="Times New Roman"/>
              </a:rPr>
              <a:t>c</a:t>
            </a:r>
            <a:r>
              <a:rPr sz="1800" b="1" spc="-345" baseline="16203" dirty="0">
                <a:latin typeface="Arial"/>
                <a:cs typeface="Arial"/>
              </a:rPr>
              <a:t>C</a:t>
            </a:r>
            <a:r>
              <a:rPr sz="1300" b="1" spc="-229" dirty="0">
                <a:latin typeface="Times New Roman"/>
                <a:cs typeface="Times New Roman"/>
              </a:rPr>
              <a:t>tio</a:t>
            </a:r>
            <a:r>
              <a:rPr sz="1800" b="1" spc="-345" baseline="16203" dirty="0">
                <a:latin typeface="Arial"/>
                <a:cs typeface="Arial"/>
              </a:rPr>
              <a:t>o</a:t>
            </a:r>
            <a:r>
              <a:rPr sz="1300" b="1" spc="-229" dirty="0">
                <a:latin typeface="Times New Roman"/>
                <a:cs typeface="Times New Roman"/>
              </a:rPr>
              <a:t>n</a:t>
            </a:r>
            <a:r>
              <a:rPr sz="1800" b="1" spc="-345" baseline="16203" dirty="0">
                <a:latin typeface="Arial"/>
                <a:cs typeface="Arial"/>
              </a:rPr>
              <a:t>de</a:t>
            </a:r>
            <a:r>
              <a:rPr sz="1300" spc="-229" dirty="0">
                <a:latin typeface="Times New Roman"/>
                <a:cs typeface="Times New Roman"/>
              </a:rPr>
              <a:t>w</a:t>
            </a:r>
            <a:r>
              <a:rPr sz="1800" b="1" spc="-345" baseline="16203" dirty="0">
                <a:latin typeface="Arial"/>
                <a:cs typeface="Arial"/>
              </a:rPr>
              <a:t>:</a:t>
            </a:r>
            <a:r>
              <a:rPr sz="1300" spc="-229" dirty="0">
                <a:latin typeface="Times New Roman"/>
                <a:cs typeface="Times New Roman"/>
              </a:rPr>
              <a:t>ith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specific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database.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760" y="425450"/>
            <a:ext cx="24142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Times New Roman"/>
                <a:cs typeface="Times New Roman"/>
              </a:rPr>
              <a:t>Within the </a:t>
            </a:r>
            <a:r>
              <a:rPr sz="1300" b="1" spc="-5" dirty="0">
                <a:latin typeface="Times New Roman"/>
                <a:cs typeface="Times New Roman"/>
              </a:rPr>
              <a:t>context </a:t>
            </a:r>
            <a:r>
              <a:rPr sz="1300" dirty="0">
                <a:latin typeface="Times New Roman"/>
                <a:cs typeface="Times New Roman"/>
              </a:rPr>
              <a:t>of a</a:t>
            </a:r>
            <a:r>
              <a:rPr sz="1300" spc="-5" dirty="0">
                <a:latin typeface="Times New Roman"/>
                <a:cs typeface="Times New Roman"/>
              </a:rPr>
              <a:t> Connection,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360" y="599440"/>
            <a:ext cx="2352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SQL, </a:t>
            </a:r>
            <a:r>
              <a:rPr sz="1300" spc="-240" dirty="0">
                <a:latin typeface="Times New Roman"/>
                <a:cs typeface="Times New Roman"/>
              </a:rPr>
              <a:t>PL/SQ</a:t>
            </a:r>
            <a:r>
              <a:rPr sz="2100" b="1" spc="-359" baseline="-19841" dirty="0">
                <a:latin typeface="Arial"/>
                <a:cs typeface="Arial"/>
              </a:rPr>
              <a:t>i</a:t>
            </a:r>
            <a:r>
              <a:rPr sz="1300" spc="-240" dirty="0">
                <a:latin typeface="Times New Roman"/>
                <a:cs typeface="Times New Roman"/>
              </a:rPr>
              <a:t>L</a:t>
            </a:r>
            <a:r>
              <a:rPr sz="2100" b="1" spc="-359" baseline="-19841" dirty="0">
                <a:latin typeface="Arial"/>
                <a:cs typeface="Arial"/>
              </a:rPr>
              <a:t>m</a:t>
            </a:r>
            <a:r>
              <a:rPr sz="1300" spc="-240" dirty="0">
                <a:latin typeface="Times New Roman"/>
                <a:cs typeface="Times New Roman"/>
              </a:rPr>
              <a:t>st</a:t>
            </a:r>
            <a:r>
              <a:rPr sz="2100" b="1" spc="-359" baseline="-19841" dirty="0">
                <a:latin typeface="Arial"/>
                <a:cs typeface="Arial"/>
              </a:rPr>
              <a:t>p</a:t>
            </a:r>
            <a:r>
              <a:rPr sz="1300" spc="-240" dirty="0">
                <a:latin typeface="Times New Roman"/>
                <a:cs typeface="Times New Roman"/>
              </a:rPr>
              <a:t>a</a:t>
            </a:r>
            <a:r>
              <a:rPr sz="2100" b="1" spc="-359" baseline="-19841" dirty="0">
                <a:latin typeface="Arial"/>
                <a:cs typeface="Arial"/>
              </a:rPr>
              <a:t>o</a:t>
            </a:r>
            <a:r>
              <a:rPr sz="1300" spc="-240" dirty="0">
                <a:latin typeface="Times New Roman"/>
                <a:cs typeface="Times New Roman"/>
              </a:rPr>
              <a:t>te</a:t>
            </a:r>
            <a:r>
              <a:rPr sz="2100" b="1" spc="-359" baseline="-19841" dirty="0">
                <a:latin typeface="Arial"/>
                <a:cs typeface="Arial"/>
              </a:rPr>
              <a:t>r</a:t>
            </a:r>
            <a:r>
              <a:rPr sz="1300" spc="-240" dirty="0">
                <a:latin typeface="Times New Roman"/>
                <a:cs typeface="Times New Roman"/>
              </a:rPr>
              <a:t>m</a:t>
            </a:r>
            <a:r>
              <a:rPr sz="2100" b="1" spc="-359" baseline="-19841" dirty="0">
                <a:latin typeface="Arial"/>
                <a:cs typeface="Arial"/>
              </a:rPr>
              <a:t>t </a:t>
            </a:r>
            <a:r>
              <a:rPr sz="1300" spc="-280" dirty="0">
                <a:latin typeface="Times New Roman"/>
                <a:cs typeface="Times New Roman"/>
              </a:rPr>
              <a:t>e</a:t>
            </a:r>
            <a:r>
              <a:rPr sz="2100" b="1" spc="-419" baseline="-19841" dirty="0">
                <a:latin typeface="Arial"/>
                <a:cs typeface="Arial"/>
              </a:rPr>
              <a:t>j</a:t>
            </a:r>
            <a:r>
              <a:rPr sz="1300" spc="-280" dirty="0">
                <a:latin typeface="Times New Roman"/>
                <a:cs typeface="Times New Roman"/>
              </a:rPr>
              <a:t>n</a:t>
            </a:r>
            <a:r>
              <a:rPr sz="2100" b="1" spc="-419" baseline="-19841" dirty="0">
                <a:latin typeface="Arial"/>
                <a:cs typeface="Arial"/>
              </a:rPr>
              <a:t>a</a:t>
            </a:r>
            <a:r>
              <a:rPr sz="1300" spc="-280" dirty="0">
                <a:latin typeface="Times New Roman"/>
                <a:cs typeface="Times New Roman"/>
              </a:rPr>
              <a:t>t</a:t>
            </a:r>
            <a:r>
              <a:rPr sz="2100" b="1" spc="-419" baseline="-19841" dirty="0">
                <a:latin typeface="Arial"/>
                <a:cs typeface="Arial"/>
              </a:rPr>
              <a:t>v</a:t>
            </a:r>
            <a:r>
              <a:rPr sz="1300" spc="-280" dirty="0">
                <a:latin typeface="Times New Roman"/>
                <a:cs typeface="Times New Roman"/>
              </a:rPr>
              <a:t>s</a:t>
            </a:r>
            <a:r>
              <a:rPr sz="2100" b="1" spc="-419" baseline="-19841" dirty="0">
                <a:latin typeface="Arial"/>
                <a:cs typeface="Arial"/>
              </a:rPr>
              <a:t>a</a:t>
            </a:r>
            <a:r>
              <a:rPr sz="1300" spc="-280" dirty="0">
                <a:latin typeface="Times New Roman"/>
                <a:cs typeface="Times New Roman"/>
              </a:rPr>
              <a:t>a</a:t>
            </a:r>
            <a:r>
              <a:rPr sz="2100" b="1" spc="-419" baseline="-19841" dirty="0">
                <a:latin typeface="Arial"/>
                <a:cs typeface="Arial"/>
              </a:rPr>
              <a:t>.</a:t>
            </a:r>
            <a:r>
              <a:rPr sz="1300" spc="-280" dirty="0">
                <a:latin typeface="Times New Roman"/>
                <a:cs typeface="Times New Roman"/>
              </a:rPr>
              <a:t>r</a:t>
            </a:r>
            <a:r>
              <a:rPr sz="2100" b="1" spc="-419" baseline="-19841" dirty="0">
                <a:latin typeface="Arial"/>
                <a:cs typeface="Arial"/>
              </a:rPr>
              <a:t>s</a:t>
            </a:r>
            <a:r>
              <a:rPr sz="1300" spc="-280" dirty="0">
                <a:latin typeface="Times New Roman"/>
                <a:cs typeface="Times New Roman"/>
              </a:rPr>
              <a:t>e</a:t>
            </a:r>
            <a:r>
              <a:rPr sz="1300" spc="-270" dirty="0">
                <a:latin typeface="Times New Roman"/>
                <a:cs typeface="Times New Roman"/>
              </a:rPr>
              <a:t> </a:t>
            </a:r>
            <a:r>
              <a:rPr sz="2100" b="1" baseline="-19841" dirty="0">
                <a:latin typeface="Arial"/>
                <a:cs typeface="Arial"/>
              </a:rPr>
              <a:t>ql.*;</a:t>
            </a:r>
            <a:endParaRPr sz="2100" baseline="-19841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119" y="800100"/>
            <a:ext cx="21926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executed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-5" dirty="0">
                <a:latin typeface="Times New Roman"/>
                <a:cs typeface="Times New Roman"/>
              </a:rPr>
              <a:t>results are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returned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19" y="975359"/>
            <a:ext cx="3369310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8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.An </a:t>
            </a:r>
            <a:r>
              <a:rPr sz="1300" spc="-215" dirty="0">
                <a:latin typeface="Times New Roman"/>
                <a:cs typeface="Times New Roman"/>
              </a:rPr>
              <a:t>applicatio</a:t>
            </a:r>
            <a:r>
              <a:rPr sz="2100" b="1" spc="-322" baseline="17857" dirty="0">
                <a:latin typeface="Arial"/>
                <a:cs typeface="Arial"/>
              </a:rPr>
              <a:t>p</a:t>
            </a:r>
            <a:r>
              <a:rPr sz="1300" spc="-215" dirty="0">
                <a:latin typeface="Times New Roman"/>
                <a:cs typeface="Times New Roman"/>
              </a:rPr>
              <a:t>n</a:t>
            </a:r>
            <a:r>
              <a:rPr sz="2100" b="1" spc="-322" baseline="17857" dirty="0">
                <a:latin typeface="Arial"/>
                <a:cs typeface="Arial"/>
              </a:rPr>
              <a:t>u</a:t>
            </a:r>
            <a:r>
              <a:rPr sz="1300" spc="-215" dirty="0">
                <a:latin typeface="Times New Roman"/>
                <a:cs typeface="Times New Roman"/>
              </a:rPr>
              <a:t>c</a:t>
            </a:r>
            <a:r>
              <a:rPr sz="2100" b="1" spc="-322" baseline="17857" dirty="0">
                <a:latin typeface="Arial"/>
                <a:cs typeface="Arial"/>
              </a:rPr>
              <a:t>b</a:t>
            </a:r>
            <a:r>
              <a:rPr sz="1300" spc="-215" dirty="0">
                <a:latin typeface="Times New Roman"/>
                <a:cs typeface="Times New Roman"/>
              </a:rPr>
              <a:t>an</a:t>
            </a:r>
            <a:r>
              <a:rPr sz="2100" b="1" spc="-322" baseline="17857" dirty="0">
                <a:latin typeface="Arial"/>
                <a:cs typeface="Arial"/>
              </a:rPr>
              <a:t>lic</a:t>
            </a:r>
            <a:r>
              <a:rPr sz="1300" spc="-215" dirty="0">
                <a:latin typeface="Times New Roman"/>
                <a:cs typeface="Times New Roman"/>
              </a:rPr>
              <a:t>ha</a:t>
            </a:r>
            <a:r>
              <a:rPr sz="2100" b="1" spc="-322" baseline="17857" dirty="0">
                <a:latin typeface="Arial"/>
                <a:cs typeface="Arial"/>
              </a:rPr>
              <a:t>c</a:t>
            </a:r>
            <a:r>
              <a:rPr sz="1300" spc="-215" dirty="0">
                <a:latin typeface="Times New Roman"/>
                <a:cs typeface="Times New Roman"/>
              </a:rPr>
              <a:t>v</a:t>
            </a:r>
            <a:r>
              <a:rPr sz="2100" b="1" spc="-322" baseline="17857" dirty="0">
                <a:latin typeface="Arial"/>
                <a:cs typeface="Arial"/>
              </a:rPr>
              <a:t>l</a:t>
            </a:r>
            <a:r>
              <a:rPr sz="1300" spc="-215" dirty="0">
                <a:latin typeface="Times New Roman"/>
                <a:cs typeface="Times New Roman"/>
              </a:rPr>
              <a:t>e</a:t>
            </a:r>
            <a:r>
              <a:rPr sz="2100" b="1" spc="-322" baseline="17857" dirty="0">
                <a:latin typeface="Arial"/>
                <a:cs typeface="Arial"/>
              </a:rPr>
              <a:t>a</a:t>
            </a:r>
            <a:r>
              <a:rPr sz="1300" b="1" spc="-215" dirty="0">
                <a:latin typeface="Times New Roman"/>
                <a:cs typeface="Times New Roman"/>
              </a:rPr>
              <a:t>o</a:t>
            </a:r>
            <a:r>
              <a:rPr sz="2100" b="1" spc="-322" baseline="17857" dirty="0">
                <a:latin typeface="Arial"/>
                <a:cs typeface="Arial"/>
              </a:rPr>
              <a:t>s</a:t>
            </a:r>
            <a:r>
              <a:rPr sz="1300" b="1" spc="-215" dirty="0">
                <a:latin typeface="Times New Roman"/>
                <a:cs typeface="Times New Roman"/>
              </a:rPr>
              <a:t>n</a:t>
            </a:r>
            <a:r>
              <a:rPr sz="2100" b="1" spc="-322" baseline="17857" dirty="0">
                <a:latin typeface="Arial"/>
                <a:cs typeface="Arial"/>
              </a:rPr>
              <a:t>s</a:t>
            </a:r>
            <a:r>
              <a:rPr sz="1300" b="1" spc="-215" dirty="0">
                <a:latin typeface="Times New Roman"/>
                <a:cs typeface="Times New Roman"/>
              </a:rPr>
              <a:t>e</a:t>
            </a:r>
            <a:r>
              <a:rPr sz="1300" b="1" spc="-180" dirty="0">
                <a:latin typeface="Times New Roman"/>
                <a:cs typeface="Times New Roman"/>
              </a:rPr>
              <a:t> </a:t>
            </a:r>
            <a:r>
              <a:rPr sz="2100" b="1" spc="-127" baseline="17857" dirty="0">
                <a:latin typeface="Arial"/>
                <a:cs typeface="Arial"/>
              </a:rPr>
              <a:t>T</a:t>
            </a:r>
            <a:r>
              <a:rPr sz="1300" b="1" spc="-85" dirty="0">
                <a:latin typeface="Times New Roman"/>
                <a:cs typeface="Times New Roman"/>
              </a:rPr>
              <a:t>or</a:t>
            </a:r>
            <a:r>
              <a:rPr sz="2100" b="1" spc="-127" baseline="17857" dirty="0">
                <a:latin typeface="Arial"/>
                <a:cs typeface="Arial"/>
              </a:rPr>
              <a:t>estConnection</a:t>
            </a:r>
            <a:endParaRPr sz="2100" baseline="17857">
              <a:latin typeface="Arial"/>
              <a:cs typeface="Arial"/>
            </a:endParaRPr>
          </a:p>
          <a:p>
            <a:pPr marL="78740">
              <a:lnSpc>
                <a:spcPts val="1580"/>
              </a:lnSpc>
            </a:pPr>
            <a:r>
              <a:rPr sz="1300" b="1" spc="-5" dirty="0">
                <a:latin typeface="Times New Roman"/>
                <a:cs typeface="Times New Roman"/>
              </a:rPr>
              <a:t>more </a:t>
            </a:r>
            <a:r>
              <a:rPr sz="1300" b="1" spc="-50" dirty="0">
                <a:latin typeface="Times New Roman"/>
                <a:cs typeface="Times New Roman"/>
              </a:rPr>
              <a:t>connec</a:t>
            </a:r>
            <a:r>
              <a:rPr sz="2100" b="1" spc="-75" baseline="-3968" dirty="0">
                <a:latin typeface="Arial"/>
                <a:cs typeface="Arial"/>
              </a:rPr>
              <a:t>{</a:t>
            </a:r>
            <a:r>
              <a:rPr sz="1300" b="1" spc="-50" dirty="0">
                <a:latin typeface="Times New Roman"/>
                <a:cs typeface="Times New Roman"/>
              </a:rPr>
              <a:t>tions </a:t>
            </a:r>
            <a:r>
              <a:rPr sz="1300" spc="-5" dirty="0">
                <a:latin typeface="Times New Roman"/>
                <a:cs typeface="Times New Roman"/>
              </a:rPr>
              <a:t>with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single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760" y="1363979"/>
            <a:ext cx="19716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database, </a:t>
            </a:r>
            <a:r>
              <a:rPr sz="1300" dirty="0">
                <a:latin typeface="Times New Roman"/>
                <a:cs typeface="Times New Roman"/>
              </a:rPr>
              <a:t>or </a:t>
            </a:r>
            <a:r>
              <a:rPr sz="1300" spc="-5" dirty="0">
                <a:latin typeface="Times New Roman"/>
                <a:cs typeface="Times New Roman"/>
              </a:rPr>
              <a:t>it can have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many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760" y="1551940"/>
            <a:ext cx="256857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3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connections with </a:t>
            </a:r>
            <a:r>
              <a:rPr sz="1300" b="1" spc="-5" dirty="0">
                <a:latin typeface="Times New Roman"/>
                <a:cs typeface="Times New Roman"/>
              </a:rPr>
              <a:t>different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databases</a:t>
            </a:r>
            <a:r>
              <a:rPr sz="1300" spc="-5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852169">
              <a:lnSpc>
                <a:spcPts val="1450"/>
              </a:lnSpc>
            </a:pPr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350"/>
              </a:spcBef>
            </a:pPr>
            <a:r>
              <a:rPr sz="1400" b="1" dirty="0">
                <a:latin typeface="Arial"/>
                <a:cs typeface="Arial"/>
              </a:rPr>
              <a:t>try</a:t>
            </a:r>
            <a:endParaRPr sz="1400">
              <a:latin typeface="Arial"/>
              <a:cs typeface="Arial"/>
            </a:endParaRPr>
          </a:p>
          <a:p>
            <a:pPr marL="852169">
              <a:lnSpc>
                <a:spcPct val="100000"/>
              </a:lnSpc>
              <a:spcBef>
                <a:spcPts val="350"/>
              </a:spcBef>
            </a:pPr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91329" y="2002789"/>
            <a:ext cx="4852670" cy="1852930"/>
          </a:xfrm>
          <a:custGeom>
            <a:avLst/>
            <a:gdLst/>
            <a:ahLst/>
            <a:cxnLst/>
            <a:rect l="l" t="t" r="r" b="b"/>
            <a:pathLst>
              <a:path w="4852670" h="1852929">
                <a:moveTo>
                  <a:pt x="4469130" y="0"/>
                </a:moveTo>
                <a:lnTo>
                  <a:pt x="2790190" y="0"/>
                </a:lnTo>
                <a:lnTo>
                  <a:pt x="2738215" y="2829"/>
                </a:lnTo>
                <a:lnTo>
                  <a:pt x="2686920" y="10994"/>
                </a:lnTo>
                <a:lnTo>
                  <a:pt x="2637035" y="24010"/>
                </a:lnTo>
                <a:lnTo>
                  <a:pt x="2589294" y="41392"/>
                </a:lnTo>
                <a:lnTo>
                  <a:pt x="2544428" y="62654"/>
                </a:lnTo>
                <a:lnTo>
                  <a:pt x="2503170" y="87312"/>
                </a:lnTo>
                <a:lnTo>
                  <a:pt x="2466250" y="114880"/>
                </a:lnTo>
                <a:lnTo>
                  <a:pt x="2434401" y="144874"/>
                </a:lnTo>
                <a:lnTo>
                  <a:pt x="2408356" y="176807"/>
                </a:lnTo>
                <a:lnTo>
                  <a:pt x="2388846" y="210196"/>
                </a:lnTo>
                <a:lnTo>
                  <a:pt x="2372360" y="279400"/>
                </a:lnTo>
                <a:lnTo>
                  <a:pt x="2372360" y="985520"/>
                </a:lnTo>
                <a:lnTo>
                  <a:pt x="0" y="1852930"/>
                </a:lnTo>
                <a:lnTo>
                  <a:pt x="2372360" y="1404620"/>
                </a:lnTo>
                <a:lnTo>
                  <a:pt x="4852670" y="1404620"/>
                </a:lnTo>
                <a:lnTo>
                  <a:pt x="4852670" y="179434"/>
                </a:lnTo>
                <a:lnTo>
                  <a:pt x="4825200" y="144874"/>
                </a:lnTo>
                <a:lnTo>
                  <a:pt x="4793455" y="114880"/>
                </a:lnTo>
                <a:lnTo>
                  <a:pt x="4756626" y="87312"/>
                </a:lnTo>
                <a:lnTo>
                  <a:pt x="4715431" y="62654"/>
                </a:lnTo>
                <a:lnTo>
                  <a:pt x="4670589" y="41392"/>
                </a:lnTo>
                <a:lnTo>
                  <a:pt x="4622819" y="24010"/>
                </a:lnTo>
                <a:lnTo>
                  <a:pt x="4572840" y="10994"/>
                </a:lnTo>
                <a:lnTo>
                  <a:pt x="4521371" y="2829"/>
                </a:lnTo>
                <a:lnTo>
                  <a:pt x="4469130" y="0"/>
                </a:lnTo>
                <a:close/>
              </a:path>
              <a:path w="4852670" h="1852929">
                <a:moveTo>
                  <a:pt x="4852670" y="1404620"/>
                </a:moveTo>
                <a:lnTo>
                  <a:pt x="2372360" y="1404620"/>
                </a:lnTo>
                <a:lnTo>
                  <a:pt x="2376603" y="1439755"/>
                </a:lnTo>
                <a:lnTo>
                  <a:pt x="2408356" y="1507946"/>
                </a:lnTo>
                <a:lnTo>
                  <a:pt x="2434401" y="1540039"/>
                </a:lnTo>
                <a:lnTo>
                  <a:pt x="2466250" y="1570157"/>
                </a:lnTo>
                <a:lnTo>
                  <a:pt x="2503170" y="1597818"/>
                </a:lnTo>
                <a:lnTo>
                  <a:pt x="2544428" y="1622543"/>
                </a:lnTo>
                <a:lnTo>
                  <a:pt x="2589294" y="1643850"/>
                </a:lnTo>
                <a:lnTo>
                  <a:pt x="2637035" y="1661259"/>
                </a:lnTo>
                <a:lnTo>
                  <a:pt x="2686920" y="1674289"/>
                </a:lnTo>
                <a:lnTo>
                  <a:pt x="2738215" y="1682459"/>
                </a:lnTo>
                <a:lnTo>
                  <a:pt x="2790190" y="1685290"/>
                </a:lnTo>
                <a:lnTo>
                  <a:pt x="4469130" y="1685290"/>
                </a:lnTo>
                <a:lnTo>
                  <a:pt x="4521371" y="1682459"/>
                </a:lnTo>
                <a:lnTo>
                  <a:pt x="4572840" y="1674289"/>
                </a:lnTo>
                <a:lnTo>
                  <a:pt x="4622819" y="1661259"/>
                </a:lnTo>
                <a:lnTo>
                  <a:pt x="4670589" y="1643850"/>
                </a:lnTo>
                <a:lnTo>
                  <a:pt x="4715431" y="1622543"/>
                </a:lnTo>
                <a:lnTo>
                  <a:pt x="4756626" y="1597818"/>
                </a:lnTo>
                <a:lnTo>
                  <a:pt x="4793455" y="1570157"/>
                </a:lnTo>
                <a:lnTo>
                  <a:pt x="4825200" y="1540039"/>
                </a:lnTo>
                <a:lnTo>
                  <a:pt x="4851142" y="1507946"/>
                </a:lnTo>
                <a:lnTo>
                  <a:pt x="4852670" y="1505303"/>
                </a:lnTo>
                <a:lnTo>
                  <a:pt x="4852670" y="140462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1329" y="2002789"/>
            <a:ext cx="4852670" cy="1852930"/>
          </a:xfrm>
          <a:custGeom>
            <a:avLst/>
            <a:gdLst/>
            <a:ahLst/>
            <a:cxnLst/>
            <a:rect l="l" t="t" r="r" b="b"/>
            <a:pathLst>
              <a:path w="4852670" h="1852929">
                <a:moveTo>
                  <a:pt x="2790190" y="0"/>
                </a:moveTo>
                <a:lnTo>
                  <a:pt x="2738215" y="2829"/>
                </a:lnTo>
                <a:lnTo>
                  <a:pt x="2686920" y="10994"/>
                </a:lnTo>
                <a:lnTo>
                  <a:pt x="2637035" y="24010"/>
                </a:lnTo>
                <a:lnTo>
                  <a:pt x="2589294" y="41392"/>
                </a:lnTo>
                <a:lnTo>
                  <a:pt x="2544428" y="62654"/>
                </a:lnTo>
                <a:lnTo>
                  <a:pt x="2503170" y="87312"/>
                </a:lnTo>
                <a:lnTo>
                  <a:pt x="2466250" y="114880"/>
                </a:lnTo>
                <a:lnTo>
                  <a:pt x="2434401" y="144874"/>
                </a:lnTo>
                <a:lnTo>
                  <a:pt x="2408356" y="176807"/>
                </a:lnTo>
                <a:lnTo>
                  <a:pt x="2388846" y="210196"/>
                </a:lnTo>
                <a:lnTo>
                  <a:pt x="2372360" y="279400"/>
                </a:lnTo>
                <a:lnTo>
                  <a:pt x="2372360" y="490220"/>
                </a:lnTo>
                <a:lnTo>
                  <a:pt x="2372360" y="699770"/>
                </a:lnTo>
                <a:lnTo>
                  <a:pt x="2372360" y="985520"/>
                </a:lnTo>
                <a:lnTo>
                  <a:pt x="0" y="1852930"/>
                </a:lnTo>
                <a:lnTo>
                  <a:pt x="2372360" y="1404620"/>
                </a:lnTo>
                <a:lnTo>
                  <a:pt x="2388846" y="1474358"/>
                </a:lnTo>
                <a:lnTo>
                  <a:pt x="2408356" y="1507946"/>
                </a:lnTo>
                <a:lnTo>
                  <a:pt x="2434401" y="1540039"/>
                </a:lnTo>
                <a:lnTo>
                  <a:pt x="2466250" y="1570157"/>
                </a:lnTo>
                <a:lnTo>
                  <a:pt x="2503170" y="1597818"/>
                </a:lnTo>
                <a:lnTo>
                  <a:pt x="2544428" y="1622543"/>
                </a:lnTo>
                <a:lnTo>
                  <a:pt x="2589294" y="1643850"/>
                </a:lnTo>
                <a:lnTo>
                  <a:pt x="2637035" y="1661259"/>
                </a:lnTo>
                <a:lnTo>
                  <a:pt x="2686920" y="1674289"/>
                </a:lnTo>
                <a:lnTo>
                  <a:pt x="2738215" y="1682459"/>
                </a:lnTo>
                <a:lnTo>
                  <a:pt x="2790190" y="1685290"/>
                </a:lnTo>
                <a:lnTo>
                  <a:pt x="3103879" y="1685290"/>
                </a:lnTo>
                <a:lnTo>
                  <a:pt x="3417570" y="1685290"/>
                </a:lnTo>
                <a:lnTo>
                  <a:pt x="3843020" y="1685290"/>
                </a:lnTo>
                <a:lnTo>
                  <a:pt x="4155440" y="1685290"/>
                </a:lnTo>
                <a:lnTo>
                  <a:pt x="4469130" y="1685290"/>
                </a:lnTo>
                <a:lnTo>
                  <a:pt x="4521371" y="1682459"/>
                </a:lnTo>
                <a:lnTo>
                  <a:pt x="4572840" y="1674289"/>
                </a:lnTo>
                <a:lnTo>
                  <a:pt x="4622819" y="1661259"/>
                </a:lnTo>
                <a:lnTo>
                  <a:pt x="4670589" y="1643850"/>
                </a:lnTo>
                <a:lnTo>
                  <a:pt x="4715431" y="1622543"/>
                </a:lnTo>
                <a:lnTo>
                  <a:pt x="4756626" y="1597818"/>
                </a:lnTo>
                <a:lnTo>
                  <a:pt x="4793455" y="1570157"/>
                </a:lnTo>
                <a:lnTo>
                  <a:pt x="4825200" y="1540039"/>
                </a:lnTo>
                <a:lnTo>
                  <a:pt x="4851142" y="1507946"/>
                </a:lnTo>
                <a:lnTo>
                  <a:pt x="4852670" y="1505303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81519" y="2002789"/>
            <a:ext cx="2062480" cy="179705"/>
          </a:xfrm>
          <a:custGeom>
            <a:avLst/>
            <a:gdLst/>
            <a:ahLst/>
            <a:cxnLst/>
            <a:rect l="l" t="t" r="r" b="b"/>
            <a:pathLst>
              <a:path w="2062479" h="179705">
                <a:moveTo>
                  <a:pt x="2062479" y="179434"/>
                </a:moveTo>
                <a:lnTo>
                  <a:pt x="2035010" y="144874"/>
                </a:lnTo>
                <a:lnTo>
                  <a:pt x="2003265" y="114880"/>
                </a:lnTo>
                <a:lnTo>
                  <a:pt x="1966436" y="87312"/>
                </a:lnTo>
                <a:lnTo>
                  <a:pt x="1925241" y="62654"/>
                </a:lnTo>
                <a:lnTo>
                  <a:pt x="1880399" y="41392"/>
                </a:lnTo>
                <a:lnTo>
                  <a:pt x="1832629" y="24010"/>
                </a:lnTo>
                <a:lnTo>
                  <a:pt x="1782650" y="10994"/>
                </a:lnTo>
                <a:lnTo>
                  <a:pt x="1731181" y="2829"/>
                </a:lnTo>
                <a:lnTo>
                  <a:pt x="1678939" y="0"/>
                </a:lnTo>
                <a:lnTo>
                  <a:pt x="1365250" y="0"/>
                </a:lnTo>
                <a:lnTo>
                  <a:pt x="1052829" y="0"/>
                </a:lnTo>
                <a:lnTo>
                  <a:pt x="627379" y="0"/>
                </a:lnTo>
                <a:lnTo>
                  <a:pt x="313689" y="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63690" y="2002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797040" y="2071370"/>
            <a:ext cx="2245995" cy="1163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15"/>
              </a:spcBef>
            </a:pPr>
            <a:r>
              <a:rPr sz="1300" spc="-5" dirty="0">
                <a:latin typeface="Times New Roman"/>
                <a:cs typeface="Times New Roman"/>
              </a:rPr>
              <a:t>Once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b="1" spc="-5" dirty="0">
                <a:latin typeface="Times New Roman"/>
                <a:cs typeface="Times New Roman"/>
              </a:rPr>
              <a:t>connection </a:t>
            </a:r>
            <a:r>
              <a:rPr sz="1300" spc="-5" dirty="0">
                <a:latin typeface="Times New Roman"/>
                <a:cs typeface="Times New Roman"/>
              </a:rPr>
              <a:t>is obtained  we can interact with the database.  To execute SQL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statements,</a:t>
            </a:r>
            <a:endParaRPr sz="1300">
              <a:latin typeface="Times New Roman"/>
              <a:cs typeface="Times New Roman"/>
            </a:endParaRPr>
          </a:p>
          <a:p>
            <a:pPr marL="12700" marR="630555">
              <a:lnSpc>
                <a:spcPts val="1480"/>
              </a:lnSpc>
            </a:pPr>
            <a:r>
              <a:rPr sz="1300" spc="-15" dirty="0">
                <a:latin typeface="Times New Roman"/>
                <a:cs typeface="Times New Roman"/>
              </a:rPr>
              <a:t>you </a:t>
            </a:r>
            <a:r>
              <a:rPr sz="1300" spc="-5" dirty="0">
                <a:latin typeface="Times New Roman"/>
                <a:cs typeface="Times New Roman"/>
              </a:rPr>
              <a:t>need to instantiate</a:t>
            </a:r>
            <a:r>
              <a:rPr sz="1300" spc="-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  </a:t>
            </a:r>
            <a:r>
              <a:rPr sz="1300" spc="-10" dirty="0">
                <a:solidFill>
                  <a:srgbClr val="0000FF"/>
                </a:solidFill>
                <a:latin typeface="Times New Roman"/>
                <a:cs typeface="Times New Roman"/>
              </a:rPr>
              <a:t>Statement </a:t>
            </a:r>
            <a:r>
              <a:rPr sz="1300" spc="-5" dirty="0">
                <a:latin typeface="Times New Roman"/>
                <a:cs typeface="Times New Roman"/>
              </a:rPr>
              <a:t>object </a:t>
            </a:r>
            <a:r>
              <a:rPr sz="1300" dirty="0">
                <a:latin typeface="Times New Roman"/>
                <a:cs typeface="Times New Roman"/>
              </a:rPr>
              <a:t>from  </a:t>
            </a:r>
            <a:r>
              <a:rPr sz="1300" spc="-15" dirty="0">
                <a:latin typeface="Times New Roman"/>
                <a:cs typeface="Times New Roman"/>
              </a:rPr>
              <a:t>your </a:t>
            </a:r>
            <a:r>
              <a:rPr sz="1300" spc="-5" dirty="0">
                <a:latin typeface="Times New Roman"/>
                <a:cs typeface="Times New Roman"/>
              </a:rPr>
              <a:t>connection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object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830" y="3191509"/>
            <a:ext cx="8827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con=DriverManager.getConnection("jdbc:oracle:thin:@10.1.50.97:1521:findb","so</a:t>
            </a:r>
            <a:r>
              <a:rPr sz="1950" spc="-37" baseline="2136" dirty="0">
                <a:latin typeface="Times New Roman"/>
                <a:cs typeface="Times New Roman"/>
              </a:rPr>
              <a:t>b</a:t>
            </a:r>
            <a:r>
              <a:rPr sz="1400" b="1" spc="-25" dirty="0">
                <a:latin typeface="Arial"/>
                <a:cs typeface="Arial"/>
              </a:rPr>
              <a:t>u</a:t>
            </a:r>
            <a:r>
              <a:rPr sz="1950" spc="-37" baseline="2136" dirty="0">
                <a:latin typeface="Times New Roman"/>
                <a:cs typeface="Times New Roman"/>
              </a:rPr>
              <a:t>y</a:t>
            </a:r>
            <a:r>
              <a:rPr sz="1950" spc="-112" baseline="2136" dirty="0">
                <a:latin typeface="Times New Roman"/>
                <a:cs typeface="Times New Roman"/>
              </a:rPr>
              <a:t> </a:t>
            </a:r>
            <a:r>
              <a:rPr sz="1400" b="1" spc="-280" dirty="0">
                <a:latin typeface="Arial"/>
                <a:cs typeface="Arial"/>
              </a:rPr>
              <a:t>l</a:t>
            </a:r>
            <a:r>
              <a:rPr sz="1950" spc="-419" baseline="2136" dirty="0">
                <a:latin typeface="Times New Roman"/>
                <a:cs typeface="Times New Roman"/>
              </a:rPr>
              <a:t>u</a:t>
            </a:r>
            <a:r>
              <a:rPr sz="1400" b="1" spc="-280" dirty="0">
                <a:latin typeface="Arial"/>
                <a:cs typeface="Arial"/>
              </a:rPr>
              <a:t>_</a:t>
            </a:r>
            <a:r>
              <a:rPr sz="1950" spc="-419" baseline="2136" dirty="0">
                <a:latin typeface="Times New Roman"/>
                <a:cs typeface="Times New Roman"/>
              </a:rPr>
              <a:t>s</a:t>
            </a:r>
            <a:r>
              <a:rPr sz="1400" b="1" spc="-280" dirty="0">
                <a:latin typeface="Arial"/>
                <a:cs typeface="Arial"/>
              </a:rPr>
              <a:t>c</a:t>
            </a:r>
            <a:r>
              <a:rPr sz="1950" spc="-419" baseline="2136" dirty="0">
                <a:latin typeface="Times New Roman"/>
                <a:cs typeface="Times New Roman"/>
              </a:rPr>
              <a:t>in</a:t>
            </a:r>
            <a:r>
              <a:rPr sz="1400" b="1" spc="-280" dirty="0">
                <a:latin typeface="Arial"/>
                <a:cs typeface="Arial"/>
              </a:rPr>
              <a:t>a</a:t>
            </a:r>
            <a:r>
              <a:rPr sz="1950" spc="-419" baseline="2136" dirty="0">
                <a:latin typeface="Times New Roman"/>
                <a:cs typeface="Times New Roman"/>
              </a:rPr>
              <a:t>g</a:t>
            </a:r>
            <a:r>
              <a:rPr sz="1400" b="1" spc="-280" dirty="0">
                <a:latin typeface="Arial"/>
                <a:cs typeface="Arial"/>
              </a:rPr>
              <a:t>s</a:t>
            </a:r>
            <a:r>
              <a:rPr sz="1950" spc="-419" baseline="2136" dirty="0">
                <a:latin typeface="Times New Roman"/>
                <a:cs typeface="Times New Roman"/>
              </a:rPr>
              <a:t>t</a:t>
            </a:r>
            <a:r>
              <a:rPr sz="1400" b="1" spc="-280" dirty="0">
                <a:latin typeface="Arial"/>
                <a:cs typeface="Arial"/>
              </a:rPr>
              <a:t>"</a:t>
            </a:r>
            <a:r>
              <a:rPr sz="1950" spc="-419" baseline="2136" dirty="0">
                <a:latin typeface="Times New Roman"/>
                <a:cs typeface="Times New Roman"/>
              </a:rPr>
              <a:t>h</a:t>
            </a:r>
            <a:r>
              <a:rPr sz="1400" b="1" spc="-280" dirty="0">
                <a:latin typeface="Arial"/>
                <a:cs typeface="Arial"/>
              </a:rPr>
              <a:t>,</a:t>
            </a:r>
            <a:r>
              <a:rPr sz="1950" spc="-419" baseline="2136" dirty="0">
                <a:latin typeface="Times New Roman"/>
                <a:cs typeface="Times New Roman"/>
              </a:rPr>
              <a:t>e</a:t>
            </a:r>
            <a:r>
              <a:rPr sz="1400" b="1" spc="-280" dirty="0">
                <a:latin typeface="Arial"/>
                <a:cs typeface="Arial"/>
              </a:rPr>
              <a:t>"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400" b="1" spc="-280" dirty="0">
                <a:latin typeface="Arial"/>
                <a:cs typeface="Arial"/>
              </a:rPr>
              <a:t>s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b="1" spc="-280" dirty="0">
                <a:latin typeface="Arial"/>
                <a:cs typeface="Arial"/>
              </a:rPr>
              <a:t>o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ea</a:t>
            </a:r>
            <a:r>
              <a:rPr sz="1400" b="1" spc="-280" dirty="0">
                <a:latin typeface="Arial"/>
                <a:cs typeface="Arial"/>
              </a:rPr>
              <a:t>u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1400" b="1" spc="-280" dirty="0">
                <a:latin typeface="Arial"/>
                <a:cs typeface="Arial"/>
              </a:rPr>
              <a:t>l_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400" b="1" spc="-280" dirty="0">
                <a:latin typeface="Arial"/>
                <a:cs typeface="Arial"/>
              </a:rPr>
              <a:t>c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ta</a:t>
            </a:r>
            <a:r>
              <a:rPr sz="1400" b="1" spc="-280" dirty="0">
                <a:latin typeface="Arial"/>
                <a:cs typeface="Arial"/>
              </a:rPr>
              <a:t>a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1400" b="1" spc="-280" dirty="0">
                <a:latin typeface="Arial"/>
                <a:cs typeface="Arial"/>
              </a:rPr>
              <a:t>s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400" b="1" spc="-280" dirty="0">
                <a:latin typeface="Arial"/>
                <a:cs typeface="Arial"/>
              </a:rPr>
              <a:t>"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400" b="1" spc="-280" dirty="0">
                <a:latin typeface="Arial"/>
                <a:cs typeface="Arial"/>
              </a:rPr>
              <a:t>);</a:t>
            </a:r>
            <a:r>
              <a:rPr sz="1950" spc="-419" baseline="2136" dirty="0">
                <a:solidFill>
                  <a:srgbClr val="0000FF"/>
                </a:solidFill>
                <a:latin typeface="Times New Roman"/>
                <a:cs typeface="Times New Roman"/>
              </a:rPr>
              <a:t>nt()</a:t>
            </a:r>
            <a:endParaRPr sz="1950" baseline="2136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38950" y="3387090"/>
            <a:ext cx="5581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Times New Roman"/>
                <a:cs typeface="Times New Roman"/>
              </a:rPr>
              <a:t>method.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7669" y="3964940"/>
            <a:ext cx="8280400" cy="401320"/>
          </a:xfrm>
          <a:custGeom>
            <a:avLst/>
            <a:gdLst/>
            <a:ahLst/>
            <a:cxnLst/>
            <a:rect l="l" t="t" r="r" b="b"/>
            <a:pathLst>
              <a:path w="8280400" h="401320">
                <a:moveTo>
                  <a:pt x="0" y="0"/>
                </a:moveTo>
                <a:lnTo>
                  <a:pt x="8280400" y="0"/>
                </a:lnTo>
                <a:lnTo>
                  <a:pt x="8280400" y="401320"/>
                </a:lnTo>
                <a:lnTo>
                  <a:pt x="0" y="40132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7669" y="3964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88069" y="4366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40889" y="3803650"/>
            <a:ext cx="7010400" cy="2247900"/>
          </a:xfrm>
          <a:custGeom>
            <a:avLst/>
            <a:gdLst/>
            <a:ahLst/>
            <a:cxnLst/>
            <a:rect l="l" t="t" r="r" b="b"/>
            <a:pathLst>
              <a:path w="7010400" h="2247900">
                <a:moveTo>
                  <a:pt x="6592569" y="0"/>
                </a:moveTo>
                <a:lnTo>
                  <a:pt x="4913630" y="0"/>
                </a:lnTo>
                <a:lnTo>
                  <a:pt x="4865638" y="3229"/>
                </a:lnTo>
                <a:lnTo>
                  <a:pt x="4818178" y="12576"/>
                </a:lnTo>
                <a:lnTo>
                  <a:pt x="4771824" y="27531"/>
                </a:lnTo>
                <a:lnTo>
                  <a:pt x="4727152" y="47585"/>
                </a:lnTo>
                <a:lnTo>
                  <a:pt x="4684738" y="72228"/>
                </a:lnTo>
                <a:lnTo>
                  <a:pt x="4645157" y="100950"/>
                </a:lnTo>
                <a:lnTo>
                  <a:pt x="4608986" y="133240"/>
                </a:lnTo>
                <a:lnTo>
                  <a:pt x="4576800" y="168590"/>
                </a:lnTo>
                <a:lnTo>
                  <a:pt x="4549175" y="206489"/>
                </a:lnTo>
                <a:lnTo>
                  <a:pt x="4526687" y="246427"/>
                </a:lnTo>
                <a:lnTo>
                  <a:pt x="4509911" y="287895"/>
                </a:lnTo>
                <a:lnTo>
                  <a:pt x="4499423" y="330382"/>
                </a:lnTo>
                <a:lnTo>
                  <a:pt x="4495800" y="373380"/>
                </a:lnTo>
                <a:lnTo>
                  <a:pt x="0" y="406400"/>
                </a:lnTo>
                <a:lnTo>
                  <a:pt x="4495800" y="933450"/>
                </a:lnTo>
                <a:lnTo>
                  <a:pt x="4495800" y="1874520"/>
                </a:lnTo>
                <a:lnTo>
                  <a:pt x="4499423" y="1917517"/>
                </a:lnTo>
                <a:lnTo>
                  <a:pt x="4509911" y="1960004"/>
                </a:lnTo>
                <a:lnTo>
                  <a:pt x="4526687" y="2001472"/>
                </a:lnTo>
                <a:lnTo>
                  <a:pt x="4549175" y="2041410"/>
                </a:lnTo>
                <a:lnTo>
                  <a:pt x="4576800" y="2079309"/>
                </a:lnTo>
                <a:lnTo>
                  <a:pt x="4608986" y="2114659"/>
                </a:lnTo>
                <a:lnTo>
                  <a:pt x="4645157" y="2146949"/>
                </a:lnTo>
                <a:lnTo>
                  <a:pt x="4684738" y="2175671"/>
                </a:lnTo>
                <a:lnTo>
                  <a:pt x="4727152" y="2200314"/>
                </a:lnTo>
                <a:lnTo>
                  <a:pt x="4771824" y="2220368"/>
                </a:lnTo>
                <a:lnTo>
                  <a:pt x="4818178" y="2235323"/>
                </a:lnTo>
                <a:lnTo>
                  <a:pt x="4865638" y="2244670"/>
                </a:lnTo>
                <a:lnTo>
                  <a:pt x="4913630" y="2247900"/>
                </a:lnTo>
                <a:lnTo>
                  <a:pt x="6592569" y="2247900"/>
                </a:lnTo>
                <a:lnTo>
                  <a:pt x="6640810" y="2244670"/>
                </a:lnTo>
                <a:lnTo>
                  <a:pt x="6688441" y="2235323"/>
                </a:lnTo>
                <a:lnTo>
                  <a:pt x="6734896" y="2220368"/>
                </a:lnTo>
                <a:lnTo>
                  <a:pt x="6779609" y="2200314"/>
                </a:lnTo>
                <a:lnTo>
                  <a:pt x="6822016" y="2175671"/>
                </a:lnTo>
                <a:lnTo>
                  <a:pt x="6861552" y="2146949"/>
                </a:lnTo>
                <a:lnTo>
                  <a:pt x="6897650" y="2114659"/>
                </a:lnTo>
                <a:lnTo>
                  <a:pt x="6929746" y="2079309"/>
                </a:lnTo>
                <a:lnTo>
                  <a:pt x="6957273" y="2041410"/>
                </a:lnTo>
                <a:lnTo>
                  <a:pt x="6979668" y="2001472"/>
                </a:lnTo>
                <a:lnTo>
                  <a:pt x="6996364" y="1960004"/>
                </a:lnTo>
                <a:lnTo>
                  <a:pt x="7006796" y="1917517"/>
                </a:lnTo>
                <a:lnTo>
                  <a:pt x="7010400" y="1874520"/>
                </a:lnTo>
                <a:lnTo>
                  <a:pt x="7010400" y="373380"/>
                </a:lnTo>
                <a:lnTo>
                  <a:pt x="7006796" y="330382"/>
                </a:lnTo>
                <a:lnTo>
                  <a:pt x="6996364" y="287895"/>
                </a:lnTo>
                <a:lnTo>
                  <a:pt x="6979668" y="246427"/>
                </a:lnTo>
                <a:lnTo>
                  <a:pt x="6957273" y="206489"/>
                </a:lnTo>
                <a:lnTo>
                  <a:pt x="6929746" y="168590"/>
                </a:lnTo>
                <a:lnTo>
                  <a:pt x="6897650" y="133240"/>
                </a:lnTo>
                <a:lnTo>
                  <a:pt x="6861552" y="100950"/>
                </a:lnTo>
                <a:lnTo>
                  <a:pt x="6822016" y="72228"/>
                </a:lnTo>
                <a:lnTo>
                  <a:pt x="6779609" y="47585"/>
                </a:lnTo>
                <a:lnTo>
                  <a:pt x="6734896" y="27531"/>
                </a:lnTo>
                <a:lnTo>
                  <a:pt x="6688441" y="12576"/>
                </a:lnTo>
                <a:lnTo>
                  <a:pt x="6640810" y="3229"/>
                </a:lnTo>
                <a:lnTo>
                  <a:pt x="659256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0889" y="3803650"/>
            <a:ext cx="7010400" cy="2247900"/>
          </a:xfrm>
          <a:custGeom>
            <a:avLst/>
            <a:gdLst/>
            <a:ahLst/>
            <a:cxnLst/>
            <a:rect l="l" t="t" r="r" b="b"/>
            <a:pathLst>
              <a:path w="7010400" h="2247900">
                <a:moveTo>
                  <a:pt x="4913630" y="0"/>
                </a:moveTo>
                <a:lnTo>
                  <a:pt x="4865638" y="3229"/>
                </a:lnTo>
                <a:lnTo>
                  <a:pt x="4818178" y="12576"/>
                </a:lnTo>
                <a:lnTo>
                  <a:pt x="4771824" y="27531"/>
                </a:lnTo>
                <a:lnTo>
                  <a:pt x="4727152" y="47585"/>
                </a:lnTo>
                <a:lnTo>
                  <a:pt x="4684738" y="72228"/>
                </a:lnTo>
                <a:lnTo>
                  <a:pt x="4645157" y="100950"/>
                </a:lnTo>
                <a:lnTo>
                  <a:pt x="4608986" y="133240"/>
                </a:lnTo>
                <a:lnTo>
                  <a:pt x="4576800" y="168590"/>
                </a:lnTo>
                <a:lnTo>
                  <a:pt x="4549175" y="206489"/>
                </a:lnTo>
                <a:lnTo>
                  <a:pt x="4526687" y="246427"/>
                </a:lnTo>
                <a:lnTo>
                  <a:pt x="4509911" y="287895"/>
                </a:lnTo>
                <a:lnTo>
                  <a:pt x="4499423" y="330382"/>
                </a:lnTo>
                <a:lnTo>
                  <a:pt x="4495800" y="373380"/>
                </a:lnTo>
                <a:lnTo>
                  <a:pt x="0" y="406400"/>
                </a:lnTo>
                <a:lnTo>
                  <a:pt x="4495800" y="933450"/>
                </a:lnTo>
                <a:lnTo>
                  <a:pt x="4495800" y="1314450"/>
                </a:lnTo>
                <a:lnTo>
                  <a:pt x="4495800" y="1595120"/>
                </a:lnTo>
                <a:lnTo>
                  <a:pt x="4495800" y="1874520"/>
                </a:lnTo>
                <a:lnTo>
                  <a:pt x="4499423" y="1917517"/>
                </a:lnTo>
                <a:lnTo>
                  <a:pt x="4509911" y="1960004"/>
                </a:lnTo>
                <a:lnTo>
                  <a:pt x="4526687" y="2001472"/>
                </a:lnTo>
                <a:lnTo>
                  <a:pt x="4549175" y="2041410"/>
                </a:lnTo>
                <a:lnTo>
                  <a:pt x="4576800" y="2079309"/>
                </a:lnTo>
                <a:lnTo>
                  <a:pt x="4608986" y="2114659"/>
                </a:lnTo>
                <a:lnTo>
                  <a:pt x="4645157" y="2146949"/>
                </a:lnTo>
                <a:lnTo>
                  <a:pt x="4684738" y="2175671"/>
                </a:lnTo>
                <a:lnTo>
                  <a:pt x="4727152" y="2200314"/>
                </a:lnTo>
                <a:lnTo>
                  <a:pt x="4771824" y="2220368"/>
                </a:lnTo>
                <a:lnTo>
                  <a:pt x="4818178" y="2235323"/>
                </a:lnTo>
                <a:lnTo>
                  <a:pt x="4865638" y="2244670"/>
                </a:lnTo>
                <a:lnTo>
                  <a:pt x="4913630" y="2247900"/>
                </a:lnTo>
                <a:lnTo>
                  <a:pt x="5227320" y="2247900"/>
                </a:lnTo>
                <a:lnTo>
                  <a:pt x="5539740" y="2247900"/>
                </a:lnTo>
                <a:lnTo>
                  <a:pt x="5966460" y="2247900"/>
                </a:lnTo>
                <a:lnTo>
                  <a:pt x="6278880" y="2247900"/>
                </a:lnTo>
                <a:lnTo>
                  <a:pt x="6592569" y="2247900"/>
                </a:lnTo>
                <a:lnTo>
                  <a:pt x="6640810" y="2244670"/>
                </a:lnTo>
                <a:lnTo>
                  <a:pt x="6688441" y="2235323"/>
                </a:lnTo>
                <a:lnTo>
                  <a:pt x="6734896" y="2220368"/>
                </a:lnTo>
                <a:lnTo>
                  <a:pt x="6779609" y="2200314"/>
                </a:lnTo>
                <a:lnTo>
                  <a:pt x="6822016" y="2175671"/>
                </a:lnTo>
                <a:lnTo>
                  <a:pt x="6861552" y="2146949"/>
                </a:lnTo>
                <a:lnTo>
                  <a:pt x="6897650" y="2114659"/>
                </a:lnTo>
                <a:lnTo>
                  <a:pt x="6929746" y="2079309"/>
                </a:lnTo>
                <a:lnTo>
                  <a:pt x="6957273" y="2041410"/>
                </a:lnTo>
                <a:lnTo>
                  <a:pt x="6979668" y="2001472"/>
                </a:lnTo>
                <a:lnTo>
                  <a:pt x="6996364" y="1960004"/>
                </a:lnTo>
                <a:lnTo>
                  <a:pt x="7006796" y="1917517"/>
                </a:lnTo>
                <a:lnTo>
                  <a:pt x="7010400" y="1874520"/>
                </a:lnTo>
                <a:lnTo>
                  <a:pt x="7010400" y="1595120"/>
                </a:lnTo>
                <a:lnTo>
                  <a:pt x="7010400" y="1314450"/>
                </a:lnTo>
                <a:lnTo>
                  <a:pt x="7010400" y="933450"/>
                </a:lnTo>
                <a:lnTo>
                  <a:pt x="7010400" y="654050"/>
                </a:lnTo>
                <a:lnTo>
                  <a:pt x="7010400" y="373380"/>
                </a:lnTo>
                <a:lnTo>
                  <a:pt x="7006796" y="330382"/>
                </a:lnTo>
                <a:lnTo>
                  <a:pt x="6996364" y="287895"/>
                </a:lnTo>
                <a:lnTo>
                  <a:pt x="6979668" y="246427"/>
                </a:lnTo>
                <a:lnTo>
                  <a:pt x="6957273" y="206489"/>
                </a:lnTo>
                <a:lnTo>
                  <a:pt x="6929746" y="168590"/>
                </a:lnTo>
                <a:lnTo>
                  <a:pt x="6897650" y="133240"/>
                </a:lnTo>
                <a:lnTo>
                  <a:pt x="6861552" y="100950"/>
                </a:lnTo>
                <a:lnTo>
                  <a:pt x="6822016" y="72228"/>
                </a:lnTo>
                <a:lnTo>
                  <a:pt x="6779609" y="47585"/>
                </a:lnTo>
                <a:lnTo>
                  <a:pt x="6734896" y="27531"/>
                </a:lnTo>
                <a:lnTo>
                  <a:pt x="6688441" y="12576"/>
                </a:lnTo>
                <a:lnTo>
                  <a:pt x="6640810" y="3229"/>
                </a:lnTo>
                <a:lnTo>
                  <a:pt x="6592569" y="0"/>
                </a:lnTo>
                <a:lnTo>
                  <a:pt x="6278880" y="0"/>
                </a:lnTo>
                <a:lnTo>
                  <a:pt x="5966460" y="0"/>
                </a:lnTo>
                <a:lnTo>
                  <a:pt x="5539740" y="0"/>
                </a:lnTo>
                <a:lnTo>
                  <a:pt x="5227320" y="0"/>
                </a:lnTo>
                <a:lnTo>
                  <a:pt x="491363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36690" y="3803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5129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706869" y="3964940"/>
            <a:ext cx="1804670" cy="5994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ts val="1480"/>
              </a:lnSpc>
              <a:spcBef>
                <a:spcPts val="215"/>
              </a:spcBef>
            </a:pPr>
            <a:r>
              <a:rPr sz="1300" b="1" spc="-5" dirty="0">
                <a:latin typeface="Times New Roman"/>
                <a:cs typeface="Times New Roman"/>
              </a:rPr>
              <a:t>ResultSet </a:t>
            </a:r>
            <a:r>
              <a:rPr sz="1300" spc="-5" dirty="0">
                <a:latin typeface="Times New Roman"/>
                <a:cs typeface="Times New Roman"/>
              </a:rPr>
              <a:t>provides access  to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table </a:t>
            </a:r>
            <a:r>
              <a:rPr sz="1300" spc="-1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data generated  </a:t>
            </a:r>
            <a:r>
              <a:rPr sz="1300" dirty="0">
                <a:latin typeface="Times New Roman"/>
                <a:cs typeface="Times New Roman"/>
              </a:rPr>
              <a:t>by </a:t>
            </a:r>
            <a:r>
              <a:rPr sz="1300" spc="-5" dirty="0">
                <a:latin typeface="Times New Roman"/>
                <a:cs typeface="Times New Roman"/>
              </a:rPr>
              <a:t>executing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Statement.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47509" y="4528820"/>
            <a:ext cx="2018664" cy="13512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51765">
              <a:lnSpc>
                <a:spcPts val="1480"/>
              </a:lnSpc>
              <a:spcBef>
                <a:spcPts val="215"/>
              </a:spcBef>
            </a:pPr>
            <a:r>
              <a:rPr sz="1300" spc="-5" dirty="0">
                <a:latin typeface="Times New Roman"/>
                <a:cs typeface="Times New Roman"/>
              </a:rPr>
              <a:t>The table rows are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retrieved  in sequence.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ResultSet  </a:t>
            </a:r>
            <a:r>
              <a:rPr sz="1300" spc="-10" dirty="0">
                <a:latin typeface="Times New Roman"/>
                <a:cs typeface="Times New Roman"/>
              </a:rPr>
              <a:t>maintains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cursor pointing  to its current row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data.</a:t>
            </a:r>
            <a:endParaRPr sz="1300">
              <a:latin typeface="Times New Roman"/>
              <a:cs typeface="Times New Roman"/>
            </a:endParaRPr>
          </a:p>
          <a:p>
            <a:pPr marL="12700" marR="152400">
              <a:lnSpc>
                <a:spcPts val="1480"/>
              </a:lnSpc>
            </a:pPr>
            <a:r>
              <a:rPr sz="1300" spc="-5" dirty="0">
                <a:latin typeface="Times New Roman"/>
                <a:cs typeface="Times New Roman"/>
              </a:rPr>
              <a:t>The next() </a:t>
            </a:r>
            <a:r>
              <a:rPr sz="1300" spc="-10" dirty="0">
                <a:latin typeface="Times New Roman"/>
                <a:cs typeface="Times New Roman"/>
              </a:rPr>
              <a:t>method </a:t>
            </a:r>
            <a:r>
              <a:rPr sz="1300" spc="-5" dirty="0">
                <a:latin typeface="Times New Roman"/>
                <a:cs typeface="Times New Roman"/>
              </a:rPr>
              <a:t>is used  to successively step</a:t>
            </a:r>
            <a:r>
              <a:rPr sz="1300" spc="-114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through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45"/>
              </a:lnSpc>
            </a:pPr>
            <a:r>
              <a:rPr sz="1300" spc="-5" dirty="0">
                <a:latin typeface="Times New Roman"/>
                <a:cs typeface="Times New Roman"/>
              </a:rPr>
              <a:t>the rows </a:t>
            </a:r>
            <a:r>
              <a:rPr sz="1300" spc="-1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tabular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results.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5460" y="1101090"/>
            <a:ext cx="37071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Step-1 Loading </a:t>
            </a:r>
            <a:r>
              <a:rPr sz="2800" dirty="0"/>
              <a:t>a</a:t>
            </a:r>
            <a:r>
              <a:rPr sz="2800" spc="-65" dirty="0"/>
              <a:t> </a:t>
            </a:r>
            <a:r>
              <a:rPr sz="2800" spc="-5" dirty="0"/>
              <a:t>Driver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17880" y="1905000"/>
            <a:ext cx="8000365" cy="41757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900" marR="353060">
              <a:lnSpc>
                <a:spcPts val="2240"/>
              </a:lnSpc>
              <a:spcBef>
                <a:spcPts val="305"/>
              </a:spcBef>
            </a:pP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he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forName()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method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loads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JDBC driver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registers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  with the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driver</a:t>
            </a:r>
            <a:r>
              <a:rPr sz="2000" spc="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manager.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469900" marR="2338705">
              <a:lnSpc>
                <a:spcPct val="107300"/>
              </a:lnSpc>
              <a:tabLst>
                <a:tab pos="3772535" algn="l"/>
              </a:tabLst>
            </a:pPr>
            <a:r>
              <a:rPr sz="20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Using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r>
              <a:rPr sz="2000" b="1" spc="3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forName()</a:t>
            </a:r>
            <a:r>
              <a:rPr sz="2000" b="1" spc="3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method,	</a:t>
            </a:r>
            <a:r>
              <a:rPr sz="20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for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example : 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Class.forName(“sun.jdbc.odbc.JdbcOdbcdriver”);  </a:t>
            </a:r>
            <a:r>
              <a:rPr sz="2000" u="heavy" spc="-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Class.forName(“oracle.jdbc.driver.OracleDriver”);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NOTE: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In this step of the jdbc connection process, we load the driver class by calling </a:t>
            </a: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Class.forName()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with 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Driver  class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name as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an argument. Once loaded,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Driver class creates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an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instance of itself. A client can connect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Database Server through JDBC Driver. Since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most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Database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servers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support ODBC driver therefore  JDBC-ODBC Bridge driver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commonly</a:t>
            </a:r>
            <a:r>
              <a:rPr sz="1400" spc="-5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used.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 return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of the </a:t>
            </a: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Class.forName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(String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ClassName) method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“Class”. </a:t>
            </a: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Class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is a class</a:t>
            </a:r>
            <a:r>
              <a:rPr sz="1400" spc="8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java.lang</a:t>
            </a:r>
            <a:r>
              <a:rPr sz="14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package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150" y="815340"/>
            <a:ext cx="60191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Step-2 Connecting to the</a:t>
            </a:r>
            <a:r>
              <a:rPr sz="3200" spc="-65" dirty="0"/>
              <a:t> </a:t>
            </a:r>
            <a:r>
              <a:rPr sz="3200" dirty="0"/>
              <a:t>Database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68069" y="1591310"/>
            <a:ext cx="7581900" cy="19939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600" b="1" spc="-5" dirty="0">
                <a:latin typeface="Times New Roman"/>
                <a:cs typeface="Times New Roman"/>
              </a:rPr>
              <a:t>Connecting </a:t>
            </a:r>
            <a:r>
              <a:rPr sz="1600" b="1" spc="-10" dirty="0">
                <a:latin typeface="Times New Roman"/>
                <a:cs typeface="Times New Roman"/>
              </a:rPr>
              <a:t>to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>
              <a:latin typeface="Times New Roman"/>
              <a:cs typeface="Times New Roman"/>
            </a:endParaRPr>
          </a:p>
          <a:p>
            <a:pPr marL="927100" marR="5080" indent="-457200">
              <a:lnSpc>
                <a:spcPct val="100000"/>
              </a:lnSpc>
              <a:spcBef>
                <a:spcPts val="340"/>
              </a:spcBef>
            </a:pP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b="1" i="1" spc="-5" dirty="0">
                <a:latin typeface="Times New Roman"/>
                <a:cs typeface="Times New Roman"/>
              </a:rPr>
              <a:t>DriverManager </a:t>
            </a:r>
            <a:r>
              <a:rPr sz="1600" spc="-5" dirty="0">
                <a:latin typeface="Times New Roman"/>
                <a:cs typeface="Times New Roman"/>
              </a:rPr>
              <a:t>class </a:t>
            </a:r>
            <a:r>
              <a:rPr sz="1600" dirty="0">
                <a:latin typeface="Times New Roman"/>
                <a:cs typeface="Times New Roman"/>
              </a:rPr>
              <a:t>provides the </a:t>
            </a:r>
            <a:r>
              <a:rPr sz="1600" b="1" i="1" spc="-5" dirty="0">
                <a:latin typeface="Times New Roman"/>
                <a:cs typeface="Times New Roman"/>
              </a:rPr>
              <a:t>getConnection() </a:t>
            </a:r>
            <a:r>
              <a:rPr sz="1600" spc="-10" dirty="0">
                <a:latin typeface="Times New Roman"/>
                <a:cs typeface="Times New Roman"/>
              </a:rPr>
              <a:t>method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create </a:t>
            </a:r>
            <a:r>
              <a:rPr sz="1600" dirty="0">
                <a:latin typeface="Times New Roman"/>
                <a:cs typeface="Times New Roman"/>
              </a:rPr>
              <a:t>a Connection  </a:t>
            </a:r>
            <a:r>
              <a:rPr sz="1600" spc="-5" dirty="0">
                <a:latin typeface="Times New Roman"/>
                <a:cs typeface="Times New Roman"/>
              </a:rPr>
              <a:t>object.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Syntax</a:t>
            </a:r>
            <a:endParaRPr sz="1600">
              <a:latin typeface="Times New Roman"/>
              <a:cs typeface="Times New Roman"/>
            </a:endParaRPr>
          </a:p>
          <a:p>
            <a:pPr marL="927100" marR="1162685" indent="-457200">
              <a:lnSpc>
                <a:spcPct val="117700"/>
              </a:lnSpc>
              <a:spcBef>
                <a:spcPts val="10"/>
              </a:spcBef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Connection con=DriverManager.getConnection("jdbc:oracle:thin:@local  host:1521:DataBase</a:t>
            </a:r>
            <a:r>
              <a:rPr sz="1600" spc="-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Name","scott","tiger");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4417059"/>
            <a:ext cx="1143000" cy="383540"/>
          </a:xfrm>
          <a:custGeom>
            <a:avLst/>
            <a:gdLst/>
            <a:ahLst/>
            <a:cxnLst/>
            <a:rect l="l" t="t" r="r" b="b"/>
            <a:pathLst>
              <a:path w="1143000" h="383539">
                <a:moveTo>
                  <a:pt x="0" y="0"/>
                </a:moveTo>
                <a:lnTo>
                  <a:pt x="1143000" y="0"/>
                </a:lnTo>
                <a:lnTo>
                  <a:pt x="114300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4417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8779" y="4753609"/>
            <a:ext cx="5976620" cy="1418590"/>
          </a:xfrm>
          <a:custGeom>
            <a:avLst/>
            <a:gdLst/>
            <a:ahLst/>
            <a:cxnLst/>
            <a:rect l="l" t="t" r="r" b="b"/>
            <a:pathLst>
              <a:path w="5976620" h="1418589">
                <a:moveTo>
                  <a:pt x="0" y="0"/>
                </a:moveTo>
                <a:lnTo>
                  <a:pt x="4605020" y="883919"/>
                </a:lnTo>
                <a:lnTo>
                  <a:pt x="4605020" y="1266189"/>
                </a:lnTo>
                <a:lnTo>
                  <a:pt x="4614009" y="1303937"/>
                </a:lnTo>
                <a:lnTo>
                  <a:pt x="4638839" y="1339567"/>
                </a:lnTo>
                <a:lnTo>
                  <a:pt x="4676298" y="1370964"/>
                </a:lnTo>
                <a:lnTo>
                  <a:pt x="4723177" y="1396012"/>
                </a:lnTo>
                <a:lnTo>
                  <a:pt x="4776264" y="1412592"/>
                </a:lnTo>
                <a:lnTo>
                  <a:pt x="4832350" y="1418589"/>
                </a:lnTo>
                <a:lnTo>
                  <a:pt x="5749290" y="1418589"/>
                </a:lnTo>
                <a:lnTo>
                  <a:pt x="5805375" y="1412592"/>
                </a:lnTo>
                <a:lnTo>
                  <a:pt x="5858462" y="1396012"/>
                </a:lnTo>
                <a:lnTo>
                  <a:pt x="5905341" y="1370964"/>
                </a:lnTo>
                <a:lnTo>
                  <a:pt x="5942800" y="1339567"/>
                </a:lnTo>
                <a:lnTo>
                  <a:pt x="5967630" y="1303937"/>
                </a:lnTo>
                <a:lnTo>
                  <a:pt x="5976620" y="1266189"/>
                </a:lnTo>
                <a:lnTo>
                  <a:pt x="5976620" y="656589"/>
                </a:lnTo>
                <a:lnTo>
                  <a:pt x="4605020" y="656589"/>
                </a:lnTo>
                <a:lnTo>
                  <a:pt x="0" y="0"/>
                </a:lnTo>
                <a:close/>
              </a:path>
              <a:path w="5976620" h="1418589">
                <a:moveTo>
                  <a:pt x="5749290" y="504189"/>
                </a:moveTo>
                <a:lnTo>
                  <a:pt x="4832350" y="504189"/>
                </a:lnTo>
                <a:lnTo>
                  <a:pt x="4776264" y="510187"/>
                </a:lnTo>
                <a:lnTo>
                  <a:pt x="4723177" y="526767"/>
                </a:lnTo>
                <a:lnTo>
                  <a:pt x="4676298" y="551815"/>
                </a:lnTo>
                <a:lnTo>
                  <a:pt x="4638839" y="583212"/>
                </a:lnTo>
                <a:lnTo>
                  <a:pt x="4614009" y="618842"/>
                </a:lnTo>
                <a:lnTo>
                  <a:pt x="4605020" y="656589"/>
                </a:lnTo>
                <a:lnTo>
                  <a:pt x="5976620" y="656589"/>
                </a:lnTo>
                <a:lnTo>
                  <a:pt x="5967630" y="618842"/>
                </a:lnTo>
                <a:lnTo>
                  <a:pt x="5942800" y="583212"/>
                </a:lnTo>
                <a:lnTo>
                  <a:pt x="5905341" y="551815"/>
                </a:lnTo>
                <a:lnTo>
                  <a:pt x="5858462" y="526767"/>
                </a:lnTo>
                <a:lnTo>
                  <a:pt x="5805375" y="510187"/>
                </a:lnTo>
                <a:lnTo>
                  <a:pt x="5749290" y="50418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8779" y="4753609"/>
            <a:ext cx="5976620" cy="1418590"/>
          </a:xfrm>
          <a:custGeom>
            <a:avLst/>
            <a:gdLst/>
            <a:ahLst/>
            <a:cxnLst/>
            <a:rect l="l" t="t" r="r" b="b"/>
            <a:pathLst>
              <a:path w="5976620" h="1418589">
                <a:moveTo>
                  <a:pt x="4832350" y="504189"/>
                </a:moveTo>
                <a:lnTo>
                  <a:pt x="4776264" y="510187"/>
                </a:lnTo>
                <a:lnTo>
                  <a:pt x="4723177" y="526767"/>
                </a:lnTo>
                <a:lnTo>
                  <a:pt x="4676298" y="551815"/>
                </a:lnTo>
                <a:lnTo>
                  <a:pt x="4638839" y="583212"/>
                </a:lnTo>
                <a:lnTo>
                  <a:pt x="4614009" y="618842"/>
                </a:lnTo>
                <a:lnTo>
                  <a:pt x="4605020" y="656589"/>
                </a:lnTo>
                <a:lnTo>
                  <a:pt x="0" y="0"/>
                </a:lnTo>
                <a:lnTo>
                  <a:pt x="4605020" y="883919"/>
                </a:lnTo>
                <a:lnTo>
                  <a:pt x="4605020" y="1038859"/>
                </a:lnTo>
                <a:lnTo>
                  <a:pt x="4605020" y="1153159"/>
                </a:lnTo>
                <a:lnTo>
                  <a:pt x="4605020" y="1266189"/>
                </a:lnTo>
                <a:lnTo>
                  <a:pt x="4614009" y="1303937"/>
                </a:lnTo>
                <a:lnTo>
                  <a:pt x="4638839" y="1339567"/>
                </a:lnTo>
                <a:lnTo>
                  <a:pt x="4676298" y="1370964"/>
                </a:lnTo>
                <a:lnTo>
                  <a:pt x="4723177" y="1396012"/>
                </a:lnTo>
                <a:lnTo>
                  <a:pt x="4776264" y="1412592"/>
                </a:lnTo>
                <a:lnTo>
                  <a:pt x="4832350" y="1418589"/>
                </a:lnTo>
                <a:lnTo>
                  <a:pt x="5003800" y="1418589"/>
                </a:lnTo>
                <a:lnTo>
                  <a:pt x="5173980" y="1418589"/>
                </a:lnTo>
                <a:lnTo>
                  <a:pt x="5407660" y="1418589"/>
                </a:lnTo>
                <a:lnTo>
                  <a:pt x="5577840" y="1418589"/>
                </a:lnTo>
                <a:lnTo>
                  <a:pt x="5749290" y="1418589"/>
                </a:lnTo>
                <a:lnTo>
                  <a:pt x="5805375" y="1412592"/>
                </a:lnTo>
                <a:lnTo>
                  <a:pt x="5858462" y="1396012"/>
                </a:lnTo>
                <a:lnTo>
                  <a:pt x="5905341" y="1370964"/>
                </a:lnTo>
                <a:lnTo>
                  <a:pt x="5942800" y="1339567"/>
                </a:lnTo>
                <a:lnTo>
                  <a:pt x="5967630" y="1303937"/>
                </a:lnTo>
                <a:lnTo>
                  <a:pt x="5976620" y="1266189"/>
                </a:lnTo>
                <a:lnTo>
                  <a:pt x="5976620" y="1153159"/>
                </a:lnTo>
                <a:lnTo>
                  <a:pt x="5976620" y="1038859"/>
                </a:lnTo>
                <a:lnTo>
                  <a:pt x="5976620" y="883919"/>
                </a:lnTo>
                <a:lnTo>
                  <a:pt x="5976620" y="769619"/>
                </a:lnTo>
                <a:lnTo>
                  <a:pt x="5976620" y="656589"/>
                </a:lnTo>
                <a:lnTo>
                  <a:pt x="5967630" y="618842"/>
                </a:lnTo>
                <a:lnTo>
                  <a:pt x="5942800" y="583212"/>
                </a:lnTo>
                <a:lnTo>
                  <a:pt x="5905341" y="551814"/>
                </a:lnTo>
                <a:lnTo>
                  <a:pt x="5858462" y="526767"/>
                </a:lnTo>
                <a:lnTo>
                  <a:pt x="5805375" y="510187"/>
                </a:lnTo>
                <a:lnTo>
                  <a:pt x="5749290" y="504189"/>
                </a:lnTo>
                <a:lnTo>
                  <a:pt x="5577840" y="504189"/>
                </a:lnTo>
                <a:lnTo>
                  <a:pt x="5407660" y="504189"/>
                </a:lnTo>
                <a:lnTo>
                  <a:pt x="5173980" y="504189"/>
                </a:lnTo>
                <a:lnTo>
                  <a:pt x="5003800" y="504189"/>
                </a:lnTo>
                <a:lnTo>
                  <a:pt x="4832350" y="5041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2470" y="4136390"/>
            <a:ext cx="6784975" cy="193421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600" b="1" spc="-10" dirty="0">
                <a:latin typeface="Times New Roman"/>
                <a:cs typeface="Times New Roman"/>
              </a:rPr>
              <a:t>Sample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Code: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Connection</a:t>
            </a:r>
            <a:r>
              <a:rPr sz="1600" spc="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con=DriverManager.getConnection("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  <a:hlinkClick r:id="" action="ppaction://noaction"/>
              </a:rPr>
              <a:t>jdbc:oracle:thin:@10.1.50.97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:1521:findb","soul_cas","soul_cas");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5721350" marR="5080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Refer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next  Slide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spc="-10" dirty="0">
                <a:latin typeface="Arial"/>
                <a:cs typeface="Arial"/>
              </a:rPr>
              <a:t>details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2650490"/>
            <a:ext cx="7789545" cy="329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Connection- A </a:t>
            </a:r>
            <a:r>
              <a:rPr sz="1400" b="1" dirty="0">
                <a:solidFill>
                  <a:srgbClr val="00007F"/>
                </a:solidFill>
                <a:latin typeface="Times New Roman"/>
                <a:cs typeface="Times New Roman"/>
              </a:rPr>
              <a:t>Connection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object represents a connection with a </a:t>
            </a:r>
            <a:r>
              <a:rPr sz="1400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database</a:t>
            </a:r>
            <a:r>
              <a:rPr sz="1400" spc="50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90"/>
              </a:lnSpc>
              <a:spcBef>
                <a:spcPts val="80"/>
              </a:spcBef>
            </a:pP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An </a:t>
            </a:r>
            <a:r>
              <a:rPr sz="1400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application </a:t>
            </a:r>
            <a:r>
              <a:rPr sz="1400" spc="-10" dirty="0">
                <a:solidFill>
                  <a:srgbClr val="00007F"/>
                </a:solidFill>
                <a:latin typeface="Times New Roman"/>
                <a:cs typeface="Times New Roman"/>
              </a:rPr>
              <a:t>may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have one or </a:t>
            </a:r>
            <a:r>
              <a:rPr sz="1400" spc="-5" dirty="0">
                <a:solidFill>
                  <a:srgbClr val="00007F"/>
                </a:solidFill>
                <a:latin typeface="Times New Roman"/>
                <a:cs typeface="Times New Roman"/>
              </a:rPr>
              <a:t>more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than one connections with a single database or </a:t>
            </a:r>
            <a:r>
              <a:rPr sz="1400" spc="-5" dirty="0">
                <a:solidFill>
                  <a:srgbClr val="00007F"/>
                </a:solidFill>
                <a:latin typeface="Times New Roman"/>
                <a:cs typeface="Times New Roman"/>
              </a:rPr>
              <a:t>many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connections with  the</a:t>
            </a:r>
            <a:r>
              <a:rPr sz="1400" spc="-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different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60"/>
              </a:lnSpc>
            </a:pP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databases</a:t>
            </a:r>
            <a:r>
              <a:rPr sz="1400" spc="-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also.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spc="-15" dirty="0">
                <a:solidFill>
                  <a:srgbClr val="00007F"/>
                </a:solidFill>
                <a:latin typeface="Times New Roman"/>
                <a:cs typeface="Times New Roman"/>
              </a:rPr>
              <a:t>We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can use the Connection object </a:t>
            </a:r>
            <a:r>
              <a:rPr sz="1400" spc="-5" dirty="0">
                <a:solidFill>
                  <a:srgbClr val="00007F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the following</a:t>
            </a:r>
            <a:r>
              <a:rPr sz="1400" spc="3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things:</a:t>
            </a:r>
            <a:endParaRPr sz="1400">
              <a:latin typeface="Times New Roman"/>
              <a:cs typeface="Times New Roman"/>
            </a:endParaRPr>
          </a:p>
          <a:p>
            <a:pPr marL="12700" marR="430530">
              <a:lnSpc>
                <a:spcPts val="1590"/>
              </a:lnSpc>
              <a:spcBef>
                <a:spcPts val="90"/>
              </a:spcBef>
              <a:buAutoNum type="arabicParenR"/>
              <a:tabLst>
                <a:tab pos="250190" algn="l"/>
              </a:tabLst>
            </a:pP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It creates </a:t>
            </a:r>
            <a:r>
              <a:rPr sz="1400" spc="5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400" b="1" i="1" dirty="0">
                <a:solidFill>
                  <a:srgbClr val="00007F"/>
                </a:solidFill>
                <a:latin typeface="Times New Roman"/>
                <a:cs typeface="Times New Roman"/>
              </a:rPr>
              <a:t>Statement, PreparedStatement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and </a:t>
            </a:r>
            <a:r>
              <a:rPr sz="1400" b="1" i="1" dirty="0">
                <a:solidFill>
                  <a:srgbClr val="00007F"/>
                </a:solidFill>
                <a:latin typeface="Times New Roman"/>
                <a:cs typeface="Times New Roman"/>
              </a:rPr>
              <a:t>CallableStatement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objects </a:t>
            </a:r>
            <a:r>
              <a:rPr sz="1400" spc="-5" dirty="0">
                <a:solidFill>
                  <a:srgbClr val="00007F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executing </a:t>
            </a:r>
            <a:r>
              <a:rPr sz="1400" spc="5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SQL  statements.</a:t>
            </a:r>
            <a:endParaRPr sz="1400">
              <a:latin typeface="Times New Roman"/>
              <a:cs typeface="Times New Roman"/>
            </a:endParaRPr>
          </a:p>
          <a:p>
            <a:pPr marL="249554" indent="-237490">
              <a:lnSpc>
                <a:spcPts val="1510"/>
              </a:lnSpc>
              <a:buAutoNum type="arabicParenR"/>
              <a:tabLst>
                <a:tab pos="250190" algn="l"/>
              </a:tabLst>
            </a:pP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It helps us to </a:t>
            </a:r>
            <a:r>
              <a:rPr sz="14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Commit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or </a:t>
            </a:r>
            <a:r>
              <a:rPr sz="1400" b="1" dirty="0">
                <a:solidFill>
                  <a:srgbClr val="00007F"/>
                </a:solidFill>
                <a:latin typeface="Times New Roman"/>
                <a:cs typeface="Times New Roman"/>
              </a:rPr>
              <a:t>roll back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a jdbc transactionn.</a:t>
            </a:r>
            <a:endParaRPr sz="1400">
              <a:latin typeface="Times New Roman"/>
              <a:cs typeface="Times New Roman"/>
            </a:endParaRPr>
          </a:p>
          <a:p>
            <a:pPr marL="249554" indent="-237490">
              <a:lnSpc>
                <a:spcPts val="1595"/>
              </a:lnSpc>
              <a:buAutoNum type="arabicParenR"/>
              <a:tabLst>
                <a:tab pos="250190" algn="l"/>
              </a:tabLst>
            </a:pP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If </a:t>
            </a:r>
            <a:r>
              <a:rPr sz="1400" spc="-5" dirty="0">
                <a:solidFill>
                  <a:srgbClr val="00007F"/>
                </a:solidFill>
                <a:latin typeface="Times New Roman"/>
                <a:cs typeface="Times New Roman"/>
              </a:rPr>
              <a:t>you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want to know about </a:t>
            </a:r>
            <a:r>
              <a:rPr sz="1400" spc="5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database or data source </a:t>
            </a:r>
            <a:r>
              <a:rPr sz="1400" spc="5" dirty="0">
                <a:solidFill>
                  <a:srgbClr val="00007F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which </a:t>
            </a:r>
            <a:r>
              <a:rPr sz="1400" spc="-5" dirty="0">
                <a:solidFill>
                  <a:srgbClr val="00007F"/>
                </a:solidFill>
                <a:latin typeface="Times New Roman"/>
                <a:cs typeface="Times New Roman"/>
              </a:rPr>
              <a:t>you are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connected then the</a:t>
            </a:r>
            <a:r>
              <a:rPr sz="1400" spc="8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7F"/>
                </a:solidFill>
                <a:latin typeface="Times New Roman"/>
                <a:cs typeface="Times New Roman"/>
              </a:rPr>
              <a:t>Connection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</a:pP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object</a:t>
            </a:r>
            <a:r>
              <a:rPr sz="1400" spc="-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gathers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400" dirty="0">
                <a:solidFill>
                  <a:srgbClr val="00007F"/>
                </a:solidFill>
                <a:latin typeface="Times New Roman"/>
                <a:cs typeface="Times New Roman"/>
              </a:rPr>
              <a:t>information about the database or data source by the use of</a:t>
            </a:r>
            <a:r>
              <a:rPr sz="1400" spc="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7F"/>
                </a:solidFill>
                <a:latin typeface="Times New Roman"/>
                <a:cs typeface="Times New Roman"/>
              </a:rPr>
              <a:t>DatabaseMetaData.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52400">
              <a:lnSpc>
                <a:spcPts val="1635"/>
              </a:lnSpc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String url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"jdbc: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odbc:</a:t>
            </a:r>
            <a:r>
              <a:rPr sz="1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makeConnection";</a:t>
            </a:r>
            <a:endParaRPr sz="1400">
              <a:latin typeface="Times New Roman"/>
              <a:cs typeface="Times New Roman"/>
            </a:endParaRPr>
          </a:p>
          <a:p>
            <a:pPr marL="152400">
              <a:lnSpc>
                <a:spcPts val="1635"/>
              </a:lnSpc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Connection con = DriverManager.getConnection(url, "userID",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"password");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2350" y="1537970"/>
            <a:ext cx="2014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5" dirty="0"/>
              <a:t>C</a:t>
            </a:r>
            <a:r>
              <a:rPr sz="3200" u="none" spc="5" dirty="0"/>
              <a:t>onne</a:t>
            </a:r>
            <a:r>
              <a:rPr sz="3200" u="none" spc="-5" dirty="0"/>
              <a:t>cti</a:t>
            </a:r>
            <a:r>
              <a:rPr sz="3200" u="none" dirty="0"/>
              <a:t>on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729" y="772159"/>
            <a:ext cx="1517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869" y="1576070"/>
            <a:ext cx="4425950" cy="506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JDBC</a:t>
            </a:r>
            <a:r>
              <a:rPr sz="2400" spc="-1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JDBC</a:t>
            </a:r>
            <a:r>
              <a:rPr sz="2400" spc="-1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JDBC </a:t>
            </a:r>
            <a:r>
              <a:rPr sz="2400" spc="-10" dirty="0">
                <a:solidFill>
                  <a:srgbClr val="270099"/>
                </a:solidFill>
                <a:latin typeface="Arial"/>
                <a:cs typeface="Arial"/>
              </a:rPr>
              <a:t>Driver</a:t>
            </a: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 Types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JDBC</a:t>
            </a:r>
            <a:r>
              <a:rPr sz="2400" spc="-10" dirty="0">
                <a:solidFill>
                  <a:srgbClr val="270099"/>
                </a:solidFill>
                <a:latin typeface="Arial"/>
                <a:cs typeface="Arial"/>
              </a:rPr>
              <a:t> API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Steps </a:t>
            </a:r>
            <a:r>
              <a:rPr sz="2400" dirty="0">
                <a:solidFill>
                  <a:srgbClr val="2700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Connect </a:t>
            </a:r>
            <a:r>
              <a:rPr sz="2400" spc="5" dirty="0">
                <a:solidFill>
                  <a:srgbClr val="270099"/>
                </a:solidFill>
                <a:latin typeface="Arial"/>
                <a:cs typeface="Arial"/>
              </a:rPr>
              <a:t>to</a:t>
            </a:r>
            <a:r>
              <a:rPr sz="2400" spc="-8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Prepared</a:t>
            </a:r>
            <a:r>
              <a:rPr sz="2400" spc="-1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ResultSet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270099"/>
                </a:solidFill>
                <a:latin typeface="Arial"/>
                <a:cs typeface="Arial"/>
              </a:rPr>
              <a:t>Using </a:t>
            </a:r>
            <a:r>
              <a:rPr sz="2400" spc="-10" dirty="0">
                <a:solidFill>
                  <a:srgbClr val="270099"/>
                </a:solidFill>
                <a:latin typeface="Arial"/>
                <a:cs typeface="Arial"/>
              </a:rPr>
              <a:t>DAO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130" y="1520190"/>
            <a:ext cx="7473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Step-3 Creating </a:t>
            </a:r>
            <a:r>
              <a:rPr sz="2800" dirty="0"/>
              <a:t>and </a:t>
            </a:r>
            <a:r>
              <a:rPr sz="2800" spc="-5" dirty="0"/>
              <a:t>Executing JDBC</a:t>
            </a:r>
            <a:r>
              <a:rPr sz="2800" spc="-70" dirty="0"/>
              <a:t> </a:t>
            </a:r>
            <a:r>
              <a:rPr sz="2800" spc="-5" dirty="0"/>
              <a:t>Statements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30350" y="2754629"/>
            <a:ext cx="192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90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0350" y="3408679"/>
            <a:ext cx="192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90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350" y="4064000"/>
            <a:ext cx="192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90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7550" y="2781300"/>
            <a:ext cx="6889115" cy="299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25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Connection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object provides the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createStatement()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method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to 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create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</a:t>
            </a:r>
            <a:r>
              <a:rPr sz="2000" spc="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You can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use static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SQL </a:t>
            </a:r>
            <a:r>
              <a:rPr sz="2000" spc="-10" dirty="0">
                <a:solidFill>
                  <a:srgbClr val="270099"/>
                </a:solidFill>
                <a:latin typeface="Times New Roman"/>
                <a:cs typeface="Times New Roman"/>
              </a:rPr>
              <a:t>statements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send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requests to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 to  retrieve results.</a:t>
            </a:r>
            <a:endParaRPr sz="2000">
              <a:latin typeface="Times New Roman"/>
              <a:cs typeface="Times New Roman"/>
            </a:endParaRPr>
          </a:p>
          <a:p>
            <a:pPr marL="12700" marR="29273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Statement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interface contains the following methods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to send 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static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SQL </a:t>
            </a:r>
            <a:r>
              <a:rPr sz="2000" spc="-10" dirty="0">
                <a:solidFill>
                  <a:srgbClr val="270099"/>
                </a:solidFill>
                <a:latin typeface="Times New Roman"/>
                <a:cs typeface="Times New Roman"/>
              </a:rPr>
              <a:t>statements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database:</a:t>
            </a:r>
            <a:endParaRPr sz="2000">
              <a:latin typeface="Times New Roman"/>
              <a:cs typeface="Times New Roman"/>
            </a:endParaRPr>
          </a:p>
          <a:p>
            <a:pPr marL="12700" marR="3063240">
              <a:lnSpc>
                <a:spcPct val="114599"/>
              </a:lnSpc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ResultSet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executeQuery(String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str)  int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executeUpdate(String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str) 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boolean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execute(String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str)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250" y="1353820"/>
            <a:ext cx="3997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Three kinds </a:t>
            </a:r>
            <a:r>
              <a:rPr sz="2800" dirty="0"/>
              <a:t>of</a:t>
            </a:r>
            <a:r>
              <a:rPr sz="2800" spc="-50" dirty="0"/>
              <a:t> </a:t>
            </a:r>
            <a:r>
              <a:rPr sz="2800" spc="-5" dirty="0"/>
              <a:t>Statements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84250" y="1983740"/>
            <a:ext cx="7694930" cy="389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Statement: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Execute </a:t>
            </a:r>
            <a:r>
              <a:rPr sz="2000" spc="-10" dirty="0">
                <a:solidFill>
                  <a:srgbClr val="270099"/>
                </a:solidFill>
                <a:latin typeface="Times New Roman"/>
                <a:cs typeface="Times New Roman"/>
              </a:rPr>
              <a:t>simple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sql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queries without</a:t>
            </a:r>
            <a:r>
              <a:rPr sz="2000" spc="3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parameters.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Statement</a:t>
            </a:r>
            <a:r>
              <a:rPr sz="20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createStatement()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Creates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an SQL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 object.</a:t>
            </a:r>
            <a:endParaRPr sz="2000">
              <a:latin typeface="Times New Roman"/>
              <a:cs typeface="Times New Roman"/>
            </a:endParaRPr>
          </a:p>
          <a:p>
            <a:pPr marL="12700" marR="454025">
              <a:lnSpc>
                <a:spcPts val="2230"/>
              </a:lnSpc>
              <a:spcBef>
                <a:spcPts val="1825"/>
              </a:spcBef>
            </a:pP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PreparedStatement: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Execute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precompiled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sql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queries with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without  parameters.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PreparedStatement prepareStatement(String</a:t>
            </a:r>
            <a:r>
              <a:rPr sz="2000" b="1" spc="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sql)</a:t>
            </a:r>
            <a:endParaRPr sz="2000">
              <a:latin typeface="Times New Roman"/>
              <a:cs typeface="Times New Roman"/>
            </a:endParaRPr>
          </a:p>
          <a:p>
            <a:pPr marL="12700" marR="429259">
              <a:lnSpc>
                <a:spcPts val="2230"/>
              </a:lnSpc>
              <a:spcBef>
                <a:spcPts val="130"/>
              </a:spcBef>
            </a:pP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returns a new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PreparedStatement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object.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PreparedStatement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objects are 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precompiled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SQL </a:t>
            </a:r>
            <a:r>
              <a:rPr sz="2000" spc="-10" dirty="0">
                <a:solidFill>
                  <a:srgbClr val="270099"/>
                </a:solidFill>
                <a:latin typeface="Times New Roman"/>
                <a:cs typeface="Times New Roman"/>
              </a:rPr>
              <a:t>statements.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  <a:spcBef>
                <a:spcPts val="1565"/>
              </a:spcBef>
            </a:pPr>
            <a:r>
              <a:rPr sz="20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Callable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Statement: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Execute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call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to a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 stored</a:t>
            </a:r>
            <a:r>
              <a:rPr sz="2000" spc="7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procedure.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20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CallableStatement prepareCall(String</a:t>
            </a:r>
            <a:r>
              <a:rPr sz="2000" b="1" spc="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sql)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  <a:spcBef>
                <a:spcPts val="130"/>
              </a:spcBef>
            </a:pP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returns a new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CallableStatement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object.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CallableStatement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objects are SQL 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stored </a:t>
            </a:r>
            <a:r>
              <a:rPr sz="2000" dirty="0">
                <a:solidFill>
                  <a:srgbClr val="270099"/>
                </a:solidFill>
                <a:latin typeface="Times New Roman"/>
                <a:cs typeface="Times New Roman"/>
              </a:rPr>
              <a:t>procedure </a:t>
            </a:r>
            <a:r>
              <a:rPr sz="2000" spc="-5" dirty="0">
                <a:solidFill>
                  <a:srgbClr val="270099"/>
                </a:solidFill>
                <a:latin typeface="Times New Roman"/>
                <a:cs typeface="Times New Roman"/>
              </a:rPr>
              <a:t>call</a:t>
            </a:r>
            <a:r>
              <a:rPr sz="2000" spc="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0099"/>
                </a:solidFill>
                <a:latin typeface="Times New Roman"/>
                <a:cs typeface="Times New Roman"/>
              </a:rPr>
              <a:t>statements.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558290"/>
            <a:ext cx="5698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70099"/>
                </a:solidFill>
                <a:latin typeface="Arial"/>
                <a:cs typeface="Arial"/>
              </a:rPr>
              <a:t>Various </a:t>
            </a:r>
            <a:r>
              <a:rPr sz="3200" b="1" dirty="0">
                <a:solidFill>
                  <a:srgbClr val="270099"/>
                </a:solidFill>
                <a:latin typeface="Arial"/>
                <a:cs typeface="Arial"/>
              </a:rPr>
              <a:t>Database</a:t>
            </a:r>
            <a:r>
              <a:rPr sz="3200" b="1" spc="-3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70099"/>
                </a:solidFill>
                <a:latin typeface="Arial"/>
                <a:cs typeface="Arial"/>
              </a:rPr>
              <a:t>Operations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5910" y="2324100"/>
            <a:ext cx="23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006666"/>
                </a:solidFill>
                <a:latin typeface="MS UI Gothic"/>
                <a:cs typeface="MS UI Gothic"/>
              </a:rPr>
              <a:t>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3110" y="2346959"/>
            <a:ext cx="642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Various database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operations that </a:t>
            </a:r>
            <a:r>
              <a:rPr sz="1800" spc="-15" dirty="0">
                <a:solidFill>
                  <a:srgbClr val="27009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can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perform using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 Java 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application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are: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410" y="3214370"/>
            <a:ext cx="3128010" cy="12992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50"/>
              </a:spcBef>
              <a:buClr>
                <a:srgbClr val="006666"/>
              </a:buClr>
              <a:buFont typeface="Verdana"/>
              <a:buChar char="•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Querying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 table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50"/>
              </a:spcBef>
              <a:buClr>
                <a:srgbClr val="006666"/>
              </a:buClr>
              <a:buFont typeface="Verdana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Inserting </a:t>
            </a:r>
            <a:r>
              <a:rPr sz="1800" spc="-15" dirty="0">
                <a:solidFill>
                  <a:srgbClr val="270099"/>
                </a:solidFill>
                <a:latin typeface="Arial"/>
                <a:cs typeface="Arial"/>
              </a:rPr>
              <a:t>rows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50"/>
              </a:spcBef>
              <a:buClr>
                <a:srgbClr val="006666"/>
              </a:buClr>
              <a:buFont typeface="Verdana"/>
              <a:buChar char="•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Updating rows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40"/>
              </a:spcBef>
              <a:buClr>
                <a:srgbClr val="006666"/>
              </a:buClr>
              <a:buFont typeface="Verdana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Deleting </a:t>
            </a:r>
            <a:r>
              <a:rPr sz="1800" spc="-15" dirty="0">
                <a:solidFill>
                  <a:srgbClr val="270099"/>
                </a:solidFill>
                <a:latin typeface="Arial"/>
                <a:cs typeface="Arial"/>
              </a:rPr>
              <a:t>rows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from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3800" y="820420"/>
            <a:ext cx="3627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Using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1634490"/>
            <a:ext cx="7653020" cy="345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70099"/>
                </a:solidFill>
                <a:latin typeface="Arial"/>
                <a:cs typeface="Arial"/>
              </a:rPr>
              <a:t>Select</a:t>
            </a:r>
            <a:endParaRPr sz="3200">
              <a:latin typeface="Arial"/>
              <a:cs typeface="Arial"/>
            </a:endParaRPr>
          </a:p>
          <a:p>
            <a:pPr marL="842010" indent="-334010">
              <a:lnSpc>
                <a:spcPct val="100000"/>
              </a:lnSpc>
              <a:spcBef>
                <a:spcPts val="2370"/>
              </a:spcBef>
              <a:buClr>
                <a:srgbClr val="006666"/>
              </a:buClr>
              <a:buSzPct val="75000"/>
              <a:buFont typeface="MS UI Gothic"/>
              <a:buChar char=""/>
              <a:tabLst>
                <a:tab pos="842010" algn="l"/>
              </a:tabLst>
            </a:pPr>
            <a:r>
              <a:rPr sz="2400" b="1" spc="-10" dirty="0">
                <a:solidFill>
                  <a:srgbClr val="270099"/>
                </a:solidFill>
                <a:latin typeface="Arial"/>
                <a:cs typeface="Arial"/>
              </a:rPr>
              <a:t>Querying </a:t>
            </a:r>
            <a:r>
              <a:rPr sz="2400" b="1" dirty="0">
                <a:solidFill>
                  <a:srgbClr val="270099"/>
                </a:solidFill>
                <a:latin typeface="Arial"/>
                <a:cs typeface="Arial"/>
              </a:rPr>
              <a:t>a </a:t>
            </a:r>
            <a:r>
              <a:rPr sz="2400" b="1" spc="-10" dirty="0">
                <a:solidFill>
                  <a:srgbClr val="2700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666"/>
              </a:buClr>
              <a:buFont typeface="MS UI Gothic"/>
              <a:buChar char=""/>
            </a:pPr>
            <a:endParaRPr sz="3100">
              <a:latin typeface="Times New Roman"/>
              <a:cs typeface="Times New Roman"/>
            </a:endParaRPr>
          </a:p>
          <a:p>
            <a:pPr marL="1193800" marR="17780" lvl="1" indent="-228600">
              <a:lnSpc>
                <a:spcPct val="100000"/>
              </a:lnSpc>
              <a:buClr>
                <a:srgbClr val="006666"/>
              </a:buClr>
              <a:buFont typeface="Verdana"/>
              <a:buChar char="•"/>
              <a:tabLst>
                <a:tab pos="1193800" algn="l"/>
              </a:tabLst>
            </a:pP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SELECT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statement is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executed using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the executeQuery() 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method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returns the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output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in the form of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ResultSet</a:t>
            </a:r>
            <a:r>
              <a:rPr sz="1800" spc="7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  <a:p>
            <a:pPr marL="1193800" lvl="1" indent="-228600">
              <a:lnSpc>
                <a:spcPct val="100000"/>
              </a:lnSpc>
              <a:spcBef>
                <a:spcPts val="350"/>
              </a:spcBef>
              <a:buClr>
                <a:srgbClr val="006666"/>
              </a:buClr>
              <a:buFont typeface="Verdana"/>
              <a:buChar char="•"/>
              <a:tabLst>
                <a:tab pos="1193800" algn="l"/>
              </a:tabLst>
            </a:pP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code snippet to retrieve data from the authors table</a:t>
            </a:r>
            <a:r>
              <a:rPr sz="1800" spc="1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  <a:p>
            <a:pPr marL="1422400" marR="1840230">
              <a:lnSpc>
                <a:spcPct val="115999"/>
              </a:lnSpc>
              <a:spcBef>
                <a:spcPts val="5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String str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"SELECT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* FROM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authors"; 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Statement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stmt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con.createStatement();  ResultSet rs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stmt.executeQuery(str);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9620" y="1051559"/>
            <a:ext cx="362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Using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869" y="1634490"/>
            <a:ext cx="7955915" cy="4005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Arial"/>
                <a:cs typeface="Arial"/>
              </a:rPr>
              <a:t>Insert</a:t>
            </a:r>
            <a:endParaRPr sz="32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2370"/>
              </a:spcBef>
              <a:buClr>
                <a:srgbClr val="006666"/>
              </a:buClr>
              <a:buFont typeface="MS UI Gothic"/>
              <a:buChar char="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270099"/>
                </a:solidFill>
                <a:latin typeface="Arial"/>
                <a:cs typeface="Arial"/>
              </a:rPr>
              <a:t>Inserting </a:t>
            </a:r>
            <a:r>
              <a:rPr sz="2400" b="1" dirty="0">
                <a:solidFill>
                  <a:srgbClr val="270099"/>
                </a:solidFill>
                <a:latin typeface="Arial"/>
                <a:cs typeface="Arial"/>
              </a:rPr>
              <a:t>Rows in a</a:t>
            </a:r>
            <a:r>
              <a:rPr sz="2400" b="1" spc="-1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700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666"/>
              </a:buClr>
              <a:buFont typeface="MS UI Gothic"/>
              <a:buChar char=""/>
            </a:pPr>
            <a:endParaRPr sz="31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Clr>
                <a:srgbClr val="006666"/>
              </a:buClr>
              <a:buFont typeface="Verdana"/>
              <a:buChar char="•"/>
              <a:tabLst>
                <a:tab pos="1383665" algn="l"/>
                <a:tab pos="1384300" algn="l"/>
              </a:tabLst>
            </a:pP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executeUpdate()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method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enables </a:t>
            </a:r>
            <a:r>
              <a:rPr sz="1800" spc="-15" dirty="0">
                <a:solidFill>
                  <a:srgbClr val="2700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add rows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</a:t>
            </a:r>
            <a:r>
              <a:rPr sz="1800" spc="6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  <a:p>
            <a:pPr marL="1384300" lvl="1" indent="-457200">
              <a:lnSpc>
                <a:spcPct val="100000"/>
              </a:lnSpc>
              <a:spcBef>
                <a:spcPts val="350"/>
              </a:spcBef>
              <a:buClr>
                <a:srgbClr val="006666"/>
              </a:buClr>
              <a:buFont typeface="Verdana"/>
              <a:buChar char="•"/>
              <a:tabLst>
                <a:tab pos="1383665" algn="l"/>
                <a:tab pos="1384300" algn="l"/>
              </a:tabLst>
            </a:pP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code snippet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insert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 row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in the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authors table</a:t>
            </a:r>
            <a:r>
              <a:rPr sz="1800" spc="-2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  <a:p>
            <a:pPr marL="1384300" marR="508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String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str =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"INSERT INTO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authors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(au_id,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au_lname, au_fname,  address,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city, state, contract)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VALUES ('998-72-3568', 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'Ringer','Albert','801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826-0752 67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Seventh Av.', 'Salt Lake  City','UT','1')";</a:t>
            </a:r>
            <a:endParaRPr sz="1800">
              <a:latin typeface="Arial"/>
              <a:cs typeface="Arial"/>
            </a:endParaRPr>
          </a:p>
          <a:p>
            <a:pPr marL="1384300" marR="2444750">
              <a:lnSpc>
                <a:spcPct val="115700"/>
              </a:lnSpc>
              <a:spcBef>
                <a:spcPts val="10"/>
              </a:spcBef>
            </a:pP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Statement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stmt =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con.createStatement(); 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count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=</a:t>
            </a:r>
            <a:r>
              <a:rPr sz="1800" spc="2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stmt.executeUpdate(str);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2829" y="1051559"/>
            <a:ext cx="3627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Using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269" y="2043429"/>
            <a:ext cx="3731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70099"/>
                </a:solidFill>
                <a:latin typeface="Arial"/>
                <a:cs typeface="Arial"/>
              </a:rPr>
              <a:t>Updating </a:t>
            </a:r>
            <a:r>
              <a:rPr sz="2400" b="1" dirty="0">
                <a:solidFill>
                  <a:srgbClr val="270099"/>
                </a:solidFill>
                <a:latin typeface="Arial"/>
                <a:cs typeface="Arial"/>
              </a:rPr>
              <a:t>Rows </a:t>
            </a:r>
            <a:r>
              <a:rPr sz="2400" b="1" spc="5" dirty="0">
                <a:solidFill>
                  <a:srgbClr val="270099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270099"/>
                </a:solidFill>
                <a:latin typeface="Arial"/>
                <a:cs typeface="Arial"/>
              </a:rPr>
              <a:t>a</a:t>
            </a:r>
            <a:r>
              <a:rPr sz="2400" b="1" spc="-8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700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469" y="408050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469" y="2818129"/>
            <a:ext cx="6964045" cy="15748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50"/>
              </a:spcBef>
              <a:buClr>
                <a:srgbClr val="006666"/>
              </a:buClr>
              <a:buFont typeface="Verdana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code snippet to modify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row in the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authors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table</a:t>
            </a:r>
            <a:r>
              <a:rPr sz="1800" spc="-4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String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str =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"UPDATE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authors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SET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address='10932 Second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Av.’ 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WHERE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au_id='998-72-3568'";</a:t>
            </a:r>
            <a:endParaRPr sz="1800">
              <a:latin typeface="Arial"/>
              <a:cs typeface="Arial"/>
            </a:endParaRPr>
          </a:p>
          <a:p>
            <a:pPr marL="927100" marR="2367280" indent="-457200">
              <a:lnSpc>
                <a:spcPct val="116199"/>
              </a:lnSpc>
            </a:pP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Statement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stmt =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con.createStatement(); 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int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count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=</a:t>
            </a:r>
            <a:r>
              <a:rPr sz="1800" spc="-2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stmt.executeUpdate(str);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2539" y="1113790"/>
            <a:ext cx="362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Using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7670" y="1835150"/>
            <a:ext cx="5973445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6666"/>
              </a:buClr>
              <a:buFont typeface="MS UI Gothic"/>
              <a:buChar char="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270099"/>
                </a:solidFill>
                <a:latin typeface="Arial"/>
                <a:cs typeface="Arial"/>
              </a:rPr>
              <a:t>Deleting </a:t>
            </a:r>
            <a:r>
              <a:rPr sz="2400" b="1" dirty="0">
                <a:solidFill>
                  <a:srgbClr val="270099"/>
                </a:solidFill>
                <a:latin typeface="Arial"/>
                <a:cs typeface="Arial"/>
              </a:rPr>
              <a:t>Rows </a:t>
            </a:r>
            <a:r>
              <a:rPr sz="2400" b="1" spc="-5" dirty="0">
                <a:solidFill>
                  <a:srgbClr val="270099"/>
                </a:solidFill>
                <a:latin typeface="Arial"/>
                <a:cs typeface="Arial"/>
              </a:rPr>
              <a:t>from </a:t>
            </a:r>
            <a:r>
              <a:rPr sz="2400" b="1" dirty="0">
                <a:solidFill>
                  <a:srgbClr val="270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700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666"/>
              </a:buClr>
              <a:buFont typeface="MS UI Gothic"/>
              <a:buChar char=""/>
            </a:pPr>
            <a:endParaRPr sz="2950">
              <a:latin typeface="Times New Roman"/>
              <a:cs typeface="Times New Roman"/>
            </a:endParaRPr>
          </a:p>
          <a:p>
            <a:pPr marL="927100" marR="5080" lvl="1" indent="-457200">
              <a:lnSpc>
                <a:spcPts val="2010"/>
              </a:lnSpc>
              <a:spcBef>
                <a:spcPts val="5"/>
              </a:spcBef>
              <a:buClr>
                <a:srgbClr val="006666"/>
              </a:buClr>
              <a:buFont typeface="Verdana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code snippet to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delete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a row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from the authors 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table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  <a:p>
            <a:pPr marL="1384300" marR="423545" indent="-457200">
              <a:lnSpc>
                <a:spcPts val="2010"/>
              </a:lnSpc>
              <a:spcBef>
                <a:spcPts val="340"/>
              </a:spcBef>
            </a:pP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String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str =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"DELETE FROM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authors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WHERE 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au_id='998-72-3568'";</a:t>
            </a:r>
            <a:endParaRPr sz="1800">
              <a:latin typeface="Arial"/>
              <a:cs typeface="Arial"/>
            </a:endParaRPr>
          </a:p>
          <a:p>
            <a:pPr marL="927100" marR="918210">
              <a:lnSpc>
                <a:spcPts val="2350"/>
              </a:lnSpc>
              <a:spcBef>
                <a:spcPts val="75"/>
              </a:spcBef>
            </a:pP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Statement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stmt =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con.createStatement(); 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int </a:t>
            </a:r>
            <a:r>
              <a:rPr sz="1800" spc="-10" dirty="0">
                <a:solidFill>
                  <a:srgbClr val="270099"/>
                </a:solidFill>
                <a:latin typeface="Arial"/>
                <a:cs typeface="Arial"/>
              </a:rPr>
              <a:t>count </a:t>
            </a:r>
            <a:r>
              <a:rPr sz="1800" dirty="0">
                <a:solidFill>
                  <a:srgbClr val="270099"/>
                </a:solidFill>
                <a:latin typeface="Arial"/>
                <a:cs typeface="Arial"/>
              </a:rPr>
              <a:t>=</a:t>
            </a:r>
            <a:r>
              <a:rPr sz="1800" spc="2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Arial"/>
                <a:cs typeface="Arial"/>
              </a:rPr>
              <a:t>stmt.executeUpdate(str);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2539" y="1113790"/>
            <a:ext cx="362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Using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589" y="1817370"/>
            <a:ext cx="7657465" cy="39674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315595">
              <a:lnSpc>
                <a:spcPts val="1820"/>
              </a:lnSpc>
              <a:spcBef>
                <a:spcPts val="240"/>
              </a:spcBef>
            </a:pPr>
            <a:r>
              <a:rPr sz="1600" b="1" dirty="0">
                <a:solidFill>
                  <a:srgbClr val="270099"/>
                </a:solidFill>
                <a:latin typeface="Times New Roman"/>
                <a:cs typeface="Times New Roman"/>
              </a:rPr>
              <a:t>Java </a:t>
            </a:r>
            <a:r>
              <a:rPr sz="16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JDBC </a:t>
            </a:r>
            <a:r>
              <a:rPr sz="16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Prepared statements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pre-compiled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SQL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statements. Precompiled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SQL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is  useful if the</a:t>
            </a:r>
            <a:r>
              <a:rPr sz="1600" spc="-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70099"/>
                </a:solidFill>
                <a:latin typeface="Times New Roman"/>
                <a:cs typeface="Times New Roman"/>
              </a:rPr>
              <a:t>same</a:t>
            </a:r>
            <a:endParaRPr sz="1600">
              <a:latin typeface="Times New Roman"/>
              <a:cs typeface="Times New Roman"/>
            </a:endParaRPr>
          </a:p>
          <a:p>
            <a:pPr marL="12700" marR="76835" indent="50800">
              <a:lnSpc>
                <a:spcPts val="1820"/>
              </a:lnSpc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SQL is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to be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executed repeatedly,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for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example,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a loop. </a:t>
            </a:r>
            <a:r>
              <a:rPr sz="16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Prepared </a:t>
            </a:r>
            <a:r>
              <a:rPr sz="16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statements </a:t>
            </a:r>
            <a:r>
              <a:rPr sz="1600" b="1" dirty="0">
                <a:solidFill>
                  <a:srgbClr val="270099"/>
                </a:solidFill>
                <a:latin typeface="Times New Roman"/>
                <a:cs typeface="Times New Roman"/>
              </a:rPr>
              <a:t>in java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only 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save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time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if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you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ts val="1775"/>
              </a:lnSpc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expect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execute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600" spc="-15" dirty="0">
                <a:solidFill>
                  <a:srgbClr val="270099"/>
                </a:solidFill>
                <a:latin typeface="Times New Roman"/>
                <a:cs typeface="Times New Roman"/>
              </a:rPr>
              <a:t>same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SQL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over</a:t>
            </a:r>
            <a:r>
              <a:rPr sz="1600" spc="-4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again.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20"/>
              </a:lnSpc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Prepared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statement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work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same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statement,but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there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r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some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differences. wen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u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submitting 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 query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600" b="1" dirty="0">
                <a:solidFill>
                  <a:srgbClr val="270099"/>
                </a:solidFill>
                <a:latin typeface="Times New Roman"/>
                <a:cs typeface="Times New Roman"/>
              </a:rPr>
              <a:t>1st </a:t>
            </a:r>
            <a:r>
              <a:rPr sz="16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time </a:t>
            </a:r>
            <a:r>
              <a:rPr sz="1600" b="1" dirty="0">
                <a:solidFill>
                  <a:srgbClr val="270099"/>
                </a:solidFill>
                <a:latin typeface="Times New Roman"/>
                <a:cs typeface="Times New Roman"/>
              </a:rPr>
              <a:t>following </a:t>
            </a:r>
            <a:r>
              <a:rPr sz="16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things</a:t>
            </a:r>
            <a:r>
              <a:rPr sz="1600" b="1" spc="-3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happened</a:t>
            </a:r>
            <a:endParaRPr sz="1600">
              <a:latin typeface="Times New Roman"/>
              <a:cs typeface="Times New Roman"/>
            </a:endParaRPr>
          </a:p>
          <a:p>
            <a:pPr marL="63500" marR="5816600" indent="-50800">
              <a:lnSpc>
                <a:spcPts val="1820"/>
              </a:lnSpc>
              <a:spcBef>
                <a:spcPts val="95"/>
              </a:spcBef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1)compiling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the query 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2)executing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r>
              <a:rPr sz="1600" spc="-7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query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75"/>
              </a:lnSpc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3)sending results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back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600" b="1" dirty="0">
                <a:solidFill>
                  <a:srgbClr val="270099"/>
                </a:solidFill>
                <a:latin typeface="Times New Roman"/>
                <a:cs typeface="Times New Roman"/>
              </a:rPr>
              <a:t>2nd </a:t>
            </a:r>
            <a:r>
              <a:rPr sz="16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time</a:t>
            </a:r>
            <a:r>
              <a:rPr sz="1600" b="1" spc="-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onwards</a:t>
            </a:r>
            <a:endParaRPr sz="1600">
              <a:latin typeface="Times New Roman"/>
              <a:cs typeface="Times New Roman"/>
            </a:endParaRPr>
          </a:p>
          <a:p>
            <a:pPr marL="234315" indent="-171450">
              <a:lnSpc>
                <a:spcPts val="1820"/>
              </a:lnSpc>
              <a:buSzPct val="93750"/>
              <a:buAutoNum type="arabicParenR"/>
              <a:tabLst>
                <a:tab pos="234950" algn="l"/>
              </a:tabLst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executing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query</a:t>
            </a:r>
            <a:r>
              <a:rPr sz="1600" spc="-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directly</a:t>
            </a:r>
            <a:endParaRPr sz="1600">
              <a:latin typeface="Times New Roman"/>
              <a:cs typeface="Times New Roman"/>
            </a:endParaRPr>
          </a:p>
          <a:p>
            <a:pPr marL="282575" indent="-219710">
              <a:lnSpc>
                <a:spcPts val="1870"/>
              </a:lnSpc>
              <a:buSzPct val="93750"/>
              <a:buAutoNum type="arabicParenR"/>
              <a:tabLst>
                <a:tab pos="283210" algn="l"/>
              </a:tabLst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sending results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back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7109" y="711200"/>
            <a:ext cx="4342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Prepared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019" y="2387600"/>
            <a:ext cx="7827009" cy="25590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753745" indent="-228600">
              <a:lnSpc>
                <a:spcPts val="2000"/>
              </a:lnSpc>
              <a:spcBef>
                <a:spcPts val="300"/>
              </a:spcBef>
              <a:buClr>
                <a:srgbClr val="006666"/>
              </a:buClr>
              <a:buFont typeface="Verdana"/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prepareStatement() method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Connection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object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is used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submit 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parameterized query to a</a:t>
            </a:r>
            <a:r>
              <a:rPr sz="1800" spc="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010"/>
              </a:lnSpc>
              <a:spcBef>
                <a:spcPts val="350"/>
              </a:spcBef>
              <a:buClr>
                <a:srgbClr val="006666"/>
              </a:buClr>
              <a:buFont typeface="Verdana"/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SQL statement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can contain </a:t>
            </a:r>
            <a:r>
              <a:rPr sz="1800" spc="10" dirty="0">
                <a:solidFill>
                  <a:srgbClr val="270099"/>
                </a:solidFill>
                <a:latin typeface="Times New Roman"/>
                <a:cs typeface="Times New Roman"/>
              </a:rPr>
              <a:t>‘?’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symbol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as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placeholders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that can be replaced by 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input parameters at runtime. For</a:t>
            </a:r>
            <a:r>
              <a:rPr sz="1800" spc="5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example,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stat=con.prepareStatement("SELECT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*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FROM authors WHERE au_id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=</a:t>
            </a:r>
            <a:r>
              <a:rPr sz="1800" spc="5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70099"/>
                </a:solidFill>
                <a:latin typeface="Times New Roman"/>
                <a:cs typeface="Times New Roman"/>
              </a:rPr>
              <a:t>?");</a:t>
            </a:r>
            <a:endParaRPr sz="1800">
              <a:latin typeface="Times New Roman"/>
              <a:cs typeface="Times New Roman"/>
            </a:endParaRPr>
          </a:p>
          <a:p>
            <a:pPr marL="241300" marR="29845" indent="-228600">
              <a:lnSpc>
                <a:spcPct val="100899"/>
              </a:lnSpc>
              <a:spcBef>
                <a:spcPts val="180"/>
              </a:spcBef>
              <a:buClr>
                <a:srgbClr val="006666"/>
              </a:buClr>
              <a:buFont typeface="Verdana"/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value of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each </a:t>
            </a:r>
            <a:r>
              <a:rPr sz="1800" spc="10" dirty="0">
                <a:solidFill>
                  <a:srgbClr val="270099"/>
                </a:solidFill>
                <a:latin typeface="Times New Roman"/>
                <a:cs typeface="Times New Roman"/>
              </a:rPr>
              <a:t>‘?’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parameter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calling an appropriate setXXX() method,  where XXX is the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data </a:t>
            </a:r>
            <a:r>
              <a:rPr sz="1800" spc="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of the parameter.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For example,  stat.setString(1,"1001");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9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result=stat.executeQuery();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2700" y="1143000"/>
            <a:ext cx="5176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Using </a:t>
            </a:r>
            <a:r>
              <a:rPr sz="3600" spc="-10" dirty="0"/>
              <a:t>Prepared</a:t>
            </a:r>
            <a:r>
              <a:rPr sz="3600" spc="-45" dirty="0"/>
              <a:t> </a:t>
            </a:r>
            <a:r>
              <a:rPr sz="3600" spc="-5" dirty="0"/>
              <a:t>Statement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8950" y="2277109"/>
            <a:ext cx="6673215" cy="2603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 marR="5080" indent="-457200">
              <a:lnSpc>
                <a:spcPts val="2000"/>
              </a:lnSpc>
              <a:spcBef>
                <a:spcPts val="300"/>
              </a:spcBef>
              <a:buClr>
                <a:srgbClr val="006666"/>
              </a:buClr>
              <a:buFont typeface="Verdana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code snippet to create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PreparedStatement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object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that inserts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row into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authors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table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passing authors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data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at runtime</a:t>
            </a:r>
            <a:r>
              <a:rPr sz="1800" spc="9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  <a:p>
            <a:pPr marL="469900" marR="139700">
              <a:lnSpc>
                <a:spcPts val="2000"/>
              </a:lnSpc>
              <a:spcBef>
                <a:spcPts val="36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String str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"INSERT INTO authors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(au_id,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au_fname, au_lname)  VALUES </a:t>
            </a:r>
            <a:r>
              <a:rPr sz="1800" spc="10" dirty="0">
                <a:solidFill>
                  <a:srgbClr val="270099"/>
                </a:solidFill>
                <a:latin typeface="Times New Roman"/>
                <a:cs typeface="Times New Roman"/>
              </a:rPr>
              <a:t>(?, ?,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70099"/>
                </a:solidFill>
                <a:latin typeface="Times New Roman"/>
                <a:cs typeface="Times New Roman"/>
              </a:rPr>
              <a:t>?)";</a:t>
            </a:r>
            <a:endParaRPr sz="1800">
              <a:latin typeface="Times New Roman"/>
              <a:cs typeface="Times New Roman"/>
            </a:endParaRPr>
          </a:p>
          <a:p>
            <a:pPr marL="469900" marR="1527175">
              <a:lnSpc>
                <a:spcPts val="2360"/>
              </a:lnSpc>
              <a:spcBef>
                <a:spcPts val="7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PreparedStatement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ps =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con.prepareStatement(str);  ps.setString(1,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"1001");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ps.setString(2,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"Abraham");</a:t>
            </a:r>
            <a:endParaRPr sz="1800">
              <a:latin typeface="Times New Roman"/>
              <a:cs typeface="Times New Roman"/>
            </a:endParaRPr>
          </a:p>
          <a:p>
            <a:pPr marL="469900" marR="3787775">
              <a:lnSpc>
                <a:spcPct val="108800"/>
              </a:lnSpc>
              <a:spcBef>
                <a:spcPts val="1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ps.setString(3, "White"); 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int</a:t>
            </a:r>
            <a:r>
              <a:rPr sz="1800" spc="-7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rt=ps.executeUpdate();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8719" y="778509"/>
            <a:ext cx="6350000" cy="1143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184910">
              <a:lnSpc>
                <a:spcPct val="100000"/>
              </a:lnSpc>
              <a:spcBef>
                <a:spcPts val="1060"/>
              </a:spcBef>
            </a:pPr>
            <a:r>
              <a:rPr sz="3600" spc="-5" dirty="0"/>
              <a:t>Using Prepared</a:t>
            </a:r>
            <a:r>
              <a:rPr sz="3600" spc="-65" dirty="0"/>
              <a:t> </a:t>
            </a:r>
            <a:r>
              <a:rPr sz="3600" spc="-5" dirty="0"/>
              <a:t>Statement</a:t>
            </a:r>
            <a:endParaRPr sz="3600"/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sz="3600" b="0" u="none" spc="-307" baseline="5787" dirty="0">
                <a:solidFill>
                  <a:srgbClr val="006666"/>
                </a:solidFill>
                <a:latin typeface="MS UI Gothic"/>
                <a:cs typeface="MS UI Gothic"/>
              </a:rPr>
              <a:t>	</a:t>
            </a:r>
            <a:r>
              <a:rPr sz="2400" u="none" spc="-5" dirty="0">
                <a:solidFill>
                  <a:srgbClr val="270099"/>
                </a:solidFill>
              </a:rPr>
              <a:t>Inserting</a:t>
            </a:r>
            <a:r>
              <a:rPr sz="2400" u="none" spc="-10" dirty="0">
                <a:solidFill>
                  <a:srgbClr val="270099"/>
                </a:solidFill>
              </a:rPr>
              <a:t> </a:t>
            </a:r>
            <a:r>
              <a:rPr sz="2400" u="none" spc="-5" dirty="0">
                <a:solidFill>
                  <a:srgbClr val="270099"/>
                </a:solidFill>
              </a:rPr>
              <a:t>Rows</a:t>
            </a:r>
            <a:endParaRPr sz="24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1375409"/>
            <a:ext cx="121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JDBC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0469" y="2592070"/>
            <a:ext cx="7579359" cy="357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JDBC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is Java application programming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interface that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allows</a:t>
            </a:r>
            <a:r>
              <a:rPr sz="1800" spc="4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5"/>
              </a:lnSpc>
            </a:pPr>
            <a:r>
              <a:rPr sz="1800" spc="-5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Java programmers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access database management system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Java</a:t>
            </a:r>
            <a:r>
              <a:rPr sz="1800" spc="7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was developed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by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JavaSoft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, 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subsidiary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Sun</a:t>
            </a:r>
            <a:r>
              <a:rPr sz="1800" b="1" spc="9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Microsystems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java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API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which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enables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java programs to execute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SQL</a:t>
            </a:r>
            <a:r>
              <a:rPr sz="1800" spc="1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ts val="2050"/>
              </a:lnSpc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8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short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JDBC helps the </a:t>
            </a:r>
            <a:r>
              <a:rPr sz="18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programmers 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to write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java applications that </a:t>
            </a:r>
            <a:r>
              <a:rPr sz="18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manage 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these three </a:t>
            </a:r>
            <a:r>
              <a:rPr sz="18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programming</a:t>
            </a:r>
            <a:r>
              <a:rPr sz="1800" b="1" spc="3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activities: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241935" indent="-229870">
              <a:lnSpc>
                <a:spcPts val="2105"/>
              </a:lnSpc>
              <a:buAutoNum type="arabicPeriod"/>
              <a:tabLst>
                <a:tab pos="242570" algn="l"/>
              </a:tabLst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It helps us to connect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 source,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like a</a:t>
            </a:r>
            <a:r>
              <a:rPr sz="1800" spc="3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ts val="2050"/>
              </a:lnSpc>
              <a:buAutoNum type="arabicPeriod"/>
              <a:tabLst>
                <a:tab pos="242570" algn="l"/>
              </a:tabLst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It helps us in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sending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queries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and updating statements to the database</a:t>
            </a:r>
            <a:r>
              <a:rPr sz="1800" spc="6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 marR="380365">
              <a:lnSpc>
                <a:spcPts val="2050"/>
              </a:lnSpc>
              <a:spcBef>
                <a:spcPts val="105"/>
              </a:spcBef>
              <a:buAutoNum type="arabicPeriod"/>
              <a:tabLst>
                <a:tab pos="242570" algn="l"/>
              </a:tabLst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Retrieving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and processing the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results received from 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terms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of 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answering to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your</a:t>
            </a:r>
            <a:r>
              <a:rPr sz="1800" spc="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query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870" y="2533650"/>
            <a:ext cx="7073265" cy="20497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 marR="5080" indent="-457200">
              <a:lnSpc>
                <a:spcPts val="2000"/>
              </a:lnSpc>
              <a:spcBef>
                <a:spcPts val="300"/>
              </a:spcBef>
              <a:buClr>
                <a:srgbClr val="006666"/>
              </a:buClr>
              <a:buFont typeface="Verdana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code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snippet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modify the state to CA where city is Oakland in the  authors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table using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PreparedStatement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object</a:t>
            </a:r>
            <a:r>
              <a:rPr sz="1800" spc="7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  <a:p>
            <a:pPr marL="469900" marR="766445">
              <a:lnSpc>
                <a:spcPts val="2350"/>
              </a:lnSpc>
              <a:spcBef>
                <a:spcPts val="8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String str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"UPDATE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authors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SET state=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?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WHERE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city= ?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";  PreparedStatement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ps =</a:t>
            </a:r>
            <a:r>
              <a:rPr sz="1800" spc="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con.prepareStatement(str);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ps.setString(1,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"CA");</a:t>
            </a:r>
            <a:endParaRPr sz="1800">
              <a:latin typeface="Times New Roman"/>
              <a:cs typeface="Times New Roman"/>
            </a:endParaRPr>
          </a:p>
          <a:p>
            <a:pPr marL="469900" marR="4115435">
              <a:lnSpc>
                <a:spcPct val="108800"/>
              </a:lnSpc>
              <a:spcBef>
                <a:spcPts val="1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ps.setString(2, "Oakland");  int rt=ps.executeUpdate();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1269" y="1026160"/>
            <a:ext cx="5716905" cy="11239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970"/>
              </a:spcBef>
            </a:pPr>
            <a:r>
              <a:rPr sz="3600" spc="-5" dirty="0"/>
              <a:t>Using Prepared</a:t>
            </a:r>
            <a:r>
              <a:rPr sz="3600" spc="-55" dirty="0"/>
              <a:t> </a:t>
            </a:r>
            <a:r>
              <a:rPr sz="3600" spc="-5" dirty="0"/>
              <a:t>Statement</a:t>
            </a:r>
            <a:endParaRPr sz="3600"/>
          </a:p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494665" algn="l"/>
              </a:tabLst>
            </a:pPr>
            <a:r>
              <a:rPr sz="3600" b="0" u="none" spc="-307" baseline="5787" dirty="0">
                <a:solidFill>
                  <a:srgbClr val="006666"/>
                </a:solidFill>
                <a:latin typeface="MS UI Gothic"/>
                <a:cs typeface="MS UI Gothic"/>
              </a:rPr>
              <a:t>	</a:t>
            </a:r>
            <a:r>
              <a:rPr sz="2400" u="none" spc="-5" dirty="0">
                <a:solidFill>
                  <a:srgbClr val="270099"/>
                </a:solidFill>
              </a:rPr>
              <a:t>Updating </a:t>
            </a:r>
            <a:r>
              <a:rPr sz="2400" u="none" spc="-10" dirty="0">
                <a:solidFill>
                  <a:srgbClr val="270099"/>
                </a:solidFill>
              </a:rPr>
              <a:t>Rows</a:t>
            </a:r>
            <a:endParaRPr sz="24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457450"/>
            <a:ext cx="6964680" cy="17513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0" marR="5080" indent="-457200">
              <a:lnSpc>
                <a:spcPts val="2010"/>
              </a:lnSpc>
              <a:spcBef>
                <a:spcPts val="290"/>
              </a:spcBef>
              <a:buClr>
                <a:srgbClr val="006666"/>
              </a:buClr>
              <a:buFont typeface="Verdana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code snippet to delete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row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from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authors table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where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author’s  first name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is Abraham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using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PreparedStatement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object</a:t>
            </a:r>
            <a:r>
              <a:rPr sz="1800" spc="8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String str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"DELETE FROM authors WHERE au_fname=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?</a:t>
            </a:r>
            <a:r>
              <a:rPr sz="1800" spc="8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";</a:t>
            </a:r>
            <a:endParaRPr sz="1800">
              <a:latin typeface="Times New Roman"/>
              <a:cs typeface="Times New Roman"/>
            </a:endParaRPr>
          </a:p>
          <a:p>
            <a:pPr marL="469900" marR="1818639">
              <a:lnSpc>
                <a:spcPct val="108800"/>
              </a:lnSpc>
              <a:spcBef>
                <a:spcPts val="1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PreparedStatement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ps =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con.prepareStatement(str);  ps.setString(1,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"Abraham");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int rt=ps.executeUpdate();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076960"/>
            <a:ext cx="5928995" cy="9969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370"/>
              </a:spcBef>
            </a:pPr>
            <a:r>
              <a:rPr sz="3600" spc="-5" dirty="0"/>
              <a:t>Using </a:t>
            </a:r>
            <a:r>
              <a:rPr sz="3600" spc="-10" dirty="0"/>
              <a:t>Prepared</a:t>
            </a:r>
            <a:r>
              <a:rPr sz="3600" spc="-40" dirty="0"/>
              <a:t> </a:t>
            </a:r>
            <a:r>
              <a:rPr sz="3600" spc="-5" dirty="0"/>
              <a:t>Statement</a:t>
            </a:r>
            <a:endParaRPr sz="3600"/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469265" algn="l"/>
              </a:tabLst>
            </a:pPr>
            <a:r>
              <a:rPr sz="3600" b="0" u="none" spc="-307" baseline="5787" dirty="0">
                <a:solidFill>
                  <a:srgbClr val="006666"/>
                </a:solidFill>
                <a:latin typeface="MS UI Gothic"/>
                <a:cs typeface="MS UI Gothic"/>
              </a:rPr>
              <a:t>	</a:t>
            </a:r>
            <a:r>
              <a:rPr sz="2400" u="none" spc="-5" dirty="0">
                <a:solidFill>
                  <a:srgbClr val="270099"/>
                </a:solidFill>
              </a:rPr>
              <a:t>Deleting </a:t>
            </a:r>
            <a:r>
              <a:rPr sz="2400" u="none" spc="-10" dirty="0">
                <a:solidFill>
                  <a:srgbClr val="270099"/>
                </a:solidFill>
              </a:rPr>
              <a:t>Rows</a:t>
            </a:r>
            <a:endParaRPr sz="24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129" y="770890"/>
            <a:ext cx="3006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SQL</a:t>
            </a:r>
            <a:r>
              <a:rPr sz="3600" spc="-55" dirty="0"/>
              <a:t> </a:t>
            </a:r>
            <a:r>
              <a:rPr sz="3600" spc="-10" dirty="0"/>
              <a:t>Exception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71880" y="195580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66"/>
                </a:solidFill>
                <a:latin typeface="Verdana"/>
                <a:cs typeface="Verdana"/>
              </a:rPr>
              <a:t>•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080" y="1957070"/>
            <a:ext cx="243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Handling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SQL</a:t>
            </a:r>
            <a:r>
              <a:rPr sz="1800" spc="-3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Exceptions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0" rIns="0" bIns="0" rtlCol="0">
            <a:spAutoFit/>
          </a:bodyPr>
          <a:lstStyle/>
          <a:p>
            <a:pPr marL="1174750" marR="398145" indent="-457200">
              <a:lnSpc>
                <a:spcPct val="100000"/>
              </a:lnSpc>
              <a:spcBef>
                <a:spcPts val="100"/>
              </a:spcBef>
              <a:buClr>
                <a:srgbClr val="006666"/>
              </a:buClr>
              <a:buFont typeface="Verdana"/>
              <a:buChar char="•"/>
              <a:tabLst>
                <a:tab pos="1174750" algn="l"/>
                <a:tab pos="1175385" algn="l"/>
              </a:tabLst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java.sql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package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provides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SQLException class, which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is 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derived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java.lang.Exception</a:t>
            </a:r>
            <a:r>
              <a:rPr sz="1800" spc="5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class.</a:t>
            </a:r>
            <a:endParaRPr sz="1800">
              <a:latin typeface="Times New Roman"/>
              <a:cs typeface="Times New Roman"/>
            </a:endParaRPr>
          </a:p>
          <a:p>
            <a:pPr marL="1174750" marR="113664" indent="-457200">
              <a:lnSpc>
                <a:spcPct val="100000"/>
              </a:lnSpc>
              <a:spcBef>
                <a:spcPts val="350"/>
              </a:spcBef>
              <a:buClr>
                <a:srgbClr val="006666"/>
              </a:buClr>
              <a:buFont typeface="Verdana"/>
              <a:buChar char="•"/>
              <a:tabLst>
                <a:tab pos="1174750" algn="l"/>
                <a:tab pos="1175385" algn="l"/>
              </a:tabLst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You can catch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SQLException in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Java application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using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try  and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catch exception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handling</a:t>
            </a:r>
            <a:r>
              <a:rPr sz="1800" spc="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block.</a:t>
            </a:r>
            <a:endParaRPr sz="1800">
              <a:latin typeface="Times New Roman"/>
              <a:cs typeface="Times New Roman"/>
            </a:endParaRPr>
          </a:p>
          <a:p>
            <a:pPr marL="1174750" marR="5080" indent="-457200">
              <a:lnSpc>
                <a:spcPct val="100000"/>
              </a:lnSpc>
              <a:spcBef>
                <a:spcPts val="350"/>
              </a:spcBef>
              <a:buClr>
                <a:srgbClr val="006666"/>
              </a:buClr>
              <a:buFont typeface="Verdana"/>
              <a:buChar char="•"/>
              <a:tabLst>
                <a:tab pos="1174750" algn="l"/>
                <a:tab pos="1175385" algn="l"/>
              </a:tabLst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SQLException class contains various methods that provide error  information,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these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methods</a:t>
            </a:r>
            <a:r>
              <a:rPr sz="1800" spc="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6279" y="402335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66"/>
                </a:solidFill>
                <a:latin typeface="Courier New"/>
                <a:cs typeface="Courier New"/>
              </a:rPr>
              <a:t>•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279" y="4573270"/>
            <a:ext cx="163195" cy="6604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6666"/>
                </a:solidFill>
                <a:latin typeface="Courier New"/>
                <a:cs typeface="Courier New"/>
              </a:rPr>
              <a:t>•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006666"/>
                </a:solidFill>
                <a:latin typeface="Courier New"/>
                <a:cs typeface="Courier New"/>
              </a:rPr>
              <a:t>•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3479" y="4053840"/>
            <a:ext cx="6057900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78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int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getErrorCode(): Returns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error code associated with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  error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 occurred.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String getSQLState(): Returns X/Open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error</a:t>
            </a:r>
            <a:r>
              <a:rPr sz="1800" spc="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SQLException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getNextException():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Returns the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next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exception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in  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chain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exceptions.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1050" y="99948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5400">
            <a:solidFill>
              <a:srgbClr val="27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1079" y="1141729"/>
            <a:ext cx="217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Result</a:t>
            </a:r>
            <a:r>
              <a:rPr sz="3600" spc="-75" dirty="0"/>
              <a:t> </a:t>
            </a:r>
            <a:r>
              <a:rPr sz="3600" spc="-5" dirty="0"/>
              <a:t>Sets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600200" y="2371090"/>
            <a:ext cx="6934200" cy="2034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provides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to a table of data generated by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executing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Statement. The table rows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are retrieved in sequence. 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 maintains 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cursor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pointing to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its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current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row of data.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next()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method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is used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to  successively step through the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rows of the tabular</a:t>
            </a:r>
            <a:r>
              <a:rPr sz="1800" spc="6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object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maintains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cursor that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enables </a:t>
            </a:r>
            <a:r>
              <a:rPr sz="1800" spc="5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move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through the 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rows stored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in 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</a:t>
            </a:r>
            <a:r>
              <a:rPr sz="1800" spc="3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700" y="876300"/>
            <a:ext cx="3519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Types of </a:t>
            </a:r>
            <a:r>
              <a:rPr sz="3200" spc="-5" dirty="0"/>
              <a:t>Result</a:t>
            </a:r>
            <a:r>
              <a:rPr sz="3200" spc="-65" dirty="0"/>
              <a:t> </a:t>
            </a:r>
            <a:r>
              <a:rPr sz="3200" dirty="0"/>
              <a:t>Sets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07110" y="1766570"/>
            <a:ext cx="7700009" cy="41694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08305">
              <a:lnSpc>
                <a:spcPts val="1480"/>
              </a:lnSpc>
              <a:spcBef>
                <a:spcPts val="215"/>
              </a:spcBef>
            </a:pP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sensitivity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ResultSet object is determined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by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one of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three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different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 </a:t>
            </a:r>
            <a:r>
              <a:rPr sz="1300" spc="-15" dirty="0">
                <a:solidFill>
                  <a:srgbClr val="270099"/>
                </a:solidFill>
                <a:latin typeface="Times New Roman"/>
                <a:cs typeface="Times New Roman"/>
              </a:rPr>
              <a:t>types:  </a:t>
            </a:r>
            <a:r>
              <a:rPr sz="13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TYPE_FORWARD_ONLY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—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result set is not scrollable i.e.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cursor moves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only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forward, from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before 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first row to after the last</a:t>
            </a:r>
            <a:r>
              <a:rPr sz="1300" spc="-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row.</a:t>
            </a:r>
            <a:endParaRPr sz="1300">
              <a:latin typeface="Times New Roman"/>
              <a:cs typeface="Times New Roman"/>
            </a:endParaRPr>
          </a:p>
          <a:p>
            <a:pPr marL="12700" marR="201930">
              <a:lnSpc>
                <a:spcPts val="1480"/>
              </a:lnSpc>
            </a:pPr>
            <a:r>
              <a:rPr sz="13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TYPE_SCROLL_INSENSITIVE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—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 set is scrollable; its cursor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can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move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both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forward and backward  relative</a:t>
            </a:r>
            <a:endParaRPr sz="1300">
              <a:latin typeface="Times New Roman"/>
              <a:cs typeface="Times New Roman"/>
            </a:endParaRPr>
          </a:p>
          <a:p>
            <a:pPr marL="53340">
              <a:lnSpc>
                <a:spcPts val="1405"/>
              </a:lnSpc>
            </a:pP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to the current position, and it can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move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an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absolute</a:t>
            </a:r>
            <a:r>
              <a:rPr sz="1300" spc="-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position.</a:t>
            </a:r>
            <a:endParaRPr sz="1300">
              <a:latin typeface="Times New Roman"/>
              <a:cs typeface="Times New Roman"/>
            </a:endParaRPr>
          </a:p>
          <a:p>
            <a:pPr marL="12700" marR="343535" indent="40640">
              <a:lnSpc>
                <a:spcPts val="1480"/>
              </a:lnSpc>
              <a:spcBef>
                <a:spcPts val="75"/>
              </a:spcBef>
            </a:pPr>
            <a:r>
              <a:rPr sz="13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TYPE_SCROLL_SENSITIVE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—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result set is scrollable; its cursor can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move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both forward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and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backward  relative to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current position,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and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it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can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move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an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absolute</a:t>
            </a:r>
            <a:r>
              <a:rPr sz="1300" spc="-4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position.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45"/>
              </a:lnSpc>
            </a:pP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Before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can take advantage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these features, however,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need to create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scrollable ResultSet</a:t>
            </a:r>
            <a:r>
              <a:rPr sz="1300" spc="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object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050414" algn="just">
              <a:lnSpc>
                <a:spcPts val="1480"/>
              </a:lnSpc>
            </a:pP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following line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code illustrates one way to create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scrollable ResultSet object:  </a:t>
            </a:r>
            <a:r>
              <a:rPr sz="13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 </a:t>
            </a:r>
            <a:r>
              <a:rPr sz="13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stmt </a:t>
            </a:r>
            <a:r>
              <a:rPr sz="1300" b="1" dirty="0">
                <a:solidFill>
                  <a:srgbClr val="270099"/>
                </a:solidFill>
                <a:latin typeface="Times New Roman"/>
                <a:cs typeface="Times New Roman"/>
              </a:rPr>
              <a:t>= </a:t>
            </a:r>
            <a:r>
              <a:rPr sz="13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con.createStatement(ResultSet.TYPE_SCROLL_SENSITIVE,  </a:t>
            </a:r>
            <a:r>
              <a:rPr sz="13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ResultSet.CONCUR_READ_ONLY);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45"/>
              </a:lnSpc>
            </a:pPr>
            <a:r>
              <a:rPr sz="13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 srs </a:t>
            </a:r>
            <a:r>
              <a:rPr sz="1300" b="1" dirty="0">
                <a:solidFill>
                  <a:srgbClr val="270099"/>
                </a:solidFill>
                <a:latin typeface="Times New Roman"/>
                <a:cs typeface="Times New Roman"/>
              </a:rPr>
              <a:t>=</a:t>
            </a:r>
            <a:r>
              <a:rPr sz="13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3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stmt.executeQuery(”…..”);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53340" marR="252729" indent="-40640">
              <a:lnSpc>
                <a:spcPts val="1470"/>
              </a:lnSpc>
            </a:pP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first argument is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one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three constants added to the ResultSet API to indicate the </a:t>
            </a:r>
            <a:r>
              <a:rPr sz="1300" spc="-1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of a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 object: 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TYPE_FORWARD_ONLY,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TYPE_SCROLL_INSENSITIVE, and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TYPE_SCROLL_SENSITIVE.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53340" marR="5080">
              <a:lnSpc>
                <a:spcPts val="1480"/>
              </a:lnSpc>
            </a:pP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second argument is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one of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two ResultSet constants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for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specifying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whether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 set is read-only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or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updatable: 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CONCUR_READ_ONLY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and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 CONCUR_UPDATABLE.</a:t>
            </a:r>
            <a:endParaRPr sz="1300">
              <a:latin typeface="Times New Roman"/>
              <a:cs typeface="Times New Roman"/>
            </a:endParaRPr>
          </a:p>
          <a:p>
            <a:pPr marL="12700" marR="6350">
              <a:lnSpc>
                <a:spcPts val="1480"/>
              </a:lnSpc>
            </a:pP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If </a:t>
            </a:r>
            <a:r>
              <a:rPr sz="1300" spc="-15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do not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specify any constants </a:t>
            </a:r>
            <a:r>
              <a:rPr sz="1300" spc="5" dirty="0">
                <a:solidFill>
                  <a:srgbClr val="270099"/>
                </a:solidFill>
                <a:latin typeface="Times New Roman"/>
                <a:cs typeface="Times New Roman"/>
              </a:rPr>
              <a:t>for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300" spc="-1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and updatability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of a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ResultSet object, </a:t>
            </a:r>
            <a:r>
              <a:rPr sz="1300" spc="-15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will automatically get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one 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that is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TYPE_FORWARD_ONLY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and</a:t>
            </a:r>
            <a:r>
              <a:rPr sz="1300" spc="-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CONCUR_READ_ONLY.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1305559"/>
            <a:ext cx="8012430" cy="44869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954530">
              <a:lnSpc>
                <a:spcPts val="1590"/>
              </a:lnSpc>
              <a:spcBef>
                <a:spcPts val="225"/>
              </a:spcBef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When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 ResultSet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object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is first created,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 is positioned before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first row. 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To move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cursor, you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can use the following</a:t>
            </a:r>
            <a:r>
              <a:rPr sz="1400" spc="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methods: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next() -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moves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 forward one row. Returns true if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now positioned on a row and false if</a:t>
            </a:r>
            <a:r>
              <a:rPr sz="1400" spc="-3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</a:t>
            </a:r>
            <a:r>
              <a:rPr sz="1400" spc="-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positioned after the last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row.</a:t>
            </a:r>
            <a:endParaRPr sz="1400">
              <a:latin typeface="Times New Roman"/>
              <a:cs typeface="Times New Roman"/>
            </a:endParaRPr>
          </a:p>
          <a:p>
            <a:pPr marL="12700" marR="295910">
              <a:lnSpc>
                <a:spcPts val="1600"/>
              </a:lnSpc>
              <a:spcBef>
                <a:spcPts val="75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previous() -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moves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 cursor backwards one row. Returns true if the cursor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now positioned on a row and  false if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5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is positioned before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first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row.</a:t>
            </a:r>
            <a:endParaRPr sz="1400">
              <a:latin typeface="Times New Roman"/>
              <a:cs typeface="Times New Roman"/>
            </a:endParaRPr>
          </a:p>
          <a:p>
            <a:pPr marL="12700" marR="45085">
              <a:lnSpc>
                <a:spcPts val="1600"/>
              </a:lnSpc>
              <a:spcBef>
                <a:spcPts val="75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first() -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moves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 cursor to the first row in the ResultSet object. Returns true if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now positioned on  the first</a:t>
            </a:r>
            <a:r>
              <a:rPr sz="14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row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5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and false if the ResultSet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object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does not contain any</a:t>
            </a:r>
            <a:r>
              <a:rPr sz="1400" spc="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rows.</a:t>
            </a:r>
            <a:endParaRPr sz="1400">
              <a:latin typeface="Times New Roman"/>
              <a:cs typeface="Times New Roman"/>
            </a:endParaRPr>
          </a:p>
          <a:p>
            <a:pPr marL="12700" marR="125730">
              <a:lnSpc>
                <a:spcPts val="1590"/>
              </a:lnSpc>
              <a:spcBef>
                <a:spcPts val="85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last() -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moves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 to the last row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 ResultSet object. Returns true if the cursor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now positioned on  the last</a:t>
            </a:r>
            <a:r>
              <a:rPr sz="14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row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5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and false if the ResultSet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object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does not contain any</a:t>
            </a:r>
            <a:r>
              <a:rPr sz="1400" spc="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rows.</a:t>
            </a:r>
            <a:endParaRPr sz="1400">
              <a:latin typeface="Times New Roman"/>
              <a:cs typeface="Times New Roman"/>
            </a:endParaRPr>
          </a:p>
          <a:p>
            <a:pPr marL="12700" marR="415290">
              <a:lnSpc>
                <a:spcPts val="1590"/>
              </a:lnSpc>
              <a:spcBef>
                <a:spcPts val="85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beforeFirst() - positions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 at the start of the ResultSet object, before the first row. If the ResultSet 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object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does not</a:t>
            </a:r>
            <a:r>
              <a:rPr sz="1400" spc="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contain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5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any rows, this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method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hasno</a:t>
            </a:r>
            <a:r>
              <a:rPr sz="1400" spc="-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effect.</a:t>
            </a:r>
            <a:endParaRPr sz="1400">
              <a:latin typeface="Times New Roman"/>
              <a:cs typeface="Times New Roman"/>
            </a:endParaRPr>
          </a:p>
          <a:p>
            <a:pPr marL="12700" marR="302895">
              <a:lnSpc>
                <a:spcPts val="1590"/>
              </a:lnSpc>
              <a:spcBef>
                <a:spcPts val="80"/>
              </a:spcBef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afterLast()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- positions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 at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end of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ResultSet object, after the last row. If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ResultSet object  does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515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not contain any rows, this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method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has no effect.</a:t>
            </a:r>
            <a:endParaRPr sz="1400">
              <a:latin typeface="Times New Roman"/>
              <a:cs typeface="Times New Roman"/>
            </a:endParaRPr>
          </a:p>
          <a:p>
            <a:pPr marL="12700" marR="2588260" indent="44450">
              <a:lnSpc>
                <a:spcPts val="1590"/>
              </a:lnSpc>
              <a:spcBef>
                <a:spcPts val="85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relative(int rows) -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moves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 cursor relative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its current position.  absolute(int n) - positions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cursor on the n-th row of the ResultSet</a:t>
            </a:r>
            <a:r>
              <a:rPr sz="1400" spc="4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object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2270" y="478790"/>
            <a:ext cx="3133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ResultSet</a:t>
            </a:r>
            <a:r>
              <a:rPr sz="3200" spc="-55" dirty="0"/>
              <a:t> </a:t>
            </a:r>
            <a:r>
              <a:rPr sz="3200" dirty="0"/>
              <a:t>Method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0370" y="901700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Exe</a:t>
            </a:r>
            <a:r>
              <a:rPr sz="3600" spc="-10" dirty="0"/>
              <a:t>r</a:t>
            </a:r>
            <a:r>
              <a:rPr sz="3600" spc="-5" dirty="0"/>
              <a:t>c</a:t>
            </a:r>
            <a:r>
              <a:rPr sz="3600" spc="-15" dirty="0"/>
              <a:t>i</a:t>
            </a:r>
            <a:r>
              <a:rPr sz="3600" spc="5" dirty="0"/>
              <a:t>s</a:t>
            </a:r>
            <a:r>
              <a:rPr sz="3600" dirty="0"/>
              <a:t>e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6669" y="1592580"/>
            <a:ext cx="7493000" cy="116586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342265" indent="-330200">
              <a:lnSpc>
                <a:spcPct val="100000"/>
              </a:lnSpc>
              <a:spcBef>
                <a:spcPts val="1710"/>
              </a:spcBef>
              <a:buAutoNum type="arabicParenR"/>
              <a:tabLst>
                <a:tab pos="342900" algn="l"/>
              </a:tabLst>
            </a:pPr>
            <a:r>
              <a:rPr sz="2400" spc="-10" dirty="0">
                <a:solidFill>
                  <a:srgbClr val="270099"/>
                </a:solidFill>
                <a:latin typeface="Times New Roman"/>
                <a:cs typeface="Times New Roman"/>
              </a:rPr>
              <a:t>WAP </a:t>
            </a:r>
            <a:r>
              <a:rPr sz="2400" dirty="0">
                <a:solidFill>
                  <a:srgbClr val="270099"/>
                </a:solidFill>
                <a:latin typeface="Times New Roman"/>
                <a:cs typeface="Times New Roman"/>
              </a:rPr>
              <a:t>to print those </a:t>
            </a:r>
            <a:r>
              <a:rPr sz="2400" spc="-5" dirty="0">
                <a:solidFill>
                  <a:srgbClr val="270099"/>
                </a:solidFill>
                <a:latin typeface="Times New Roman"/>
                <a:cs typeface="Times New Roman"/>
              </a:rPr>
              <a:t>customer </a:t>
            </a:r>
            <a:r>
              <a:rPr sz="2400" dirty="0">
                <a:solidFill>
                  <a:srgbClr val="270099"/>
                </a:solidFill>
                <a:latin typeface="Times New Roman"/>
                <a:cs typeface="Times New Roman"/>
              </a:rPr>
              <a:t>records </a:t>
            </a:r>
            <a:r>
              <a:rPr sz="2400" spc="-5" dirty="0">
                <a:solidFill>
                  <a:srgbClr val="270099"/>
                </a:solidFill>
                <a:latin typeface="Times New Roman"/>
                <a:cs typeface="Times New Roman"/>
              </a:rPr>
              <a:t>whose </a:t>
            </a:r>
            <a:r>
              <a:rPr sz="2400" dirty="0">
                <a:solidFill>
                  <a:srgbClr val="270099"/>
                </a:solidFill>
                <a:latin typeface="Times New Roman"/>
                <a:cs typeface="Times New Roman"/>
              </a:rPr>
              <a:t>city is delhi.</a:t>
            </a:r>
            <a:endParaRPr sz="2400">
              <a:latin typeface="Times New Roman"/>
              <a:cs typeface="Times New Roman"/>
            </a:endParaRPr>
          </a:p>
          <a:p>
            <a:pPr marL="342265" indent="-330200">
              <a:lnSpc>
                <a:spcPct val="100000"/>
              </a:lnSpc>
              <a:spcBef>
                <a:spcPts val="1610"/>
              </a:spcBef>
              <a:buAutoNum type="arabicParenR"/>
              <a:tabLst>
                <a:tab pos="342900" algn="l"/>
              </a:tabLst>
            </a:pPr>
            <a:r>
              <a:rPr sz="2400" spc="-10" dirty="0">
                <a:solidFill>
                  <a:srgbClr val="270099"/>
                </a:solidFill>
                <a:latin typeface="Times New Roman"/>
                <a:cs typeface="Times New Roman"/>
              </a:rPr>
              <a:t>WAP </a:t>
            </a:r>
            <a:r>
              <a:rPr sz="2400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70099"/>
                </a:solidFill>
                <a:latin typeface="Times New Roman"/>
                <a:cs typeface="Times New Roman"/>
              </a:rPr>
              <a:t>add,delete, search </a:t>
            </a:r>
            <a:r>
              <a:rPr sz="2400" dirty="0">
                <a:solidFill>
                  <a:srgbClr val="270099"/>
                </a:solidFill>
                <a:latin typeface="Times New Roman"/>
                <a:cs typeface="Times New Roman"/>
              </a:rPr>
              <a:t>, update, print </a:t>
            </a:r>
            <a:r>
              <a:rPr sz="2400" spc="-5" dirty="0">
                <a:solidFill>
                  <a:srgbClr val="270099"/>
                </a:solidFill>
                <a:latin typeface="Times New Roman"/>
                <a:cs typeface="Times New Roman"/>
              </a:rPr>
              <a:t>customer</a:t>
            </a:r>
            <a:r>
              <a:rPr sz="2400" spc="5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70099"/>
                </a:solidFill>
                <a:latin typeface="Times New Roman"/>
                <a:cs typeface="Times New Roman"/>
              </a:rPr>
              <a:t>record.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3853179"/>
            <a:ext cx="5100320" cy="108839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NOTE: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19"/>
              </a:spcBef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Implementation for Connection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Interface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will be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there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related</a:t>
            </a:r>
            <a:r>
              <a:rPr sz="1200" spc="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Jars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60"/>
              </a:lnSpc>
              <a:spcBef>
                <a:spcPts val="70"/>
              </a:spcBef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means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Example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if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using database is Oracle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9i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it will be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ojdbc14.jar  You can see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jar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for Implementation</a:t>
            </a:r>
            <a:r>
              <a:rPr sz="1200" spc="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class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620" y="651509"/>
            <a:ext cx="38284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Important JDBC</a:t>
            </a:r>
            <a:r>
              <a:rPr spc="-100" dirty="0"/>
              <a:t> </a:t>
            </a:r>
            <a:r>
              <a:rPr dirty="0"/>
              <a:t>Concepts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0469" y="1389379"/>
            <a:ext cx="7296150" cy="342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Transaction</a:t>
            </a:r>
            <a:r>
              <a:rPr sz="1800" b="1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050"/>
              </a:lnSpc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By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Default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JDBC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Transactions automatically committed immediately after it is  executed and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is treated as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</a:t>
            </a:r>
            <a:r>
              <a:rPr sz="1800" spc="4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transaction.</a:t>
            </a:r>
            <a:endParaRPr sz="1800">
              <a:latin typeface="Times New Roman"/>
              <a:cs typeface="Times New Roman"/>
            </a:endParaRPr>
          </a:p>
          <a:p>
            <a:pPr marL="12700" marR="7620">
              <a:lnSpc>
                <a:spcPts val="2050"/>
              </a:lnSpc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But imagine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situation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where </a:t>
            </a:r>
            <a:r>
              <a:rPr sz="1800" spc="5" dirty="0">
                <a:solidFill>
                  <a:srgbClr val="270099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want to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execute a batch of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statements,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either 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they should commit at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on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go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they should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get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failed</a:t>
            </a:r>
            <a:r>
              <a:rPr sz="1800" spc="14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together.</a:t>
            </a:r>
            <a:endParaRPr sz="1800">
              <a:latin typeface="Times New Roman"/>
              <a:cs typeface="Times New Roman"/>
            </a:endParaRPr>
          </a:p>
          <a:p>
            <a:pPr marL="71120">
              <a:lnSpc>
                <a:spcPts val="1945"/>
              </a:lnSpc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For this we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need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disable the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auto- commit mode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using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r>
              <a:rPr sz="1800" spc="10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method: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con.setAutoCommit(false).</a:t>
            </a:r>
            <a:endParaRPr sz="1800">
              <a:latin typeface="Times New Roman"/>
              <a:cs typeface="Times New Roman"/>
            </a:endParaRPr>
          </a:p>
          <a:p>
            <a:pPr marL="12700" marR="277495">
              <a:lnSpc>
                <a:spcPts val="2050"/>
              </a:lnSpc>
              <a:spcBef>
                <a:spcPts val="105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After setting the auto- commit as false,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no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SQL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 will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committed 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until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we call the </a:t>
            </a:r>
            <a:r>
              <a:rPr sz="18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con.commit()</a:t>
            </a:r>
            <a:r>
              <a:rPr sz="1800" b="1" spc="7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 marL="12700" marR="81280">
              <a:lnSpc>
                <a:spcPts val="2050"/>
              </a:lnSpc>
            </a:pP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If there arises any problem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while committing then the set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statements will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be  rollback,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without</a:t>
            </a:r>
            <a:r>
              <a:rPr sz="1800" spc="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committing.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sz="18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con.rollback();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979" y="1223009"/>
            <a:ext cx="1845310" cy="6692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00"/>
              </a:spcBef>
            </a:pP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import </a:t>
            </a:r>
            <a:r>
              <a:rPr sz="1100" dirty="0">
                <a:latin typeface="Times New Roman"/>
                <a:cs typeface="Times New Roman"/>
              </a:rPr>
              <a:t>java.sql.Connection; 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import</a:t>
            </a:r>
            <a:r>
              <a:rPr sz="1100" b="1" spc="-7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java.sql.DriverManager; 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import </a:t>
            </a:r>
            <a:r>
              <a:rPr sz="1100" dirty="0">
                <a:latin typeface="Times New Roman"/>
                <a:cs typeface="Times New Roman"/>
              </a:rPr>
              <a:t>java.sql.Savepoint; 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import</a:t>
            </a:r>
            <a:r>
              <a:rPr sz="1100" b="1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java.sql.Statement;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6879" y="2016759"/>
            <a:ext cx="5405755" cy="437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285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public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class </a:t>
            </a:r>
            <a:r>
              <a:rPr sz="1100" dirty="0">
                <a:latin typeface="Times New Roman"/>
                <a:cs typeface="Times New Roman"/>
              </a:rPr>
              <a:t>Main {</a:t>
            </a:r>
            <a:endParaRPr sz="1100">
              <a:latin typeface="Times New Roman"/>
              <a:cs typeface="Times New Roman"/>
            </a:endParaRPr>
          </a:p>
          <a:p>
            <a:pPr marL="50800" marR="2051050">
              <a:lnSpc>
                <a:spcPts val="1250"/>
              </a:lnSpc>
              <a:spcBef>
                <a:spcPts val="65"/>
              </a:spcBef>
            </a:pPr>
            <a:r>
              <a:rPr sz="11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public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static void </a:t>
            </a:r>
            <a:r>
              <a:rPr sz="1100" spc="-5" dirty="0">
                <a:latin typeface="Times New Roman"/>
                <a:cs typeface="Times New Roman"/>
              </a:rPr>
              <a:t>main(String[] </a:t>
            </a:r>
            <a:r>
              <a:rPr sz="1100" dirty="0">
                <a:latin typeface="Times New Roman"/>
                <a:cs typeface="Times New Roman"/>
              </a:rPr>
              <a:t>args)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throws </a:t>
            </a:r>
            <a:r>
              <a:rPr sz="1100" dirty="0">
                <a:latin typeface="Times New Roman"/>
                <a:cs typeface="Times New Roman"/>
              </a:rPr>
              <a:t>Exception {  Connection conn = getConnection();  conn.setAutoCommit(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false</a:t>
            </a:r>
            <a:r>
              <a:rPr sz="1100" dirty="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Statement </a:t>
            </a:r>
            <a:r>
              <a:rPr sz="1100" dirty="0">
                <a:latin typeface="Times New Roman"/>
                <a:cs typeface="Times New Roman"/>
              </a:rPr>
              <a:t>st 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conn.createStatement();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50800" marR="1706245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st.executeUpdate(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"create table survey (id 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int,myURL 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CHAR);"</a:t>
            </a:r>
            <a:r>
              <a:rPr sz="1100" dirty="0">
                <a:latin typeface="Times New Roman"/>
                <a:cs typeface="Times New Roman"/>
              </a:rPr>
              <a:t>);  st.executeUpdate(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"insert into survey(id) values(01)"</a:t>
            </a:r>
            <a:r>
              <a:rPr sz="1100" dirty="0">
                <a:latin typeface="Times New Roman"/>
                <a:cs typeface="Times New Roman"/>
              </a:rPr>
              <a:t>);  st.executeUpdate(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"insert into survey(id)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values(02)"</a:t>
            </a:r>
            <a:r>
              <a:rPr sz="1100" dirty="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Savepoint mySavepoint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conn.setSavepoint(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"MYSAVEPOINT"</a:t>
            </a:r>
            <a:r>
              <a:rPr sz="1100" dirty="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50800" marR="2326005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st.executeUpdate(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"insert into survey(id) values(03)"</a:t>
            </a:r>
            <a:r>
              <a:rPr sz="1100" dirty="0">
                <a:latin typeface="Times New Roman"/>
                <a:cs typeface="Times New Roman"/>
              </a:rPr>
              <a:t>);  </a:t>
            </a:r>
            <a:r>
              <a:rPr sz="1100" spc="-5" dirty="0">
                <a:latin typeface="Times New Roman"/>
                <a:cs typeface="Times New Roman"/>
              </a:rPr>
              <a:t>conn.commit();</a:t>
            </a:r>
            <a:endParaRPr sz="1100">
              <a:latin typeface="Times New Roman"/>
              <a:cs typeface="Times New Roman"/>
            </a:endParaRPr>
          </a:p>
          <a:p>
            <a:pPr marL="50800" marR="3676650">
              <a:lnSpc>
                <a:spcPts val="2500"/>
              </a:lnSpc>
              <a:spcBef>
                <a:spcPts val="250"/>
              </a:spcBef>
            </a:pPr>
            <a:r>
              <a:rPr sz="1100" dirty="0">
                <a:latin typeface="Times New Roman"/>
                <a:cs typeface="Times New Roman"/>
              </a:rPr>
              <a:t>conn.rollback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(mySavepoint);  </a:t>
            </a:r>
            <a:r>
              <a:rPr sz="1100" dirty="0">
                <a:latin typeface="Times New Roman"/>
                <a:cs typeface="Times New Roman"/>
              </a:rPr>
              <a:t>st.close();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ts val="935"/>
              </a:lnSpc>
            </a:pPr>
            <a:r>
              <a:rPr sz="1100" dirty="0">
                <a:latin typeface="Times New Roman"/>
                <a:cs typeface="Times New Roman"/>
              </a:rPr>
              <a:t>conn.close();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ts val="128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50800" marR="1772285">
              <a:lnSpc>
                <a:spcPts val="1250"/>
              </a:lnSpc>
            </a:pP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private static </a:t>
            </a:r>
            <a:r>
              <a:rPr sz="1100" dirty="0">
                <a:latin typeface="Times New Roman"/>
                <a:cs typeface="Times New Roman"/>
              </a:rPr>
              <a:t>Connection getConnection()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throws </a:t>
            </a:r>
            <a:r>
              <a:rPr sz="1100" dirty="0">
                <a:latin typeface="Times New Roman"/>
                <a:cs typeface="Times New Roman"/>
              </a:rPr>
              <a:t>Exception {  </a:t>
            </a:r>
            <a:r>
              <a:rPr sz="1100" spc="-5" dirty="0">
                <a:latin typeface="Times New Roman"/>
                <a:cs typeface="Times New Roman"/>
              </a:rPr>
              <a:t>Class.forName("oracle.jdbc.driver.OracleDriver");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50800" marR="43180">
              <a:lnSpc>
                <a:spcPct val="115900"/>
              </a:lnSpc>
            </a:pPr>
            <a:r>
              <a:rPr sz="1100" dirty="0">
                <a:latin typeface="Times New Roman"/>
                <a:cs typeface="Times New Roman"/>
              </a:rPr>
              <a:t>Connection con;  </a:t>
            </a:r>
            <a:r>
              <a:rPr sz="1100" spc="-25" dirty="0">
                <a:latin typeface="Times New Roman"/>
                <a:cs typeface="Times New Roman"/>
              </a:rPr>
              <a:t>con=DriverManager.getConnection("jdbc:oracle:</a:t>
            </a:r>
            <a:r>
              <a:rPr sz="1100" spc="-25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thin@10.1.53.135</a:t>
            </a:r>
            <a:r>
              <a:rPr sz="1100" spc="-25" dirty="0">
                <a:latin typeface="Times New Roman"/>
                <a:cs typeface="Times New Roman"/>
              </a:rPr>
              <a:t>:1521:orcl","amit","</a:t>
            </a:r>
            <a:r>
              <a:rPr sz="2700" spc="-37" baseline="-12345" dirty="0">
                <a:latin typeface="Arial"/>
                <a:cs typeface="Arial"/>
              </a:rPr>
              <a:t>3</a:t>
            </a:r>
            <a:r>
              <a:rPr sz="1100" spc="-25" dirty="0">
                <a:latin typeface="Times New Roman"/>
                <a:cs typeface="Times New Roman"/>
              </a:rPr>
              <a:t>am</a:t>
            </a:r>
            <a:r>
              <a:rPr sz="2700" spc="-37" baseline="-12345" dirty="0">
                <a:latin typeface="Arial"/>
                <a:cs typeface="Arial"/>
              </a:rPr>
              <a:t>8</a:t>
            </a:r>
            <a:r>
              <a:rPr sz="1100" spc="-25" dirty="0">
                <a:latin typeface="Times New Roman"/>
                <a:cs typeface="Times New Roman"/>
              </a:rPr>
              <a:t>it");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4979" y="6432550"/>
            <a:ext cx="7067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return</a:t>
            </a:r>
            <a:r>
              <a:rPr sz="1100" b="1" spc="-7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con;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4979" y="6518909"/>
            <a:ext cx="92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4979" y="6604000"/>
            <a:ext cx="92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3670" y="1400809"/>
            <a:ext cx="16897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70099"/>
                </a:solidFill>
                <a:latin typeface="Times New Roman"/>
                <a:cs typeface="Times New Roman"/>
              </a:rPr>
              <a:t>Rollback </a:t>
            </a:r>
            <a:r>
              <a:rPr sz="1500" dirty="0">
                <a:solidFill>
                  <a:srgbClr val="270099"/>
                </a:solidFill>
                <a:latin typeface="Times New Roman"/>
                <a:cs typeface="Times New Roman"/>
              </a:rPr>
              <a:t>to</a:t>
            </a:r>
            <a:r>
              <a:rPr sz="1500" spc="-4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270099"/>
                </a:solidFill>
                <a:latin typeface="Times New Roman"/>
                <a:cs typeface="Times New Roman"/>
              </a:rPr>
              <a:t>savepoint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27550" y="509270"/>
            <a:ext cx="3827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Important </a:t>
            </a:r>
            <a:r>
              <a:rPr dirty="0"/>
              <a:t>JDBC</a:t>
            </a:r>
            <a:r>
              <a:rPr spc="-20" dirty="0"/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20090"/>
            <a:ext cx="1778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none" spc="-5" dirty="0">
                <a:solidFill>
                  <a:srgbClr val="006699"/>
                </a:solidFill>
                <a:latin typeface="Verdana"/>
                <a:cs typeface="Verdana"/>
              </a:rPr>
              <a:t>Batch</a:t>
            </a:r>
            <a:r>
              <a:rPr sz="1800" b="0" u="none" spc="-7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b="0" u="none" spc="-5" dirty="0">
                <a:solidFill>
                  <a:srgbClr val="006699"/>
                </a:solidFill>
                <a:latin typeface="Verdana"/>
                <a:cs typeface="Verdana"/>
              </a:rPr>
              <a:t>Updation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939290"/>
            <a:ext cx="8468360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55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Batch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Processing allows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you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to group related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SQL statements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into a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batch and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submit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them 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with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one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call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to the</a:t>
            </a:r>
            <a:r>
              <a:rPr sz="1400" spc="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database.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 marR="233045">
              <a:lnSpc>
                <a:spcPct val="100000"/>
              </a:lnSpc>
            </a:pP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When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you send several SQL statements to the database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at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once, you reduce the amount of 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communication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overhead,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thereby improving</a:t>
            </a:r>
            <a:r>
              <a:rPr sz="14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04775">
              <a:lnSpc>
                <a:spcPct val="10000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JDBC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drivers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are not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required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to support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this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feature.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You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should use the  DatabaseMetaData.supportsBatchUpdates() method to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determine if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 target database  supports batch update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processing.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 method returns true </a:t>
            </a:r>
            <a:r>
              <a:rPr sz="1400" spc="5" dirty="0">
                <a:solidFill>
                  <a:srgbClr val="006699"/>
                </a:solidFill>
                <a:latin typeface="Verdana"/>
                <a:cs typeface="Verdana"/>
              </a:rPr>
              <a:t>if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your JDBC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driver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supports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this 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feature.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20650">
              <a:lnSpc>
                <a:spcPct val="9970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 addBatch() method of Statement, PreparedStatement, and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CallableStatement is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used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to 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add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individual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statements to the batch. The executeBatch()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is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used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to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start the execution of  all the statements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grouped</a:t>
            </a:r>
            <a:r>
              <a:rPr sz="1400" spc="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together.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86385">
              <a:lnSpc>
                <a:spcPct val="10000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 executeBatch() returns an array of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integers,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and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each element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of the array represents  the update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count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for the respective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update</a:t>
            </a:r>
            <a:r>
              <a:rPr sz="1400" spc="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statement.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Just as you can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add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statements to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a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batch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for processing,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you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can remove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them </a:t>
            </a:r>
            <a:r>
              <a:rPr sz="1400" spc="5" dirty="0">
                <a:solidFill>
                  <a:srgbClr val="006699"/>
                </a:solidFill>
                <a:latin typeface="Verdana"/>
                <a:cs typeface="Verdana"/>
              </a:rPr>
              <a:t>with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  clearBatch()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method. This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method removes all the statements you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added with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 addBatch() 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method. However,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you cannot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selectively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choose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which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statement to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remove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6372944"/>
            <a:ext cx="37338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spc="10" dirty="0">
                <a:solidFill>
                  <a:srgbClr val="88888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BC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7120" y="2383789"/>
            <a:ext cx="4572000" cy="2259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9069" y="1226820"/>
            <a:ext cx="158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5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069" y="1733550"/>
            <a:ext cx="158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5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8310" y="1248409"/>
            <a:ext cx="6417945" cy="1007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240"/>
              </a:spcBef>
            </a:pP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Sun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Microsystems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included JDBC API as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part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J2SDK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to develop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Java  applications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that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can </a:t>
            </a: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communicate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with databases.</a:t>
            </a:r>
            <a:endParaRPr sz="1600">
              <a:latin typeface="Times New Roman"/>
              <a:cs typeface="Times New Roman"/>
            </a:endParaRPr>
          </a:p>
          <a:p>
            <a:pPr marL="12700" marR="55244">
              <a:lnSpc>
                <a:spcPts val="1820"/>
              </a:lnSpc>
              <a:spcBef>
                <a:spcPts val="355"/>
              </a:spcBef>
            </a:pPr>
            <a:r>
              <a:rPr sz="1600" spc="-1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following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figure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shows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Airline Reservation System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developed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in Java  interacting with the Airlines database </a:t>
            </a:r>
            <a:r>
              <a:rPr sz="1600" dirty="0">
                <a:solidFill>
                  <a:srgbClr val="270099"/>
                </a:solidFill>
                <a:latin typeface="Times New Roman"/>
                <a:cs typeface="Times New Roman"/>
              </a:rPr>
              <a:t>using the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JDBC</a:t>
            </a:r>
            <a:r>
              <a:rPr sz="1600" spc="-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70099"/>
                </a:solidFill>
                <a:latin typeface="Times New Roman"/>
                <a:cs typeface="Times New Roman"/>
              </a:rPr>
              <a:t>API: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8680" y="5161279"/>
            <a:ext cx="7819390" cy="149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79590" y="636270"/>
            <a:ext cx="1923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FF0000"/>
                  </a:solidFill>
                </a:uFill>
              </a:rPr>
              <a:t>JDBC</a:t>
            </a:r>
            <a:r>
              <a:rPr sz="1800" u="sng" spc="-6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z="1800" u="sng" spc="-5" dirty="0">
                <a:uFill>
                  <a:solidFill>
                    <a:srgbClr val="FF0000"/>
                  </a:solidFill>
                </a:uFill>
              </a:rPr>
              <a:t>Architecture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14220"/>
            <a:ext cx="802576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Batching with Statement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Object:</a:t>
            </a:r>
            <a:endParaRPr sz="1800">
              <a:latin typeface="Verdana"/>
              <a:cs typeface="Verdana"/>
            </a:endParaRPr>
          </a:p>
          <a:p>
            <a:pPr marL="12700" marR="632460">
              <a:lnSpc>
                <a:spcPct val="100000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Here is 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typical sequence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steps to use Batch Processing with  Statment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Object:</a:t>
            </a:r>
            <a:endParaRPr sz="1800">
              <a:latin typeface="Verdana"/>
              <a:cs typeface="Verdana"/>
            </a:endParaRPr>
          </a:p>
          <a:p>
            <a:pPr marL="12700" marR="165100">
              <a:lnSpc>
                <a:spcPct val="200000"/>
              </a:lnSpc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Create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Statement object using either createStatement() methods.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Set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auto-commit to false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using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 setAutoCommit().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Add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as many as SQL 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statements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you like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into batch using addBatch()  method on 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created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statement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56260">
              <a:lnSpc>
                <a:spcPct val="100000"/>
              </a:lnSpc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Execute all the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SQL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statements using executeBatch() method on  created 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statement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Finally,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commit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all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the changes using commit() method.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869" y="962659"/>
            <a:ext cx="1777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none" spc="-5" dirty="0">
                <a:solidFill>
                  <a:srgbClr val="006699"/>
                </a:solidFill>
                <a:latin typeface="Verdana"/>
                <a:cs typeface="Verdana"/>
              </a:rPr>
              <a:t>Batch</a:t>
            </a:r>
            <a:r>
              <a:rPr sz="1800" b="0" u="none" spc="-8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b="0" u="none" spc="-5" dirty="0">
                <a:solidFill>
                  <a:srgbClr val="006699"/>
                </a:solidFill>
                <a:latin typeface="Verdana"/>
                <a:cs typeface="Verdana"/>
              </a:rPr>
              <a:t>Updation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" y="186690"/>
            <a:ext cx="5684520" cy="641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Example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//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Create SQL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 statement</a:t>
            </a:r>
            <a:endParaRPr sz="1400">
              <a:latin typeface="Verdana"/>
              <a:cs typeface="Verdana"/>
            </a:endParaRPr>
          </a:p>
          <a:p>
            <a:pPr marL="824230" marR="5080" indent="-811530">
              <a:lnSpc>
                <a:spcPct val="10000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String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SQL = "INSERT INTO Employees (id,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first, last,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age) " + 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"VALUES(?,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?, ?,</a:t>
            </a:r>
            <a:r>
              <a:rPr sz="1400" spc="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?)";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75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//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Create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PrepareStatement object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PreparedStatemen pstmt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=</a:t>
            </a:r>
            <a:r>
              <a:rPr sz="1400" spc="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conn.prepareStatement(SQL);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3129280">
              <a:lnSpc>
                <a:spcPct val="10000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//Set auto-commit to false  conn.setAutoCommit(false);</a:t>
            </a:r>
            <a:endParaRPr sz="1400">
              <a:latin typeface="Verdana"/>
              <a:cs typeface="Verdana"/>
            </a:endParaRPr>
          </a:p>
          <a:p>
            <a:pPr marL="12700" marR="2947670">
              <a:lnSpc>
                <a:spcPct val="10000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//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Set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variables 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pstmt.setInt( 1, 400 );  pstmt.setString( 2, "Pappu" );  pstmt.setString( 3,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"Singh" ); 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pstmt.setInt( 4, 33</a:t>
            </a:r>
            <a:r>
              <a:rPr sz="14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);</a:t>
            </a:r>
            <a:endParaRPr sz="1400">
              <a:latin typeface="Verdana"/>
              <a:cs typeface="Verdana"/>
            </a:endParaRPr>
          </a:p>
          <a:p>
            <a:pPr marL="12700" marR="3764279">
              <a:lnSpc>
                <a:spcPts val="1670"/>
              </a:lnSpc>
              <a:spcBef>
                <a:spcPts val="55"/>
              </a:spcBef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//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Add it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to the</a:t>
            </a:r>
            <a:r>
              <a:rPr sz="1400" spc="-7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batch 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pstmt.addBatch();</a:t>
            </a:r>
            <a:endParaRPr sz="1400">
              <a:latin typeface="Verdana"/>
              <a:cs typeface="Verdana"/>
            </a:endParaRPr>
          </a:p>
          <a:p>
            <a:pPr marL="12700" marR="2917190">
              <a:lnSpc>
                <a:spcPts val="168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//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Set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variables 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pstmt.setInt( 1, 401 );  pstmt.setString( 2, "Pawan"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); 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pstmt.setString( 3,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"Singh" ); 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pstmt.setInt( 4, 31</a:t>
            </a:r>
            <a:r>
              <a:rPr sz="14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);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14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//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Add it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to the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batch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pstmt.addBatch();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017395">
              <a:lnSpc>
                <a:spcPct val="100000"/>
              </a:lnSpc>
            </a:pP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//Create an int[] to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hold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returned values  int[] count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=pstmt.executeBatch();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325245">
              <a:lnSpc>
                <a:spcPct val="100000"/>
              </a:lnSpc>
            </a:pP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//Explicitly commit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statements to </a:t>
            </a:r>
            <a:r>
              <a:rPr sz="1400" dirty="0">
                <a:solidFill>
                  <a:srgbClr val="006699"/>
                </a:solidFill>
                <a:latin typeface="Verdana"/>
                <a:cs typeface="Verdana"/>
              </a:rPr>
              <a:t>apply </a:t>
            </a:r>
            <a:r>
              <a:rPr sz="1400" spc="-5" dirty="0">
                <a:solidFill>
                  <a:srgbClr val="006699"/>
                </a:solidFill>
                <a:latin typeface="Verdana"/>
                <a:cs typeface="Verdana"/>
              </a:rPr>
              <a:t>changes  conn.commit();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14020"/>
            <a:ext cx="7371080" cy="291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Scrollable</a:t>
            </a:r>
            <a:r>
              <a:rPr sz="1800" spc="-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resultset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st =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con.createStatement(ResultSet.TYPE_SCROLL_SENSITIVE,  ResultSet.CONCUR_READ_ONLY);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728335">
              <a:lnSpc>
                <a:spcPct val="100000"/>
              </a:lnSpc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rs.relative(4)  rs.previous()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rs.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ab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006699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ut</a:t>
            </a:r>
            <a:r>
              <a:rPr sz="1800" spc="-15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(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3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) 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rs.last()  rs.first()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639" y="2026920"/>
            <a:ext cx="6833870" cy="330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>
              <a:lnSpc>
                <a:spcPct val="154200"/>
              </a:lnSpc>
              <a:spcBef>
                <a:spcPts val="100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Class.forName("oracle.jdbc.driver.OracleDriver");  con=DriverManager.getConnection("jdbc:oracle:</a:t>
            </a:r>
            <a:r>
              <a:rPr sz="1400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thin@10.1.53.135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:1521:orcl","amit","amit");</a:t>
            </a:r>
            <a:endParaRPr sz="14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stmt =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con.createStatement();</a:t>
            </a:r>
            <a:endParaRPr sz="12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rs =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stmt.executeQuery("select image from pictures where id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'2'");</a:t>
            </a:r>
            <a:endParaRPr sz="12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30"/>
              </a:spcBef>
            </a:pPr>
            <a:r>
              <a:rPr sz="1200" b="1" dirty="0">
                <a:solidFill>
                  <a:srgbClr val="B70046"/>
                </a:solidFill>
                <a:latin typeface="Times New Roman"/>
                <a:cs typeface="Times New Roman"/>
              </a:rPr>
              <a:t>if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(rs.next())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20"/>
              </a:spcBef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image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rs.getBlob(1);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4170679">
              <a:lnSpc>
                <a:spcPct val="94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response.setContentType(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"image/gif"</a:t>
            </a:r>
            <a:r>
              <a:rPr sz="1200" spc="-5" dirty="0">
                <a:latin typeface="Times New Roman"/>
                <a:cs typeface="Times New Roman"/>
              </a:rPr>
              <a:t>);  InputStream in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10" dirty="0">
                <a:latin typeface="Times New Roman"/>
                <a:cs typeface="Times New Roman"/>
              </a:rPr>
              <a:t>image.getBinaryStream();  </a:t>
            </a:r>
            <a:r>
              <a:rPr sz="1200" b="1" dirty="0">
                <a:solidFill>
                  <a:srgbClr val="7F007F"/>
                </a:solidFill>
                <a:latin typeface="Times New Roman"/>
                <a:cs typeface="Times New Roman"/>
              </a:rPr>
              <a:t>int </a:t>
            </a:r>
            <a:r>
              <a:rPr sz="1200" spc="-5" dirty="0">
                <a:latin typeface="Times New Roman"/>
                <a:cs typeface="Times New Roman"/>
              </a:rPr>
              <a:t>length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image.length();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b="1" dirty="0">
                <a:solidFill>
                  <a:srgbClr val="7F007F"/>
                </a:solidFill>
                <a:latin typeface="Times New Roman"/>
                <a:cs typeface="Times New Roman"/>
              </a:rPr>
              <a:t>int </a:t>
            </a:r>
            <a:r>
              <a:rPr sz="1200" spc="-5" dirty="0">
                <a:latin typeface="Times New Roman"/>
                <a:cs typeface="Times New Roman"/>
              </a:rPr>
              <a:t>bufferSize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F0000"/>
                </a:solidFill>
                <a:latin typeface="Times New Roman"/>
                <a:cs typeface="Times New Roman"/>
              </a:rPr>
              <a:t>1024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2700" marR="4345940">
              <a:lnSpc>
                <a:spcPts val="1360"/>
              </a:lnSpc>
              <a:spcBef>
                <a:spcPts val="75"/>
              </a:spcBef>
            </a:pPr>
            <a:r>
              <a:rPr sz="1200" b="1" dirty="0">
                <a:solidFill>
                  <a:srgbClr val="7F007F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latin typeface="Times New Roman"/>
                <a:cs typeface="Times New Roman"/>
              </a:rPr>
              <a:t>[] </a:t>
            </a:r>
            <a:r>
              <a:rPr sz="1200" spc="-5" dirty="0">
                <a:latin typeface="Times New Roman"/>
                <a:cs typeface="Times New Roman"/>
              </a:rPr>
              <a:t>buffer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new byte</a:t>
            </a:r>
            <a:r>
              <a:rPr sz="1200" spc="-5" dirty="0">
                <a:latin typeface="Times New Roman"/>
                <a:cs typeface="Times New Roman"/>
              </a:rPr>
              <a:t>[bufferSize];  </a:t>
            </a:r>
            <a:r>
              <a:rPr sz="1200" b="1" dirty="0">
                <a:solidFill>
                  <a:srgbClr val="7F007F"/>
                </a:solidFill>
                <a:latin typeface="Times New Roman"/>
                <a:cs typeface="Times New Roman"/>
              </a:rPr>
              <a:t>while </a:t>
            </a:r>
            <a:r>
              <a:rPr sz="1200" spc="-5" dirty="0">
                <a:latin typeface="Times New Roman"/>
                <a:cs typeface="Times New Roman"/>
              </a:rPr>
              <a:t>((length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in.read(buffer)) </a:t>
            </a:r>
            <a:r>
              <a:rPr sz="1200" dirty="0">
                <a:latin typeface="Times New Roman"/>
                <a:cs typeface="Times New Roman"/>
              </a:rPr>
              <a:t>!= -</a:t>
            </a:r>
            <a:r>
              <a:rPr sz="1200" dirty="0">
                <a:solidFill>
                  <a:srgbClr val="7F0000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  </a:t>
            </a:r>
            <a:r>
              <a:rPr sz="1200" spc="-5" dirty="0">
                <a:latin typeface="Times New Roman"/>
                <a:cs typeface="Times New Roman"/>
              </a:rPr>
              <a:t>out.write(buffer, </a:t>
            </a:r>
            <a:r>
              <a:rPr sz="1200" dirty="0">
                <a:solidFill>
                  <a:srgbClr val="7F0000"/>
                </a:solidFill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length);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spc="-5" dirty="0">
                <a:latin typeface="Times New Roman"/>
                <a:cs typeface="Times New Roman"/>
              </a:rPr>
              <a:t>in.close();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out.flush();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90650" y="1332229"/>
            <a:ext cx="248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Working </a:t>
            </a:r>
            <a:r>
              <a:rPr sz="2400" b="1" dirty="0">
                <a:solidFill>
                  <a:srgbClr val="270099"/>
                </a:solidFill>
                <a:latin typeface="Times New Roman"/>
                <a:cs typeface="Times New Roman"/>
              </a:rPr>
              <a:t>on</a:t>
            </a:r>
            <a:r>
              <a:rPr sz="2400" b="1" spc="-4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7550" y="509270"/>
            <a:ext cx="3827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Important </a:t>
            </a:r>
            <a:r>
              <a:rPr dirty="0"/>
              <a:t>JDBC</a:t>
            </a:r>
            <a:r>
              <a:rPr spc="-20" dirty="0"/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828800"/>
            <a:ext cx="3429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94300" y="3096260"/>
            <a:ext cx="505459" cy="383540"/>
          </a:xfrm>
          <a:custGeom>
            <a:avLst/>
            <a:gdLst/>
            <a:ahLst/>
            <a:cxnLst/>
            <a:rect l="l" t="t" r="r" b="b"/>
            <a:pathLst>
              <a:path w="505460" h="383539">
                <a:moveTo>
                  <a:pt x="0" y="0"/>
                </a:moveTo>
                <a:lnTo>
                  <a:pt x="505460" y="0"/>
                </a:lnTo>
                <a:lnTo>
                  <a:pt x="50546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94300" y="309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97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1371600"/>
            <a:ext cx="3826510" cy="2020570"/>
          </a:xfrm>
          <a:custGeom>
            <a:avLst/>
            <a:gdLst/>
            <a:ahLst/>
            <a:cxnLst/>
            <a:rect l="l" t="t" r="r" b="b"/>
            <a:pathLst>
              <a:path w="3826510" h="2020570">
                <a:moveTo>
                  <a:pt x="2718113" y="1144270"/>
                </a:moveTo>
                <a:lnTo>
                  <a:pt x="2286000" y="1144270"/>
                </a:lnTo>
                <a:lnTo>
                  <a:pt x="3826510" y="2020570"/>
                </a:lnTo>
                <a:lnTo>
                  <a:pt x="2718113" y="1144270"/>
                </a:lnTo>
                <a:close/>
              </a:path>
              <a:path w="3826510" h="2020570">
                <a:moveTo>
                  <a:pt x="1906270" y="0"/>
                </a:moveTo>
                <a:lnTo>
                  <a:pt x="379730" y="0"/>
                </a:lnTo>
                <a:lnTo>
                  <a:pt x="322806" y="3313"/>
                </a:lnTo>
                <a:lnTo>
                  <a:pt x="267086" y="12791"/>
                </a:lnTo>
                <a:lnTo>
                  <a:pt x="213697" y="27740"/>
                </a:lnTo>
                <a:lnTo>
                  <a:pt x="163769" y="47467"/>
                </a:lnTo>
                <a:lnTo>
                  <a:pt x="118427" y="71278"/>
                </a:lnTo>
                <a:lnTo>
                  <a:pt x="78800" y="98480"/>
                </a:lnTo>
                <a:lnTo>
                  <a:pt x="46017" y="128380"/>
                </a:lnTo>
                <a:lnTo>
                  <a:pt x="21203" y="160284"/>
                </a:lnTo>
                <a:lnTo>
                  <a:pt x="0" y="227329"/>
                </a:lnTo>
                <a:lnTo>
                  <a:pt x="0" y="1144270"/>
                </a:lnTo>
                <a:lnTo>
                  <a:pt x="21203" y="1211315"/>
                </a:lnTo>
                <a:lnTo>
                  <a:pt x="46017" y="1243219"/>
                </a:lnTo>
                <a:lnTo>
                  <a:pt x="78800" y="1273119"/>
                </a:lnTo>
                <a:lnTo>
                  <a:pt x="118427" y="1300321"/>
                </a:lnTo>
                <a:lnTo>
                  <a:pt x="163769" y="1324132"/>
                </a:lnTo>
                <a:lnTo>
                  <a:pt x="213697" y="1343859"/>
                </a:lnTo>
                <a:lnTo>
                  <a:pt x="267086" y="1358808"/>
                </a:lnTo>
                <a:lnTo>
                  <a:pt x="322806" y="1368286"/>
                </a:lnTo>
                <a:lnTo>
                  <a:pt x="379730" y="1371600"/>
                </a:lnTo>
                <a:lnTo>
                  <a:pt x="1906270" y="1371600"/>
                </a:lnTo>
                <a:lnTo>
                  <a:pt x="1963193" y="1368286"/>
                </a:lnTo>
                <a:lnTo>
                  <a:pt x="2018913" y="1358808"/>
                </a:lnTo>
                <a:lnTo>
                  <a:pt x="2072302" y="1343859"/>
                </a:lnTo>
                <a:lnTo>
                  <a:pt x="2122230" y="1324132"/>
                </a:lnTo>
                <a:lnTo>
                  <a:pt x="2167572" y="1300321"/>
                </a:lnTo>
                <a:lnTo>
                  <a:pt x="2207199" y="1273119"/>
                </a:lnTo>
                <a:lnTo>
                  <a:pt x="2239982" y="1243219"/>
                </a:lnTo>
                <a:lnTo>
                  <a:pt x="2264796" y="1211315"/>
                </a:lnTo>
                <a:lnTo>
                  <a:pt x="2286000" y="1144270"/>
                </a:lnTo>
                <a:lnTo>
                  <a:pt x="2718113" y="1144270"/>
                </a:lnTo>
                <a:lnTo>
                  <a:pt x="2286000" y="802639"/>
                </a:lnTo>
                <a:lnTo>
                  <a:pt x="2286000" y="227329"/>
                </a:lnTo>
                <a:lnTo>
                  <a:pt x="2280511" y="193498"/>
                </a:lnTo>
                <a:lnTo>
                  <a:pt x="2239982" y="128380"/>
                </a:lnTo>
                <a:lnTo>
                  <a:pt x="2207199" y="98480"/>
                </a:lnTo>
                <a:lnTo>
                  <a:pt x="2167572" y="71278"/>
                </a:lnTo>
                <a:lnTo>
                  <a:pt x="2122230" y="47467"/>
                </a:lnTo>
                <a:lnTo>
                  <a:pt x="2072302" y="27740"/>
                </a:lnTo>
                <a:lnTo>
                  <a:pt x="2018913" y="12791"/>
                </a:lnTo>
                <a:lnTo>
                  <a:pt x="1963193" y="3313"/>
                </a:lnTo>
                <a:lnTo>
                  <a:pt x="19062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1371600"/>
            <a:ext cx="3826510" cy="2020570"/>
          </a:xfrm>
          <a:custGeom>
            <a:avLst/>
            <a:gdLst/>
            <a:ahLst/>
            <a:cxnLst/>
            <a:rect l="l" t="t" r="r" b="b"/>
            <a:pathLst>
              <a:path w="3826510" h="2020570">
                <a:moveTo>
                  <a:pt x="379730" y="0"/>
                </a:moveTo>
                <a:lnTo>
                  <a:pt x="322806" y="3313"/>
                </a:lnTo>
                <a:lnTo>
                  <a:pt x="267086" y="12791"/>
                </a:lnTo>
                <a:lnTo>
                  <a:pt x="213697" y="27740"/>
                </a:lnTo>
                <a:lnTo>
                  <a:pt x="163769" y="47467"/>
                </a:lnTo>
                <a:lnTo>
                  <a:pt x="118427" y="71278"/>
                </a:lnTo>
                <a:lnTo>
                  <a:pt x="78800" y="98480"/>
                </a:lnTo>
                <a:lnTo>
                  <a:pt x="46017" y="128380"/>
                </a:lnTo>
                <a:lnTo>
                  <a:pt x="21203" y="160284"/>
                </a:lnTo>
                <a:lnTo>
                  <a:pt x="0" y="227329"/>
                </a:lnTo>
                <a:lnTo>
                  <a:pt x="0" y="398779"/>
                </a:lnTo>
                <a:lnTo>
                  <a:pt x="0" y="568960"/>
                </a:lnTo>
                <a:lnTo>
                  <a:pt x="0" y="802639"/>
                </a:lnTo>
                <a:lnTo>
                  <a:pt x="0" y="972820"/>
                </a:lnTo>
                <a:lnTo>
                  <a:pt x="0" y="1144270"/>
                </a:lnTo>
                <a:lnTo>
                  <a:pt x="5488" y="1178101"/>
                </a:lnTo>
                <a:lnTo>
                  <a:pt x="46017" y="1243219"/>
                </a:lnTo>
                <a:lnTo>
                  <a:pt x="78800" y="1273119"/>
                </a:lnTo>
                <a:lnTo>
                  <a:pt x="118427" y="1300321"/>
                </a:lnTo>
                <a:lnTo>
                  <a:pt x="163769" y="1324132"/>
                </a:lnTo>
                <a:lnTo>
                  <a:pt x="213697" y="1343859"/>
                </a:lnTo>
                <a:lnTo>
                  <a:pt x="267086" y="1358808"/>
                </a:lnTo>
                <a:lnTo>
                  <a:pt x="322806" y="1368286"/>
                </a:lnTo>
                <a:lnTo>
                  <a:pt x="379730" y="1371600"/>
                </a:lnTo>
                <a:lnTo>
                  <a:pt x="664210" y="1371600"/>
                </a:lnTo>
                <a:lnTo>
                  <a:pt x="948689" y="1371600"/>
                </a:lnTo>
                <a:lnTo>
                  <a:pt x="1337310" y="1371600"/>
                </a:lnTo>
                <a:lnTo>
                  <a:pt x="1621789" y="1371600"/>
                </a:lnTo>
                <a:lnTo>
                  <a:pt x="1906270" y="1371600"/>
                </a:lnTo>
                <a:lnTo>
                  <a:pt x="1963193" y="1368286"/>
                </a:lnTo>
                <a:lnTo>
                  <a:pt x="2018913" y="1358808"/>
                </a:lnTo>
                <a:lnTo>
                  <a:pt x="2072302" y="1343859"/>
                </a:lnTo>
                <a:lnTo>
                  <a:pt x="2122230" y="1324132"/>
                </a:lnTo>
                <a:lnTo>
                  <a:pt x="2167572" y="1300321"/>
                </a:lnTo>
                <a:lnTo>
                  <a:pt x="2207199" y="1273119"/>
                </a:lnTo>
                <a:lnTo>
                  <a:pt x="2239982" y="1243219"/>
                </a:lnTo>
                <a:lnTo>
                  <a:pt x="2264796" y="1211315"/>
                </a:lnTo>
                <a:lnTo>
                  <a:pt x="2286000" y="1144270"/>
                </a:lnTo>
                <a:lnTo>
                  <a:pt x="3826510" y="2020570"/>
                </a:lnTo>
                <a:lnTo>
                  <a:pt x="2286000" y="802639"/>
                </a:lnTo>
                <a:lnTo>
                  <a:pt x="2286000" y="568960"/>
                </a:lnTo>
                <a:lnTo>
                  <a:pt x="2286000" y="398779"/>
                </a:lnTo>
                <a:lnTo>
                  <a:pt x="2286000" y="227329"/>
                </a:lnTo>
                <a:lnTo>
                  <a:pt x="2280511" y="193498"/>
                </a:lnTo>
                <a:lnTo>
                  <a:pt x="2239982" y="128380"/>
                </a:lnTo>
                <a:lnTo>
                  <a:pt x="2207199" y="98480"/>
                </a:lnTo>
                <a:lnTo>
                  <a:pt x="2167572" y="71278"/>
                </a:lnTo>
                <a:lnTo>
                  <a:pt x="2122230" y="47467"/>
                </a:lnTo>
                <a:lnTo>
                  <a:pt x="2072302" y="27740"/>
                </a:lnTo>
                <a:lnTo>
                  <a:pt x="2018913" y="12791"/>
                </a:lnTo>
                <a:lnTo>
                  <a:pt x="1963193" y="3313"/>
                </a:lnTo>
                <a:lnTo>
                  <a:pt x="1906270" y="0"/>
                </a:lnTo>
                <a:lnTo>
                  <a:pt x="1621789" y="0"/>
                </a:lnTo>
                <a:lnTo>
                  <a:pt x="1337310" y="0"/>
                </a:lnTo>
                <a:lnTo>
                  <a:pt x="948689" y="0"/>
                </a:lnTo>
                <a:lnTo>
                  <a:pt x="664210" y="0"/>
                </a:lnTo>
                <a:lnTo>
                  <a:pt x="37973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1840" y="1720850"/>
            <a:ext cx="1127760" cy="382270"/>
          </a:xfrm>
          <a:custGeom>
            <a:avLst/>
            <a:gdLst/>
            <a:ahLst/>
            <a:cxnLst/>
            <a:rect l="l" t="t" r="r" b="b"/>
            <a:pathLst>
              <a:path w="1127759" h="382269">
                <a:moveTo>
                  <a:pt x="0" y="0"/>
                </a:moveTo>
                <a:lnTo>
                  <a:pt x="1127759" y="0"/>
                </a:lnTo>
                <a:lnTo>
                  <a:pt x="1127759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1840" y="1720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9600" y="210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18310" y="797559"/>
            <a:ext cx="664527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52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Creating </a:t>
            </a:r>
            <a:r>
              <a:rPr sz="20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Table for storing</a:t>
            </a:r>
            <a:r>
              <a:rPr sz="20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0099"/>
                </a:solidFill>
                <a:latin typeface="Times New Roman"/>
                <a:cs typeface="Times New Roman"/>
              </a:rPr>
              <a:t>images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509905" marR="5052695" indent="-49784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Creating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New  </a:t>
            </a:r>
            <a:r>
              <a:rPr sz="1800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88229" y="185420"/>
            <a:ext cx="38265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Important </a:t>
            </a:r>
            <a:r>
              <a:rPr dirty="0"/>
              <a:t>JDBC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169" y="1600200"/>
            <a:ext cx="7706359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6329" y="4431029"/>
            <a:ext cx="505459" cy="382270"/>
          </a:xfrm>
          <a:custGeom>
            <a:avLst/>
            <a:gdLst/>
            <a:ahLst/>
            <a:cxnLst/>
            <a:rect l="l" t="t" r="r" b="b"/>
            <a:pathLst>
              <a:path w="505460" h="382270">
                <a:moveTo>
                  <a:pt x="0" y="0"/>
                </a:moveTo>
                <a:lnTo>
                  <a:pt x="505459" y="0"/>
                </a:lnTo>
                <a:lnTo>
                  <a:pt x="505459" y="38227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6329" y="4431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1789" y="4813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6279" y="1600200"/>
            <a:ext cx="5518150" cy="2672080"/>
          </a:xfrm>
          <a:custGeom>
            <a:avLst/>
            <a:gdLst/>
            <a:ahLst/>
            <a:cxnLst/>
            <a:rect l="l" t="t" r="r" b="b"/>
            <a:pathLst>
              <a:path w="5518150" h="2672079">
                <a:moveTo>
                  <a:pt x="5030470" y="0"/>
                </a:moveTo>
                <a:lnTo>
                  <a:pt x="3072130" y="0"/>
                </a:lnTo>
                <a:lnTo>
                  <a:pt x="3005840" y="1373"/>
                </a:lnTo>
                <a:lnTo>
                  <a:pt x="2940702" y="5316"/>
                </a:lnTo>
                <a:lnTo>
                  <a:pt x="2877802" y="11567"/>
                </a:lnTo>
                <a:lnTo>
                  <a:pt x="2818229" y="19861"/>
                </a:lnTo>
                <a:lnTo>
                  <a:pt x="2763069" y="29937"/>
                </a:lnTo>
                <a:lnTo>
                  <a:pt x="2713411" y="41529"/>
                </a:lnTo>
                <a:lnTo>
                  <a:pt x="2670343" y="54375"/>
                </a:lnTo>
                <a:lnTo>
                  <a:pt x="2608326" y="82775"/>
                </a:lnTo>
                <a:lnTo>
                  <a:pt x="2585720" y="113029"/>
                </a:lnTo>
                <a:lnTo>
                  <a:pt x="2585720" y="571500"/>
                </a:lnTo>
                <a:lnTo>
                  <a:pt x="2608326" y="602329"/>
                </a:lnTo>
                <a:lnTo>
                  <a:pt x="2670343" y="631097"/>
                </a:lnTo>
                <a:lnTo>
                  <a:pt x="2713411" y="644064"/>
                </a:lnTo>
                <a:lnTo>
                  <a:pt x="2763069" y="655743"/>
                </a:lnTo>
                <a:lnTo>
                  <a:pt x="2818229" y="665876"/>
                </a:lnTo>
                <a:lnTo>
                  <a:pt x="2877802" y="674206"/>
                </a:lnTo>
                <a:lnTo>
                  <a:pt x="2940702" y="680475"/>
                </a:lnTo>
                <a:lnTo>
                  <a:pt x="3005840" y="684425"/>
                </a:lnTo>
                <a:lnTo>
                  <a:pt x="3072130" y="685800"/>
                </a:lnTo>
                <a:lnTo>
                  <a:pt x="0" y="2672080"/>
                </a:lnTo>
                <a:lnTo>
                  <a:pt x="3802379" y="685800"/>
                </a:lnTo>
                <a:lnTo>
                  <a:pt x="5030470" y="685800"/>
                </a:lnTo>
                <a:lnTo>
                  <a:pt x="5096788" y="684425"/>
                </a:lnTo>
                <a:lnTo>
                  <a:pt x="5162008" y="680475"/>
                </a:lnTo>
                <a:lnTo>
                  <a:pt x="5225029" y="674206"/>
                </a:lnTo>
                <a:lnTo>
                  <a:pt x="5284752" y="665876"/>
                </a:lnTo>
                <a:lnTo>
                  <a:pt x="5340079" y="655743"/>
                </a:lnTo>
                <a:lnTo>
                  <a:pt x="5389909" y="644064"/>
                </a:lnTo>
                <a:lnTo>
                  <a:pt x="5433144" y="631097"/>
                </a:lnTo>
                <a:lnTo>
                  <a:pt x="5468685" y="617099"/>
                </a:lnTo>
                <a:lnTo>
                  <a:pt x="5512287" y="587043"/>
                </a:lnTo>
                <a:lnTo>
                  <a:pt x="5518150" y="571500"/>
                </a:lnTo>
                <a:lnTo>
                  <a:pt x="5518150" y="113029"/>
                </a:lnTo>
                <a:lnTo>
                  <a:pt x="5468685" y="68211"/>
                </a:lnTo>
                <a:lnTo>
                  <a:pt x="5433144" y="54375"/>
                </a:lnTo>
                <a:lnTo>
                  <a:pt x="5389909" y="41529"/>
                </a:lnTo>
                <a:lnTo>
                  <a:pt x="5340079" y="29937"/>
                </a:lnTo>
                <a:lnTo>
                  <a:pt x="5284752" y="19861"/>
                </a:lnTo>
                <a:lnTo>
                  <a:pt x="5225029" y="11567"/>
                </a:lnTo>
                <a:lnTo>
                  <a:pt x="5162008" y="5316"/>
                </a:lnTo>
                <a:lnTo>
                  <a:pt x="5096788" y="1373"/>
                </a:lnTo>
                <a:lnTo>
                  <a:pt x="50304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6279" y="1600200"/>
            <a:ext cx="5518150" cy="2672080"/>
          </a:xfrm>
          <a:custGeom>
            <a:avLst/>
            <a:gdLst/>
            <a:ahLst/>
            <a:cxnLst/>
            <a:rect l="l" t="t" r="r" b="b"/>
            <a:pathLst>
              <a:path w="5518150" h="2672079">
                <a:moveTo>
                  <a:pt x="3072130" y="0"/>
                </a:moveTo>
                <a:lnTo>
                  <a:pt x="3005840" y="1373"/>
                </a:lnTo>
                <a:lnTo>
                  <a:pt x="2940702" y="5316"/>
                </a:lnTo>
                <a:lnTo>
                  <a:pt x="2877802" y="11567"/>
                </a:lnTo>
                <a:lnTo>
                  <a:pt x="2818229" y="19861"/>
                </a:lnTo>
                <a:lnTo>
                  <a:pt x="2763069" y="29937"/>
                </a:lnTo>
                <a:lnTo>
                  <a:pt x="2713411" y="41529"/>
                </a:lnTo>
                <a:lnTo>
                  <a:pt x="2670343" y="54375"/>
                </a:lnTo>
                <a:lnTo>
                  <a:pt x="2608326" y="82775"/>
                </a:lnTo>
                <a:lnTo>
                  <a:pt x="2585720" y="113029"/>
                </a:lnTo>
                <a:lnTo>
                  <a:pt x="2585720" y="199389"/>
                </a:lnTo>
                <a:lnTo>
                  <a:pt x="2585720" y="284479"/>
                </a:lnTo>
                <a:lnTo>
                  <a:pt x="2585720" y="400050"/>
                </a:lnTo>
                <a:lnTo>
                  <a:pt x="2585720" y="486410"/>
                </a:lnTo>
                <a:lnTo>
                  <a:pt x="2585720" y="571500"/>
                </a:lnTo>
                <a:lnTo>
                  <a:pt x="2591552" y="587043"/>
                </a:lnTo>
                <a:lnTo>
                  <a:pt x="2634952" y="617099"/>
                </a:lnTo>
                <a:lnTo>
                  <a:pt x="2713411" y="644064"/>
                </a:lnTo>
                <a:lnTo>
                  <a:pt x="2763069" y="655743"/>
                </a:lnTo>
                <a:lnTo>
                  <a:pt x="2818229" y="665876"/>
                </a:lnTo>
                <a:lnTo>
                  <a:pt x="2877802" y="674206"/>
                </a:lnTo>
                <a:lnTo>
                  <a:pt x="2940702" y="680475"/>
                </a:lnTo>
                <a:lnTo>
                  <a:pt x="3005840" y="684425"/>
                </a:lnTo>
                <a:lnTo>
                  <a:pt x="3072130" y="685800"/>
                </a:lnTo>
                <a:lnTo>
                  <a:pt x="0" y="2672080"/>
                </a:lnTo>
                <a:lnTo>
                  <a:pt x="3802379" y="685800"/>
                </a:lnTo>
                <a:lnTo>
                  <a:pt x="4300220" y="685800"/>
                </a:lnTo>
                <a:lnTo>
                  <a:pt x="4664710" y="685800"/>
                </a:lnTo>
                <a:lnTo>
                  <a:pt x="5030470" y="685800"/>
                </a:lnTo>
                <a:lnTo>
                  <a:pt x="5096788" y="684425"/>
                </a:lnTo>
                <a:lnTo>
                  <a:pt x="5162008" y="680475"/>
                </a:lnTo>
                <a:lnTo>
                  <a:pt x="5225029" y="674206"/>
                </a:lnTo>
                <a:lnTo>
                  <a:pt x="5284752" y="665876"/>
                </a:lnTo>
                <a:lnTo>
                  <a:pt x="5340079" y="655743"/>
                </a:lnTo>
                <a:lnTo>
                  <a:pt x="5389909" y="644064"/>
                </a:lnTo>
                <a:lnTo>
                  <a:pt x="5433144" y="631097"/>
                </a:lnTo>
                <a:lnTo>
                  <a:pt x="5468685" y="617099"/>
                </a:lnTo>
                <a:lnTo>
                  <a:pt x="5512287" y="587043"/>
                </a:lnTo>
                <a:lnTo>
                  <a:pt x="5518150" y="571500"/>
                </a:lnTo>
                <a:lnTo>
                  <a:pt x="5518150" y="486410"/>
                </a:lnTo>
                <a:lnTo>
                  <a:pt x="5518150" y="400050"/>
                </a:lnTo>
                <a:lnTo>
                  <a:pt x="5518150" y="284479"/>
                </a:lnTo>
                <a:lnTo>
                  <a:pt x="5518150" y="199389"/>
                </a:lnTo>
                <a:lnTo>
                  <a:pt x="5518150" y="113029"/>
                </a:lnTo>
                <a:lnTo>
                  <a:pt x="5512287" y="97802"/>
                </a:lnTo>
                <a:lnTo>
                  <a:pt x="5468685" y="68211"/>
                </a:lnTo>
                <a:lnTo>
                  <a:pt x="5433144" y="54375"/>
                </a:lnTo>
                <a:lnTo>
                  <a:pt x="5389909" y="41529"/>
                </a:lnTo>
                <a:lnTo>
                  <a:pt x="5340079" y="29937"/>
                </a:lnTo>
                <a:lnTo>
                  <a:pt x="5284752" y="19861"/>
                </a:lnTo>
                <a:lnTo>
                  <a:pt x="5225029" y="11567"/>
                </a:lnTo>
                <a:lnTo>
                  <a:pt x="5162008" y="5316"/>
                </a:lnTo>
                <a:lnTo>
                  <a:pt x="5096788" y="1373"/>
                </a:lnTo>
                <a:lnTo>
                  <a:pt x="5030470" y="0"/>
                </a:lnTo>
                <a:lnTo>
                  <a:pt x="4664710" y="0"/>
                </a:lnTo>
                <a:lnTo>
                  <a:pt x="4300220" y="0"/>
                </a:lnTo>
                <a:lnTo>
                  <a:pt x="3802379" y="0"/>
                </a:lnTo>
                <a:lnTo>
                  <a:pt x="3437890" y="0"/>
                </a:lnTo>
                <a:lnTo>
                  <a:pt x="307213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4430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85359" y="1724659"/>
            <a:ext cx="250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column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detail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200" y="228600"/>
            <a:ext cx="2057400" cy="2964180"/>
          </a:xfrm>
          <a:custGeom>
            <a:avLst/>
            <a:gdLst/>
            <a:ahLst/>
            <a:cxnLst/>
            <a:rect l="l" t="t" r="r" b="b"/>
            <a:pathLst>
              <a:path w="2057400" h="2964180">
                <a:moveTo>
                  <a:pt x="1714500" y="0"/>
                </a:moveTo>
                <a:lnTo>
                  <a:pt x="341630" y="0"/>
                </a:lnTo>
                <a:lnTo>
                  <a:pt x="277725" y="2564"/>
                </a:lnTo>
                <a:lnTo>
                  <a:pt x="215919" y="9802"/>
                </a:lnTo>
                <a:lnTo>
                  <a:pt x="158191" y="21029"/>
                </a:lnTo>
                <a:lnTo>
                  <a:pt x="106521" y="35559"/>
                </a:lnTo>
                <a:lnTo>
                  <a:pt x="62887" y="52709"/>
                </a:lnTo>
                <a:lnTo>
                  <a:pt x="29269" y="71794"/>
                </a:lnTo>
                <a:lnTo>
                  <a:pt x="0" y="113029"/>
                </a:lnTo>
                <a:lnTo>
                  <a:pt x="0" y="571500"/>
                </a:lnTo>
                <a:lnTo>
                  <a:pt x="29269" y="613469"/>
                </a:lnTo>
                <a:lnTo>
                  <a:pt x="62887" y="632779"/>
                </a:lnTo>
                <a:lnTo>
                  <a:pt x="106521" y="650081"/>
                </a:lnTo>
                <a:lnTo>
                  <a:pt x="158191" y="664703"/>
                </a:lnTo>
                <a:lnTo>
                  <a:pt x="215919" y="675977"/>
                </a:lnTo>
                <a:lnTo>
                  <a:pt x="277725" y="683232"/>
                </a:lnTo>
                <a:lnTo>
                  <a:pt x="341630" y="685800"/>
                </a:lnTo>
                <a:lnTo>
                  <a:pt x="340360" y="2964179"/>
                </a:lnTo>
                <a:lnTo>
                  <a:pt x="853439" y="685800"/>
                </a:lnTo>
                <a:lnTo>
                  <a:pt x="1714500" y="685800"/>
                </a:lnTo>
                <a:lnTo>
                  <a:pt x="1778458" y="683232"/>
                </a:lnTo>
                <a:lnTo>
                  <a:pt x="1840408" y="675977"/>
                </a:lnTo>
                <a:lnTo>
                  <a:pt x="1898339" y="664703"/>
                </a:lnTo>
                <a:lnTo>
                  <a:pt x="1950243" y="650081"/>
                </a:lnTo>
                <a:lnTo>
                  <a:pt x="1994110" y="632779"/>
                </a:lnTo>
                <a:lnTo>
                  <a:pt x="2027932" y="613469"/>
                </a:lnTo>
                <a:lnTo>
                  <a:pt x="2057400" y="571500"/>
                </a:lnTo>
                <a:lnTo>
                  <a:pt x="2057400" y="113029"/>
                </a:lnTo>
                <a:lnTo>
                  <a:pt x="2027932" y="71794"/>
                </a:lnTo>
                <a:lnTo>
                  <a:pt x="1994110" y="52709"/>
                </a:lnTo>
                <a:lnTo>
                  <a:pt x="1950243" y="35559"/>
                </a:lnTo>
                <a:lnTo>
                  <a:pt x="1898339" y="21029"/>
                </a:lnTo>
                <a:lnTo>
                  <a:pt x="1840408" y="9802"/>
                </a:lnTo>
                <a:lnTo>
                  <a:pt x="1778458" y="2564"/>
                </a:lnTo>
                <a:lnTo>
                  <a:pt x="1714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0200" y="228600"/>
            <a:ext cx="2057400" cy="2964180"/>
          </a:xfrm>
          <a:custGeom>
            <a:avLst/>
            <a:gdLst/>
            <a:ahLst/>
            <a:cxnLst/>
            <a:rect l="l" t="t" r="r" b="b"/>
            <a:pathLst>
              <a:path w="2057400" h="2964180">
                <a:moveTo>
                  <a:pt x="341630" y="0"/>
                </a:moveTo>
                <a:lnTo>
                  <a:pt x="277725" y="2564"/>
                </a:lnTo>
                <a:lnTo>
                  <a:pt x="215919" y="9802"/>
                </a:lnTo>
                <a:lnTo>
                  <a:pt x="158191" y="21029"/>
                </a:lnTo>
                <a:lnTo>
                  <a:pt x="106521" y="35559"/>
                </a:lnTo>
                <a:lnTo>
                  <a:pt x="62887" y="52709"/>
                </a:lnTo>
                <a:lnTo>
                  <a:pt x="29269" y="71794"/>
                </a:lnTo>
                <a:lnTo>
                  <a:pt x="0" y="113029"/>
                </a:lnTo>
                <a:lnTo>
                  <a:pt x="0" y="199389"/>
                </a:lnTo>
                <a:lnTo>
                  <a:pt x="0" y="284479"/>
                </a:lnTo>
                <a:lnTo>
                  <a:pt x="0" y="400050"/>
                </a:lnTo>
                <a:lnTo>
                  <a:pt x="0" y="486410"/>
                </a:lnTo>
                <a:lnTo>
                  <a:pt x="0" y="571500"/>
                </a:lnTo>
                <a:lnTo>
                  <a:pt x="7647" y="592819"/>
                </a:lnTo>
                <a:lnTo>
                  <a:pt x="62887" y="632779"/>
                </a:lnTo>
                <a:lnTo>
                  <a:pt x="106521" y="650081"/>
                </a:lnTo>
                <a:lnTo>
                  <a:pt x="158191" y="664703"/>
                </a:lnTo>
                <a:lnTo>
                  <a:pt x="215919" y="675977"/>
                </a:lnTo>
                <a:lnTo>
                  <a:pt x="277725" y="683232"/>
                </a:lnTo>
                <a:lnTo>
                  <a:pt x="341630" y="685800"/>
                </a:lnTo>
                <a:lnTo>
                  <a:pt x="340360" y="2964179"/>
                </a:lnTo>
                <a:lnTo>
                  <a:pt x="853439" y="685800"/>
                </a:lnTo>
                <a:lnTo>
                  <a:pt x="1202689" y="685800"/>
                </a:lnTo>
                <a:lnTo>
                  <a:pt x="1459230" y="685800"/>
                </a:lnTo>
                <a:lnTo>
                  <a:pt x="1714500" y="685800"/>
                </a:lnTo>
                <a:lnTo>
                  <a:pt x="1778458" y="683232"/>
                </a:lnTo>
                <a:lnTo>
                  <a:pt x="1840408" y="675977"/>
                </a:lnTo>
                <a:lnTo>
                  <a:pt x="1898339" y="664703"/>
                </a:lnTo>
                <a:lnTo>
                  <a:pt x="1950243" y="650081"/>
                </a:lnTo>
                <a:lnTo>
                  <a:pt x="1994110" y="632779"/>
                </a:lnTo>
                <a:lnTo>
                  <a:pt x="2027932" y="613469"/>
                </a:lnTo>
                <a:lnTo>
                  <a:pt x="2057400" y="571500"/>
                </a:lnTo>
                <a:lnTo>
                  <a:pt x="2057400" y="486410"/>
                </a:lnTo>
                <a:lnTo>
                  <a:pt x="2057400" y="400050"/>
                </a:lnTo>
                <a:lnTo>
                  <a:pt x="2057400" y="284479"/>
                </a:lnTo>
                <a:lnTo>
                  <a:pt x="2057400" y="199389"/>
                </a:lnTo>
                <a:lnTo>
                  <a:pt x="2057400" y="113029"/>
                </a:lnTo>
                <a:lnTo>
                  <a:pt x="2049698" y="92129"/>
                </a:lnTo>
                <a:lnTo>
                  <a:pt x="1994110" y="52709"/>
                </a:lnTo>
                <a:lnTo>
                  <a:pt x="1950243" y="35559"/>
                </a:lnTo>
                <a:lnTo>
                  <a:pt x="1898339" y="21029"/>
                </a:lnTo>
                <a:lnTo>
                  <a:pt x="1840408" y="9802"/>
                </a:lnTo>
                <a:lnTo>
                  <a:pt x="1778458" y="2564"/>
                </a:lnTo>
                <a:lnTo>
                  <a:pt x="1714500" y="0"/>
                </a:lnTo>
                <a:lnTo>
                  <a:pt x="1459230" y="0"/>
                </a:lnTo>
                <a:lnTo>
                  <a:pt x="1202689" y="0"/>
                </a:lnTo>
                <a:lnTo>
                  <a:pt x="853439" y="0"/>
                </a:lnTo>
                <a:lnTo>
                  <a:pt x="598169" y="0"/>
                </a:lnTo>
                <a:lnTo>
                  <a:pt x="34163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02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76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7520" y="353059"/>
            <a:ext cx="176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Enter </a:t>
            </a:r>
            <a:r>
              <a:rPr sz="1800" spc="-5" dirty="0">
                <a:latin typeface="Arial"/>
                <a:cs typeface="Arial"/>
              </a:rPr>
              <a:t>table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3220" y="4744720"/>
            <a:ext cx="5783580" cy="1198880"/>
          </a:xfrm>
          <a:custGeom>
            <a:avLst/>
            <a:gdLst/>
            <a:ahLst/>
            <a:cxnLst/>
            <a:rect l="l" t="t" r="r" b="b"/>
            <a:pathLst>
              <a:path w="5783580" h="1198879">
                <a:moveTo>
                  <a:pt x="0" y="0"/>
                </a:moveTo>
                <a:lnTo>
                  <a:pt x="2811780" y="664209"/>
                </a:lnTo>
                <a:lnTo>
                  <a:pt x="2811780" y="1046479"/>
                </a:lnTo>
                <a:lnTo>
                  <a:pt x="2817704" y="1067204"/>
                </a:lnTo>
                <a:lnTo>
                  <a:pt x="2861785" y="1107279"/>
                </a:lnTo>
                <a:lnTo>
                  <a:pt x="2897731" y="1125943"/>
                </a:lnTo>
                <a:lnTo>
                  <a:pt x="2941475" y="1143232"/>
                </a:lnTo>
                <a:lnTo>
                  <a:pt x="2991911" y="1158804"/>
                </a:lnTo>
                <a:lnTo>
                  <a:pt x="3047936" y="1172315"/>
                </a:lnTo>
                <a:lnTo>
                  <a:pt x="3108442" y="1183422"/>
                </a:lnTo>
                <a:lnTo>
                  <a:pt x="3172327" y="1191780"/>
                </a:lnTo>
                <a:lnTo>
                  <a:pt x="3238484" y="1197047"/>
                </a:lnTo>
                <a:lnTo>
                  <a:pt x="3305809" y="1198879"/>
                </a:lnTo>
                <a:lnTo>
                  <a:pt x="5289550" y="1198879"/>
                </a:lnTo>
                <a:lnTo>
                  <a:pt x="5356589" y="1197047"/>
                </a:lnTo>
                <a:lnTo>
                  <a:pt x="5422568" y="1191780"/>
                </a:lnTo>
                <a:lnTo>
                  <a:pt x="5486367" y="1183422"/>
                </a:lnTo>
                <a:lnTo>
                  <a:pt x="5546862" y="1172315"/>
                </a:lnTo>
                <a:lnTo>
                  <a:pt x="5602932" y="1158804"/>
                </a:lnTo>
                <a:lnTo>
                  <a:pt x="5653455" y="1143232"/>
                </a:lnTo>
                <a:lnTo>
                  <a:pt x="5697307" y="1125943"/>
                </a:lnTo>
                <a:lnTo>
                  <a:pt x="5733368" y="1107279"/>
                </a:lnTo>
                <a:lnTo>
                  <a:pt x="5777626" y="1067204"/>
                </a:lnTo>
                <a:lnTo>
                  <a:pt x="5783580" y="1046479"/>
                </a:lnTo>
                <a:lnTo>
                  <a:pt x="5783580" y="436879"/>
                </a:lnTo>
                <a:lnTo>
                  <a:pt x="2811780" y="436879"/>
                </a:lnTo>
                <a:lnTo>
                  <a:pt x="0" y="0"/>
                </a:lnTo>
                <a:close/>
              </a:path>
              <a:path w="5783580" h="1198879">
                <a:moveTo>
                  <a:pt x="5289550" y="284479"/>
                </a:moveTo>
                <a:lnTo>
                  <a:pt x="3305809" y="284479"/>
                </a:lnTo>
                <a:lnTo>
                  <a:pt x="3238484" y="286312"/>
                </a:lnTo>
                <a:lnTo>
                  <a:pt x="3172327" y="291579"/>
                </a:lnTo>
                <a:lnTo>
                  <a:pt x="3108442" y="299937"/>
                </a:lnTo>
                <a:lnTo>
                  <a:pt x="3047936" y="311044"/>
                </a:lnTo>
                <a:lnTo>
                  <a:pt x="2991911" y="324555"/>
                </a:lnTo>
                <a:lnTo>
                  <a:pt x="2941475" y="340127"/>
                </a:lnTo>
                <a:lnTo>
                  <a:pt x="2897731" y="357416"/>
                </a:lnTo>
                <a:lnTo>
                  <a:pt x="2861785" y="376080"/>
                </a:lnTo>
                <a:lnTo>
                  <a:pt x="2817704" y="416155"/>
                </a:lnTo>
                <a:lnTo>
                  <a:pt x="2811780" y="436879"/>
                </a:lnTo>
                <a:lnTo>
                  <a:pt x="5783580" y="436879"/>
                </a:lnTo>
                <a:lnTo>
                  <a:pt x="5760515" y="395774"/>
                </a:lnTo>
                <a:lnTo>
                  <a:pt x="5697307" y="357416"/>
                </a:lnTo>
                <a:lnTo>
                  <a:pt x="5653455" y="340127"/>
                </a:lnTo>
                <a:lnTo>
                  <a:pt x="5602932" y="324555"/>
                </a:lnTo>
                <a:lnTo>
                  <a:pt x="5546862" y="311044"/>
                </a:lnTo>
                <a:lnTo>
                  <a:pt x="5486367" y="299937"/>
                </a:lnTo>
                <a:lnTo>
                  <a:pt x="5422568" y="291579"/>
                </a:lnTo>
                <a:lnTo>
                  <a:pt x="5356589" y="286312"/>
                </a:lnTo>
                <a:lnTo>
                  <a:pt x="5289550" y="28447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3220" y="4744720"/>
            <a:ext cx="5783580" cy="1198880"/>
          </a:xfrm>
          <a:custGeom>
            <a:avLst/>
            <a:gdLst/>
            <a:ahLst/>
            <a:cxnLst/>
            <a:rect l="l" t="t" r="r" b="b"/>
            <a:pathLst>
              <a:path w="5783580" h="1198879">
                <a:moveTo>
                  <a:pt x="3305809" y="284479"/>
                </a:moveTo>
                <a:lnTo>
                  <a:pt x="3238484" y="286312"/>
                </a:lnTo>
                <a:lnTo>
                  <a:pt x="3172327" y="291579"/>
                </a:lnTo>
                <a:lnTo>
                  <a:pt x="3108442" y="299937"/>
                </a:lnTo>
                <a:lnTo>
                  <a:pt x="3047936" y="311044"/>
                </a:lnTo>
                <a:lnTo>
                  <a:pt x="2991911" y="324555"/>
                </a:lnTo>
                <a:lnTo>
                  <a:pt x="2941475" y="340127"/>
                </a:lnTo>
                <a:lnTo>
                  <a:pt x="2897731" y="357416"/>
                </a:lnTo>
                <a:lnTo>
                  <a:pt x="2861785" y="376080"/>
                </a:lnTo>
                <a:lnTo>
                  <a:pt x="2817704" y="416155"/>
                </a:lnTo>
                <a:lnTo>
                  <a:pt x="2811780" y="436879"/>
                </a:lnTo>
                <a:lnTo>
                  <a:pt x="0" y="0"/>
                </a:lnTo>
                <a:lnTo>
                  <a:pt x="2811780" y="664209"/>
                </a:lnTo>
                <a:lnTo>
                  <a:pt x="2811780" y="819149"/>
                </a:lnTo>
                <a:lnTo>
                  <a:pt x="2811780" y="933449"/>
                </a:lnTo>
                <a:lnTo>
                  <a:pt x="2811780" y="1046479"/>
                </a:lnTo>
                <a:lnTo>
                  <a:pt x="2817704" y="1067204"/>
                </a:lnTo>
                <a:lnTo>
                  <a:pt x="2861785" y="1107279"/>
                </a:lnTo>
                <a:lnTo>
                  <a:pt x="2897731" y="1125943"/>
                </a:lnTo>
                <a:lnTo>
                  <a:pt x="2941475" y="1143232"/>
                </a:lnTo>
                <a:lnTo>
                  <a:pt x="2991911" y="1158804"/>
                </a:lnTo>
                <a:lnTo>
                  <a:pt x="3047936" y="1172315"/>
                </a:lnTo>
                <a:lnTo>
                  <a:pt x="3108442" y="1183422"/>
                </a:lnTo>
                <a:lnTo>
                  <a:pt x="3172327" y="1191780"/>
                </a:lnTo>
                <a:lnTo>
                  <a:pt x="3238484" y="1197047"/>
                </a:lnTo>
                <a:lnTo>
                  <a:pt x="3305809" y="1198879"/>
                </a:lnTo>
                <a:lnTo>
                  <a:pt x="3675379" y="1198879"/>
                </a:lnTo>
                <a:lnTo>
                  <a:pt x="4044950" y="1198879"/>
                </a:lnTo>
                <a:lnTo>
                  <a:pt x="4549139" y="1198879"/>
                </a:lnTo>
                <a:lnTo>
                  <a:pt x="4918709" y="1198879"/>
                </a:lnTo>
                <a:lnTo>
                  <a:pt x="5289550" y="1198879"/>
                </a:lnTo>
                <a:lnTo>
                  <a:pt x="5356589" y="1197047"/>
                </a:lnTo>
                <a:lnTo>
                  <a:pt x="5422568" y="1191780"/>
                </a:lnTo>
                <a:lnTo>
                  <a:pt x="5486367" y="1183422"/>
                </a:lnTo>
                <a:lnTo>
                  <a:pt x="5546862" y="1172315"/>
                </a:lnTo>
                <a:lnTo>
                  <a:pt x="5602932" y="1158804"/>
                </a:lnTo>
                <a:lnTo>
                  <a:pt x="5653455" y="1143232"/>
                </a:lnTo>
                <a:lnTo>
                  <a:pt x="5697307" y="1125943"/>
                </a:lnTo>
                <a:lnTo>
                  <a:pt x="5733368" y="1107279"/>
                </a:lnTo>
                <a:lnTo>
                  <a:pt x="5777626" y="1067204"/>
                </a:lnTo>
                <a:lnTo>
                  <a:pt x="5783580" y="1046479"/>
                </a:lnTo>
                <a:lnTo>
                  <a:pt x="5783580" y="933449"/>
                </a:lnTo>
                <a:lnTo>
                  <a:pt x="5783580" y="819149"/>
                </a:lnTo>
                <a:lnTo>
                  <a:pt x="5783580" y="664209"/>
                </a:lnTo>
                <a:lnTo>
                  <a:pt x="5783580" y="549909"/>
                </a:lnTo>
                <a:lnTo>
                  <a:pt x="5783580" y="436879"/>
                </a:lnTo>
                <a:lnTo>
                  <a:pt x="5777626" y="416155"/>
                </a:lnTo>
                <a:lnTo>
                  <a:pt x="5733368" y="376080"/>
                </a:lnTo>
                <a:lnTo>
                  <a:pt x="5697307" y="357416"/>
                </a:lnTo>
                <a:lnTo>
                  <a:pt x="5653455" y="340127"/>
                </a:lnTo>
                <a:lnTo>
                  <a:pt x="5602932" y="324555"/>
                </a:lnTo>
                <a:lnTo>
                  <a:pt x="5546862" y="311044"/>
                </a:lnTo>
                <a:lnTo>
                  <a:pt x="5486367" y="299937"/>
                </a:lnTo>
                <a:lnTo>
                  <a:pt x="5422568" y="291579"/>
                </a:lnTo>
                <a:lnTo>
                  <a:pt x="5356589" y="286312"/>
                </a:lnTo>
                <a:lnTo>
                  <a:pt x="5289550" y="284479"/>
                </a:lnTo>
                <a:lnTo>
                  <a:pt x="4918709" y="284479"/>
                </a:lnTo>
                <a:lnTo>
                  <a:pt x="4549139" y="284479"/>
                </a:lnTo>
                <a:lnTo>
                  <a:pt x="4044950" y="284479"/>
                </a:lnTo>
                <a:lnTo>
                  <a:pt x="3675379" y="284479"/>
                </a:lnTo>
                <a:lnTo>
                  <a:pt x="3305809" y="2844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68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35650" y="5130800"/>
            <a:ext cx="2663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image, pdf </a:t>
            </a:r>
            <a:r>
              <a:rPr sz="1800" spc="-5" dirty="0">
                <a:latin typeface="Arial"/>
                <a:cs typeface="Arial"/>
              </a:rPr>
              <a:t>etc choose  BLOB as Data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59350" y="185420"/>
            <a:ext cx="38284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Important </a:t>
            </a:r>
            <a:r>
              <a:rPr dirty="0"/>
              <a:t>JDBC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14045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2179" y="1221739"/>
            <a:ext cx="6389370" cy="4452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9969" y="195579"/>
            <a:ext cx="4720590" cy="2279650"/>
          </a:xfrm>
          <a:custGeom>
            <a:avLst/>
            <a:gdLst/>
            <a:ahLst/>
            <a:cxnLst/>
            <a:rect l="l" t="t" r="r" b="b"/>
            <a:pathLst>
              <a:path w="4720590" h="2279650">
                <a:moveTo>
                  <a:pt x="2287270" y="0"/>
                </a:moveTo>
                <a:lnTo>
                  <a:pt x="455930" y="0"/>
                </a:lnTo>
                <a:lnTo>
                  <a:pt x="394072" y="1802"/>
                </a:lnTo>
                <a:lnTo>
                  <a:pt x="333187" y="6988"/>
                </a:lnTo>
                <a:lnTo>
                  <a:pt x="274312" y="15225"/>
                </a:lnTo>
                <a:lnTo>
                  <a:pt x="218482" y="26182"/>
                </a:lnTo>
                <a:lnTo>
                  <a:pt x="166735" y="39526"/>
                </a:lnTo>
                <a:lnTo>
                  <a:pt x="120106" y="54925"/>
                </a:lnTo>
                <a:lnTo>
                  <a:pt x="79631" y="72048"/>
                </a:lnTo>
                <a:lnTo>
                  <a:pt x="21289" y="110135"/>
                </a:lnTo>
                <a:lnTo>
                  <a:pt x="0" y="151129"/>
                </a:lnTo>
                <a:lnTo>
                  <a:pt x="0" y="762000"/>
                </a:lnTo>
                <a:lnTo>
                  <a:pt x="21289" y="803105"/>
                </a:lnTo>
                <a:lnTo>
                  <a:pt x="79631" y="841463"/>
                </a:lnTo>
                <a:lnTo>
                  <a:pt x="120106" y="858752"/>
                </a:lnTo>
                <a:lnTo>
                  <a:pt x="166735" y="874324"/>
                </a:lnTo>
                <a:lnTo>
                  <a:pt x="218482" y="887835"/>
                </a:lnTo>
                <a:lnTo>
                  <a:pt x="274312" y="898942"/>
                </a:lnTo>
                <a:lnTo>
                  <a:pt x="333187" y="907300"/>
                </a:lnTo>
                <a:lnTo>
                  <a:pt x="394072" y="912567"/>
                </a:lnTo>
                <a:lnTo>
                  <a:pt x="455930" y="914400"/>
                </a:lnTo>
                <a:lnTo>
                  <a:pt x="1604010" y="914400"/>
                </a:lnTo>
                <a:lnTo>
                  <a:pt x="4720590" y="2279650"/>
                </a:lnTo>
                <a:lnTo>
                  <a:pt x="2287270" y="914400"/>
                </a:lnTo>
                <a:lnTo>
                  <a:pt x="2349443" y="912567"/>
                </a:lnTo>
                <a:lnTo>
                  <a:pt x="2410586" y="907300"/>
                </a:lnTo>
                <a:lnTo>
                  <a:pt x="2469669" y="898942"/>
                </a:lnTo>
                <a:lnTo>
                  <a:pt x="2525659" y="887835"/>
                </a:lnTo>
                <a:lnTo>
                  <a:pt x="2577528" y="874324"/>
                </a:lnTo>
                <a:lnTo>
                  <a:pt x="2624244" y="858752"/>
                </a:lnTo>
                <a:lnTo>
                  <a:pt x="2664777" y="841463"/>
                </a:lnTo>
                <a:lnTo>
                  <a:pt x="2698097" y="822799"/>
                </a:lnTo>
                <a:lnTo>
                  <a:pt x="2738973" y="782724"/>
                </a:lnTo>
                <a:lnTo>
                  <a:pt x="2744470" y="762000"/>
                </a:lnTo>
                <a:lnTo>
                  <a:pt x="2744470" y="151129"/>
                </a:lnTo>
                <a:lnTo>
                  <a:pt x="2723172" y="110135"/>
                </a:lnTo>
                <a:lnTo>
                  <a:pt x="2664777" y="72048"/>
                </a:lnTo>
                <a:lnTo>
                  <a:pt x="2624244" y="54925"/>
                </a:lnTo>
                <a:lnTo>
                  <a:pt x="2577528" y="39526"/>
                </a:lnTo>
                <a:lnTo>
                  <a:pt x="2525659" y="26182"/>
                </a:lnTo>
                <a:lnTo>
                  <a:pt x="2469669" y="15225"/>
                </a:lnTo>
                <a:lnTo>
                  <a:pt x="2410586" y="6988"/>
                </a:lnTo>
                <a:lnTo>
                  <a:pt x="2349443" y="1802"/>
                </a:lnTo>
                <a:lnTo>
                  <a:pt x="228727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9969" y="195579"/>
            <a:ext cx="4720590" cy="2279650"/>
          </a:xfrm>
          <a:custGeom>
            <a:avLst/>
            <a:gdLst/>
            <a:ahLst/>
            <a:cxnLst/>
            <a:rect l="l" t="t" r="r" b="b"/>
            <a:pathLst>
              <a:path w="4720590" h="2279650">
                <a:moveTo>
                  <a:pt x="455930" y="0"/>
                </a:moveTo>
                <a:lnTo>
                  <a:pt x="394072" y="1802"/>
                </a:lnTo>
                <a:lnTo>
                  <a:pt x="333187" y="6988"/>
                </a:lnTo>
                <a:lnTo>
                  <a:pt x="274312" y="15225"/>
                </a:lnTo>
                <a:lnTo>
                  <a:pt x="218482" y="26182"/>
                </a:lnTo>
                <a:lnTo>
                  <a:pt x="166735" y="39526"/>
                </a:lnTo>
                <a:lnTo>
                  <a:pt x="120106" y="54925"/>
                </a:lnTo>
                <a:lnTo>
                  <a:pt x="79631" y="72048"/>
                </a:lnTo>
                <a:lnTo>
                  <a:pt x="21289" y="110135"/>
                </a:lnTo>
                <a:lnTo>
                  <a:pt x="0" y="151129"/>
                </a:lnTo>
                <a:lnTo>
                  <a:pt x="0" y="265430"/>
                </a:lnTo>
                <a:lnTo>
                  <a:pt x="0" y="379730"/>
                </a:lnTo>
                <a:lnTo>
                  <a:pt x="0" y="534670"/>
                </a:lnTo>
                <a:lnTo>
                  <a:pt x="0" y="647700"/>
                </a:lnTo>
                <a:lnTo>
                  <a:pt x="0" y="762000"/>
                </a:lnTo>
                <a:lnTo>
                  <a:pt x="5495" y="782724"/>
                </a:lnTo>
                <a:lnTo>
                  <a:pt x="46346" y="822799"/>
                </a:lnTo>
                <a:lnTo>
                  <a:pt x="79631" y="841463"/>
                </a:lnTo>
                <a:lnTo>
                  <a:pt x="120106" y="858752"/>
                </a:lnTo>
                <a:lnTo>
                  <a:pt x="166735" y="874324"/>
                </a:lnTo>
                <a:lnTo>
                  <a:pt x="218482" y="887835"/>
                </a:lnTo>
                <a:lnTo>
                  <a:pt x="274312" y="898942"/>
                </a:lnTo>
                <a:lnTo>
                  <a:pt x="333187" y="907300"/>
                </a:lnTo>
                <a:lnTo>
                  <a:pt x="394072" y="912567"/>
                </a:lnTo>
                <a:lnTo>
                  <a:pt x="455930" y="914400"/>
                </a:lnTo>
                <a:lnTo>
                  <a:pt x="797560" y="914400"/>
                </a:lnTo>
                <a:lnTo>
                  <a:pt x="1139190" y="914400"/>
                </a:lnTo>
                <a:lnTo>
                  <a:pt x="1604010" y="914400"/>
                </a:lnTo>
                <a:lnTo>
                  <a:pt x="4720590" y="2279650"/>
                </a:lnTo>
                <a:lnTo>
                  <a:pt x="2287270" y="914400"/>
                </a:lnTo>
                <a:lnTo>
                  <a:pt x="2349443" y="912567"/>
                </a:lnTo>
                <a:lnTo>
                  <a:pt x="2410586" y="907300"/>
                </a:lnTo>
                <a:lnTo>
                  <a:pt x="2469669" y="898942"/>
                </a:lnTo>
                <a:lnTo>
                  <a:pt x="2525659" y="887835"/>
                </a:lnTo>
                <a:lnTo>
                  <a:pt x="2577528" y="874324"/>
                </a:lnTo>
                <a:lnTo>
                  <a:pt x="2624244" y="858752"/>
                </a:lnTo>
                <a:lnTo>
                  <a:pt x="2664777" y="841463"/>
                </a:lnTo>
                <a:lnTo>
                  <a:pt x="2698097" y="822799"/>
                </a:lnTo>
                <a:lnTo>
                  <a:pt x="2738973" y="782724"/>
                </a:lnTo>
                <a:lnTo>
                  <a:pt x="2744470" y="762000"/>
                </a:lnTo>
                <a:lnTo>
                  <a:pt x="2744470" y="647700"/>
                </a:lnTo>
                <a:lnTo>
                  <a:pt x="2744470" y="534670"/>
                </a:lnTo>
                <a:lnTo>
                  <a:pt x="2744470" y="379730"/>
                </a:lnTo>
                <a:lnTo>
                  <a:pt x="2744470" y="265430"/>
                </a:lnTo>
                <a:lnTo>
                  <a:pt x="2744470" y="151129"/>
                </a:lnTo>
                <a:lnTo>
                  <a:pt x="2738973" y="130435"/>
                </a:lnTo>
                <a:lnTo>
                  <a:pt x="2698097" y="90562"/>
                </a:lnTo>
                <a:lnTo>
                  <a:pt x="2664777" y="72048"/>
                </a:lnTo>
                <a:lnTo>
                  <a:pt x="2624244" y="54925"/>
                </a:lnTo>
                <a:lnTo>
                  <a:pt x="2577528" y="39526"/>
                </a:lnTo>
                <a:lnTo>
                  <a:pt x="2525659" y="26182"/>
                </a:lnTo>
                <a:lnTo>
                  <a:pt x="2469669" y="15225"/>
                </a:lnTo>
                <a:lnTo>
                  <a:pt x="2410586" y="6988"/>
                </a:lnTo>
                <a:lnTo>
                  <a:pt x="2349443" y="1802"/>
                </a:lnTo>
                <a:lnTo>
                  <a:pt x="2287270" y="0"/>
                </a:lnTo>
                <a:lnTo>
                  <a:pt x="1945640" y="0"/>
                </a:lnTo>
                <a:lnTo>
                  <a:pt x="1604010" y="0"/>
                </a:lnTo>
                <a:lnTo>
                  <a:pt x="1139190" y="0"/>
                </a:lnTo>
                <a:lnTo>
                  <a:pt x="797560" y="0"/>
                </a:lnTo>
                <a:lnTo>
                  <a:pt x="45593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9969" y="19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4440" y="1109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2380" y="160020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0">
              <a:lnSpc>
                <a:spcPct val="100000"/>
              </a:lnSpc>
              <a:spcBef>
                <a:spcPts val="100"/>
              </a:spcBef>
            </a:pPr>
            <a:r>
              <a:rPr sz="1800" b="0" u="none" spc="-5" dirty="0">
                <a:solidFill>
                  <a:srgbClr val="000000"/>
                </a:solidFill>
                <a:latin typeface="Arial"/>
                <a:cs typeface="Arial"/>
              </a:rPr>
              <a:t>Click on </a:t>
            </a:r>
            <a:r>
              <a:rPr sz="1800" b="0" u="none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1800" u="none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sz="1800" b="0" u="none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sz="1800" b="0" u="none" spc="-5" dirty="0">
                <a:solidFill>
                  <a:srgbClr val="000000"/>
                </a:solidFill>
                <a:latin typeface="Arial"/>
                <a:cs typeface="Arial"/>
              </a:rPr>
              <a:t>button  to insert </a:t>
            </a:r>
            <a:r>
              <a:rPr sz="1800" b="0" u="none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800" b="0" u="none" spc="-10" dirty="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sz="1800" b="0" u="none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u="none" spc="-5" dirty="0">
                <a:solidFill>
                  <a:srgbClr val="000000"/>
                </a:solidFill>
                <a:latin typeface="Arial"/>
                <a:cs typeface="Arial"/>
              </a:rPr>
              <a:t>record.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54979" y="2340610"/>
            <a:ext cx="505459" cy="383540"/>
          </a:xfrm>
          <a:custGeom>
            <a:avLst/>
            <a:gdLst/>
            <a:ahLst/>
            <a:cxnLst/>
            <a:rect l="l" t="t" r="r" b="b"/>
            <a:pathLst>
              <a:path w="505460" h="383539">
                <a:moveTo>
                  <a:pt x="0" y="0"/>
                </a:moveTo>
                <a:lnTo>
                  <a:pt x="505460" y="0"/>
                </a:lnTo>
                <a:lnTo>
                  <a:pt x="50546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4979" y="2340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0440" y="2724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1379" y="2664460"/>
            <a:ext cx="505459" cy="383540"/>
          </a:xfrm>
          <a:custGeom>
            <a:avLst/>
            <a:gdLst/>
            <a:ahLst/>
            <a:cxnLst/>
            <a:rect l="l" t="t" r="r" b="b"/>
            <a:pathLst>
              <a:path w="505460" h="383539">
                <a:moveTo>
                  <a:pt x="0" y="0"/>
                </a:moveTo>
                <a:lnTo>
                  <a:pt x="505460" y="0"/>
                </a:lnTo>
                <a:lnTo>
                  <a:pt x="50546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137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684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2938779"/>
            <a:ext cx="3737610" cy="3462020"/>
          </a:xfrm>
          <a:custGeom>
            <a:avLst/>
            <a:gdLst/>
            <a:ahLst/>
            <a:cxnLst/>
            <a:rect l="l" t="t" r="r" b="b"/>
            <a:pathLst>
              <a:path w="3737610" h="3462020">
                <a:moveTo>
                  <a:pt x="3737610" y="0"/>
                </a:moveTo>
                <a:lnTo>
                  <a:pt x="1737360" y="2776220"/>
                </a:lnTo>
                <a:lnTo>
                  <a:pt x="494030" y="2776220"/>
                </a:lnTo>
                <a:lnTo>
                  <a:pt x="426704" y="2777593"/>
                </a:lnTo>
                <a:lnTo>
                  <a:pt x="360547" y="2781536"/>
                </a:lnTo>
                <a:lnTo>
                  <a:pt x="296662" y="2787787"/>
                </a:lnTo>
                <a:lnTo>
                  <a:pt x="236156" y="2796081"/>
                </a:lnTo>
                <a:lnTo>
                  <a:pt x="180131" y="2806157"/>
                </a:lnTo>
                <a:lnTo>
                  <a:pt x="129695" y="2817749"/>
                </a:lnTo>
                <a:lnTo>
                  <a:pt x="85951" y="2830595"/>
                </a:lnTo>
                <a:lnTo>
                  <a:pt x="50005" y="2844431"/>
                </a:lnTo>
                <a:lnTo>
                  <a:pt x="5924" y="2874022"/>
                </a:lnTo>
                <a:lnTo>
                  <a:pt x="0" y="2889250"/>
                </a:lnTo>
                <a:lnTo>
                  <a:pt x="0" y="3347720"/>
                </a:lnTo>
                <a:lnTo>
                  <a:pt x="22961" y="3378549"/>
                </a:lnTo>
                <a:lnTo>
                  <a:pt x="85951" y="3407317"/>
                </a:lnTo>
                <a:lnTo>
                  <a:pt x="129695" y="3420284"/>
                </a:lnTo>
                <a:lnTo>
                  <a:pt x="180131" y="3431963"/>
                </a:lnTo>
                <a:lnTo>
                  <a:pt x="236156" y="3442096"/>
                </a:lnTo>
                <a:lnTo>
                  <a:pt x="296662" y="3450426"/>
                </a:lnTo>
                <a:lnTo>
                  <a:pt x="360547" y="3456695"/>
                </a:lnTo>
                <a:lnTo>
                  <a:pt x="426704" y="3460645"/>
                </a:lnTo>
                <a:lnTo>
                  <a:pt x="494030" y="3462020"/>
                </a:lnTo>
                <a:lnTo>
                  <a:pt x="2477770" y="3462020"/>
                </a:lnTo>
                <a:lnTo>
                  <a:pt x="2544809" y="3460645"/>
                </a:lnTo>
                <a:lnTo>
                  <a:pt x="2610788" y="3456695"/>
                </a:lnTo>
                <a:lnTo>
                  <a:pt x="2674587" y="3450426"/>
                </a:lnTo>
                <a:lnTo>
                  <a:pt x="2735082" y="3442096"/>
                </a:lnTo>
                <a:lnTo>
                  <a:pt x="2791152" y="3431963"/>
                </a:lnTo>
                <a:lnTo>
                  <a:pt x="2841675" y="3420284"/>
                </a:lnTo>
                <a:lnTo>
                  <a:pt x="2885527" y="3407317"/>
                </a:lnTo>
                <a:lnTo>
                  <a:pt x="2921588" y="3393319"/>
                </a:lnTo>
                <a:lnTo>
                  <a:pt x="2965846" y="3363263"/>
                </a:lnTo>
                <a:lnTo>
                  <a:pt x="2971800" y="3347720"/>
                </a:lnTo>
                <a:lnTo>
                  <a:pt x="2971800" y="2889250"/>
                </a:lnTo>
                <a:lnTo>
                  <a:pt x="2921588" y="2844431"/>
                </a:lnTo>
                <a:lnTo>
                  <a:pt x="2885527" y="2830595"/>
                </a:lnTo>
                <a:lnTo>
                  <a:pt x="2841675" y="2817749"/>
                </a:lnTo>
                <a:lnTo>
                  <a:pt x="2791152" y="2806157"/>
                </a:lnTo>
                <a:lnTo>
                  <a:pt x="2735082" y="2796081"/>
                </a:lnTo>
                <a:lnTo>
                  <a:pt x="2674587" y="2787787"/>
                </a:lnTo>
                <a:lnTo>
                  <a:pt x="2610788" y="2781536"/>
                </a:lnTo>
                <a:lnTo>
                  <a:pt x="2544809" y="2777593"/>
                </a:lnTo>
                <a:lnTo>
                  <a:pt x="2477770" y="2776220"/>
                </a:lnTo>
                <a:lnTo>
                  <a:pt x="373761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2938779"/>
            <a:ext cx="3737610" cy="3462020"/>
          </a:xfrm>
          <a:custGeom>
            <a:avLst/>
            <a:gdLst/>
            <a:ahLst/>
            <a:cxnLst/>
            <a:rect l="l" t="t" r="r" b="b"/>
            <a:pathLst>
              <a:path w="3737610" h="3462020">
                <a:moveTo>
                  <a:pt x="494030" y="2776220"/>
                </a:moveTo>
                <a:lnTo>
                  <a:pt x="426704" y="2777593"/>
                </a:lnTo>
                <a:lnTo>
                  <a:pt x="360547" y="2781536"/>
                </a:lnTo>
                <a:lnTo>
                  <a:pt x="296662" y="2787787"/>
                </a:lnTo>
                <a:lnTo>
                  <a:pt x="236156" y="2796081"/>
                </a:lnTo>
                <a:lnTo>
                  <a:pt x="180131" y="2806157"/>
                </a:lnTo>
                <a:lnTo>
                  <a:pt x="129695" y="2817749"/>
                </a:lnTo>
                <a:lnTo>
                  <a:pt x="85951" y="2830595"/>
                </a:lnTo>
                <a:lnTo>
                  <a:pt x="50005" y="2844431"/>
                </a:lnTo>
                <a:lnTo>
                  <a:pt x="5924" y="2874022"/>
                </a:lnTo>
                <a:lnTo>
                  <a:pt x="0" y="2889250"/>
                </a:lnTo>
                <a:lnTo>
                  <a:pt x="0" y="2975610"/>
                </a:lnTo>
                <a:lnTo>
                  <a:pt x="0" y="3060700"/>
                </a:lnTo>
                <a:lnTo>
                  <a:pt x="0" y="3176270"/>
                </a:lnTo>
                <a:lnTo>
                  <a:pt x="0" y="3262630"/>
                </a:lnTo>
                <a:lnTo>
                  <a:pt x="0" y="3347720"/>
                </a:lnTo>
                <a:lnTo>
                  <a:pt x="5924" y="3363263"/>
                </a:lnTo>
                <a:lnTo>
                  <a:pt x="50005" y="3393319"/>
                </a:lnTo>
                <a:lnTo>
                  <a:pt x="85951" y="3407317"/>
                </a:lnTo>
                <a:lnTo>
                  <a:pt x="129695" y="3420284"/>
                </a:lnTo>
                <a:lnTo>
                  <a:pt x="180131" y="3431963"/>
                </a:lnTo>
                <a:lnTo>
                  <a:pt x="236156" y="3442096"/>
                </a:lnTo>
                <a:lnTo>
                  <a:pt x="296662" y="3450426"/>
                </a:lnTo>
                <a:lnTo>
                  <a:pt x="360547" y="3456695"/>
                </a:lnTo>
                <a:lnTo>
                  <a:pt x="426704" y="3460645"/>
                </a:lnTo>
                <a:lnTo>
                  <a:pt x="494030" y="3462020"/>
                </a:lnTo>
                <a:lnTo>
                  <a:pt x="863600" y="3462020"/>
                </a:lnTo>
                <a:lnTo>
                  <a:pt x="1233170" y="3462020"/>
                </a:lnTo>
                <a:lnTo>
                  <a:pt x="1737360" y="3462020"/>
                </a:lnTo>
                <a:lnTo>
                  <a:pt x="2106930" y="3462020"/>
                </a:lnTo>
                <a:lnTo>
                  <a:pt x="2477770" y="3462020"/>
                </a:lnTo>
                <a:lnTo>
                  <a:pt x="2544809" y="3460645"/>
                </a:lnTo>
                <a:lnTo>
                  <a:pt x="2610788" y="3456695"/>
                </a:lnTo>
                <a:lnTo>
                  <a:pt x="2674587" y="3450426"/>
                </a:lnTo>
                <a:lnTo>
                  <a:pt x="2735082" y="3442096"/>
                </a:lnTo>
                <a:lnTo>
                  <a:pt x="2791152" y="3431963"/>
                </a:lnTo>
                <a:lnTo>
                  <a:pt x="2841675" y="3420284"/>
                </a:lnTo>
                <a:lnTo>
                  <a:pt x="2885527" y="3407317"/>
                </a:lnTo>
                <a:lnTo>
                  <a:pt x="2921588" y="3393319"/>
                </a:lnTo>
                <a:lnTo>
                  <a:pt x="2965846" y="3363263"/>
                </a:lnTo>
                <a:lnTo>
                  <a:pt x="2971800" y="3347720"/>
                </a:lnTo>
                <a:lnTo>
                  <a:pt x="2971800" y="3262630"/>
                </a:lnTo>
                <a:lnTo>
                  <a:pt x="2971800" y="3176270"/>
                </a:lnTo>
                <a:lnTo>
                  <a:pt x="2971800" y="3060700"/>
                </a:lnTo>
                <a:lnTo>
                  <a:pt x="2971800" y="2975610"/>
                </a:lnTo>
                <a:lnTo>
                  <a:pt x="2971800" y="2889250"/>
                </a:lnTo>
                <a:lnTo>
                  <a:pt x="2965846" y="2874022"/>
                </a:lnTo>
                <a:lnTo>
                  <a:pt x="2921588" y="2844431"/>
                </a:lnTo>
                <a:lnTo>
                  <a:pt x="2885527" y="2830595"/>
                </a:lnTo>
                <a:lnTo>
                  <a:pt x="2841675" y="2817749"/>
                </a:lnTo>
                <a:lnTo>
                  <a:pt x="2791152" y="2806157"/>
                </a:lnTo>
                <a:lnTo>
                  <a:pt x="2735082" y="2796081"/>
                </a:lnTo>
                <a:lnTo>
                  <a:pt x="2674587" y="2787787"/>
                </a:lnTo>
                <a:lnTo>
                  <a:pt x="2610788" y="2781536"/>
                </a:lnTo>
                <a:lnTo>
                  <a:pt x="2544809" y="2777593"/>
                </a:lnTo>
                <a:lnTo>
                  <a:pt x="2477770" y="2776220"/>
                </a:lnTo>
                <a:lnTo>
                  <a:pt x="3737610" y="0"/>
                </a:lnTo>
                <a:lnTo>
                  <a:pt x="1737360" y="2776220"/>
                </a:lnTo>
                <a:lnTo>
                  <a:pt x="1233170" y="2776220"/>
                </a:lnTo>
                <a:lnTo>
                  <a:pt x="863600" y="2776220"/>
                </a:lnTo>
                <a:lnTo>
                  <a:pt x="494030" y="27762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48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76680" y="5702300"/>
            <a:ext cx="2440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Double </a:t>
            </a:r>
            <a:r>
              <a:rPr sz="1800" spc="-5" dirty="0">
                <a:latin typeface="Arial"/>
                <a:cs typeface="Arial"/>
              </a:rPr>
              <a:t>click on row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choose </a:t>
            </a:r>
            <a:r>
              <a:rPr sz="1800" spc="-15" dirty="0">
                <a:latin typeface="Arial"/>
                <a:cs typeface="Arial"/>
              </a:rPr>
              <a:t>your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86400" y="1513839"/>
            <a:ext cx="321310" cy="383540"/>
          </a:xfrm>
          <a:custGeom>
            <a:avLst/>
            <a:gdLst/>
            <a:ahLst/>
            <a:cxnLst/>
            <a:rect l="l" t="t" r="r" b="b"/>
            <a:pathLst>
              <a:path w="321310" h="383539">
                <a:moveTo>
                  <a:pt x="0" y="0"/>
                </a:moveTo>
                <a:lnTo>
                  <a:pt x="321310" y="0"/>
                </a:lnTo>
                <a:lnTo>
                  <a:pt x="321310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6400" y="1513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7709" y="1897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0390" y="228600"/>
            <a:ext cx="3026410" cy="1330960"/>
          </a:xfrm>
          <a:custGeom>
            <a:avLst/>
            <a:gdLst/>
            <a:ahLst/>
            <a:cxnLst/>
            <a:rect l="l" t="t" r="r" b="b"/>
            <a:pathLst>
              <a:path w="3026409" h="1330960">
                <a:moveTo>
                  <a:pt x="2683510" y="0"/>
                </a:moveTo>
                <a:lnTo>
                  <a:pt x="1310639" y="0"/>
                </a:lnTo>
                <a:lnTo>
                  <a:pt x="1246735" y="2564"/>
                </a:lnTo>
                <a:lnTo>
                  <a:pt x="1184929" y="9802"/>
                </a:lnTo>
                <a:lnTo>
                  <a:pt x="1127201" y="21029"/>
                </a:lnTo>
                <a:lnTo>
                  <a:pt x="1075531" y="35559"/>
                </a:lnTo>
                <a:lnTo>
                  <a:pt x="1031897" y="52709"/>
                </a:lnTo>
                <a:lnTo>
                  <a:pt x="998279" y="71794"/>
                </a:lnTo>
                <a:lnTo>
                  <a:pt x="969010" y="113029"/>
                </a:lnTo>
                <a:lnTo>
                  <a:pt x="969010" y="571500"/>
                </a:lnTo>
                <a:lnTo>
                  <a:pt x="998279" y="613469"/>
                </a:lnTo>
                <a:lnTo>
                  <a:pt x="1031897" y="632779"/>
                </a:lnTo>
                <a:lnTo>
                  <a:pt x="1075531" y="650081"/>
                </a:lnTo>
                <a:lnTo>
                  <a:pt x="1127201" y="664703"/>
                </a:lnTo>
                <a:lnTo>
                  <a:pt x="1184929" y="675977"/>
                </a:lnTo>
                <a:lnTo>
                  <a:pt x="1246735" y="683232"/>
                </a:lnTo>
                <a:lnTo>
                  <a:pt x="1310639" y="685800"/>
                </a:lnTo>
                <a:lnTo>
                  <a:pt x="0" y="1330960"/>
                </a:lnTo>
                <a:lnTo>
                  <a:pt x="1822450" y="685800"/>
                </a:lnTo>
                <a:lnTo>
                  <a:pt x="2683510" y="685800"/>
                </a:lnTo>
                <a:lnTo>
                  <a:pt x="2747468" y="683232"/>
                </a:lnTo>
                <a:lnTo>
                  <a:pt x="2809418" y="675977"/>
                </a:lnTo>
                <a:lnTo>
                  <a:pt x="2867349" y="664703"/>
                </a:lnTo>
                <a:lnTo>
                  <a:pt x="2919253" y="650081"/>
                </a:lnTo>
                <a:lnTo>
                  <a:pt x="2963120" y="632779"/>
                </a:lnTo>
                <a:lnTo>
                  <a:pt x="2996942" y="613469"/>
                </a:lnTo>
                <a:lnTo>
                  <a:pt x="3026410" y="571500"/>
                </a:lnTo>
                <a:lnTo>
                  <a:pt x="3026410" y="113029"/>
                </a:lnTo>
                <a:lnTo>
                  <a:pt x="2996942" y="71794"/>
                </a:lnTo>
                <a:lnTo>
                  <a:pt x="2963120" y="52709"/>
                </a:lnTo>
                <a:lnTo>
                  <a:pt x="2919253" y="35559"/>
                </a:lnTo>
                <a:lnTo>
                  <a:pt x="2867349" y="21029"/>
                </a:lnTo>
                <a:lnTo>
                  <a:pt x="2809418" y="9802"/>
                </a:lnTo>
                <a:lnTo>
                  <a:pt x="2747468" y="2564"/>
                </a:lnTo>
                <a:lnTo>
                  <a:pt x="268351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0390" y="228600"/>
            <a:ext cx="3026410" cy="1330960"/>
          </a:xfrm>
          <a:custGeom>
            <a:avLst/>
            <a:gdLst/>
            <a:ahLst/>
            <a:cxnLst/>
            <a:rect l="l" t="t" r="r" b="b"/>
            <a:pathLst>
              <a:path w="3026409" h="1330960">
                <a:moveTo>
                  <a:pt x="1310639" y="0"/>
                </a:moveTo>
                <a:lnTo>
                  <a:pt x="1246735" y="2564"/>
                </a:lnTo>
                <a:lnTo>
                  <a:pt x="1184929" y="9802"/>
                </a:lnTo>
                <a:lnTo>
                  <a:pt x="1127201" y="21029"/>
                </a:lnTo>
                <a:lnTo>
                  <a:pt x="1075531" y="35559"/>
                </a:lnTo>
                <a:lnTo>
                  <a:pt x="1031897" y="52709"/>
                </a:lnTo>
                <a:lnTo>
                  <a:pt x="998279" y="71794"/>
                </a:lnTo>
                <a:lnTo>
                  <a:pt x="969010" y="113029"/>
                </a:lnTo>
                <a:lnTo>
                  <a:pt x="969010" y="199389"/>
                </a:lnTo>
                <a:lnTo>
                  <a:pt x="969010" y="284479"/>
                </a:lnTo>
                <a:lnTo>
                  <a:pt x="969010" y="400050"/>
                </a:lnTo>
                <a:lnTo>
                  <a:pt x="969010" y="486410"/>
                </a:lnTo>
                <a:lnTo>
                  <a:pt x="969010" y="571500"/>
                </a:lnTo>
                <a:lnTo>
                  <a:pt x="976657" y="592819"/>
                </a:lnTo>
                <a:lnTo>
                  <a:pt x="1031897" y="632779"/>
                </a:lnTo>
                <a:lnTo>
                  <a:pt x="1075531" y="650081"/>
                </a:lnTo>
                <a:lnTo>
                  <a:pt x="1127201" y="664703"/>
                </a:lnTo>
                <a:lnTo>
                  <a:pt x="1184929" y="675977"/>
                </a:lnTo>
                <a:lnTo>
                  <a:pt x="1246735" y="683232"/>
                </a:lnTo>
                <a:lnTo>
                  <a:pt x="1310639" y="685800"/>
                </a:lnTo>
                <a:lnTo>
                  <a:pt x="0" y="1330960"/>
                </a:lnTo>
                <a:lnTo>
                  <a:pt x="1822450" y="685800"/>
                </a:lnTo>
                <a:lnTo>
                  <a:pt x="2171700" y="685800"/>
                </a:lnTo>
                <a:lnTo>
                  <a:pt x="2428240" y="685800"/>
                </a:lnTo>
                <a:lnTo>
                  <a:pt x="2683510" y="685800"/>
                </a:lnTo>
                <a:lnTo>
                  <a:pt x="2747468" y="683232"/>
                </a:lnTo>
                <a:lnTo>
                  <a:pt x="2809418" y="675977"/>
                </a:lnTo>
                <a:lnTo>
                  <a:pt x="2867349" y="664703"/>
                </a:lnTo>
                <a:lnTo>
                  <a:pt x="2919253" y="650081"/>
                </a:lnTo>
                <a:lnTo>
                  <a:pt x="2963120" y="632779"/>
                </a:lnTo>
                <a:lnTo>
                  <a:pt x="2996942" y="613469"/>
                </a:lnTo>
                <a:lnTo>
                  <a:pt x="3026410" y="571500"/>
                </a:lnTo>
                <a:lnTo>
                  <a:pt x="3026410" y="486410"/>
                </a:lnTo>
                <a:lnTo>
                  <a:pt x="3026410" y="400050"/>
                </a:lnTo>
                <a:lnTo>
                  <a:pt x="3026410" y="284479"/>
                </a:lnTo>
                <a:lnTo>
                  <a:pt x="3026410" y="199389"/>
                </a:lnTo>
                <a:lnTo>
                  <a:pt x="3026410" y="113029"/>
                </a:lnTo>
                <a:lnTo>
                  <a:pt x="3018708" y="92129"/>
                </a:lnTo>
                <a:lnTo>
                  <a:pt x="2963120" y="52709"/>
                </a:lnTo>
                <a:lnTo>
                  <a:pt x="2919253" y="35559"/>
                </a:lnTo>
                <a:lnTo>
                  <a:pt x="2867349" y="21029"/>
                </a:lnTo>
                <a:lnTo>
                  <a:pt x="2809418" y="9802"/>
                </a:lnTo>
                <a:lnTo>
                  <a:pt x="2747468" y="2564"/>
                </a:lnTo>
                <a:lnTo>
                  <a:pt x="2683510" y="0"/>
                </a:lnTo>
                <a:lnTo>
                  <a:pt x="2428240" y="0"/>
                </a:lnTo>
                <a:lnTo>
                  <a:pt x="2171700" y="0"/>
                </a:lnTo>
                <a:lnTo>
                  <a:pt x="1822450" y="0"/>
                </a:lnTo>
                <a:lnTo>
                  <a:pt x="1567180" y="0"/>
                </a:lnTo>
                <a:lnTo>
                  <a:pt x="131063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68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38950" y="215900"/>
            <a:ext cx="157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5080" indent="-5651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Click commit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 save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269" y="1007109"/>
            <a:ext cx="6104890" cy="27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382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270099"/>
                </a:solidFill>
                <a:latin typeface="Arial"/>
                <a:cs typeface="Arial"/>
              </a:rPr>
              <a:t>Inserting Date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String </a:t>
            </a:r>
            <a:r>
              <a:rPr sz="1600" spc="-10" dirty="0">
                <a:latin typeface="Times New Roman"/>
                <a:cs typeface="Times New Roman"/>
              </a:rPr>
              <a:t>INSERT_RECORD </a:t>
            </a:r>
            <a:r>
              <a:rPr sz="1600" dirty="0">
                <a:latin typeface="Times New Roman"/>
                <a:cs typeface="Times New Roman"/>
              </a:rPr>
              <a:t>=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"insert into survey(id, 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myDate)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values(?,</a:t>
            </a:r>
            <a:r>
              <a:rPr sz="16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Times New Roman"/>
                <a:cs typeface="Times New Roman"/>
              </a:rPr>
              <a:t>?)"</a:t>
            </a:r>
            <a:r>
              <a:rPr sz="1600" spc="5" dirty="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164465">
              <a:lnSpc>
                <a:spcPts val="182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PreparedStatement pstmt </a:t>
            </a:r>
            <a:r>
              <a:rPr sz="1600" dirty="0">
                <a:latin typeface="Times New Roman"/>
                <a:cs typeface="Times New Roman"/>
              </a:rPr>
              <a:t>= </a:t>
            </a:r>
            <a:r>
              <a:rPr sz="1600" spc="-10" dirty="0">
                <a:latin typeface="Times New Roman"/>
                <a:cs typeface="Times New Roman"/>
              </a:rPr>
              <a:t>conn.prepareStatement(INSERT_RECORD);  </a:t>
            </a:r>
            <a:r>
              <a:rPr sz="1600" spc="-5" dirty="0">
                <a:latin typeface="Times New Roman"/>
                <a:cs typeface="Times New Roman"/>
              </a:rPr>
              <a:t>pstmt.setString(</a:t>
            </a:r>
            <a:r>
              <a:rPr sz="1600" spc="-5" dirty="0">
                <a:solidFill>
                  <a:srgbClr val="7F0000"/>
                </a:solidFill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"1"</a:t>
            </a:r>
            <a:r>
              <a:rPr sz="1600" spc="-10" dirty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20"/>
              </a:lnSpc>
            </a:pPr>
            <a:r>
              <a:rPr sz="1600" spc="-5" dirty="0">
                <a:latin typeface="Times New Roman"/>
                <a:cs typeface="Times New Roman"/>
              </a:rPr>
              <a:t>java.sql.Date sqlDate </a:t>
            </a:r>
            <a:r>
              <a:rPr sz="1600" dirty="0">
                <a:latin typeface="Times New Roman"/>
                <a:cs typeface="Times New Roman"/>
              </a:rPr>
              <a:t>= </a:t>
            </a:r>
            <a:r>
              <a:rPr sz="16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new </a:t>
            </a:r>
            <a:r>
              <a:rPr sz="1600" spc="-5" dirty="0">
                <a:latin typeface="Times New Roman"/>
                <a:cs typeface="Times New Roman"/>
              </a:rPr>
              <a:t>java.sql.Date(</a:t>
            </a:r>
            <a:r>
              <a:rPr sz="16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new </a:t>
            </a:r>
            <a:r>
              <a:rPr sz="1600" spc="-10" dirty="0">
                <a:latin typeface="Times New Roman"/>
                <a:cs typeface="Times New Roman"/>
              </a:rPr>
              <a:t>java.util.Date().getTime());  </a:t>
            </a:r>
            <a:r>
              <a:rPr sz="1600" spc="-5" dirty="0">
                <a:latin typeface="Times New Roman"/>
                <a:cs typeface="Times New Roman"/>
              </a:rPr>
              <a:t>pstmt.setDate(</a:t>
            </a:r>
            <a:r>
              <a:rPr sz="1600" spc="-5" dirty="0">
                <a:solidFill>
                  <a:srgbClr val="7F0000"/>
                </a:solidFill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sqlDate);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pstmt.executeUpdate();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87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Important </a:t>
            </a:r>
            <a:r>
              <a:rPr dirty="0"/>
              <a:t>JDBC</a:t>
            </a:r>
            <a:r>
              <a:rPr spc="-30" dirty="0"/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069" y="1210309"/>
            <a:ext cx="49542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spc="-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Create, </a:t>
            </a:r>
            <a:r>
              <a:rPr sz="2600" b="1" u="heavy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drop </a:t>
            </a:r>
            <a:r>
              <a:rPr sz="2600" b="1" u="heavy" spc="-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table </a:t>
            </a:r>
            <a:r>
              <a:rPr sz="2600" b="1" u="heavy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2600" b="1" u="heavy" spc="-6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Statement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48739" y="2148840"/>
            <a:ext cx="560514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Statement stmt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conn.createStatement();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stmt.executeUpdate(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"create table survey (id int, 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name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CHAR(5)</a:t>
            </a:r>
            <a:r>
              <a:rPr sz="16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);"</a:t>
            </a:r>
            <a:r>
              <a:rPr sz="1600" dirty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stmt.executeUpdate(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"drop table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survey"</a:t>
            </a:r>
            <a:r>
              <a:rPr sz="1600" spc="-5" dirty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87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Important </a:t>
            </a:r>
            <a:r>
              <a:rPr dirty="0"/>
              <a:t>JDBC</a:t>
            </a:r>
            <a:r>
              <a:rPr spc="-30" dirty="0"/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14045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100" y="1258570"/>
            <a:ext cx="4531995" cy="46380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2691130">
              <a:lnSpc>
                <a:spcPts val="1250"/>
              </a:lnSpc>
              <a:spcBef>
                <a:spcPts val="200"/>
              </a:spcBef>
            </a:pP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import </a:t>
            </a:r>
            <a:r>
              <a:rPr sz="1100" dirty="0">
                <a:latin typeface="Times New Roman"/>
                <a:cs typeface="Times New Roman"/>
              </a:rPr>
              <a:t>java.sql.Connection; 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import</a:t>
            </a:r>
            <a:r>
              <a:rPr sz="1100" b="1" spc="-6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java.sql.DriverManager; 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import </a:t>
            </a:r>
            <a:r>
              <a:rPr sz="1100" dirty="0">
                <a:latin typeface="Times New Roman"/>
                <a:cs typeface="Times New Roman"/>
              </a:rPr>
              <a:t>java.sql.ResultSet; 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import</a:t>
            </a:r>
            <a:r>
              <a:rPr sz="1100" b="1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java.sql.Statement;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public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class </a:t>
            </a:r>
            <a:r>
              <a:rPr sz="1100" dirty="0">
                <a:latin typeface="Times New Roman"/>
                <a:cs typeface="Times New Roman"/>
              </a:rPr>
              <a:t>Main {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991235">
              <a:lnSpc>
                <a:spcPts val="1250"/>
              </a:lnSpc>
            </a:pPr>
            <a:r>
              <a:rPr sz="11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public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static </a:t>
            </a:r>
            <a:r>
              <a:rPr sz="1100" dirty="0">
                <a:latin typeface="Times New Roman"/>
                <a:cs typeface="Times New Roman"/>
              </a:rPr>
              <a:t>Connection getConnection()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throws </a:t>
            </a:r>
            <a:r>
              <a:rPr sz="1100" dirty="0">
                <a:latin typeface="Times New Roman"/>
                <a:cs typeface="Times New Roman"/>
              </a:rPr>
              <a:t>Exception {  String </a:t>
            </a:r>
            <a:r>
              <a:rPr sz="1100" spc="-5" dirty="0">
                <a:latin typeface="Times New Roman"/>
                <a:cs typeface="Times New Roman"/>
              </a:rPr>
              <a:t>driver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"sun.jdbc.odbc.JdbcOdbcDriver"</a:t>
            </a:r>
            <a:r>
              <a:rPr sz="1100" dirty="0"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  <a:p>
            <a:pPr marL="12700" marR="2585085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String url = 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"jdbc:odbc:excelDB"</a:t>
            </a:r>
            <a:r>
              <a:rPr sz="1100" dirty="0">
                <a:latin typeface="Times New Roman"/>
                <a:cs typeface="Times New Roman"/>
              </a:rPr>
              <a:t>;  String </a:t>
            </a:r>
            <a:r>
              <a:rPr sz="1100" spc="-5" dirty="0">
                <a:latin typeface="Times New Roman"/>
                <a:cs typeface="Times New Roman"/>
              </a:rPr>
              <a:t>username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"yourName"</a:t>
            </a:r>
            <a:r>
              <a:rPr sz="1100" spc="-5" dirty="0">
                <a:latin typeface="Times New Roman"/>
                <a:cs typeface="Times New Roman"/>
              </a:rPr>
              <a:t>;  </a:t>
            </a:r>
            <a:r>
              <a:rPr sz="1100" dirty="0">
                <a:latin typeface="Times New Roman"/>
                <a:cs typeface="Times New Roman"/>
              </a:rPr>
              <a:t>String password = 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"yourPass"</a:t>
            </a:r>
            <a:r>
              <a:rPr sz="1100" spc="-5" dirty="0">
                <a:latin typeface="Times New Roman"/>
                <a:cs typeface="Times New Roman"/>
              </a:rPr>
              <a:t>;  </a:t>
            </a:r>
            <a:r>
              <a:rPr sz="11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Class</a:t>
            </a:r>
            <a:r>
              <a:rPr sz="1100" spc="-5" dirty="0">
                <a:latin typeface="Times New Roman"/>
                <a:cs typeface="Times New Roman"/>
              </a:rPr>
              <a:t>.forName(driver);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185"/>
              </a:lnSpc>
            </a:pP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return </a:t>
            </a:r>
            <a:r>
              <a:rPr sz="1100" dirty="0">
                <a:latin typeface="Times New Roman"/>
                <a:cs typeface="Times New Roman"/>
              </a:rPr>
              <a:t>DriverManager.getConnection(url, username,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password);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215390">
              <a:lnSpc>
                <a:spcPts val="1250"/>
              </a:lnSpc>
            </a:pPr>
            <a:r>
              <a:rPr sz="11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public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static void </a:t>
            </a:r>
            <a:r>
              <a:rPr sz="1100" spc="-5" dirty="0">
                <a:latin typeface="Times New Roman"/>
                <a:cs typeface="Times New Roman"/>
              </a:rPr>
              <a:t>main(String </a:t>
            </a:r>
            <a:r>
              <a:rPr sz="1100" dirty="0">
                <a:latin typeface="Times New Roman"/>
                <a:cs typeface="Times New Roman"/>
              </a:rPr>
              <a:t>args[])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throws </a:t>
            </a:r>
            <a:r>
              <a:rPr sz="1100" dirty="0">
                <a:latin typeface="Times New Roman"/>
                <a:cs typeface="Times New Roman"/>
              </a:rPr>
              <a:t>Exception {  Connection conn 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null</a:t>
            </a:r>
            <a:r>
              <a:rPr sz="1100" dirty="0"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  <a:p>
            <a:pPr marL="12700" marR="3251835">
              <a:lnSpc>
                <a:spcPts val="1250"/>
              </a:lnSpc>
            </a:pPr>
            <a:r>
              <a:rPr sz="1100" spc="-5" dirty="0">
                <a:latin typeface="Times New Roman"/>
                <a:cs typeface="Times New Roman"/>
              </a:rPr>
              <a:t>Statement stmt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null</a:t>
            </a:r>
            <a:r>
              <a:rPr sz="1100" dirty="0">
                <a:latin typeface="Times New Roman"/>
                <a:cs typeface="Times New Roman"/>
              </a:rPr>
              <a:t>;  ResultSet </a:t>
            </a:r>
            <a:r>
              <a:rPr sz="1100" spc="5" dirty="0">
                <a:latin typeface="Times New Roman"/>
                <a:cs typeface="Times New Roman"/>
              </a:rPr>
              <a:t>rs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null</a:t>
            </a:r>
            <a:r>
              <a:rPr sz="1100" dirty="0"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Times New Roman"/>
                <a:cs typeface="Times New Roman"/>
              </a:rPr>
              <a:t>conn =</a:t>
            </a:r>
            <a:r>
              <a:rPr sz="1100" spc="-5" dirty="0">
                <a:latin typeface="Times New Roman"/>
                <a:cs typeface="Times New Roman"/>
              </a:rPr>
              <a:t> getConnection();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spc="-5" dirty="0">
                <a:latin typeface="Times New Roman"/>
                <a:cs typeface="Times New Roman"/>
              </a:rPr>
              <a:t>stmt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conn.createStatement();</a:t>
            </a:r>
            <a:endParaRPr sz="1100">
              <a:latin typeface="Times New Roman"/>
              <a:cs typeface="Times New Roman"/>
            </a:endParaRPr>
          </a:p>
          <a:p>
            <a:pPr marL="12700" marR="1867535">
              <a:lnSpc>
                <a:spcPts val="1250"/>
              </a:lnSpc>
              <a:spcBef>
                <a:spcPts val="65"/>
              </a:spcBef>
            </a:pPr>
            <a:r>
              <a:rPr sz="1100" dirty="0">
                <a:latin typeface="Times New Roman"/>
                <a:cs typeface="Times New Roman"/>
              </a:rPr>
              <a:t>String excelQuery = 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"select * from [Sheet1$]"</a:t>
            </a:r>
            <a:r>
              <a:rPr sz="1100" dirty="0">
                <a:latin typeface="Times New Roman"/>
                <a:cs typeface="Times New Roman"/>
              </a:rPr>
              <a:t>;  rs 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stmt.executeQuery(excelQuery);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b="1" dirty="0">
                <a:solidFill>
                  <a:srgbClr val="7F007F"/>
                </a:solidFill>
                <a:latin typeface="Times New Roman"/>
                <a:cs typeface="Times New Roman"/>
              </a:rPr>
              <a:t>while </a:t>
            </a:r>
            <a:r>
              <a:rPr sz="1100" dirty="0">
                <a:latin typeface="Times New Roman"/>
                <a:cs typeface="Times New Roman"/>
              </a:rPr>
              <a:t>(rs.next())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spc="-5" dirty="0">
                <a:latin typeface="Times New Roman"/>
                <a:cs typeface="Times New Roman"/>
              </a:rPr>
              <a:t>System.out.println(rs.getString(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"FirstName"</a:t>
            </a:r>
            <a:r>
              <a:rPr sz="1100" spc="-5" dirty="0">
                <a:latin typeface="Times New Roman"/>
                <a:cs typeface="Times New Roman"/>
              </a:rPr>
              <a:t>) </a:t>
            </a:r>
            <a:r>
              <a:rPr sz="1100" dirty="0">
                <a:latin typeface="Times New Roman"/>
                <a:cs typeface="Times New Roman"/>
              </a:rPr>
              <a:t>+ 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" "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rs.getString(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"LastName"</a:t>
            </a:r>
            <a:r>
              <a:rPr sz="1100" spc="-5" dirty="0">
                <a:latin typeface="Times New Roman"/>
                <a:cs typeface="Times New Roman"/>
              </a:rPr>
              <a:t>));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0" y="6021070"/>
            <a:ext cx="755650" cy="66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rs.close();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stmt.close();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.</a:t>
            </a:r>
            <a:r>
              <a:rPr sz="1100" spc="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lose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Times New Roman"/>
                <a:cs typeface="Times New Roman"/>
              </a:rPr>
              <a:t>}}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0779" y="730250"/>
            <a:ext cx="4665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A JDBC Program to Read </a:t>
            </a:r>
            <a:r>
              <a:rPr sz="2000" b="1" u="heavy" spc="-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Microsoft</a:t>
            </a:r>
            <a:r>
              <a:rPr sz="2000" b="1" u="heavy" spc="10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Excel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87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Important </a:t>
            </a:r>
            <a:r>
              <a:rPr dirty="0"/>
              <a:t>JDBC</a:t>
            </a:r>
            <a:r>
              <a:rPr spc="-30" dirty="0"/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2100" y="617480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519" y="1858009"/>
            <a:ext cx="7266940" cy="5600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JDBC </a:t>
            </a:r>
            <a:r>
              <a:rPr sz="1800" spc="-10" dirty="0">
                <a:solidFill>
                  <a:srgbClr val="270099"/>
                </a:solidFill>
                <a:latin typeface="Times New Roman"/>
                <a:cs typeface="Times New Roman"/>
              </a:rPr>
              <a:t>API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uses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 Manager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database-specific </a:t>
            </a:r>
            <a:r>
              <a:rPr sz="1800" dirty="0">
                <a:solidFill>
                  <a:srgbClr val="270099"/>
                </a:solidFill>
                <a:latin typeface="Times New Roman"/>
                <a:cs typeface="Times New Roman"/>
              </a:rPr>
              <a:t>drivers to provide 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transparent connectivity to heterogeneous</a:t>
            </a:r>
            <a:r>
              <a:rPr sz="1800" spc="5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3830" y="3133089"/>
            <a:ext cx="5715000" cy="3497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94050" y="2825750"/>
            <a:ext cx="217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Layers </a:t>
            </a:r>
            <a:r>
              <a:rPr sz="1200" b="1" dirty="0">
                <a:latin typeface="Times New Roman"/>
                <a:cs typeface="Times New Roman"/>
              </a:rPr>
              <a:t>of the </a:t>
            </a:r>
            <a:r>
              <a:rPr sz="1200" b="1" spc="-5" dirty="0">
                <a:latin typeface="Times New Roman"/>
                <a:cs typeface="Times New Roman"/>
              </a:rPr>
              <a:t>JDBC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7125">
              <a:lnSpc>
                <a:spcPct val="100000"/>
              </a:lnSpc>
              <a:spcBef>
                <a:spcPts val="100"/>
              </a:spcBef>
            </a:pPr>
            <a:r>
              <a:rPr dirty="0"/>
              <a:t>JDBC </a:t>
            </a:r>
            <a:r>
              <a:rPr spc="-5" dirty="0"/>
              <a:t>Driver</a:t>
            </a:r>
            <a:r>
              <a:rPr spc="-85" dirty="0"/>
              <a:t> </a:t>
            </a:r>
            <a:r>
              <a:rPr spc="-5" dirty="0"/>
              <a:t>Types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1831340"/>
            <a:ext cx="6931025" cy="3776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CallableStatement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extends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PreparedStatement</a:t>
            </a:r>
            <a:r>
              <a:rPr sz="1200" spc="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12700" marR="1827530">
              <a:lnSpc>
                <a:spcPts val="3140"/>
              </a:lnSpc>
              <a:spcBef>
                <a:spcPts val="375"/>
              </a:spcBef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CallableStatement provides an interface for calling database stored procedures.  the simplest form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of this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syntax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would</a:t>
            </a:r>
            <a:r>
              <a:rPr sz="1200" spc="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be: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70099"/>
                </a:solidFill>
                <a:latin typeface="Times New Roman"/>
                <a:cs typeface="Times New Roman"/>
              </a:rPr>
              <a:t>{call </a:t>
            </a:r>
            <a:r>
              <a:rPr sz="10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procedure</a:t>
            </a:r>
            <a:r>
              <a:rPr sz="1000" spc="-5" dirty="0">
                <a:solidFill>
                  <a:srgbClr val="270099"/>
                </a:solidFill>
                <a:latin typeface="Times New Roman"/>
                <a:cs typeface="Times New Roman"/>
              </a:rPr>
              <a:t>-name}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60"/>
              </a:lnSpc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which represents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call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to a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stored procedure with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no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parameters.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call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to a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stored procedure accepting two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input 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parameters: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70099"/>
                </a:solidFill>
                <a:latin typeface="Times New Roman"/>
                <a:cs typeface="Times New Roman"/>
              </a:rPr>
              <a:t>{call </a:t>
            </a:r>
            <a:r>
              <a:rPr sz="1000" b="1" spc="-10" dirty="0">
                <a:solidFill>
                  <a:srgbClr val="270099"/>
                </a:solidFill>
                <a:latin typeface="Times New Roman"/>
                <a:cs typeface="Times New Roman"/>
              </a:rPr>
              <a:t>procedure</a:t>
            </a:r>
            <a:r>
              <a:rPr sz="1000" spc="-10" dirty="0">
                <a:solidFill>
                  <a:srgbClr val="270099"/>
                </a:solidFill>
                <a:latin typeface="Times New Roman"/>
                <a:cs typeface="Times New Roman"/>
              </a:rPr>
              <a:t>-name </a:t>
            </a:r>
            <a:r>
              <a:rPr sz="1000" dirty="0">
                <a:solidFill>
                  <a:srgbClr val="270099"/>
                </a:solidFill>
                <a:latin typeface="Times New Roman"/>
                <a:cs typeface="Times New Roman"/>
              </a:rPr>
              <a:t>(?,</a:t>
            </a:r>
            <a:r>
              <a:rPr sz="1000" spc="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270099"/>
                </a:solidFill>
                <a:latin typeface="Times New Roman"/>
                <a:cs typeface="Times New Roman"/>
              </a:rPr>
              <a:t>?)}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241300" marR="1420495">
              <a:lnSpc>
                <a:spcPts val="1360"/>
              </a:lnSpc>
            </a:pP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CallableStatement callproc </a:t>
            </a:r>
            <a:r>
              <a:rPr sz="1200" b="1" dirty="0">
                <a:solidFill>
                  <a:srgbClr val="270099"/>
                </a:solidFill>
                <a:latin typeface="Times New Roman"/>
                <a:cs typeface="Times New Roman"/>
              </a:rPr>
              <a:t>= </a:t>
            </a: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connection.prepareCall("{call updateLast </a:t>
            </a:r>
            <a:r>
              <a:rPr sz="1200" b="1" dirty="0">
                <a:solidFill>
                  <a:srgbClr val="270099"/>
                </a:solidFill>
                <a:latin typeface="Times New Roman"/>
                <a:cs typeface="Times New Roman"/>
              </a:rPr>
              <a:t>(?, </a:t>
            </a: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?)}");  callproc.setInt </a:t>
            </a:r>
            <a:r>
              <a:rPr sz="1200" b="1" dirty="0">
                <a:solidFill>
                  <a:srgbClr val="270099"/>
                </a:solidFill>
                <a:latin typeface="Times New Roman"/>
                <a:cs typeface="Times New Roman"/>
              </a:rPr>
              <a:t>(1, </a:t>
            </a: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5); </a:t>
            </a:r>
            <a:r>
              <a:rPr sz="1200" b="1" dirty="0">
                <a:solidFill>
                  <a:srgbClr val="270099"/>
                </a:solidFill>
                <a:latin typeface="Times New Roman"/>
                <a:cs typeface="Times New Roman"/>
              </a:rPr>
              <a:t>// 1 </a:t>
            </a: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specifies the first</a:t>
            </a:r>
            <a:r>
              <a:rPr sz="1200" b="1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parameter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30"/>
              </a:lnSpc>
            </a:pP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callproc.setString </a:t>
            </a:r>
            <a:r>
              <a:rPr sz="1200" b="1" dirty="0">
                <a:solidFill>
                  <a:srgbClr val="270099"/>
                </a:solidFill>
                <a:latin typeface="Times New Roman"/>
                <a:cs typeface="Times New Roman"/>
              </a:rPr>
              <a:t>(2, "J"); // 2 </a:t>
            </a: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specifies the second</a:t>
            </a:r>
            <a:r>
              <a:rPr sz="1200" b="1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parameter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now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execute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stored procedure,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we use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following</a:t>
            </a:r>
            <a:r>
              <a:rPr sz="1200" spc="-3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callproc.executeUpdate();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0" y="1009650"/>
            <a:ext cx="4020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5" dirty="0"/>
              <a:t>The</a:t>
            </a:r>
            <a:r>
              <a:rPr sz="3200" u="none" spc="-50" dirty="0"/>
              <a:t> </a:t>
            </a:r>
            <a:r>
              <a:rPr sz="3200" u="none" dirty="0"/>
              <a:t>CallableStatement</a:t>
            </a:r>
            <a:endParaRPr sz="3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38909"/>
            <a:ext cx="7833359" cy="20294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33985" marR="472440">
              <a:lnSpc>
                <a:spcPts val="1480"/>
              </a:lnSpc>
              <a:spcBef>
                <a:spcPts val="215"/>
              </a:spcBef>
            </a:pP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The </a:t>
            </a:r>
            <a:r>
              <a:rPr sz="1300" spc="-10" dirty="0">
                <a:solidFill>
                  <a:srgbClr val="00007F"/>
                </a:solidFill>
                <a:latin typeface="Times New Roman"/>
                <a:cs typeface="Times New Roman"/>
              </a:rPr>
              <a:t>JDBC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API provides the </a:t>
            </a:r>
            <a:r>
              <a:rPr sz="13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DataSource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interface as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an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alternative to the DriverManager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for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establishing </a:t>
            </a:r>
            <a:r>
              <a:rPr sz="1300" spc="-10" dirty="0">
                <a:solidFill>
                  <a:srgbClr val="00007F"/>
                </a:solidFill>
                <a:latin typeface="Times New Roman"/>
                <a:cs typeface="Times New Roman"/>
              </a:rPr>
              <a:t>the 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connection.</a:t>
            </a:r>
            <a:endParaRPr sz="1300">
              <a:latin typeface="Times New Roman"/>
              <a:cs typeface="Times New Roman"/>
            </a:endParaRPr>
          </a:p>
          <a:p>
            <a:pPr marL="133985">
              <a:lnSpc>
                <a:spcPts val="1445"/>
              </a:lnSpc>
            </a:pP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A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DataSource object is the representation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of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database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ts val="1520"/>
              </a:lnSpc>
            </a:pPr>
            <a:r>
              <a:rPr sz="13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DataSource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object can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be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thought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as a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factory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for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making connections to the particular database that the </a:t>
            </a:r>
            <a:r>
              <a:rPr sz="13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DataSource</a:t>
            </a:r>
            <a:endParaRPr sz="1300">
              <a:latin typeface="Times New Roman"/>
              <a:cs typeface="Times New Roman"/>
            </a:endParaRPr>
          </a:p>
          <a:p>
            <a:pPr marL="64135">
              <a:lnSpc>
                <a:spcPts val="1520"/>
              </a:lnSpc>
            </a:pP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instance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represents.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74295">
              <a:lnSpc>
                <a:spcPts val="1480"/>
              </a:lnSpc>
            </a:pP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DataSource object works with JNDI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(</a:t>
            </a:r>
            <a:r>
              <a:rPr sz="1300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Java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Naming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and Directory interface)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naming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service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so </a:t>
            </a:r>
            <a:r>
              <a:rPr sz="1300" spc="-5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application 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can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use the  </a:t>
            </a:r>
            <a:r>
              <a:rPr sz="1300" spc="-10" dirty="0">
                <a:solidFill>
                  <a:srgbClr val="270099"/>
                </a:solidFill>
                <a:latin typeface="Times New Roman"/>
                <a:cs typeface="Times New Roman"/>
              </a:rPr>
              <a:t>JNDI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API to access the DataSource</a:t>
            </a:r>
            <a:r>
              <a:rPr sz="130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70099"/>
                </a:solidFill>
                <a:latin typeface="Times New Roman"/>
                <a:cs typeface="Times New Roman"/>
              </a:rPr>
              <a:t>object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4089400"/>
            <a:ext cx="7359015" cy="17272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37210">
              <a:lnSpc>
                <a:spcPts val="1480"/>
              </a:lnSpc>
              <a:spcBef>
                <a:spcPts val="215"/>
              </a:spcBef>
            </a:pP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In short we can say that the DataSource interface is </a:t>
            </a:r>
            <a:r>
              <a:rPr sz="1300" spc="-10" dirty="0">
                <a:solidFill>
                  <a:srgbClr val="00007F"/>
                </a:solidFill>
                <a:latin typeface="Times New Roman"/>
                <a:cs typeface="Times New Roman"/>
              </a:rPr>
              <a:t>implemented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to provide three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kinds of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connections:  1). Basic DataSource</a:t>
            </a:r>
            <a:r>
              <a:rPr sz="1300" spc="-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class</a:t>
            </a:r>
            <a:endParaRPr sz="1300">
              <a:latin typeface="Times New Roman"/>
              <a:cs typeface="Times New Roman"/>
            </a:endParaRPr>
          </a:p>
          <a:p>
            <a:pPr marL="12700" marR="1535430">
              <a:lnSpc>
                <a:spcPts val="1480"/>
              </a:lnSpc>
            </a:pP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This class is provided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by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the driver vendor. It is used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for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portability and easy </a:t>
            </a:r>
            <a:r>
              <a:rPr sz="1300" spc="-10" dirty="0">
                <a:solidFill>
                  <a:srgbClr val="00007F"/>
                </a:solidFill>
                <a:latin typeface="Times New Roman"/>
                <a:cs typeface="Times New Roman"/>
              </a:rPr>
              <a:t>maintence. 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2). To provide connection</a:t>
            </a:r>
            <a:r>
              <a:rPr sz="1300" spc="-2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pooling.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80"/>
              </a:lnSpc>
            </a:pP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It is provided </a:t>
            </a:r>
            <a:r>
              <a:rPr sz="1300" spc="-10" dirty="0">
                <a:solidFill>
                  <a:srgbClr val="00007F"/>
                </a:solidFill>
                <a:latin typeface="Times New Roman"/>
                <a:cs typeface="Times New Roman"/>
              </a:rPr>
              <a:t>by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the application server vendor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or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driver vendor. It works with ConnectionPoolDataSource class  provided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by a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driver vendor.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Its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advantage is portability, easy </a:t>
            </a:r>
            <a:r>
              <a:rPr sz="1300" spc="-10" dirty="0">
                <a:solidFill>
                  <a:srgbClr val="00007F"/>
                </a:solidFill>
                <a:latin typeface="Times New Roman"/>
                <a:cs typeface="Times New Roman"/>
              </a:rPr>
              <a:t>maintenence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and increased</a:t>
            </a:r>
            <a:r>
              <a:rPr sz="1300" spc="-10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performance.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3). To provide distributed</a:t>
            </a:r>
            <a:r>
              <a:rPr sz="1300" spc="-3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transactions</a:t>
            </a:r>
            <a:endParaRPr sz="1300">
              <a:latin typeface="Times New Roman"/>
              <a:cs typeface="Times New Roman"/>
            </a:endParaRPr>
          </a:p>
          <a:p>
            <a:pPr marL="12700" marR="75565">
              <a:lnSpc>
                <a:spcPts val="1480"/>
              </a:lnSpc>
              <a:spcBef>
                <a:spcPts val="75"/>
              </a:spcBef>
            </a:pP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This class </a:t>
            </a:r>
            <a:r>
              <a:rPr sz="1300" spc="-10" dirty="0">
                <a:solidFill>
                  <a:srgbClr val="00007F"/>
                </a:solidFill>
                <a:latin typeface="Times New Roman"/>
                <a:cs typeface="Times New Roman"/>
              </a:rPr>
              <a:t>works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with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an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XADataSource class, which is provided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by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the driver vendor.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Its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advantages are easy  maintenence, portability 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and ability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to participate in distributed</a:t>
            </a:r>
            <a:r>
              <a:rPr sz="1300" spc="-13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00007F"/>
                </a:solidFill>
                <a:latin typeface="Times New Roman"/>
                <a:cs typeface="Times New Roman"/>
              </a:rPr>
              <a:t>transactions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14009" y="478790"/>
            <a:ext cx="2197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Data-Source</a:t>
            </a:r>
            <a:endParaRPr sz="3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519" y="2160270"/>
            <a:ext cx="7630795" cy="303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Metadata is data about data. Database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metadata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information about a</a:t>
            </a:r>
            <a:r>
              <a:rPr sz="1400" spc="-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database.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450">
              <a:lnSpc>
                <a:spcPts val="1590"/>
              </a:lnSpc>
              <a:spcBef>
                <a:spcPts val="85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Database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metadata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provides information about the structure of a database and its tables, views, and stored  procedures.</a:t>
            </a:r>
            <a:endParaRPr sz="1400">
              <a:latin typeface="Times New Roman"/>
              <a:cs typeface="Times New Roman"/>
            </a:endParaRPr>
          </a:p>
          <a:p>
            <a:pPr marL="19050" marR="843280">
              <a:lnSpc>
                <a:spcPct val="101200"/>
              </a:lnSpc>
              <a:spcBef>
                <a:spcPts val="885"/>
              </a:spcBef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Class.forName("oracle.jdbc.driver.OracleDriver"); 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con=DriverManager.getConnection("jdbc:oracle:</a:t>
            </a:r>
            <a:r>
              <a:rPr sz="1400" dirty="0">
                <a:solidFill>
                  <a:srgbClr val="CC99FF"/>
                </a:solidFill>
                <a:latin typeface="Times New Roman"/>
                <a:cs typeface="Times New Roman"/>
                <a:hlinkClick r:id="rId2"/>
              </a:rPr>
              <a:t>thin@10.1.53.135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:1521:orcl","amit","amit");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9050" marR="2412365">
              <a:lnSpc>
                <a:spcPct val="94800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DatabaseMetaData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mtdt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= conn.getMetaData();  System.out.println("URL in use: " +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mtdt.getURL()); 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System.out.println("User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name: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" +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mtdt.getUserName()); 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System.out.println("DBMS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name: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" +</a:t>
            </a:r>
            <a:r>
              <a:rPr sz="1400" spc="4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mtdt.getDatabaseProductName());</a:t>
            </a:r>
            <a:endParaRPr sz="1400">
              <a:latin typeface="Times New Roman"/>
              <a:cs typeface="Times New Roman"/>
            </a:endParaRPr>
          </a:p>
          <a:p>
            <a:pPr marL="19050" marR="2124075">
              <a:lnSpc>
                <a:spcPts val="1590"/>
              </a:lnSpc>
              <a:spcBef>
                <a:spcPts val="40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System.out.println("DBMS version: " + mtdt.getDatabaseProductVersion());  System.out.println("Driver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name: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" +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 mtdt.getDriverName());</a:t>
            </a:r>
            <a:endParaRPr sz="1400">
              <a:latin typeface="Times New Roman"/>
              <a:cs typeface="Times New Roman"/>
            </a:endParaRPr>
          </a:p>
          <a:p>
            <a:pPr marL="19050" marR="2369185">
              <a:lnSpc>
                <a:spcPts val="1590"/>
              </a:lnSpc>
              <a:spcBef>
                <a:spcPts val="10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System.out.println("Driver version: " + mtdt.getDriverVersion());  System.out.println("supp. SQL Keywords: " +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 mtdt.getSQLKeywords());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3340" y="478790"/>
            <a:ext cx="2533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META-DATA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052830" y="1285240"/>
            <a:ext cx="3373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70099"/>
                </a:solidFill>
                <a:latin typeface="Times New Roman"/>
                <a:cs typeface="Times New Roman"/>
              </a:rPr>
              <a:t>DatabaseMetaData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140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3559" y="6343650"/>
            <a:ext cx="398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888888"/>
                </a:solidFill>
                <a:latin typeface="Times New Roman"/>
                <a:cs typeface="Times New Roman"/>
              </a:rPr>
              <a:t>J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6829" y="1101090"/>
            <a:ext cx="33483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JDBC Driver</a:t>
            </a:r>
            <a:r>
              <a:rPr sz="3200" spc="-60" dirty="0"/>
              <a:t> </a:t>
            </a:r>
            <a:r>
              <a:rPr sz="3200" spc="-5" dirty="0"/>
              <a:t>types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803400" y="2119629"/>
            <a:ext cx="6153150" cy="178688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3900" spc="-232" baseline="5341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r>
              <a:rPr sz="2600" spc="-15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2600" spc="-5" dirty="0">
                <a:solidFill>
                  <a:srgbClr val="270099"/>
                </a:solidFill>
                <a:latin typeface="Times New Roman"/>
                <a:cs typeface="Times New Roman"/>
              </a:rPr>
              <a:t>-1 JDBC-ODBC Bridge</a:t>
            </a:r>
            <a:r>
              <a:rPr sz="2600" spc="-34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3900" spc="-232" baseline="5341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r>
              <a:rPr sz="2600" spc="-15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2600" spc="-5" dirty="0">
                <a:solidFill>
                  <a:srgbClr val="270099"/>
                </a:solidFill>
                <a:latin typeface="Times New Roman"/>
                <a:cs typeface="Times New Roman"/>
              </a:rPr>
              <a:t>-2 Native-API Partly-Java</a:t>
            </a:r>
            <a:r>
              <a:rPr sz="2600" spc="-34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3900" spc="-232" baseline="5341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r>
              <a:rPr sz="2600" spc="-15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2600" spc="-5" dirty="0">
                <a:solidFill>
                  <a:srgbClr val="270099"/>
                </a:solidFill>
                <a:latin typeface="Times New Roman"/>
                <a:cs typeface="Times New Roman"/>
              </a:rPr>
              <a:t>-3 JDBC-Net Pure-Java</a:t>
            </a:r>
            <a:r>
              <a:rPr sz="2600" spc="-35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3900" spc="-240" baseline="5341" dirty="0">
                <a:solidFill>
                  <a:srgbClr val="006666"/>
                </a:solidFill>
                <a:latin typeface="MS UI Gothic"/>
                <a:cs typeface="MS UI Gothic"/>
              </a:rPr>
              <a:t>✔</a:t>
            </a:r>
            <a:r>
              <a:rPr sz="2600" b="1" u="heavy" spc="-160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Type </a:t>
            </a:r>
            <a:r>
              <a:rPr sz="2600" b="1" u="heavy" spc="-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-4 </a:t>
            </a:r>
            <a:r>
              <a:rPr sz="2600" b="1" u="heavy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Native Protocol Pure-Java</a:t>
            </a:r>
            <a:r>
              <a:rPr sz="2600" b="1" u="heavy" spc="9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-5" dirty="0">
                <a:solidFill>
                  <a:srgbClr val="270099"/>
                </a:solidFill>
                <a:uFill>
                  <a:solidFill>
                    <a:srgbClr val="270099"/>
                  </a:solidFill>
                </a:uFill>
                <a:latin typeface="Times New Roman"/>
                <a:cs typeface="Times New Roman"/>
              </a:rPr>
              <a:t>driver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62484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140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86000"/>
            <a:ext cx="32004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5689" y="1404620"/>
            <a:ext cx="7712709" cy="44640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7589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1 driver translates all JDBC calls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into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ODBC calls and sends them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ODBC driver. ODBC 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 generic</a:t>
            </a:r>
            <a:r>
              <a:rPr sz="1400" spc="-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API.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5"/>
              </a:lnSpc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 JDBC-ODBC Bridge driver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recommended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only for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experimental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use or when no other</a:t>
            </a:r>
            <a:r>
              <a:rPr sz="1400" spc="5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alternative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available</a:t>
            </a:r>
            <a:endParaRPr sz="1400">
              <a:latin typeface="Times New Roman"/>
              <a:cs typeface="Times New Roman"/>
            </a:endParaRPr>
          </a:p>
          <a:p>
            <a:pPr marL="3244850">
              <a:lnSpc>
                <a:spcPts val="1635"/>
              </a:lnSpc>
              <a:spcBef>
                <a:spcPts val="1320"/>
              </a:spcBef>
            </a:pP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Advantage</a:t>
            </a:r>
            <a:endParaRPr sz="1400">
              <a:latin typeface="Times New Roman"/>
              <a:cs typeface="Times New Roman"/>
            </a:endParaRPr>
          </a:p>
          <a:p>
            <a:pPr marL="3244850" marR="596900">
              <a:lnSpc>
                <a:spcPts val="1600"/>
              </a:lnSpc>
              <a:spcBef>
                <a:spcPts val="75"/>
              </a:spcBef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JDBC-ODBC Bridge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allows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access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almost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any  database, since</a:t>
            </a:r>
            <a:r>
              <a:rPr sz="14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3244850">
              <a:lnSpc>
                <a:spcPts val="1550"/>
              </a:lnSpc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database’s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ODBC drivers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already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available.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244850">
              <a:lnSpc>
                <a:spcPts val="1635"/>
              </a:lnSpc>
            </a:pP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Disadvantages</a:t>
            </a:r>
            <a:endParaRPr sz="1400">
              <a:latin typeface="Times New Roman"/>
              <a:cs typeface="Times New Roman"/>
            </a:endParaRPr>
          </a:p>
          <a:p>
            <a:pPr marL="3244850" marR="655955">
              <a:lnSpc>
                <a:spcPts val="1590"/>
              </a:lnSpc>
              <a:spcBef>
                <a:spcPts val="80"/>
              </a:spcBef>
              <a:buAutoNum type="arabicPeriod"/>
              <a:tabLst>
                <a:tab pos="3422650" algn="l"/>
              </a:tabLst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Since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Bridge driver is not written fully in Java,  </a:t>
            </a:r>
            <a:r>
              <a:rPr sz="14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1 drivers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not</a:t>
            </a:r>
            <a:r>
              <a:rPr sz="1400" spc="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portable.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70099"/>
              </a:buClr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3244850" marR="204470">
              <a:lnSpc>
                <a:spcPts val="1590"/>
              </a:lnSpc>
              <a:buAutoNum type="arabicPeriod"/>
              <a:tabLst>
                <a:tab pos="3422650" algn="l"/>
              </a:tabLst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performance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issue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seen as a JDBC call goes through  the</a:t>
            </a:r>
            <a:endParaRPr sz="1400">
              <a:latin typeface="Times New Roman"/>
              <a:cs typeface="Times New Roman"/>
            </a:endParaRPr>
          </a:p>
          <a:p>
            <a:pPr marL="3244850" marR="5080">
              <a:lnSpc>
                <a:spcPts val="1590"/>
              </a:lnSpc>
              <a:spcBef>
                <a:spcPts val="10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bridge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ODBC driver, then to the database, and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this 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applies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even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in the reverse process. They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slowest of all  driver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 types.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3244850" marR="19685">
              <a:lnSpc>
                <a:spcPts val="1590"/>
              </a:lnSpc>
              <a:buAutoNum type="arabicPeriod" startAt="3"/>
              <a:tabLst>
                <a:tab pos="3422650" algn="l"/>
              </a:tabLst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client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system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requires the ODBC Installation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use the  driver.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7840" y="6035040"/>
            <a:ext cx="1814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4. Not good for the</a:t>
            </a:r>
            <a:r>
              <a:rPr sz="1400" spc="-7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Web.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30700" y="646429"/>
            <a:ext cx="276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Type </a:t>
            </a:r>
            <a:r>
              <a:rPr sz="3600" u="none" dirty="0"/>
              <a:t>1</a:t>
            </a:r>
            <a:r>
              <a:rPr sz="3600" u="none" spc="-80" dirty="0"/>
              <a:t> </a:t>
            </a:r>
            <a:r>
              <a:rPr sz="3600" u="none" spc="-5" dirty="0"/>
              <a:t>Driver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399539" y="6342379"/>
            <a:ext cx="138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JDBC-ODBC</a:t>
            </a:r>
            <a:r>
              <a:rPr sz="1200" b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Driver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140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4300" y="6394450"/>
            <a:ext cx="1986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Native-API/partly </a:t>
            </a:r>
            <a:r>
              <a:rPr sz="1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2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driver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085339"/>
            <a:ext cx="2971800" cy="431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6639" y="1404620"/>
            <a:ext cx="8119745" cy="4622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94900"/>
              </a:lnSpc>
              <a:spcBef>
                <a:spcPts val="185"/>
              </a:spcBef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distinctive characteristic of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2 jdbc drivers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that </a:t>
            </a:r>
            <a:r>
              <a:rPr sz="14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2 drivers convert JDBC calls into database-spec  calls i.e. this driver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specific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 particular database.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Some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distinctive characteristic of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2 jdbc drivers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shown below.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Example: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Oracle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will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have oracle native</a:t>
            </a:r>
            <a:r>
              <a:rPr sz="1400" spc="-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api</a:t>
            </a:r>
            <a:endParaRPr sz="1400">
              <a:latin typeface="Times New Roman"/>
              <a:cs typeface="Times New Roman"/>
            </a:endParaRPr>
          </a:p>
          <a:p>
            <a:pPr marL="3135630">
              <a:lnSpc>
                <a:spcPts val="1635"/>
              </a:lnSpc>
              <a:spcBef>
                <a:spcPts val="980"/>
              </a:spcBef>
            </a:pP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Advantage</a:t>
            </a:r>
            <a:endParaRPr sz="1400">
              <a:latin typeface="Times New Roman"/>
              <a:cs typeface="Times New Roman"/>
            </a:endParaRPr>
          </a:p>
          <a:p>
            <a:pPr marL="3135630" marR="149860">
              <a:lnSpc>
                <a:spcPts val="1590"/>
              </a:lnSpc>
              <a:spcBef>
                <a:spcPts val="80"/>
              </a:spcBef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distinctive characteristic of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2 jdbc drivers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that they are  typically</a:t>
            </a:r>
            <a:endParaRPr sz="1400">
              <a:latin typeface="Times New Roman"/>
              <a:cs typeface="Times New Roman"/>
            </a:endParaRPr>
          </a:p>
          <a:p>
            <a:pPr marL="3180080">
              <a:lnSpc>
                <a:spcPts val="1510"/>
              </a:lnSpc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offer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better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performance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than the JDBC-ODBC Bridge as</a:t>
            </a:r>
            <a:r>
              <a:rPr sz="1400" spc="-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3135630">
              <a:lnSpc>
                <a:spcPts val="1595"/>
              </a:lnSpc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layers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L="3135630" marR="271780">
              <a:lnSpc>
                <a:spcPts val="1590"/>
              </a:lnSpc>
              <a:spcBef>
                <a:spcPts val="85"/>
              </a:spcBef>
            </a:pP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communication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(tiers)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less than that of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Type-1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and also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uses  Native api which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Database</a:t>
            </a:r>
            <a:r>
              <a:rPr sz="1400" spc="-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specific.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3135630">
              <a:lnSpc>
                <a:spcPts val="1635"/>
              </a:lnSpc>
            </a:pPr>
            <a:r>
              <a:rPr sz="1400" b="1" dirty="0">
                <a:solidFill>
                  <a:srgbClr val="270099"/>
                </a:solidFill>
                <a:latin typeface="Times New Roman"/>
                <a:cs typeface="Times New Roman"/>
              </a:rPr>
              <a:t>Disadvantage</a:t>
            </a:r>
            <a:endParaRPr sz="1400">
              <a:latin typeface="Times New Roman"/>
              <a:cs typeface="Times New Roman"/>
            </a:endParaRPr>
          </a:p>
          <a:p>
            <a:pPr marL="3180080" marR="474345" indent="-44450">
              <a:lnSpc>
                <a:spcPts val="1600"/>
              </a:lnSpc>
              <a:spcBef>
                <a:spcPts val="75"/>
              </a:spcBef>
              <a:buAutoNum type="arabicPeriod"/>
              <a:tabLst>
                <a:tab pos="3313429" algn="l"/>
              </a:tabLst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Native API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must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be installed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in the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Client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System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and hence 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2 drivers cannot be used for the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Internet.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70099"/>
              </a:buClr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3135630" marR="949960">
              <a:lnSpc>
                <a:spcPts val="1600"/>
              </a:lnSpc>
              <a:buAutoNum type="arabicPeriod"/>
              <a:tabLst>
                <a:tab pos="3313429" algn="l"/>
              </a:tabLst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Like </a:t>
            </a:r>
            <a:r>
              <a:rPr sz="14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1 drivers, it’s not written in Java Language  which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forms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a portability</a:t>
            </a:r>
            <a:r>
              <a:rPr sz="1400" spc="-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issue.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70099"/>
              </a:buClr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3135630" marR="534670">
              <a:lnSpc>
                <a:spcPts val="1590"/>
              </a:lnSpc>
              <a:spcBef>
                <a:spcPts val="5"/>
              </a:spcBef>
              <a:buAutoNum type="arabicPeriod"/>
              <a:tabLst>
                <a:tab pos="3313429" algn="l"/>
              </a:tabLst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If we change the Database we have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change the native api 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as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it is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specific to a</a:t>
            </a:r>
            <a:r>
              <a:rPr sz="1400" spc="-1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database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70099"/>
              </a:buClr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3312795" indent="-1778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313429" algn="l"/>
              </a:tabLst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Mostly obsolete</a:t>
            </a:r>
            <a:r>
              <a:rPr sz="1400" spc="-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now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9570" y="6193790"/>
            <a:ext cx="1899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5. Usually not thread</a:t>
            </a:r>
            <a:r>
              <a:rPr sz="1400" spc="-7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safe.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70450" y="633729"/>
            <a:ext cx="276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Type </a:t>
            </a:r>
            <a:r>
              <a:rPr sz="3600" u="none" dirty="0"/>
              <a:t>2</a:t>
            </a:r>
            <a:r>
              <a:rPr sz="3600" u="none" spc="-80" dirty="0"/>
              <a:t> </a:t>
            </a:r>
            <a:r>
              <a:rPr sz="3600" u="none" spc="-5" dirty="0"/>
              <a:t>Driver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6140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6030" y="6203950"/>
            <a:ext cx="1867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All Java/Net-protocol</a:t>
            </a:r>
            <a:r>
              <a:rPr sz="12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driver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419" y="2025650"/>
            <a:ext cx="2811780" cy="414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2680" y="1344929"/>
            <a:ext cx="7906384" cy="48031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496570">
              <a:lnSpc>
                <a:spcPts val="1590"/>
              </a:lnSpc>
              <a:spcBef>
                <a:spcPts val="225"/>
              </a:spcBef>
            </a:pPr>
            <a:r>
              <a:rPr sz="14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3 database requests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passed through the network to the middle-tier server. The middle-tier </a:t>
            </a:r>
            <a:r>
              <a:rPr sz="1400" spc="-5" dirty="0">
                <a:solidFill>
                  <a:srgbClr val="270099"/>
                </a:solidFill>
                <a:latin typeface="Times New Roman"/>
                <a:cs typeface="Times New Roman"/>
              </a:rPr>
              <a:t>then 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translates the request </a:t>
            </a:r>
            <a:r>
              <a:rPr sz="1400" spc="5" dirty="0">
                <a:solidFill>
                  <a:srgbClr val="270099"/>
                </a:solidFill>
                <a:latin typeface="Times New Roman"/>
                <a:cs typeface="Times New Roman"/>
              </a:rPr>
              <a:t>to the</a:t>
            </a:r>
            <a:r>
              <a:rPr sz="1400" spc="-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0099"/>
                </a:solidFill>
                <a:latin typeface="Times New Roman"/>
                <a:cs typeface="Times New Roman"/>
              </a:rPr>
              <a:t>database.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872740">
              <a:lnSpc>
                <a:spcPts val="1400"/>
              </a:lnSpc>
              <a:spcBef>
                <a:spcPts val="1160"/>
              </a:spcBef>
            </a:pP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Advantage</a:t>
            </a:r>
            <a:endParaRPr sz="1200">
              <a:latin typeface="Times New Roman"/>
              <a:cs typeface="Times New Roman"/>
            </a:endParaRPr>
          </a:p>
          <a:p>
            <a:pPr marL="2910840" marR="559435" indent="-38100">
              <a:lnSpc>
                <a:spcPts val="1360"/>
              </a:lnSpc>
              <a:spcBef>
                <a:spcPts val="70"/>
              </a:spcBef>
              <a:buAutoNum type="arabicPeriod"/>
              <a:tabLst>
                <a:tab pos="302514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This driver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server-based,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so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there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is no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need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any vendor database  library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to be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present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on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client</a:t>
            </a:r>
            <a:r>
              <a:rPr sz="1200" spc="-4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machines.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70099"/>
              </a:buClr>
              <a:buFont typeface="Times New Roman"/>
              <a:buAutoNum type="arabicPeriod"/>
            </a:pPr>
            <a:endParaRPr sz="1050">
              <a:latin typeface="Times New Roman"/>
              <a:cs typeface="Times New Roman"/>
            </a:endParaRPr>
          </a:p>
          <a:p>
            <a:pPr marL="3025140" indent="-152400">
              <a:lnSpc>
                <a:spcPct val="100000"/>
              </a:lnSpc>
              <a:buAutoNum type="arabicPeriod"/>
              <a:tabLst>
                <a:tab pos="302514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This driver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is fully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written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Java and hence Portable. </a:t>
            </a:r>
            <a:r>
              <a:rPr sz="1200" spc="-15" dirty="0">
                <a:solidFill>
                  <a:srgbClr val="270099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suitable for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web.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70099"/>
              </a:buClr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872740" marR="546100">
              <a:lnSpc>
                <a:spcPts val="1360"/>
              </a:lnSpc>
              <a:spcBef>
                <a:spcPts val="5"/>
              </a:spcBef>
              <a:buAutoNum type="arabicPeriod"/>
              <a:tabLst>
                <a:tab pos="302514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There are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many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opportunities to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optimize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portability, performance, and  scalability.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0099"/>
              </a:buClr>
              <a:buFont typeface="Times New Roman"/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marL="2872740" marR="614680">
              <a:lnSpc>
                <a:spcPts val="1360"/>
              </a:lnSpc>
              <a:buAutoNum type="arabicPeriod"/>
              <a:tabLst>
                <a:tab pos="302514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net protocol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can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be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designed to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make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client JDBC driver very  small and fast to</a:t>
            </a:r>
            <a:r>
              <a:rPr sz="1200" spc="2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load.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70099"/>
              </a:buClr>
              <a:buFont typeface="Times New Roman"/>
              <a:buAutoNum type="arabicPeriod"/>
            </a:pPr>
            <a:endParaRPr sz="1050">
              <a:latin typeface="Times New Roman"/>
              <a:cs typeface="Times New Roman"/>
            </a:endParaRPr>
          </a:p>
          <a:p>
            <a:pPr marL="3025140" indent="-152400">
              <a:lnSpc>
                <a:spcPts val="1400"/>
              </a:lnSpc>
              <a:buAutoNum type="arabicPeriod"/>
              <a:tabLst>
                <a:tab pos="302514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3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typically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provides support for features such</a:t>
            </a:r>
            <a:r>
              <a:rPr sz="1200" spc="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2872740" marR="303530">
              <a:lnSpc>
                <a:spcPts val="1370"/>
              </a:lnSpc>
              <a:spcBef>
                <a:spcPts val="65"/>
              </a:spcBef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caching (connections, query results, and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so on),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load balancing, and advanced  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system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administration such as logging and</a:t>
            </a:r>
            <a:r>
              <a:rPr sz="1200" spc="1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auditing.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3025140" indent="-152400">
              <a:lnSpc>
                <a:spcPct val="100000"/>
              </a:lnSpc>
              <a:buAutoNum type="arabicPeriod" startAt="6"/>
              <a:tabLst>
                <a:tab pos="302514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This driver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very flexible allows access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to multiple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databases using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one</a:t>
            </a:r>
            <a:r>
              <a:rPr sz="1200" spc="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driver.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70099"/>
              </a:buClr>
              <a:buFont typeface="Times New Roman"/>
              <a:buAutoNum type="arabicPeriod" startAt="6"/>
            </a:pPr>
            <a:endParaRPr sz="1100">
              <a:latin typeface="Times New Roman"/>
              <a:cs typeface="Times New Roman"/>
            </a:endParaRPr>
          </a:p>
          <a:p>
            <a:pPr marL="3025140" indent="-152400">
              <a:lnSpc>
                <a:spcPct val="100000"/>
              </a:lnSpc>
              <a:buAutoNum type="arabicPeriod" startAt="6"/>
              <a:tabLst>
                <a:tab pos="302514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They are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most efficient amongst all driver</a:t>
            </a:r>
            <a:r>
              <a:rPr sz="1200" spc="-10" dirty="0">
                <a:solidFill>
                  <a:srgbClr val="270099"/>
                </a:solidFill>
                <a:latin typeface="Times New Roman"/>
                <a:cs typeface="Times New Roman"/>
              </a:rPr>
              <a:t> types.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2872740">
              <a:lnSpc>
                <a:spcPts val="1400"/>
              </a:lnSpc>
            </a:pPr>
            <a:r>
              <a:rPr sz="1200" b="1" spc="-5" dirty="0">
                <a:solidFill>
                  <a:srgbClr val="270099"/>
                </a:solidFill>
                <a:latin typeface="Times New Roman"/>
                <a:cs typeface="Times New Roman"/>
              </a:rPr>
              <a:t>Disadvantage</a:t>
            </a:r>
            <a:endParaRPr sz="1200">
              <a:latin typeface="Times New Roman"/>
              <a:cs typeface="Times New Roman"/>
            </a:endParaRPr>
          </a:p>
          <a:p>
            <a:pPr marL="3025140" indent="-152400">
              <a:lnSpc>
                <a:spcPts val="1360"/>
              </a:lnSpc>
              <a:buAutoNum type="arabicPeriod"/>
              <a:tabLst>
                <a:tab pos="3025140" algn="l"/>
              </a:tabLst>
            </a:pPr>
            <a:r>
              <a:rPr sz="1200" spc="-15" dirty="0">
                <a:solidFill>
                  <a:srgbClr val="270099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requires another server application to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install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and</a:t>
            </a:r>
            <a:r>
              <a:rPr sz="1200" spc="2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maintain.</a:t>
            </a:r>
            <a:endParaRPr sz="1200">
              <a:latin typeface="Times New Roman"/>
              <a:cs typeface="Times New Roman"/>
            </a:endParaRPr>
          </a:p>
          <a:p>
            <a:pPr marL="3025140" indent="-152400">
              <a:lnSpc>
                <a:spcPts val="1400"/>
              </a:lnSpc>
              <a:buAutoNum type="arabicPeriod"/>
              <a:tabLst>
                <a:tab pos="3025140" algn="l"/>
              </a:tabLst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Traversing the recordset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may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take longer, since </a:t>
            </a:r>
            <a:r>
              <a:rPr sz="1200" dirty="0">
                <a:solidFill>
                  <a:srgbClr val="270099"/>
                </a:solidFill>
                <a:latin typeface="Times New Roman"/>
                <a:cs typeface="Times New Roman"/>
              </a:rPr>
              <a:t>the data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comes</a:t>
            </a:r>
            <a:r>
              <a:rPr sz="1200" spc="-55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through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2720" y="6113779"/>
            <a:ext cx="1202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the backend</a:t>
            </a:r>
            <a:r>
              <a:rPr sz="1200" spc="-60" dirty="0">
                <a:solidFill>
                  <a:srgbClr val="27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70099"/>
                </a:solidFill>
                <a:latin typeface="Times New Roman"/>
                <a:cs typeface="Times New Roman"/>
              </a:rPr>
              <a:t>server.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70450" y="633729"/>
            <a:ext cx="276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Type </a:t>
            </a:r>
            <a:r>
              <a:rPr sz="3600" u="none" dirty="0"/>
              <a:t>3</a:t>
            </a:r>
            <a:r>
              <a:rPr sz="3600" u="none" spc="-80" dirty="0"/>
              <a:t> </a:t>
            </a:r>
            <a:r>
              <a:rPr sz="3600" u="none" spc="-5" dirty="0"/>
              <a:t>Driver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5895</Words>
  <Application>Microsoft Office PowerPoint</Application>
  <PresentationFormat>On-screen Show (4:3)</PresentationFormat>
  <Paragraphs>625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MS UI Gothic</vt:lpstr>
      <vt:lpstr>Arial</vt:lpstr>
      <vt:lpstr>Calibri</vt:lpstr>
      <vt:lpstr>Courier New</vt:lpstr>
      <vt:lpstr>Times New Roman</vt:lpstr>
      <vt:lpstr>Verdana</vt:lpstr>
      <vt:lpstr>Office Theme</vt:lpstr>
      <vt:lpstr>JDBC</vt:lpstr>
      <vt:lpstr>Agenda</vt:lpstr>
      <vt:lpstr>JDBC</vt:lpstr>
      <vt:lpstr>JDBC Architecture</vt:lpstr>
      <vt:lpstr>JDBC Driver Types</vt:lpstr>
      <vt:lpstr>JDBC Driver types</vt:lpstr>
      <vt:lpstr>Type 1 Driver</vt:lpstr>
      <vt:lpstr>Type 2 Driver</vt:lpstr>
      <vt:lpstr>Type 3 Driver</vt:lpstr>
      <vt:lpstr>Type 4 Driver The Type 4 uses java networking libraries to communicate directly with the database server</vt:lpstr>
      <vt:lpstr>NOTE: Default Driver for JDBC Connectivity</vt:lpstr>
      <vt:lpstr>JDBC Versions</vt:lpstr>
      <vt:lpstr>JDBC Versions</vt:lpstr>
      <vt:lpstr>Using JDBC API</vt:lpstr>
      <vt:lpstr>PowerPoint Presentation</vt:lpstr>
      <vt:lpstr>PowerPoint Presentation</vt:lpstr>
      <vt:lpstr>Step-1 Loading a Driver</vt:lpstr>
      <vt:lpstr>Step-2 Connecting to the Database</vt:lpstr>
      <vt:lpstr>Connection</vt:lpstr>
      <vt:lpstr>Step-3 Creating and Executing JDBC Statements</vt:lpstr>
      <vt:lpstr>Three kinds of Statements</vt:lpstr>
      <vt:lpstr>Using Statement</vt:lpstr>
      <vt:lpstr>Using Statement</vt:lpstr>
      <vt:lpstr>Using Statement</vt:lpstr>
      <vt:lpstr>Using Statement</vt:lpstr>
      <vt:lpstr>Using Statement</vt:lpstr>
      <vt:lpstr>Prepared Statement</vt:lpstr>
      <vt:lpstr>Using Prepared Statement</vt:lpstr>
      <vt:lpstr>Using Prepared Statement  Inserting Rows</vt:lpstr>
      <vt:lpstr>Using Prepared Statement  Updating Rows</vt:lpstr>
      <vt:lpstr>Using Prepared Statement  Deleting Rows</vt:lpstr>
      <vt:lpstr>SQL Exception</vt:lpstr>
      <vt:lpstr>Result Sets</vt:lpstr>
      <vt:lpstr>Types of Result Sets</vt:lpstr>
      <vt:lpstr>ResultSet Method</vt:lpstr>
      <vt:lpstr>Exercise</vt:lpstr>
      <vt:lpstr>Important JDBC Concepts</vt:lpstr>
      <vt:lpstr>Important JDBC Concepts</vt:lpstr>
      <vt:lpstr>Batch Updation</vt:lpstr>
      <vt:lpstr>Batch Updation</vt:lpstr>
      <vt:lpstr>PowerPoint Presentation</vt:lpstr>
      <vt:lpstr>PowerPoint Presentation</vt:lpstr>
      <vt:lpstr>Important JDBC Concepts</vt:lpstr>
      <vt:lpstr>Important JDBC Concepts</vt:lpstr>
      <vt:lpstr>Important JDBC Concepts</vt:lpstr>
      <vt:lpstr>Click on (+) button  to insert a new record.</vt:lpstr>
      <vt:lpstr>Important JDBC Concepts</vt:lpstr>
      <vt:lpstr>Important JDBC Concepts</vt:lpstr>
      <vt:lpstr>Important JDBC Concepts</vt:lpstr>
      <vt:lpstr>The CallableStatement</vt:lpstr>
      <vt:lpstr>Data-Source</vt:lpstr>
      <vt:lpstr>META-DATA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Venkat</dc:creator>
  <cp:lastModifiedBy>office</cp:lastModifiedBy>
  <cp:revision>2</cp:revision>
  <dcterms:created xsi:type="dcterms:W3CDTF">2021-01-01T04:27:19Z</dcterms:created>
  <dcterms:modified xsi:type="dcterms:W3CDTF">2021-01-01T04:34:25Z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2015-03-31T00:00:00Z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2021-01-01T00:00:00Z</vt:filetime>
  </property>
</Properties>
</file>