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1365FB2-F465-4D13-B062-881A27F2194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0" y="8685360"/>
            <a:ext cx="2971440" cy="458280"/>
          </a:xfrm>
          <a:prstGeom prst="rect">
            <a:avLst/>
          </a:prstGeom>
          <a:noFill/>
          <a:ln>
            <a:noFill/>
          </a:ln>
        </p:spPr>
        <p:txBody>
          <a:bodyPr anchor="b">
            <a:noAutofit/>
          </a:bodyPr>
          <a:p>
            <a:pPr>
              <a:lnSpc>
                <a:spcPct val="100000"/>
              </a:lnSpc>
            </a:pPr>
            <a:r>
              <a:rPr b="0" lang="en-US" sz="1200" spc="-1" strike="noStrike">
                <a:solidFill>
                  <a:srgbClr val="000000"/>
                </a:solidFill>
                <a:latin typeface="Arial"/>
              </a:rPr>
              <a:t>© Accenture 2006</a:t>
            </a:r>
            <a:endParaRPr b="0" lang="en-US" sz="1200" spc="-1" strike="noStrike">
              <a:latin typeface="Times New Roman"/>
            </a:endParaRPr>
          </a:p>
          <a:p>
            <a:pPr>
              <a:lnSpc>
                <a:spcPct val="100000"/>
              </a:lnSpc>
            </a:pPr>
            <a:r>
              <a:rPr b="0" lang="en-US" sz="1200" spc="-1" strike="noStrike">
                <a:solidFill>
                  <a:srgbClr val="000000"/>
                </a:solidFill>
                <a:latin typeface="Arial"/>
              </a:rPr>
              <a:t>Course Code Z16828</a:t>
            </a:r>
            <a:endParaRPr b="0" lang="en-US" sz="1200" spc="-1" strike="noStrike">
              <a:latin typeface="Times New Roman"/>
            </a:endParaRPr>
          </a:p>
        </p:txBody>
      </p:sp>
      <p:sp>
        <p:nvSpPr>
          <p:cNvPr id="126" name="TextShape 2"/>
          <p:cNvSpPr txBox="1"/>
          <p:nvPr/>
        </p:nvSpPr>
        <p:spPr>
          <a:xfrm>
            <a:off x="3884760" y="8685360"/>
            <a:ext cx="2971440" cy="458280"/>
          </a:xfrm>
          <a:prstGeom prst="rect">
            <a:avLst/>
          </a:prstGeom>
          <a:noFill/>
          <a:ln>
            <a:noFill/>
          </a:ln>
        </p:spPr>
        <p:txBody>
          <a:bodyPr anchor="b">
            <a:noAutofit/>
          </a:bodyPr>
          <a:p>
            <a:pPr algn="r">
              <a:lnSpc>
                <a:spcPct val="100000"/>
              </a:lnSpc>
            </a:pPr>
            <a:r>
              <a:rPr b="0" lang="en-US" sz="1200" spc="-1" strike="noStrike">
                <a:solidFill>
                  <a:srgbClr val="000000"/>
                </a:solidFill>
                <a:latin typeface="Arial"/>
              </a:rPr>
              <a:t>                         </a:t>
            </a:r>
            <a:fld id="{D11442E9-E841-4C8C-AE5A-B023EB1B7EE9}" type="slidenum">
              <a:rPr b="0" lang="en-US" sz="1200" spc="-1" strike="noStrike">
                <a:solidFill>
                  <a:srgbClr val="000000"/>
                </a:solidFill>
                <a:latin typeface="Arial"/>
              </a:rPr>
              <a:t>11</a:t>
            </a:fld>
            <a:endParaRPr b="0" lang="en-US" sz="1200" spc="-1" strike="noStrike">
              <a:latin typeface="Times New Roman"/>
            </a:endParaRPr>
          </a:p>
        </p:txBody>
      </p:sp>
      <p:sp>
        <p:nvSpPr>
          <p:cNvPr id="127" name="TextShape 3"/>
          <p:cNvSpPr txBox="1"/>
          <p:nvPr/>
        </p:nvSpPr>
        <p:spPr>
          <a:xfrm>
            <a:off x="0" y="0"/>
            <a:ext cx="2971440" cy="458280"/>
          </a:xfrm>
          <a:prstGeom prst="rect">
            <a:avLst/>
          </a:prstGeom>
          <a:noFill/>
          <a:ln>
            <a:noFill/>
          </a:ln>
        </p:spPr>
        <p:txBody>
          <a:bodyPr>
            <a:noAutofit/>
          </a:bodyPr>
          <a:p>
            <a:pPr>
              <a:lnSpc>
                <a:spcPct val="100000"/>
              </a:lnSpc>
            </a:pPr>
            <a:r>
              <a:rPr b="0" lang="en-US" sz="1200" spc="-1" strike="noStrike">
                <a:solidFill>
                  <a:srgbClr val="000000"/>
                </a:solidFill>
                <a:latin typeface="Arial"/>
                <a:ea typeface="+mn-ea"/>
              </a:rPr>
              <a:t>ATS Application Programming: C# .Net Programming</a:t>
            </a:r>
            <a:endParaRPr b="0" lang="en-US" sz="1200" spc="-1" strike="noStrike">
              <a:latin typeface="Times New Roman"/>
            </a:endParaRPr>
          </a:p>
        </p:txBody>
      </p:sp>
      <p:sp>
        <p:nvSpPr>
          <p:cNvPr id="128" name="TextShape 4"/>
          <p:cNvSpPr txBox="1"/>
          <p:nvPr/>
        </p:nvSpPr>
        <p:spPr>
          <a:xfrm>
            <a:off x="3884760" y="0"/>
            <a:ext cx="2971440" cy="458280"/>
          </a:xfrm>
          <a:prstGeom prst="rect">
            <a:avLst/>
          </a:prstGeom>
          <a:noFill/>
          <a:ln>
            <a:noFill/>
          </a:ln>
        </p:spPr>
        <p:txBody>
          <a:bodyPr>
            <a:noAutofit/>
          </a:bodyPr>
          <a:p>
            <a:pPr algn="r">
              <a:lnSpc>
                <a:spcPct val="100000"/>
              </a:lnSpc>
            </a:pPr>
            <a:r>
              <a:rPr b="0" lang="en-US" sz="1200" spc="-1" strike="noStrike">
                <a:solidFill>
                  <a:srgbClr val="000000"/>
                </a:solidFill>
                <a:latin typeface="Arial"/>
              </a:rPr>
              <a:t>2.1 Introduction to .NET Technology</a:t>
            </a:r>
            <a:endParaRPr b="0" lang="en-US" sz="1200" spc="-1" strike="noStrike">
              <a:latin typeface="Times New Roman"/>
            </a:endParaRPr>
          </a:p>
        </p:txBody>
      </p:sp>
      <p:sp>
        <p:nvSpPr>
          <p:cNvPr id="129" name="PlaceHolder 5"/>
          <p:cNvSpPr>
            <a:spLocks noGrp="1"/>
          </p:cNvSpPr>
          <p:nvPr>
            <p:ph type="sldImg"/>
          </p:nvPr>
        </p:nvSpPr>
        <p:spPr>
          <a:xfrm>
            <a:off x="380880" y="685800"/>
            <a:ext cx="6095520" cy="3428640"/>
          </a:xfrm>
          <a:prstGeom prst="rect">
            <a:avLst/>
          </a:prstGeom>
        </p:spPr>
      </p:sp>
      <p:sp>
        <p:nvSpPr>
          <p:cNvPr id="130" name="PlaceHolder 6"/>
          <p:cNvSpPr>
            <a:spLocks noGrp="1"/>
          </p:cNvSpPr>
          <p:nvPr>
            <p:ph type="body"/>
          </p:nvPr>
        </p:nvSpPr>
        <p:spPr>
          <a:xfrm>
            <a:off x="685800" y="4210200"/>
            <a:ext cx="5486040" cy="4552560"/>
          </a:xfrm>
          <a:prstGeom prst="rect">
            <a:avLst/>
          </a:prstGeom>
        </p:spPr>
        <p:txBody>
          <a:bodyPr>
            <a:noAutofit/>
          </a:bodyPr>
          <a:p>
            <a:pPr marL="216000" indent="-216000">
              <a:lnSpc>
                <a:spcPct val="100000"/>
              </a:lnSpc>
            </a:pPr>
            <a:r>
              <a:rPr b="1" lang="en-US" sz="2000" spc="-1" strike="noStrike">
                <a:latin typeface="Arial"/>
              </a:rPr>
              <a:t>Faculty Notes:</a:t>
            </a:r>
            <a:endParaRPr b="0" lang="en-US" sz="2000" spc="-1" strike="noStrike">
              <a:latin typeface="Arial"/>
            </a:endParaRPr>
          </a:p>
          <a:p>
            <a:pPr marL="216000" indent="-216000">
              <a:lnSpc>
                <a:spcPct val="100000"/>
              </a:lnSpc>
            </a:pPr>
            <a:r>
              <a:rPr b="0" lang="en-US" sz="2000" spc="-1" strike="noStrike">
                <a:latin typeface="Arial"/>
              </a:rPr>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SmallTalk, Java, RPG, Ada, APL, J# and others.</a:t>
            </a:r>
            <a:endParaRPr b="0" lang="en-US" sz="2000" spc="-1" strike="noStrike">
              <a:latin typeface="Arial"/>
            </a:endParaRPr>
          </a:p>
          <a:p>
            <a:pPr marL="216000" indent="-216000">
              <a:lnSpc>
                <a:spcPct val="100000"/>
              </a:lnSpc>
            </a:pPr>
            <a:r>
              <a:rPr b="0" lang="en-US" sz="2000" spc="-1" strike="noStrike">
                <a:latin typeface="Arial"/>
              </a:rPr>
              <a:t>The .NET Framework is designed to unify programming models to enable cross-language integration. </a:t>
            </a:r>
            <a:endParaRPr b="0" lang="en-US" sz="2000" spc="-1" strike="noStrike">
              <a:latin typeface="Arial"/>
            </a:endParaRPr>
          </a:p>
          <a:p>
            <a:pPr marL="216000" indent="-216000">
              <a:lnSpc>
                <a:spcPct val="100000"/>
              </a:lnSpc>
            </a:pPr>
            <a:r>
              <a:rPr b="0" lang="en-US" sz="2000" spc="-1" strike="noStrike">
                <a:latin typeface="Arial"/>
              </a:rPr>
              <a:t> </a:t>
            </a:r>
            <a:br/>
            <a:r>
              <a:rPr b="0" lang="en-US" sz="2000" spc="-1" strike="noStrike">
                <a:latin typeface="Arial"/>
              </a:rPr>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8685360"/>
            <a:ext cx="2971440" cy="458280"/>
          </a:xfrm>
          <a:prstGeom prst="rect">
            <a:avLst/>
          </a:prstGeom>
          <a:noFill/>
          <a:ln>
            <a:noFill/>
          </a:ln>
        </p:spPr>
        <p:txBody>
          <a:bodyPr anchor="b">
            <a:noAutofit/>
          </a:bodyPr>
          <a:p>
            <a:pPr>
              <a:lnSpc>
                <a:spcPct val="100000"/>
              </a:lnSpc>
            </a:pPr>
            <a:r>
              <a:rPr b="0" lang="en-US" sz="1200" spc="-1" strike="noStrike">
                <a:solidFill>
                  <a:srgbClr val="000000"/>
                </a:solidFill>
                <a:latin typeface="Arial"/>
              </a:rPr>
              <a:t>© Accenture 2006</a:t>
            </a:r>
            <a:endParaRPr b="0" lang="en-US" sz="1200" spc="-1" strike="noStrike">
              <a:latin typeface="Times New Roman"/>
            </a:endParaRPr>
          </a:p>
          <a:p>
            <a:pPr>
              <a:lnSpc>
                <a:spcPct val="100000"/>
              </a:lnSpc>
            </a:pPr>
            <a:r>
              <a:rPr b="0" lang="en-US" sz="1200" spc="-1" strike="noStrike">
                <a:solidFill>
                  <a:srgbClr val="000000"/>
                </a:solidFill>
                <a:latin typeface="Arial"/>
              </a:rPr>
              <a:t>Course Code Z16828</a:t>
            </a:r>
            <a:endParaRPr b="0" lang="en-US" sz="1200" spc="-1" strike="noStrike">
              <a:latin typeface="Times New Roman"/>
            </a:endParaRPr>
          </a:p>
        </p:txBody>
      </p:sp>
      <p:sp>
        <p:nvSpPr>
          <p:cNvPr id="132" name="TextShape 2"/>
          <p:cNvSpPr txBox="1"/>
          <p:nvPr/>
        </p:nvSpPr>
        <p:spPr>
          <a:xfrm>
            <a:off x="3884760" y="8685360"/>
            <a:ext cx="2971440" cy="458280"/>
          </a:xfrm>
          <a:prstGeom prst="rect">
            <a:avLst/>
          </a:prstGeom>
          <a:noFill/>
          <a:ln>
            <a:noFill/>
          </a:ln>
        </p:spPr>
        <p:txBody>
          <a:bodyPr anchor="b">
            <a:noAutofit/>
          </a:bodyPr>
          <a:p>
            <a:pPr algn="r">
              <a:lnSpc>
                <a:spcPct val="100000"/>
              </a:lnSpc>
            </a:pPr>
            <a:r>
              <a:rPr b="0" lang="en-US" sz="1200" spc="-1" strike="noStrike">
                <a:solidFill>
                  <a:srgbClr val="000000"/>
                </a:solidFill>
                <a:latin typeface="Arial"/>
              </a:rPr>
              <a:t>                         </a:t>
            </a:r>
            <a:fld id="{414DA8E3-40D4-4DC6-B95C-06CFB7F22EF9}" type="slidenum">
              <a:rPr b="0" lang="en-US" sz="1200" spc="-1" strike="noStrike">
                <a:solidFill>
                  <a:srgbClr val="000000"/>
                </a:solidFill>
                <a:latin typeface="Arial"/>
              </a:rPr>
              <a:t>11</a:t>
            </a:fld>
            <a:endParaRPr b="0" lang="en-US" sz="1200" spc="-1" strike="noStrike">
              <a:latin typeface="Times New Roman"/>
            </a:endParaRPr>
          </a:p>
        </p:txBody>
      </p:sp>
      <p:sp>
        <p:nvSpPr>
          <p:cNvPr id="133" name="TextShape 3"/>
          <p:cNvSpPr txBox="1"/>
          <p:nvPr/>
        </p:nvSpPr>
        <p:spPr>
          <a:xfrm>
            <a:off x="0" y="0"/>
            <a:ext cx="2971440" cy="458280"/>
          </a:xfrm>
          <a:prstGeom prst="rect">
            <a:avLst/>
          </a:prstGeom>
          <a:noFill/>
          <a:ln>
            <a:noFill/>
          </a:ln>
        </p:spPr>
        <p:txBody>
          <a:bodyPr>
            <a:noAutofit/>
          </a:bodyPr>
          <a:p>
            <a:pPr>
              <a:lnSpc>
                <a:spcPct val="100000"/>
              </a:lnSpc>
            </a:pPr>
            <a:r>
              <a:rPr b="0" lang="en-US" sz="1200" spc="-1" strike="noStrike">
                <a:solidFill>
                  <a:srgbClr val="000000"/>
                </a:solidFill>
                <a:latin typeface="Arial"/>
                <a:ea typeface="+mn-ea"/>
              </a:rPr>
              <a:t>ATS Application Programming: C# .Net Programming</a:t>
            </a:r>
            <a:endParaRPr b="0" lang="en-US" sz="1200" spc="-1" strike="noStrike">
              <a:latin typeface="Times New Roman"/>
            </a:endParaRPr>
          </a:p>
        </p:txBody>
      </p:sp>
      <p:sp>
        <p:nvSpPr>
          <p:cNvPr id="134" name="TextShape 4"/>
          <p:cNvSpPr txBox="1"/>
          <p:nvPr/>
        </p:nvSpPr>
        <p:spPr>
          <a:xfrm>
            <a:off x="3884760" y="0"/>
            <a:ext cx="2971440" cy="458280"/>
          </a:xfrm>
          <a:prstGeom prst="rect">
            <a:avLst/>
          </a:prstGeom>
          <a:noFill/>
          <a:ln>
            <a:noFill/>
          </a:ln>
        </p:spPr>
        <p:txBody>
          <a:bodyPr>
            <a:noAutofit/>
          </a:bodyPr>
          <a:p>
            <a:pPr algn="r">
              <a:lnSpc>
                <a:spcPct val="100000"/>
              </a:lnSpc>
            </a:pPr>
            <a:r>
              <a:rPr b="0" lang="en-US" sz="1200" spc="-1" strike="noStrike">
                <a:solidFill>
                  <a:srgbClr val="000000"/>
                </a:solidFill>
                <a:latin typeface="Arial"/>
              </a:rPr>
              <a:t>2.1 Introduction to .NET Technology</a:t>
            </a:r>
            <a:endParaRPr b="0" lang="en-US" sz="1200" spc="-1" strike="noStrike">
              <a:latin typeface="Times New Roman"/>
            </a:endParaRPr>
          </a:p>
        </p:txBody>
      </p:sp>
      <p:sp>
        <p:nvSpPr>
          <p:cNvPr id="135" name="PlaceHolder 5"/>
          <p:cNvSpPr>
            <a:spLocks noGrp="1"/>
          </p:cNvSpPr>
          <p:nvPr>
            <p:ph type="sldImg"/>
          </p:nvPr>
        </p:nvSpPr>
        <p:spPr>
          <a:xfrm>
            <a:off x="380880" y="685800"/>
            <a:ext cx="6095520" cy="3428640"/>
          </a:xfrm>
          <a:prstGeom prst="rect">
            <a:avLst/>
          </a:prstGeom>
        </p:spPr>
      </p:sp>
      <p:sp>
        <p:nvSpPr>
          <p:cNvPr id="136" name="PlaceHolder 6"/>
          <p:cNvSpPr>
            <a:spLocks noGrp="1"/>
          </p:cNvSpPr>
          <p:nvPr>
            <p:ph type="body"/>
          </p:nvPr>
        </p:nvSpPr>
        <p:spPr>
          <a:xfrm>
            <a:off x="685800" y="4210200"/>
            <a:ext cx="5486040" cy="4552560"/>
          </a:xfrm>
          <a:prstGeom prst="rect">
            <a:avLst/>
          </a:prstGeom>
        </p:spPr>
        <p:txBody>
          <a:bodyPr>
            <a:noAutofit/>
          </a:bodyPr>
          <a:p>
            <a:pPr marL="216000" indent="-216000">
              <a:lnSpc>
                <a:spcPct val="100000"/>
              </a:lnSpc>
            </a:pPr>
            <a:r>
              <a:rPr b="1" lang="en-US" sz="2000" spc="-1" strike="noStrike">
                <a:latin typeface="Arial"/>
              </a:rPr>
              <a:t>Faculty Notes:</a:t>
            </a:r>
            <a:endParaRPr b="0" lang="en-US" sz="2000" spc="-1" strike="noStrike">
              <a:latin typeface="Arial"/>
            </a:endParaRPr>
          </a:p>
          <a:p>
            <a:pPr marL="216000" indent="-216000">
              <a:lnSpc>
                <a:spcPct val="100000"/>
              </a:lnSpc>
            </a:pPr>
            <a:r>
              <a:rPr b="1" lang="en-US" sz="2000" spc="-1" strike="noStrike">
                <a:latin typeface="Arial"/>
              </a:rPr>
              <a:t>Just read out the slide  the sub point are explained in next slide</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0" y="8685360"/>
            <a:ext cx="2971440" cy="458280"/>
          </a:xfrm>
          <a:prstGeom prst="rect">
            <a:avLst/>
          </a:prstGeom>
          <a:noFill/>
          <a:ln>
            <a:noFill/>
          </a:ln>
        </p:spPr>
        <p:txBody>
          <a:bodyPr anchor="b">
            <a:noAutofit/>
          </a:bodyPr>
          <a:p>
            <a:pPr>
              <a:lnSpc>
                <a:spcPct val="100000"/>
              </a:lnSpc>
            </a:pPr>
            <a:r>
              <a:rPr b="0" lang="en-US" sz="1200" spc="-1" strike="noStrike">
                <a:solidFill>
                  <a:srgbClr val="000000"/>
                </a:solidFill>
                <a:latin typeface="Arial"/>
              </a:rPr>
              <a:t>© Accenture 2006</a:t>
            </a:r>
            <a:endParaRPr b="0" lang="en-US" sz="1200" spc="-1" strike="noStrike">
              <a:latin typeface="Times New Roman"/>
            </a:endParaRPr>
          </a:p>
          <a:p>
            <a:pPr>
              <a:lnSpc>
                <a:spcPct val="100000"/>
              </a:lnSpc>
            </a:pPr>
            <a:r>
              <a:rPr b="0" lang="en-US" sz="1200" spc="-1" strike="noStrike">
                <a:solidFill>
                  <a:srgbClr val="000000"/>
                </a:solidFill>
                <a:latin typeface="Arial"/>
              </a:rPr>
              <a:t>Course Code Z16828</a:t>
            </a:r>
            <a:endParaRPr b="0" lang="en-US" sz="1200" spc="-1" strike="noStrike">
              <a:latin typeface="Times New Roman"/>
            </a:endParaRPr>
          </a:p>
        </p:txBody>
      </p:sp>
      <p:sp>
        <p:nvSpPr>
          <p:cNvPr id="138" name="TextShape 2"/>
          <p:cNvSpPr txBox="1"/>
          <p:nvPr/>
        </p:nvSpPr>
        <p:spPr>
          <a:xfrm>
            <a:off x="3884760" y="8685360"/>
            <a:ext cx="2971440" cy="458280"/>
          </a:xfrm>
          <a:prstGeom prst="rect">
            <a:avLst/>
          </a:prstGeom>
          <a:noFill/>
          <a:ln>
            <a:noFill/>
          </a:ln>
        </p:spPr>
        <p:txBody>
          <a:bodyPr anchor="b">
            <a:noAutofit/>
          </a:bodyPr>
          <a:p>
            <a:pPr algn="r">
              <a:lnSpc>
                <a:spcPct val="100000"/>
              </a:lnSpc>
            </a:pPr>
            <a:r>
              <a:rPr b="0" lang="en-US" sz="1200" spc="-1" strike="noStrike">
                <a:solidFill>
                  <a:srgbClr val="000000"/>
                </a:solidFill>
                <a:latin typeface="Arial"/>
              </a:rPr>
              <a:t>                         </a:t>
            </a:r>
            <a:fld id="{A596A068-FE28-47D3-BEFC-77BECD80C26A}" type="slidenum">
              <a:rPr b="0" lang="en-US" sz="1200" spc="-1" strike="noStrike">
                <a:solidFill>
                  <a:srgbClr val="000000"/>
                </a:solidFill>
                <a:latin typeface="Arial"/>
              </a:rPr>
              <a:t>11</a:t>
            </a:fld>
            <a:endParaRPr b="0" lang="en-US" sz="1200" spc="-1" strike="noStrike">
              <a:latin typeface="Times New Roman"/>
            </a:endParaRPr>
          </a:p>
        </p:txBody>
      </p:sp>
      <p:sp>
        <p:nvSpPr>
          <p:cNvPr id="139" name="TextShape 3"/>
          <p:cNvSpPr txBox="1"/>
          <p:nvPr/>
        </p:nvSpPr>
        <p:spPr>
          <a:xfrm>
            <a:off x="0" y="0"/>
            <a:ext cx="2971440" cy="458280"/>
          </a:xfrm>
          <a:prstGeom prst="rect">
            <a:avLst/>
          </a:prstGeom>
          <a:noFill/>
          <a:ln>
            <a:noFill/>
          </a:ln>
        </p:spPr>
        <p:txBody>
          <a:bodyPr>
            <a:noAutofit/>
          </a:bodyPr>
          <a:p>
            <a:pPr>
              <a:lnSpc>
                <a:spcPct val="100000"/>
              </a:lnSpc>
            </a:pPr>
            <a:r>
              <a:rPr b="0" lang="en-US" sz="1200" spc="-1" strike="noStrike">
                <a:solidFill>
                  <a:srgbClr val="000000"/>
                </a:solidFill>
                <a:latin typeface="Arial"/>
                <a:ea typeface="+mn-ea"/>
              </a:rPr>
              <a:t>ATS Application Programming: C# .Net Programming</a:t>
            </a:r>
            <a:endParaRPr b="0" lang="en-US" sz="1200" spc="-1" strike="noStrike">
              <a:latin typeface="Times New Roman"/>
            </a:endParaRPr>
          </a:p>
        </p:txBody>
      </p:sp>
      <p:sp>
        <p:nvSpPr>
          <p:cNvPr id="140" name="TextShape 4"/>
          <p:cNvSpPr txBox="1"/>
          <p:nvPr/>
        </p:nvSpPr>
        <p:spPr>
          <a:xfrm>
            <a:off x="3884760" y="0"/>
            <a:ext cx="2971440" cy="458280"/>
          </a:xfrm>
          <a:prstGeom prst="rect">
            <a:avLst/>
          </a:prstGeom>
          <a:noFill/>
          <a:ln>
            <a:noFill/>
          </a:ln>
        </p:spPr>
        <p:txBody>
          <a:bodyPr>
            <a:noAutofit/>
          </a:bodyPr>
          <a:p>
            <a:pPr algn="r">
              <a:lnSpc>
                <a:spcPct val="100000"/>
              </a:lnSpc>
            </a:pPr>
            <a:r>
              <a:rPr b="0" lang="en-US" sz="1200" spc="-1" strike="noStrike">
                <a:solidFill>
                  <a:srgbClr val="000000"/>
                </a:solidFill>
                <a:latin typeface="Arial"/>
              </a:rPr>
              <a:t>2.1 Introduction to .NET Technology</a:t>
            </a:r>
            <a:endParaRPr b="0" lang="en-US" sz="1200" spc="-1" strike="noStrike">
              <a:latin typeface="Times New Roman"/>
            </a:endParaRPr>
          </a:p>
        </p:txBody>
      </p:sp>
      <p:sp>
        <p:nvSpPr>
          <p:cNvPr id="141" name="PlaceHolder 5"/>
          <p:cNvSpPr>
            <a:spLocks noGrp="1"/>
          </p:cNvSpPr>
          <p:nvPr>
            <p:ph type="sldImg"/>
          </p:nvPr>
        </p:nvSpPr>
        <p:spPr>
          <a:xfrm>
            <a:off x="380880" y="685800"/>
            <a:ext cx="6095520" cy="3428640"/>
          </a:xfrm>
          <a:prstGeom prst="rect">
            <a:avLst/>
          </a:prstGeom>
        </p:spPr>
      </p:sp>
      <p:sp>
        <p:nvSpPr>
          <p:cNvPr id="142" name="PlaceHolder 6"/>
          <p:cNvSpPr>
            <a:spLocks noGrp="1"/>
          </p:cNvSpPr>
          <p:nvPr>
            <p:ph type="body"/>
          </p:nvPr>
        </p:nvSpPr>
        <p:spPr>
          <a:xfrm>
            <a:off x="685800" y="4210200"/>
            <a:ext cx="5486040" cy="4552560"/>
          </a:xfrm>
          <a:prstGeom prst="rect">
            <a:avLst/>
          </a:prstGeom>
        </p:spPr>
        <p:txBody>
          <a:bodyPr>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0" y="8685360"/>
            <a:ext cx="2971440" cy="458280"/>
          </a:xfrm>
          <a:prstGeom prst="rect">
            <a:avLst/>
          </a:prstGeom>
          <a:noFill/>
          <a:ln>
            <a:noFill/>
          </a:ln>
        </p:spPr>
        <p:txBody>
          <a:bodyPr anchor="b">
            <a:noAutofit/>
          </a:bodyPr>
          <a:p>
            <a:pPr>
              <a:lnSpc>
                <a:spcPct val="100000"/>
              </a:lnSpc>
            </a:pPr>
            <a:r>
              <a:rPr b="0" lang="en-US" sz="1200" spc="-1" strike="noStrike">
                <a:solidFill>
                  <a:srgbClr val="000000"/>
                </a:solidFill>
                <a:latin typeface="Arial"/>
              </a:rPr>
              <a:t>© Accenture 2006</a:t>
            </a:r>
            <a:endParaRPr b="0" lang="en-US" sz="1200" spc="-1" strike="noStrike">
              <a:latin typeface="Times New Roman"/>
            </a:endParaRPr>
          </a:p>
          <a:p>
            <a:pPr>
              <a:lnSpc>
                <a:spcPct val="100000"/>
              </a:lnSpc>
            </a:pPr>
            <a:r>
              <a:rPr b="0" lang="en-US" sz="1200" spc="-1" strike="noStrike">
                <a:solidFill>
                  <a:srgbClr val="000000"/>
                </a:solidFill>
                <a:latin typeface="Arial"/>
              </a:rPr>
              <a:t>Course Code Z16828</a:t>
            </a:r>
            <a:endParaRPr b="0" lang="en-US" sz="1200" spc="-1" strike="noStrike">
              <a:latin typeface="Times New Roman"/>
            </a:endParaRPr>
          </a:p>
        </p:txBody>
      </p:sp>
      <p:sp>
        <p:nvSpPr>
          <p:cNvPr id="144" name="TextShape 2"/>
          <p:cNvSpPr txBox="1"/>
          <p:nvPr/>
        </p:nvSpPr>
        <p:spPr>
          <a:xfrm>
            <a:off x="3884760" y="8685360"/>
            <a:ext cx="2971440" cy="458280"/>
          </a:xfrm>
          <a:prstGeom prst="rect">
            <a:avLst/>
          </a:prstGeom>
          <a:noFill/>
          <a:ln>
            <a:noFill/>
          </a:ln>
        </p:spPr>
        <p:txBody>
          <a:bodyPr anchor="b">
            <a:noAutofit/>
          </a:bodyPr>
          <a:p>
            <a:pPr algn="r">
              <a:lnSpc>
                <a:spcPct val="100000"/>
              </a:lnSpc>
            </a:pPr>
            <a:r>
              <a:rPr b="0" lang="en-US" sz="1200" spc="-1" strike="noStrike">
                <a:solidFill>
                  <a:srgbClr val="000000"/>
                </a:solidFill>
                <a:latin typeface="Arial"/>
              </a:rPr>
              <a:t>                         </a:t>
            </a:r>
            <a:fld id="{90B9FC73-2904-4370-BB09-3BF17382CF31}" type="slidenum">
              <a:rPr b="0" lang="en-US" sz="1200" spc="-1" strike="noStrike">
                <a:solidFill>
                  <a:srgbClr val="000000"/>
                </a:solidFill>
                <a:latin typeface="Arial"/>
              </a:rPr>
              <a:t>11</a:t>
            </a:fld>
            <a:endParaRPr b="0" lang="en-US" sz="1200" spc="-1" strike="noStrike">
              <a:latin typeface="Times New Roman"/>
            </a:endParaRPr>
          </a:p>
        </p:txBody>
      </p:sp>
      <p:sp>
        <p:nvSpPr>
          <p:cNvPr id="145" name="TextShape 3"/>
          <p:cNvSpPr txBox="1"/>
          <p:nvPr/>
        </p:nvSpPr>
        <p:spPr>
          <a:xfrm>
            <a:off x="0" y="0"/>
            <a:ext cx="2971440" cy="458280"/>
          </a:xfrm>
          <a:prstGeom prst="rect">
            <a:avLst/>
          </a:prstGeom>
          <a:noFill/>
          <a:ln>
            <a:noFill/>
          </a:ln>
        </p:spPr>
        <p:txBody>
          <a:bodyPr>
            <a:noAutofit/>
          </a:bodyPr>
          <a:p>
            <a:pPr>
              <a:lnSpc>
                <a:spcPct val="100000"/>
              </a:lnSpc>
            </a:pPr>
            <a:r>
              <a:rPr b="0" lang="en-US" sz="1200" spc="-1" strike="noStrike">
                <a:solidFill>
                  <a:srgbClr val="000000"/>
                </a:solidFill>
                <a:latin typeface="Arial"/>
                <a:ea typeface="+mn-ea"/>
              </a:rPr>
              <a:t>ATS Application Programming: C# .Net Programming</a:t>
            </a:r>
            <a:endParaRPr b="0" lang="en-US" sz="1200" spc="-1" strike="noStrike">
              <a:latin typeface="Times New Roman"/>
            </a:endParaRPr>
          </a:p>
        </p:txBody>
      </p:sp>
      <p:sp>
        <p:nvSpPr>
          <p:cNvPr id="146" name="TextShape 4"/>
          <p:cNvSpPr txBox="1"/>
          <p:nvPr/>
        </p:nvSpPr>
        <p:spPr>
          <a:xfrm>
            <a:off x="3884760" y="0"/>
            <a:ext cx="2971440" cy="458280"/>
          </a:xfrm>
          <a:prstGeom prst="rect">
            <a:avLst/>
          </a:prstGeom>
          <a:noFill/>
          <a:ln>
            <a:noFill/>
          </a:ln>
        </p:spPr>
        <p:txBody>
          <a:bodyPr>
            <a:noAutofit/>
          </a:bodyPr>
          <a:p>
            <a:pPr algn="r">
              <a:lnSpc>
                <a:spcPct val="100000"/>
              </a:lnSpc>
            </a:pPr>
            <a:r>
              <a:rPr b="0" lang="en-US" sz="1200" spc="-1" strike="noStrike">
                <a:solidFill>
                  <a:srgbClr val="000000"/>
                </a:solidFill>
                <a:latin typeface="Arial"/>
              </a:rPr>
              <a:t>2.1 Introduction to .NET Technology</a:t>
            </a:r>
            <a:endParaRPr b="0" lang="en-US" sz="1200" spc="-1" strike="noStrike">
              <a:latin typeface="Times New Roman"/>
            </a:endParaRPr>
          </a:p>
        </p:txBody>
      </p:sp>
      <p:sp>
        <p:nvSpPr>
          <p:cNvPr id="147" name="PlaceHolder 5"/>
          <p:cNvSpPr>
            <a:spLocks noGrp="1"/>
          </p:cNvSpPr>
          <p:nvPr>
            <p:ph type="sldImg"/>
          </p:nvPr>
        </p:nvSpPr>
        <p:spPr>
          <a:xfrm>
            <a:off x="380880" y="685800"/>
            <a:ext cx="6095520" cy="3428640"/>
          </a:xfrm>
          <a:prstGeom prst="rect">
            <a:avLst/>
          </a:prstGeom>
        </p:spPr>
      </p:sp>
      <p:sp>
        <p:nvSpPr>
          <p:cNvPr id="148" name="PlaceHolder 6"/>
          <p:cNvSpPr>
            <a:spLocks noGrp="1"/>
          </p:cNvSpPr>
          <p:nvPr>
            <p:ph type="body"/>
          </p:nvPr>
        </p:nvSpPr>
        <p:spPr>
          <a:xfrm>
            <a:off x="685800" y="4219560"/>
            <a:ext cx="5486040" cy="454320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7016E54-5E3D-49A7-A2C8-3BDB1E337922}" type="datetime">
              <a:rPr b="0" lang="en-US" sz="1200" spc="-1" strike="noStrike">
                <a:solidFill>
                  <a:srgbClr val="8b8b8b"/>
                </a:solidFill>
                <a:latin typeface="Calibri"/>
              </a:rPr>
              <a:t>3/5/19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BAC5BDE-2DF8-40BD-BEC1-F7103B448EF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0C6478B-0C36-46CF-AC3D-7112242009EA}" type="datetime">
              <a:rPr b="0" lang="en-US" sz="1200" spc="-1" strike="noStrike">
                <a:solidFill>
                  <a:srgbClr val="8b8b8b"/>
                </a:solidFill>
                <a:latin typeface="Calibri"/>
              </a:rPr>
              <a:t>3/5/19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BC32078-F958-4878-B553-9DD6D3729DC0}"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normAutofit fontScale="83000"/>
          </a:bodyPr>
          <a:p>
            <a:pPr algn="ctr">
              <a:lnSpc>
                <a:spcPct val="90000"/>
              </a:lnSpc>
            </a:pPr>
            <a:r>
              <a:rPr b="0" lang="en-US" sz="8000" spc="-1" strike="noStrike">
                <a:solidFill>
                  <a:srgbClr val="000000"/>
                </a:solidFill>
                <a:latin typeface="Arial Black"/>
              </a:rPr>
              <a:t>Introduction To .Net</a:t>
            </a:r>
            <a:endParaRPr b="0" lang="en-US" sz="8000" spc="-1" strike="noStrike">
              <a:solidFill>
                <a:srgbClr val="000000"/>
              </a:solidFill>
              <a:latin typeface="Calibri"/>
            </a:endParaRPr>
          </a:p>
        </p:txBody>
      </p:sp>
      <p:sp>
        <p:nvSpPr>
          <p:cNvPr id="89" name="TextShape 2"/>
          <p:cNvSpPr txBox="1"/>
          <p:nvPr/>
        </p:nvSpPr>
        <p:spPr>
          <a:xfrm>
            <a:off x="1523880" y="4876920"/>
            <a:ext cx="10508760" cy="1364760"/>
          </a:xfrm>
          <a:prstGeom prst="rect">
            <a:avLst/>
          </a:prstGeom>
          <a:noFill/>
          <a:ln>
            <a:noFill/>
          </a:ln>
        </p:spPr>
        <p:txBody>
          <a:bodyPr>
            <a:normAutofit fontScale="78000"/>
          </a:bodyPr>
          <a:p>
            <a:pPr algn="ctr">
              <a:lnSpc>
                <a:spcPct val="90000"/>
              </a:lnSpc>
              <a:spcBef>
                <a:spcPts val="1001"/>
              </a:spcBef>
            </a:pPr>
            <a:r>
              <a:rPr b="0" lang="en-US" sz="3200" spc="-1" strike="noStrike">
                <a:solidFill>
                  <a:srgbClr val="000000"/>
                </a:solidFill>
                <a:latin typeface="Arial"/>
              </a:rPr>
              <a:t>By:-</a:t>
            </a:r>
            <a:endParaRPr b="0" lang="en-US" sz="3200" spc="-1" strike="noStrike">
              <a:latin typeface="Arial"/>
            </a:endParaRPr>
          </a:p>
          <a:p>
            <a:pPr marL="514440" indent="-514080" algn="r">
              <a:lnSpc>
                <a:spcPct val="90000"/>
              </a:lnSpc>
              <a:spcBef>
                <a:spcPts val="1001"/>
              </a:spcBef>
              <a:buClr>
                <a:srgbClr val="000000"/>
              </a:buClr>
              <a:buFont typeface="Calibri Light"/>
              <a:buAutoNum type="arabicParenR"/>
            </a:pPr>
            <a:r>
              <a:rPr b="0" lang="en-US" sz="3200" spc="-1" strike="noStrike">
                <a:solidFill>
                  <a:srgbClr val="000000"/>
                </a:solidFill>
                <a:latin typeface="Arial"/>
              </a:rPr>
              <a:t> </a:t>
            </a:r>
            <a:r>
              <a:rPr b="0" lang="en-US" sz="3200" spc="-1" strike="noStrike">
                <a:solidFill>
                  <a:srgbClr val="000000"/>
                </a:solidFill>
                <a:latin typeface="Arial"/>
              </a:rPr>
              <a:t>Bhagyashri Badgujar</a:t>
            </a:r>
            <a:endParaRPr b="0" lang="en-US" sz="3200" spc="-1" strike="noStrike">
              <a:latin typeface="Arial"/>
            </a:endParaRPr>
          </a:p>
          <a:p>
            <a:pPr marL="514440" indent="-514080" algn="r">
              <a:lnSpc>
                <a:spcPct val="90000"/>
              </a:lnSpc>
              <a:spcBef>
                <a:spcPts val="1001"/>
              </a:spcBef>
              <a:buClr>
                <a:srgbClr val="000000"/>
              </a:buClr>
              <a:buFont typeface="Calibri Light"/>
              <a:buAutoNum type="arabicParenR"/>
            </a:pPr>
            <a:r>
              <a:rPr b="0" lang="en-US" sz="3200" spc="-1" strike="noStrike">
                <a:solidFill>
                  <a:srgbClr val="000000"/>
                </a:solidFill>
                <a:latin typeface="Arial"/>
              </a:rPr>
              <a:t>Harsha Gavali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AMM(Automatic Memory Management)</a:t>
            </a:r>
            <a:endParaRPr b="0" lang="en-US" sz="4400" spc="-1" strike="noStrike">
              <a:solidFill>
                <a:srgbClr val="000000"/>
              </a:solidFill>
              <a:latin typeface="Calibri"/>
            </a:endParaRPr>
          </a:p>
        </p:txBody>
      </p:sp>
      <p:sp>
        <p:nvSpPr>
          <p:cNvPr id="122"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AMM is one of the service that the common language runtime provides during managed execution.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common language runtime’s garbage collector manages the allocation and release of memory for and application.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238680"/>
            <a:ext cx="10515240" cy="1451880"/>
          </a:xfrm>
          <a:prstGeom prst="rect">
            <a:avLst/>
          </a:prstGeom>
          <a:noFill/>
          <a:ln>
            <a:noFill/>
          </a:ln>
        </p:spPr>
        <p:txBody>
          <a:bodyPr anchor="ctr">
            <a:noAutofit/>
          </a:bodyPr>
          <a:p>
            <a:pPr algn="ctr">
              <a:lnSpc>
                <a:spcPct val="90000"/>
              </a:lnSpc>
            </a:pPr>
            <a:r>
              <a:rPr b="1" lang="en-US" sz="4400" spc="-1" strike="noStrike">
                <a:solidFill>
                  <a:srgbClr val="000000"/>
                </a:solidFill>
                <a:latin typeface="Arial"/>
              </a:rPr>
              <a:t>JIT(Just In Time) Compiler:</a:t>
            </a:r>
            <a:endParaRPr b="0" lang="en-US" sz="4400" spc="-1" strike="noStrike">
              <a:solidFill>
                <a:srgbClr val="000000"/>
              </a:solidFill>
              <a:latin typeface="Calibri"/>
            </a:endParaRPr>
          </a:p>
        </p:txBody>
      </p:sp>
      <p:sp>
        <p:nvSpPr>
          <p:cNvPr id="124" name="TextShape 2"/>
          <p:cNvSpPr txBox="1"/>
          <p:nvPr/>
        </p:nvSpPr>
        <p:spPr>
          <a:xfrm>
            <a:off x="838080" y="1690560"/>
            <a:ext cx="10515240" cy="48290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JIT compiler translates the MSIL(Microsoft intermediate library)code of and assembly to native code and uses the CPU architecture of the target machine to execute a .NET application.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also stores the result in native code so that it is accessible for subsequent calls.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checks for the values that are passed to parameters of any methods.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Various types of JIT compilation in .NET:-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1)Pre - JIT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2)Econo - JIT</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3)Normal - JIT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523880" y="649440"/>
            <a:ext cx="9143640" cy="1073160"/>
          </a:xfrm>
          <a:prstGeom prst="rect">
            <a:avLst/>
          </a:prstGeom>
          <a:noFill/>
          <a:ln>
            <a:noFill/>
          </a:ln>
        </p:spPr>
        <p:txBody>
          <a:bodyPr anchor="b">
            <a:normAutofit fontScale="51000"/>
          </a:bodyPr>
          <a:p>
            <a:pPr algn="ctr">
              <a:lnSpc>
                <a:spcPct val="90000"/>
              </a:lnSpc>
            </a:pPr>
            <a:r>
              <a:rPr b="1" lang="en-US" sz="6000" spc="-1" strike="noStrike">
                <a:solidFill>
                  <a:srgbClr val="000000"/>
                </a:solidFill>
                <a:latin typeface="Arial"/>
              </a:rPr>
              <a:t>Introduction to DotNet Framework</a:t>
            </a:r>
            <a:endParaRPr b="0" lang="en-US" sz="6000" spc="-1" strike="noStrike">
              <a:solidFill>
                <a:srgbClr val="000000"/>
              </a:solidFill>
              <a:latin typeface="Calibri"/>
            </a:endParaRPr>
          </a:p>
        </p:txBody>
      </p:sp>
      <p:sp>
        <p:nvSpPr>
          <p:cNvPr id="91" name="TextShape 2"/>
          <p:cNvSpPr txBox="1"/>
          <p:nvPr/>
        </p:nvSpPr>
        <p:spPr>
          <a:xfrm>
            <a:off x="1523880" y="2040840"/>
            <a:ext cx="9143640" cy="4028400"/>
          </a:xfrm>
          <a:prstGeom prst="rect">
            <a:avLst/>
          </a:prstGeom>
          <a:noFill/>
          <a:ln>
            <a:noFill/>
          </a:ln>
        </p:spPr>
        <p:txBody>
          <a:bodyPr>
            <a:noAutofit/>
          </a:bodyPr>
          <a:p>
            <a:pPr>
              <a:lnSpc>
                <a:spcPct val="90000"/>
              </a:lnSpc>
              <a:spcBef>
                <a:spcPts val="1001"/>
              </a:spcBef>
            </a:pPr>
            <a:r>
              <a:rPr b="0" lang="en-US" sz="3200" spc="-1" strike="noStrike">
                <a:solidFill>
                  <a:srgbClr val="000000"/>
                </a:solidFill>
                <a:latin typeface="Calibri"/>
              </a:rPr>
              <a:t>1)What Is .NET?</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2).NET Framework.</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3).NET Framework Consist Of.</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4)CLR(Common Language Runtime)</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5)BCL(Base Class Library)</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6)AMM(Automatic Memory Management)</a:t>
            </a:r>
            <a:endParaRPr b="0" lang="en-US" sz="3200" spc="-1" strike="noStrike">
              <a:latin typeface="Arial"/>
            </a:endParaRPr>
          </a:p>
          <a:p>
            <a:pPr>
              <a:lnSpc>
                <a:spcPct val="90000"/>
              </a:lnSpc>
              <a:spcBef>
                <a:spcPts val="1001"/>
              </a:spcBef>
            </a:pPr>
            <a:r>
              <a:rPr b="0" lang="en-US" sz="3200" spc="-1" strike="noStrike">
                <a:solidFill>
                  <a:srgbClr val="000000"/>
                </a:solidFill>
                <a:latin typeface="Calibri"/>
              </a:rPr>
              <a:t>7)JIT(Just In Time)Compiler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431360" y="446400"/>
            <a:ext cx="9143640" cy="865080"/>
          </a:xfrm>
          <a:prstGeom prst="rect">
            <a:avLst/>
          </a:prstGeom>
          <a:noFill/>
          <a:ln>
            <a:noFill/>
          </a:ln>
        </p:spPr>
        <p:txBody>
          <a:bodyPr anchor="b">
            <a:normAutofit/>
          </a:bodyPr>
          <a:p>
            <a:pPr algn="ctr">
              <a:lnSpc>
                <a:spcPct val="90000"/>
              </a:lnSpc>
            </a:pPr>
            <a:r>
              <a:rPr b="1" lang="en-US" sz="3600" spc="-1" strike="noStrike" u="sng">
                <a:solidFill>
                  <a:srgbClr val="000000"/>
                </a:solidFill>
                <a:uFillTx/>
                <a:latin typeface="Arial Black"/>
              </a:rPr>
              <a:t>What is .Net</a:t>
            </a:r>
            <a:endParaRPr b="0" lang="en-US" sz="3600" spc="-1" strike="noStrike">
              <a:solidFill>
                <a:srgbClr val="000000"/>
              </a:solidFill>
              <a:latin typeface="Calibri"/>
            </a:endParaRPr>
          </a:p>
        </p:txBody>
      </p:sp>
      <p:sp>
        <p:nvSpPr>
          <p:cNvPr id="93" name="TextShape 2"/>
          <p:cNvSpPr txBox="1"/>
          <p:nvPr/>
        </p:nvSpPr>
        <p:spPr>
          <a:xfrm>
            <a:off x="1523880" y="1523880"/>
            <a:ext cx="9143640" cy="3733560"/>
          </a:xfrm>
          <a:prstGeom prst="rect">
            <a:avLst/>
          </a:prstGeom>
          <a:noFill/>
          <a:ln>
            <a:noFill/>
          </a:ln>
        </p:spPr>
        <p:txBody>
          <a:bodyPr>
            <a:noAutofit/>
          </a:bodyPr>
          <a:p>
            <a:pPr marL="343080" indent="-342720">
              <a:lnSpc>
                <a:spcPct val="90000"/>
              </a:lnSpc>
              <a:spcBef>
                <a:spcPts val="1001"/>
              </a:spcBef>
              <a:buClr>
                <a:srgbClr val="000000"/>
              </a:buClr>
              <a:buFont typeface="Wingdings" charset="2"/>
              <a:buChar char=""/>
            </a:pPr>
            <a:r>
              <a:rPr b="0" lang="en-US" sz="2400" spc="-1" strike="noStrike">
                <a:solidFill>
                  <a:srgbClr val="000000"/>
                </a:solidFill>
                <a:latin typeface="Calibri"/>
              </a:rPr>
              <a:t>.NET is a free, cross-platform, open source developer platform for building many different types of applications.</a:t>
            </a:r>
            <a:endParaRPr b="0" lang="en-US" sz="2400" spc="-1" strike="noStrike">
              <a:latin typeface="Arial"/>
            </a:endParaRPr>
          </a:p>
          <a:p>
            <a:pPr>
              <a:lnSpc>
                <a:spcPct val="90000"/>
              </a:lnSpc>
              <a:spcBef>
                <a:spcPts val="1001"/>
              </a:spcBef>
            </a:pPr>
            <a:endParaRPr b="0" lang="en-US" sz="2400" spc="-1" strike="noStrike">
              <a:latin typeface="Arial"/>
            </a:endParaRPr>
          </a:p>
          <a:p>
            <a:pPr marL="343080" indent="-342720">
              <a:lnSpc>
                <a:spcPct val="90000"/>
              </a:lnSpc>
              <a:spcBef>
                <a:spcPts val="1001"/>
              </a:spcBef>
              <a:buClr>
                <a:srgbClr val="000000"/>
              </a:buClr>
              <a:buFont typeface="Wingdings" charset="2"/>
              <a:buChar char=""/>
            </a:pPr>
            <a:r>
              <a:rPr b="0" lang="en-US" sz="2400" spc="-1" strike="noStrike">
                <a:solidFill>
                  <a:srgbClr val="000000"/>
                </a:solidFill>
                <a:latin typeface="Calibri"/>
              </a:rPr>
              <a:t>With .NET, you can use multiple languages, editors, and libraries to build for web, mobile, desktop, gaming, and IoT.</a:t>
            </a: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523880" y="380160"/>
            <a:ext cx="9143640" cy="825480"/>
          </a:xfrm>
          <a:prstGeom prst="rect">
            <a:avLst/>
          </a:prstGeom>
          <a:noFill/>
          <a:ln>
            <a:noFill/>
          </a:ln>
        </p:spPr>
        <p:txBody>
          <a:bodyPr anchor="b">
            <a:normAutofit/>
          </a:bodyPr>
          <a:p>
            <a:pPr algn="ctr">
              <a:lnSpc>
                <a:spcPct val="90000"/>
              </a:lnSpc>
            </a:pPr>
            <a:r>
              <a:rPr b="0" lang="en-US" sz="3600" spc="-1" strike="noStrike" u="sng">
                <a:solidFill>
                  <a:srgbClr val="000000"/>
                </a:solidFill>
                <a:uFillTx/>
                <a:latin typeface="Arial Black"/>
              </a:rPr>
              <a:t>.Net Framework</a:t>
            </a:r>
            <a:endParaRPr b="0" lang="en-US" sz="3600" spc="-1" strike="noStrike">
              <a:solidFill>
                <a:srgbClr val="000000"/>
              </a:solidFill>
              <a:latin typeface="Calibri"/>
            </a:endParaRPr>
          </a:p>
        </p:txBody>
      </p:sp>
      <p:sp>
        <p:nvSpPr>
          <p:cNvPr id="95" name="TextShape 2"/>
          <p:cNvSpPr txBox="1"/>
          <p:nvPr/>
        </p:nvSpPr>
        <p:spPr>
          <a:xfrm>
            <a:off x="1523880" y="1484280"/>
            <a:ext cx="9143640" cy="4051440"/>
          </a:xfrm>
          <a:prstGeom prst="rect">
            <a:avLst/>
          </a:prstGeom>
          <a:noFill/>
          <a:ln>
            <a:noFill/>
          </a:ln>
        </p:spPr>
        <p:txBody>
          <a:bodyPr>
            <a:normAutofit/>
          </a:bodyPr>
          <a:p>
            <a:pPr marL="347760" indent="-347400">
              <a:lnSpc>
                <a:spcPct val="90000"/>
              </a:lnSpc>
              <a:spcBef>
                <a:spcPts val="1001"/>
              </a:spcBef>
              <a:buClr>
                <a:srgbClr val="666699"/>
              </a:buClr>
              <a:buFont typeface="Wingdings" charset="2"/>
              <a:buChar char=""/>
            </a:pPr>
            <a:r>
              <a:rPr b="1" lang="en-US" sz="2400" spc="-1" strike="noStrike">
                <a:solidFill>
                  <a:srgbClr val="000000"/>
                </a:solidFill>
                <a:latin typeface="Calibri"/>
              </a:rPr>
              <a:t>The .NET Framework is designed to fulfill the following objectives: </a:t>
            </a:r>
            <a:endParaRPr b="0" lang="en-US" sz="2400" spc="-1" strike="noStrike">
              <a:latin typeface="Arial"/>
            </a:endParaRPr>
          </a:p>
          <a:p>
            <a:pPr marL="347760" indent="-347400">
              <a:lnSpc>
                <a:spcPct val="90000"/>
              </a:lnSpc>
              <a:spcBef>
                <a:spcPts val="1001"/>
              </a:spcBef>
            </a:pPr>
            <a:endParaRPr b="0" lang="en-US" sz="2400" spc="-1" strike="noStrike">
              <a:latin typeface="Arial"/>
            </a:endParaRPr>
          </a:p>
          <a:p>
            <a:pPr lvl="1" marL="804960" indent="-342720">
              <a:lnSpc>
                <a:spcPct val="90000"/>
              </a:lnSpc>
              <a:spcBef>
                <a:spcPts val="499"/>
              </a:spcBef>
              <a:spcAft>
                <a:spcPts val="479"/>
              </a:spcAft>
              <a:buClr>
                <a:srgbClr val="000000"/>
              </a:buClr>
              <a:buFont typeface="Wingdings" charset="2"/>
              <a:buChar char=""/>
            </a:pPr>
            <a:r>
              <a:rPr b="0" lang="en-US" sz="2400" spc="-1" strike="noStrike">
                <a:solidFill>
                  <a:srgbClr val="000000"/>
                </a:solidFill>
                <a:latin typeface="Calibri"/>
              </a:rPr>
              <a:t>Provide  object-oriented programming environment </a:t>
            </a:r>
            <a:endParaRPr b="0" lang="en-US" sz="2400" spc="-1" strike="noStrike">
              <a:latin typeface="Arial"/>
            </a:endParaRPr>
          </a:p>
          <a:p>
            <a:pPr>
              <a:lnSpc>
                <a:spcPct val="90000"/>
              </a:lnSpc>
              <a:spcBef>
                <a:spcPts val="499"/>
              </a:spcBef>
              <a:spcAft>
                <a:spcPts val="181"/>
              </a:spcAft>
            </a:pPr>
            <a:endParaRPr b="0" lang="en-US" sz="2400" spc="-1" strike="noStrike">
              <a:latin typeface="Arial"/>
            </a:endParaRPr>
          </a:p>
          <a:p>
            <a:pPr lvl="1" marL="804960" indent="-342720">
              <a:lnSpc>
                <a:spcPct val="90000"/>
              </a:lnSpc>
              <a:spcBef>
                <a:spcPts val="499"/>
              </a:spcBef>
              <a:spcAft>
                <a:spcPts val="479"/>
              </a:spcAft>
              <a:buClr>
                <a:srgbClr val="000000"/>
              </a:buClr>
              <a:buFont typeface="Wingdings" charset="2"/>
              <a:buChar char=""/>
            </a:pPr>
            <a:r>
              <a:rPr b="0" lang="en-US" sz="2400" spc="-1" strike="noStrike">
                <a:solidFill>
                  <a:srgbClr val="000000"/>
                </a:solidFill>
                <a:latin typeface="Calibri"/>
              </a:rPr>
              <a:t>Provide environment for developing  various types of applications, such as Windows-based applications and Web-based applications</a:t>
            </a:r>
            <a:endParaRPr b="0" lang="en-US" sz="2400" spc="-1" strike="noStrike">
              <a:latin typeface="Arial"/>
            </a:endParaRPr>
          </a:p>
          <a:p>
            <a:pPr>
              <a:lnSpc>
                <a:spcPct val="90000"/>
              </a:lnSpc>
              <a:spcBef>
                <a:spcPts val="499"/>
              </a:spcBef>
              <a:spcAft>
                <a:spcPts val="201"/>
              </a:spcAft>
            </a:pPr>
            <a:endParaRPr b="0" lang="en-US" sz="2400" spc="-1" strike="noStrike">
              <a:latin typeface="Arial"/>
            </a:endParaRPr>
          </a:p>
          <a:p>
            <a:pPr lvl="1" marL="804960" indent="-342720">
              <a:lnSpc>
                <a:spcPct val="90000"/>
              </a:lnSpc>
              <a:spcBef>
                <a:spcPts val="499"/>
              </a:spcBef>
              <a:spcAft>
                <a:spcPts val="479"/>
              </a:spcAft>
              <a:buClr>
                <a:srgbClr val="000000"/>
              </a:buClr>
              <a:buFont typeface="Wingdings" charset="2"/>
              <a:buChar char=""/>
            </a:pPr>
            <a:r>
              <a:rPr b="0" lang="en-US" sz="2400" spc="-1" strike="noStrike">
                <a:solidFill>
                  <a:srgbClr val="000000"/>
                </a:solidFill>
                <a:latin typeface="Calibri"/>
              </a:rPr>
              <a:t>To ensure that code based on the .NET Framework can integrate with any other code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595520" y="128520"/>
            <a:ext cx="8000640" cy="923400"/>
          </a:xfrm>
          <a:prstGeom prst="rect">
            <a:avLst/>
          </a:prstGeom>
          <a:noFill/>
          <a:ln>
            <a:noFill/>
          </a:ln>
        </p:spPr>
        <p:txBody>
          <a:bodyPr anchor="ctr">
            <a:normAutofit/>
          </a:bodyPr>
          <a:p>
            <a:pPr algn="ctr">
              <a:lnSpc>
                <a:spcPct val="90000"/>
              </a:lnSpc>
            </a:pPr>
            <a:r>
              <a:rPr b="0" lang="en-US" sz="4000" spc="-1" strike="noStrike" u="sng">
                <a:solidFill>
                  <a:srgbClr val="000000"/>
                </a:solidFill>
                <a:uFillTx/>
                <a:latin typeface="Arial Black"/>
              </a:rPr>
              <a:t>.NET Framework</a:t>
            </a:r>
            <a:endParaRPr b="0" lang="en-US" sz="4000" spc="-1" strike="noStrike">
              <a:solidFill>
                <a:srgbClr val="000000"/>
              </a:solidFill>
              <a:latin typeface="Calibri"/>
            </a:endParaRPr>
          </a:p>
        </p:txBody>
      </p:sp>
      <p:grpSp>
        <p:nvGrpSpPr>
          <p:cNvPr id="97" name="Group 2"/>
          <p:cNvGrpSpPr/>
          <p:nvPr/>
        </p:nvGrpSpPr>
        <p:grpSpPr>
          <a:xfrm>
            <a:off x="1981080" y="1355760"/>
            <a:ext cx="8100720" cy="5225760"/>
            <a:chOff x="1981080" y="1355760"/>
            <a:chExt cx="8100720" cy="5225760"/>
          </a:xfrm>
        </p:grpSpPr>
        <p:sp>
          <p:nvSpPr>
            <p:cNvPr id="98" name="CustomShape 3"/>
            <p:cNvSpPr/>
            <p:nvPr/>
          </p:nvSpPr>
          <p:spPr>
            <a:xfrm>
              <a:off x="2016000" y="2325600"/>
              <a:ext cx="626400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Common</a:t>
              </a:r>
              <a:r>
                <a:rPr b="0" lang="en-US" sz="1800" spc="-1" strike="noStrike">
                  <a:solidFill>
                    <a:srgbClr val="44546a"/>
                  </a:solidFill>
                  <a:latin typeface="Arial"/>
                </a:rPr>
                <a:t> </a:t>
              </a:r>
              <a:r>
                <a:rPr b="0" lang="en-US" sz="1800" spc="-1" strike="noStrike">
                  <a:solidFill>
                    <a:srgbClr val="000000"/>
                  </a:solidFill>
                  <a:latin typeface="Arial"/>
                </a:rPr>
                <a:t>Language</a:t>
              </a:r>
              <a:r>
                <a:rPr b="0" lang="en-US" sz="1800" spc="-1" strike="noStrike">
                  <a:solidFill>
                    <a:srgbClr val="44546a"/>
                  </a:solidFill>
                  <a:latin typeface="Arial"/>
                </a:rPr>
                <a:t> </a:t>
              </a:r>
              <a:r>
                <a:rPr b="0" lang="en-US" sz="1800" spc="-1" strike="noStrike">
                  <a:solidFill>
                    <a:srgbClr val="000000"/>
                  </a:solidFill>
                  <a:latin typeface="Arial"/>
                </a:rPr>
                <a:t>Specification</a:t>
              </a:r>
              <a:endParaRPr b="0" lang="en-US" sz="1800" spc="-1" strike="noStrike">
                <a:latin typeface="Arial"/>
              </a:endParaRPr>
            </a:p>
          </p:txBody>
        </p:sp>
        <p:sp>
          <p:nvSpPr>
            <p:cNvPr id="99" name="CustomShape 4"/>
            <p:cNvSpPr/>
            <p:nvPr/>
          </p:nvSpPr>
          <p:spPr>
            <a:xfrm>
              <a:off x="1990800" y="5112720"/>
              <a:ext cx="6264000" cy="65448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(CLR)  Common</a:t>
              </a:r>
              <a:r>
                <a:rPr b="0" lang="en-US" sz="1800" spc="-1" strike="noStrike">
                  <a:solidFill>
                    <a:srgbClr val="44546a"/>
                  </a:solidFill>
                  <a:latin typeface="Arial"/>
                </a:rPr>
                <a:t> </a:t>
              </a:r>
              <a:r>
                <a:rPr b="0" lang="en-US" sz="1800" spc="-1" strike="noStrike">
                  <a:solidFill>
                    <a:srgbClr val="000000"/>
                  </a:solidFill>
                  <a:latin typeface="Arial"/>
                </a:rPr>
                <a:t>Language</a:t>
              </a:r>
              <a:r>
                <a:rPr b="0" lang="en-US" sz="1800" spc="-1" strike="noStrike">
                  <a:solidFill>
                    <a:srgbClr val="44546a"/>
                  </a:solidFill>
                  <a:latin typeface="Arial"/>
                </a:rPr>
                <a:t> </a:t>
              </a:r>
              <a:r>
                <a:rPr b="0" lang="en-US" sz="1800" spc="-1" strike="noStrike">
                  <a:solidFill>
                    <a:srgbClr val="000000"/>
                  </a:solidFill>
                  <a:latin typeface="Arial"/>
                </a:rPr>
                <a:t>Runtime</a:t>
              </a:r>
              <a:endParaRPr b="0" lang="en-US" sz="1800" spc="-1" strike="noStrike">
                <a:latin typeface="Arial"/>
              </a:endParaRPr>
            </a:p>
          </p:txBody>
        </p:sp>
        <p:sp>
          <p:nvSpPr>
            <p:cNvPr id="100" name="CustomShape 5"/>
            <p:cNvSpPr/>
            <p:nvPr/>
          </p:nvSpPr>
          <p:spPr>
            <a:xfrm>
              <a:off x="6058080" y="3318120"/>
              <a:ext cx="2228400" cy="93312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ADO.NET</a:t>
              </a:r>
              <a:endParaRPr b="0" lang="en-US" sz="1800" spc="-1" strike="noStrike">
                <a:latin typeface="Arial"/>
              </a:endParaRPr>
            </a:p>
          </p:txBody>
        </p:sp>
        <p:sp>
          <p:nvSpPr>
            <p:cNvPr id="101" name="CustomShape 6"/>
            <p:cNvSpPr/>
            <p:nvPr/>
          </p:nvSpPr>
          <p:spPr>
            <a:xfrm>
              <a:off x="4419720" y="1355760"/>
              <a:ext cx="102996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C#</a:t>
              </a:r>
              <a:endParaRPr b="0" lang="en-US" sz="1800" spc="-1" strike="noStrike">
                <a:latin typeface="Arial"/>
              </a:endParaRPr>
            </a:p>
          </p:txBody>
        </p:sp>
        <p:sp>
          <p:nvSpPr>
            <p:cNvPr id="102" name="CustomShape 7"/>
            <p:cNvSpPr/>
            <p:nvPr/>
          </p:nvSpPr>
          <p:spPr>
            <a:xfrm>
              <a:off x="8655120" y="1355760"/>
              <a:ext cx="1426680" cy="5225760"/>
            </a:xfrm>
            <a:prstGeom prst="rect">
              <a:avLst/>
            </a:prstGeom>
            <a:noFill/>
            <a:ln w="12600">
              <a:solidFill>
                <a:srgbClr val="666699"/>
              </a:solidFill>
              <a:miter/>
            </a:ln>
          </p:spPr>
          <p:style>
            <a:lnRef idx="0"/>
            <a:fillRef idx="0"/>
            <a:effectRef idx="0"/>
            <a:fontRef idx="minor"/>
          </p:style>
          <p:txBody>
            <a:bodyPr wrap="none" lIns="90000" rIns="90000" tIns="45000" bIns="45000" anchor="ctr" vert="vert" rot="5400000">
              <a:noAutofit/>
            </a:bodyPr>
            <a:p>
              <a:pPr>
                <a:lnSpc>
                  <a:spcPct val="100000"/>
                </a:lnSpc>
              </a:pPr>
              <a:r>
                <a:rPr b="0" lang="en-US" sz="1800" spc="-1" strike="noStrike">
                  <a:solidFill>
                    <a:srgbClr val="000000"/>
                  </a:solidFill>
                  <a:latin typeface="Arial"/>
                </a:rPr>
                <a:t>Visual</a:t>
              </a:r>
              <a:r>
                <a:rPr b="0" lang="en-US" sz="1800" spc="-1" strike="noStrike">
                  <a:solidFill>
                    <a:srgbClr val="44546a"/>
                  </a:solidFill>
                  <a:latin typeface="Arial"/>
                </a:rPr>
                <a:t> </a:t>
              </a:r>
              <a:r>
                <a:rPr b="0" lang="en-US" sz="1800" spc="-1" strike="noStrike">
                  <a:solidFill>
                    <a:srgbClr val="000000"/>
                  </a:solidFill>
                  <a:latin typeface="Arial"/>
                </a:rPr>
                <a:t>Studio 2008</a:t>
              </a:r>
              <a:endParaRPr b="0" lang="en-US" sz="1800" spc="-1" strike="noStrike">
                <a:latin typeface="Arial"/>
              </a:endParaRPr>
            </a:p>
          </p:txBody>
        </p:sp>
        <p:sp>
          <p:nvSpPr>
            <p:cNvPr id="103" name="CustomShape 8"/>
            <p:cNvSpPr/>
            <p:nvPr/>
          </p:nvSpPr>
          <p:spPr>
            <a:xfrm>
              <a:off x="2016000" y="3315960"/>
              <a:ext cx="1542600" cy="96984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ASP.NET</a:t>
              </a:r>
              <a:endParaRPr b="0" lang="en-US" sz="1800" spc="-1" strike="noStrike">
                <a:latin typeface="Arial"/>
              </a:endParaRPr>
            </a:p>
          </p:txBody>
        </p:sp>
        <p:sp>
          <p:nvSpPr>
            <p:cNvPr id="104" name="CustomShape 9"/>
            <p:cNvSpPr/>
            <p:nvPr/>
          </p:nvSpPr>
          <p:spPr>
            <a:xfrm>
              <a:off x="5621400" y="1355760"/>
              <a:ext cx="128700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JScript</a:t>
              </a:r>
              <a:endParaRPr b="0" lang="en-US" sz="1800" spc="-1" strike="noStrike">
                <a:latin typeface="Arial"/>
              </a:endParaRPr>
            </a:p>
          </p:txBody>
        </p:sp>
        <p:sp>
          <p:nvSpPr>
            <p:cNvPr id="105" name="CustomShape 10"/>
            <p:cNvSpPr/>
            <p:nvPr/>
          </p:nvSpPr>
          <p:spPr>
            <a:xfrm>
              <a:off x="7080120" y="1355760"/>
              <a:ext cx="119988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a:t>
              </a:r>
              <a:endParaRPr b="0" lang="en-US" sz="1800" spc="-1" strike="noStrike">
                <a:latin typeface="Arial"/>
              </a:endParaRPr>
            </a:p>
          </p:txBody>
        </p:sp>
        <p:sp>
          <p:nvSpPr>
            <p:cNvPr id="106" name="CustomShape 11"/>
            <p:cNvSpPr/>
            <p:nvPr/>
          </p:nvSpPr>
          <p:spPr>
            <a:xfrm>
              <a:off x="3878280" y="3334320"/>
              <a:ext cx="1971360" cy="88488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Windows</a:t>
              </a:r>
              <a:br/>
              <a:r>
                <a:rPr b="0" lang="en-US" sz="1800" spc="-1" strike="noStrike">
                  <a:solidFill>
                    <a:srgbClr val="000000"/>
                  </a:solidFill>
                  <a:latin typeface="Arial"/>
                </a:rPr>
                <a:t>Forms</a:t>
              </a:r>
              <a:endParaRPr b="0" lang="en-US" sz="1800" spc="-1" strike="noStrike">
                <a:latin typeface="Arial"/>
              </a:endParaRPr>
            </a:p>
          </p:txBody>
        </p:sp>
        <p:sp>
          <p:nvSpPr>
            <p:cNvPr id="107" name="CustomShape 12"/>
            <p:cNvSpPr/>
            <p:nvPr/>
          </p:nvSpPr>
          <p:spPr>
            <a:xfrm>
              <a:off x="2013120" y="1355760"/>
              <a:ext cx="102852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VB</a:t>
              </a:r>
              <a:endParaRPr b="0" lang="en-US" sz="1800" spc="-1" strike="noStrike">
                <a:latin typeface="Arial"/>
              </a:endParaRPr>
            </a:p>
          </p:txBody>
        </p:sp>
        <p:sp>
          <p:nvSpPr>
            <p:cNvPr id="108" name="CustomShape 13"/>
            <p:cNvSpPr/>
            <p:nvPr/>
          </p:nvSpPr>
          <p:spPr>
            <a:xfrm>
              <a:off x="3214800" y="1355760"/>
              <a:ext cx="1029960" cy="7758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C++</a:t>
              </a:r>
              <a:endParaRPr b="0" lang="en-US" sz="1800" spc="-1" strike="noStrike">
                <a:latin typeface="Arial"/>
              </a:endParaRPr>
            </a:p>
          </p:txBody>
        </p:sp>
        <p:sp>
          <p:nvSpPr>
            <p:cNvPr id="109" name="CustomShape 14"/>
            <p:cNvSpPr/>
            <p:nvPr/>
          </p:nvSpPr>
          <p:spPr>
            <a:xfrm>
              <a:off x="1981080" y="5886720"/>
              <a:ext cx="6264000" cy="66060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Operating System</a:t>
              </a:r>
              <a:endParaRPr b="0" lang="en-US" sz="1800" spc="-1" strike="noStrike">
                <a:latin typeface="Arial"/>
              </a:endParaRPr>
            </a:p>
          </p:txBody>
        </p:sp>
      </p:grpSp>
      <p:sp>
        <p:nvSpPr>
          <p:cNvPr id="110" name="CustomShape 15"/>
          <p:cNvSpPr/>
          <p:nvPr/>
        </p:nvSpPr>
        <p:spPr>
          <a:xfrm>
            <a:off x="2003400" y="4462560"/>
            <a:ext cx="6264000" cy="533160"/>
          </a:xfrm>
          <a:prstGeom prst="rect">
            <a:avLst/>
          </a:prstGeom>
          <a:noFill/>
          <a:ln w="12600">
            <a:solidFill>
              <a:srgbClr val="666699"/>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Base</a:t>
            </a:r>
            <a:r>
              <a:rPr b="0" lang="en-US" sz="1800" spc="-1" strike="noStrike">
                <a:solidFill>
                  <a:srgbClr val="44546a"/>
                </a:solidFill>
                <a:latin typeface="Arial"/>
              </a:rPr>
              <a:t> </a:t>
            </a:r>
            <a:r>
              <a:rPr b="0" lang="en-US" sz="1800" spc="-1" strike="noStrike">
                <a:solidFill>
                  <a:srgbClr val="000000"/>
                </a:solidFill>
                <a:latin typeface="Arial"/>
              </a:rPr>
              <a:t>Class</a:t>
            </a:r>
            <a:r>
              <a:rPr b="0" lang="en-US" sz="1800" spc="-1" strike="noStrike">
                <a:solidFill>
                  <a:srgbClr val="44546a"/>
                </a:solidFill>
                <a:latin typeface="Arial"/>
              </a:rPr>
              <a:t> </a:t>
            </a:r>
            <a:r>
              <a:rPr b="0" lang="en-US" sz="1800" spc="-1" strike="noStrike">
                <a:solidFill>
                  <a:srgbClr val="000000"/>
                </a:solidFill>
                <a:latin typeface="Arial"/>
              </a:rPr>
              <a:t>Library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695600" y="604800"/>
            <a:ext cx="8640360" cy="5706720"/>
          </a:xfrm>
          <a:prstGeom prst="rect">
            <a:avLst/>
          </a:prstGeom>
          <a:noFill/>
          <a:ln>
            <a:noFill/>
          </a:ln>
        </p:spPr>
        <p:txBody>
          <a:bodyPr>
            <a:normAutofit fontScale="63000"/>
          </a:bodyPr>
          <a:p>
            <a:pPr marL="228600" indent="-228240">
              <a:lnSpc>
                <a:spcPct val="90000"/>
              </a:lnSpc>
              <a:spcBef>
                <a:spcPts val="1001"/>
              </a:spcBef>
              <a:spcAft>
                <a:spcPts val="799"/>
              </a:spcAft>
              <a:buClr>
                <a:srgbClr val="666699"/>
              </a:buClr>
              <a:buFont typeface="Arial"/>
              <a:buChar char="•"/>
            </a:pPr>
            <a:r>
              <a:rPr b="1" lang="en-US" sz="4000" spc="-1" strike="noStrike" u="sng">
                <a:solidFill>
                  <a:srgbClr val="000000"/>
                </a:solidFill>
                <a:uFillTx/>
                <a:latin typeface="Arial"/>
              </a:rPr>
              <a:t>The .NET Framework consists of:</a:t>
            </a:r>
            <a:endParaRPr b="0" lang="en-US" sz="4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the software which masks the functionality of OS and executes .Net language’s compiled CIL codes under its control by providing the feature like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Portability (platform independency)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Security.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Automatic memory management.</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we want to run the CIL code on any </a:t>
            </a:r>
            <a:r>
              <a:rPr b="1" lang="en-US" sz="6600" spc="-1" strike="noStrike" u="sng">
                <a:solidFill>
                  <a:srgbClr val="000000"/>
                </a:solidFill>
                <a:uFillTx/>
                <a:latin typeface="Arial"/>
              </a:rPr>
              <a:t> </a:t>
            </a:r>
            <a:endParaRPr b="0" lang="en-US" sz="6600" spc="-1" strike="noStrike">
              <a:solidFill>
                <a:srgbClr val="000000"/>
              </a:solidFill>
              <a:latin typeface="Calibri"/>
            </a:endParaRPr>
          </a:p>
          <a:p>
            <a:pPr lvl="1" marL="682560" indent="-225000">
              <a:lnSpc>
                <a:spcPct val="90000"/>
              </a:lnSpc>
              <a:spcBef>
                <a:spcPts val="499"/>
              </a:spcBef>
              <a:spcAft>
                <a:spcPts val="479"/>
              </a:spcAft>
              <a:buClr>
                <a:srgbClr val="000000"/>
              </a:buClr>
              <a:buFont typeface="Arial"/>
              <a:buChar char="•"/>
            </a:pPr>
            <a:r>
              <a:rPr b="1" lang="en-US" sz="2400" spc="-1" strike="noStrike">
                <a:solidFill>
                  <a:srgbClr val="000000"/>
                </a:solidFill>
                <a:latin typeface="Arial"/>
              </a:rPr>
              <a:t>The Common Language Specification (CLS)</a:t>
            </a:r>
            <a:endParaRPr b="0" lang="en-US" sz="2400" spc="-1" strike="noStrike">
              <a:solidFill>
                <a:srgbClr val="000000"/>
              </a:solidFill>
              <a:latin typeface="Calibri"/>
            </a:endParaRPr>
          </a:p>
          <a:p>
            <a:pPr marL="682560" indent="-225000">
              <a:lnSpc>
                <a:spcPct val="90000"/>
              </a:lnSpc>
              <a:spcBef>
                <a:spcPts val="499"/>
              </a:spcBef>
              <a:spcAft>
                <a:spcPts val="479"/>
              </a:spcAft>
            </a:pPr>
            <a:r>
              <a:rPr b="0" lang="en-US" sz="2400" spc="-1" strike="noStrike">
                <a:solidFill>
                  <a:srgbClr val="000000"/>
                </a:solidFill>
                <a:latin typeface="Arial"/>
              </a:rPr>
              <a:t>    </a:t>
            </a:r>
            <a:r>
              <a:rPr b="0" lang="en-US" sz="2400" spc="-1" strike="noStrike">
                <a:solidFill>
                  <a:srgbClr val="000000"/>
                </a:solidFill>
                <a:latin typeface="Arial"/>
              </a:rPr>
              <a:t>It contains guidelines, that language should follow so that they can communicate with other .NET languages.  It is also responsible for Type matching.</a:t>
            </a:r>
            <a:endParaRPr b="0" lang="en-US" sz="2400" spc="-1" strike="noStrike">
              <a:solidFill>
                <a:srgbClr val="000000"/>
              </a:solidFill>
              <a:latin typeface="Calibri"/>
            </a:endParaRPr>
          </a:p>
          <a:p>
            <a:pPr lvl="1" marL="682560" indent="-225000">
              <a:lnSpc>
                <a:spcPct val="90000"/>
              </a:lnSpc>
              <a:spcBef>
                <a:spcPts val="499"/>
              </a:spcBef>
              <a:spcAft>
                <a:spcPts val="479"/>
              </a:spcAft>
              <a:buClr>
                <a:srgbClr val="000000"/>
              </a:buClr>
              <a:buFont typeface="Arial"/>
              <a:buChar char="•"/>
            </a:pPr>
            <a:r>
              <a:rPr b="1" lang="en-US" sz="2400" spc="-1" strike="noStrike">
                <a:solidFill>
                  <a:srgbClr val="000000"/>
                </a:solidFill>
                <a:latin typeface="Arial"/>
              </a:rPr>
              <a:t>The Framework  Base Class Libraries (BCL)</a:t>
            </a:r>
            <a:br/>
            <a:r>
              <a:rPr b="0" lang="en-US" sz="2400" spc="-1" strike="noStrike">
                <a:solidFill>
                  <a:srgbClr val="000000"/>
                </a:solidFill>
                <a:latin typeface="Arial"/>
              </a:rPr>
              <a:t>A consistent, object-oriented library of prepackaged functionality and Applications.</a:t>
            </a:r>
            <a:endParaRPr b="0" lang="en-US" sz="2400" spc="-1" strike="noStrike">
              <a:solidFill>
                <a:srgbClr val="000000"/>
              </a:solidFill>
              <a:latin typeface="Calibri"/>
            </a:endParaRPr>
          </a:p>
          <a:p>
            <a:pPr lvl="1" marL="682560" indent="-225000">
              <a:lnSpc>
                <a:spcPct val="90000"/>
              </a:lnSpc>
              <a:spcBef>
                <a:spcPts val="499"/>
              </a:spcBef>
              <a:spcAft>
                <a:spcPts val="479"/>
              </a:spcAft>
              <a:buClr>
                <a:srgbClr val="000000"/>
              </a:buClr>
              <a:buFont typeface="Arial"/>
              <a:buChar char="•"/>
            </a:pPr>
            <a:r>
              <a:rPr b="1" lang="en-US" sz="2400" spc="-1" strike="noStrike">
                <a:solidFill>
                  <a:srgbClr val="000000"/>
                </a:solidFill>
                <a:latin typeface="Arial"/>
              </a:rPr>
              <a:t>The Common Language Runtime (CLR) </a:t>
            </a:r>
            <a:br/>
            <a:r>
              <a:rPr b="0" lang="en-US" sz="2400" spc="-1" strike="noStrike">
                <a:solidFill>
                  <a:srgbClr val="000000"/>
                </a:solidFill>
                <a:latin typeface="Arial"/>
              </a:rPr>
              <a:t>A language-neutral development &amp; execution environment that provides common runtime  for application execution .</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682560" indent="-225000">
              <a:lnSpc>
                <a:spcPct val="90000"/>
              </a:lnSpc>
              <a:spcBef>
                <a:spcPts val="499"/>
              </a:spcBef>
              <a:spcAft>
                <a:spcPts val="360"/>
              </a:spcAft>
            </a:pPr>
            <a:endParaRPr b="0" lang="en-US" sz="2400" spc="-1" strike="noStrike">
              <a:solidFill>
                <a:srgbClr val="000000"/>
              </a:solidFill>
              <a:latin typeface="Calibri"/>
            </a:endParaRPr>
          </a:p>
        </p:txBody>
      </p:sp>
      <p:sp>
        <p:nvSpPr>
          <p:cNvPr id="112"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22F543EB-156C-40FC-BCD5-149BB7DF05FC}" type="slidenum">
              <a:rPr b="1" lang="en-US" sz="1200" spc="-1" strike="noStrike">
                <a:solidFill>
                  <a:srgbClr val="898989"/>
                </a:solidFill>
                <a:latin typeface="Arial"/>
              </a:rPr>
              <a:t>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021040" y="217440"/>
            <a:ext cx="8000640" cy="923400"/>
          </a:xfrm>
          <a:prstGeom prst="rect">
            <a:avLst/>
          </a:prstGeom>
          <a:noFill/>
          <a:ln>
            <a:noFill/>
          </a:ln>
        </p:spPr>
        <p:txBody>
          <a:bodyPr anchor="ctr">
            <a:normAutofit fontScale="73000"/>
          </a:bodyPr>
          <a:p>
            <a:pPr>
              <a:lnSpc>
                <a:spcPct val="90000"/>
              </a:lnSpc>
            </a:pPr>
            <a:r>
              <a:rPr b="1" lang="en-US" sz="4000" spc="-1" strike="noStrike" u="sng">
                <a:solidFill>
                  <a:srgbClr val="000000"/>
                </a:solidFill>
                <a:uFillTx/>
                <a:latin typeface="Arial"/>
              </a:rPr>
              <a:t>Common Language Runtime (CLR)</a:t>
            </a:r>
            <a:endParaRPr b="0" lang="en-US" sz="4000" spc="-1" strike="noStrike">
              <a:solidFill>
                <a:srgbClr val="000000"/>
              </a:solidFill>
              <a:latin typeface="Calibri"/>
            </a:endParaRPr>
          </a:p>
        </p:txBody>
      </p:sp>
      <p:sp>
        <p:nvSpPr>
          <p:cNvPr id="114" name="TextShape 2"/>
          <p:cNvSpPr txBox="1"/>
          <p:nvPr/>
        </p:nvSpPr>
        <p:spPr>
          <a:xfrm>
            <a:off x="1746360" y="1104840"/>
            <a:ext cx="8410320" cy="5241600"/>
          </a:xfrm>
          <a:prstGeom prst="rect">
            <a:avLst/>
          </a:prstGeom>
          <a:noFill/>
          <a:ln>
            <a:noFill/>
          </a:ln>
        </p:spPr>
        <p:txBody>
          <a:bodyPr>
            <a:noAutofit/>
          </a:bodyPr>
          <a:p>
            <a:pPr marL="228600" indent="-228240">
              <a:lnSpc>
                <a:spcPct val="90000"/>
              </a:lnSpc>
              <a:spcBef>
                <a:spcPts val="1001"/>
              </a:spcBef>
              <a:buClr>
                <a:srgbClr val="666699"/>
              </a:buClr>
              <a:buFont typeface="Wingdings" charset="2"/>
              <a:buChar char=""/>
            </a:pPr>
            <a:r>
              <a:rPr b="0" lang="en-US" sz="2800" spc="-1" strike="noStrike">
                <a:solidFill>
                  <a:srgbClr val="000000"/>
                </a:solidFill>
                <a:latin typeface="Arial"/>
              </a:rPr>
              <a:t>CLR ensures:</a:t>
            </a:r>
            <a:endParaRPr b="0" lang="en-US" sz="28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A common </a:t>
            </a:r>
            <a:r>
              <a:rPr b="0" lang="en-US" sz="2400" spc="-1" strike="noStrike">
                <a:solidFill>
                  <a:srgbClr val="0000ff"/>
                </a:solidFill>
                <a:latin typeface="Arial"/>
              </a:rPr>
              <a:t>runtime</a:t>
            </a:r>
            <a:r>
              <a:rPr b="0" lang="en-US" sz="2400" spc="-1" strike="noStrike">
                <a:solidFill>
                  <a:srgbClr val="000000"/>
                </a:solidFill>
                <a:latin typeface="Arial"/>
              </a:rPr>
              <a:t> environment for all .NET languages</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Uses</a:t>
            </a:r>
            <a:r>
              <a:rPr b="0" lang="en-US" sz="2400" spc="-1" strike="noStrike">
                <a:solidFill>
                  <a:srgbClr val="060bc8"/>
                </a:solidFill>
                <a:latin typeface="Arial"/>
              </a:rPr>
              <a:t> </a:t>
            </a:r>
            <a:r>
              <a:rPr b="0" lang="en-US" sz="2400" spc="-1" strike="noStrike">
                <a:solidFill>
                  <a:srgbClr val="0000ff"/>
                </a:solidFill>
                <a:latin typeface="Arial"/>
              </a:rPr>
              <a:t>Common Type System (strict-type &amp; code-verification)</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Memory allocation and garbage collection</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Intermediate Language (IL) to native code compiler. Which Compiles MSIL code into native executable code</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Security and interoperability of the code with other languages.</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CLR is responsible for executing the .NET code on the windows operating system.</a:t>
            </a:r>
            <a:endParaRPr b="0" lang="en-US" sz="24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400" spc="-1" strike="noStrike">
                <a:solidFill>
                  <a:srgbClr val="000000"/>
                </a:solidFill>
                <a:latin typeface="Arial"/>
              </a:rPr>
              <a:t>It provides different services like memory management,security,exception handling.</a:t>
            </a:r>
            <a:endParaRPr b="0" lang="en-US" sz="2400" spc="-1" strike="noStrike">
              <a:solidFill>
                <a:srgbClr val="000000"/>
              </a:solidFill>
              <a:latin typeface="Calibri"/>
            </a:endParaRPr>
          </a:p>
        </p:txBody>
      </p:sp>
      <p:sp>
        <p:nvSpPr>
          <p:cNvPr id="115"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2CD68C27-9500-4FE1-B09C-3AB91F0FA986}" type="slidenum">
              <a:rPr b="1" lang="en-US" sz="1200" spc="-1" strike="noStrike">
                <a:solidFill>
                  <a:srgbClr val="898989"/>
                </a:solidFill>
                <a:latin typeface="Arial"/>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46880" y="243000"/>
            <a:ext cx="9633960" cy="923400"/>
          </a:xfrm>
          <a:prstGeom prst="rect">
            <a:avLst/>
          </a:prstGeom>
          <a:noFill/>
          <a:ln>
            <a:noFill/>
          </a:ln>
        </p:spPr>
        <p:txBody>
          <a:bodyPr anchor="ctr">
            <a:normAutofit/>
          </a:bodyPr>
          <a:p>
            <a:pPr>
              <a:lnSpc>
                <a:spcPct val="90000"/>
              </a:lnSpc>
            </a:pPr>
            <a:r>
              <a:rPr b="1" lang="en-US" sz="3200" spc="-1" strike="noStrike">
                <a:solidFill>
                  <a:srgbClr val="000000"/>
                </a:solidFill>
                <a:latin typeface="Arial"/>
              </a:rPr>
              <a:t>.</a:t>
            </a:r>
            <a:r>
              <a:rPr b="1" lang="en-US" sz="4000" spc="-1" strike="noStrike">
                <a:solidFill>
                  <a:srgbClr val="000000"/>
                </a:solidFill>
                <a:latin typeface="Arial"/>
              </a:rPr>
              <a:t>NET Framework Base Class Library</a:t>
            </a:r>
            <a:endParaRPr b="0" lang="en-US" sz="4000" spc="-1" strike="noStrike">
              <a:solidFill>
                <a:srgbClr val="000000"/>
              </a:solidFill>
              <a:latin typeface="Calibri"/>
            </a:endParaRPr>
          </a:p>
        </p:txBody>
      </p:sp>
      <p:sp>
        <p:nvSpPr>
          <p:cNvPr id="117" name="TextShape 2"/>
          <p:cNvSpPr txBox="1"/>
          <p:nvPr/>
        </p:nvSpPr>
        <p:spPr>
          <a:xfrm>
            <a:off x="1046880" y="1133640"/>
            <a:ext cx="9341280" cy="5724000"/>
          </a:xfrm>
          <a:prstGeom prst="rect">
            <a:avLst/>
          </a:prstGeom>
          <a:noFill/>
          <a:ln>
            <a:noFill/>
          </a:ln>
        </p:spPr>
        <p:txBody>
          <a:bodyPr>
            <a:noAutofit/>
          </a:bodyPr>
          <a:p>
            <a:pPr marL="228600" indent="-228240">
              <a:lnSpc>
                <a:spcPct val="90000"/>
              </a:lnSpc>
              <a:spcBef>
                <a:spcPts val="1001"/>
              </a:spcBef>
              <a:buClr>
                <a:srgbClr val="666699"/>
              </a:buClr>
              <a:buFont typeface="Arial"/>
              <a:buChar char="•"/>
            </a:pPr>
            <a:r>
              <a:rPr b="0" lang="en-US" sz="2400" spc="-1" strike="noStrike">
                <a:solidFill>
                  <a:srgbClr val="000000"/>
                </a:solidFill>
                <a:latin typeface="Arial"/>
              </a:rPr>
              <a:t>BCL is a pre-build code for handling common programming tasks like request processing , rendering(data),file processing , database operations , xml operations , graphical operation  ,etc. </a:t>
            </a:r>
            <a:endParaRPr b="0" lang="en-US" sz="2400" spc="-1" strike="noStrike">
              <a:solidFill>
                <a:srgbClr val="000000"/>
              </a:solidFill>
              <a:latin typeface="Calibri"/>
            </a:endParaRPr>
          </a:p>
          <a:p>
            <a:pPr marL="228600" indent="-228240">
              <a:lnSpc>
                <a:spcPct val="90000"/>
              </a:lnSpc>
              <a:spcBef>
                <a:spcPts val="1001"/>
              </a:spcBef>
              <a:buClr>
                <a:srgbClr val="666699"/>
              </a:buClr>
              <a:buFont typeface="Arial"/>
              <a:buChar char="•"/>
            </a:pPr>
            <a:r>
              <a:rPr b="0" lang="en-US" sz="2400" spc="-1" strike="noStrike">
                <a:solidFill>
                  <a:srgbClr val="000000"/>
                </a:solidFill>
                <a:latin typeface="Arial"/>
              </a:rPr>
              <a:t>The Class Library is a comprehensive, object-oriented collection of reusable types</a:t>
            </a:r>
            <a:endParaRPr b="0" lang="en-US" sz="2400" spc="-1" strike="noStrike">
              <a:solidFill>
                <a:srgbClr val="000000"/>
              </a:solidFill>
              <a:latin typeface="Calibri"/>
            </a:endParaRPr>
          </a:p>
          <a:p>
            <a:pPr marL="228600" indent="-228240">
              <a:lnSpc>
                <a:spcPct val="90000"/>
              </a:lnSpc>
              <a:spcBef>
                <a:spcPts val="1001"/>
              </a:spcBef>
              <a:buClr>
                <a:srgbClr val="666699"/>
              </a:buClr>
              <a:buFont typeface="Arial"/>
              <a:buChar char="•"/>
            </a:pPr>
            <a:r>
              <a:rPr b="0" lang="en-US" sz="2400" spc="-1" strike="noStrike">
                <a:solidFill>
                  <a:srgbClr val="000000"/>
                </a:solidFill>
                <a:latin typeface="Arial"/>
              </a:rPr>
              <a:t>These class library can be used to develop applications that include</a:t>
            </a:r>
            <a:r>
              <a:rPr b="0" lang="en-US" sz="2800" spc="-1" strike="noStrike">
                <a:solidFill>
                  <a:srgbClr val="000000"/>
                </a:solidFill>
                <a:latin typeface="Arial"/>
              </a:rPr>
              <a:t>:</a:t>
            </a:r>
            <a:endParaRPr b="0" lang="en-US" sz="28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000" spc="-1" strike="noStrike">
                <a:solidFill>
                  <a:srgbClr val="000000"/>
                </a:solidFill>
                <a:latin typeface="Arial"/>
              </a:rPr>
              <a:t>Traditional command-line applications</a:t>
            </a:r>
            <a:endParaRPr b="0" lang="en-US" sz="20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000" spc="-1" strike="noStrike">
                <a:solidFill>
                  <a:srgbClr val="000000"/>
                </a:solidFill>
                <a:latin typeface="Arial"/>
              </a:rPr>
              <a:t>Graphical user interface (GUI) applications</a:t>
            </a:r>
            <a:endParaRPr b="0" lang="en-US" sz="2000" spc="-1" strike="noStrike">
              <a:solidFill>
                <a:srgbClr val="000000"/>
              </a:solidFill>
              <a:latin typeface="Calibri"/>
            </a:endParaRPr>
          </a:p>
          <a:p>
            <a:pPr lvl="1" marL="682560" indent="-225000">
              <a:lnSpc>
                <a:spcPct val="90000"/>
              </a:lnSpc>
              <a:spcBef>
                <a:spcPts val="499"/>
              </a:spcBef>
              <a:buClr>
                <a:srgbClr val="000000"/>
              </a:buClr>
              <a:buFont typeface="Arial"/>
              <a:buChar char="•"/>
            </a:pPr>
            <a:r>
              <a:rPr b="0" lang="en-US" sz="2000" spc="-1" strike="noStrike">
                <a:solidFill>
                  <a:srgbClr val="000000"/>
                </a:solidFill>
                <a:latin typeface="Arial"/>
              </a:rPr>
              <a:t>Applications based on the latest innovations provided by ASP.NET</a:t>
            </a:r>
            <a:endParaRPr b="0" lang="en-US" sz="2000" spc="-1" strike="noStrike">
              <a:solidFill>
                <a:srgbClr val="000000"/>
              </a:solidFill>
              <a:latin typeface="Calibri"/>
            </a:endParaRPr>
          </a:p>
          <a:p>
            <a:pPr lvl="2" marL="1027080" indent="-228240">
              <a:lnSpc>
                <a:spcPct val="90000"/>
              </a:lnSpc>
              <a:spcBef>
                <a:spcPts val="499"/>
              </a:spcBef>
              <a:buClr>
                <a:srgbClr val="000000"/>
              </a:buClr>
              <a:buFont typeface="Arial"/>
              <a:buChar char="•"/>
            </a:pPr>
            <a:r>
              <a:rPr b="0" lang="en-US" sz="2000" spc="-1" strike="noStrike">
                <a:solidFill>
                  <a:srgbClr val="000000"/>
                </a:solidFill>
                <a:latin typeface="Arial"/>
              </a:rPr>
              <a:t>Web Forms </a:t>
            </a:r>
            <a:endParaRPr b="0" lang="en-US" sz="2000" spc="-1" strike="noStrike">
              <a:solidFill>
                <a:srgbClr val="000000"/>
              </a:solidFill>
              <a:latin typeface="Calibri"/>
            </a:endParaRPr>
          </a:p>
          <a:p>
            <a:pPr lvl="2" marL="1027080" indent="-228240">
              <a:lnSpc>
                <a:spcPct val="90000"/>
              </a:lnSpc>
              <a:spcBef>
                <a:spcPts val="499"/>
              </a:spcBef>
              <a:buClr>
                <a:srgbClr val="000000"/>
              </a:buClr>
              <a:buFont typeface="Arial"/>
              <a:buChar char="•"/>
            </a:pPr>
            <a:r>
              <a:rPr b="0" lang="en-US" sz="2000" spc="-1" strike="noStrike">
                <a:solidFill>
                  <a:srgbClr val="000000"/>
                </a:solidFill>
                <a:latin typeface="Arial"/>
              </a:rPr>
              <a:t>XML Web services</a:t>
            </a:r>
            <a:endParaRPr b="0" lang="en-US" sz="2000" spc="-1" strike="noStrike">
              <a:solidFill>
                <a:srgbClr val="000000"/>
              </a:solidFill>
              <a:latin typeface="Calibri"/>
            </a:endParaRPr>
          </a:p>
          <a:p>
            <a:pPr marL="798480">
              <a:lnSpc>
                <a:spcPct val="90000"/>
              </a:lnSpc>
              <a:spcBef>
                <a:spcPts val="499"/>
              </a:spcBef>
            </a:pPr>
            <a:endParaRPr b="0" lang="en-US" sz="2000" spc="-1" strike="noStrike">
              <a:solidFill>
                <a:srgbClr val="000000"/>
              </a:solidFill>
              <a:latin typeface="Calibri"/>
            </a:endParaRPr>
          </a:p>
        </p:txBody>
      </p:sp>
      <p:sp>
        <p:nvSpPr>
          <p:cNvPr id="118"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B6795426-FE8D-473D-8F48-FD18949CD62D}" type="slidenum">
              <a:rPr b="1" lang="en-US" sz="1200" spc="-1" strike="noStrike">
                <a:solidFill>
                  <a:srgbClr val="898989"/>
                </a:solidFill>
                <a:latin typeface="Arial"/>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Class Loader</a:t>
            </a:r>
            <a:endParaRPr b="0" lang="en-US" sz="44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Class loaders</a:t>
            </a:r>
            <a:r>
              <a:rPr b="0" lang="en-US" sz="2800" spc="-1" strike="noStrike">
                <a:solidFill>
                  <a:srgbClr val="000000"/>
                </a:solidFill>
                <a:latin typeface="Calibri"/>
              </a:rPr>
              <a:t> are responsible for </a:t>
            </a:r>
            <a:r>
              <a:rPr b="1" lang="en-US" sz="2800" spc="-1" strike="noStrike">
                <a:solidFill>
                  <a:srgbClr val="000000"/>
                </a:solidFill>
                <a:latin typeface="Calibri"/>
              </a:rPr>
              <a:t>loading</a:t>
            </a:r>
            <a:r>
              <a:rPr b="0" lang="en-US" sz="2800" spc="-1" strike="noStrike">
                <a:solidFill>
                  <a:srgbClr val="000000"/>
                </a:solidFill>
                <a:latin typeface="Calibri"/>
              </a:rPr>
              <a:t> </a:t>
            </a:r>
            <a:r>
              <a:rPr b="1" lang="en-US" sz="2800" spc="-1" strike="noStrike">
                <a:solidFill>
                  <a:srgbClr val="000000"/>
                </a:solidFill>
                <a:latin typeface="Calibri"/>
              </a:rPr>
              <a:t>classes</a:t>
            </a:r>
            <a:r>
              <a:rPr b="0" lang="en-US" sz="2800" spc="-1" strike="noStrike">
                <a:solidFill>
                  <a:srgbClr val="000000"/>
                </a:solidFill>
                <a:latin typeface="Calibri"/>
              </a:rPr>
              <a:t> during runtime dynamically to the JVM (Java Virtual Machine). Also, they are part of the JRE (Java Runtime Environment). ... This is where </a:t>
            </a:r>
            <a:r>
              <a:rPr b="1" lang="en-US" sz="2800" spc="-1" strike="noStrike">
                <a:solidFill>
                  <a:srgbClr val="000000"/>
                </a:solidFill>
                <a:latin typeface="Calibri"/>
              </a:rPr>
              <a:t>class loaders</a:t>
            </a:r>
            <a:r>
              <a:rPr b="0" lang="en-US" sz="2800" spc="-1" strike="noStrike">
                <a:solidFill>
                  <a:srgbClr val="000000"/>
                </a:solidFill>
                <a:latin typeface="Calibri"/>
              </a:rPr>
              <a:t> come into the picture. They are responsible for </a:t>
            </a:r>
            <a:r>
              <a:rPr b="1" lang="en-US" sz="2800" spc="-1" strike="noStrike">
                <a:solidFill>
                  <a:srgbClr val="000000"/>
                </a:solidFill>
                <a:latin typeface="Calibri"/>
              </a:rPr>
              <a:t>loading classes</a:t>
            </a:r>
            <a:r>
              <a:rPr b="0" lang="en-US" sz="2800" spc="-1" strike="noStrike">
                <a:solidFill>
                  <a:srgbClr val="000000"/>
                </a:solidFill>
                <a:latin typeface="Calibri"/>
              </a:rPr>
              <a:t> into memory.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LibreOffice/6.2.0.3$Windows_X86_64 LibreOffice_project/98c6a8a1c6c7b144ce3cc729e34964b47ce25d62</Application>
  <Words>785</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2019-03-04T06:15:23Z</dcterms:created>
  <dc:creator>Bhagyashree Badgujar</dc:creator>
  <dc:description/>
  <dc:language>en-US</dc:language>
  <cp:lastModifiedBy>Bhagyashree Badgujar</cp:lastModifiedBy>
  <dcterms:modified xsi:type="dcterms:W3CDTF">2019-03-05T05:23:05Z</dcterms:modified>
  <cp:revision>22</cp:revision>
  <dc:subject/>
  <dc:title>What is .Net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