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  <p:embeddedFont>
      <p:font typeface="Helvetica Neue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6" roundtripDataSignature="AMtx7mizU/RonQ1rD9id4S6dhokGA1pi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71E657-C183-4CFF-9044-237960B44403}">
  <a:tblStyle styleId="{7671E657-C183-4CFF-9044-237960B444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1.xml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HelveticaNeueLight-bold.fntdata"/><Relationship Id="rId52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Explained in details below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priori classical probability - derived from deductive reasoning.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Empirical Probability - estimate of a probability based on an observation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Subjective Probability - 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derived from an individual's personal judgment or own experience about whether a specific outcome is likely to occur. It contains no formal calculations and only reflects the subject's opinions and past experience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24b8f4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24b8f4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1c0974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1c0974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c1c0974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c1c0974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1c09744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c1c09744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c1c09744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c1c09744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c1c09744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c1c09744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c1c09744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c1c09744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c1c09744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c1c09744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1c09744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1c09744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24b8f44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24b8f44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1c09744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1c09744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4b8f44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24b8f44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idx="1" type="subTitle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i="1" sz="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45"/>
          <p:cNvSpPr txBox="1"/>
          <p:nvPr/>
        </p:nvSpPr>
        <p:spPr>
          <a:xfrm>
            <a:off x="311700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52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Questions?</a:t>
            </a:r>
            <a:endParaRPr b="0" i="0" sz="52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52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52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" name="Google Shape;21;p3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2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b="1" sz="3600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antages &amp; Disadvantages">
  <p:cSld name="TITLE_ONLY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0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b="0" i="0" sz="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1467400" y="2874150"/>
            <a:ext cx="6335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3A2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Statistical Methods for Decision Making</a:t>
            </a:r>
            <a:endParaRPr b="1" sz="2400">
              <a:solidFill>
                <a:srgbClr val="03A2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630300" y="1404900"/>
            <a:ext cx="78834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800">
                <a:solidFill>
                  <a:srgbClr val="365F91"/>
                </a:solidFill>
              </a:rPr>
              <a:t> </a:t>
            </a:r>
            <a:r>
              <a:rPr b="1" lang="en" sz="4700">
                <a:solidFill>
                  <a:srgbClr val="365F91"/>
                </a:solidFill>
              </a:rPr>
              <a:t>Probability and Bayes’ Theorem</a:t>
            </a:r>
            <a:endParaRPr b="1" sz="4700">
              <a:solidFill>
                <a:srgbClr val="365F9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Probability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Probability of two or more events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1: probability of events A or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2: probability of events A and 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Joint probability - probability of two events occurring simultaneously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3 : probability of event X=A given variable 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Marginal probability - probability of an event irrespective of the outcome of another variable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4 : A given 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 probability -  probability of one event given the occurrence of another event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Probability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11"/>
          <p:cNvGraphicFramePr/>
          <p:nvPr/>
        </p:nvGraphicFramePr>
        <p:xfrm>
          <a:off x="427925" y="11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{7671E657-C183-4CFF-9044-237960B44403}</a:tableStyleId>
              </a:tblPr>
              <a:tblGrid>
                <a:gridCol w="4119650"/>
                <a:gridCol w="4168500"/>
              </a:tblGrid>
              <a:tr h="40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Mutually Exclusive Events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Independent Events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98675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Two events A and B are said to be mutually exclusive if they cannot occur at the same time. Or occurence of A excludes occurence of B.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 - when you toss a coin, getting a head or a tail are mutually exclusive as either head or tail will appear in case of an ideal scenario.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 Head when a fair coin is tossed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 = Tail when a fair coin is tossed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 The roll of a die is odd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 = The roll of a die is even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Two events A and B are said to be independent if the occurrence of A is in no way influenced by the occurrence of B. Likewise occurrence of B is in no way influenced by the occurrence of A.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 - when you toss a fair coin and get head and then you toss it again and get a head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 Getting head in first toss of a fair coin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 = getting head again in the second toss of a fair coin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Probability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Priori Classical Probability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a fair coin is tossed. What is the probability of getting a tail?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Empirical Probability 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is the probability that a man lives for 1000 years?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Subjective Probability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Chance of India winning the next world cup?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Rules for computing probability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Addition Rule - Mutually exclusive events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P(AUB) = P(A) + P(B)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Probability of union of A and B is determined by adding probability of the events of A and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From a pack of well-shuffled cards, a card is picked up at random.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probability that the selected card is a King or a Queen?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A = Probability of getting a King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P(A) = 4/52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B = Probability of getting a Queen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P(B) = 4/52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P(AUB) = 2/13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826900" y="3648100"/>
            <a:ext cx="959100" cy="92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7097725" y="3648100"/>
            <a:ext cx="959100" cy="92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Rules for computing probability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311700" y="1152475"/>
            <a:ext cx="8520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Addition Rule - Events are not Mutually exclusive events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</a:t>
            </a:r>
            <a:r>
              <a:rPr b="1" lang="en" sz="1600"/>
              <a:t>P(AUB) = P(A) + P(B) - P(A∩B)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Probability of union of A and B is determined by adding probability of the events of A and B and then subtracting probability of the intersection of the events A and B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14"/>
          <p:cNvSpPr txBox="1"/>
          <p:nvPr/>
        </p:nvSpPr>
        <p:spPr>
          <a:xfrm>
            <a:off x="311700" y="2403250"/>
            <a:ext cx="54432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- From a pack of well-shuffled cards, a card is picked up at random. 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probability that the selected card is a King or a Diamond? 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getting a King, P(A) = 4/52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getting a Diamond, P(B) = 13/52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getting a diamond king, 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P(A</a:t>
            </a:r>
            <a:r>
              <a:rPr b="1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∩</a:t>
            </a: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 = 1/52 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b="0" i="0" lang="en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P(AUB) = 4/52 + 13/52 - 1/52 = 16/52 = 4/13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5958775" y="3189175"/>
            <a:ext cx="1199100" cy="115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6794575" y="3189175"/>
            <a:ext cx="1199100" cy="1151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Rules for computing probability</a:t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Multiplication Rule - Independent events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	P(A∩B)= P(A) * P(B)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two events A and B are independent, the probability of simultaneous occurrence  of A and B equals the product of probability of A and probability of event B.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extended to more than two events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( Assuming A and B are independent)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 A = Probability of getting A grade in a maths exam is 0.7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 B = Probability of getting A grade in a science exam is 0.6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Probability of getting A grade in both maths and science exam will be  </a:t>
            </a:r>
            <a:endParaRPr sz="16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= 0.7*0.6 = 0.42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Rules for computing probability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311700" y="1152475"/>
            <a:ext cx="85206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Multiplication Rule - When events are not independent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	P(A∩B)= P(A) * P(B/A)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	P(A∩B)= P(B) * P(A/B)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two events A and B are not independent, the probability of simultaneous occurrence  of A and B equals the product of probability of A and probability of event B given that A has happened.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from a deck of cards, two cards are drawn in succession one after the other ( Without replacement). What is the probability that both the cards are hearts?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P( Hearts) = P(A) = 13/52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P( Second is also heart) = 12/51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P(A∩B) = 3/51 = 1/17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24b8f44b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a24b8f44b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Marginal Probability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311700" y="1152475"/>
            <a:ext cx="85206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Case 3 : probability of event X=A given variable 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Marginal probability - probability of an event irrespective of the outcome of another variable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term marginal is used to indicate that the probabilities are calculated using a contingency table (also called joint probability table).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Contingency table consists of rows and columns of two attributes at different levels with frequencies or numbers in each of the cells. It is a matrix of frequencies assigned to rows and columns.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marginal probability of one variable (X) would be the sum of probabilities for the other variable (Y rows) on the margin of the table.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Marginal Probability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11700" y="1152475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 - we have a data of few candidates who studied for some number of hours for an exam and and whether they pass or fail the exam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the probability that a randomly selected student passed the exam?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the probability that a randomly selected student who passed the exam studied for more than 5 hours?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18"/>
          <p:cNvGraphicFramePr/>
          <p:nvPr/>
        </p:nvGraphicFramePr>
        <p:xfrm>
          <a:off x="460950" y="20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{7671E657-C183-4CFF-9044-237960B44403}</a:tableStyleId>
              </a:tblPr>
              <a:tblGrid>
                <a:gridCol w="1318175"/>
                <a:gridCol w="2001600"/>
                <a:gridCol w="210947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 Status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hours studied &lt;5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hours studied &gt;5 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Pass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Fail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120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120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11700" y="1152475"/>
            <a:ext cx="85206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Overview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Probability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for computing probability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Marginal probability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probability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 Theorem and its Applications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Marginal Probability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311700" y="1152475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1) What is the probability that a randomly selected student passed the exam?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	80/200 =0.40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2) What is the probability that a randomly selected student who passed the exam studied for more than 5 hours?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	42/200 =0.21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3) A student selected at random is found to be studying for more than 5 hours What is the probability that he failed the exam?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	38/80 =0.475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Note this is a case of conditional probability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11700" y="1152475"/>
            <a:ext cx="85206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4 : A given B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Conditional probability : probability of one event given the occurrence of another event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The conditional probability for events A given event B is calculated as follows: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P(A given B) = P(A and B) / P(B)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P(A/B) = P(A∩B)/ P(B)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Example - Probability of getting a king given that it is a hearts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P(A) = 4/52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P(B) = 13/52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P(A∩B) = 1/52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P(A/B) = 1/13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Rules for computing probability</a:t>
            </a:r>
            <a:endParaRPr/>
          </a:p>
        </p:txBody>
      </p:sp>
      <p:graphicFrame>
        <p:nvGraphicFramePr>
          <p:cNvPr id="230" name="Google Shape;230;p21"/>
          <p:cNvGraphicFramePr/>
          <p:nvPr/>
        </p:nvGraphicFramePr>
        <p:xfrm>
          <a:off x="508875" y="10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{7671E657-C183-4CFF-9044-237960B44403}</a:tableStyleId>
              </a:tblPr>
              <a:tblGrid>
                <a:gridCol w="4063125"/>
                <a:gridCol w="4063125"/>
              </a:tblGrid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Probability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P(A) ranges from [0,1]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1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A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1-P(A)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or B ( AUB) 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P(AUB) = P(A) + P(B) - P(A∩B)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27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or B ( AUB) for mutually exclusive events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P(AUB) = P(A) + P(B) 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29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and B P(A∩B)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P(A∩B)= P(A) * P(B/A) 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11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and B P(A∩B) when A and B are independent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P(A∩B)= P(A) * P(B)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45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given B has occurred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P(A/B)= P(A∩B)/P(B)  = P(A)* P(B/A) /P(B)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45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 given A has occurred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P(B/A) = P(A∩B)/P(A)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ac1c09744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571500"/>
            <a:ext cx="85248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ac1c09744b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647700"/>
            <a:ext cx="84772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1c09744b_1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- Question</a:t>
            </a:r>
            <a:endParaRPr/>
          </a:p>
        </p:txBody>
      </p:sp>
      <p:sp>
        <p:nvSpPr>
          <p:cNvPr id="246" name="Google Shape;246;gac1c09744b_1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odds that a New Yorker picked at random will be either overweight or obese are 14:11. What is the probability that the person is fit (is not overweight or obese)?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c1c09744b_1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- Solution</a:t>
            </a:r>
            <a:endParaRPr/>
          </a:p>
        </p:txBody>
      </p:sp>
      <p:pic>
        <p:nvPicPr>
          <p:cNvPr id="252" name="Google Shape;252;gac1c09744b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5" y="1170125"/>
            <a:ext cx="8107251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ac1c09744b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00" y="533400"/>
            <a:ext cx="85344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ac1c09744b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75" y="457200"/>
            <a:ext cx="8350424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Bayes’ Theorem is used to revise previously calculated probabilities based on new information.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Thomas Bayes in the 18th Century.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is an extension of conditional probability.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Statistical Learning ( TOC )</a:t>
            </a:r>
            <a:endParaRPr/>
          </a:p>
        </p:txBody>
      </p:sp>
      <p:graphicFrame>
        <p:nvGraphicFramePr>
          <p:cNvPr id="81" name="Google Shape;81;p3"/>
          <p:cNvGraphicFramePr/>
          <p:nvPr/>
        </p:nvGraphicFramePr>
        <p:xfrm>
          <a:off x="494250" y="13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{7671E657-C183-4CFF-9044-237960B44403}</a:tableStyleId>
              </a:tblPr>
              <a:tblGrid>
                <a:gridCol w="696300"/>
                <a:gridCol w="2749450"/>
                <a:gridCol w="4563100"/>
              </a:tblGrid>
              <a:tr h="4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Sno</a:t>
                      </a:r>
                      <a:endParaRPr b="1"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Topic</a:t>
                      </a:r>
                      <a:endParaRPr b="1"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Scope</a:t>
                      </a:r>
                      <a:endParaRPr b="1"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Probability Overview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is probability, its range, application, how to calculate, types of event, experiment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49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Types of Probability 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Types of probability 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Rules for computing probability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Ways to compute probability, joint, marginal, conditional probability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75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Bayes Theorem and its Applications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Bayes theorem, conditional probability, application of bayes theorem</a:t>
                      </a:r>
                      <a:endParaRPr sz="1600" u="none" cap="none" strike="noStrike">
                        <a:solidFill>
                          <a:srgbClr val="66666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Bayes Theorem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311700" y="1152475"/>
            <a:ext cx="85206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hypothesis H and evidence E, Bayes theorem states that the relationship between the probability of hypothesis P(H) before getting the evidence and the probability of P(H/E) of the hypothesis after getting the evidence is  P(H/E) = </a:t>
            </a:r>
            <a:r>
              <a:rPr lang="en">
                <a:solidFill>
                  <a:srgbClr val="666666"/>
                </a:solidFill>
              </a:rPr>
              <a:t>P(E/H)*P(H)/P(E)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125" y="2632450"/>
            <a:ext cx="6510325" cy="2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ac1c09744b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5" y="495300"/>
            <a:ext cx="8656475" cy="4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ac1c09744b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8" y="443913"/>
            <a:ext cx="87344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24b8f44b3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a24b8f44b3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ac1c09744b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428625"/>
            <a:ext cx="85248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302" name="Google Shape;302;p24"/>
          <p:cNvSpPr txBox="1"/>
          <p:nvPr>
            <p:ph idx="1" type="body"/>
          </p:nvPr>
        </p:nvSpPr>
        <p:spPr>
          <a:xfrm>
            <a:off x="311700" y="1152475"/>
            <a:ext cx="85206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spam filtering example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A = The message is spam.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p(spam) = 0.8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B = Message contains money as a word in it.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p(word/spam) = 0.7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p(word) = 0.6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P(spam/word) = p(word/spam) * p(spam)</a:t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p(word)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P(spam/word) = 0.7*0.8 / 0.6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  = 0.933</a:t>
            </a:r>
            <a:endParaRPr/>
          </a:p>
        </p:txBody>
      </p:sp>
      <p:cxnSp>
        <p:nvCxnSpPr>
          <p:cNvPr id="303" name="Google Shape;303;p24"/>
          <p:cNvCxnSpPr/>
          <p:nvPr/>
        </p:nvCxnSpPr>
        <p:spPr>
          <a:xfrm flipH="1" rot="10800000">
            <a:off x="2473675" y="3213175"/>
            <a:ext cx="2565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Bayes Theorem - Application</a:t>
            </a:r>
            <a:endParaRPr/>
          </a:p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filtering use case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Interpretation of statistical results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381000" y="685800"/>
            <a:ext cx="831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3A2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:</a:t>
            </a:r>
            <a:endParaRPr b="1" i="0" sz="2100" u="none" cap="none" strike="noStrike">
              <a:solidFill>
                <a:srgbClr val="03A2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3A2D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insurance company divides its clients into two categories:  those who are accident prone and who are not.  Statistics show there is a 40% chance an accident prone person will have an accident within 1 year whereas a 20% chance non-accident prone people will have an accident within the first year.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3A2D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30% of the population is accident prone, what is the probability that a new policyholder has an accident within 1 year?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24b8f44b3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a24b8f44b3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542475" y="1072256"/>
            <a:ext cx="2966956" cy="2485325"/>
          </a:xfrm>
          <a:custGeom>
            <a:rect b="b" l="l" r="r" t="t"/>
            <a:pathLst>
              <a:path extrusionOk="0" h="4266653" w="4238508">
                <a:moveTo>
                  <a:pt x="280674" y="1090565"/>
                </a:moveTo>
                <a:cubicBezTo>
                  <a:pt x="82554" y="1862263"/>
                  <a:pt x="-115566" y="2633961"/>
                  <a:pt x="81169" y="3152121"/>
                </a:cubicBezTo>
                <a:cubicBezTo>
                  <a:pt x="277904" y="3670281"/>
                  <a:pt x="1001111" y="4077605"/>
                  <a:pt x="1461082" y="4199525"/>
                </a:cubicBezTo>
                <a:cubicBezTo>
                  <a:pt x="1921053" y="4321445"/>
                  <a:pt x="2378252" y="4310361"/>
                  <a:pt x="2840994" y="3883641"/>
                </a:cubicBezTo>
                <a:cubicBezTo>
                  <a:pt x="3303736" y="3456921"/>
                  <a:pt x="4273554" y="2251576"/>
                  <a:pt x="4237532" y="1639205"/>
                </a:cubicBezTo>
                <a:cubicBezTo>
                  <a:pt x="4201510" y="1026834"/>
                  <a:pt x="3198441" y="464340"/>
                  <a:pt x="2624863" y="209416"/>
                </a:cubicBezTo>
                <a:cubicBezTo>
                  <a:pt x="2051285" y="-45508"/>
                  <a:pt x="1189532" y="-53821"/>
                  <a:pt x="796063" y="109663"/>
                </a:cubicBezTo>
                <a:cubicBezTo>
                  <a:pt x="402594" y="273146"/>
                  <a:pt x="264049" y="1190317"/>
                  <a:pt x="264049" y="1190317"/>
                </a:cubicBezTo>
                <a:lnTo>
                  <a:pt x="264049" y="1190317"/>
                </a:lnTo>
                <a:lnTo>
                  <a:pt x="264049" y="1190317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</a:pPr>
            <a:r>
              <a:t/>
            </a:r>
            <a:endParaRPr b="0" i="0" sz="116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312189" y="1072256"/>
            <a:ext cx="849159" cy="2393899"/>
          </a:xfrm>
          <a:custGeom>
            <a:rect b="b" l="l" r="r" t="t"/>
            <a:pathLst>
              <a:path extrusionOk="0" h="4023360" w="1213085">
                <a:moveTo>
                  <a:pt x="631101" y="0"/>
                </a:moveTo>
                <a:cubicBezTo>
                  <a:pt x="707301" y="489065"/>
                  <a:pt x="783501" y="978131"/>
                  <a:pt x="880483" y="1296786"/>
                </a:cubicBezTo>
                <a:cubicBezTo>
                  <a:pt x="977465" y="1615441"/>
                  <a:pt x="1218534" y="1651463"/>
                  <a:pt x="1212992" y="1911928"/>
                </a:cubicBezTo>
                <a:cubicBezTo>
                  <a:pt x="1207450" y="2172393"/>
                  <a:pt x="1043967" y="2610197"/>
                  <a:pt x="847232" y="2859579"/>
                </a:cubicBezTo>
                <a:cubicBezTo>
                  <a:pt x="650497" y="3108961"/>
                  <a:pt x="148963" y="3214256"/>
                  <a:pt x="32585" y="3408219"/>
                </a:cubicBezTo>
                <a:cubicBezTo>
                  <a:pt x="-83793" y="3602183"/>
                  <a:pt x="148963" y="4023360"/>
                  <a:pt x="148963" y="4023360"/>
                </a:cubicBezTo>
                <a:lnTo>
                  <a:pt x="148963" y="402336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</a:pPr>
            <a:r>
              <a:t/>
            </a:r>
            <a:endParaRPr b="0" i="0" sz="116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829560" y="2801433"/>
            <a:ext cx="384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endParaRPr b="1" i="0" sz="2338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099105" y="1723062"/>
            <a:ext cx="1823100" cy="1110000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</a:pPr>
            <a:r>
              <a:t/>
            </a:r>
            <a:endParaRPr b="0" i="0" sz="116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543818" y="2547994"/>
            <a:ext cx="76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9"/>
              <a:buFont typeface="Arial"/>
              <a:buNone/>
            </a:pPr>
            <a:r>
              <a:rPr b="1" i="0" lang="en" sz="155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0.30</a:t>
            </a:r>
            <a:endParaRPr b="1" i="0" sz="155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2445755" y="1549184"/>
            <a:ext cx="76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9"/>
              <a:buFont typeface="Arial"/>
              <a:buNone/>
            </a:pPr>
            <a:r>
              <a:rPr b="1" i="0" lang="en" sz="155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0.70</a:t>
            </a:r>
            <a:endParaRPr b="1" i="0" sz="155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1166798" y="2143535"/>
            <a:ext cx="76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9"/>
              <a:buFont typeface="Arial"/>
              <a:buNone/>
            </a:pPr>
            <a:r>
              <a:rPr b="1" i="0" lang="en" sz="155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40%</a:t>
            </a:r>
            <a:endParaRPr b="1" i="0" sz="155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2132774" y="2145152"/>
            <a:ext cx="76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9"/>
              <a:buFont typeface="Arial"/>
              <a:buNone/>
            </a:pPr>
            <a:r>
              <a:rPr b="1" i="0" lang="en" sz="155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20%</a:t>
            </a:r>
            <a:endParaRPr b="1" i="0" sz="155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3388187" y="655886"/>
            <a:ext cx="1914900" cy="1027800"/>
          </a:xfrm>
          <a:prstGeom prst="wedgeRoundRectCallout">
            <a:avLst>
              <a:gd fmla="val -104149" name="adj1"/>
              <a:gd fmla="val 16238" name="adj2"/>
              <a:gd fmla="val 16667" name="adj3"/>
            </a:avLst>
          </a:prstGeom>
          <a:solidFill>
            <a:srgbClr val="00CC00"/>
          </a:solidFill>
          <a:ln cap="flat" cmpd="sng" w="25400">
            <a:solidFill>
              <a:srgbClr val="E51B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1" i="0" lang="en" sz="1819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event a person is not accident prone (A</a:t>
            </a:r>
            <a:r>
              <a:rPr b="1" baseline="30000" i="0" lang="en" sz="1819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1" i="0" lang="en" sz="1819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5547251" y="411900"/>
            <a:ext cx="33102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917" lvl="0" marL="2969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Noto Sans Symbols"/>
              <a:buChar char="▪"/>
            </a:pPr>
            <a:r>
              <a:rPr b="0" i="0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 </a:t>
            </a:r>
            <a:r>
              <a:rPr b="0" i="1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be the event a person is accident prone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17" lvl="0" marL="2969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Noto Sans Symbols"/>
              <a:buChar char="▪"/>
            </a:pPr>
            <a:r>
              <a:rPr b="0" i="0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 </a:t>
            </a:r>
            <a:r>
              <a:rPr b="0" i="1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baseline="30000" i="1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be the event a person is not accident prone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17" lvl="0" marL="2969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Noto Sans Symbols"/>
              <a:buChar char="▪"/>
            </a:pPr>
            <a:r>
              <a:rPr b="0" i="0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 </a:t>
            </a:r>
            <a:r>
              <a:rPr b="0" i="1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b="0" i="0" lang="en" sz="2078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be the event a person has an accident within 1 year</a:t>
            </a:r>
            <a:endParaRPr b="1" i="0" sz="2078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1881168" y="1166311"/>
            <a:ext cx="564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1" baseline="30000" i="0" lang="en" sz="233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endParaRPr b="1" baseline="30000" i="0" sz="2338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3568905" y="2064341"/>
            <a:ext cx="1914900" cy="1027800"/>
          </a:xfrm>
          <a:prstGeom prst="wedgeRoundRectCallout">
            <a:avLst>
              <a:gd fmla="val -92019" name="adj1"/>
              <a:gd fmla="val -60177" name="adj2"/>
              <a:gd fmla="val 16667" name="adj3"/>
            </a:avLst>
          </a:prstGeom>
          <a:solidFill>
            <a:srgbClr val="0000FF"/>
          </a:solidFill>
          <a:ln cap="flat" cmpd="sng" w="25400">
            <a:solidFill>
              <a:srgbClr val="E51B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1" i="0" lang="en" sz="1819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person has an accident within one year 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935169" y="3333708"/>
            <a:ext cx="2218200" cy="1027800"/>
          </a:xfrm>
          <a:prstGeom prst="wedgeRoundRectCallout">
            <a:avLst>
              <a:gd fmla="val -89925" name="adj1"/>
              <a:gd fmla="val -72441" name="adj2"/>
              <a:gd fmla="val 16667" name="adj3"/>
            </a:avLst>
          </a:prstGeom>
          <a:solidFill>
            <a:srgbClr val="B45F06"/>
          </a:solidFill>
          <a:ln cap="flat" cmpd="sng" w="25400">
            <a:solidFill>
              <a:srgbClr val="E51B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1" i="0" lang="en" sz="1819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event a person is accident prone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Probability Overview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1152475"/>
            <a:ext cx="85206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refers to chance or likelihood of a particular event-taking place.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event is an outcome of an experiment.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experiment is a process that is performed to understand and observe possible outcomes.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all possible outcomes of an experiment is called the sample space.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Example: Experiment - tossing a coin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Event - occurrence of head when a fair coin is tossed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Sample space - head, tail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Probability - likelihood of getting head when a fair coin is tossed ( 0.5)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28"/>
          <p:cNvCxnSpPr/>
          <p:nvPr/>
        </p:nvCxnSpPr>
        <p:spPr>
          <a:xfrm flipH="1" rot="10800000">
            <a:off x="717889" y="1509233"/>
            <a:ext cx="852900" cy="95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717889" y="2465933"/>
            <a:ext cx="852900" cy="9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28"/>
          <p:cNvSpPr txBox="1"/>
          <p:nvPr/>
        </p:nvSpPr>
        <p:spPr>
          <a:xfrm>
            <a:off x="1617768" y="1236027"/>
            <a:ext cx="2302500" cy="575100"/>
          </a:xfrm>
          <a:prstGeom prst="rect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Accident Prone 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= 0.30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1620733" y="3148236"/>
            <a:ext cx="2307600" cy="821400"/>
          </a:xfrm>
          <a:prstGeom prst="rect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Accident Prone 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baseline="3000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= 0.70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28"/>
          <p:cNvCxnSpPr/>
          <p:nvPr/>
        </p:nvCxnSpPr>
        <p:spPr>
          <a:xfrm flipH="1" rot="10800000">
            <a:off x="3932038" y="1073569"/>
            <a:ext cx="999600" cy="4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28"/>
          <p:cNvCxnSpPr/>
          <p:nvPr/>
        </p:nvCxnSpPr>
        <p:spPr>
          <a:xfrm>
            <a:off x="3932037" y="1517870"/>
            <a:ext cx="999600" cy="49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28"/>
          <p:cNvCxnSpPr/>
          <p:nvPr/>
        </p:nvCxnSpPr>
        <p:spPr>
          <a:xfrm flipH="1" rot="10800000">
            <a:off x="3943775" y="3035213"/>
            <a:ext cx="975900" cy="39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3943775" y="3433913"/>
            <a:ext cx="975900" cy="49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28"/>
          <p:cNvSpPr txBox="1"/>
          <p:nvPr/>
        </p:nvSpPr>
        <p:spPr>
          <a:xfrm>
            <a:off x="4990383" y="800100"/>
            <a:ext cx="2365200" cy="575100"/>
          </a:xfrm>
          <a:prstGeom prst="rect">
            <a:avLst/>
          </a:prstGeom>
          <a:noFill/>
          <a:ln cap="flat" cmpd="sng" w="25400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Accident w/in 1 year 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)=0.40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4990383" y="1727265"/>
            <a:ext cx="2376900" cy="575100"/>
          </a:xfrm>
          <a:prstGeom prst="rect">
            <a:avLst/>
          </a:prstGeom>
          <a:noFill/>
          <a:ln cap="flat" cmpd="sng" w="25400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Accident w/in 1 year 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b="0" baseline="3000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)=0.60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4990383" y="2756569"/>
            <a:ext cx="2376900" cy="575100"/>
          </a:xfrm>
          <a:prstGeom prst="rect">
            <a:avLst/>
          </a:prstGeom>
          <a:noFill/>
          <a:ln cap="flat" cmpd="sng" w="25400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Accident w/in 1 year 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baseline="3000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)=0.20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4990383" y="3635148"/>
            <a:ext cx="2388600" cy="575100"/>
          </a:xfrm>
          <a:prstGeom prst="rect">
            <a:avLst/>
          </a:prstGeom>
          <a:noFill/>
          <a:ln cap="flat" cmpd="sng" w="25400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Accident w/in 1 year 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b="0" baseline="3000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b="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baseline="30000" i="1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n" sz="18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)=0.80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28"/>
          <p:cNvCxnSpPr/>
          <p:nvPr/>
        </p:nvCxnSpPr>
        <p:spPr>
          <a:xfrm>
            <a:off x="7390886" y="1073216"/>
            <a:ext cx="5865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28"/>
          <p:cNvCxnSpPr/>
          <p:nvPr/>
        </p:nvCxnSpPr>
        <p:spPr>
          <a:xfrm>
            <a:off x="7431833" y="1985971"/>
            <a:ext cx="5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28"/>
          <p:cNvCxnSpPr/>
          <p:nvPr/>
        </p:nvCxnSpPr>
        <p:spPr>
          <a:xfrm>
            <a:off x="7431833" y="3033940"/>
            <a:ext cx="5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28"/>
          <p:cNvCxnSpPr/>
          <p:nvPr/>
        </p:nvCxnSpPr>
        <p:spPr>
          <a:xfrm>
            <a:off x="7431833" y="3908265"/>
            <a:ext cx="5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450" y="943250"/>
            <a:ext cx="854102" cy="35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0169" y="2804158"/>
            <a:ext cx="861593" cy="42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081" y="3673221"/>
            <a:ext cx="868410" cy="39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7030" y="1782260"/>
            <a:ext cx="845058" cy="40613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/>
          <p:nvPr/>
        </p:nvSpPr>
        <p:spPr>
          <a:xfrm>
            <a:off x="676850" y="2422367"/>
            <a:ext cx="107400" cy="87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t/>
            </a:r>
            <a:endParaRPr b="0" i="0" sz="181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3857746" y="1480094"/>
            <a:ext cx="107400" cy="87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t/>
            </a:r>
            <a:endParaRPr b="0" i="0" sz="181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3881221" y="3393195"/>
            <a:ext cx="107400" cy="87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t/>
            </a:r>
            <a:endParaRPr b="0" i="0" sz="1819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2521782" y="4488772"/>
            <a:ext cx="4795500" cy="360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363175" y="214700"/>
            <a:ext cx="4227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Tree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Probability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value ranges from [0,1]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will the P(A) will be zero 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Probability of getting 0 when you roll a dice.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will the P(A) will be one?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Probability of getting an integer when you roll a dice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685532" y="1032326"/>
            <a:ext cx="7486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 1:Two unbiased dice are thrown. What is the probability of getting sum of their outcome as 7?</a:t>
            </a:r>
            <a:endParaRPr b="1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75" y="1842854"/>
            <a:ext cx="7409003" cy="29044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443875" y="319275"/>
            <a:ext cx="5675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1 : Rolling of Dice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582367" y="2766016"/>
            <a:ext cx="417000" cy="384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1895062" y="2469665"/>
            <a:ext cx="417000" cy="384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1891403" y="3072463"/>
            <a:ext cx="417000" cy="384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589678" y="3985085"/>
            <a:ext cx="417000" cy="384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902372" y="3719044"/>
            <a:ext cx="417000" cy="384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898713" y="4382459"/>
            <a:ext cx="417000" cy="384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7"/>
          <p:cNvCxnSpPr>
            <a:stCxn id="105" idx="6"/>
            <a:endCxn id="106" idx="2"/>
          </p:cNvCxnSpPr>
          <p:nvPr/>
        </p:nvCxnSpPr>
        <p:spPr>
          <a:xfrm flipH="1" rot="10800000">
            <a:off x="999367" y="2661766"/>
            <a:ext cx="895800" cy="296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7"/>
          <p:cNvCxnSpPr>
            <a:stCxn id="105" idx="6"/>
            <a:endCxn id="107" idx="2"/>
          </p:cNvCxnSpPr>
          <p:nvPr/>
        </p:nvCxnSpPr>
        <p:spPr>
          <a:xfrm>
            <a:off x="999367" y="2958166"/>
            <a:ext cx="891900" cy="306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" name="Google Shape;113;p7"/>
          <p:cNvCxnSpPr>
            <a:endCxn id="109" idx="2"/>
          </p:cNvCxnSpPr>
          <p:nvPr/>
        </p:nvCxnSpPr>
        <p:spPr>
          <a:xfrm flipH="1" rot="10800000">
            <a:off x="1006572" y="3911194"/>
            <a:ext cx="895800" cy="296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4" name="Google Shape;114;p7"/>
          <p:cNvCxnSpPr>
            <a:endCxn id="110" idx="2"/>
          </p:cNvCxnSpPr>
          <p:nvPr/>
        </p:nvCxnSpPr>
        <p:spPr>
          <a:xfrm>
            <a:off x="1017613" y="4207409"/>
            <a:ext cx="881100" cy="367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" name="Google Shape;115;p7"/>
          <p:cNvSpPr/>
          <p:nvPr/>
        </p:nvSpPr>
        <p:spPr>
          <a:xfrm>
            <a:off x="3361803" y="2382131"/>
            <a:ext cx="844500" cy="5454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3365455" y="2995033"/>
            <a:ext cx="822600" cy="5322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358144" y="3651714"/>
            <a:ext cx="829800" cy="4986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365456" y="4227574"/>
            <a:ext cx="822600" cy="5388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8"/>
              <a:buFont typeface="Arial"/>
              <a:buNone/>
            </a:pPr>
            <a:r>
              <a:rPr b="1" i="0" lang="en" sz="2338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422309" y="1806688"/>
            <a:ext cx="896400" cy="367500"/>
          </a:xfrm>
          <a:prstGeom prst="rect">
            <a:avLst/>
          </a:prstGeom>
          <a:noFill/>
          <a:ln cap="flat" cmpd="sng" w="25400">
            <a:solidFill>
              <a:srgbClr val="FF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571126" y="1700558"/>
            <a:ext cx="1200000" cy="571500"/>
          </a:xfrm>
          <a:prstGeom prst="rect">
            <a:avLst/>
          </a:prstGeom>
          <a:noFill/>
          <a:ln cap="flat" cmpd="sng" w="25400">
            <a:solidFill>
              <a:srgbClr val="FF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Outcome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coin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3055482" y="1716178"/>
            <a:ext cx="1347300" cy="571500"/>
          </a:xfrm>
          <a:prstGeom prst="rect">
            <a:avLst/>
          </a:prstGeom>
          <a:noFill/>
          <a:ln cap="flat" cmpd="sng" w="25400">
            <a:solidFill>
              <a:srgbClr val="FF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Exhaustive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817930" y="1796580"/>
            <a:ext cx="1323300" cy="326700"/>
          </a:xfrm>
          <a:prstGeom prst="rect">
            <a:avLst/>
          </a:prstGeom>
          <a:noFill/>
          <a:ln cap="flat" cmpd="sng" w="25400">
            <a:solidFill>
              <a:srgbClr val="FF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988" y="3625256"/>
            <a:ext cx="361456" cy="460580"/>
          </a:xfrm>
          <a:prstGeom prst="rect">
            <a:avLst/>
          </a:prstGeom>
          <a:noFill/>
          <a:ln cap="flat" cmpd="sng" w="952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026" y="4228112"/>
            <a:ext cx="363438" cy="460581"/>
          </a:xfrm>
          <a:prstGeom prst="rect">
            <a:avLst/>
          </a:prstGeom>
          <a:noFill/>
          <a:ln cap="flat" cmpd="sng" w="952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026" y="2410421"/>
            <a:ext cx="363438" cy="460581"/>
          </a:xfrm>
          <a:prstGeom prst="rect">
            <a:avLst/>
          </a:prstGeom>
          <a:noFill/>
          <a:ln cap="flat" cmpd="sng" w="952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958" y="3043375"/>
            <a:ext cx="361456" cy="460580"/>
          </a:xfrm>
          <a:prstGeom prst="rect">
            <a:avLst/>
          </a:prstGeom>
          <a:noFill/>
          <a:ln cap="flat" cmpd="sng" w="952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127" name="Google Shape;127;p7"/>
          <p:cNvCxnSpPr/>
          <p:nvPr/>
        </p:nvCxnSpPr>
        <p:spPr>
          <a:xfrm>
            <a:off x="4224762" y="3288025"/>
            <a:ext cx="1056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7"/>
          <p:cNvCxnSpPr/>
          <p:nvPr/>
        </p:nvCxnSpPr>
        <p:spPr>
          <a:xfrm>
            <a:off x="4221103" y="3900925"/>
            <a:ext cx="1056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7"/>
          <p:cNvCxnSpPr/>
          <p:nvPr/>
        </p:nvCxnSpPr>
        <p:spPr>
          <a:xfrm>
            <a:off x="4228414" y="4473416"/>
            <a:ext cx="1056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0" name="Google Shape;130;p7"/>
          <p:cNvSpPr txBox="1"/>
          <p:nvPr/>
        </p:nvSpPr>
        <p:spPr>
          <a:xfrm>
            <a:off x="6111500" y="2422542"/>
            <a:ext cx="2162700" cy="220320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3C3D48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Arial"/>
              <a:buNone/>
            </a:pPr>
            <a:r>
              <a:rPr b="0" i="0" lang="en" sz="2078" u="none" cap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P(at least 1 head)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39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Arial"/>
              <a:buNone/>
            </a:pPr>
            <a:r>
              <a:rPr b="0" i="0" lang="en" sz="2078" u="none" cap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P(TH) + P(HT)+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39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Arial"/>
              <a:buNone/>
            </a:pPr>
            <a:r>
              <a:rPr b="0" i="0" lang="en" sz="2078" u="none" cap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P(HH)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39"/>
              </a:spcBef>
              <a:spcAft>
                <a:spcPts val="0"/>
              </a:spcAft>
              <a:buClr>
                <a:srgbClr val="000000"/>
              </a:buClr>
              <a:buSzPts val="2078"/>
              <a:buFont typeface="Arial"/>
              <a:buNone/>
            </a:pPr>
            <a:r>
              <a:rPr b="0" i="0" lang="en" sz="2078" u="none" cap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3/4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422300" y="1047025"/>
            <a:ext cx="848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fair coin is tossed twice.  What is the probability of getting at least  one head?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2" name="Google Shape;132;p7"/>
          <p:cNvCxnSpPr/>
          <p:nvPr/>
        </p:nvCxnSpPr>
        <p:spPr>
          <a:xfrm>
            <a:off x="4247234" y="2649683"/>
            <a:ext cx="1056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p7"/>
          <p:cNvSpPr txBox="1"/>
          <p:nvPr/>
        </p:nvSpPr>
        <p:spPr>
          <a:xfrm>
            <a:off x="268925" y="217100"/>
            <a:ext cx="5488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2 : Tossing a coin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Probability Overview - Applications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quantify uncertainty of an outcome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Inferential statistics is built on the foundation of probability theory.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in deriving conclusions from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estimate occurence an event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Machine Learning algorithms to estimate or predict an outcome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Probability Overview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311700" y="1152475"/>
            <a:ext cx="85206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Probability of a single event is defined as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 =  	 Number of favorable outcomes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	Number of possible equally likely outcomes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 - If you roll a dice, there are 6 possible outcomes, and each of these are equally likely.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Possible outcomes (sample space) = 1,2,3,4,5,6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Event (E) - probability of getting an even number. Favorable outcomes = 2,4,6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Probability = P(E) = 3/6 = 0.5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46" name="Google Shape;146;p9"/>
          <p:cNvCxnSpPr/>
          <p:nvPr/>
        </p:nvCxnSpPr>
        <p:spPr>
          <a:xfrm>
            <a:off x="839275" y="2158100"/>
            <a:ext cx="4424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