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5.xml"/>
  <Override ContentType="application/vnd.ms-office.chartcolorstyle+xml" PartName="/ppt/charts/colors4.xml"/>
  <Override ContentType="application/vnd.ms-office.chartcolorstyle+xml" PartName="/ppt/charts/colors1.xml"/>
  <Override ContentType="application/vnd.ms-office.chartcolorstyle+xml" PartName="/ppt/charts/colors2.xml"/>
  <Override ContentType="application/vnd.ms-office.chartcolorstyle+xml" PartName="/ppt/charts/colors3.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5.xml"/>
  <Override ContentType="application/vnd.openxmlformats-officedocument.drawingml.chart+xml" PartName="/ppt/charts/chart4.xml"/>
  <Override ContentType="application/vnd.openxmlformats-officedocument.drawingml.chart+xml" PartName="/ppt/charts/chart1.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3.xml"/>
  <Override ContentType="application/vnd.ms-office.chartstyle+xml" PartName="/ppt/charts/style4.xml"/>
  <Override ContentType="application/vnd.ms-office.chartstyle+xml" PartName="/ppt/charts/style5.xml"/>
  <Override ContentType="application/vnd.ms-office.chartstyle+xml" PartName="/ppt/charts/style1.xml"/>
  <Override ContentType="application/vnd.ms-office.chartstyle+xml" PartName="/ppt/charts/style2.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Lst>
  <p:sldSz cy="5143500" cx="9144000"/>
  <p:notesSz cx="6858000" cy="9144000"/>
  <p:embeddedFontLst>
    <p:embeddedFont>
      <p:font typeface="Arimo"/>
      <p:regular r:id="rId61"/>
      <p:bold r:id="rId62"/>
      <p:italic r:id="rId63"/>
      <p:boldItalic r:id="rId64"/>
    </p:embeddedFont>
    <p:embeddedFont>
      <p:font typeface="Helvetica Neue"/>
      <p:regular r:id="rId65"/>
      <p:bold r:id="rId66"/>
      <p:italic r:id="rId67"/>
      <p:boldItalic r:id="rId68"/>
    </p:embeddedFont>
    <p:embeddedFont>
      <p:font typeface="Helvetica Neue Light"/>
      <p:regular r:id="rId69"/>
      <p:bold r:id="rId70"/>
      <p:italic r:id="rId71"/>
      <p:boldItalic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73" roundtripDataSignature="AMtx7mjV5gDiAlE9rNGQJx72oQO8zsqo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1028CF8-EC77-48DC-ABDA-BCF730D40159}">
  <a:tblStyle styleId="{01028CF8-EC77-48DC-ABDA-BCF730D40159}"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EF7516EB-4803-4A03-9F41-4DA5C1B2F46B}"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customschemas.google.com/relationships/presentationmetadata" Target="metadata"/><Relationship Id="rId72" Type="http://schemas.openxmlformats.org/officeDocument/2006/relationships/font" Target="fonts/HelveticaNeueLight-bold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HelveticaNeueLight-italic.fntdata"/><Relationship Id="rId70" Type="http://schemas.openxmlformats.org/officeDocument/2006/relationships/font" Target="fonts/HelveticaNeueLight-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Arimo-bold.fntdata"/><Relationship Id="rId61" Type="http://schemas.openxmlformats.org/officeDocument/2006/relationships/font" Target="fonts/Arimo-regular.fntdata"/><Relationship Id="rId20" Type="http://schemas.openxmlformats.org/officeDocument/2006/relationships/slide" Target="slides/slide14.xml"/><Relationship Id="rId64" Type="http://schemas.openxmlformats.org/officeDocument/2006/relationships/font" Target="fonts/Arimo-boldItalic.fntdata"/><Relationship Id="rId63" Type="http://schemas.openxmlformats.org/officeDocument/2006/relationships/font" Target="fonts/Arimo-italic.fntdata"/><Relationship Id="rId22" Type="http://schemas.openxmlformats.org/officeDocument/2006/relationships/slide" Target="slides/slide16.xml"/><Relationship Id="rId66" Type="http://schemas.openxmlformats.org/officeDocument/2006/relationships/font" Target="fonts/HelveticaNeue-bold.fntdata"/><Relationship Id="rId21" Type="http://schemas.openxmlformats.org/officeDocument/2006/relationships/slide" Target="slides/slide15.xml"/><Relationship Id="rId65" Type="http://schemas.openxmlformats.org/officeDocument/2006/relationships/font" Target="fonts/HelveticaNeue-regular.fntdata"/><Relationship Id="rId24" Type="http://schemas.openxmlformats.org/officeDocument/2006/relationships/slide" Target="slides/slide18.xml"/><Relationship Id="rId68" Type="http://schemas.openxmlformats.org/officeDocument/2006/relationships/font" Target="fonts/HelveticaNeue-boldItalic.fntdata"/><Relationship Id="rId23" Type="http://schemas.openxmlformats.org/officeDocument/2006/relationships/slide" Target="slides/slide17.xml"/><Relationship Id="rId67" Type="http://schemas.openxmlformats.org/officeDocument/2006/relationships/font" Target="fonts/HelveticaNeue-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HelveticaNeueLight-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Book1" TargetMode="External"/></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19050" cap="rnd">
              <a:solidFill>
                <a:schemeClr val="tx1"/>
              </a:solidFill>
              <a:round/>
            </a:ln>
            <a:effectLst/>
          </c:spPr>
          <c:marker>
            <c:symbol val="none"/>
          </c:marker>
          <c:val>
            <c:numRef>
              <c:f>Sheet1!$C$2:$C$22</c:f>
              <c:numCache>
                <c:formatCode>General</c:formatCode>
                <c:ptCount val="21"/>
                <c:pt idx="0">
                  <c:v>4.4074460295930676E-5</c:v>
                </c:pt>
                <c:pt idx="1">
                  <c:v>1.6763985918629722E-4</c:v>
                </c:pt>
                <c:pt idx="2">
                  <c:v>5.5398105149225094E-4</c:v>
                </c:pt>
                <c:pt idx="3">
                  <c:v>1.5905226996039291E-3</c:v>
                </c:pt>
                <c:pt idx="4">
                  <c:v>3.9674564794584272E-3</c:v>
                </c:pt>
                <c:pt idx="5">
                  <c:v>8.5982844783364879E-3</c:v>
                </c:pt>
                <c:pt idx="6">
                  <c:v>1.6189699458236468E-2</c:v>
                </c:pt>
                <c:pt idx="7">
                  <c:v>2.6484580721962435E-2</c:v>
                </c:pt>
                <c:pt idx="8">
                  <c:v>3.7642179019350554E-2</c:v>
                </c:pt>
                <c:pt idx="9">
                  <c:v>4.6481886733721119E-2</c:v>
                </c:pt>
                <c:pt idx="10">
                  <c:v>4.9867785050179088E-2</c:v>
                </c:pt>
                <c:pt idx="11">
                  <c:v>4.6481886733721119E-2</c:v>
                </c:pt>
                <c:pt idx="12">
                  <c:v>3.7642179019350554E-2</c:v>
                </c:pt>
                <c:pt idx="13">
                  <c:v>2.6484580721962435E-2</c:v>
                </c:pt>
                <c:pt idx="14">
                  <c:v>1.6189699458236468E-2</c:v>
                </c:pt>
                <c:pt idx="15">
                  <c:v>8.5982844783364879E-3</c:v>
                </c:pt>
                <c:pt idx="16">
                  <c:v>3.9674564794584272E-3</c:v>
                </c:pt>
                <c:pt idx="17">
                  <c:v>1.5905226996039291E-3</c:v>
                </c:pt>
                <c:pt idx="18">
                  <c:v>5.5398105149225094E-4</c:v>
                </c:pt>
                <c:pt idx="19">
                  <c:v>1.6763985918629722E-4</c:v>
                </c:pt>
                <c:pt idx="20">
                  <c:v>4.4074460295930676E-5</c:v>
                </c:pt>
              </c:numCache>
            </c:numRef>
          </c:val>
          <c:smooth val="1"/>
          <c:extLst>
            <c:ext xmlns:c16="http://schemas.microsoft.com/office/drawing/2014/chart" uri="{C3380CC4-5D6E-409C-BE32-E72D297353CC}">
              <c16:uniqueId val="{00000000-220B-4488-B5E7-B3A7D7EA6504}"/>
            </c:ext>
          </c:extLst>
        </c:ser>
        <c:dLbls>
          <c:showLegendKey val="0"/>
          <c:showVal val="0"/>
          <c:showCatName val="0"/>
          <c:showSerName val="0"/>
          <c:showPercent val="0"/>
          <c:showBubbleSize val="0"/>
        </c:dLbls>
        <c:smooth val="0"/>
        <c:axId val="125973472"/>
        <c:axId val="125973864"/>
      </c:lineChart>
      <c:catAx>
        <c:axId val="125973472"/>
        <c:scaling>
          <c:orientation val="minMax"/>
        </c:scaling>
        <c:delete val="1"/>
        <c:axPos val="b"/>
        <c:majorTickMark val="none"/>
        <c:minorTickMark val="none"/>
        <c:tickLblPos val="nextTo"/>
        <c:crossAx val="125973864"/>
        <c:crosses val="autoZero"/>
        <c:auto val="1"/>
        <c:lblAlgn val="ctr"/>
        <c:lblOffset val="100"/>
        <c:noMultiLvlLbl val="0"/>
      </c:catAx>
      <c:valAx>
        <c:axId val="125973864"/>
        <c:scaling>
          <c:orientation val="minMax"/>
        </c:scaling>
        <c:delete val="1"/>
        <c:axPos val="l"/>
        <c:numFmt formatCode="General" sourceLinked="1"/>
        <c:majorTickMark val="none"/>
        <c:minorTickMark val="none"/>
        <c:tickLblPos val="nextTo"/>
        <c:crossAx val="125973472"/>
        <c:crosses val="autoZero"/>
        <c:crossBetween val="between"/>
      </c:valAx>
      <c:spPr>
        <a:noFill/>
        <a:ln w="25400">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19050" cap="rnd">
              <a:solidFill>
                <a:schemeClr val="tx1"/>
              </a:solidFill>
              <a:round/>
            </a:ln>
            <a:effectLst/>
          </c:spPr>
          <c:marker>
            <c:symbol val="none"/>
          </c:marker>
          <c:val>
            <c:numRef>
              <c:f>Sheet1!$C$2:$C$22</c:f>
              <c:numCache>
                <c:formatCode>General</c:formatCode>
                <c:ptCount val="21"/>
                <c:pt idx="0">
                  <c:v>4.4074460295930676E-5</c:v>
                </c:pt>
                <c:pt idx="1">
                  <c:v>1.6763985918629722E-4</c:v>
                </c:pt>
                <c:pt idx="2">
                  <c:v>5.5398105149225094E-4</c:v>
                </c:pt>
                <c:pt idx="3">
                  <c:v>1.5905226996039291E-3</c:v>
                </c:pt>
                <c:pt idx="4">
                  <c:v>3.9674564794584272E-3</c:v>
                </c:pt>
                <c:pt idx="5">
                  <c:v>8.5982844783364879E-3</c:v>
                </c:pt>
                <c:pt idx="6">
                  <c:v>1.6189699458236468E-2</c:v>
                </c:pt>
                <c:pt idx="7">
                  <c:v>2.6484580721962435E-2</c:v>
                </c:pt>
                <c:pt idx="8">
                  <c:v>3.7642179019350554E-2</c:v>
                </c:pt>
                <c:pt idx="9">
                  <c:v>4.6481886733721119E-2</c:v>
                </c:pt>
                <c:pt idx="10">
                  <c:v>4.9867785050179088E-2</c:v>
                </c:pt>
                <c:pt idx="11">
                  <c:v>4.6481886733721119E-2</c:v>
                </c:pt>
                <c:pt idx="12">
                  <c:v>3.7642179019350554E-2</c:v>
                </c:pt>
                <c:pt idx="13">
                  <c:v>2.6484580721962435E-2</c:v>
                </c:pt>
                <c:pt idx="14">
                  <c:v>1.6189699458236468E-2</c:v>
                </c:pt>
                <c:pt idx="15">
                  <c:v>8.5982844783364879E-3</c:v>
                </c:pt>
                <c:pt idx="16">
                  <c:v>3.9674564794584272E-3</c:v>
                </c:pt>
                <c:pt idx="17">
                  <c:v>1.5905226996039291E-3</c:v>
                </c:pt>
                <c:pt idx="18">
                  <c:v>5.5398105149225094E-4</c:v>
                </c:pt>
                <c:pt idx="19">
                  <c:v>1.6763985918629722E-4</c:v>
                </c:pt>
                <c:pt idx="20">
                  <c:v>4.4074460295930676E-5</c:v>
                </c:pt>
              </c:numCache>
            </c:numRef>
          </c:val>
          <c:smooth val="1"/>
          <c:extLst>
            <c:ext xmlns:c16="http://schemas.microsoft.com/office/drawing/2014/chart" uri="{C3380CC4-5D6E-409C-BE32-E72D297353CC}">
              <c16:uniqueId val="{00000000-EA73-4010-8512-9A82D20E05D6}"/>
            </c:ext>
          </c:extLst>
        </c:ser>
        <c:dLbls>
          <c:showLegendKey val="0"/>
          <c:showVal val="0"/>
          <c:showCatName val="0"/>
          <c:showSerName val="0"/>
          <c:showPercent val="0"/>
          <c:showBubbleSize val="0"/>
        </c:dLbls>
        <c:smooth val="0"/>
        <c:axId val="125974648"/>
        <c:axId val="125975040"/>
      </c:lineChart>
      <c:catAx>
        <c:axId val="125974648"/>
        <c:scaling>
          <c:orientation val="minMax"/>
        </c:scaling>
        <c:delete val="1"/>
        <c:axPos val="b"/>
        <c:majorTickMark val="none"/>
        <c:minorTickMark val="none"/>
        <c:tickLblPos val="nextTo"/>
        <c:crossAx val="125975040"/>
        <c:crosses val="autoZero"/>
        <c:auto val="1"/>
        <c:lblAlgn val="ctr"/>
        <c:lblOffset val="100"/>
        <c:noMultiLvlLbl val="0"/>
      </c:catAx>
      <c:valAx>
        <c:axId val="125975040"/>
        <c:scaling>
          <c:orientation val="minMax"/>
        </c:scaling>
        <c:delete val="1"/>
        <c:axPos val="l"/>
        <c:numFmt formatCode="General" sourceLinked="1"/>
        <c:majorTickMark val="none"/>
        <c:minorTickMark val="none"/>
        <c:tickLblPos val="nextTo"/>
        <c:crossAx val="125974648"/>
        <c:crosses val="autoZero"/>
        <c:crossBetween val="between"/>
      </c:valAx>
      <c:spPr>
        <a:noFill/>
        <a:ln w="25400">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94379675953551E-2"/>
          <c:y val="7.40684099203716E-2"/>
          <c:w val="0.89981124064809292"/>
          <c:h val="0.89301229678168548"/>
        </c:manualLayout>
      </c:layout>
      <c:lineChart>
        <c:grouping val="standard"/>
        <c:varyColors val="0"/>
        <c:ser>
          <c:idx val="0"/>
          <c:order val="0"/>
          <c:spPr>
            <a:ln w="19050" cap="rnd">
              <a:solidFill>
                <a:schemeClr val="tx1"/>
              </a:solidFill>
              <a:round/>
            </a:ln>
            <a:effectLst/>
          </c:spPr>
          <c:marker>
            <c:symbol val="none"/>
          </c:marker>
          <c:val>
            <c:numRef>
              <c:f>Sheet1!$C$2:$C$22</c:f>
              <c:numCache>
                <c:formatCode>General</c:formatCode>
                <c:ptCount val="21"/>
                <c:pt idx="0">
                  <c:v>4.4074460295930676E-5</c:v>
                </c:pt>
                <c:pt idx="1">
                  <c:v>1.6763985918629722E-4</c:v>
                </c:pt>
                <c:pt idx="2">
                  <c:v>5.5398105149225094E-4</c:v>
                </c:pt>
                <c:pt idx="3">
                  <c:v>1.5905226996039291E-3</c:v>
                </c:pt>
                <c:pt idx="4">
                  <c:v>3.9674564794584272E-3</c:v>
                </c:pt>
                <c:pt idx="5">
                  <c:v>8.5982844783364879E-3</c:v>
                </c:pt>
                <c:pt idx="6">
                  <c:v>1.6189699458236468E-2</c:v>
                </c:pt>
                <c:pt idx="7">
                  <c:v>2.6484580721962435E-2</c:v>
                </c:pt>
                <c:pt idx="8">
                  <c:v>3.7642179019350554E-2</c:v>
                </c:pt>
                <c:pt idx="9">
                  <c:v>4.6481886733721119E-2</c:v>
                </c:pt>
                <c:pt idx="10">
                  <c:v>4.9867785050179088E-2</c:v>
                </c:pt>
                <c:pt idx="11">
                  <c:v>4.6481886733721119E-2</c:v>
                </c:pt>
                <c:pt idx="12">
                  <c:v>3.7642179019350554E-2</c:v>
                </c:pt>
                <c:pt idx="13">
                  <c:v>2.6484580721962435E-2</c:v>
                </c:pt>
                <c:pt idx="14">
                  <c:v>1.6189699458236468E-2</c:v>
                </c:pt>
                <c:pt idx="15">
                  <c:v>8.5982844783364879E-3</c:v>
                </c:pt>
                <c:pt idx="16">
                  <c:v>3.9674564794584272E-3</c:v>
                </c:pt>
                <c:pt idx="17">
                  <c:v>1.5905226996039291E-3</c:v>
                </c:pt>
                <c:pt idx="18">
                  <c:v>5.5398105149225094E-4</c:v>
                </c:pt>
                <c:pt idx="19">
                  <c:v>1.6763985918629722E-4</c:v>
                </c:pt>
                <c:pt idx="20">
                  <c:v>4.4074460295930676E-5</c:v>
                </c:pt>
              </c:numCache>
            </c:numRef>
          </c:val>
          <c:smooth val="1"/>
          <c:extLst>
            <c:ext xmlns:c16="http://schemas.microsoft.com/office/drawing/2014/chart" uri="{C3380CC4-5D6E-409C-BE32-E72D297353CC}">
              <c16:uniqueId val="{00000000-C921-49F3-8FA9-73AA40EC5667}"/>
            </c:ext>
          </c:extLst>
        </c:ser>
        <c:dLbls>
          <c:showLegendKey val="0"/>
          <c:showVal val="0"/>
          <c:showCatName val="0"/>
          <c:showSerName val="0"/>
          <c:showPercent val="0"/>
          <c:showBubbleSize val="0"/>
        </c:dLbls>
        <c:smooth val="0"/>
        <c:axId val="126212128"/>
        <c:axId val="126212520"/>
      </c:lineChart>
      <c:catAx>
        <c:axId val="126212128"/>
        <c:scaling>
          <c:orientation val="minMax"/>
        </c:scaling>
        <c:delete val="1"/>
        <c:axPos val="b"/>
        <c:majorTickMark val="none"/>
        <c:minorTickMark val="none"/>
        <c:tickLblPos val="nextTo"/>
        <c:crossAx val="126212520"/>
        <c:crosses val="autoZero"/>
        <c:auto val="1"/>
        <c:lblAlgn val="ctr"/>
        <c:lblOffset val="100"/>
        <c:noMultiLvlLbl val="0"/>
      </c:catAx>
      <c:valAx>
        <c:axId val="126212520"/>
        <c:scaling>
          <c:orientation val="minMax"/>
        </c:scaling>
        <c:delete val="1"/>
        <c:axPos val="l"/>
        <c:numFmt formatCode="General" sourceLinked="1"/>
        <c:majorTickMark val="none"/>
        <c:minorTickMark val="none"/>
        <c:tickLblPos val="nextTo"/>
        <c:crossAx val="126212128"/>
        <c:crosses val="autoZero"/>
        <c:crossBetween val="between"/>
      </c:valAx>
      <c:spPr>
        <a:noFill/>
        <a:ln w="25400">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19050" cap="rnd">
              <a:solidFill>
                <a:schemeClr val="tx1"/>
              </a:solidFill>
              <a:round/>
            </a:ln>
            <a:effectLst/>
          </c:spPr>
          <c:marker>
            <c:symbol val="none"/>
          </c:marker>
          <c:val>
            <c:numRef>
              <c:f>Sheet1!$C$2:$C$22</c:f>
              <c:numCache>
                <c:formatCode>General</c:formatCode>
                <c:ptCount val="21"/>
                <c:pt idx="0">
                  <c:v>4.4074460295930676E-5</c:v>
                </c:pt>
                <c:pt idx="1">
                  <c:v>1.6763985918629722E-4</c:v>
                </c:pt>
                <c:pt idx="2">
                  <c:v>5.5398105149225094E-4</c:v>
                </c:pt>
                <c:pt idx="3">
                  <c:v>1.5905226996039291E-3</c:v>
                </c:pt>
                <c:pt idx="4">
                  <c:v>3.9674564794584272E-3</c:v>
                </c:pt>
                <c:pt idx="5">
                  <c:v>8.5982844783364879E-3</c:v>
                </c:pt>
                <c:pt idx="6">
                  <c:v>1.6189699458236468E-2</c:v>
                </c:pt>
                <c:pt idx="7">
                  <c:v>2.6484580721962435E-2</c:v>
                </c:pt>
                <c:pt idx="8">
                  <c:v>3.7642179019350554E-2</c:v>
                </c:pt>
                <c:pt idx="9">
                  <c:v>4.6481886733721119E-2</c:v>
                </c:pt>
                <c:pt idx="10">
                  <c:v>4.9867785050179088E-2</c:v>
                </c:pt>
                <c:pt idx="11">
                  <c:v>4.6481886733721119E-2</c:v>
                </c:pt>
                <c:pt idx="12">
                  <c:v>3.7642179019350554E-2</c:v>
                </c:pt>
                <c:pt idx="13">
                  <c:v>2.6484580721962435E-2</c:v>
                </c:pt>
                <c:pt idx="14">
                  <c:v>1.6189699458236468E-2</c:v>
                </c:pt>
                <c:pt idx="15">
                  <c:v>8.5982844783364879E-3</c:v>
                </c:pt>
                <c:pt idx="16">
                  <c:v>3.9674564794584272E-3</c:v>
                </c:pt>
                <c:pt idx="17">
                  <c:v>1.5905226996039291E-3</c:v>
                </c:pt>
                <c:pt idx="18">
                  <c:v>5.5398105149225094E-4</c:v>
                </c:pt>
                <c:pt idx="19">
                  <c:v>1.6763985918629722E-4</c:v>
                </c:pt>
                <c:pt idx="20">
                  <c:v>4.4074460295930676E-5</c:v>
                </c:pt>
              </c:numCache>
            </c:numRef>
          </c:val>
          <c:smooth val="1"/>
          <c:extLst>
            <c:ext xmlns:c16="http://schemas.microsoft.com/office/drawing/2014/chart" uri="{C3380CC4-5D6E-409C-BE32-E72D297353CC}">
              <c16:uniqueId val="{00000000-15E3-48BC-AB5F-3843C8236875}"/>
            </c:ext>
          </c:extLst>
        </c:ser>
        <c:dLbls>
          <c:showLegendKey val="0"/>
          <c:showVal val="0"/>
          <c:showCatName val="0"/>
          <c:showSerName val="0"/>
          <c:showPercent val="0"/>
          <c:showBubbleSize val="0"/>
        </c:dLbls>
        <c:smooth val="0"/>
        <c:axId val="126213304"/>
        <c:axId val="126213696"/>
      </c:lineChart>
      <c:catAx>
        <c:axId val="126213304"/>
        <c:scaling>
          <c:orientation val="minMax"/>
        </c:scaling>
        <c:delete val="1"/>
        <c:axPos val="b"/>
        <c:majorTickMark val="none"/>
        <c:minorTickMark val="none"/>
        <c:tickLblPos val="nextTo"/>
        <c:crossAx val="126213696"/>
        <c:crosses val="autoZero"/>
        <c:auto val="1"/>
        <c:lblAlgn val="ctr"/>
        <c:lblOffset val="100"/>
        <c:noMultiLvlLbl val="0"/>
      </c:catAx>
      <c:valAx>
        <c:axId val="126213696"/>
        <c:scaling>
          <c:orientation val="minMax"/>
        </c:scaling>
        <c:delete val="1"/>
        <c:axPos val="l"/>
        <c:numFmt formatCode="General" sourceLinked="1"/>
        <c:majorTickMark val="none"/>
        <c:minorTickMark val="none"/>
        <c:tickLblPos val="nextTo"/>
        <c:crossAx val="126213304"/>
        <c:crosses val="autoZero"/>
        <c:crossBetween val="between"/>
      </c:valAx>
      <c:spPr>
        <a:noFill/>
        <a:ln w="25400">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425468920043532E-2"/>
          <c:y val="0.16708235670576571"/>
          <c:w val="0.86111111111111116"/>
          <c:h val="0.78440986231514098"/>
        </c:manualLayout>
      </c:layout>
      <c:lineChart>
        <c:grouping val="standard"/>
        <c:varyColors val="0"/>
        <c:ser>
          <c:idx val="0"/>
          <c:order val="0"/>
          <c:spPr>
            <a:ln w="19050" cap="rnd">
              <a:solidFill>
                <a:schemeClr val="tx1"/>
              </a:solidFill>
              <a:round/>
            </a:ln>
            <a:effectLst/>
          </c:spPr>
          <c:marker>
            <c:symbol val="none"/>
          </c:marker>
          <c:val>
            <c:numRef>
              <c:f>Sheet1!$C$2:$C$22</c:f>
              <c:numCache>
                <c:formatCode>General</c:formatCode>
                <c:ptCount val="21"/>
                <c:pt idx="0">
                  <c:v>4.4074460295930676E-5</c:v>
                </c:pt>
                <c:pt idx="1">
                  <c:v>1.6763985918629722E-4</c:v>
                </c:pt>
                <c:pt idx="2">
                  <c:v>5.5398105149225094E-4</c:v>
                </c:pt>
                <c:pt idx="3">
                  <c:v>1.5905226996039291E-3</c:v>
                </c:pt>
                <c:pt idx="4">
                  <c:v>3.9674564794584272E-3</c:v>
                </c:pt>
                <c:pt idx="5">
                  <c:v>8.5982844783364879E-3</c:v>
                </c:pt>
                <c:pt idx="6">
                  <c:v>1.6189699458236468E-2</c:v>
                </c:pt>
                <c:pt idx="7">
                  <c:v>2.6484580721962435E-2</c:v>
                </c:pt>
                <c:pt idx="8">
                  <c:v>3.7642179019350554E-2</c:v>
                </c:pt>
                <c:pt idx="9">
                  <c:v>4.6481886733721119E-2</c:v>
                </c:pt>
                <c:pt idx="10">
                  <c:v>4.9867785050179088E-2</c:v>
                </c:pt>
                <c:pt idx="11">
                  <c:v>4.6481886733721119E-2</c:v>
                </c:pt>
                <c:pt idx="12">
                  <c:v>3.7642179019350554E-2</c:v>
                </c:pt>
                <c:pt idx="13">
                  <c:v>2.6484580721962435E-2</c:v>
                </c:pt>
                <c:pt idx="14">
                  <c:v>1.6189699458236468E-2</c:v>
                </c:pt>
                <c:pt idx="15">
                  <c:v>8.5982844783364879E-3</c:v>
                </c:pt>
                <c:pt idx="16">
                  <c:v>3.9674564794584272E-3</c:v>
                </c:pt>
                <c:pt idx="17">
                  <c:v>1.5905226996039291E-3</c:v>
                </c:pt>
                <c:pt idx="18">
                  <c:v>5.5398105149225094E-4</c:v>
                </c:pt>
                <c:pt idx="19">
                  <c:v>1.6763985918629722E-4</c:v>
                </c:pt>
                <c:pt idx="20">
                  <c:v>4.4074460295930676E-5</c:v>
                </c:pt>
              </c:numCache>
            </c:numRef>
          </c:val>
          <c:smooth val="1"/>
          <c:extLst>
            <c:ext xmlns:c16="http://schemas.microsoft.com/office/drawing/2014/chart" uri="{C3380CC4-5D6E-409C-BE32-E72D297353CC}">
              <c16:uniqueId val="{00000000-BF98-40EB-9252-A51E75BDF493}"/>
            </c:ext>
          </c:extLst>
        </c:ser>
        <c:dLbls>
          <c:showLegendKey val="0"/>
          <c:showVal val="0"/>
          <c:showCatName val="0"/>
          <c:showSerName val="0"/>
          <c:showPercent val="0"/>
          <c:showBubbleSize val="0"/>
        </c:dLbls>
        <c:smooth val="0"/>
        <c:axId val="126214480"/>
        <c:axId val="126214872"/>
      </c:lineChart>
      <c:catAx>
        <c:axId val="126214480"/>
        <c:scaling>
          <c:orientation val="minMax"/>
        </c:scaling>
        <c:delete val="1"/>
        <c:axPos val="b"/>
        <c:majorTickMark val="none"/>
        <c:minorTickMark val="none"/>
        <c:tickLblPos val="nextTo"/>
        <c:crossAx val="126214872"/>
        <c:crosses val="autoZero"/>
        <c:auto val="1"/>
        <c:lblAlgn val="ctr"/>
        <c:lblOffset val="100"/>
        <c:noMultiLvlLbl val="0"/>
      </c:catAx>
      <c:valAx>
        <c:axId val="126214872"/>
        <c:scaling>
          <c:orientation val="minMax"/>
        </c:scaling>
        <c:delete val="1"/>
        <c:axPos val="l"/>
        <c:numFmt formatCode="General" sourceLinked="1"/>
        <c:majorTickMark val="none"/>
        <c:minorTickMark val="none"/>
        <c:tickLblPos val="nextTo"/>
        <c:crossAx val="126214480"/>
        <c:crosses val="autoZero"/>
        <c:crossBetween val="between"/>
      </c:valAx>
      <c:spPr>
        <a:noFill/>
        <a:ln w="25400">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 name="Google Shape;68;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cf9bb59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cf9bb59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cf9bb590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cf9bb590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31b8f68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31b8f68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cf9bb590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cf9bb590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cf9bb590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cf9bb590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2" name="Google Shape;302;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8" name="Google Shape;308;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3" name="Google Shape;313;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9" name="Google Shape;319;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5" name="Google Shape;325;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cf9bb59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cf9bb59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1" name="Google Shape;331;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7" name="Google Shape;337;p2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acf9bb590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acf9bb590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9" name="Google Shape;349;p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357" name="Google Shape;357;p2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2" name="Google Shape;362;p2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8" name="Google Shape;368;p2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4" name="Google Shape;374;p2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0" name="Google Shape;380;p3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acf9bb590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acf9bb590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898ba1c2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898ba1c2d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4" name="Google Shape;394;p3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0" name="Google Shape;400;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6" name="Google Shape;406;p3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acf9bb590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acf9bb590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9" name="Google Shape;419;p3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4" name="Google Shape;424;p3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0" name="Google Shape;430;p3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7" name="Google Shape;437;p3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9" name="Google Shape;449;p3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acf9bb590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acf9bb590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2" name="Google Shape;482;p3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9" name="Google Shape;509;p4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5" name="Google Shape;515;p4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2" name="Google Shape;522;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 name="Google Shape;13;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4" name="Google Shape;14;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 name="Shape 46"/>
        <p:cNvGrpSpPr/>
        <p:nvPr/>
      </p:nvGrpSpPr>
      <p:grpSpPr>
        <a:xfrm>
          <a:off x="0" y="0"/>
          <a:ext cx="0" cy="0"/>
          <a:chOff x="0" y="0"/>
          <a:chExt cx="0" cy="0"/>
        </a:xfrm>
      </p:grpSpPr>
      <p:sp>
        <p:nvSpPr>
          <p:cNvPr id="47" name="Google Shape;47;p5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8" name="Google Shape;48;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p5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2" name="Google Shape;52;p5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5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4" name="Google Shape;54;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urce">
  <p:cSld name="CUSTOM_1">
    <p:spTree>
      <p:nvGrpSpPr>
        <p:cNvPr id="55" name="Shape 55"/>
        <p:cNvGrpSpPr/>
        <p:nvPr/>
      </p:nvGrpSpPr>
      <p:grpSpPr>
        <a:xfrm>
          <a:off x="0" y="0"/>
          <a:ext cx="0" cy="0"/>
          <a:chOff x="0" y="0"/>
          <a:chExt cx="0" cy="0"/>
        </a:xfrm>
      </p:grpSpPr>
      <p:sp>
        <p:nvSpPr>
          <p:cNvPr id="56" name="Google Shape;56;p56"/>
          <p:cNvSpPr txBox="1"/>
          <p:nvPr>
            <p:ph idx="1" type="subTitle"/>
          </p:nvPr>
        </p:nvSpPr>
        <p:spPr>
          <a:xfrm>
            <a:off x="147300" y="4839475"/>
            <a:ext cx="1509900" cy="16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
              <a:buNone/>
              <a:defRPr i="1" sz="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sp>
        <p:nvSpPr>
          <p:cNvPr id="58" name="Google Shape;58;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9" name="Shape 59"/>
        <p:cNvGrpSpPr/>
        <p:nvPr/>
      </p:nvGrpSpPr>
      <p:grpSpPr>
        <a:xfrm>
          <a:off x="0" y="0"/>
          <a:ext cx="0" cy="0"/>
          <a:chOff x="0" y="0"/>
          <a:chExt cx="0" cy="0"/>
        </a:xfrm>
      </p:grpSpPr>
      <p:sp>
        <p:nvSpPr>
          <p:cNvPr id="60" name="Google Shape;60;p5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1" name="Google Shape;61;p5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2" name="Google Shape;62;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p:cSld name="CUSTOM">
    <p:spTree>
      <p:nvGrpSpPr>
        <p:cNvPr id="63" name="Shape 63"/>
        <p:cNvGrpSpPr/>
        <p:nvPr/>
      </p:nvGrpSpPr>
      <p:grpSpPr>
        <a:xfrm>
          <a:off x="0" y="0"/>
          <a:ext cx="0" cy="0"/>
          <a:chOff x="0" y="0"/>
          <a:chExt cx="0" cy="0"/>
        </a:xfrm>
      </p:grpSpPr>
      <p:sp>
        <p:nvSpPr>
          <p:cNvPr id="64" name="Google Shape;64;p59"/>
          <p:cNvSpPr txBox="1"/>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0" i="0" lang="en-IN" sz="5200" u="none" cap="none" strike="noStrike">
                <a:solidFill>
                  <a:srgbClr val="365F91"/>
                </a:solidFill>
                <a:latin typeface="Helvetica Neue"/>
                <a:ea typeface="Helvetica Neue"/>
                <a:cs typeface="Helvetica Neue"/>
                <a:sym typeface="Helvetica Neue"/>
              </a:rPr>
              <a:t>Thank</a:t>
            </a:r>
            <a:r>
              <a:rPr b="0" i="0" lang="en-IN" sz="5200" u="none" cap="none" strike="noStrike">
                <a:solidFill>
                  <a:srgbClr val="000000"/>
                </a:solidFill>
                <a:latin typeface="Helvetica Neue"/>
                <a:ea typeface="Helvetica Neue"/>
                <a:cs typeface="Helvetica Neue"/>
                <a:sym typeface="Helvetica Neue"/>
              </a:rPr>
              <a:t> </a:t>
            </a:r>
            <a:r>
              <a:rPr b="0" i="0" lang="en-IN" sz="5200" u="none" cap="none" strike="noStrike">
                <a:solidFill>
                  <a:srgbClr val="039BE5"/>
                </a:solidFill>
                <a:latin typeface="Helvetica Neue Light"/>
                <a:ea typeface="Helvetica Neue Light"/>
                <a:cs typeface="Helvetica Neue Light"/>
                <a:sym typeface="Helvetica Neue Light"/>
              </a:rPr>
              <a:t>you!</a:t>
            </a:r>
            <a:endParaRPr b="0" i="0" sz="5200" u="none" cap="none" strike="noStrike">
              <a:solidFill>
                <a:srgbClr val="999999"/>
              </a:solidFill>
              <a:latin typeface="Helvetica Neue Light"/>
              <a:ea typeface="Helvetica Neue Light"/>
              <a:cs typeface="Helvetica Neue Light"/>
              <a:sym typeface="Helvetica Neue Light"/>
            </a:endParaRPr>
          </a:p>
        </p:txBody>
      </p:sp>
      <p:sp>
        <p:nvSpPr>
          <p:cNvPr id="65" name="Google Shape;65;p59"/>
          <p:cNvSpPr txBox="1"/>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IN" sz="2800" u="none" cap="none" strike="noStrike">
                <a:solidFill>
                  <a:srgbClr val="595959"/>
                </a:solidFill>
                <a:latin typeface="Helvetica Neue"/>
                <a:ea typeface="Helvetica Neue"/>
                <a:cs typeface="Helvetica Neue"/>
                <a:sym typeface="Helvetica Neue"/>
              </a:rPr>
              <a:t>Happy Learning :)</a:t>
            </a:r>
            <a:endParaRPr b="0" i="0" sz="2800" u="none" cap="none" strike="noStrike">
              <a:solidFill>
                <a:srgbClr val="595959"/>
              </a:solidFill>
              <a:latin typeface="Helvetica Neue"/>
              <a:ea typeface="Helvetica Neue"/>
              <a:cs typeface="Helvetica Neue"/>
              <a:sym typeface="Helvetica Ne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8" name="Google Shape;18;p46"/>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9" name="Google Shape;19;p46"/>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0" name="Google Shape;20;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type="blank">
  <p:cSld name="BLANK">
    <p:spTree>
      <p:nvGrpSpPr>
        <p:cNvPr id="21" name="Shape 21"/>
        <p:cNvGrpSpPr/>
        <p:nvPr/>
      </p:nvGrpSpPr>
      <p:grpSpPr>
        <a:xfrm>
          <a:off x="0" y="0"/>
          <a:ext cx="0" cy="0"/>
          <a:chOff x="0" y="0"/>
          <a:chExt cx="0" cy="0"/>
        </a:xfrm>
      </p:grpSpPr>
      <p:sp>
        <p:nvSpPr>
          <p:cNvPr id="22" name="Google Shape;22;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23" name="Google Shape;23;p47"/>
          <p:cNvSpPr txBox="1"/>
          <p:nvPr/>
        </p:nvSpPr>
        <p:spPr>
          <a:xfrm>
            <a:off x="311700" y="1545450"/>
            <a:ext cx="8520600" cy="205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0" i="0" lang="en-IN" sz="5200" u="none" cap="none" strike="noStrike">
                <a:solidFill>
                  <a:srgbClr val="365F91"/>
                </a:solidFill>
                <a:latin typeface="Helvetica Neue"/>
                <a:ea typeface="Helvetica Neue"/>
                <a:cs typeface="Helvetica Neue"/>
                <a:sym typeface="Helvetica Neue"/>
              </a:rPr>
              <a:t>Any</a:t>
            </a:r>
            <a:r>
              <a:rPr b="0" i="0" lang="en-IN" sz="5200" u="none" cap="none" strike="noStrike">
                <a:solidFill>
                  <a:srgbClr val="000000"/>
                </a:solidFill>
                <a:latin typeface="Helvetica Neue"/>
                <a:ea typeface="Helvetica Neue"/>
                <a:cs typeface="Helvetica Neue"/>
                <a:sym typeface="Helvetica Neue"/>
              </a:rPr>
              <a:t> </a:t>
            </a:r>
            <a:r>
              <a:rPr b="0" i="0" lang="en-IN" sz="5200" u="none" cap="none" strike="noStrike">
                <a:solidFill>
                  <a:srgbClr val="039BE5"/>
                </a:solidFill>
                <a:latin typeface="Helvetica Neue Light"/>
                <a:ea typeface="Helvetica Neue Light"/>
                <a:cs typeface="Helvetica Neue Light"/>
                <a:sym typeface="Helvetica Neue Light"/>
              </a:rPr>
              <a:t>Questions?</a:t>
            </a:r>
            <a:endParaRPr b="0" i="0" sz="5200" u="none" cap="none" strike="noStrike">
              <a:solidFill>
                <a:srgbClr val="999999"/>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48"/>
          <p:cNvSpPr txBox="1"/>
          <p:nvPr>
            <p:ph type="ctrTitle"/>
          </p:nvPr>
        </p:nvSpPr>
        <p:spPr>
          <a:xfrm>
            <a:off x="311700" y="2210400"/>
            <a:ext cx="8520600" cy="72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365F91"/>
              </a:buClr>
              <a:buSzPts val="3600"/>
              <a:buNone/>
              <a:defRPr b="1" sz="3600">
                <a:solidFill>
                  <a:srgbClr val="365F9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4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4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TITLE_ONLY_1">
    <p:spTree>
      <p:nvGrpSpPr>
        <p:cNvPr id="34" name="Shape 34"/>
        <p:cNvGrpSpPr/>
        <p:nvPr/>
      </p:nvGrpSpPr>
      <p:grpSpPr>
        <a:xfrm>
          <a:off x="0" y="0"/>
          <a:ext cx="0" cy="0"/>
          <a:chOff x="0" y="0"/>
          <a:chExt cx="0" cy="0"/>
        </a:xfrm>
      </p:grpSpPr>
      <p:sp>
        <p:nvSpPr>
          <p:cNvPr id="35" name="Google Shape;35;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36" name="Google Shape;36;p51"/>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rgbClr val="000000"/>
                </a:solidFill>
                <a:latin typeface="Helvetica Neue"/>
                <a:ea typeface="Helvetica Neue"/>
                <a:cs typeface="Helvetica Neue"/>
                <a:sym typeface="Helvetica Neue"/>
              </a:rPr>
              <a:t>Agenda</a:t>
            </a:r>
            <a:endParaRPr b="0" i="0" sz="2800" u="none" cap="none" strike="noStrike">
              <a:solidFill>
                <a:srgbClr val="000000"/>
              </a:solidFill>
              <a:latin typeface="Helvetica Neue"/>
              <a:ea typeface="Helvetica Neue"/>
              <a:cs typeface="Helvetica Neue"/>
              <a:sym typeface="Helvetica Neue"/>
            </a:endParaRPr>
          </a:p>
        </p:txBody>
      </p:sp>
      <p:sp>
        <p:nvSpPr>
          <p:cNvPr id="37" name="Google Shape;37;p5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dvantages &amp; Disadvantages">
  <p:cSld name="TITLE_ONLY_1_1">
    <p:spTree>
      <p:nvGrpSpPr>
        <p:cNvPr id="38" name="Shape 38"/>
        <p:cNvGrpSpPr/>
        <p:nvPr/>
      </p:nvGrpSpPr>
      <p:grpSpPr>
        <a:xfrm>
          <a:off x="0" y="0"/>
          <a:ext cx="0" cy="0"/>
          <a:chOff x="0" y="0"/>
          <a:chExt cx="0" cy="0"/>
        </a:xfrm>
      </p:grpSpPr>
      <p:sp>
        <p:nvSpPr>
          <p:cNvPr id="39" name="Google Shape;39;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40" name="Google Shape;40;p52"/>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rgbClr val="000000"/>
                </a:solidFill>
                <a:latin typeface="Helvetica Neue"/>
                <a:ea typeface="Helvetica Neue"/>
                <a:cs typeface="Helvetica Neue"/>
                <a:sym typeface="Helvetica Neue"/>
              </a:rPr>
              <a:t>Advantages &amp; Disadvantages</a:t>
            </a:r>
            <a:endParaRPr b="0" i="0" sz="2800" u="none" cap="none" strike="noStrike">
              <a:solidFill>
                <a:srgbClr val="000000"/>
              </a:solidFill>
              <a:latin typeface="Helvetica Neue"/>
              <a:ea typeface="Helvetica Neue"/>
              <a:cs typeface="Helvetica Neue"/>
              <a:sym typeface="Helvetica Neue"/>
            </a:endParaRPr>
          </a:p>
        </p:txBody>
      </p:sp>
      <p:sp>
        <p:nvSpPr>
          <p:cNvPr id="41" name="Google Shape;41;p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5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4" name="Google Shape;44;p5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5" name="Google Shape;45;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Helvetica Neue"/>
              <a:buNone/>
              <a:defRPr b="0" i="0" sz="28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Helvetica Neue"/>
              <a:buChar char="●"/>
              <a:defRPr b="0" i="0" sz="1800" u="none" cap="none" strike="noStrike">
                <a:solidFill>
                  <a:schemeClr val="dk2"/>
                </a:solidFill>
                <a:latin typeface="Helvetica Neue"/>
                <a:ea typeface="Helvetica Neue"/>
                <a:cs typeface="Helvetica Neue"/>
                <a:sym typeface="Helvetica Neue"/>
              </a:defRPr>
            </a:lvl1pPr>
            <a:lvl2pPr indent="-317500" lvl="1" marL="914400" marR="0" rtl="0" algn="l">
              <a:lnSpc>
                <a:spcPct val="115000"/>
              </a:lnSpc>
              <a:spcBef>
                <a:spcPts val="1600"/>
              </a:spcBef>
              <a:spcAft>
                <a:spcPts val="0"/>
              </a:spcAft>
              <a:buClr>
                <a:schemeClr val="dk2"/>
              </a:buClr>
              <a:buSzPts val="1400"/>
              <a:buFont typeface="Helvetica Neue"/>
              <a:buChar char="○"/>
              <a:defRPr b="0" i="0" sz="1400" u="none" cap="none" strike="noStrike">
                <a:solidFill>
                  <a:schemeClr val="dk2"/>
                </a:solidFill>
                <a:latin typeface="Helvetica Neue"/>
                <a:ea typeface="Helvetica Neue"/>
                <a:cs typeface="Helvetica Neue"/>
                <a:sym typeface="Helvetica Neue"/>
              </a:defRPr>
            </a:lvl2pPr>
            <a:lvl3pPr indent="-317500" lvl="2" marL="1371600" marR="0" rtl="0" algn="l">
              <a:lnSpc>
                <a:spcPct val="115000"/>
              </a:lnSpc>
              <a:spcBef>
                <a:spcPts val="1600"/>
              </a:spcBef>
              <a:spcAft>
                <a:spcPts val="0"/>
              </a:spcAft>
              <a:buClr>
                <a:schemeClr val="dk2"/>
              </a:buClr>
              <a:buSzPts val="1400"/>
              <a:buFont typeface="Helvetica Neue"/>
              <a:buChar char="■"/>
              <a:defRPr b="0" i="0" sz="1400" u="none" cap="none" strike="noStrike">
                <a:solidFill>
                  <a:schemeClr val="dk2"/>
                </a:solidFill>
                <a:latin typeface="Helvetica Neue"/>
                <a:ea typeface="Helvetica Neue"/>
                <a:cs typeface="Helvetica Neue"/>
                <a:sym typeface="Helvetica Neue"/>
              </a:defRPr>
            </a:lvl3pPr>
            <a:lvl4pPr indent="-317500" lvl="3" marL="1828800" marR="0" rtl="0" algn="l">
              <a:lnSpc>
                <a:spcPct val="115000"/>
              </a:lnSpc>
              <a:spcBef>
                <a:spcPts val="1600"/>
              </a:spcBef>
              <a:spcAft>
                <a:spcPts val="0"/>
              </a:spcAft>
              <a:buClr>
                <a:schemeClr val="dk2"/>
              </a:buClr>
              <a:buSzPts val="1400"/>
              <a:buFont typeface="Helvetica Neue"/>
              <a:buChar char="●"/>
              <a:defRPr b="0" i="0" sz="1400" u="none" cap="none" strike="noStrike">
                <a:solidFill>
                  <a:schemeClr val="dk2"/>
                </a:solidFill>
                <a:latin typeface="Helvetica Neue"/>
                <a:ea typeface="Helvetica Neue"/>
                <a:cs typeface="Helvetica Neue"/>
                <a:sym typeface="Helvetica Neue"/>
              </a:defRPr>
            </a:lvl4pPr>
            <a:lvl5pPr indent="-317500" lvl="4" marL="2286000" marR="0" rtl="0" algn="l">
              <a:lnSpc>
                <a:spcPct val="115000"/>
              </a:lnSpc>
              <a:spcBef>
                <a:spcPts val="1600"/>
              </a:spcBef>
              <a:spcAft>
                <a:spcPts val="0"/>
              </a:spcAft>
              <a:buClr>
                <a:schemeClr val="dk2"/>
              </a:buClr>
              <a:buSzPts val="1400"/>
              <a:buFont typeface="Helvetica Neue"/>
              <a:buChar char="○"/>
              <a:defRPr b="0" i="0" sz="1400" u="none" cap="none" strike="noStrike">
                <a:solidFill>
                  <a:schemeClr val="dk2"/>
                </a:solidFill>
                <a:latin typeface="Helvetica Neue"/>
                <a:ea typeface="Helvetica Neue"/>
                <a:cs typeface="Helvetica Neue"/>
                <a:sym typeface="Helvetica Neue"/>
              </a:defRPr>
            </a:lvl5pPr>
            <a:lvl6pPr indent="-317500" lvl="5" marL="2743200" marR="0" rtl="0" algn="l">
              <a:lnSpc>
                <a:spcPct val="115000"/>
              </a:lnSpc>
              <a:spcBef>
                <a:spcPts val="1600"/>
              </a:spcBef>
              <a:spcAft>
                <a:spcPts val="0"/>
              </a:spcAft>
              <a:buClr>
                <a:schemeClr val="dk2"/>
              </a:buClr>
              <a:buSzPts val="1400"/>
              <a:buFont typeface="Helvetica Neue"/>
              <a:buChar char="■"/>
              <a:defRPr b="0" i="0" sz="1400" u="none" cap="none" strike="noStrike">
                <a:solidFill>
                  <a:schemeClr val="dk2"/>
                </a:solidFill>
                <a:latin typeface="Helvetica Neue"/>
                <a:ea typeface="Helvetica Neue"/>
                <a:cs typeface="Helvetica Neue"/>
                <a:sym typeface="Helvetica Neue"/>
              </a:defRPr>
            </a:lvl6pPr>
            <a:lvl7pPr indent="-317500" lvl="6" marL="3200400" marR="0" rtl="0" algn="l">
              <a:lnSpc>
                <a:spcPct val="115000"/>
              </a:lnSpc>
              <a:spcBef>
                <a:spcPts val="1600"/>
              </a:spcBef>
              <a:spcAft>
                <a:spcPts val="0"/>
              </a:spcAft>
              <a:buClr>
                <a:schemeClr val="dk2"/>
              </a:buClr>
              <a:buSzPts val="1400"/>
              <a:buFont typeface="Helvetica Neue"/>
              <a:buChar char="●"/>
              <a:defRPr b="0" i="0" sz="1400" u="none" cap="none" strike="noStrike">
                <a:solidFill>
                  <a:schemeClr val="dk2"/>
                </a:solidFill>
                <a:latin typeface="Helvetica Neue"/>
                <a:ea typeface="Helvetica Neue"/>
                <a:cs typeface="Helvetica Neue"/>
                <a:sym typeface="Helvetica Neue"/>
              </a:defRPr>
            </a:lvl7pPr>
            <a:lvl8pPr indent="-317500" lvl="7" marL="3657600" marR="0" rtl="0" algn="l">
              <a:lnSpc>
                <a:spcPct val="115000"/>
              </a:lnSpc>
              <a:spcBef>
                <a:spcPts val="1600"/>
              </a:spcBef>
              <a:spcAft>
                <a:spcPts val="0"/>
              </a:spcAft>
              <a:buClr>
                <a:schemeClr val="dk2"/>
              </a:buClr>
              <a:buSzPts val="1400"/>
              <a:buFont typeface="Helvetica Neue"/>
              <a:buChar char="○"/>
              <a:defRPr b="0" i="0" sz="1400" u="none" cap="none" strike="noStrike">
                <a:solidFill>
                  <a:schemeClr val="dk2"/>
                </a:solidFill>
                <a:latin typeface="Helvetica Neue"/>
                <a:ea typeface="Helvetica Neue"/>
                <a:cs typeface="Helvetica Neue"/>
                <a:sym typeface="Helvetica Neue"/>
              </a:defRPr>
            </a:lvl8pPr>
            <a:lvl9pPr indent="-317500" lvl="8" marL="4114800" marR="0" rtl="0" algn="l">
              <a:lnSpc>
                <a:spcPct val="115000"/>
              </a:lnSpc>
              <a:spcBef>
                <a:spcPts val="1600"/>
              </a:spcBef>
              <a:spcAft>
                <a:spcPts val="1600"/>
              </a:spcAft>
              <a:buClr>
                <a:schemeClr val="dk2"/>
              </a:buClr>
              <a:buSzPts val="1400"/>
              <a:buFont typeface="Helvetica Neue"/>
              <a:buChar char="■"/>
              <a:defRPr b="0" i="0" sz="1400" u="none" cap="none" strike="noStrike">
                <a:solidFill>
                  <a:schemeClr val="dk2"/>
                </a:solidFill>
                <a:latin typeface="Helvetica Neue"/>
                <a:ea typeface="Helvetica Neue"/>
                <a:cs typeface="Helvetica Neue"/>
                <a:sym typeface="Helvetica Neue"/>
              </a:defRPr>
            </a:lvl9pPr>
          </a:lstStyle>
          <a:p/>
        </p:txBody>
      </p:sp>
      <p:sp>
        <p:nvSpPr>
          <p:cNvPr id="8" name="Google Shape;8;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9" name="Google Shape;9;p44"/>
          <p:cNvSpPr txBox="1"/>
          <p:nvPr/>
        </p:nvSpPr>
        <p:spPr>
          <a:xfrm>
            <a:off x="2234400" y="4867800"/>
            <a:ext cx="4675200" cy="275700"/>
          </a:xfrm>
          <a:prstGeom prst="rect">
            <a:avLst/>
          </a:prstGeom>
          <a:noFill/>
          <a:ln>
            <a:noFill/>
          </a:ln>
        </p:spPr>
        <p:txBody>
          <a:bodyPr anchorCtr="0" anchor="t" bIns="91425" lIns="91425" spcFirstLastPara="1" rIns="91425" wrap="square" tIns="91425">
            <a:noAutofit/>
          </a:bodyPr>
          <a:lstStyle/>
          <a:p>
            <a:pPr indent="0" lvl="0" marL="12700" marR="0" rtl="0" algn="ctr">
              <a:lnSpc>
                <a:spcPct val="102500"/>
              </a:lnSpc>
              <a:spcBef>
                <a:spcPts val="0"/>
              </a:spcBef>
              <a:spcAft>
                <a:spcPts val="0"/>
              </a:spcAft>
              <a:buClr>
                <a:srgbClr val="000000"/>
              </a:buClr>
              <a:buSzPts val="600"/>
              <a:buFont typeface="Arial"/>
              <a:buNone/>
            </a:pPr>
            <a:r>
              <a:rPr b="0" i="0" lang="en-IN" sz="600" u="none" cap="none" strike="noStrike">
                <a:solidFill>
                  <a:srgbClr val="7E7E7E"/>
                </a:solidFill>
                <a:latin typeface="Helvetica Neue Light"/>
                <a:ea typeface="Helvetica Neue Light"/>
                <a:cs typeface="Helvetica Neue Light"/>
                <a:sym typeface="Helvetica Neue Light"/>
              </a:rPr>
              <a:t>Proprietary content. © Great Learning. All Rights Reserved. Unauthorized use or distribution prohibited.</a:t>
            </a:r>
            <a:endParaRPr b="0" i="0" sz="600" u="none" cap="none" strike="noStrike">
              <a:solidFill>
                <a:srgbClr val="000000"/>
              </a:solidFill>
              <a:latin typeface="Helvetica Neue Light"/>
              <a:ea typeface="Helvetica Neue Light"/>
              <a:cs typeface="Helvetica Neue Light"/>
              <a:sym typeface="Helvetica Neue Light"/>
            </a:endParaRPr>
          </a:p>
        </p:txBody>
      </p:sp>
      <p:pic>
        <p:nvPicPr>
          <p:cNvPr id="10" name="Google Shape;10;p44"/>
          <p:cNvPicPr preferRelativeResize="0"/>
          <p:nvPr/>
        </p:nvPicPr>
        <p:blipFill rotWithShape="1">
          <a:blip r:embed="rId1">
            <a:alphaModFix/>
          </a:blip>
          <a:srcRect b="0" l="0" r="0" t="0"/>
          <a:stretch/>
        </p:blipFill>
        <p:spPr>
          <a:xfrm>
            <a:off x="7628481" y="143219"/>
            <a:ext cx="1321960" cy="2598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6.png"/><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chart" Target="../charts/chart3.xml"/><Relationship Id="rId6" Type="http://schemas.openxmlformats.org/officeDocument/2006/relationships/chart" Target="../charts/chart4.xml"/><Relationship Id="rId7" Type="http://schemas.openxmlformats.org/officeDocument/2006/relationships/chart" Target="../charts/char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
          <p:cNvSpPr txBox="1"/>
          <p:nvPr/>
        </p:nvSpPr>
        <p:spPr>
          <a:xfrm>
            <a:off x="495759" y="1894902"/>
            <a:ext cx="8240616" cy="107721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000"/>
              <a:buFont typeface="Arial"/>
              <a:buNone/>
            </a:pPr>
            <a:r>
              <a:rPr b="1" i="0" lang="en-IN" sz="4000" u="none" cap="none" strike="noStrike">
                <a:solidFill>
                  <a:srgbClr val="00B0F0"/>
                </a:solidFill>
                <a:latin typeface="Calibri"/>
                <a:ea typeface="Calibri"/>
                <a:cs typeface="Calibri"/>
                <a:sym typeface="Calibri"/>
              </a:rPr>
              <a:t>S</a:t>
            </a:r>
            <a:r>
              <a:rPr b="1" lang="en-IN" sz="4000">
                <a:solidFill>
                  <a:srgbClr val="00B0F0"/>
                </a:solidFill>
                <a:latin typeface="Calibri"/>
                <a:ea typeface="Calibri"/>
                <a:cs typeface="Calibri"/>
                <a:sym typeface="Calibri"/>
              </a:rPr>
              <a:t>3</a:t>
            </a:r>
            <a:r>
              <a:rPr b="1" i="0" lang="en-IN" sz="4000" u="none" cap="none" strike="noStrike">
                <a:solidFill>
                  <a:srgbClr val="00B0F0"/>
                </a:solidFill>
                <a:latin typeface="Calibri"/>
                <a:ea typeface="Calibri"/>
                <a:cs typeface="Calibri"/>
                <a:sym typeface="Calibri"/>
              </a:rPr>
              <a:t>: Probability Distributions</a:t>
            </a:r>
            <a:endParaRPr b="1" i="0" sz="4000" u="none" cap="none" strike="noStrike">
              <a:solidFill>
                <a:srgbClr val="00B0F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2400"/>
              <a:buFont typeface="Arial"/>
              <a:buNone/>
            </a:pPr>
            <a:r>
              <a:rPr b="1" i="0" lang="en-IN" sz="2400" u="none" cap="none" strike="noStrike">
                <a:solidFill>
                  <a:srgbClr val="0070C0"/>
                </a:solidFill>
                <a:latin typeface="Calibri"/>
                <a:ea typeface="Calibri"/>
                <a:cs typeface="Calibri"/>
                <a:sym typeface="Calibri"/>
              </a:rPr>
              <a:t>Statistical Methods for Decision Making</a:t>
            </a:r>
            <a:endParaRPr b="1" i="0" sz="4000" u="none" cap="none" strike="noStrike">
              <a:solidFill>
                <a:srgbClr val="00B0F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7"/>
          <p:cNvSpPr txBox="1"/>
          <p:nvPr>
            <p:ph type="title"/>
          </p:nvPr>
        </p:nvSpPr>
        <p:spPr>
          <a:xfrm>
            <a:off x="689071" y="503822"/>
            <a:ext cx="5915100" cy="41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sz="2000">
                <a:latin typeface="Calibri"/>
                <a:ea typeface="Calibri"/>
                <a:cs typeface="Calibri"/>
                <a:sym typeface="Calibri"/>
              </a:rPr>
              <a:t>Probability distributions – Coin Toss Example</a:t>
            </a:r>
            <a:endParaRPr sz="2000">
              <a:latin typeface="Calibri"/>
              <a:ea typeface="Calibri"/>
              <a:cs typeface="Calibri"/>
              <a:sym typeface="Calibri"/>
            </a:endParaRPr>
          </a:p>
        </p:txBody>
      </p:sp>
      <p:sp>
        <p:nvSpPr>
          <p:cNvPr id="127" name="Google Shape;127;p7"/>
          <p:cNvSpPr txBox="1"/>
          <p:nvPr>
            <p:ph idx="1" type="body"/>
          </p:nvPr>
        </p:nvSpPr>
        <p:spPr>
          <a:xfrm>
            <a:off x="886061" y="977677"/>
            <a:ext cx="5915100" cy="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IN" sz="1400"/>
              <a:t>X = Number of </a:t>
            </a:r>
            <a:r>
              <a:rPr b="1" lang="en-IN" sz="1400"/>
              <a:t>heads  </a:t>
            </a:r>
            <a:r>
              <a:rPr lang="en-IN" sz="1400"/>
              <a:t> after 3 flips of a fair coin</a:t>
            </a:r>
            <a:endParaRPr b="1" sz="1400"/>
          </a:p>
        </p:txBody>
      </p:sp>
      <p:pic>
        <p:nvPicPr>
          <p:cNvPr id="128" name="Google Shape;128;p7"/>
          <p:cNvPicPr preferRelativeResize="0"/>
          <p:nvPr/>
        </p:nvPicPr>
        <p:blipFill rotWithShape="1">
          <a:blip r:embed="rId3">
            <a:alphaModFix/>
          </a:blip>
          <a:srcRect b="0" l="0" r="0" t="0"/>
          <a:stretch/>
        </p:blipFill>
        <p:spPr>
          <a:xfrm>
            <a:off x="1724213" y="1960325"/>
            <a:ext cx="3224375" cy="1542096"/>
          </a:xfrm>
          <a:prstGeom prst="rect">
            <a:avLst/>
          </a:prstGeom>
          <a:noFill/>
          <a:ln>
            <a:noFill/>
          </a:ln>
        </p:spPr>
      </p:pic>
      <p:pic>
        <p:nvPicPr>
          <p:cNvPr id="129" name="Google Shape;129;p7"/>
          <p:cNvPicPr preferRelativeResize="0"/>
          <p:nvPr/>
        </p:nvPicPr>
        <p:blipFill rotWithShape="1">
          <a:blip r:embed="rId4">
            <a:alphaModFix/>
          </a:blip>
          <a:srcRect b="0" l="0" r="0" t="0"/>
          <a:stretch/>
        </p:blipFill>
        <p:spPr>
          <a:xfrm>
            <a:off x="5026126" y="1496476"/>
            <a:ext cx="3870875" cy="3019900"/>
          </a:xfrm>
          <a:prstGeom prst="rect">
            <a:avLst/>
          </a:prstGeom>
          <a:noFill/>
          <a:ln>
            <a:noFill/>
          </a:ln>
        </p:spPr>
      </p:pic>
      <p:graphicFrame>
        <p:nvGraphicFramePr>
          <p:cNvPr id="130" name="Google Shape;130;p7"/>
          <p:cNvGraphicFramePr/>
          <p:nvPr/>
        </p:nvGraphicFramePr>
        <p:xfrm>
          <a:off x="534000" y="1350725"/>
          <a:ext cx="3000000" cy="3000000"/>
        </p:xfrm>
        <a:graphic>
          <a:graphicData uri="http://schemas.openxmlformats.org/drawingml/2006/table">
            <a:tbl>
              <a:tblPr>
                <a:noFill/>
                <a:tableStyleId>{01028CF8-EC77-48DC-ABDA-BCF730D40159}</a:tableStyleId>
              </a:tblPr>
              <a:tblGrid>
                <a:gridCol w="1112675"/>
              </a:tblGrid>
              <a:tr h="595750">
                <a:tc>
                  <a:txBody>
                    <a:bodyPr/>
                    <a:lstStyle/>
                    <a:p>
                      <a:pPr indent="0" lvl="0" marL="0" marR="0" rtl="0" algn="ctr">
                        <a:lnSpc>
                          <a:spcPct val="115000"/>
                        </a:lnSpc>
                        <a:spcBef>
                          <a:spcPts val="0"/>
                        </a:spcBef>
                        <a:spcAft>
                          <a:spcPts val="0"/>
                        </a:spcAft>
                        <a:buClr>
                          <a:srgbClr val="000000"/>
                        </a:buClr>
                        <a:buSzPts val="1300"/>
                        <a:buFont typeface="Arial"/>
                        <a:buNone/>
                      </a:pPr>
                      <a:r>
                        <a:rPr lang="en-IN" sz="1300" u="none" cap="none" strike="noStrike"/>
                        <a:t># of Heads in 3 flips of coin</a:t>
                      </a:r>
                      <a:endParaRPr sz="1300" u="none" cap="none" strike="noStrike"/>
                    </a:p>
                  </a:txBody>
                  <a:tcPr marT="0" marB="0" marR="0" marL="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solidFill>
                      <a:srgbClr val="DDEBF7"/>
                    </a:solidFill>
                  </a:tcPr>
                </a:tc>
              </a:tr>
              <a:tr h="335100">
                <a:tc>
                  <a:txBody>
                    <a:bodyPr/>
                    <a:lstStyle/>
                    <a:p>
                      <a:pPr indent="0" lvl="0" marL="0" marR="0" rtl="0" algn="ctr">
                        <a:lnSpc>
                          <a:spcPct val="115000"/>
                        </a:lnSpc>
                        <a:spcBef>
                          <a:spcPts val="0"/>
                        </a:spcBef>
                        <a:spcAft>
                          <a:spcPts val="0"/>
                        </a:spcAft>
                        <a:buClr>
                          <a:srgbClr val="000000"/>
                        </a:buClr>
                        <a:buSzPts val="1100"/>
                        <a:buFont typeface="Arial"/>
                        <a:buNone/>
                      </a:pPr>
                      <a:r>
                        <a:rPr lang="en-IN" sz="1100" u="none" cap="none" strike="noStrike"/>
                        <a:t>HHH</a:t>
                      </a:r>
                      <a:endParaRPr sz="1100" u="none" cap="none" strike="noStrike"/>
                    </a:p>
                  </a:txBody>
                  <a:tcPr marT="0" marB="0" marR="0" marL="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335100">
                <a:tc>
                  <a:txBody>
                    <a:bodyPr/>
                    <a:lstStyle/>
                    <a:p>
                      <a:pPr indent="0" lvl="0" marL="0" marR="0" rtl="0" algn="ctr">
                        <a:lnSpc>
                          <a:spcPct val="115000"/>
                        </a:lnSpc>
                        <a:spcBef>
                          <a:spcPts val="0"/>
                        </a:spcBef>
                        <a:spcAft>
                          <a:spcPts val="0"/>
                        </a:spcAft>
                        <a:buClr>
                          <a:srgbClr val="000000"/>
                        </a:buClr>
                        <a:buSzPts val="1100"/>
                        <a:buFont typeface="Arial"/>
                        <a:buNone/>
                      </a:pPr>
                      <a:r>
                        <a:rPr lang="en-IN" sz="1100" u="none" cap="none" strike="noStrike"/>
                        <a:t>HTH</a:t>
                      </a:r>
                      <a:endParaRPr sz="1100" u="none" cap="none" strike="noStrike"/>
                    </a:p>
                  </a:txBody>
                  <a:tcPr marT="0" marB="0" marR="0" marL="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335100">
                <a:tc>
                  <a:txBody>
                    <a:bodyPr/>
                    <a:lstStyle/>
                    <a:p>
                      <a:pPr indent="0" lvl="0" marL="0" marR="0" rtl="0" algn="ctr">
                        <a:lnSpc>
                          <a:spcPct val="115000"/>
                        </a:lnSpc>
                        <a:spcBef>
                          <a:spcPts val="0"/>
                        </a:spcBef>
                        <a:spcAft>
                          <a:spcPts val="0"/>
                        </a:spcAft>
                        <a:buClr>
                          <a:srgbClr val="000000"/>
                        </a:buClr>
                        <a:buSzPts val="1100"/>
                        <a:buFont typeface="Arial"/>
                        <a:buNone/>
                      </a:pPr>
                      <a:r>
                        <a:rPr lang="en-IN" sz="1100" u="none" cap="none" strike="noStrike"/>
                        <a:t>HTT</a:t>
                      </a:r>
                      <a:endParaRPr sz="1100" u="none" cap="none" strike="noStrike"/>
                    </a:p>
                  </a:txBody>
                  <a:tcPr marT="0" marB="0" marR="0" marL="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335100">
                <a:tc>
                  <a:txBody>
                    <a:bodyPr/>
                    <a:lstStyle/>
                    <a:p>
                      <a:pPr indent="0" lvl="0" marL="0" marR="0" rtl="0" algn="ctr">
                        <a:lnSpc>
                          <a:spcPct val="115000"/>
                        </a:lnSpc>
                        <a:spcBef>
                          <a:spcPts val="0"/>
                        </a:spcBef>
                        <a:spcAft>
                          <a:spcPts val="0"/>
                        </a:spcAft>
                        <a:buClr>
                          <a:srgbClr val="000000"/>
                        </a:buClr>
                        <a:buSzPts val="1100"/>
                        <a:buFont typeface="Arial"/>
                        <a:buNone/>
                      </a:pPr>
                      <a:r>
                        <a:rPr lang="en-IN" sz="1100" u="none" cap="none" strike="noStrike"/>
                        <a:t>HTH</a:t>
                      </a:r>
                      <a:endParaRPr sz="1100" u="none" cap="none" strike="noStrike"/>
                    </a:p>
                  </a:txBody>
                  <a:tcPr marT="0" marB="0" marR="0" marL="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335100">
                <a:tc>
                  <a:txBody>
                    <a:bodyPr/>
                    <a:lstStyle/>
                    <a:p>
                      <a:pPr indent="0" lvl="0" marL="0" marR="0" rtl="0" algn="ctr">
                        <a:lnSpc>
                          <a:spcPct val="115000"/>
                        </a:lnSpc>
                        <a:spcBef>
                          <a:spcPts val="0"/>
                        </a:spcBef>
                        <a:spcAft>
                          <a:spcPts val="0"/>
                        </a:spcAft>
                        <a:buClr>
                          <a:srgbClr val="000000"/>
                        </a:buClr>
                        <a:buSzPts val="1100"/>
                        <a:buFont typeface="Arial"/>
                        <a:buNone/>
                      </a:pPr>
                      <a:r>
                        <a:rPr lang="en-IN" sz="1100" u="none" cap="none" strike="noStrike"/>
                        <a:t>HTT</a:t>
                      </a:r>
                      <a:endParaRPr sz="1100" u="none" cap="none" strike="noStrike"/>
                    </a:p>
                  </a:txBody>
                  <a:tcPr marT="0" marB="0" marR="0" marL="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335100">
                <a:tc>
                  <a:txBody>
                    <a:bodyPr/>
                    <a:lstStyle/>
                    <a:p>
                      <a:pPr indent="0" lvl="0" marL="0" marR="0" rtl="0" algn="ctr">
                        <a:lnSpc>
                          <a:spcPct val="115000"/>
                        </a:lnSpc>
                        <a:spcBef>
                          <a:spcPts val="0"/>
                        </a:spcBef>
                        <a:spcAft>
                          <a:spcPts val="0"/>
                        </a:spcAft>
                        <a:buClr>
                          <a:srgbClr val="000000"/>
                        </a:buClr>
                        <a:buSzPts val="1100"/>
                        <a:buFont typeface="Arial"/>
                        <a:buNone/>
                      </a:pPr>
                      <a:r>
                        <a:rPr lang="en-IN" sz="1100" u="none" cap="none" strike="noStrike"/>
                        <a:t>HHT</a:t>
                      </a:r>
                      <a:endParaRPr sz="1100" u="none" cap="none" strike="noStrike"/>
                    </a:p>
                  </a:txBody>
                  <a:tcPr marT="0" marB="0" marR="0" marL="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335100">
                <a:tc>
                  <a:txBody>
                    <a:bodyPr/>
                    <a:lstStyle/>
                    <a:p>
                      <a:pPr indent="0" lvl="0" marL="0" marR="0" rtl="0" algn="ctr">
                        <a:lnSpc>
                          <a:spcPct val="115000"/>
                        </a:lnSpc>
                        <a:spcBef>
                          <a:spcPts val="0"/>
                        </a:spcBef>
                        <a:spcAft>
                          <a:spcPts val="0"/>
                        </a:spcAft>
                        <a:buClr>
                          <a:srgbClr val="000000"/>
                        </a:buClr>
                        <a:buSzPts val="1100"/>
                        <a:buFont typeface="Arial"/>
                        <a:buNone/>
                      </a:pPr>
                      <a:r>
                        <a:rPr lang="en-IN" sz="1100" u="none" cap="none" strike="noStrike"/>
                        <a:t>TTH</a:t>
                      </a:r>
                      <a:endParaRPr sz="1100" u="none" cap="none" strike="noStrike"/>
                    </a:p>
                  </a:txBody>
                  <a:tcPr marT="0" marB="0" marR="0" marL="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335100">
                <a:tc>
                  <a:txBody>
                    <a:bodyPr/>
                    <a:lstStyle/>
                    <a:p>
                      <a:pPr indent="0" lvl="0" marL="0" marR="0" rtl="0" algn="ctr">
                        <a:lnSpc>
                          <a:spcPct val="115000"/>
                        </a:lnSpc>
                        <a:spcBef>
                          <a:spcPts val="0"/>
                        </a:spcBef>
                        <a:spcAft>
                          <a:spcPts val="0"/>
                        </a:spcAft>
                        <a:buClr>
                          <a:srgbClr val="000000"/>
                        </a:buClr>
                        <a:buSzPts val="1100"/>
                        <a:buFont typeface="Arial"/>
                        <a:buNone/>
                      </a:pPr>
                      <a:r>
                        <a:rPr lang="en-IN" sz="1100" u="none" cap="none" strike="noStrike"/>
                        <a:t>TTT</a:t>
                      </a:r>
                      <a:endParaRPr sz="1100" u="none" cap="none" strike="noStrike"/>
                    </a:p>
                  </a:txBody>
                  <a:tcPr marT="0" marB="0" marR="0" marL="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acf9bb5900_0_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acf9bb5900_0_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type="title"/>
          </p:nvPr>
        </p:nvSpPr>
        <p:spPr>
          <a:xfrm>
            <a:off x="722430" y="532234"/>
            <a:ext cx="5915025" cy="74562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sz="2100">
                <a:latin typeface="Calibri"/>
                <a:ea typeface="Calibri"/>
                <a:cs typeface="Calibri"/>
                <a:sym typeface="Calibri"/>
              </a:rPr>
              <a:t>Types of Probability Distributions</a:t>
            </a:r>
            <a:endParaRPr/>
          </a:p>
        </p:txBody>
      </p:sp>
      <p:sp>
        <p:nvSpPr>
          <p:cNvPr id="142" name="Google Shape;142;p8"/>
          <p:cNvSpPr txBox="1"/>
          <p:nvPr>
            <p:ph idx="1" type="body"/>
          </p:nvPr>
        </p:nvSpPr>
        <p:spPr>
          <a:xfrm>
            <a:off x="1504627" y="1277863"/>
            <a:ext cx="5915025" cy="272834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IN">
                <a:latin typeface="Calibri"/>
                <a:ea typeface="Calibri"/>
                <a:cs typeface="Calibri"/>
                <a:sym typeface="Calibri"/>
              </a:rPr>
              <a:t> Discrete Probability Distribution</a:t>
            </a:r>
            <a:endParaRPr/>
          </a:p>
          <a:p>
            <a:pPr indent="-342900" lvl="0" marL="457200" rtl="0" algn="l">
              <a:lnSpc>
                <a:spcPct val="150000"/>
              </a:lnSpc>
              <a:spcBef>
                <a:spcPts val="0"/>
              </a:spcBef>
              <a:spcAft>
                <a:spcPts val="0"/>
              </a:spcAft>
              <a:buSzPts val="1800"/>
              <a:buChar char="●"/>
            </a:pPr>
            <a:r>
              <a:rPr lang="en-IN">
                <a:latin typeface="Calibri"/>
                <a:ea typeface="Calibri"/>
                <a:cs typeface="Calibri"/>
                <a:sym typeface="Calibri"/>
              </a:rPr>
              <a:t> Continuous Probability Distributions</a:t>
            </a:r>
            <a:endParaRPr/>
          </a:p>
        </p:txBody>
      </p:sp>
      <p:pic>
        <p:nvPicPr>
          <p:cNvPr descr="Image result for normal distribution is continuous or discrete" id="143" name="Google Shape;143;p8"/>
          <p:cNvPicPr preferRelativeResize="0"/>
          <p:nvPr/>
        </p:nvPicPr>
        <p:blipFill rotWithShape="1">
          <a:blip r:embed="rId3">
            <a:alphaModFix/>
          </a:blip>
          <a:srcRect b="0" l="0" r="0" t="0"/>
          <a:stretch/>
        </p:blipFill>
        <p:spPr>
          <a:xfrm>
            <a:off x="2190635" y="2479272"/>
            <a:ext cx="5135582" cy="216285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9"/>
          <p:cNvSpPr txBox="1"/>
          <p:nvPr>
            <p:ph idx="1" type="body"/>
          </p:nvPr>
        </p:nvSpPr>
        <p:spPr>
          <a:xfrm>
            <a:off x="1579532" y="1270356"/>
            <a:ext cx="5915025" cy="2447628"/>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SzPts val="1800"/>
              <a:buNone/>
            </a:pPr>
            <a:r>
              <a:t/>
            </a:r>
            <a:endParaRPr sz="2250"/>
          </a:p>
          <a:p>
            <a:pPr indent="0" lvl="0" marL="0" rtl="0" algn="ctr">
              <a:lnSpc>
                <a:spcPct val="115000"/>
              </a:lnSpc>
              <a:spcBef>
                <a:spcPts val="0"/>
              </a:spcBef>
              <a:spcAft>
                <a:spcPts val="0"/>
              </a:spcAft>
              <a:buSzPts val="1800"/>
              <a:buNone/>
            </a:pPr>
            <a:r>
              <a:t/>
            </a:r>
            <a:endParaRPr sz="2250"/>
          </a:p>
          <a:p>
            <a:pPr indent="0" lvl="0" marL="0" rtl="0" algn="ctr">
              <a:lnSpc>
                <a:spcPct val="115000"/>
              </a:lnSpc>
              <a:spcBef>
                <a:spcPts val="0"/>
              </a:spcBef>
              <a:spcAft>
                <a:spcPts val="0"/>
              </a:spcAft>
              <a:buSzPts val="1800"/>
              <a:buNone/>
            </a:pPr>
            <a:r>
              <a:rPr b="1" lang="en-IN" sz="2800"/>
              <a:t>Discrete </a:t>
            </a:r>
            <a:r>
              <a:rPr b="1" lang="en-IN" sz="2800">
                <a:latin typeface="Calibri"/>
                <a:ea typeface="Calibri"/>
                <a:cs typeface="Calibri"/>
                <a:sym typeface="Calibri"/>
              </a:rPr>
              <a:t>Probability</a:t>
            </a:r>
            <a:r>
              <a:rPr b="1" lang="en-IN" sz="2800"/>
              <a:t> Distribution</a:t>
            </a:r>
            <a:endParaRPr sz="2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ph idx="1" type="body"/>
          </p:nvPr>
        </p:nvSpPr>
        <p:spPr>
          <a:xfrm>
            <a:off x="749146" y="877998"/>
            <a:ext cx="7304183" cy="1665159"/>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IN" sz="1600"/>
              <a:t>A probability distribution for a random variable describes how probabilities are distributed for different values assumed by the random variable. </a:t>
            </a:r>
            <a:endParaRPr/>
          </a:p>
          <a:p>
            <a:pPr indent="-342900" lvl="0" marL="457200" rtl="0" algn="l">
              <a:lnSpc>
                <a:spcPct val="150000"/>
              </a:lnSpc>
              <a:spcBef>
                <a:spcPts val="0"/>
              </a:spcBef>
              <a:spcAft>
                <a:spcPts val="0"/>
              </a:spcAft>
              <a:buSzPts val="1800"/>
              <a:buChar char="●"/>
            </a:pPr>
            <a:r>
              <a:rPr lang="en-IN" sz="1600"/>
              <a:t>It is a mutually exclusive list of all the possible numerical outcomes along with the probability of occurrence of each outcome.</a:t>
            </a:r>
            <a:endParaRPr/>
          </a:p>
          <a:p>
            <a:pPr indent="-228600" lvl="0" marL="457200" rtl="0" algn="l">
              <a:lnSpc>
                <a:spcPct val="150000"/>
              </a:lnSpc>
              <a:spcBef>
                <a:spcPts val="0"/>
              </a:spcBef>
              <a:spcAft>
                <a:spcPts val="0"/>
              </a:spcAft>
              <a:buSzPts val="1800"/>
              <a:buNone/>
            </a:pPr>
            <a:r>
              <a:t/>
            </a:r>
            <a:endParaRPr sz="1600"/>
          </a:p>
        </p:txBody>
      </p:sp>
      <p:sp>
        <p:nvSpPr>
          <p:cNvPr id="154" name="Google Shape;154;p10"/>
          <p:cNvSpPr/>
          <p:nvPr/>
        </p:nvSpPr>
        <p:spPr>
          <a:xfrm>
            <a:off x="2203372" y="2842353"/>
            <a:ext cx="4737253" cy="1592744"/>
          </a:xfrm>
          <a:prstGeom prst="rect">
            <a:avLst/>
          </a:prstGeom>
          <a:solidFill>
            <a:schemeClr val="lt1"/>
          </a:solidFill>
          <a:ln cap="flat" cmpd="sng" w="9525">
            <a:solidFill>
              <a:schemeClr val="accent1"/>
            </a:solidFill>
            <a:prstDash val="lgDash"/>
            <a:round/>
            <a:headEnd len="sm" w="sm" type="none"/>
            <a:tailEnd len="sm" w="sm" type="none"/>
          </a:ln>
        </p:spPr>
        <p:txBody>
          <a:bodyPr anchorCtr="0" anchor="t" bIns="45700" lIns="91425" spcFirstLastPara="1" rIns="91425" wrap="square" tIns="45700">
            <a:spAutoFit/>
          </a:bodyPr>
          <a:lstStyle/>
          <a:p>
            <a:pPr indent="-160735" lvl="0" marL="160735" marR="0" rtl="0" algn="l">
              <a:lnSpc>
                <a:spcPct val="100000"/>
              </a:lnSpc>
              <a:spcBef>
                <a:spcPts val="0"/>
              </a:spcBef>
              <a:spcAft>
                <a:spcPts val="0"/>
              </a:spcAft>
              <a:buClr>
                <a:srgbClr val="000000"/>
              </a:buClr>
              <a:buSzPts val="1600"/>
              <a:buFont typeface="Arial"/>
              <a:buChar char="•"/>
            </a:pPr>
            <a:r>
              <a:rPr b="0" i="0" lang="en-IN" sz="1600" u="none" cap="none" strike="noStrike">
                <a:solidFill>
                  <a:srgbClr val="000000"/>
                </a:solidFill>
                <a:latin typeface="Arial"/>
                <a:ea typeface="Arial"/>
                <a:cs typeface="Arial"/>
                <a:sym typeface="Arial"/>
              </a:rPr>
              <a:t>Mean or Expected value of a discrete random variable </a:t>
            </a:r>
            <a:endParaRPr b="0" i="0" sz="1400" u="none" cap="none" strike="noStrike">
              <a:solidFill>
                <a:srgbClr val="000000"/>
              </a:solidFill>
              <a:latin typeface="Arial"/>
              <a:ea typeface="Arial"/>
              <a:cs typeface="Arial"/>
              <a:sym typeface="Arial"/>
            </a:endParaRPr>
          </a:p>
          <a:p>
            <a:pPr indent="-160735" lvl="1" marL="417910" marR="0" rtl="0" algn="l">
              <a:lnSpc>
                <a:spcPct val="100000"/>
              </a:lnSpc>
              <a:spcBef>
                <a:spcPts val="675"/>
              </a:spcBef>
              <a:spcAft>
                <a:spcPts val="0"/>
              </a:spcAft>
              <a:buClr>
                <a:srgbClr val="000000"/>
              </a:buClr>
              <a:buSzPts val="1600"/>
              <a:buFont typeface="Arial"/>
              <a:buChar char="•"/>
            </a:pPr>
            <a:r>
              <a:rPr b="1" i="0" lang="en-IN" sz="1600" u="none" cap="none" strike="noStrike">
                <a:solidFill>
                  <a:srgbClr val="000000"/>
                </a:solidFill>
                <a:latin typeface="Arial"/>
                <a:ea typeface="Arial"/>
                <a:cs typeface="Arial"/>
                <a:sym typeface="Arial"/>
              </a:rPr>
              <a:t>E(x) = μ = Σ xf(x)</a:t>
            </a:r>
            <a:endParaRPr b="0" i="0" sz="1400" u="none" cap="none" strike="noStrike">
              <a:solidFill>
                <a:srgbClr val="000000"/>
              </a:solidFill>
              <a:latin typeface="Arial"/>
              <a:ea typeface="Arial"/>
              <a:cs typeface="Arial"/>
              <a:sym typeface="Arial"/>
            </a:endParaRPr>
          </a:p>
          <a:p>
            <a:pPr indent="-160735" lvl="0" marL="160735" marR="0" rtl="0" algn="l">
              <a:lnSpc>
                <a:spcPct val="100000"/>
              </a:lnSpc>
              <a:spcBef>
                <a:spcPts val="675"/>
              </a:spcBef>
              <a:spcAft>
                <a:spcPts val="0"/>
              </a:spcAft>
              <a:buClr>
                <a:srgbClr val="000000"/>
              </a:buClr>
              <a:buSzPts val="1600"/>
              <a:buFont typeface="Arial"/>
              <a:buChar char="•"/>
            </a:pPr>
            <a:r>
              <a:rPr b="0" i="0" lang="en-IN" sz="1600" u="none" cap="none" strike="noStrike">
                <a:solidFill>
                  <a:srgbClr val="000000"/>
                </a:solidFill>
                <a:latin typeface="Arial"/>
                <a:ea typeface="Arial"/>
                <a:cs typeface="Arial"/>
                <a:sym typeface="Arial"/>
              </a:rPr>
              <a:t>Variance of a discrete random variable </a:t>
            </a:r>
            <a:endParaRPr b="0" i="0" sz="1400" u="none" cap="none" strike="noStrike">
              <a:solidFill>
                <a:srgbClr val="000000"/>
              </a:solidFill>
              <a:latin typeface="Arial"/>
              <a:ea typeface="Arial"/>
              <a:cs typeface="Arial"/>
              <a:sym typeface="Arial"/>
            </a:endParaRPr>
          </a:p>
          <a:p>
            <a:pPr indent="-160735" lvl="1" marL="417910" marR="0" rtl="0" algn="l">
              <a:lnSpc>
                <a:spcPct val="100000"/>
              </a:lnSpc>
              <a:spcBef>
                <a:spcPts val="675"/>
              </a:spcBef>
              <a:spcAft>
                <a:spcPts val="0"/>
              </a:spcAft>
              <a:buClr>
                <a:srgbClr val="000000"/>
              </a:buClr>
              <a:buSzPts val="1600"/>
              <a:buFont typeface="Arial"/>
              <a:buChar char="•"/>
            </a:pPr>
            <a:r>
              <a:rPr b="1" i="0" lang="en-IN" sz="1600" u="none" cap="none" strike="noStrike">
                <a:solidFill>
                  <a:srgbClr val="000000"/>
                </a:solidFill>
                <a:latin typeface="Arial"/>
                <a:ea typeface="Arial"/>
                <a:cs typeface="Arial"/>
                <a:sym typeface="Arial"/>
              </a:rPr>
              <a:t>Var(x) = σ</a:t>
            </a:r>
            <a:r>
              <a:rPr b="1" baseline="30000" i="0" lang="en-IN" sz="1600" u="none" cap="none" strike="noStrike">
                <a:solidFill>
                  <a:srgbClr val="000000"/>
                </a:solidFill>
                <a:latin typeface="Arial"/>
                <a:ea typeface="Arial"/>
                <a:cs typeface="Arial"/>
                <a:sym typeface="Arial"/>
              </a:rPr>
              <a:t>2</a:t>
            </a:r>
            <a:r>
              <a:rPr b="1" i="0" lang="en-IN" sz="1600" u="none" cap="none" strike="noStrike">
                <a:solidFill>
                  <a:srgbClr val="000000"/>
                </a:solidFill>
                <a:latin typeface="Arial"/>
                <a:ea typeface="Arial"/>
                <a:cs typeface="Arial"/>
                <a:sym typeface="Arial"/>
              </a:rPr>
              <a:t> = Σ (x- μ)</a:t>
            </a:r>
            <a:r>
              <a:rPr b="1" baseline="30000" i="0" lang="en-IN" sz="1600" u="none" cap="none" strike="noStrike">
                <a:solidFill>
                  <a:srgbClr val="000000"/>
                </a:solidFill>
                <a:latin typeface="Arial"/>
                <a:ea typeface="Arial"/>
                <a:cs typeface="Arial"/>
                <a:sym typeface="Arial"/>
              </a:rPr>
              <a:t>2</a:t>
            </a:r>
            <a:r>
              <a:rPr b="1" i="0" lang="en-IN" sz="1600" u="none" cap="none" strike="noStrike">
                <a:solidFill>
                  <a:srgbClr val="000000"/>
                </a:solidFill>
                <a:latin typeface="Arial"/>
                <a:ea typeface="Arial"/>
                <a:cs typeface="Arial"/>
                <a:sym typeface="Arial"/>
              </a:rPr>
              <a:t>f(x)</a:t>
            </a:r>
            <a:endParaRPr b="0" i="0" sz="1400" u="none" cap="none" strike="noStrike">
              <a:solidFill>
                <a:srgbClr val="000000"/>
              </a:solidFill>
              <a:latin typeface="Arial"/>
              <a:ea typeface="Arial"/>
              <a:cs typeface="Arial"/>
              <a:sym typeface="Arial"/>
            </a:endParaRPr>
          </a:p>
        </p:txBody>
      </p:sp>
      <p:sp>
        <p:nvSpPr>
          <p:cNvPr id="155" name="Google Shape;155;p10"/>
          <p:cNvSpPr/>
          <p:nvPr/>
        </p:nvSpPr>
        <p:spPr>
          <a:xfrm>
            <a:off x="600937" y="423517"/>
            <a:ext cx="488467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Arial"/>
                <a:ea typeface="Arial"/>
                <a:cs typeface="Arial"/>
                <a:sym typeface="Arial"/>
              </a:rPr>
              <a:t>Discrete Probability Distribution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1"/>
          <p:cNvSpPr txBox="1"/>
          <p:nvPr>
            <p:ph idx="1" type="body"/>
          </p:nvPr>
        </p:nvSpPr>
        <p:spPr>
          <a:xfrm>
            <a:off x="311700" y="1152475"/>
            <a:ext cx="8520600" cy="1447506"/>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IN" sz="2000">
                <a:latin typeface="Calibri"/>
                <a:ea typeface="Calibri"/>
                <a:cs typeface="Calibri"/>
                <a:sym typeface="Calibri"/>
              </a:rPr>
              <a:t>The probability distribution for a discrete random variable is described with a probability mass function </a:t>
            </a:r>
            <a:endParaRPr/>
          </a:p>
        </p:txBody>
      </p:sp>
      <p:sp>
        <p:nvSpPr>
          <p:cNvPr id="161" name="Google Shape;161;p11"/>
          <p:cNvSpPr txBox="1"/>
          <p:nvPr/>
        </p:nvSpPr>
        <p:spPr>
          <a:xfrm>
            <a:off x="583895" y="224852"/>
            <a:ext cx="4832860"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br>
              <a:rPr b="1" i="0" lang="en-IN" sz="2100" u="none" cap="none" strike="noStrike">
                <a:solidFill>
                  <a:srgbClr val="000000"/>
                </a:solidFill>
                <a:latin typeface="Arial"/>
                <a:ea typeface="Arial"/>
                <a:cs typeface="Arial"/>
                <a:sym typeface="Arial"/>
              </a:rPr>
            </a:br>
            <a:r>
              <a:rPr b="1" i="0" lang="en-IN" sz="2100" u="none" cap="none" strike="noStrike">
                <a:solidFill>
                  <a:srgbClr val="000000"/>
                </a:solidFill>
                <a:latin typeface="Arial"/>
                <a:ea typeface="Arial"/>
                <a:cs typeface="Arial"/>
                <a:sym typeface="Arial"/>
              </a:rPr>
              <a:t>Probability Mass Function (PMF)</a:t>
            </a:r>
            <a:endParaRPr b="0" i="0" sz="21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2"/>
          <p:cNvSpPr txBox="1"/>
          <p:nvPr>
            <p:ph type="title"/>
          </p:nvPr>
        </p:nvSpPr>
        <p:spPr>
          <a:xfrm>
            <a:off x="376050" y="248874"/>
            <a:ext cx="6756600" cy="74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sz="2000">
                <a:latin typeface="Calibri"/>
                <a:ea typeface="Calibri"/>
                <a:cs typeface="Calibri"/>
                <a:sym typeface="Calibri"/>
              </a:rPr>
              <a:t>Rules for Discrete Probability Distribution or PMF – Example 1</a:t>
            </a:r>
            <a:endParaRPr/>
          </a:p>
        </p:txBody>
      </p:sp>
      <p:sp>
        <p:nvSpPr>
          <p:cNvPr id="167" name="Google Shape;167;p12"/>
          <p:cNvSpPr txBox="1"/>
          <p:nvPr>
            <p:ph idx="1" type="body"/>
          </p:nvPr>
        </p:nvSpPr>
        <p:spPr>
          <a:xfrm>
            <a:off x="916559" y="936385"/>
            <a:ext cx="2581715" cy="3508623"/>
          </a:xfrm>
          <a:prstGeom prst="rect">
            <a:avLst/>
          </a:prstGeom>
          <a:noFill/>
          <a:ln cap="flat" cmpd="sng" w="9525">
            <a:solidFill>
              <a:schemeClr val="accent1"/>
            </a:solidFill>
            <a:prstDash val="dashDot"/>
            <a:round/>
            <a:headEnd len="sm" w="sm" type="none"/>
            <a:tailEnd len="sm" w="sm" type="none"/>
          </a:ln>
        </p:spPr>
        <p:txBody>
          <a:bodyPr anchorCtr="0" anchor="t" bIns="91425" lIns="91425" spcFirstLastPara="1" rIns="91425" wrap="square" tIns="91425">
            <a:spAutoFit/>
          </a:bodyPr>
          <a:lstStyle/>
          <a:p>
            <a:pPr indent="0" lvl="0" marL="0" rtl="0" algn="l">
              <a:lnSpc>
                <a:spcPct val="150000"/>
              </a:lnSpc>
              <a:spcBef>
                <a:spcPts val="0"/>
              </a:spcBef>
              <a:spcAft>
                <a:spcPts val="0"/>
              </a:spcAft>
              <a:buSzPts val="1800"/>
              <a:buNone/>
            </a:pPr>
            <a:r>
              <a:rPr lang="en-IN" sz="1600"/>
              <a:t>[x ,f(x)] is said to constitute  Probability Distribution if :</a:t>
            </a:r>
            <a:endParaRPr/>
          </a:p>
          <a:p>
            <a:pPr indent="-114300" lvl="0" marL="0" rtl="0" algn="l">
              <a:lnSpc>
                <a:spcPct val="150000"/>
              </a:lnSpc>
              <a:spcBef>
                <a:spcPts val="0"/>
              </a:spcBef>
              <a:spcAft>
                <a:spcPts val="0"/>
              </a:spcAft>
              <a:buSzPts val="1800"/>
              <a:buChar char="●"/>
            </a:pPr>
            <a:r>
              <a:rPr lang="en-IN" sz="1600"/>
              <a:t>x is a random variable</a:t>
            </a:r>
            <a:endParaRPr/>
          </a:p>
          <a:p>
            <a:pPr indent="-114300" lvl="0" marL="0" rtl="0" algn="l">
              <a:lnSpc>
                <a:spcPct val="150000"/>
              </a:lnSpc>
              <a:spcBef>
                <a:spcPts val="0"/>
              </a:spcBef>
              <a:spcAft>
                <a:spcPts val="0"/>
              </a:spcAft>
              <a:buSzPts val="1800"/>
              <a:buChar char="●"/>
            </a:pPr>
            <a:r>
              <a:rPr lang="en-IN" sz="1600"/>
              <a:t>f(x) &gt; = 0</a:t>
            </a:r>
            <a:endParaRPr/>
          </a:p>
          <a:p>
            <a:pPr indent="-114300" lvl="0" marL="0" rtl="0" algn="l">
              <a:lnSpc>
                <a:spcPct val="150000"/>
              </a:lnSpc>
              <a:spcBef>
                <a:spcPts val="0"/>
              </a:spcBef>
              <a:spcAft>
                <a:spcPts val="0"/>
              </a:spcAft>
              <a:buSzPts val="1800"/>
              <a:buChar char="●"/>
            </a:pPr>
            <a:r>
              <a:rPr lang="en-IN" sz="1600"/>
              <a:t>Σf(x) = 1</a:t>
            </a:r>
            <a:endParaRPr/>
          </a:p>
          <a:p>
            <a:pPr indent="0" lvl="0" marL="0" rtl="0" algn="l">
              <a:lnSpc>
                <a:spcPct val="150000"/>
              </a:lnSpc>
              <a:spcBef>
                <a:spcPts val="0"/>
              </a:spcBef>
              <a:spcAft>
                <a:spcPts val="0"/>
              </a:spcAft>
              <a:buSzPts val="1800"/>
              <a:buNone/>
            </a:pPr>
            <a:r>
              <a:rPr lang="en-IN" sz="1600"/>
              <a:t>Data which satisfies this rules is a valid Probability distribution.</a:t>
            </a:r>
            <a:endParaRPr sz="1600"/>
          </a:p>
        </p:txBody>
      </p:sp>
      <p:pic>
        <p:nvPicPr>
          <p:cNvPr id="168" name="Google Shape;168;p12"/>
          <p:cNvPicPr preferRelativeResize="0"/>
          <p:nvPr/>
        </p:nvPicPr>
        <p:blipFill rotWithShape="1">
          <a:blip r:embed="rId3">
            <a:alphaModFix/>
          </a:blip>
          <a:srcRect b="0" l="0" r="0" t="0"/>
          <a:stretch/>
        </p:blipFill>
        <p:spPr>
          <a:xfrm>
            <a:off x="4885257" y="1903151"/>
            <a:ext cx="4018016" cy="1575072"/>
          </a:xfrm>
          <a:prstGeom prst="rect">
            <a:avLst/>
          </a:prstGeom>
          <a:noFill/>
          <a:ln>
            <a:noFill/>
          </a:ln>
        </p:spPr>
      </p:pic>
      <p:graphicFrame>
        <p:nvGraphicFramePr>
          <p:cNvPr id="169" name="Google Shape;169;p12"/>
          <p:cNvGraphicFramePr/>
          <p:nvPr/>
        </p:nvGraphicFramePr>
        <p:xfrm>
          <a:off x="3635413" y="1014288"/>
          <a:ext cx="3000000" cy="3000000"/>
        </p:xfrm>
        <a:graphic>
          <a:graphicData uri="http://schemas.openxmlformats.org/drawingml/2006/table">
            <a:tbl>
              <a:tblPr>
                <a:noFill/>
                <a:tableStyleId>{01028CF8-EC77-48DC-ABDA-BCF730D40159}</a:tableStyleId>
              </a:tblPr>
              <a:tblGrid>
                <a:gridCol w="1112675"/>
              </a:tblGrid>
              <a:tr h="495325">
                <a:tc>
                  <a:txBody>
                    <a:bodyPr/>
                    <a:lstStyle/>
                    <a:p>
                      <a:pPr indent="0" lvl="0" marL="0" marR="0" rtl="0" algn="ctr">
                        <a:lnSpc>
                          <a:spcPct val="115000"/>
                        </a:lnSpc>
                        <a:spcBef>
                          <a:spcPts val="0"/>
                        </a:spcBef>
                        <a:spcAft>
                          <a:spcPts val="0"/>
                        </a:spcAft>
                        <a:buClr>
                          <a:srgbClr val="000000"/>
                        </a:buClr>
                        <a:buSzPts val="1300"/>
                        <a:buFont typeface="Arial"/>
                        <a:buNone/>
                      </a:pPr>
                      <a:r>
                        <a:rPr lang="en-IN" sz="1300" u="none" cap="none" strike="noStrike"/>
                        <a:t># of Heads in 3 flips of coin</a:t>
                      </a:r>
                      <a:endParaRPr sz="1300" u="none" cap="none" strike="noStrike"/>
                    </a:p>
                  </a:txBody>
                  <a:tcPr marT="0" marB="0" marR="0" marL="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solidFill>
                      <a:srgbClr val="DDEBF7"/>
                    </a:solidFill>
                  </a:tcPr>
                </a:tc>
              </a:tr>
              <a:tr h="335100">
                <a:tc>
                  <a:txBody>
                    <a:bodyPr/>
                    <a:lstStyle/>
                    <a:p>
                      <a:pPr indent="0" lvl="0" marL="0" marR="0" rtl="0" algn="ctr">
                        <a:lnSpc>
                          <a:spcPct val="115000"/>
                        </a:lnSpc>
                        <a:spcBef>
                          <a:spcPts val="0"/>
                        </a:spcBef>
                        <a:spcAft>
                          <a:spcPts val="0"/>
                        </a:spcAft>
                        <a:buClr>
                          <a:srgbClr val="000000"/>
                        </a:buClr>
                        <a:buSzPts val="1100"/>
                        <a:buFont typeface="Arial"/>
                        <a:buNone/>
                      </a:pPr>
                      <a:r>
                        <a:rPr lang="en-IN" sz="1100" u="none" cap="none" strike="noStrike"/>
                        <a:t>HHH</a:t>
                      </a:r>
                      <a:endParaRPr sz="1100" u="none" cap="none" strike="noStrike"/>
                    </a:p>
                  </a:txBody>
                  <a:tcPr marT="0" marB="0" marR="0" marL="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335100">
                <a:tc>
                  <a:txBody>
                    <a:bodyPr/>
                    <a:lstStyle/>
                    <a:p>
                      <a:pPr indent="0" lvl="0" marL="0" marR="0" rtl="0" algn="ctr">
                        <a:lnSpc>
                          <a:spcPct val="115000"/>
                        </a:lnSpc>
                        <a:spcBef>
                          <a:spcPts val="0"/>
                        </a:spcBef>
                        <a:spcAft>
                          <a:spcPts val="0"/>
                        </a:spcAft>
                        <a:buClr>
                          <a:srgbClr val="000000"/>
                        </a:buClr>
                        <a:buSzPts val="1100"/>
                        <a:buFont typeface="Arial"/>
                        <a:buNone/>
                      </a:pPr>
                      <a:r>
                        <a:rPr lang="en-IN" sz="1100" u="none" cap="none" strike="noStrike"/>
                        <a:t>HTH</a:t>
                      </a:r>
                      <a:endParaRPr sz="1100" u="none" cap="none" strike="noStrike"/>
                    </a:p>
                  </a:txBody>
                  <a:tcPr marT="0" marB="0" marR="0" marL="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335100">
                <a:tc>
                  <a:txBody>
                    <a:bodyPr/>
                    <a:lstStyle/>
                    <a:p>
                      <a:pPr indent="0" lvl="0" marL="0" marR="0" rtl="0" algn="ctr">
                        <a:lnSpc>
                          <a:spcPct val="115000"/>
                        </a:lnSpc>
                        <a:spcBef>
                          <a:spcPts val="0"/>
                        </a:spcBef>
                        <a:spcAft>
                          <a:spcPts val="0"/>
                        </a:spcAft>
                        <a:buClr>
                          <a:srgbClr val="000000"/>
                        </a:buClr>
                        <a:buSzPts val="1100"/>
                        <a:buFont typeface="Arial"/>
                        <a:buNone/>
                      </a:pPr>
                      <a:r>
                        <a:rPr lang="en-IN" sz="1100" u="none" cap="none" strike="noStrike"/>
                        <a:t>HTT</a:t>
                      </a:r>
                      <a:endParaRPr sz="1100" u="none" cap="none" strike="noStrike"/>
                    </a:p>
                  </a:txBody>
                  <a:tcPr marT="0" marB="0" marR="0" marL="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335100">
                <a:tc>
                  <a:txBody>
                    <a:bodyPr/>
                    <a:lstStyle/>
                    <a:p>
                      <a:pPr indent="0" lvl="0" marL="0" marR="0" rtl="0" algn="ctr">
                        <a:lnSpc>
                          <a:spcPct val="115000"/>
                        </a:lnSpc>
                        <a:spcBef>
                          <a:spcPts val="0"/>
                        </a:spcBef>
                        <a:spcAft>
                          <a:spcPts val="0"/>
                        </a:spcAft>
                        <a:buClr>
                          <a:srgbClr val="000000"/>
                        </a:buClr>
                        <a:buSzPts val="1100"/>
                        <a:buFont typeface="Arial"/>
                        <a:buNone/>
                      </a:pPr>
                      <a:r>
                        <a:rPr lang="en-IN" sz="1100" u="none" cap="none" strike="noStrike"/>
                        <a:t>HTH</a:t>
                      </a:r>
                      <a:endParaRPr sz="1100" u="none" cap="none" strike="noStrike"/>
                    </a:p>
                  </a:txBody>
                  <a:tcPr marT="0" marB="0" marR="0" marL="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335100">
                <a:tc>
                  <a:txBody>
                    <a:bodyPr/>
                    <a:lstStyle/>
                    <a:p>
                      <a:pPr indent="0" lvl="0" marL="0" marR="0" rtl="0" algn="ctr">
                        <a:lnSpc>
                          <a:spcPct val="115000"/>
                        </a:lnSpc>
                        <a:spcBef>
                          <a:spcPts val="0"/>
                        </a:spcBef>
                        <a:spcAft>
                          <a:spcPts val="0"/>
                        </a:spcAft>
                        <a:buClr>
                          <a:srgbClr val="000000"/>
                        </a:buClr>
                        <a:buSzPts val="1100"/>
                        <a:buFont typeface="Arial"/>
                        <a:buNone/>
                      </a:pPr>
                      <a:r>
                        <a:rPr lang="en-IN" sz="1100" u="none" cap="none" strike="noStrike"/>
                        <a:t>HTT</a:t>
                      </a:r>
                      <a:endParaRPr sz="1100" u="none" cap="none" strike="noStrike"/>
                    </a:p>
                  </a:txBody>
                  <a:tcPr marT="0" marB="0" marR="0" marL="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335100">
                <a:tc>
                  <a:txBody>
                    <a:bodyPr/>
                    <a:lstStyle/>
                    <a:p>
                      <a:pPr indent="0" lvl="0" marL="0" marR="0" rtl="0" algn="ctr">
                        <a:lnSpc>
                          <a:spcPct val="115000"/>
                        </a:lnSpc>
                        <a:spcBef>
                          <a:spcPts val="0"/>
                        </a:spcBef>
                        <a:spcAft>
                          <a:spcPts val="0"/>
                        </a:spcAft>
                        <a:buClr>
                          <a:srgbClr val="000000"/>
                        </a:buClr>
                        <a:buSzPts val="1100"/>
                        <a:buFont typeface="Arial"/>
                        <a:buNone/>
                      </a:pPr>
                      <a:r>
                        <a:rPr lang="en-IN" sz="1100" u="none" cap="none" strike="noStrike"/>
                        <a:t>HHT</a:t>
                      </a:r>
                      <a:endParaRPr sz="1100" u="none" cap="none" strike="noStrike"/>
                    </a:p>
                  </a:txBody>
                  <a:tcPr marT="0" marB="0" marR="0" marL="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335100">
                <a:tc>
                  <a:txBody>
                    <a:bodyPr/>
                    <a:lstStyle/>
                    <a:p>
                      <a:pPr indent="0" lvl="0" marL="0" marR="0" rtl="0" algn="ctr">
                        <a:lnSpc>
                          <a:spcPct val="115000"/>
                        </a:lnSpc>
                        <a:spcBef>
                          <a:spcPts val="0"/>
                        </a:spcBef>
                        <a:spcAft>
                          <a:spcPts val="0"/>
                        </a:spcAft>
                        <a:buClr>
                          <a:srgbClr val="000000"/>
                        </a:buClr>
                        <a:buSzPts val="1100"/>
                        <a:buFont typeface="Arial"/>
                        <a:buNone/>
                      </a:pPr>
                      <a:r>
                        <a:rPr lang="en-IN" sz="1100" u="none" cap="none" strike="noStrike"/>
                        <a:t>TTH</a:t>
                      </a:r>
                      <a:endParaRPr sz="1100" u="none" cap="none" strike="noStrike"/>
                    </a:p>
                  </a:txBody>
                  <a:tcPr marT="0" marB="0" marR="0" marL="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335100">
                <a:tc>
                  <a:txBody>
                    <a:bodyPr/>
                    <a:lstStyle/>
                    <a:p>
                      <a:pPr indent="0" lvl="0" marL="0" marR="0" rtl="0" algn="ctr">
                        <a:lnSpc>
                          <a:spcPct val="115000"/>
                        </a:lnSpc>
                        <a:spcBef>
                          <a:spcPts val="0"/>
                        </a:spcBef>
                        <a:spcAft>
                          <a:spcPts val="0"/>
                        </a:spcAft>
                        <a:buClr>
                          <a:srgbClr val="000000"/>
                        </a:buClr>
                        <a:buSzPts val="1100"/>
                        <a:buFont typeface="Arial"/>
                        <a:buNone/>
                      </a:pPr>
                      <a:r>
                        <a:rPr lang="en-IN" sz="1100" u="none" cap="none" strike="noStrike"/>
                        <a:t>TTT</a:t>
                      </a:r>
                      <a:endParaRPr sz="1100" u="none" cap="none" strike="noStrike"/>
                    </a:p>
                  </a:txBody>
                  <a:tcPr marT="0" marB="0" marR="0" marL="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acf9bb5900_0_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acf9bb5900_0_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13"/>
          <p:cNvPicPr preferRelativeResize="0"/>
          <p:nvPr/>
        </p:nvPicPr>
        <p:blipFill rotWithShape="1">
          <a:blip r:embed="rId3">
            <a:alphaModFix/>
          </a:blip>
          <a:srcRect b="0" l="0" r="0" t="0"/>
          <a:stretch/>
        </p:blipFill>
        <p:spPr>
          <a:xfrm>
            <a:off x="938863" y="2756683"/>
            <a:ext cx="7116468" cy="1940395"/>
          </a:xfrm>
          <a:prstGeom prst="rect">
            <a:avLst/>
          </a:prstGeom>
          <a:noFill/>
          <a:ln>
            <a:noFill/>
          </a:ln>
        </p:spPr>
      </p:pic>
      <p:sp>
        <p:nvSpPr>
          <p:cNvPr id="181" name="Google Shape;181;p13"/>
          <p:cNvSpPr/>
          <p:nvPr/>
        </p:nvSpPr>
        <p:spPr>
          <a:xfrm>
            <a:off x="2005070" y="925418"/>
            <a:ext cx="4392213" cy="1746632"/>
          </a:xfrm>
          <a:prstGeom prst="rect">
            <a:avLst/>
          </a:prstGeom>
          <a:solidFill>
            <a:schemeClr val="lt1"/>
          </a:solidFill>
          <a:ln cap="flat" cmpd="sng" w="9525">
            <a:solidFill>
              <a:schemeClr val="accent1"/>
            </a:solidFill>
            <a:prstDash val="lgDash"/>
            <a:round/>
            <a:headEnd len="sm" w="sm" type="none"/>
            <a:tailEnd len="sm" w="sm" type="none"/>
          </a:ln>
        </p:spPr>
        <p:txBody>
          <a:bodyPr anchorCtr="0" anchor="t" bIns="45700" lIns="91425" spcFirstLastPara="1" rIns="91425" wrap="square" tIns="45700">
            <a:spAutoFit/>
          </a:bodyPr>
          <a:lstStyle/>
          <a:p>
            <a:pPr indent="-160735" lvl="0" marL="160735"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Mean or Expected value of a discrete random variable </a:t>
            </a:r>
            <a:endParaRPr b="0" i="0" sz="1400" u="none" cap="none" strike="noStrike">
              <a:solidFill>
                <a:srgbClr val="000000"/>
              </a:solidFill>
              <a:latin typeface="Arial"/>
              <a:ea typeface="Arial"/>
              <a:cs typeface="Arial"/>
              <a:sym typeface="Arial"/>
            </a:endParaRPr>
          </a:p>
          <a:p>
            <a:pPr indent="-160735" lvl="1" marL="417910" marR="0" rtl="0" algn="l">
              <a:lnSpc>
                <a:spcPct val="100000"/>
              </a:lnSpc>
              <a:spcBef>
                <a:spcPts val="675"/>
              </a:spcBef>
              <a:spcAft>
                <a:spcPts val="0"/>
              </a:spcAft>
              <a:buClr>
                <a:srgbClr val="000000"/>
              </a:buClr>
              <a:buSzPts val="1800"/>
              <a:buFont typeface="Arial"/>
              <a:buChar char="•"/>
            </a:pPr>
            <a:r>
              <a:rPr b="1" i="0" lang="en-IN" sz="1800" u="none" cap="none" strike="noStrike">
                <a:solidFill>
                  <a:srgbClr val="000000"/>
                </a:solidFill>
                <a:latin typeface="Arial"/>
                <a:ea typeface="Arial"/>
                <a:cs typeface="Arial"/>
                <a:sym typeface="Arial"/>
              </a:rPr>
              <a:t>E(x) = μ = Σ xf(x)</a:t>
            </a:r>
            <a:endParaRPr b="0" i="0" sz="1400" u="none" cap="none" strike="noStrike">
              <a:solidFill>
                <a:srgbClr val="000000"/>
              </a:solidFill>
              <a:latin typeface="Arial"/>
              <a:ea typeface="Arial"/>
              <a:cs typeface="Arial"/>
              <a:sym typeface="Arial"/>
            </a:endParaRPr>
          </a:p>
          <a:p>
            <a:pPr indent="-160735" lvl="0" marL="160735" marR="0" rtl="0" algn="l">
              <a:lnSpc>
                <a:spcPct val="100000"/>
              </a:lnSpc>
              <a:spcBef>
                <a:spcPts val="675"/>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Variance of a discrete random variable </a:t>
            </a:r>
            <a:endParaRPr b="0" i="0" sz="1400" u="none" cap="none" strike="noStrike">
              <a:solidFill>
                <a:srgbClr val="000000"/>
              </a:solidFill>
              <a:latin typeface="Arial"/>
              <a:ea typeface="Arial"/>
              <a:cs typeface="Arial"/>
              <a:sym typeface="Arial"/>
            </a:endParaRPr>
          </a:p>
          <a:p>
            <a:pPr indent="-160735" lvl="1" marL="417910" marR="0" rtl="0" algn="l">
              <a:lnSpc>
                <a:spcPct val="100000"/>
              </a:lnSpc>
              <a:spcBef>
                <a:spcPts val="675"/>
              </a:spcBef>
              <a:spcAft>
                <a:spcPts val="0"/>
              </a:spcAft>
              <a:buClr>
                <a:srgbClr val="000000"/>
              </a:buClr>
              <a:buSzPts val="1800"/>
              <a:buFont typeface="Arial"/>
              <a:buChar char="•"/>
            </a:pPr>
            <a:r>
              <a:rPr b="1" i="0" lang="en-IN" sz="1800" u="none" cap="none" strike="noStrike">
                <a:solidFill>
                  <a:srgbClr val="000000"/>
                </a:solidFill>
                <a:latin typeface="Arial"/>
                <a:ea typeface="Arial"/>
                <a:cs typeface="Arial"/>
                <a:sym typeface="Arial"/>
              </a:rPr>
              <a:t>Var(x) = σ</a:t>
            </a:r>
            <a:r>
              <a:rPr b="1" baseline="30000" i="0" lang="en-IN" sz="1800" u="none" cap="none" strike="noStrike">
                <a:solidFill>
                  <a:srgbClr val="000000"/>
                </a:solidFill>
                <a:latin typeface="Arial"/>
                <a:ea typeface="Arial"/>
                <a:cs typeface="Arial"/>
                <a:sym typeface="Arial"/>
              </a:rPr>
              <a:t>2</a:t>
            </a:r>
            <a:r>
              <a:rPr b="1" i="0" lang="en-IN" sz="1800" u="none" cap="none" strike="noStrike">
                <a:solidFill>
                  <a:srgbClr val="000000"/>
                </a:solidFill>
                <a:latin typeface="Arial"/>
                <a:ea typeface="Arial"/>
                <a:cs typeface="Arial"/>
                <a:sym typeface="Arial"/>
              </a:rPr>
              <a:t> = Σ (x- μ)</a:t>
            </a:r>
            <a:r>
              <a:rPr b="1" baseline="30000" i="0" lang="en-IN" sz="1800" u="none" cap="none" strike="noStrike">
                <a:solidFill>
                  <a:srgbClr val="000000"/>
                </a:solidFill>
                <a:latin typeface="Arial"/>
                <a:ea typeface="Arial"/>
                <a:cs typeface="Arial"/>
                <a:sym typeface="Arial"/>
              </a:rPr>
              <a:t>2</a:t>
            </a:r>
            <a:r>
              <a:rPr b="1" i="0" lang="en-IN" sz="1800" u="none" cap="none" strike="noStrike">
                <a:solidFill>
                  <a:srgbClr val="000000"/>
                </a:solidFill>
                <a:latin typeface="Arial"/>
                <a:ea typeface="Arial"/>
                <a:cs typeface="Arial"/>
                <a:sym typeface="Arial"/>
              </a:rPr>
              <a:t>f(x)</a:t>
            </a:r>
            <a:endParaRPr b="0" i="0" sz="1400" u="none" cap="none" strike="noStrike">
              <a:solidFill>
                <a:srgbClr val="000000"/>
              </a:solidFill>
              <a:latin typeface="Arial"/>
              <a:ea typeface="Arial"/>
              <a:cs typeface="Arial"/>
              <a:sym typeface="Arial"/>
            </a:endParaRPr>
          </a:p>
        </p:txBody>
      </p:sp>
      <p:sp>
        <p:nvSpPr>
          <p:cNvPr id="182" name="Google Shape;182;p13"/>
          <p:cNvSpPr/>
          <p:nvPr/>
        </p:nvSpPr>
        <p:spPr>
          <a:xfrm>
            <a:off x="616945" y="440675"/>
            <a:ext cx="646690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Arial"/>
                <a:ea typeface="Arial"/>
                <a:cs typeface="Arial"/>
                <a:sym typeface="Arial"/>
              </a:rPr>
              <a:t>Calculate Expected value and Variance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4"/>
          <p:cNvSpPr txBox="1"/>
          <p:nvPr/>
        </p:nvSpPr>
        <p:spPr>
          <a:xfrm>
            <a:off x="679475" y="1319900"/>
            <a:ext cx="7893000" cy="507900"/>
          </a:xfrm>
          <a:prstGeom prst="rect">
            <a:avLst/>
          </a:prstGeom>
          <a:noFill/>
          <a:ln cap="flat" cmpd="sng" w="9525">
            <a:solidFill>
              <a:schemeClr val="accent1"/>
            </a:solidFill>
            <a:prstDash val="dashDot"/>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Distribution of the number of interruptions per day in a large computer network.</a:t>
            </a:r>
            <a:endParaRPr b="0" i="0" sz="1800" u="none" cap="none" strike="noStrike">
              <a:solidFill>
                <a:srgbClr val="000000"/>
              </a:solidFill>
              <a:latin typeface="Calibri"/>
              <a:ea typeface="Calibri"/>
              <a:cs typeface="Calibri"/>
              <a:sym typeface="Calibri"/>
            </a:endParaRPr>
          </a:p>
        </p:txBody>
      </p:sp>
      <p:sp>
        <p:nvSpPr>
          <p:cNvPr id="188" name="Google Shape;188;p14"/>
          <p:cNvSpPr txBox="1"/>
          <p:nvPr/>
        </p:nvSpPr>
        <p:spPr>
          <a:xfrm>
            <a:off x="600960" y="600148"/>
            <a:ext cx="67489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Arial"/>
                <a:ea typeface="Arial"/>
                <a:cs typeface="Arial"/>
                <a:sym typeface="Arial"/>
              </a:rPr>
              <a:t>Discrete Probability Distribution – Example 2</a:t>
            </a:r>
            <a:endParaRPr b="0" i="0" sz="2400" u="none" cap="none" strike="noStrike">
              <a:solidFill>
                <a:srgbClr val="000000"/>
              </a:solidFill>
              <a:latin typeface="Arial"/>
              <a:ea typeface="Arial"/>
              <a:cs typeface="Arial"/>
              <a:sym typeface="Arial"/>
            </a:endParaRPr>
          </a:p>
        </p:txBody>
      </p:sp>
      <p:pic>
        <p:nvPicPr>
          <p:cNvPr id="189" name="Google Shape;189;p14"/>
          <p:cNvPicPr preferRelativeResize="0"/>
          <p:nvPr/>
        </p:nvPicPr>
        <p:blipFill rotWithShape="1">
          <a:blip r:embed="rId3">
            <a:alphaModFix/>
          </a:blip>
          <a:srcRect b="0" l="0" r="0" t="0"/>
          <a:stretch/>
        </p:blipFill>
        <p:spPr>
          <a:xfrm>
            <a:off x="4705301" y="2085801"/>
            <a:ext cx="3867150" cy="2552700"/>
          </a:xfrm>
          <a:prstGeom prst="rect">
            <a:avLst/>
          </a:prstGeom>
          <a:noFill/>
          <a:ln>
            <a:noFill/>
          </a:ln>
        </p:spPr>
      </p:pic>
      <p:pic>
        <p:nvPicPr>
          <p:cNvPr id="190" name="Google Shape;190;p14"/>
          <p:cNvPicPr preferRelativeResize="0"/>
          <p:nvPr/>
        </p:nvPicPr>
        <p:blipFill rotWithShape="1">
          <a:blip r:embed="rId4">
            <a:alphaModFix/>
          </a:blip>
          <a:srcRect b="0" l="0" r="0" t="0"/>
          <a:stretch/>
        </p:blipFill>
        <p:spPr>
          <a:xfrm>
            <a:off x="679475" y="2440250"/>
            <a:ext cx="3753500" cy="1882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b31b8f6824_0_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b31b8f6824_0_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acf9bb5900_0_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acf9bb5900_0_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5"/>
          <p:cNvSpPr txBox="1"/>
          <p:nvPr>
            <p:ph type="title"/>
          </p:nvPr>
        </p:nvSpPr>
        <p:spPr>
          <a:xfrm>
            <a:off x="542485" y="268364"/>
            <a:ext cx="6566100" cy="74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sz="2200">
                <a:latin typeface="Calibri"/>
                <a:ea typeface="Calibri"/>
                <a:cs typeface="Calibri"/>
                <a:sym typeface="Calibri"/>
              </a:rPr>
              <a:t>Discrete Probability Distribution – Expectation and Variance Calculation</a:t>
            </a:r>
            <a:endParaRPr sz="3000"/>
          </a:p>
        </p:txBody>
      </p:sp>
      <p:sp>
        <p:nvSpPr>
          <p:cNvPr id="202" name="Google Shape;202;p15"/>
          <p:cNvSpPr txBox="1"/>
          <p:nvPr/>
        </p:nvSpPr>
        <p:spPr>
          <a:xfrm>
            <a:off x="542475" y="1155725"/>
            <a:ext cx="8601600" cy="300000"/>
          </a:xfrm>
          <a:prstGeom prst="rect">
            <a:avLst/>
          </a:prstGeom>
          <a:noFill/>
          <a:ln cap="flat" cmpd="sng" w="9525">
            <a:solidFill>
              <a:schemeClr val="accent1"/>
            </a:solidFill>
            <a:prstDash val="dashDot"/>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Distribution of the number of interruptions per day in a large computer network</a:t>
            </a:r>
            <a:endParaRPr b="0" i="0" sz="2000" u="none" cap="none" strike="noStrike">
              <a:solidFill>
                <a:srgbClr val="000000"/>
              </a:solidFill>
              <a:latin typeface="Calibri"/>
              <a:ea typeface="Calibri"/>
              <a:cs typeface="Calibri"/>
              <a:sym typeface="Calibri"/>
            </a:endParaRPr>
          </a:p>
        </p:txBody>
      </p:sp>
      <p:pic>
        <p:nvPicPr>
          <p:cNvPr id="203" name="Google Shape;203;p15"/>
          <p:cNvPicPr preferRelativeResize="0"/>
          <p:nvPr/>
        </p:nvPicPr>
        <p:blipFill rotWithShape="1">
          <a:blip r:embed="rId3">
            <a:alphaModFix/>
          </a:blip>
          <a:srcRect b="0" l="0" r="0" t="0"/>
          <a:stretch/>
        </p:blipFill>
        <p:spPr>
          <a:xfrm>
            <a:off x="1126541" y="3234257"/>
            <a:ext cx="6709967" cy="1632551"/>
          </a:xfrm>
          <a:prstGeom prst="rect">
            <a:avLst/>
          </a:prstGeom>
          <a:noFill/>
          <a:ln>
            <a:noFill/>
          </a:ln>
        </p:spPr>
      </p:pic>
      <p:sp>
        <p:nvSpPr>
          <p:cNvPr id="204" name="Google Shape;204;p15"/>
          <p:cNvSpPr/>
          <p:nvPr/>
        </p:nvSpPr>
        <p:spPr>
          <a:xfrm>
            <a:off x="2401677" y="1597445"/>
            <a:ext cx="4076241" cy="1592744"/>
          </a:xfrm>
          <a:prstGeom prst="rect">
            <a:avLst/>
          </a:prstGeom>
          <a:solidFill>
            <a:schemeClr val="lt1"/>
          </a:solidFill>
          <a:ln cap="flat" cmpd="sng" w="9525">
            <a:solidFill>
              <a:schemeClr val="accent1"/>
            </a:solidFill>
            <a:prstDash val="lgDash"/>
            <a:round/>
            <a:headEnd len="sm" w="sm" type="none"/>
            <a:tailEnd len="sm" w="sm" type="none"/>
          </a:ln>
        </p:spPr>
        <p:txBody>
          <a:bodyPr anchorCtr="0" anchor="t" bIns="45700" lIns="91425" spcFirstLastPara="1" rIns="91425" wrap="square" tIns="45700">
            <a:spAutoFit/>
          </a:bodyPr>
          <a:lstStyle/>
          <a:p>
            <a:pPr indent="-160735" lvl="0" marL="160735" marR="0" rtl="0" algn="l">
              <a:lnSpc>
                <a:spcPct val="100000"/>
              </a:lnSpc>
              <a:spcBef>
                <a:spcPts val="0"/>
              </a:spcBef>
              <a:spcAft>
                <a:spcPts val="0"/>
              </a:spcAft>
              <a:buClr>
                <a:srgbClr val="000000"/>
              </a:buClr>
              <a:buSzPts val="1600"/>
              <a:buFont typeface="Arial"/>
              <a:buChar char="•"/>
            </a:pPr>
            <a:r>
              <a:rPr b="0" i="0" lang="en-IN" sz="1600" u="none" cap="none" strike="noStrike">
                <a:solidFill>
                  <a:srgbClr val="000000"/>
                </a:solidFill>
                <a:latin typeface="Arial"/>
                <a:ea typeface="Arial"/>
                <a:cs typeface="Arial"/>
                <a:sym typeface="Arial"/>
              </a:rPr>
              <a:t>Mean or Expected value of a discrete random variable </a:t>
            </a:r>
            <a:endParaRPr b="0" i="0" sz="1400" u="none" cap="none" strike="noStrike">
              <a:solidFill>
                <a:srgbClr val="000000"/>
              </a:solidFill>
              <a:latin typeface="Arial"/>
              <a:ea typeface="Arial"/>
              <a:cs typeface="Arial"/>
              <a:sym typeface="Arial"/>
            </a:endParaRPr>
          </a:p>
          <a:p>
            <a:pPr indent="-160735" lvl="1" marL="417910" marR="0" rtl="0" algn="l">
              <a:lnSpc>
                <a:spcPct val="100000"/>
              </a:lnSpc>
              <a:spcBef>
                <a:spcPts val="675"/>
              </a:spcBef>
              <a:spcAft>
                <a:spcPts val="0"/>
              </a:spcAft>
              <a:buClr>
                <a:srgbClr val="000000"/>
              </a:buClr>
              <a:buSzPts val="1600"/>
              <a:buFont typeface="Arial"/>
              <a:buChar char="•"/>
            </a:pPr>
            <a:r>
              <a:rPr b="1" i="0" lang="en-IN" sz="1600" u="none" cap="none" strike="noStrike">
                <a:solidFill>
                  <a:srgbClr val="000000"/>
                </a:solidFill>
                <a:latin typeface="Arial"/>
                <a:ea typeface="Arial"/>
                <a:cs typeface="Arial"/>
                <a:sym typeface="Arial"/>
              </a:rPr>
              <a:t>E(x) = μ = Σ xf(x)</a:t>
            </a:r>
            <a:endParaRPr b="0" i="0" sz="1400" u="none" cap="none" strike="noStrike">
              <a:solidFill>
                <a:srgbClr val="000000"/>
              </a:solidFill>
              <a:latin typeface="Arial"/>
              <a:ea typeface="Arial"/>
              <a:cs typeface="Arial"/>
              <a:sym typeface="Arial"/>
            </a:endParaRPr>
          </a:p>
          <a:p>
            <a:pPr indent="-160735" lvl="0" marL="160735" marR="0" rtl="0" algn="l">
              <a:lnSpc>
                <a:spcPct val="100000"/>
              </a:lnSpc>
              <a:spcBef>
                <a:spcPts val="675"/>
              </a:spcBef>
              <a:spcAft>
                <a:spcPts val="0"/>
              </a:spcAft>
              <a:buClr>
                <a:srgbClr val="000000"/>
              </a:buClr>
              <a:buSzPts val="1600"/>
              <a:buFont typeface="Arial"/>
              <a:buChar char="•"/>
            </a:pPr>
            <a:r>
              <a:rPr b="0" i="0" lang="en-IN" sz="1600" u="none" cap="none" strike="noStrike">
                <a:solidFill>
                  <a:srgbClr val="000000"/>
                </a:solidFill>
                <a:latin typeface="Arial"/>
                <a:ea typeface="Arial"/>
                <a:cs typeface="Arial"/>
                <a:sym typeface="Arial"/>
              </a:rPr>
              <a:t>Variance of a discrete random variable </a:t>
            </a:r>
            <a:endParaRPr b="0" i="0" sz="1400" u="none" cap="none" strike="noStrike">
              <a:solidFill>
                <a:srgbClr val="000000"/>
              </a:solidFill>
              <a:latin typeface="Arial"/>
              <a:ea typeface="Arial"/>
              <a:cs typeface="Arial"/>
              <a:sym typeface="Arial"/>
            </a:endParaRPr>
          </a:p>
          <a:p>
            <a:pPr indent="-160735" lvl="1" marL="417910" marR="0" rtl="0" algn="l">
              <a:lnSpc>
                <a:spcPct val="100000"/>
              </a:lnSpc>
              <a:spcBef>
                <a:spcPts val="675"/>
              </a:spcBef>
              <a:spcAft>
                <a:spcPts val="0"/>
              </a:spcAft>
              <a:buClr>
                <a:srgbClr val="000000"/>
              </a:buClr>
              <a:buSzPts val="1600"/>
              <a:buFont typeface="Arial"/>
              <a:buChar char="•"/>
            </a:pPr>
            <a:r>
              <a:rPr b="1" i="0" lang="en-IN" sz="1600" u="none" cap="none" strike="noStrike">
                <a:solidFill>
                  <a:srgbClr val="000000"/>
                </a:solidFill>
                <a:latin typeface="Arial"/>
                <a:ea typeface="Arial"/>
                <a:cs typeface="Arial"/>
                <a:sym typeface="Arial"/>
              </a:rPr>
              <a:t>Var(x) = σ</a:t>
            </a:r>
            <a:r>
              <a:rPr b="1" baseline="30000" i="0" lang="en-IN" sz="1600" u="none" cap="none" strike="noStrike">
                <a:solidFill>
                  <a:srgbClr val="000000"/>
                </a:solidFill>
                <a:latin typeface="Arial"/>
                <a:ea typeface="Arial"/>
                <a:cs typeface="Arial"/>
                <a:sym typeface="Arial"/>
              </a:rPr>
              <a:t>2</a:t>
            </a:r>
            <a:r>
              <a:rPr b="1" i="0" lang="en-IN" sz="1600" u="none" cap="none" strike="noStrike">
                <a:solidFill>
                  <a:srgbClr val="000000"/>
                </a:solidFill>
                <a:latin typeface="Arial"/>
                <a:ea typeface="Arial"/>
                <a:cs typeface="Arial"/>
                <a:sym typeface="Arial"/>
              </a:rPr>
              <a:t> = Σ (x- μ)</a:t>
            </a:r>
            <a:r>
              <a:rPr b="1" baseline="30000" i="0" lang="en-IN" sz="1600" u="none" cap="none" strike="noStrike">
                <a:solidFill>
                  <a:srgbClr val="000000"/>
                </a:solidFill>
                <a:latin typeface="Arial"/>
                <a:ea typeface="Arial"/>
                <a:cs typeface="Arial"/>
                <a:sym typeface="Arial"/>
              </a:rPr>
              <a:t>2</a:t>
            </a:r>
            <a:r>
              <a:rPr b="1" i="0" lang="en-IN" sz="1600" u="none" cap="none" strike="noStrike">
                <a:solidFill>
                  <a:srgbClr val="000000"/>
                </a:solidFill>
                <a:latin typeface="Arial"/>
                <a:ea typeface="Arial"/>
                <a:cs typeface="Arial"/>
                <a:sym typeface="Arial"/>
              </a:rPr>
              <a:t>f(x)</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acf9bb5900_0_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acf9bb5900_0_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Calibri"/>
                <a:ea typeface="Calibri"/>
                <a:cs typeface="Calibri"/>
                <a:sym typeface="Calibri"/>
              </a:rPr>
              <a:t>Cumulative</a:t>
            </a:r>
            <a:r>
              <a:rPr b="1" lang="en-IN"/>
              <a:t> Distribution Function – CDF :</a:t>
            </a:r>
            <a:br>
              <a:rPr lang="en-IN"/>
            </a:br>
            <a:endParaRPr b="1"/>
          </a:p>
        </p:txBody>
      </p:sp>
      <p:sp>
        <p:nvSpPr>
          <p:cNvPr id="216" name="Google Shape;216;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IN" sz="2400">
                <a:latin typeface="Calibri"/>
                <a:ea typeface="Calibri"/>
                <a:cs typeface="Calibri"/>
                <a:sym typeface="Calibri"/>
              </a:rPr>
              <a:t>The cumulative distribution function (CDF) of a random variable is another method to describe the distribution of random variables. </a:t>
            </a:r>
            <a:endParaRPr/>
          </a:p>
          <a:p>
            <a:pPr indent="-342900" lvl="0" marL="457200" rtl="0" algn="l">
              <a:lnSpc>
                <a:spcPct val="150000"/>
              </a:lnSpc>
              <a:spcBef>
                <a:spcPts val="0"/>
              </a:spcBef>
              <a:spcAft>
                <a:spcPts val="0"/>
              </a:spcAft>
              <a:buSzPts val="1800"/>
              <a:buChar char="●"/>
            </a:pPr>
            <a:r>
              <a:rPr lang="en-IN" sz="2400">
                <a:latin typeface="Calibri"/>
                <a:ea typeface="Calibri"/>
                <a:cs typeface="Calibri"/>
                <a:sym typeface="Calibri"/>
              </a:rPr>
              <a:t>The advantage of the CDF is that it can be defined for any kind of random variable (</a:t>
            </a:r>
            <a:r>
              <a:rPr b="1" lang="en-IN" sz="2400">
                <a:latin typeface="Calibri"/>
                <a:ea typeface="Calibri"/>
                <a:cs typeface="Calibri"/>
                <a:sym typeface="Calibri"/>
              </a:rPr>
              <a:t>discrete</a:t>
            </a:r>
            <a:r>
              <a:rPr lang="en-IN" sz="2400">
                <a:latin typeface="Calibri"/>
                <a:ea typeface="Calibri"/>
                <a:cs typeface="Calibri"/>
                <a:sym typeface="Calibri"/>
              </a:rPr>
              <a:t>, </a:t>
            </a:r>
            <a:r>
              <a:rPr b="1" lang="en-IN" sz="2400">
                <a:latin typeface="Calibri"/>
                <a:ea typeface="Calibri"/>
                <a:cs typeface="Calibri"/>
                <a:sym typeface="Calibri"/>
              </a:rPr>
              <a:t>continuous</a:t>
            </a:r>
            <a:r>
              <a:rPr lang="en-IN" sz="2400">
                <a:latin typeface="Calibri"/>
                <a:ea typeface="Calibri"/>
                <a:cs typeface="Calibri"/>
                <a:sym typeface="Calibri"/>
              </a:rPr>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Cumulative distribution function (CDF)</a:t>
            </a:r>
            <a:br>
              <a:rPr b="1" lang="en-IN"/>
            </a:br>
            <a:endParaRPr/>
          </a:p>
        </p:txBody>
      </p:sp>
      <p:grpSp>
        <p:nvGrpSpPr>
          <p:cNvPr id="222" name="Google Shape;222;p17"/>
          <p:cNvGrpSpPr/>
          <p:nvPr/>
        </p:nvGrpSpPr>
        <p:grpSpPr>
          <a:xfrm>
            <a:off x="977724" y="1280770"/>
            <a:ext cx="2867163" cy="2916658"/>
            <a:chOff x="-3" y="-3"/>
            <a:chExt cx="1074" cy="3314"/>
          </a:xfrm>
        </p:grpSpPr>
        <p:grpSp>
          <p:nvGrpSpPr>
            <p:cNvPr id="223" name="Google Shape;223;p17"/>
            <p:cNvGrpSpPr/>
            <p:nvPr/>
          </p:nvGrpSpPr>
          <p:grpSpPr>
            <a:xfrm>
              <a:off x="0" y="0"/>
              <a:ext cx="1068" cy="3308"/>
              <a:chOff x="0" y="0"/>
              <a:chExt cx="1068" cy="3308"/>
            </a:xfrm>
          </p:grpSpPr>
          <p:grpSp>
            <p:nvGrpSpPr>
              <p:cNvPr id="224" name="Google Shape;224;p17"/>
              <p:cNvGrpSpPr/>
              <p:nvPr/>
            </p:nvGrpSpPr>
            <p:grpSpPr>
              <a:xfrm>
                <a:off x="0" y="0"/>
                <a:ext cx="453" cy="374"/>
                <a:chOff x="0" y="0"/>
                <a:chExt cx="453" cy="374"/>
              </a:xfrm>
            </p:grpSpPr>
            <p:sp>
              <p:nvSpPr>
                <p:cNvPr id="225" name="Google Shape;225;p17"/>
                <p:cNvSpPr/>
                <p:nvPr/>
              </p:nvSpPr>
              <p:spPr>
                <a:xfrm>
                  <a:off x="43" y="0"/>
                  <a:ext cx="367" cy="374"/>
                </a:xfrm>
                <a:prstGeom prst="rect">
                  <a:avLst/>
                </a:prstGeom>
                <a:noFill/>
                <a:ln>
                  <a:noFill/>
                </a:ln>
              </p:spPr>
              <p:txBody>
                <a:bodyPr anchorCtr="0" anchor="t" bIns="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rPr b="0" i="1" lang="en-IN" sz="1350" u="none" cap="none" strike="noStrike">
                      <a:solidFill>
                        <a:srgbClr val="000000"/>
                      </a:solidFill>
                      <a:latin typeface="Arimo"/>
                      <a:ea typeface="Arimo"/>
                      <a:cs typeface="Arimo"/>
                      <a:sym typeface="Arimo"/>
                    </a:rPr>
                    <a:t>x</a:t>
                  </a:r>
                  <a:endParaRPr b="0" i="0" sz="1350" u="none" cap="none" strike="noStrike">
                    <a:solidFill>
                      <a:srgbClr val="000000"/>
                    </a:solidFill>
                    <a:latin typeface="Arimo"/>
                    <a:ea typeface="Arimo"/>
                    <a:cs typeface="Arimo"/>
                    <a:sym typeface="Arimo"/>
                  </a:endParaRPr>
                </a:p>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Times New Roman"/>
                    <a:ea typeface="Times New Roman"/>
                    <a:cs typeface="Times New Roman"/>
                    <a:sym typeface="Times New Roman"/>
                  </a:endParaRPr>
                </a:p>
              </p:txBody>
            </p:sp>
            <p:sp>
              <p:nvSpPr>
                <p:cNvPr id="226" name="Google Shape;226;p17"/>
                <p:cNvSpPr/>
                <p:nvPr/>
              </p:nvSpPr>
              <p:spPr>
                <a:xfrm>
                  <a:off x="0" y="0"/>
                  <a:ext cx="453" cy="374"/>
                </a:xfrm>
                <a:prstGeom prst="rect">
                  <a:avLst/>
                </a:prstGeom>
                <a:noFill/>
                <a:ln cap="flat" cmpd="sng" w="9525">
                  <a:solidFill>
                    <a:srgbClr val="A0A0A0"/>
                  </a:solidFill>
                  <a:prstDash val="solid"/>
                  <a:miter lim="800000"/>
                  <a:headEnd len="sm" w="sm" type="none"/>
                  <a:tailEnd len="sm" w="sm" type="none"/>
                </a:ln>
              </p:spPr>
              <p:txBody>
                <a:bodyPr anchorCtr="0" anchor="t" bIns="0" lIns="91425" spcFirstLastPara="1" rIns="91425" wrap="square" tIns="45700">
                  <a:noAutofit/>
                </a:bodyPr>
                <a:lstStyle/>
                <a:p>
                  <a:pPr indent="0" lvl="0" marL="0" marR="0" rtl="0" algn="l">
                    <a:lnSpc>
                      <a:spcPct val="100000"/>
                    </a:lnSpc>
                    <a:spcBef>
                      <a:spcPts val="0"/>
                    </a:spcBef>
                    <a:spcAft>
                      <a:spcPts val="0"/>
                    </a:spcAft>
                    <a:buClr>
                      <a:srgbClr val="000000"/>
                    </a:buClr>
                    <a:buSzPts val="788"/>
                    <a:buFont typeface="Arial"/>
                    <a:buNone/>
                  </a:pPr>
                  <a:r>
                    <a:t/>
                  </a:r>
                  <a:endParaRPr b="0" i="0" sz="788" u="none" cap="none" strike="noStrike">
                    <a:solidFill>
                      <a:srgbClr val="000000"/>
                    </a:solidFill>
                    <a:latin typeface="Arial"/>
                    <a:ea typeface="Arial"/>
                    <a:cs typeface="Arial"/>
                    <a:sym typeface="Arial"/>
                  </a:endParaRPr>
                </a:p>
              </p:txBody>
            </p:sp>
          </p:grpSp>
          <p:grpSp>
            <p:nvGrpSpPr>
              <p:cNvPr id="227" name="Google Shape;227;p17"/>
              <p:cNvGrpSpPr/>
              <p:nvPr/>
            </p:nvGrpSpPr>
            <p:grpSpPr>
              <a:xfrm>
                <a:off x="453" y="0"/>
                <a:ext cx="615" cy="374"/>
                <a:chOff x="453" y="0"/>
                <a:chExt cx="615" cy="374"/>
              </a:xfrm>
            </p:grpSpPr>
            <p:sp>
              <p:nvSpPr>
                <p:cNvPr id="228" name="Google Shape;228;p17"/>
                <p:cNvSpPr/>
                <p:nvPr/>
              </p:nvSpPr>
              <p:spPr>
                <a:xfrm>
                  <a:off x="496" y="0"/>
                  <a:ext cx="529" cy="374"/>
                </a:xfrm>
                <a:prstGeom prst="rect">
                  <a:avLst/>
                </a:prstGeom>
                <a:noFill/>
                <a:ln>
                  <a:noFill/>
                </a:ln>
              </p:spPr>
              <p:txBody>
                <a:bodyPr anchorCtr="0" anchor="t" bIns="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rPr b="0" i="1" lang="en-IN" sz="1350" u="none" cap="none" strike="noStrike">
                      <a:solidFill>
                        <a:srgbClr val="000000"/>
                      </a:solidFill>
                      <a:latin typeface="Arimo"/>
                      <a:ea typeface="Arimo"/>
                      <a:cs typeface="Arimo"/>
                      <a:sym typeface="Arimo"/>
                    </a:rPr>
                    <a:t>P(x ≤ A)</a:t>
                  </a:r>
                  <a:endParaRPr b="0" i="0" sz="1350" u="none" cap="none" strike="noStrike">
                    <a:solidFill>
                      <a:srgbClr val="000000"/>
                    </a:solidFill>
                    <a:latin typeface="Arimo"/>
                    <a:ea typeface="Arimo"/>
                    <a:cs typeface="Arimo"/>
                    <a:sym typeface="Arimo"/>
                  </a:endParaRPr>
                </a:p>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Times New Roman"/>
                    <a:ea typeface="Times New Roman"/>
                    <a:cs typeface="Times New Roman"/>
                    <a:sym typeface="Times New Roman"/>
                  </a:endParaRPr>
                </a:p>
              </p:txBody>
            </p:sp>
            <p:sp>
              <p:nvSpPr>
                <p:cNvPr id="229" name="Google Shape;229;p17"/>
                <p:cNvSpPr/>
                <p:nvPr/>
              </p:nvSpPr>
              <p:spPr>
                <a:xfrm>
                  <a:off x="453" y="0"/>
                  <a:ext cx="615" cy="374"/>
                </a:xfrm>
                <a:prstGeom prst="rect">
                  <a:avLst/>
                </a:prstGeom>
                <a:noFill/>
                <a:ln cap="flat" cmpd="sng" w="9525">
                  <a:solidFill>
                    <a:srgbClr val="A0A0A0"/>
                  </a:solidFill>
                  <a:prstDash val="solid"/>
                  <a:miter lim="800000"/>
                  <a:headEnd len="sm" w="sm" type="none"/>
                  <a:tailEnd len="sm" w="sm" type="none"/>
                </a:ln>
              </p:spPr>
              <p:txBody>
                <a:bodyPr anchorCtr="0" anchor="t" bIns="0" lIns="91425" spcFirstLastPara="1" rIns="91425" wrap="square" tIns="45700">
                  <a:noAutofit/>
                </a:bodyPr>
                <a:lstStyle/>
                <a:p>
                  <a:pPr indent="0" lvl="0" marL="0" marR="0" rtl="0" algn="l">
                    <a:lnSpc>
                      <a:spcPct val="100000"/>
                    </a:lnSpc>
                    <a:spcBef>
                      <a:spcPts val="0"/>
                    </a:spcBef>
                    <a:spcAft>
                      <a:spcPts val="0"/>
                    </a:spcAft>
                    <a:buClr>
                      <a:srgbClr val="000000"/>
                    </a:buClr>
                    <a:buSzPts val="788"/>
                    <a:buFont typeface="Arial"/>
                    <a:buNone/>
                  </a:pPr>
                  <a:r>
                    <a:t/>
                  </a:r>
                  <a:endParaRPr b="0" i="0" sz="788" u="none" cap="none" strike="noStrike">
                    <a:solidFill>
                      <a:srgbClr val="000000"/>
                    </a:solidFill>
                    <a:latin typeface="Arial"/>
                    <a:ea typeface="Arial"/>
                    <a:cs typeface="Arial"/>
                    <a:sym typeface="Arial"/>
                  </a:endParaRPr>
                </a:p>
              </p:txBody>
            </p:sp>
          </p:grpSp>
          <p:grpSp>
            <p:nvGrpSpPr>
              <p:cNvPr id="230" name="Google Shape;230;p17"/>
              <p:cNvGrpSpPr/>
              <p:nvPr/>
            </p:nvGrpSpPr>
            <p:grpSpPr>
              <a:xfrm>
                <a:off x="0" y="374"/>
                <a:ext cx="453" cy="489"/>
                <a:chOff x="0" y="374"/>
                <a:chExt cx="453" cy="489"/>
              </a:xfrm>
            </p:grpSpPr>
            <p:sp>
              <p:nvSpPr>
                <p:cNvPr id="231" name="Google Shape;231;p17"/>
                <p:cNvSpPr/>
                <p:nvPr/>
              </p:nvSpPr>
              <p:spPr>
                <a:xfrm>
                  <a:off x="43" y="374"/>
                  <a:ext cx="367" cy="489"/>
                </a:xfrm>
                <a:prstGeom prst="rect">
                  <a:avLst/>
                </a:prstGeom>
                <a:noFill/>
                <a:ln>
                  <a:noFill/>
                </a:ln>
              </p:spPr>
              <p:txBody>
                <a:bodyPr anchorCtr="0" anchor="t" bIns="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rPr b="0" i="0" lang="en-IN" sz="1350" u="none" cap="none" strike="noStrike">
                      <a:solidFill>
                        <a:srgbClr val="000000"/>
                      </a:solidFill>
                      <a:latin typeface="Arimo"/>
                      <a:ea typeface="Arimo"/>
                      <a:cs typeface="Arimo"/>
                      <a:sym typeface="Arimo"/>
                    </a:rPr>
                    <a:t>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Times New Roman"/>
                    <a:ea typeface="Times New Roman"/>
                    <a:cs typeface="Times New Roman"/>
                    <a:sym typeface="Times New Roman"/>
                  </a:endParaRPr>
                </a:p>
              </p:txBody>
            </p:sp>
            <p:sp>
              <p:nvSpPr>
                <p:cNvPr id="232" name="Google Shape;232;p17"/>
                <p:cNvSpPr/>
                <p:nvPr/>
              </p:nvSpPr>
              <p:spPr>
                <a:xfrm>
                  <a:off x="0" y="374"/>
                  <a:ext cx="453" cy="489"/>
                </a:xfrm>
                <a:prstGeom prst="rect">
                  <a:avLst/>
                </a:prstGeom>
                <a:noFill/>
                <a:ln cap="flat" cmpd="sng" w="9525">
                  <a:solidFill>
                    <a:srgbClr val="A0A0A0"/>
                  </a:solidFill>
                  <a:prstDash val="solid"/>
                  <a:miter lim="800000"/>
                  <a:headEnd len="sm" w="sm" type="none"/>
                  <a:tailEnd len="sm" w="sm" type="none"/>
                </a:ln>
              </p:spPr>
              <p:txBody>
                <a:bodyPr anchorCtr="0" anchor="t" bIns="0" lIns="91425" spcFirstLastPara="1" rIns="91425" wrap="square" tIns="45700">
                  <a:noAutofit/>
                </a:bodyPr>
                <a:lstStyle/>
                <a:p>
                  <a:pPr indent="0" lvl="0" marL="0" marR="0" rtl="0" algn="l">
                    <a:lnSpc>
                      <a:spcPct val="100000"/>
                    </a:lnSpc>
                    <a:spcBef>
                      <a:spcPts val="0"/>
                    </a:spcBef>
                    <a:spcAft>
                      <a:spcPts val="0"/>
                    </a:spcAft>
                    <a:buClr>
                      <a:srgbClr val="000000"/>
                    </a:buClr>
                    <a:buSzPts val="788"/>
                    <a:buFont typeface="Arial"/>
                    <a:buNone/>
                  </a:pPr>
                  <a:r>
                    <a:t/>
                  </a:r>
                  <a:endParaRPr b="0" i="0" sz="788" u="none" cap="none" strike="noStrike">
                    <a:solidFill>
                      <a:srgbClr val="000000"/>
                    </a:solidFill>
                    <a:latin typeface="Arial"/>
                    <a:ea typeface="Arial"/>
                    <a:cs typeface="Arial"/>
                    <a:sym typeface="Arial"/>
                  </a:endParaRPr>
                </a:p>
              </p:txBody>
            </p:sp>
          </p:grpSp>
          <p:grpSp>
            <p:nvGrpSpPr>
              <p:cNvPr id="233" name="Google Shape;233;p17"/>
              <p:cNvGrpSpPr/>
              <p:nvPr/>
            </p:nvGrpSpPr>
            <p:grpSpPr>
              <a:xfrm>
                <a:off x="453" y="374"/>
                <a:ext cx="615" cy="489"/>
                <a:chOff x="453" y="374"/>
                <a:chExt cx="615" cy="489"/>
              </a:xfrm>
            </p:grpSpPr>
            <p:sp>
              <p:nvSpPr>
                <p:cNvPr id="234" name="Google Shape;234;p17"/>
                <p:cNvSpPr/>
                <p:nvPr/>
              </p:nvSpPr>
              <p:spPr>
                <a:xfrm>
                  <a:off x="496" y="374"/>
                  <a:ext cx="529" cy="489"/>
                </a:xfrm>
                <a:prstGeom prst="rect">
                  <a:avLst/>
                </a:prstGeom>
                <a:noFill/>
                <a:ln>
                  <a:noFill/>
                </a:ln>
              </p:spPr>
              <p:txBody>
                <a:bodyPr anchorCtr="0" anchor="t" bIns="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rPr b="0" i="1" lang="en-IN" sz="1350" u="none" cap="none" strike="noStrike">
                      <a:solidFill>
                        <a:srgbClr val="000000"/>
                      </a:solidFill>
                      <a:latin typeface="Arimo"/>
                      <a:ea typeface="Arimo"/>
                      <a:cs typeface="Arimo"/>
                      <a:sym typeface="Arimo"/>
                    </a:rPr>
                    <a:t>P(x ≤ 1) </a:t>
                  </a:r>
                  <a:r>
                    <a:rPr b="0" i="0" lang="en-IN" sz="1350" u="none" cap="none" strike="noStrike">
                      <a:solidFill>
                        <a:srgbClr val="000000"/>
                      </a:solidFill>
                      <a:latin typeface="Arimo"/>
                      <a:ea typeface="Arimo"/>
                      <a:cs typeface="Arimo"/>
                      <a:sym typeface="Arimo"/>
                    </a:rPr>
                    <a:t>=1/6</a:t>
                  </a:r>
                  <a:endParaRPr b="0" i="0" sz="1350" u="none" cap="none" strike="noStrike">
                    <a:solidFill>
                      <a:srgbClr val="000000"/>
                    </a:solidFill>
                    <a:latin typeface="Arimo"/>
                    <a:ea typeface="Arimo"/>
                    <a:cs typeface="Arimo"/>
                    <a:sym typeface="Arimo"/>
                  </a:endParaRPr>
                </a:p>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Times New Roman"/>
                    <a:ea typeface="Times New Roman"/>
                    <a:cs typeface="Times New Roman"/>
                    <a:sym typeface="Times New Roman"/>
                  </a:endParaRPr>
                </a:p>
              </p:txBody>
            </p:sp>
            <p:sp>
              <p:nvSpPr>
                <p:cNvPr id="235" name="Google Shape;235;p17"/>
                <p:cNvSpPr/>
                <p:nvPr/>
              </p:nvSpPr>
              <p:spPr>
                <a:xfrm>
                  <a:off x="453" y="374"/>
                  <a:ext cx="615" cy="489"/>
                </a:xfrm>
                <a:prstGeom prst="rect">
                  <a:avLst/>
                </a:prstGeom>
                <a:noFill/>
                <a:ln cap="flat" cmpd="sng" w="9525">
                  <a:solidFill>
                    <a:srgbClr val="A0A0A0"/>
                  </a:solidFill>
                  <a:prstDash val="solid"/>
                  <a:miter lim="800000"/>
                  <a:headEnd len="sm" w="sm" type="none"/>
                  <a:tailEnd len="sm" w="sm" type="none"/>
                </a:ln>
              </p:spPr>
              <p:txBody>
                <a:bodyPr anchorCtr="0" anchor="t" bIns="0" lIns="91425" spcFirstLastPara="1" rIns="91425" wrap="square" tIns="45700">
                  <a:noAutofit/>
                </a:bodyPr>
                <a:lstStyle/>
                <a:p>
                  <a:pPr indent="0" lvl="0" marL="0" marR="0" rtl="0" algn="l">
                    <a:lnSpc>
                      <a:spcPct val="100000"/>
                    </a:lnSpc>
                    <a:spcBef>
                      <a:spcPts val="0"/>
                    </a:spcBef>
                    <a:spcAft>
                      <a:spcPts val="0"/>
                    </a:spcAft>
                    <a:buClr>
                      <a:srgbClr val="000000"/>
                    </a:buClr>
                    <a:buSzPts val="788"/>
                    <a:buFont typeface="Arial"/>
                    <a:buNone/>
                  </a:pPr>
                  <a:r>
                    <a:t/>
                  </a:r>
                  <a:endParaRPr b="0" i="0" sz="788" u="none" cap="none" strike="noStrike">
                    <a:solidFill>
                      <a:srgbClr val="000000"/>
                    </a:solidFill>
                    <a:latin typeface="Arial"/>
                    <a:ea typeface="Arial"/>
                    <a:cs typeface="Arial"/>
                    <a:sym typeface="Arial"/>
                  </a:endParaRPr>
                </a:p>
              </p:txBody>
            </p:sp>
          </p:grpSp>
          <p:grpSp>
            <p:nvGrpSpPr>
              <p:cNvPr id="236" name="Google Shape;236;p17"/>
              <p:cNvGrpSpPr/>
              <p:nvPr/>
            </p:nvGrpSpPr>
            <p:grpSpPr>
              <a:xfrm>
                <a:off x="0" y="863"/>
                <a:ext cx="453" cy="489"/>
                <a:chOff x="0" y="863"/>
                <a:chExt cx="453" cy="489"/>
              </a:xfrm>
            </p:grpSpPr>
            <p:sp>
              <p:nvSpPr>
                <p:cNvPr id="237" name="Google Shape;237;p17"/>
                <p:cNvSpPr/>
                <p:nvPr/>
              </p:nvSpPr>
              <p:spPr>
                <a:xfrm>
                  <a:off x="43" y="863"/>
                  <a:ext cx="367" cy="489"/>
                </a:xfrm>
                <a:prstGeom prst="rect">
                  <a:avLst/>
                </a:prstGeom>
                <a:noFill/>
                <a:ln>
                  <a:noFill/>
                </a:ln>
              </p:spPr>
              <p:txBody>
                <a:bodyPr anchorCtr="0" anchor="t" bIns="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rPr b="0" i="0" lang="en-IN" sz="1350" u="none" cap="none" strike="noStrike">
                      <a:solidFill>
                        <a:srgbClr val="000000"/>
                      </a:solidFill>
                      <a:latin typeface="Arimo"/>
                      <a:ea typeface="Arimo"/>
                      <a:cs typeface="Arimo"/>
                      <a:sym typeface="Arimo"/>
                    </a:rPr>
                    <a:t>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Times New Roman"/>
                    <a:ea typeface="Times New Roman"/>
                    <a:cs typeface="Times New Roman"/>
                    <a:sym typeface="Times New Roman"/>
                  </a:endParaRPr>
                </a:p>
              </p:txBody>
            </p:sp>
            <p:sp>
              <p:nvSpPr>
                <p:cNvPr id="238" name="Google Shape;238;p17"/>
                <p:cNvSpPr/>
                <p:nvPr/>
              </p:nvSpPr>
              <p:spPr>
                <a:xfrm>
                  <a:off x="0" y="863"/>
                  <a:ext cx="453" cy="489"/>
                </a:xfrm>
                <a:prstGeom prst="rect">
                  <a:avLst/>
                </a:prstGeom>
                <a:noFill/>
                <a:ln cap="flat" cmpd="sng" w="9525">
                  <a:solidFill>
                    <a:srgbClr val="A0A0A0"/>
                  </a:solidFill>
                  <a:prstDash val="solid"/>
                  <a:miter lim="800000"/>
                  <a:headEnd len="sm" w="sm" type="none"/>
                  <a:tailEnd len="sm" w="sm" type="none"/>
                </a:ln>
              </p:spPr>
              <p:txBody>
                <a:bodyPr anchorCtr="0" anchor="t" bIns="0" lIns="91425" spcFirstLastPara="1" rIns="91425" wrap="square" tIns="45700">
                  <a:noAutofit/>
                </a:bodyPr>
                <a:lstStyle/>
                <a:p>
                  <a:pPr indent="0" lvl="0" marL="0" marR="0" rtl="0" algn="l">
                    <a:lnSpc>
                      <a:spcPct val="100000"/>
                    </a:lnSpc>
                    <a:spcBef>
                      <a:spcPts val="0"/>
                    </a:spcBef>
                    <a:spcAft>
                      <a:spcPts val="0"/>
                    </a:spcAft>
                    <a:buClr>
                      <a:srgbClr val="000000"/>
                    </a:buClr>
                    <a:buSzPts val="788"/>
                    <a:buFont typeface="Arial"/>
                    <a:buNone/>
                  </a:pPr>
                  <a:r>
                    <a:t/>
                  </a:r>
                  <a:endParaRPr b="0" i="0" sz="788" u="none" cap="none" strike="noStrike">
                    <a:solidFill>
                      <a:srgbClr val="000000"/>
                    </a:solidFill>
                    <a:latin typeface="Arial"/>
                    <a:ea typeface="Arial"/>
                    <a:cs typeface="Arial"/>
                    <a:sym typeface="Arial"/>
                  </a:endParaRPr>
                </a:p>
              </p:txBody>
            </p:sp>
          </p:grpSp>
          <p:grpSp>
            <p:nvGrpSpPr>
              <p:cNvPr id="239" name="Google Shape;239;p17"/>
              <p:cNvGrpSpPr/>
              <p:nvPr/>
            </p:nvGrpSpPr>
            <p:grpSpPr>
              <a:xfrm>
                <a:off x="453" y="863"/>
                <a:ext cx="615" cy="489"/>
                <a:chOff x="453" y="863"/>
                <a:chExt cx="615" cy="489"/>
              </a:xfrm>
            </p:grpSpPr>
            <p:sp>
              <p:nvSpPr>
                <p:cNvPr id="240" name="Google Shape;240;p17"/>
                <p:cNvSpPr/>
                <p:nvPr/>
              </p:nvSpPr>
              <p:spPr>
                <a:xfrm>
                  <a:off x="496" y="863"/>
                  <a:ext cx="529" cy="489"/>
                </a:xfrm>
                <a:prstGeom prst="rect">
                  <a:avLst/>
                </a:prstGeom>
                <a:noFill/>
                <a:ln>
                  <a:noFill/>
                </a:ln>
              </p:spPr>
              <p:txBody>
                <a:bodyPr anchorCtr="0" anchor="t" bIns="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rPr b="0" i="1" lang="en-IN" sz="1350" u="none" cap="none" strike="noStrike">
                      <a:solidFill>
                        <a:srgbClr val="000000"/>
                      </a:solidFill>
                      <a:latin typeface="Arimo"/>
                      <a:ea typeface="Arimo"/>
                      <a:cs typeface="Arimo"/>
                      <a:sym typeface="Arimo"/>
                    </a:rPr>
                    <a:t>P(x ≤ 2) </a:t>
                  </a:r>
                  <a:r>
                    <a:rPr b="0" i="0" lang="en-IN" sz="1350" u="none" cap="none" strike="noStrike">
                      <a:solidFill>
                        <a:srgbClr val="000000"/>
                      </a:solidFill>
                      <a:latin typeface="Arimo"/>
                      <a:ea typeface="Arimo"/>
                      <a:cs typeface="Arimo"/>
                      <a:sym typeface="Arimo"/>
                    </a:rPr>
                    <a:t>=2/6</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Times New Roman"/>
                    <a:ea typeface="Times New Roman"/>
                    <a:cs typeface="Times New Roman"/>
                    <a:sym typeface="Times New Roman"/>
                  </a:endParaRPr>
                </a:p>
              </p:txBody>
            </p:sp>
            <p:sp>
              <p:nvSpPr>
                <p:cNvPr id="241" name="Google Shape;241;p17"/>
                <p:cNvSpPr/>
                <p:nvPr/>
              </p:nvSpPr>
              <p:spPr>
                <a:xfrm>
                  <a:off x="453" y="863"/>
                  <a:ext cx="615" cy="489"/>
                </a:xfrm>
                <a:prstGeom prst="rect">
                  <a:avLst/>
                </a:prstGeom>
                <a:noFill/>
                <a:ln cap="flat" cmpd="sng" w="9525">
                  <a:solidFill>
                    <a:srgbClr val="A0A0A0"/>
                  </a:solidFill>
                  <a:prstDash val="solid"/>
                  <a:miter lim="800000"/>
                  <a:headEnd len="sm" w="sm" type="none"/>
                  <a:tailEnd len="sm" w="sm" type="none"/>
                </a:ln>
              </p:spPr>
              <p:txBody>
                <a:bodyPr anchorCtr="0" anchor="t" bIns="0" lIns="91425" spcFirstLastPara="1" rIns="91425" wrap="square" tIns="45700">
                  <a:noAutofit/>
                </a:bodyPr>
                <a:lstStyle/>
                <a:p>
                  <a:pPr indent="0" lvl="0" marL="0" marR="0" rtl="0" algn="l">
                    <a:lnSpc>
                      <a:spcPct val="100000"/>
                    </a:lnSpc>
                    <a:spcBef>
                      <a:spcPts val="0"/>
                    </a:spcBef>
                    <a:spcAft>
                      <a:spcPts val="0"/>
                    </a:spcAft>
                    <a:buClr>
                      <a:srgbClr val="000000"/>
                    </a:buClr>
                    <a:buSzPts val="788"/>
                    <a:buFont typeface="Arial"/>
                    <a:buNone/>
                  </a:pPr>
                  <a:r>
                    <a:t/>
                  </a:r>
                  <a:endParaRPr b="0" i="0" sz="788" u="none" cap="none" strike="noStrike">
                    <a:solidFill>
                      <a:srgbClr val="000000"/>
                    </a:solidFill>
                    <a:latin typeface="Arial"/>
                    <a:ea typeface="Arial"/>
                    <a:cs typeface="Arial"/>
                    <a:sym typeface="Arial"/>
                  </a:endParaRPr>
                </a:p>
              </p:txBody>
            </p:sp>
          </p:grpSp>
          <p:grpSp>
            <p:nvGrpSpPr>
              <p:cNvPr id="242" name="Google Shape;242;p17"/>
              <p:cNvGrpSpPr/>
              <p:nvPr/>
            </p:nvGrpSpPr>
            <p:grpSpPr>
              <a:xfrm>
                <a:off x="0" y="1352"/>
                <a:ext cx="453" cy="489"/>
                <a:chOff x="0" y="1352"/>
                <a:chExt cx="453" cy="489"/>
              </a:xfrm>
            </p:grpSpPr>
            <p:sp>
              <p:nvSpPr>
                <p:cNvPr id="243" name="Google Shape;243;p17"/>
                <p:cNvSpPr/>
                <p:nvPr/>
              </p:nvSpPr>
              <p:spPr>
                <a:xfrm>
                  <a:off x="43" y="1352"/>
                  <a:ext cx="367" cy="489"/>
                </a:xfrm>
                <a:prstGeom prst="rect">
                  <a:avLst/>
                </a:prstGeom>
                <a:noFill/>
                <a:ln>
                  <a:noFill/>
                </a:ln>
              </p:spPr>
              <p:txBody>
                <a:bodyPr anchorCtr="0" anchor="t" bIns="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rPr b="0" i="0" lang="en-IN" sz="1350" u="none" cap="none" strike="noStrike">
                      <a:solidFill>
                        <a:srgbClr val="000000"/>
                      </a:solidFill>
                      <a:latin typeface="Arimo"/>
                      <a:ea typeface="Arimo"/>
                      <a:cs typeface="Arimo"/>
                      <a:sym typeface="Arimo"/>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Times New Roman"/>
                    <a:ea typeface="Times New Roman"/>
                    <a:cs typeface="Times New Roman"/>
                    <a:sym typeface="Times New Roman"/>
                  </a:endParaRPr>
                </a:p>
              </p:txBody>
            </p:sp>
            <p:sp>
              <p:nvSpPr>
                <p:cNvPr id="244" name="Google Shape;244;p17"/>
                <p:cNvSpPr/>
                <p:nvPr/>
              </p:nvSpPr>
              <p:spPr>
                <a:xfrm>
                  <a:off x="0" y="1352"/>
                  <a:ext cx="453" cy="489"/>
                </a:xfrm>
                <a:prstGeom prst="rect">
                  <a:avLst/>
                </a:prstGeom>
                <a:noFill/>
                <a:ln cap="flat" cmpd="sng" w="9525">
                  <a:solidFill>
                    <a:srgbClr val="A0A0A0"/>
                  </a:solidFill>
                  <a:prstDash val="solid"/>
                  <a:miter lim="800000"/>
                  <a:headEnd len="sm" w="sm" type="none"/>
                  <a:tailEnd len="sm" w="sm" type="none"/>
                </a:ln>
              </p:spPr>
              <p:txBody>
                <a:bodyPr anchorCtr="0" anchor="t" bIns="0" lIns="91425" spcFirstLastPara="1" rIns="91425" wrap="square" tIns="45700">
                  <a:noAutofit/>
                </a:bodyPr>
                <a:lstStyle/>
                <a:p>
                  <a:pPr indent="0" lvl="0" marL="0" marR="0" rtl="0" algn="l">
                    <a:lnSpc>
                      <a:spcPct val="100000"/>
                    </a:lnSpc>
                    <a:spcBef>
                      <a:spcPts val="0"/>
                    </a:spcBef>
                    <a:spcAft>
                      <a:spcPts val="0"/>
                    </a:spcAft>
                    <a:buClr>
                      <a:srgbClr val="000000"/>
                    </a:buClr>
                    <a:buSzPts val="788"/>
                    <a:buFont typeface="Arial"/>
                    <a:buNone/>
                  </a:pPr>
                  <a:r>
                    <a:t/>
                  </a:r>
                  <a:endParaRPr b="0" i="0" sz="788" u="none" cap="none" strike="noStrike">
                    <a:solidFill>
                      <a:srgbClr val="000000"/>
                    </a:solidFill>
                    <a:latin typeface="Arial"/>
                    <a:ea typeface="Arial"/>
                    <a:cs typeface="Arial"/>
                    <a:sym typeface="Arial"/>
                  </a:endParaRPr>
                </a:p>
              </p:txBody>
            </p:sp>
          </p:grpSp>
          <p:grpSp>
            <p:nvGrpSpPr>
              <p:cNvPr id="245" name="Google Shape;245;p17"/>
              <p:cNvGrpSpPr/>
              <p:nvPr/>
            </p:nvGrpSpPr>
            <p:grpSpPr>
              <a:xfrm>
                <a:off x="453" y="1352"/>
                <a:ext cx="615" cy="489"/>
                <a:chOff x="453" y="1352"/>
                <a:chExt cx="615" cy="489"/>
              </a:xfrm>
            </p:grpSpPr>
            <p:sp>
              <p:nvSpPr>
                <p:cNvPr id="246" name="Google Shape;246;p17"/>
                <p:cNvSpPr/>
                <p:nvPr/>
              </p:nvSpPr>
              <p:spPr>
                <a:xfrm>
                  <a:off x="496" y="1352"/>
                  <a:ext cx="529" cy="489"/>
                </a:xfrm>
                <a:prstGeom prst="rect">
                  <a:avLst/>
                </a:prstGeom>
                <a:noFill/>
                <a:ln>
                  <a:noFill/>
                </a:ln>
              </p:spPr>
              <p:txBody>
                <a:bodyPr anchorCtr="0" anchor="t" bIns="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rPr b="0" i="1" lang="en-IN" sz="1350" u="none" cap="none" strike="noStrike">
                      <a:solidFill>
                        <a:srgbClr val="000000"/>
                      </a:solidFill>
                      <a:latin typeface="Arimo"/>
                      <a:ea typeface="Arimo"/>
                      <a:cs typeface="Arimo"/>
                      <a:sym typeface="Arimo"/>
                    </a:rPr>
                    <a:t>P(x ≤ 3) </a:t>
                  </a:r>
                  <a:r>
                    <a:rPr b="0" i="0" lang="en-IN" sz="1350" u="none" cap="none" strike="noStrike">
                      <a:solidFill>
                        <a:srgbClr val="000000"/>
                      </a:solidFill>
                      <a:latin typeface="Arimo"/>
                      <a:ea typeface="Arimo"/>
                      <a:cs typeface="Arimo"/>
                      <a:sym typeface="Arimo"/>
                    </a:rPr>
                    <a:t>=3/6</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Times New Roman"/>
                    <a:ea typeface="Times New Roman"/>
                    <a:cs typeface="Times New Roman"/>
                    <a:sym typeface="Times New Roman"/>
                  </a:endParaRPr>
                </a:p>
              </p:txBody>
            </p:sp>
            <p:sp>
              <p:nvSpPr>
                <p:cNvPr id="247" name="Google Shape;247;p17"/>
                <p:cNvSpPr/>
                <p:nvPr/>
              </p:nvSpPr>
              <p:spPr>
                <a:xfrm>
                  <a:off x="453" y="1352"/>
                  <a:ext cx="615" cy="489"/>
                </a:xfrm>
                <a:prstGeom prst="rect">
                  <a:avLst/>
                </a:prstGeom>
                <a:noFill/>
                <a:ln cap="flat" cmpd="sng" w="9525">
                  <a:solidFill>
                    <a:srgbClr val="A0A0A0"/>
                  </a:solidFill>
                  <a:prstDash val="solid"/>
                  <a:miter lim="800000"/>
                  <a:headEnd len="sm" w="sm" type="none"/>
                  <a:tailEnd len="sm" w="sm" type="none"/>
                </a:ln>
              </p:spPr>
              <p:txBody>
                <a:bodyPr anchorCtr="0" anchor="t" bIns="0" lIns="91425" spcFirstLastPara="1" rIns="91425" wrap="square" tIns="45700">
                  <a:noAutofit/>
                </a:bodyPr>
                <a:lstStyle/>
                <a:p>
                  <a:pPr indent="0" lvl="0" marL="0" marR="0" rtl="0" algn="l">
                    <a:lnSpc>
                      <a:spcPct val="100000"/>
                    </a:lnSpc>
                    <a:spcBef>
                      <a:spcPts val="0"/>
                    </a:spcBef>
                    <a:spcAft>
                      <a:spcPts val="0"/>
                    </a:spcAft>
                    <a:buClr>
                      <a:srgbClr val="000000"/>
                    </a:buClr>
                    <a:buSzPts val="788"/>
                    <a:buFont typeface="Arial"/>
                    <a:buNone/>
                  </a:pPr>
                  <a:r>
                    <a:t/>
                  </a:r>
                  <a:endParaRPr b="0" i="0" sz="788" u="none" cap="none" strike="noStrike">
                    <a:solidFill>
                      <a:srgbClr val="000000"/>
                    </a:solidFill>
                    <a:latin typeface="Arial"/>
                    <a:ea typeface="Arial"/>
                    <a:cs typeface="Arial"/>
                    <a:sym typeface="Arial"/>
                  </a:endParaRPr>
                </a:p>
              </p:txBody>
            </p:sp>
          </p:grpSp>
          <p:grpSp>
            <p:nvGrpSpPr>
              <p:cNvPr id="248" name="Google Shape;248;p17"/>
              <p:cNvGrpSpPr/>
              <p:nvPr/>
            </p:nvGrpSpPr>
            <p:grpSpPr>
              <a:xfrm>
                <a:off x="0" y="1841"/>
                <a:ext cx="453" cy="489"/>
                <a:chOff x="0" y="1841"/>
                <a:chExt cx="453" cy="489"/>
              </a:xfrm>
            </p:grpSpPr>
            <p:sp>
              <p:nvSpPr>
                <p:cNvPr id="249" name="Google Shape;249;p17"/>
                <p:cNvSpPr/>
                <p:nvPr/>
              </p:nvSpPr>
              <p:spPr>
                <a:xfrm>
                  <a:off x="43" y="1841"/>
                  <a:ext cx="367" cy="489"/>
                </a:xfrm>
                <a:prstGeom prst="rect">
                  <a:avLst/>
                </a:prstGeom>
                <a:noFill/>
                <a:ln>
                  <a:noFill/>
                </a:ln>
              </p:spPr>
              <p:txBody>
                <a:bodyPr anchorCtr="0" anchor="t" bIns="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rPr b="0" i="0" lang="en-IN" sz="1350" u="none" cap="none" strike="noStrike">
                      <a:solidFill>
                        <a:srgbClr val="000000"/>
                      </a:solidFill>
                      <a:latin typeface="Arimo"/>
                      <a:ea typeface="Arimo"/>
                      <a:cs typeface="Arimo"/>
                      <a:sym typeface="Arimo"/>
                    </a:rPr>
                    <a:t>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Times New Roman"/>
                    <a:ea typeface="Times New Roman"/>
                    <a:cs typeface="Times New Roman"/>
                    <a:sym typeface="Times New Roman"/>
                  </a:endParaRPr>
                </a:p>
              </p:txBody>
            </p:sp>
            <p:sp>
              <p:nvSpPr>
                <p:cNvPr id="250" name="Google Shape;250;p17"/>
                <p:cNvSpPr/>
                <p:nvPr/>
              </p:nvSpPr>
              <p:spPr>
                <a:xfrm>
                  <a:off x="0" y="1841"/>
                  <a:ext cx="453" cy="489"/>
                </a:xfrm>
                <a:prstGeom prst="rect">
                  <a:avLst/>
                </a:prstGeom>
                <a:noFill/>
                <a:ln cap="flat" cmpd="sng" w="9525">
                  <a:solidFill>
                    <a:srgbClr val="A0A0A0"/>
                  </a:solidFill>
                  <a:prstDash val="solid"/>
                  <a:miter lim="800000"/>
                  <a:headEnd len="sm" w="sm" type="none"/>
                  <a:tailEnd len="sm" w="sm" type="none"/>
                </a:ln>
              </p:spPr>
              <p:txBody>
                <a:bodyPr anchorCtr="0" anchor="t" bIns="0" lIns="91425" spcFirstLastPara="1" rIns="91425" wrap="square" tIns="45700">
                  <a:noAutofit/>
                </a:bodyPr>
                <a:lstStyle/>
                <a:p>
                  <a:pPr indent="0" lvl="0" marL="0" marR="0" rtl="0" algn="l">
                    <a:lnSpc>
                      <a:spcPct val="100000"/>
                    </a:lnSpc>
                    <a:spcBef>
                      <a:spcPts val="0"/>
                    </a:spcBef>
                    <a:spcAft>
                      <a:spcPts val="0"/>
                    </a:spcAft>
                    <a:buClr>
                      <a:srgbClr val="000000"/>
                    </a:buClr>
                    <a:buSzPts val="788"/>
                    <a:buFont typeface="Arial"/>
                    <a:buNone/>
                  </a:pPr>
                  <a:r>
                    <a:t/>
                  </a:r>
                  <a:endParaRPr b="0" i="0" sz="788" u="none" cap="none" strike="noStrike">
                    <a:solidFill>
                      <a:srgbClr val="000000"/>
                    </a:solidFill>
                    <a:latin typeface="Arial"/>
                    <a:ea typeface="Arial"/>
                    <a:cs typeface="Arial"/>
                    <a:sym typeface="Arial"/>
                  </a:endParaRPr>
                </a:p>
              </p:txBody>
            </p:sp>
          </p:grpSp>
          <p:grpSp>
            <p:nvGrpSpPr>
              <p:cNvPr id="251" name="Google Shape;251;p17"/>
              <p:cNvGrpSpPr/>
              <p:nvPr/>
            </p:nvGrpSpPr>
            <p:grpSpPr>
              <a:xfrm>
                <a:off x="453" y="1841"/>
                <a:ext cx="615" cy="489"/>
                <a:chOff x="453" y="1841"/>
                <a:chExt cx="615" cy="489"/>
              </a:xfrm>
            </p:grpSpPr>
            <p:sp>
              <p:nvSpPr>
                <p:cNvPr id="252" name="Google Shape;252;p17"/>
                <p:cNvSpPr/>
                <p:nvPr/>
              </p:nvSpPr>
              <p:spPr>
                <a:xfrm>
                  <a:off x="496" y="1841"/>
                  <a:ext cx="529" cy="489"/>
                </a:xfrm>
                <a:prstGeom prst="rect">
                  <a:avLst/>
                </a:prstGeom>
                <a:noFill/>
                <a:ln>
                  <a:noFill/>
                </a:ln>
              </p:spPr>
              <p:txBody>
                <a:bodyPr anchorCtr="0" anchor="t" bIns="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rPr b="0" i="1" lang="en-IN" sz="1350" u="none" cap="none" strike="noStrike">
                      <a:solidFill>
                        <a:srgbClr val="000000"/>
                      </a:solidFill>
                      <a:latin typeface="Arimo"/>
                      <a:ea typeface="Arimo"/>
                      <a:cs typeface="Arimo"/>
                      <a:sym typeface="Arimo"/>
                    </a:rPr>
                    <a:t>P(x ≤ 4) </a:t>
                  </a:r>
                  <a:r>
                    <a:rPr b="0" i="0" lang="en-IN" sz="1350" u="none" cap="none" strike="noStrike">
                      <a:solidFill>
                        <a:srgbClr val="000000"/>
                      </a:solidFill>
                      <a:latin typeface="Arimo"/>
                      <a:ea typeface="Arimo"/>
                      <a:cs typeface="Arimo"/>
                      <a:sym typeface="Arimo"/>
                    </a:rPr>
                    <a:t>=4/6</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Times New Roman"/>
                    <a:ea typeface="Times New Roman"/>
                    <a:cs typeface="Times New Roman"/>
                    <a:sym typeface="Times New Roman"/>
                  </a:endParaRPr>
                </a:p>
              </p:txBody>
            </p:sp>
            <p:sp>
              <p:nvSpPr>
                <p:cNvPr id="253" name="Google Shape;253;p17"/>
                <p:cNvSpPr/>
                <p:nvPr/>
              </p:nvSpPr>
              <p:spPr>
                <a:xfrm>
                  <a:off x="453" y="1841"/>
                  <a:ext cx="615" cy="489"/>
                </a:xfrm>
                <a:prstGeom prst="rect">
                  <a:avLst/>
                </a:prstGeom>
                <a:noFill/>
                <a:ln cap="flat" cmpd="sng" w="9525">
                  <a:solidFill>
                    <a:srgbClr val="A0A0A0"/>
                  </a:solidFill>
                  <a:prstDash val="solid"/>
                  <a:miter lim="800000"/>
                  <a:headEnd len="sm" w="sm" type="none"/>
                  <a:tailEnd len="sm" w="sm" type="none"/>
                </a:ln>
              </p:spPr>
              <p:txBody>
                <a:bodyPr anchorCtr="0" anchor="t" bIns="0" lIns="91425" spcFirstLastPara="1" rIns="91425" wrap="square" tIns="45700">
                  <a:noAutofit/>
                </a:bodyPr>
                <a:lstStyle/>
                <a:p>
                  <a:pPr indent="0" lvl="0" marL="0" marR="0" rtl="0" algn="l">
                    <a:lnSpc>
                      <a:spcPct val="100000"/>
                    </a:lnSpc>
                    <a:spcBef>
                      <a:spcPts val="0"/>
                    </a:spcBef>
                    <a:spcAft>
                      <a:spcPts val="0"/>
                    </a:spcAft>
                    <a:buClr>
                      <a:srgbClr val="000000"/>
                    </a:buClr>
                    <a:buSzPts val="788"/>
                    <a:buFont typeface="Arial"/>
                    <a:buNone/>
                  </a:pPr>
                  <a:r>
                    <a:t/>
                  </a:r>
                  <a:endParaRPr b="0" i="0" sz="788" u="none" cap="none" strike="noStrike">
                    <a:solidFill>
                      <a:srgbClr val="000000"/>
                    </a:solidFill>
                    <a:latin typeface="Arial"/>
                    <a:ea typeface="Arial"/>
                    <a:cs typeface="Arial"/>
                    <a:sym typeface="Arial"/>
                  </a:endParaRPr>
                </a:p>
              </p:txBody>
            </p:sp>
          </p:grpSp>
          <p:grpSp>
            <p:nvGrpSpPr>
              <p:cNvPr id="254" name="Google Shape;254;p17"/>
              <p:cNvGrpSpPr/>
              <p:nvPr/>
            </p:nvGrpSpPr>
            <p:grpSpPr>
              <a:xfrm>
                <a:off x="0" y="2330"/>
                <a:ext cx="453" cy="489"/>
                <a:chOff x="0" y="2330"/>
                <a:chExt cx="453" cy="489"/>
              </a:xfrm>
            </p:grpSpPr>
            <p:sp>
              <p:nvSpPr>
                <p:cNvPr id="255" name="Google Shape;255;p17"/>
                <p:cNvSpPr/>
                <p:nvPr/>
              </p:nvSpPr>
              <p:spPr>
                <a:xfrm>
                  <a:off x="43" y="2330"/>
                  <a:ext cx="367" cy="489"/>
                </a:xfrm>
                <a:prstGeom prst="rect">
                  <a:avLst/>
                </a:prstGeom>
                <a:noFill/>
                <a:ln>
                  <a:noFill/>
                </a:ln>
              </p:spPr>
              <p:txBody>
                <a:bodyPr anchorCtr="0" anchor="t" bIns="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rPr b="0" i="0" lang="en-IN" sz="1350" u="none" cap="none" strike="noStrike">
                      <a:solidFill>
                        <a:srgbClr val="000000"/>
                      </a:solidFill>
                      <a:latin typeface="Arimo"/>
                      <a:ea typeface="Arimo"/>
                      <a:cs typeface="Arimo"/>
                      <a:sym typeface="Arimo"/>
                    </a:rPr>
                    <a:t>5</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Times New Roman"/>
                    <a:ea typeface="Times New Roman"/>
                    <a:cs typeface="Times New Roman"/>
                    <a:sym typeface="Times New Roman"/>
                  </a:endParaRPr>
                </a:p>
              </p:txBody>
            </p:sp>
            <p:sp>
              <p:nvSpPr>
                <p:cNvPr id="256" name="Google Shape;256;p17"/>
                <p:cNvSpPr/>
                <p:nvPr/>
              </p:nvSpPr>
              <p:spPr>
                <a:xfrm>
                  <a:off x="0" y="2330"/>
                  <a:ext cx="453" cy="489"/>
                </a:xfrm>
                <a:prstGeom prst="rect">
                  <a:avLst/>
                </a:prstGeom>
                <a:noFill/>
                <a:ln cap="flat" cmpd="sng" w="9525">
                  <a:solidFill>
                    <a:srgbClr val="A0A0A0"/>
                  </a:solidFill>
                  <a:prstDash val="solid"/>
                  <a:miter lim="800000"/>
                  <a:headEnd len="sm" w="sm" type="none"/>
                  <a:tailEnd len="sm" w="sm" type="none"/>
                </a:ln>
              </p:spPr>
              <p:txBody>
                <a:bodyPr anchorCtr="0" anchor="t" bIns="0" lIns="91425" spcFirstLastPara="1" rIns="91425" wrap="square" tIns="45700">
                  <a:noAutofit/>
                </a:bodyPr>
                <a:lstStyle/>
                <a:p>
                  <a:pPr indent="0" lvl="0" marL="0" marR="0" rtl="0" algn="l">
                    <a:lnSpc>
                      <a:spcPct val="100000"/>
                    </a:lnSpc>
                    <a:spcBef>
                      <a:spcPts val="0"/>
                    </a:spcBef>
                    <a:spcAft>
                      <a:spcPts val="0"/>
                    </a:spcAft>
                    <a:buClr>
                      <a:srgbClr val="000000"/>
                    </a:buClr>
                    <a:buSzPts val="788"/>
                    <a:buFont typeface="Arial"/>
                    <a:buNone/>
                  </a:pPr>
                  <a:r>
                    <a:t/>
                  </a:r>
                  <a:endParaRPr b="0" i="0" sz="788" u="none" cap="none" strike="noStrike">
                    <a:solidFill>
                      <a:srgbClr val="000000"/>
                    </a:solidFill>
                    <a:latin typeface="Arial"/>
                    <a:ea typeface="Arial"/>
                    <a:cs typeface="Arial"/>
                    <a:sym typeface="Arial"/>
                  </a:endParaRPr>
                </a:p>
              </p:txBody>
            </p:sp>
          </p:grpSp>
          <p:grpSp>
            <p:nvGrpSpPr>
              <p:cNvPr id="257" name="Google Shape;257;p17"/>
              <p:cNvGrpSpPr/>
              <p:nvPr/>
            </p:nvGrpSpPr>
            <p:grpSpPr>
              <a:xfrm>
                <a:off x="453" y="2330"/>
                <a:ext cx="615" cy="489"/>
                <a:chOff x="453" y="2330"/>
                <a:chExt cx="615" cy="489"/>
              </a:xfrm>
            </p:grpSpPr>
            <p:sp>
              <p:nvSpPr>
                <p:cNvPr id="258" name="Google Shape;258;p17"/>
                <p:cNvSpPr/>
                <p:nvPr/>
              </p:nvSpPr>
              <p:spPr>
                <a:xfrm>
                  <a:off x="496" y="2330"/>
                  <a:ext cx="529" cy="489"/>
                </a:xfrm>
                <a:prstGeom prst="rect">
                  <a:avLst/>
                </a:prstGeom>
                <a:noFill/>
                <a:ln>
                  <a:noFill/>
                </a:ln>
              </p:spPr>
              <p:txBody>
                <a:bodyPr anchorCtr="0" anchor="t" bIns="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rPr b="0" i="1" lang="en-IN" sz="1350" u="none" cap="none" strike="noStrike">
                      <a:solidFill>
                        <a:srgbClr val="000000"/>
                      </a:solidFill>
                      <a:latin typeface="Arimo"/>
                      <a:ea typeface="Arimo"/>
                      <a:cs typeface="Arimo"/>
                      <a:sym typeface="Arimo"/>
                    </a:rPr>
                    <a:t>P(x ≤ 5) </a:t>
                  </a:r>
                  <a:r>
                    <a:rPr b="0" i="0" lang="en-IN" sz="1350" u="none" cap="none" strike="noStrike">
                      <a:solidFill>
                        <a:srgbClr val="000000"/>
                      </a:solidFill>
                      <a:latin typeface="Arimo"/>
                      <a:ea typeface="Arimo"/>
                      <a:cs typeface="Arimo"/>
                      <a:sym typeface="Arimo"/>
                    </a:rPr>
                    <a:t>=5/6</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Times New Roman"/>
                    <a:ea typeface="Times New Roman"/>
                    <a:cs typeface="Times New Roman"/>
                    <a:sym typeface="Times New Roman"/>
                  </a:endParaRPr>
                </a:p>
              </p:txBody>
            </p:sp>
            <p:sp>
              <p:nvSpPr>
                <p:cNvPr id="259" name="Google Shape;259;p17"/>
                <p:cNvSpPr/>
                <p:nvPr/>
              </p:nvSpPr>
              <p:spPr>
                <a:xfrm>
                  <a:off x="453" y="2330"/>
                  <a:ext cx="615" cy="489"/>
                </a:xfrm>
                <a:prstGeom prst="rect">
                  <a:avLst/>
                </a:prstGeom>
                <a:noFill/>
                <a:ln cap="flat" cmpd="sng" w="9525">
                  <a:solidFill>
                    <a:srgbClr val="A0A0A0"/>
                  </a:solidFill>
                  <a:prstDash val="solid"/>
                  <a:miter lim="800000"/>
                  <a:headEnd len="sm" w="sm" type="none"/>
                  <a:tailEnd len="sm" w="sm" type="none"/>
                </a:ln>
              </p:spPr>
              <p:txBody>
                <a:bodyPr anchorCtr="0" anchor="t" bIns="0" lIns="91425" spcFirstLastPara="1" rIns="91425" wrap="square" tIns="45700">
                  <a:noAutofit/>
                </a:bodyPr>
                <a:lstStyle/>
                <a:p>
                  <a:pPr indent="0" lvl="0" marL="0" marR="0" rtl="0" algn="l">
                    <a:lnSpc>
                      <a:spcPct val="100000"/>
                    </a:lnSpc>
                    <a:spcBef>
                      <a:spcPts val="0"/>
                    </a:spcBef>
                    <a:spcAft>
                      <a:spcPts val="0"/>
                    </a:spcAft>
                    <a:buClr>
                      <a:srgbClr val="000000"/>
                    </a:buClr>
                    <a:buSzPts val="788"/>
                    <a:buFont typeface="Arial"/>
                    <a:buNone/>
                  </a:pPr>
                  <a:r>
                    <a:t/>
                  </a:r>
                  <a:endParaRPr b="0" i="0" sz="788" u="none" cap="none" strike="noStrike">
                    <a:solidFill>
                      <a:srgbClr val="000000"/>
                    </a:solidFill>
                    <a:latin typeface="Arial"/>
                    <a:ea typeface="Arial"/>
                    <a:cs typeface="Arial"/>
                    <a:sym typeface="Arial"/>
                  </a:endParaRPr>
                </a:p>
              </p:txBody>
            </p:sp>
          </p:grpSp>
          <p:grpSp>
            <p:nvGrpSpPr>
              <p:cNvPr id="260" name="Google Shape;260;p17"/>
              <p:cNvGrpSpPr/>
              <p:nvPr/>
            </p:nvGrpSpPr>
            <p:grpSpPr>
              <a:xfrm>
                <a:off x="0" y="2819"/>
                <a:ext cx="453" cy="489"/>
                <a:chOff x="0" y="2819"/>
                <a:chExt cx="453" cy="489"/>
              </a:xfrm>
            </p:grpSpPr>
            <p:sp>
              <p:nvSpPr>
                <p:cNvPr id="261" name="Google Shape;261;p17"/>
                <p:cNvSpPr/>
                <p:nvPr/>
              </p:nvSpPr>
              <p:spPr>
                <a:xfrm>
                  <a:off x="43" y="2819"/>
                  <a:ext cx="367" cy="489"/>
                </a:xfrm>
                <a:prstGeom prst="rect">
                  <a:avLst/>
                </a:prstGeom>
                <a:noFill/>
                <a:ln>
                  <a:noFill/>
                </a:ln>
              </p:spPr>
              <p:txBody>
                <a:bodyPr anchorCtr="0" anchor="t" bIns="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rPr b="0" i="0" lang="en-IN" sz="1350" u="none" cap="none" strike="noStrike">
                      <a:solidFill>
                        <a:srgbClr val="000000"/>
                      </a:solidFill>
                      <a:latin typeface="Arimo"/>
                      <a:ea typeface="Arimo"/>
                      <a:cs typeface="Arimo"/>
                      <a:sym typeface="Arimo"/>
                    </a:rPr>
                    <a:t>6</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Times New Roman"/>
                    <a:ea typeface="Times New Roman"/>
                    <a:cs typeface="Times New Roman"/>
                    <a:sym typeface="Times New Roman"/>
                  </a:endParaRPr>
                </a:p>
              </p:txBody>
            </p:sp>
            <p:sp>
              <p:nvSpPr>
                <p:cNvPr id="262" name="Google Shape;262;p17"/>
                <p:cNvSpPr/>
                <p:nvPr/>
              </p:nvSpPr>
              <p:spPr>
                <a:xfrm>
                  <a:off x="0" y="2819"/>
                  <a:ext cx="453" cy="489"/>
                </a:xfrm>
                <a:prstGeom prst="rect">
                  <a:avLst/>
                </a:prstGeom>
                <a:noFill/>
                <a:ln cap="flat" cmpd="sng" w="9525">
                  <a:solidFill>
                    <a:srgbClr val="A0A0A0"/>
                  </a:solidFill>
                  <a:prstDash val="solid"/>
                  <a:miter lim="800000"/>
                  <a:headEnd len="sm" w="sm" type="none"/>
                  <a:tailEnd len="sm" w="sm" type="none"/>
                </a:ln>
              </p:spPr>
              <p:txBody>
                <a:bodyPr anchorCtr="0" anchor="t" bIns="0" lIns="91425" spcFirstLastPara="1" rIns="91425" wrap="square" tIns="45700">
                  <a:noAutofit/>
                </a:bodyPr>
                <a:lstStyle/>
                <a:p>
                  <a:pPr indent="0" lvl="0" marL="0" marR="0" rtl="0" algn="l">
                    <a:lnSpc>
                      <a:spcPct val="100000"/>
                    </a:lnSpc>
                    <a:spcBef>
                      <a:spcPts val="0"/>
                    </a:spcBef>
                    <a:spcAft>
                      <a:spcPts val="0"/>
                    </a:spcAft>
                    <a:buClr>
                      <a:srgbClr val="000000"/>
                    </a:buClr>
                    <a:buSzPts val="788"/>
                    <a:buFont typeface="Arial"/>
                    <a:buNone/>
                  </a:pPr>
                  <a:r>
                    <a:t/>
                  </a:r>
                  <a:endParaRPr b="0" i="0" sz="788" u="none" cap="none" strike="noStrike">
                    <a:solidFill>
                      <a:srgbClr val="000000"/>
                    </a:solidFill>
                    <a:latin typeface="Arial"/>
                    <a:ea typeface="Arial"/>
                    <a:cs typeface="Arial"/>
                    <a:sym typeface="Arial"/>
                  </a:endParaRPr>
                </a:p>
              </p:txBody>
            </p:sp>
          </p:grpSp>
          <p:grpSp>
            <p:nvGrpSpPr>
              <p:cNvPr id="263" name="Google Shape;263;p17"/>
              <p:cNvGrpSpPr/>
              <p:nvPr/>
            </p:nvGrpSpPr>
            <p:grpSpPr>
              <a:xfrm>
                <a:off x="453" y="2819"/>
                <a:ext cx="615" cy="489"/>
                <a:chOff x="453" y="2819"/>
                <a:chExt cx="615" cy="489"/>
              </a:xfrm>
            </p:grpSpPr>
            <p:sp>
              <p:nvSpPr>
                <p:cNvPr id="264" name="Google Shape;264;p17"/>
                <p:cNvSpPr/>
                <p:nvPr/>
              </p:nvSpPr>
              <p:spPr>
                <a:xfrm>
                  <a:off x="496" y="2819"/>
                  <a:ext cx="529" cy="489"/>
                </a:xfrm>
                <a:prstGeom prst="rect">
                  <a:avLst/>
                </a:prstGeom>
                <a:noFill/>
                <a:ln>
                  <a:noFill/>
                </a:ln>
              </p:spPr>
              <p:txBody>
                <a:bodyPr anchorCtr="0" anchor="t" bIns="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rPr b="0" i="1" lang="en-IN" sz="1350" u="none" cap="none" strike="noStrike">
                      <a:solidFill>
                        <a:srgbClr val="000000"/>
                      </a:solidFill>
                      <a:latin typeface="Arimo"/>
                      <a:ea typeface="Arimo"/>
                      <a:cs typeface="Arimo"/>
                      <a:sym typeface="Arimo"/>
                    </a:rPr>
                    <a:t>P(x ≤ 6) </a:t>
                  </a:r>
                  <a:r>
                    <a:rPr b="0" i="0" lang="en-IN" sz="1350" u="none" cap="none" strike="noStrike">
                      <a:solidFill>
                        <a:srgbClr val="000000"/>
                      </a:solidFill>
                      <a:latin typeface="Arimo"/>
                      <a:ea typeface="Arimo"/>
                      <a:cs typeface="Arimo"/>
                      <a:sym typeface="Arimo"/>
                    </a:rPr>
                    <a:t>=6/6</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Times New Roman"/>
                    <a:ea typeface="Times New Roman"/>
                    <a:cs typeface="Times New Roman"/>
                    <a:sym typeface="Times New Roman"/>
                  </a:endParaRPr>
                </a:p>
              </p:txBody>
            </p:sp>
            <p:sp>
              <p:nvSpPr>
                <p:cNvPr id="265" name="Google Shape;265;p17"/>
                <p:cNvSpPr/>
                <p:nvPr/>
              </p:nvSpPr>
              <p:spPr>
                <a:xfrm>
                  <a:off x="453" y="2819"/>
                  <a:ext cx="615" cy="489"/>
                </a:xfrm>
                <a:prstGeom prst="rect">
                  <a:avLst/>
                </a:prstGeom>
                <a:noFill/>
                <a:ln cap="flat" cmpd="sng" w="9525">
                  <a:solidFill>
                    <a:srgbClr val="A0A0A0"/>
                  </a:solidFill>
                  <a:prstDash val="solid"/>
                  <a:miter lim="800000"/>
                  <a:headEnd len="sm" w="sm" type="none"/>
                  <a:tailEnd len="sm" w="sm" type="none"/>
                </a:ln>
              </p:spPr>
              <p:txBody>
                <a:bodyPr anchorCtr="0" anchor="t" bIns="0" lIns="91425" spcFirstLastPara="1" rIns="91425" wrap="square" tIns="45700">
                  <a:noAutofit/>
                </a:bodyPr>
                <a:lstStyle/>
                <a:p>
                  <a:pPr indent="0" lvl="0" marL="0" marR="0" rtl="0" algn="l">
                    <a:lnSpc>
                      <a:spcPct val="100000"/>
                    </a:lnSpc>
                    <a:spcBef>
                      <a:spcPts val="0"/>
                    </a:spcBef>
                    <a:spcAft>
                      <a:spcPts val="0"/>
                    </a:spcAft>
                    <a:buClr>
                      <a:srgbClr val="000000"/>
                    </a:buClr>
                    <a:buSzPts val="788"/>
                    <a:buFont typeface="Arial"/>
                    <a:buNone/>
                  </a:pPr>
                  <a:r>
                    <a:t/>
                  </a:r>
                  <a:endParaRPr b="0" i="0" sz="788" u="none" cap="none" strike="noStrike">
                    <a:solidFill>
                      <a:srgbClr val="000000"/>
                    </a:solidFill>
                    <a:latin typeface="Arial"/>
                    <a:ea typeface="Arial"/>
                    <a:cs typeface="Arial"/>
                    <a:sym typeface="Arial"/>
                  </a:endParaRPr>
                </a:p>
              </p:txBody>
            </p:sp>
          </p:grpSp>
        </p:grpSp>
        <p:sp>
          <p:nvSpPr>
            <p:cNvPr id="266" name="Google Shape;266;p17"/>
            <p:cNvSpPr/>
            <p:nvPr/>
          </p:nvSpPr>
          <p:spPr>
            <a:xfrm>
              <a:off x="-3" y="-3"/>
              <a:ext cx="1074" cy="3314"/>
            </a:xfrm>
            <a:prstGeom prst="rect">
              <a:avLst/>
            </a:prstGeom>
            <a:noFill/>
            <a:ln cap="flat" cmpd="sng" w="9525">
              <a:solidFill>
                <a:srgbClr val="A0A0A0"/>
              </a:solidFill>
              <a:prstDash val="solid"/>
              <a:miter lim="800000"/>
              <a:headEnd len="sm" w="sm" type="none"/>
              <a:tailEnd len="sm" w="sm" type="none"/>
            </a:ln>
          </p:spPr>
          <p:txBody>
            <a:bodyPr anchorCtr="0" anchor="t" bIns="0" lIns="91425" spcFirstLastPara="1" rIns="91425" wrap="square" tIns="45700">
              <a:noAutofit/>
            </a:bodyPr>
            <a:lstStyle/>
            <a:p>
              <a:pPr indent="0" lvl="0" marL="0" marR="0" rtl="0" algn="l">
                <a:lnSpc>
                  <a:spcPct val="100000"/>
                </a:lnSpc>
                <a:spcBef>
                  <a:spcPts val="0"/>
                </a:spcBef>
                <a:spcAft>
                  <a:spcPts val="0"/>
                </a:spcAft>
                <a:buClr>
                  <a:srgbClr val="000000"/>
                </a:buClr>
                <a:buSzPts val="788"/>
                <a:buFont typeface="Arial"/>
                <a:buNone/>
              </a:pPr>
              <a:r>
                <a:t/>
              </a:r>
              <a:endParaRPr b="0" i="0" sz="788" u="none" cap="none" strike="noStrike">
                <a:solidFill>
                  <a:srgbClr val="000000"/>
                </a:solidFill>
                <a:latin typeface="Arial"/>
                <a:ea typeface="Arial"/>
                <a:cs typeface="Arial"/>
                <a:sym typeface="Arial"/>
              </a:endParaRPr>
            </a:p>
          </p:txBody>
        </p:sp>
      </p:grpSp>
      <p:grpSp>
        <p:nvGrpSpPr>
          <p:cNvPr id="267" name="Google Shape;267;p17"/>
          <p:cNvGrpSpPr/>
          <p:nvPr/>
        </p:nvGrpSpPr>
        <p:grpSpPr>
          <a:xfrm>
            <a:off x="4156592" y="1280770"/>
            <a:ext cx="4447582" cy="2927756"/>
            <a:chOff x="1008" y="1702"/>
            <a:chExt cx="3840" cy="1789"/>
          </a:xfrm>
        </p:grpSpPr>
        <p:grpSp>
          <p:nvGrpSpPr>
            <p:cNvPr id="268" name="Google Shape;268;p17"/>
            <p:cNvGrpSpPr/>
            <p:nvPr/>
          </p:nvGrpSpPr>
          <p:grpSpPr>
            <a:xfrm>
              <a:off x="2738" y="1885"/>
              <a:ext cx="1448" cy="1171"/>
              <a:chOff x="2450" y="1933"/>
              <a:chExt cx="1448" cy="1171"/>
            </a:xfrm>
          </p:grpSpPr>
          <p:sp>
            <p:nvSpPr>
              <p:cNvPr id="269" name="Google Shape;269;p17"/>
              <p:cNvSpPr/>
              <p:nvPr/>
            </p:nvSpPr>
            <p:spPr>
              <a:xfrm>
                <a:off x="2450" y="2960"/>
                <a:ext cx="241" cy="14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788"/>
                  <a:buFont typeface="Arial"/>
                  <a:buNone/>
                </a:pPr>
                <a:r>
                  <a:t/>
                </a:r>
                <a:endParaRPr b="0" i="0" sz="788" u="none" cap="none" strike="noStrike">
                  <a:solidFill>
                    <a:srgbClr val="000000"/>
                  </a:solidFill>
                  <a:latin typeface="Arial"/>
                  <a:ea typeface="Arial"/>
                  <a:cs typeface="Arial"/>
                  <a:sym typeface="Arial"/>
                </a:endParaRPr>
              </a:p>
            </p:txBody>
          </p:sp>
          <p:sp>
            <p:nvSpPr>
              <p:cNvPr id="270" name="Google Shape;270;p17"/>
              <p:cNvSpPr/>
              <p:nvPr/>
            </p:nvSpPr>
            <p:spPr>
              <a:xfrm>
                <a:off x="2691" y="2755"/>
                <a:ext cx="241" cy="34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788"/>
                  <a:buFont typeface="Arial"/>
                  <a:buNone/>
                </a:pPr>
                <a:r>
                  <a:t/>
                </a:r>
                <a:endParaRPr b="0" i="0" sz="788" u="none" cap="none" strike="noStrike">
                  <a:solidFill>
                    <a:srgbClr val="000000"/>
                  </a:solidFill>
                  <a:latin typeface="Arial"/>
                  <a:ea typeface="Arial"/>
                  <a:cs typeface="Arial"/>
                  <a:sym typeface="Arial"/>
                </a:endParaRPr>
              </a:p>
            </p:txBody>
          </p:sp>
          <p:sp>
            <p:nvSpPr>
              <p:cNvPr id="271" name="Google Shape;271;p17"/>
              <p:cNvSpPr/>
              <p:nvPr/>
            </p:nvSpPr>
            <p:spPr>
              <a:xfrm>
                <a:off x="2932" y="2550"/>
                <a:ext cx="242" cy="554"/>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788"/>
                  <a:buFont typeface="Arial"/>
                  <a:buNone/>
                </a:pPr>
                <a:r>
                  <a:t/>
                </a:r>
                <a:endParaRPr b="0" i="0" sz="788" u="none" cap="none" strike="noStrike">
                  <a:solidFill>
                    <a:srgbClr val="000000"/>
                  </a:solidFill>
                  <a:latin typeface="Arial"/>
                  <a:ea typeface="Arial"/>
                  <a:cs typeface="Arial"/>
                  <a:sym typeface="Arial"/>
                </a:endParaRPr>
              </a:p>
            </p:txBody>
          </p:sp>
          <p:sp>
            <p:nvSpPr>
              <p:cNvPr id="272" name="Google Shape;272;p17"/>
              <p:cNvSpPr/>
              <p:nvPr/>
            </p:nvSpPr>
            <p:spPr>
              <a:xfrm>
                <a:off x="3174" y="2349"/>
                <a:ext cx="323" cy="75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788"/>
                  <a:buFont typeface="Arial"/>
                  <a:buNone/>
                </a:pPr>
                <a:r>
                  <a:t/>
                </a:r>
                <a:endParaRPr b="0" i="0" sz="788" u="none" cap="none" strike="noStrike">
                  <a:solidFill>
                    <a:srgbClr val="000000"/>
                  </a:solidFill>
                  <a:latin typeface="Arial"/>
                  <a:ea typeface="Arial"/>
                  <a:cs typeface="Arial"/>
                  <a:sym typeface="Arial"/>
                </a:endParaRPr>
              </a:p>
            </p:txBody>
          </p:sp>
          <p:sp>
            <p:nvSpPr>
              <p:cNvPr id="273" name="Google Shape;273;p17"/>
              <p:cNvSpPr/>
              <p:nvPr/>
            </p:nvSpPr>
            <p:spPr>
              <a:xfrm>
                <a:off x="3415" y="2139"/>
                <a:ext cx="242" cy="9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788"/>
                  <a:buFont typeface="Arial"/>
                  <a:buNone/>
                </a:pPr>
                <a:r>
                  <a:t/>
                </a:r>
                <a:endParaRPr b="0" i="0" sz="788" u="none" cap="none" strike="noStrike">
                  <a:solidFill>
                    <a:srgbClr val="000000"/>
                  </a:solidFill>
                  <a:latin typeface="Arial"/>
                  <a:ea typeface="Arial"/>
                  <a:cs typeface="Arial"/>
                  <a:sym typeface="Arial"/>
                </a:endParaRPr>
              </a:p>
            </p:txBody>
          </p:sp>
          <p:sp>
            <p:nvSpPr>
              <p:cNvPr id="274" name="Google Shape;274;p17"/>
              <p:cNvSpPr/>
              <p:nvPr/>
            </p:nvSpPr>
            <p:spPr>
              <a:xfrm>
                <a:off x="3657" y="1933"/>
                <a:ext cx="241" cy="116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788"/>
                  <a:buFont typeface="Arial"/>
                  <a:buNone/>
                </a:pPr>
                <a:r>
                  <a:t/>
                </a:r>
                <a:endParaRPr b="0" i="0" sz="788" u="none" cap="none" strike="noStrike">
                  <a:solidFill>
                    <a:srgbClr val="000000"/>
                  </a:solidFill>
                  <a:latin typeface="Arial"/>
                  <a:ea typeface="Arial"/>
                  <a:cs typeface="Arial"/>
                  <a:sym typeface="Arial"/>
                </a:endParaRPr>
              </a:p>
            </p:txBody>
          </p:sp>
        </p:grpSp>
        <p:grpSp>
          <p:nvGrpSpPr>
            <p:cNvPr id="275" name="Google Shape;275;p17"/>
            <p:cNvGrpSpPr/>
            <p:nvPr/>
          </p:nvGrpSpPr>
          <p:grpSpPr>
            <a:xfrm>
              <a:off x="1008" y="1702"/>
              <a:ext cx="3840" cy="1789"/>
              <a:chOff x="1008" y="1702"/>
              <a:chExt cx="3840" cy="1789"/>
            </a:xfrm>
          </p:grpSpPr>
          <p:grpSp>
            <p:nvGrpSpPr>
              <p:cNvPr id="276" name="Google Shape;276;p17"/>
              <p:cNvGrpSpPr/>
              <p:nvPr/>
            </p:nvGrpSpPr>
            <p:grpSpPr>
              <a:xfrm>
                <a:off x="1008" y="1702"/>
                <a:ext cx="3840" cy="1789"/>
                <a:chOff x="1008" y="1702"/>
                <a:chExt cx="3840" cy="1789"/>
              </a:xfrm>
            </p:grpSpPr>
            <p:cxnSp>
              <p:nvCxnSpPr>
                <p:cNvPr id="277" name="Google Shape;277;p17"/>
                <p:cNvCxnSpPr/>
                <p:nvPr/>
              </p:nvCxnSpPr>
              <p:spPr>
                <a:xfrm>
                  <a:off x="2617" y="2912"/>
                  <a:ext cx="194" cy="0"/>
                </a:xfrm>
                <a:prstGeom prst="straightConnector1">
                  <a:avLst/>
                </a:prstGeom>
                <a:noFill/>
                <a:ln cap="flat" cmpd="sng" w="9525">
                  <a:solidFill>
                    <a:schemeClr val="dk1"/>
                  </a:solidFill>
                  <a:prstDash val="solid"/>
                  <a:round/>
                  <a:headEnd len="sm" w="sm" type="none"/>
                  <a:tailEnd len="sm" w="sm" type="none"/>
                </a:ln>
              </p:spPr>
            </p:cxnSp>
            <p:grpSp>
              <p:nvGrpSpPr>
                <p:cNvPr id="278" name="Google Shape;278;p17"/>
                <p:cNvGrpSpPr/>
                <p:nvPr/>
              </p:nvGrpSpPr>
              <p:grpSpPr>
                <a:xfrm>
                  <a:off x="1008" y="1702"/>
                  <a:ext cx="3840" cy="1789"/>
                  <a:chOff x="1008" y="1702"/>
                  <a:chExt cx="3840" cy="1789"/>
                </a:xfrm>
              </p:grpSpPr>
              <p:cxnSp>
                <p:nvCxnSpPr>
                  <p:cNvPr id="279" name="Google Shape;279;p17"/>
                  <p:cNvCxnSpPr/>
                  <p:nvPr/>
                </p:nvCxnSpPr>
                <p:spPr>
                  <a:xfrm>
                    <a:off x="2736" y="1872"/>
                    <a:ext cx="0" cy="1619"/>
                  </a:xfrm>
                  <a:prstGeom prst="straightConnector1">
                    <a:avLst/>
                  </a:prstGeom>
                  <a:noFill/>
                  <a:ln cap="flat" cmpd="sng" w="9525">
                    <a:solidFill>
                      <a:schemeClr val="dk1"/>
                    </a:solidFill>
                    <a:prstDash val="solid"/>
                    <a:round/>
                    <a:headEnd len="sm" w="sm" type="none"/>
                    <a:tailEnd len="sm" w="sm" type="none"/>
                  </a:ln>
                </p:spPr>
              </p:cxnSp>
              <p:cxnSp>
                <p:nvCxnSpPr>
                  <p:cNvPr id="280" name="Google Shape;280;p17"/>
                  <p:cNvCxnSpPr/>
                  <p:nvPr/>
                </p:nvCxnSpPr>
                <p:spPr>
                  <a:xfrm>
                    <a:off x="1008" y="3058"/>
                    <a:ext cx="3477" cy="0"/>
                  </a:xfrm>
                  <a:prstGeom prst="straightConnector1">
                    <a:avLst/>
                  </a:prstGeom>
                  <a:noFill/>
                  <a:ln cap="flat" cmpd="sng" w="9525">
                    <a:solidFill>
                      <a:schemeClr val="dk1"/>
                    </a:solidFill>
                    <a:prstDash val="solid"/>
                    <a:round/>
                    <a:headEnd len="sm" w="sm" type="none"/>
                    <a:tailEnd len="sm" w="sm" type="none"/>
                  </a:ln>
                </p:spPr>
              </p:cxnSp>
              <p:sp>
                <p:nvSpPr>
                  <p:cNvPr id="281" name="Google Shape;281;p17"/>
                  <p:cNvSpPr txBox="1"/>
                  <p:nvPr/>
                </p:nvSpPr>
                <p:spPr>
                  <a:xfrm>
                    <a:off x="4509" y="3080"/>
                    <a:ext cx="339" cy="24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25"/>
                      <a:buFont typeface="Arial"/>
                      <a:buNone/>
                    </a:pPr>
                    <a:r>
                      <a:rPr b="1" i="1" lang="en-IN" sz="1125" u="none" cap="none" strike="noStrike">
                        <a:solidFill>
                          <a:srgbClr val="000000"/>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282" name="Google Shape;282;p17"/>
                  <p:cNvSpPr txBox="1"/>
                  <p:nvPr/>
                </p:nvSpPr>
                <p:spPr>
                  <a:xfrm>
                    <a:off x="2979" y="1702"/>
                    <a:ext cx="571" cy="24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25"/>
                      <a:buFont typeface="Arial"/>
                      <a:buNone/>
                    </a:pPr>
                    <a:r>
                      <a:rPr b="1" i="1" lang="en-IN" sz="1125" u="none" cap="none" strike="noStrike">
                        <a:solidFill>
                          <a:srgbClr val="000000"/>
                        </a:solidFill>
                        <a:latin typeface="Times New Roman"/>
                        <a:ea typeface="Times New Roman"/>
                        <a:cs typeface="Times New Roman"/>
                        <a:sym typeface="Times New Roman"/>
                      </a:rPr>
                      <a:t>P(x)</a:t>
                    </a:r>
                    <a:endParaRPr b="1" i="0" sz="1125" u="none" cap="none" strike="noStrike">
                      <a:solidFill>
                        <a:srgbClr val="000000"/>
                      </a:solidFill>
                      <a:latin typeface="Times New Roman"/>
                      <a:ea typeface="Times New Roman"/>
                      <a:cs typeface="Times New Roman"/>
                      <a:sym typeface="Times New Roman"/>
                    </a:endParaRPr>
                  </a:p>
                </p:txBody>
              </p:sp>
              <p:sp>
                <p:nvSpPr>
                  <p:cNvPr id="283" name="Google Shape;283;p17"/>
                  <p:cNvSpPr txBox="1"/>
                  <p:nvPr/>
                </p:nvSpPr>
                <p:spPr>
                  <a:xfrm>
                    <a:off x="2352" y="2832"/>
                    <a:ext cx="252" cy="12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25"/>
                      <a:buFont typeface="Arial"/>
                      <a:buNone/>
                    </a:pPr>
                    <a:r>
                      <a:rPr b="1" i="0" lang="en-IN" sz="1125" u="none" cap="none" strike="noStrike">
                        <a:solidFill>
                          <a:srgbClr val="000000"/>
                        </a:solidFill>
                        <a:latin typeface="Times New Roman"/>
                        <a:ea typeface="Times New Roman"/>
                        <a:cs typeface="Times New Roman"/>
                        <a:sym typeface="Times New Roman"/>
                      </a:rPr>
                      <a:t>1/6</a:t>
                    </a:r>
                    <a:endParaRPr b="0" i="0" sz="1400" u="none" cap="none" strike="noStrike">
                      <a:solidFill>
                        <a:srgbClr val="000000"/>
                      </a:solidFill>
                      <a:latin typeface="Arial"/>
                      <a:ea typeface="Arial"/>
                      <a:cs typeface="Arial"/>
                      <a:sym typeface="Arial"/>
                    </a:endParaRPr>
                  </a:p>
                </p:txBody>
              </p:sp>
              <p:sp>
                <p:nvSpPr>
                  <p:cNvPr id="284" name="Google Shape;284;p17"/>
                  <p:cNvSpPr txBox="1"/>
                  <p:nvPr/>
                </p:nvSpPr>
                <p:spPr>
                  <a:xfrm>
                    <a:off x="2979" y="3140"/>
                    <a:ext cx="97" cy="10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25"/>
                      <a:buFont typeface="Arial"/>
                      <a:buNone/>
                    </a:pPr>
                    <a:r>
                      <a:rPr b="1" i="0" lang="en-IN" sz="1125" u="none" cap="none" strike="noStrike">
                        <a:solidFill>
                          <a:srgbClr val="000000"/>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p:txBody>
              </p:sp>
              <p:sp>
                <p:nvSpPr>
                  <p:cNvPr id="285" name="Google Shape;285;p17"/>
                  <p:cNvSpPr txBox="1"/>
                  <p:nvPr/>
                </p:nvSpPr>
                <p:spPr>
                  <a:xfrm>
                    <a:off x="3703" y="3140"/>
                    <a:ext cx="88" cy="1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25"/>
                      <a:buFont typeface="Arial"/>
                      <a:buNone/>
                    </a:pPr>
                    <a:r>
                      <a:rPr b="1" i="0" lang="en-IN" sz="1125" u="none" cap="none" strike="noStrike">
                        <a:solidFill>
                          <a:srgbClr val="000000"/>
                        </a:solidFill>
                        <a:latin typeface="Times New Roman"/>
                        <a:ea typeface="Times New Roman"/>
                        <a:cs typeface="Times New Roman"/>
                        <a:sym typeface="Times New Roman"/>
                      </a:rPr>
                      <a:t>4</a:t>
                    </a:r>
                    <a:endParaRPr b="0" i="0" sz="1400" u="none" cap="none" strike="noStrike">
                      <a:solidFill>
                        <a:srgbClr val="000000"/>
                      </a:solidFill>
                      <a:latin typeface="Arial"/>
                      <a:ea typeface="Arial"/>
                      <a:cs typeface="Arial"/>
                      <a:sym typeface="Arial"/>
                    </a:endParaRPr>
                  </a:p>
                </p:txBody>
              </p:sp>
              <p:sp>
                <p:nvSpPr>
                  <p:cNvPr id="286" name="Google Shape;286;p17"/>
                  <p:cNvSpPr txBox="1"/>
                  <p:nvPr/>
                </p:nvSpPr>
                <p:spPr>
                  <a:xfrm>
                    <a:off x="3945" y="3140"/>
                    <a:ext cx="97" cy="14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25"/>
                      <a:buFont typeface="Arial"/>
                      <a:buNone/>
                    </a:pPr>
                    <a:r>
                      <a:rPr b="1" i="0" lang="en-IN" sz="1125" u="none" cap="none" strike="noStrike">
                        <a:solidFill>
                          <a:srgbClr val="000000"/>
                        </a:solidFill>
                        <a:latin typeface="Times New Roman"/>
                        <a:ea typeface="Times New Roman"/>
                        <a:cs typeface="Times New Roman"/>
                        <a:sym typeface="Times New Roman"/>
                      </a:rPr>
                      <a:t>5</a:t>
                    </a:r>
                    <a:endParaRPr b="0" i="0" sz="1400" u="none" cap="none" strike="noStrike">
                      <a:solidFill>
                        <a:srgbClr val="000000"/>
                      </a:solidFill>
                      <a:latin typeface="Arial"/>
                      <a:ea typeface="Arial"/>
                      <a:cs typeface="Arial"/>
                      <a:sym typeface="Arial"/>
                    </a:endParaRPr>
                  </a:p>
                </p:txBody>
              </p:sp>
              <p:sp>
                <p:nvSpPr>
                  <p:cNvPr id="287" name="Google Shape;287;p17"/>
                  <p:cNvSpPr txBox="1"/>
                  <p:nvPr/>
                </p:nvSpPr>
                <p:spPr>
                  <a:xfrm>
                    <a:off x="4186" y="3140"/>
                    <a:ext cx="126" cy="16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25"/>
                      <a:buFont typeface="Arial"/>
                      <a:buNone/>
                    </a:pPr>
                    <a:r>
                      <a:rPr b="1" i="0" lang="en-IN" sz="1125" u="none" cap="none" strike="noStrike">
                        <a:solidFill>
                          <a:srgbClr val="000000"/>
                        </a:solidFill>
                        <a:latin typeface="Times New Roman"/>
                        <a:ea typeface="Times New Roman"/>
                        <a:cs typeface="Times New Roman"/>
                        <a:sym typeface="Times New Roman"/>
                      </a:rPr>
                      <a:t>6</a:t>
                    </a:r>
                    <a:endParaRPr b="0" i="0" sz="1400" u="none" cap="none" strike="noStrike">
                      <a:solidFill>
                        <a:srgbClr val="000000"/>
                      </a:solidFill>
                      <a:latin typeface="Arial"/>
                      <a:ea typeface="Arial"/>
                      <a:cs typeface="Arial"/>
                      <a:sym typeface="Arial"/>
                    </a:endParaRPr>
                  </a:p>
                </p:txBody>
              </p:sp>
              <p:sp>
                <p:nvSpPr>
                  <p:cNvPr id="288" name="Google Shape;288;p17"/>
                  <p:cNvSpPr txBox="1"/>
                  <p:nvPr/>
                </p:nvSpPr>
                <p:spPr>
                  <a:xfrm>
                    <a:off x="3220" y="3140"/>
                    <a:ext cx="107" cy="12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25"/>
                      <a:buFont typeface="Arial"/>
                      <a:buNone/>
                    </a:pPr>
                    <a:r>
                      <a:rPr b="1" i="0" lang="en-IN" sz="1125" u="none" cap="none" strike="noStrike">
                        <a:solidFill>
                          <a:srgbClr val="000000"/>
                        </a:solidFill>
                        <a:latin typeface="Times New Roman"/>
                        <a:ea typeface="Times New Roman"/>
                        <a:cs typeface="Times New Roman"/>
                        <a:sym typeface="Times New Roman"/>
                      </a:rPr>
                      <a:t>2</a:t>
                    </a:r>
                    <a:endParaRPr b="0" i="0" sz="1400" u="none" cap="none" strike="noStrike">
                      <a:solidFill>
                        <a:srgbClr val="000000"/>
                      </a:solidFill>
                      <a:latin typeface="Arial"/>
                      <a:ea typeface="Arial"/>
                      <a:cs typeface="Arial"/>
                      <a:sym typeface="Arial"/>
                    </a:endParaRPr>
                  </a:p>
                </p:txBody>
              </p:sp>
              <p:sp>
                <p:nvSpPr>
                  <p:cNvPr id="289" name="Google Shape;289;p17"/>
                  <p:cNvSpPr txBox="1"/>
                  <p:nvPr/>
                </p:nvSpPr>
                <p:spPr>
                  <a:xfrm>
                    <a:off x="3462" y="3140"/>
                    <a:ext cx="106" cy="12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25"/>
                      <a:buFont typeface="Arial"/>
                      <a:buNone/>
                    </a:pPr>
                    <a:r>
                      <a:rPr b="1" i="0" lang="en-IN" sz="1125" u="none" cap="none" strike="noStrike">
                        <a:solidFill>
                          <a:srgbClr val="000000"/>
                        </a:solidFill>
                        <a:latin typeface="Times New Roman"/>
                        <a:ea typeface="Times New Roman"/>
                        <a:cs typeface="Times New Roman"/>
                        <a:sym typeface="Times New Roman"/>
                      </a:rPr>
                      <a:t>3</a:t>
                    </a:r>
                    <a:endParaRPr b="0" i="0" sz="1400" u="none" cap="none" strike="noStrike">
                      <a:solidFill>
                        <a:srgbClr val="000000"/>
                      </a:solidFill>
                      <a:latin typeface="Arial"/>
                      <a:ea typeface="Arial"/>
                      <a:cs typeface="Arial"/>
                      <a:sym typeface="Arial"/>
                    </a:endParaRPr>
                  </a:p>
                </p:txBody>
              </p:sp>
              <p:cxnSp>
                <p:nvCxnSpPr>
                  <p:cNvPr id="290" name="Google Shape;290;p17"/>
                  <p:cNvCxnSpPr/>
                  <p:nvPr/>
                </p:nvCxnSpPr>
                <p:spPr>
                  <a:xfrm>
                    <a:off x="2617" y="2091"/>
                    <a:ext cx="194" cy="0"/>
                  </a:xfrm>
                  <a:prstGeom prst="straightConnector1">
                    <a:avLst/>
                  </a:prstGeom>
                  <a:noFill/>
                  <a:ln cap="flat" cmpd="sng" w="9525">
                    <a:solidFill>
                      <a:schemeClr val="dk1"/>
                    </a:solidFill>
                    <a:prstDash val="solid"/>
                    <a:round/>
                    <a:headEnd len="sm" w="sm" type="none"/>
                    <a:tailEnd len="sm" w="sm" type="none"/>
                  </a:ln>
                </p:spPr>
              </p:cxnSp>
              <p:cxnSp>
                <p:nvCxnSpPr>
                  <p:cNvPr id="291" name="Google Shape;291;p17"/>
                  <p:cNvCxnSpPr/>
                  <p:nvPr/>
                </p:nvCxnSpPr>
                <p:spPr>
                  <a:xfrm>
                    <a:off x="2617" y="2707"/>
                    <a:ext cx="194" cy="0"/>
                  </a:xfrm>
                  <a:prstGeom prst="straightConnector1">
                    <a:avLst/>
                  </a:prstGeom>
                  <a:noFill/>
                  <a:ln cap="flat" cmpd="sng" w="9525">
                    <a:solidFill>
                      <a:schemeClr val="dk1"/>
                    </a:solidFill>
                    <a:prstDash val="solid"/>
                    <a:round/>
                    <a:headEnd len="sm" w="sm" type="none"/>
                    <a:tailEnd len="sm" w="sm" type="none"/>
                  </a:ln>
                </p:spPr>
              </p:cxnSp>
              <p:cxnSp>
                <p:nvCxnSpPr>
                  <p:cNvPr id="292" name="Google Shape;292;p17"/>
                  <p:cNvCxnSpPr/>
                  <p:nvPr/>
                </p:nvCxnSpPr>
                <p:spPr>
                  <a:xfrm>
                    <a:off x="2617" y="2296"/>
                    <a:ext cx="194" cy="0"/>
                  </a:xfrm>
                  <a:prstGeom prst="straightConnector1">
                    <a:avLst/>
                  </a:prstGeom>
                  <a:noFill/>
                  <a:ln cap="flat" cmpd="sng" w="9525">
                    <a:solidFill>
                      <a:schemeClr val="dk1"/>
                    </a:solidFill>
                    <a:prstDash val="solid"/>
                    <a:round/>
                    <a:headEnd len="sm" w="sm" type="none"/>
                    <a:tailEnd len="sm" w="sm" type="none"/>
                  </a:ln>
                </p:spPr>
              </p:cxnSp>
              <p:cxnSp>
                <p:nvCxnSpPr>
                  <p:cNvPr id="293" name="Google Shape;293;p17"/>
                  <p:cNvCxnSpPr/>
                  <p:nvPr/>
                </p:nvCxnSpPr>
                <p:spPr>
                  <a:xfrm>
                    <a:off x="2617" y="1885"/>
                    <a:ext cx="194" cy="0"/>
                  </a:xfrm>
                  <a:prstGeom prst="straightConnector1">
                    <a:avLst/>
                  </a:prstGeom>
                  <a:noFill/>
                  <a:ln cap="flat" cmpd="sng" w="9525">
                    <a:solidFill>
                      <a:schemeClr val="dk1"/>
                    </a:solidFill>
                    <a:prstDash val="solid"/>
                    <a:round/>
                    <a:headEnd len="sm" w="sm" type="none"/>
                    <a:tailEnd len="sm" w="sm" type="none"/>
                  </a:ln>
                </p:spPr>
              </p:cxnSp>
              <p:cxnSp>
                <p:nvCxnSpPr>
                  <p:cNvPr id="294" name="Google Shape;294;p17"/>
                  <p:cNvCxnSpPr/>
                  <p:nvPr/>
                </p:nvCxnSpPr>
                <p:spPr>
                  <a:xfrm>
                    <a:off x="2617" y="2502"/>
                    <a:ext cx="194" cy="0"/>
                  </a:xfrm>
                  <a:prstGeom prst="straightConnector1">
                    <a:avLst/>
                  </a:prstGeom>
                  <a:noFill/>
                  <a:ln cap="flat" cmpd="sng" w="9525">
                    <a:solidFill>
                      <a:schemeClr val="dk1"/>
                    </a:solidFill>
                    <a:prstDash val="solid"/>
                    <a:round/>
                    <a:headEnd len="sm" w="sm" type="none"/>
                    <a:tailEnd len="sm" w="sm" type="none"/>
                  </a:ln>
                </p:spPr>
              </p:cxnSp>
            </p:grpSp>
          </p:grpSp>
          <p:sp>
            <p:nvSpPr>
              <p:cNvPr id="295" name="Google Shape;295;p17"/>
              <p:cNvSpPr txBox="1"/>
              <p:nvPr/>
            </p:nvSpPr>
            <p:spPr>
              <a:xfrm>
                <a:off x="2336" y="2604"/>
                <a:ext cx="252" cy="12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25"/>
                  <a:buFont typeface="Arial"/>
                  <a:buNone/>
                </a:pPr>
                <a:r>
                  <a:rPr b="1" i="0" lang="en-IN" sz="1125" u="none" cap="none" strike="noStrike">
                    <a:solidFill>
                      <a:srgbClr val="000000"/>
                    </a:solidFill>
                    <a:latin typeface="Times New Roman"/>
                    <a:ea typeface="Times New Roman"/>
                    <a:cs typeface="Times New Roman"/>
                    <a:sym typeface="Times New Roman"/>
                  </a:rPr>
                  <a:t>1/3</a:t>
                </a:r>
                <a:endParaRPr b="0" i="0" sz="1400" u="none" cap="none" strike="noStrike">
                  <a:solidFill>
                    <a:srgbClr val="000000"/>
                  </a:solidFill>
                  <a:latin typeface="Arial"/>
                  <a:ea typeface="Arial"/>
                  <a:cs typeface="Arial"/>
                  <a:sym typeface="Arial"/>
                </a:endParaRPr>
              </a:p>
            </p:txBody>
          </p:sp>
          <p:sp>
            <p:nvSpPr>
              <p:cNvPr id="296" name="Google Shape;296;p17"/>
              <p:cNvSpPr txBox="1"/>
              <p:nvPr/>
            </p:nvSpPr>
            <p:spPr>
              <a:xfrm>
                <a:off x="2336" y="2399"/>
                <a:ext cx="252" cy="12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25"/>
                  <a:buFont typeface="Arial"/>
                  <a:buNone/>
                </a:pPr>
                <a:r>
                  <a:rPr b="1" i="0" lang="en-IN" sz="1125" u="none" cap="none" strike="noStrike">
                    <a:solidFill>
                      <a:srgbClr val="000000"/>
                    </a:solidFill>
                    <a:latin typeface="Times New Roman"/>
                    <a:ea typeface="Times New Roman"/>
                    <a:cs typeface="Times New Roman"/>
                    <a:sym typeface="Times New Roman"/>
                  </a:rPr>
                  <a:t>1/2</a:t>
                </a:r>
                <a:endParaRPr b="0" i="0" sz="1400" u="none" cap="none" strike="noStrike">
                  <a:solidFill>
                    <a:srgbClr val="000000"/>
                  </a:solidFill>
                  <a:latin typeface="Arial"/>
                  <a:ea typeface="Arial"/>
                  <a:cs typeface="Arial"/>
                  <a:sym typeface="Arial"/>
                </a:endParaRPr>
              </a:p>
            </p:txBody>
          </p:sp>
          <p:sp>
            <p:nvSpPr>
              <p:cNvPr id="297" name="Google Shape;297;p17"/>
              <p:cNvSpPr txBox="1"/>
              <p:nvPr/>
            </p:nvSpPr>
            <p:spPr>
              <a:xfrm>
                <a:off x="2336" y="2194"/>
                <a:ext cx="252" cy="121"/>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25"/>
                  <a:buFont typeface="Arial"/>
                  <a:buNone/>
                </a:pPr>
                <a:r>
                  <a:rPr b="1" i="0" lang="en-IN" sz="1125" u="none" cap="none" strike="noStrike">
                    <a:solidFill>
                      <a:srgbClr val="000000"/>
                    </a:solidFill>
                    <a:latin typeface="Times New Roman"/>
                    <a:ea typeface="Times New Roman"/>
                    <a:cs typeface="Times New Roman"/>
                    <a:sym typeface="Times New Roman"/>
                  </a:rPr>
                  <a:t>2/3</a:t>
                </a:r>
                <a:endParaRPr b="0" i="0" sz="1400" u="none" cap="none" strike="noStrike">
                  <a:solidFill>
                    <a:srgbClr val="000000"/>
                  </a:solidFill>
                  <a:latin typeface="Arial"/>
                  <a:ea typeface="Arial"/>
                  <a:cs typeface="Arial"/>
                  <a:sym typeface="Arial"/>
                </a:endParaRPr>
              </a:p>
            </p:txBody>
          </p:sp>
          <p:sp>
            <p:nvSpPr>
              <p:cNvPr id="298" name="Google Shape;298;p17"/>
              <p:cNvSpPr txBox="1"/>
              <p:nvPr/>
            </p:nvSpPr>
            <p:spPr>
              <a:xfrm>
                <a:off x="2336" y="1988"/>
                <a:ext cx="252" cy="12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25"/>
                  <a:buFont typeface="Arial"/>
                  <a:buNone/>
                </a:pPr>
                <a:r>
                  <a:rPr b="1" i="0" lang="en-IN" sz="1125" u="none" cap="none" strike="noStrike">
                    <a:solidFill>
                      <a:srgbClr val="000000"/>
                    </a:solidFill>
                    <a:latin typeface="Times New Roman"/>
                    <a:ea typeface="Times New Roman"/>
                    <a:cs typeface="Times New Roman"/>
                    <a:sym typeface="Times New Roman"/>
                  </a:rPr>
                  <a:t>5/6</a:t>
                </a:r>
                <a:endParaRPr b="0" i="0" sz="1400" u="none" cap="none" strike="noStrike">
                  <a:solidFill>
                    <a:srgbClr val="000000"/>
                  </a:solidFill>
                  <a:latin typeface="Arial"/>
                  <a:ea typeface="Arial"/>
                  <a:cs typeface="Arial"/>
                  <a:sym typeface="Arial"/>
                </a:endParaRPr>
              </a:p>
            </p:txBody>
          </p:sp>
          <p:sp>
            <p:nvSpPr>
              <p:cNvPr id="299" name="Google Shape;299;p17"/>
              <p:cNvSpPr txBox="1"/>
              <p:nvPr/>
            </p:nvSpPr>
            <p:spPr>
              <a:xfrm>
                <a:off x="2336" y="1783"/>
                <a:ext cx="252" cy="12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25"/>
                  <a:buFont typeface="Arial"/>
                  <a:buNone/>
                </a:pPr>
                <a:r>
                  <a:rPr b="1" i="0" lang="en-IN" sz="1125" u="none" cap="none" strike="noStrike">
                    <a:solidFill>
                      <a:srgbClr val="000000"/>
                    </a:solidFill>
                    <a:latin typeface="Times New Roman"/>
                    <a:ea typeface="Times New Roman"/>
                    <a:cs typeface="Times New Roman"/>
                    <a:sym typeface="Times New Roman"/>
                  </a:rPr>
                  <a:t>1.0</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Noto Sans Symbols"/>
              <a:buChar char="✔"/>
            </a:pPr>
            <a:r>
              <a:rPr b="1" lang="en-IN">
                <a:latin typeface="Calibri"/>
                <a:ea typeface="Calibri"/>
                <a:cs typeface="Calibri"/>
                <a:sym typeface="Calibri"/>
              </a:rPr>
              <a:t>Binomial</a:t>
            </a:r>
            <a:endParaRPr/>
          </a:p>
          <a:p>
            <a:pPr indent="-342900" lvl="0" marL="457200" rtl="0" algn="l">
              <a:lnSpc>
                <a:spcPct val="200000"/>
              </a:lnSpc>
              <a:spcBef>
                <a:spcPts val="0"/>
              </a:spcBef>
              <a:spcAft>
                <a:spcPts val="0"/>
              </a:spcAft>
              <a:buSzPts val="1800"/>
              <a:buFont typeface="Noto Sans Symbols"/>
              <a:buChar char="✔"/>
            </a:pPr>
            <a:r>
              <a:rPr b="1" lang="en-IN">
                <a:latin typeface="Calibri"/>
                <a:ea typeface="Calibri"/>
                <a:cs typeface="Calibri"/>
                <a:sym typeface="Calibri"/>
              </a:rPr>
              <a:t>Poisson</a:t>
            </a:r>
            <a:endParaRPr b="1">
              <a:latin typeface="Calibri"/>
              <a:ea typeface="Calibri"/>
              <a:cs typeface="Calibri"/>
              <a:sym typeface="Calibri"/>
            </a:endParaRPr>
          </a:p>
        </p:txBody>
      </p:sp>
      <p:sp>
        <p:nvSpPr>
          <p:cNvPr id="305" name="Google Shape;305;p18"/>
          <p:cNvSpPr/>
          <p:nvPr/>
        </p:nvSpPr>
        <p:spPr>
          <a:xfrm>
            <a:off x="539827" y="550144"/>
            <a:ext cx="5387247"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Arial"/>
                <a:ea typeface="Arial"/>
                <a:cs typeface="Arial"/>
                <a:sym typeface="Arial"/>
              </a:rPr>
              <a:t>Discrete Probability Distribution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9"/>
          <p:cNvSpPr txBox="1"/>
          <p:nvPr>
            <p:ph type="title"/>
          </p:nvPr>
        </p:nvSpPr>
        <p:spPr>
          <a:xfrm>
            <a:off x="1685581" y="2187919"/>
            <a:ext cx="5596569" cy="745629"/>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IN" sz="3600">
                <a:latin typeface="Calibri"/>
                <a:ea typeface="Calibri"/>
                <a:cs typeface="Calibri"/>
                <a:sym typeface="Calibri"/>
              </a:rPr>
              <a:t>Binomial Distribution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0"/>
          <p:cNvSpPr txBox="1"/>
          <p:nvPr>
            <p:ph type="title"/>
          </p:nvPr>
        </p:nvSpPr>
        <p:spPr>
          <a:xfrm>
            <a:off x="352540" y="229689"/>
            <a:ext cx="5915025" cy="74562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Binomial Distribution</a:t>
            </a:r>
            <a:endParaRPr/>
          </a:p>
        </p:txBody>
      </p:sp>
      <p:sp>
        <p:nvSpPr>
          <p:cNvPr id="316" name="Google Shape;316;p20"/>
          <p:cNvSpPr txBox="1"/>
          <p:nvPr>
            <p:ph idx="1" type="body"/>
          </p:nvPr>
        </p:nvSpPr>
        <p:spPr>
          <a:xfrm>
            <a:off x="352540" y="832095"/>
            <a:ext cx="8582140" cy="2891606"/>
          </a:xfrm>
          <a:prstGeom prst="rect">
            <a:avLst/>
          </a:prstGeom>
          <a:noFill/>
          <a:ln>
            <a:noFill/>
          </a:ln>
        </p:spPr>
        <p:txBody>
          <a:bodyPr anchorCtr="0" anchor="t" bIns="91425" lIns="91425" spcFirstLastPara="1" rIns="91425" wrap="square" tIns="91425">
            <a:noAutofit/>
          </a:bodyPr>
          <a:lstStyle/>
          <a:p>
            <a:pPr indent="-160735" lvl="0" marL="160735" rtl="0" algn="l">
              <a:lnSpc>
                <a:spcPct val="100000"/>
              </a:lnSpc>
              <a:spcBef>
                <a:spcPts val="0"/>
              </a:spcBef>
              <a:spcAft>
                <a:spcPts val="0"/>
              </a:spcAft>
              <a:buSzPts val="1800"/>
              <a:buChar char="●"/>
            </a:pPr>
            <a:r>
              <a:rPr lang="en-IN" sz="2000">
                <a:latin typeface="Calibri"/>
                <a:ea typeface="Calibri"/>
                <a:cs typeface="Calibri"/>
                <a:sym typeface="Calibri"/>
              </a:rPr>
              <a:t>Is a discrete probability distribution.</a:t>
            </a:r>
            <a:endParaRPr/>
          </a:p>
          <a:p>
            <a:pPr indent="-160735" lvl="0" marL="160735" rtl="0" algn="l">
              <a:lnSpc>
                <a:spcPct val="100000"/>
              </a:lnSpc>
              <a:spcBef>
                <a:spcPts val="338"/>
              </a:spcBef>
              <a:spcAft>
                <a:spcPts val="0"/>
              </a:spcAft>
              <a:buSzPts val="1800"/>
              <a:buChar char="●"/>
            </a:pPr>
            <a:r>
              <a:rPr lang="en-IN" sz="2000">
                <a:latin typeface="Calibri"/>
                <a:ea typeface="Calibri"/>
                <a:cs typeface="Calibri"/>
                <a:sym typeface="Calibri"/>
              </a:rPr>
              <a:t>It is a multistep experiment.</a:t>
            </a:r>
            <a:endParaRPr/>
          </a:p>
          <a:p>
            <a:pPr indent="0" lvl="0" marL="0" rtl="0" algn="l">
              <a:lnSpc>
                <a:spcPct val="100000"/>
              </a:lnSpc>
              <a:spcBef>
                <a:spcPts val="1238"/>
              </a:spcBef>
              <a:spcAft>
                <a:spcPts val="0"/>
              </a:spcAft>
              <a:buSzPts val="2400"/>
              <a:buNone/>
            </a:pPr>
            <a:r>
              <a:rPr b="1" lang="en-IN" sz="2000">
                <a:latin typeface="Calibri"/>
                <a:ea typeface="Calibri"/>
                <a:cs typeface="Calibri"/>
                <a:sym typeface="Calibri"/>
              </a:rPr>
              <a:t>Properties (or assumptions) of binomial experiment:</a:t>
            </a:r>
            <a:endParaRPr b="1" sz="2000">
              <a:latin typeface="Calibri"/>
              <a:ea typeface="Calibri"/>
              <a:cs typeface="Calibri"/>
              <a:sym typeface="Calibri"/>
            </a:endParaRPr>
          </a:p>
          <a:p>
            <a:pPr indent="-160735" lvl="1" marL="417910" rtl="0" algn="l">
              <a:lnSpc>
                <a:spcPct val="100000"/>
              </a:lnSpc>
              <a:spcBef>
                <a:spcPts val="1200"/>
              </a:spcBef>
              <a:spcAft>
                <a:spcPts val="0"/>
              </a:spcAft>
              <a:buSzPts val="1400"/>
              <a:buChar char="○"/>
            </a:pPr>
            <a:r>
              <a:rPr lang="en-IN" sz="2000">
                <a:latin typeface="Calibri"/>
                <a:ea typeface="Calibri"/>
                <a:cs typeface="Calibri"/>
                <a:sym typeface="Calibri"/>
              </a:rPr>
              <a:t>The experiment consists of a sequence on n trials.</a:t>
            </a:r>
            <a:endParaRPr/>
          </a:p>
          <a:p>
            <a:pPr indent="-160735" lvl="1" marL="417910" rtl="0" algn="l">
              <a:lnSpc>
                <a:spcPct val="100000"/>
              </a:lnSpc>
              <a:spcBef>
                <a:spcPts val="1538"/>
              </a:spcBef>
              <a:spcAft>
                <a:spcPts val="0"/>
              </a:spcAft>
              <a:buSzPts val="1400"/>
              <a:buChar char="○"/>
            </a:pPr>
            <a:r>
              <a:rPr lang="en-IN" sz="2000">
                <a:latin typeface="Calibri"/>
                <a:ea typeface="Calibri"/>
                <a:cs typeface="Calibri"/>
                <a:sym typeface="Calibri"/>
              </a:rPr>
              <a:t>Only two outcomes are possible in each trial. We refer to one of them as “</a:t>
            </a:r>
            <a:r>
              <a:rPr b="1" lang="en-IN" sz="2000">
                <a:latin typeface="Calibri"/>
                <a:ea typeface="Calibri"/>
                <a:cs typeface="Calibri"/>
                <a:sym typeface="Calibri"/>
              </a:rPr>
              <a:t>success</a:t>
            </a:r>
            <a:r>
              <a:rPr lang="en-IN" sz="2000">
                <a:latin typeface="Calibri"/>
                <a:ea typeface="Calibri"/>
                <a:cs typeface="Calibri"/>
                <a:sym typeface="Calibri"/>
              </a:rPr>
              <a:t>” and the other as “</a:t>
            </a:r>
            <a:r>
              <a:rPr b="1" lang="en-IN" sz="2000">
                <a:latin typeface="Calibri"/>
                <a:ea typeface="Calibri"/>
                <a:cs typeface="Calibri"/>
                <a:sym typeface="Calibri"/>
              </a:rPr>
              <a:t>failure</a:t>
            </a:r>
            <a:r>
              <a:rPr lang="en-IN" sz="2000">
                <a:latin typeface="Calibri"/>
                <a:ea typeface="Calibri"/>
                <a:cs typeface="Calibri"/>
                <a:sym typeface="Calibri"/>
              </a:rPr>
              <a:t>”.</a:t>
            </a:r>
            <a:endParaRPr/>
          </a:p>
          <a:p>
            <a:pPr indent="-160735" lvl="1" marL="417910" rtl="0" algn="l">
              <a:lnSpc>
                <a:spcPct val="100000"/>
              </a:lnSpc>
              <a:spcBef>
                <a:spcPts val="1538"/>
              </a:spcBef>
              <a:spcAft>
                <a:spcPts val="0"/>
              </a:spcAft>
              <a:buSzPts val="1400"/>
              <a:buChar char="○"/>
            </a:pPr>
            <a:r>
              <a:rPr lang="en-IN" sz="2000">
                <a:latin typeface="Calibri"/>
                <a:ea typeface="Calibri"/>
                <a:cs typeface="Calibri"/>
                <a:sym typeface="Calibri"/>
              </a:rPr>
              <a:t>The probability of success is denoted by </a:t>
            </a:r>
            <a:r>
              <a:rPr b="1" lang="en-IN" sz="2000">
                <a:latin typeface="Calibri"/>
                <a:ea typeface="Calibri"/>
                <a:cs typeface="Calibri"/>
                <a:sym typeface="Calibri"/>
              </a:rPr>
              <a:t>p</a:t>
            </a:r>
            <a:r>
              <a:rPr lang="en-IN" sz="2000">
                <a:latin typeface="Calibri"/>
                <a:ea typeface="Calibri"/>
                <a:cs typeface="Calibri"/>
                <a:sym typeface="Calibri"/>
              </a:rPr>
              <a:t>, does not change from trial to trial. </a:t>
            </a:r>
            <a:endParaRPr/>
          </a:p>
          <a:p>
            <a:pPr indent="-160735" lvl="1" marL="417910" rtl="0" algn="l">
              <a:lnSpc>
                <a:spcPct val="100000"/>
              </a:lnSpc>
              <a:spcBef>
                <a:spcPts val="1538"/>
              </a:spcBef>
              <a:spcAft>
                <a:spcPts val="0"/>
              </a:spcAft>
              <a:buSzPts val="1400"/>
              <a:buChar char="○"/>
            </a:pPr>
            <a:r>
              <a:rPr lang="en-IN" sz="2000">
                <a:latin typeface="Calibri"/>
                <a:ea typeface="Calibri"/>
                <a:cs typeface="Calibri"/>
                <a:sym typeface="Calibri"/>
              </a:rPr>
              <a:t>The probability of failure is given by </a:t>
            </a:r>
            <a:r>
              <a:rPr b="1" lang="en-IN" sz="2000">
                <a:latin typeface="Calibri"/>
                <a:ea typeface="Calibri"/>
                <a:cs typeface="Calibri"/>
                <a:sym typeface="Calibri"/>
              </a:rPr>
              <a:t>(1-p) </a:t>
            </a:r>
            <a:r>
              <a:rPr lang="en-IN" sz="2000">
                <a:latin typeface="Calibri"/>
                <a:ea typeface="Calibri"/>
                <a:cs typeface="Calibri"/>
                <a:sym typeface="Calibri"/>
              </a:rPr>
              <a:t>as a consequence of above.</a:t>
            </a:r>
            <a:endParaRPr/>
          </a:p>
          <a:p>
            <a:pPr indent="-160735" lvl="1" marL="417910" rtl="0" algn="l">
              <a:lnSpc>
                <a:spcPct val="100000"/>
              </a:lnSpc>
              <a:spcBef>
                <a:spcPts val="1538"/>
              </a:spcBef>
              <a:spcAft>
                <a:spcPts val="0"/>
              </a:spcAft>
              <a:buSzPts val="1400"/>
              <a:buChar char="○"/>
            </a:pPr>
            <a:r>
              <a:rPr lang="en-IN" sz="2000">
                <a:latin typeface="Calibri"/>
                <a:ea typeface="Calibri"/>
                <a:cs typeface="Calibri"/>
                <a:sym typeface="Calibri"/>
              </a:rPr>
              <a:t>The trials are independent.</a:t>
            </a:r>
            <a:endParaRPr sz="2000">
              <a:latin typeface="Calibri"/>
              <a:ea typeface="Calibri"/>
              <a:cs typeface="Calibri"/>
              <a:sym typeface="Calibri"/>
            </a:endParaRPr>
          </a:p>
          <a:p>
            <a:pPr indent="-228600" lvl="0" marL="457200" rtl="0" algn="l">
              <a:lnSpc>
                <a:spcPct val="100000"/>
              </a:lnSpc>
              <a:spcBef>
                <a:spcPts val="338"/>
              </a:spcBef>
              <a:spcAft>
                <a:spcPts val="0"/>
              </a:spcAft>
              <a:buSzPts val="1800"/>
              <a:buNone/>
            </a:pPr>
            <a:r>
              <a:t/>
            </a:r>
            <a:endParaRPr sz="200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1"/>
          <p:cNvSpPr txBox="1"/>
          <p:nvPr>
            <p:ph type="title"/>
          </p:nvPr>
        </p:nvSpPr>
        <p:spPr>
          <a:xfrm>
            <a:off x="545849" y="345483"/>
            <a:ext cx="6681214" cy="74562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Calibri"/>
                <a:ea typeface="Calibri"/>
                <a:cs typeface="Calibri"/>
                <a:sym typeface="Calibri"/>
              </a:rPr>
              <a:t>Binomial Distribution – Business Examples</a:t>
            </a:r>
            <a:endParaRPr/>
          </a:p>
        </p:txBody>
      </p:sp>
      <p:sp>
        <p:nvSpPr>
          <p:cNvPr id="322" name="Google Shape;322;p21"/>
          <p:cNvSpPr txBox="1"/>
          <p:nvPr>
            <p:ph idx="1" type="body"/>
          </p:nvPr>
        </p:nvSpPr>
        <p:spPr>
          <a:xfrm>
            <a:off x="678054" y="1091112"/>
            <a:ext cx="7463411" cy="3172416"/>
          </a:xfrm>
          <a:prstGeom prst="rect">
            <a:avLst/>
          </a:prstGeom>
          <a:noFill/>
          <a:ln>
            <a:noFill/>
          </a:ln>
        </p:spPr>
        <p:txBody>
          <a:bodyPr anchorCtr="0" anchor="t" bIns="91425" lIns="91425" spcFirstLastPara="1" rIns="91425" wrap="square" tIns="91425">
            <a:noAutofit/>
          </a:bodyPr>
          <a:lstStyle/>
          <a:p>
            <a:pPr indent="-160735" lvl="1" marL="417910" rtl="0" algn="l">
              <a:lnSpc>
                <a:spcPct val="150000"/>
              </a:lnSpc>
              <a:spcBef>
                <a:spcPts val="1600"/>
              </a:spcBef>
              <a:spcAft>
                <a:spcPts val="0"/>
              </a:spcAft>
              <a:buSzPts val="1400"/>
              <a:buChar char="○"/>
            </a:pPr>
            <a:r>
              <a:rPr lang="en-IN" sz="2000">
                <a:solidFill>
                  <a:schemeClr val="dk2"/>
                </a:solidFill>
                <a:latin typeface="Calibri"/>
                <a:ea typeface="Calibri"/>
                <a:cs typeface="Calibri"/>
                <a:sym typeface="Calibri"/>
              </a:rPr>
              <a:t>How many of the customers visiting a supermarket make a purchase?</a:t>
            </a:r>
            <a:endParaRPr/>
          </a:p>
          <a:p>
            <a:pPr indent="-160735" lvl="1" marL="417910" rtl="0" algn="l">
              <a:lnSpc>
                <a:spcPct val="150000"/>
              </a:lnSpc>
              <a:spcBef>
                <a:spcPts val="1938"/>
              </a:spcBef>
              <a:spcAft>
                <a:spcPts val="0"/>
              </a:spcAft>
              <a:buSzPts val="1400"/>
              <a:buChar char="○"/>
            </a:pPr>
            <a:r>
              <a:rPr lang="en-IN" sz="2000">
                <a:solidFill>
                  <a:schemeClr val="dk2"/>
                </a:solidFill>
                <a:latin typeface="Calibri"/>
                <a:ea typeface="Calibri"/>
                <a:cs typeface="Calibri"/>
                <a:sym typeface="Calibri"/>
              </a:rPr>
              <a:t>How many calls of an insurance agent will result in subscription?</a:t>
            </a:r>
            <a:endParaRPr/>
          </a:p>
          <a:p>
            <a:pPr indent="-160735" lvl="1" marL="417910" rtl="0" algn="l">
              <a:lnSpc>
                <a:spcPct val="150000"/>
              </a:lnSpc>
              <a:spcBef>
                <a:spcPts val="1938"/>
              </a:spcBef>
              <a:spcAft>
                <a:spcPts val="675"/>
              </a:spcAft>
              <a:buSzPts val="1400"/>
              <a:buChar char="○"/>
            </a:pPr>
            <a:r>
              <a:rPr lang="en-IN" sz="2000">
                <a:solidFill>
                  <a:schemeClr val="dk2"/>
                </a:solidFill>
                <a:latin typeface="Calibri"/>
                <a:ea typeface="Calibri"/>
                <a:cs typeface="Calibri"/>
                <a:sym typeface="Calibri"/>
              </a:rPr>
              <a:t>How many purchases will be made using credit card?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Calibri"/>
                <a:ea typeface="Calibri"/>
                <a:cs typeface="Calibri"/>
                <a:sym typeface="Calibri"/>
              </a:rPr>
              <a:t>Binomial Probability Function</a:t>
            </a:r>
            <a:br>
              <a:rPr b="1" lang="en-IN">
                <a:latin typeface="Calibri"/>
                <a:ea typeface="Calibri"/>
                <a:cs typeface="Calibri"/>
                <a:sym typeface="Calibri"/>
              </a:rPr>
            </a:br>
            <a:endParaRPr>
              <a:latin typeface="Calibri"/>
              <a:ea typeface="Calibri"/>
              <a:cs typeface="Calibri"/>
              <a:sym typeface="Calibri"/>
            </a:endParaRPr>
          </a:p>
        </p:txBody>
      </p:sp>
      <p:sp>
        <p:nvSpPr>
          <p:cNvPr id="328" name="Google Shape;328;p22"/>
          <p:cNvSpPr txBox="1"/>
          <p:nvPr/>
        </p:nvSpPr>
        <p:spPr>
          <a:xfrm>
            <a:off x="925417" y="1137092"/>
            <a:ext cx="6819441" cy="3543086"/>
          </a:xfrm>
          <a:prstGeom prst="rect">
            <a:avLst/>
          </a:prstGeom>
          <a:blipFill rotWithShape="1">
            <a:blip r:embed="rId3">
              <a:alphaModFix/>
            </a:blip>
            <a:stretch>
              <a:fillRect b="-1890" l="-801" r="-356" t="-103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acf9bb596b_0_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a:t>Doubts in previous session</a:t>
            </a:r>
            <a:endParaRPr/>
          </a:p>
        </p:txBody>
      </p:sp>
      <p:sp>
        <p:nvSpPr>
          <p:cNvPr id="82" name="Google Shape;82;gacf9bb596b_0_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3"/>
          <p:cNvSpPr txBox="1"/>
          <p:nvPr>
            <p:ph type="title"/>
          </p:nvPr>
        </p:nvSpPr>
        <p:spPr>
          <a:xfrm>
            <a:off x="311700" y="345872"/>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Calibri"/>
                <a:ea typeface="Calibri"/>
                <a:cs typeface="Calibri"/>
                <a:sym typeface="Calibri"/>
              </a:rPr>
              <a:t>Mean and Variance of Binomial Distribution</a:t>
            </a:r>
            <a:br>
              <a:rPr b="1" lang="en-IN">
                <a:latin typeface="Calibri"/>
                <a:ea typeface="Calibri"/>
                <a:cs typeface="Calibri"/>
                <a:sym typeface="Calibri"/>
              </a:rPr>
            </a:br>
            <a:endParaRPr>
              <a:latin typeface="Calibri"/>
              <a:ea typeface="Calibri"/>
              <a:cs typeface="Calibri"/>
              <a:sym typeface="Calibri"/>
            </a:endParaRPr>
          </a:p>
        </p:txBody>
      </p:sp>
      <p:sp>
        <p:nvSpPr>
          <p:cNvPr id="334" name="Google Shape;334;p23"/>
          <p:cNvSpPr txBox="1"/>
          <p:nvPr>
            <p:ph idx="1" type="body"/>
          </p:nvPr>
        </p:nvSpPr>
        <p:spPr>
          <a:xfrm>
            <a:off x="311700" y="899084"/>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IN" sz="2000">
                <a:solidFill>
                  <a:schemeClr val="dk2"/>
                </a:solidFill>
                <a:latin typeface="Calibri"/>
                <a:ea typeface="Calibri"/>
                <a:cs typeface="Calibri"/>
                <a:sym typeface="Calibri"/>
              </a:rPr>
              <a:t>A binomial experiment is a series of n Bernoulli trials. Therefore</a:t>
            </a:r>
            <a:endParaRPr/>
          </a:p>
          <a:p>
            <a:pPr indent="-317500" lvl="2" marL="1371600" rtl="0" algn="l">
              <a:lnSpc>
                <a:spcPct val="100000"/>
              </a:lnSpc>
              <a:spcBef>
                <a:spcPts val="2275"/>
              </a:spcBef>
              <a:spcAft>
                <a:spcPts val="0"/>
              </a:spcAft>
              <a:buSzPts val="1400"/>
              <a:buChar char="■"/>
            </a:pPr>
            <a:r>
              <a:rPr b="1" lang="en-IN" sz="2000">
                <a:solidFill>
                  <a:schemeClr val="dk2"/>
                </a:solidFill>
                <a:latin typeface="Calibri"/>
                <a:ea typeface="Calibri"/>
                <a:cs typeface="Calibri"/>
                <a:sym typeface="Calibri"/>
              </a:rPr>
              <a:t>μx = p + p + … n times = np</a:t>
            </a:r>
            <a:endParaRPr/>
          </a:p>
          <a:p>
            <a:pPr indent="-317500" lvl="2" marL="1371600" rtl="0" algn="l">
              <a:lnSpc>
                <a:spcPct val="100000"/>
              </a:lnSpc>
              <a:spcBef>
                <a:spcPts val="2275"/>
              </a:spcBef>
              <a:spcAft>
                <a:spcPts val="0"/>
              </a:spcAft>
              <a:buSzPts val="1400"/>
              <a:buChar char="■"/>
            </a:pPr>
            <a:r>
              <a:rPr lang="en-IN" sz="2000">
                <a:solidFill>
                  <a:schemeClr val="dk2"/>
                </a:solidFill>
                <a:latin typeface="Calibri"/>
                <a:ea typeface="Calibri"/>
                <a:cs typeface="Calibri"/>
                <a:sym typeface="Calibri"/>
              </a:rPr>
              <a:t>Let (1-p) = q then</a:t>
            </a:r>
            <a:endParaRPr/>
          </a:p>
          <a:p>
            <a:pPr indent="-317500" lvl="1" marL="914400" rtl="0" algn="l">
              <a:lnSpc>
                <a:spcPct val="100000"/>
              </a:lnSpc>
              <a:spcBef>
                <a:spcPts val="2275"/>
              </a:spcBef>
              <a:spcAft>
                <a:spcPts val="0"/>
              </a:spcAft>
              <a:buSzPts val="1400"/>
              <a:buChar char="○"/>
            </a:pPr>
            <a:r>
              <a:rPr lang="en-IN" sz="2000">
                <a:solidFill>
                  <a:schemeClr val="dk2"/>
                </a:solidFill>
                <a:latin typeface="Calibri"/>
                <a:ea typeface="Calibri"/>
                <a:cs typeface="Calibri"/>
                <a:sym typeface="Calibri"/>
              </a:rPr>
              <a:t>For a Bernoulli trial</a:t>
            </a:r>
            <a:endParaRPr/>
          </a:p>
          <a:p>
            <a:pPr indent="-317500" lvl="2" marL="1371600" rtl="0" algn="l">
              <a:lnSpc>
                <a:spcPct val="100000"/>
              </a:lnSpc>
              <a:spcBef>
                <a:spcPts val="2275"/>
              </a:spcBef>
              <a:spcAft>
                <a:spcPts val="0"/>
              </a:spcAft>
              <a:buSzPts val="1400"/>
              <a:buChar char="■"/>
            </a:pPr>
            <a:r>
              <a:rPr b="1" lang="en-IN" sz="2000">
                <a:solidFill>
                  <a:schemeClr val="dk2"/>
                </a:solidFill>
                <a:latin typeface="Calibri"/>
                <a:ea typeface="Calibri"/>
                <a:cs typeface="Calibri"/>
                <a:sym typeface="Calibri"/>
              </a:rPr>
              <a:t>Var(b) = pq </a:t>
            </a:r>
            <a:endParaRPr/>
          </a:p>
          <a:p>
            <a:pPr indent="-250031" lvl="2" marL="250031" rtl="0" algn="l">
              <a:lnSpc>
                <a:spcPct val="100000"/>
              </a:lnSpc>
              <a:spcBef>
                <a:spcPts val="2275"/>
              </a:spcBef>
              <a:spcAft>
                <a:spcPts val="0"/>
              </a:spcAft>
              <a:buSzPts val="1400"/>
              <a:buChar char="■"/>
            </a:pPr>
            <a:r>
              <a:rPr lang="en-IN" sz="2000">
                <a:solidFill>
                  <a:schemeClr val="dk2"/>
                </a:solidFill>
                <a:latin typeface="Calibri"/>
                <a:ea typeface="Calibri"/>
                <a:cs typeface="Calibri"/>
                <a:sym typeface="Calibri"/>
              </a:rPr>
              <a:t>For n trials   </a:t>
            </a:r>
            <a:endParaRPr/>
          </a:p>
          <a:p>
            <a:pPr indent="-250031" lvl="2" marL="250031" rtl="0" algn="l">
              <a:lnSpc>
                <a:spcPct val="100000"/>
              </a:lnSpc>
              <a:spcBef>
                <a:spcPts val="2275"/>
              </a:spcBef>
              <a:spcAft>
                <a:spcPts val="0"/>
              </a:spcAft>
              <a:buSzPts val="1400"/>
              <a:buChar char="■"/>
            </a:pPr>
            <a:r>
              <a:rPr lang="en-IN" sz="2000">
                <a:solidFill>
                  <a:schemeClr val="dk2"/>
                </a:solidFill>
                <a:latin typeface="Calibri"/>
                <a:ea typeface="Calibri"/>
                <a:cs typeface="Calibri"/>
                <a:sym typeface="Calibri"/>
              </a:rPr>
              <a:t>Var(x) = pq + pq + … n times = npq = np(1-p)  </a:t>
            </a:r>
            <a:endParaRPr sz="2000">
              <a:solidFill>
                <a:schemeClr val="dk2"/>
              </a:solidFill>
              <a:latin typeface="Calibri"/>
              <a:ea typeface="Calibri"/>
              <a:cs typeface="Calibri"/>
              <a:sym typeface="Calibri"/>
            </a:endParaRPr>
          </a:p>
          <a:p>
            <a:pPr indent="0" lvl="0" marL="0" rtl="0" algn="l">
              <a:lnSpc>
                <a:spcPct val="115000"/>
              </a:lnSpc>
              <a:spcBef>
                <a:spcPts val="675"/>
              </a:spcBef>
              <a:spcAft>
                <a:spcPts val="0"/>
              </a:spcAft>
              <a:buSzPts val="1800"/>
              <a:buNone/>
            </a:pPr>
            <a:r>
              <a:t/>
            </a:r>
            <a:endParaRPr sz="2000">
              <a:solidFill>
                <a:schemeClr val="dk2"/>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Calibri"/>
                <a:ea typeface="Calibri"/>
                <a:cs typeface="Calibri"/>
                <a:sym typeface="Calibri"/>
              </a:rPr>
              <a:t>Binomial - Martin Cloth store problem</a:t>
            </a:r>
            <a:br>
              <a:rPr b="1" lang="en-IN">
                <a:latin typeface="Calibri"/>
                <a:ea typeface="Calibri"/>
                <a:cs typeface="Calibri"/>
                <a:sym typeface="Calibri"/>
              </a:rPr>
            </a:br>
            <a:endParaRPr b="1">
              <a:latin typeface="Calibri"/>
              <a:ea typeface="Calibri"/>
              <a:cs typeface="Calibri"/>
              <a:sym typeface="Calibri"/>
            </a:endParaRPr>
          </a:p>
        </p:txBody>
      </p:sp>
      <p:sp>
        <p:nvSpPr>
          <p:cNvPr id="340" name="Google Shape;340;p24"/>
          <p:cNvSpPr txBox="1"/>
          <p:nvPr>
            <p:ph idx="1" type="body"/>
          </p:nvPr>
        </p:nvSpPr>
        <p:spPr>
          <a:xfrm>
            <a:off x="616945" y="1266440"/>
            <a:ext cx="7700789" cy="2886919"/>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en-IN">
                <a:solidFill>
                  <a:schemeClr val="dk2"/>
                </a:solidFill>
                <a:latin typeface="Calibri"/>
                <a:ea typeface="Calibri"/>
                <a:cs typeface="Calibri"/>
                <a:sym typeface="Calibri"/>
              </a:rPr>
              <a:t>On the basis of past experience Martin Cloth Store manager estimates that the probability of purchase by any customer is 0.3 and purchase decision of one customer does not influence the other. </a:t>
            </a:r>
            <a:endParaRPr>
              <a:solidFill>
                <a:schemeClr val="dk2"/>
              </a:solidFill>
              <a:latin typeface="Calibri"/>
              <a:ea typeface="Calibri"/>
              <a:cs typeface="Calibri"/>
              <a:sym typeface="Calibri"/>
            </a:endParaRPr>
          </a:p>
          <a:p>
            <a:pPr indent="0" lvl="0" marL="0" rtl="0" algn="l">
              <a:lnSpc>
                <a:spcPct val="150000"/>
              </a:lnSpc>
              <a:spcBef>
                <a:spcPts val="0"/>
              </a:spcBef>
              <a:spcAft>
                <a:spcPts val="0"/>
              </a:spcAft>
              <a:buSzPts val="1800"/>
              <a:buNone/>
            </a:pPr>
            <a:r>
              <a:t/>
            </a:r>
            <a:endParaRPr>
              <a:solidFill>
                <a:schemeClr val="dk2"/>
              </a:solidFill>
              <a:latin typeface="Calibri"/>
              <a:ea typeface="Calibri"/>
              <a:cs typeface="Calibri"/>
              <a:sym typeface="Calibri"/>
            </a:endParaRPr>
          </a:p>
          <a:p>
            <a:pPr indent="0" lvl="0" marL="0" rtl="0" algn="l">
              <a:lnSpc>
                <a:spcPct val="150000"/>
              </a:lnSpc>
              <a:spcBef>
                <a:spcPts val="0"/>
              </a:spcBef>
              <a:spcAft>
                <a:spcPts val="0"/>
              </a:spcAft>
              <a:buSzPts val="1800"/>
              <a:buNone/>
            </a:pPr>
            <a:r>
              <a:rPr lang="en-IN">
                <a:solidFill>
                  <a:schemeClr val="dk2"/>
                </a:solidFill>
                <a:latin typeface="Calibri"/>
                <a:ea typeface="Calibri"/>
                <a:cs typeface="Calibri"/>
                <a:sym typeface="Calibri"/>
              </a:rPr>
              <a:t>What is the probability of 2 of the next 3 customers will make a purchase?</a:t>
            </a:r>
            <a:endParaRPr/>
          </a:p>
          <a:p>
            <a:pPr indent="0" lvl="0" marL="0" rtl="0" algn="l">
              <a:lnSpc>
                <a:spcPct val="150000"/>
              </a:lnSpc>
              <a:spcBef>
                <a:spcPts val="0"/>
              </a:spcBef>
              <a:spcAft>
                <a:spcPts val="0"/>
              </a:spcAft>
              <a:buSzPts val="1800"/>
              <a:buNone/>
            </a:pPr>
            <a:r>
              <a:t/>
            </a:r>
            <a:endParaRPr>
              <a:solidFill>
                <a:schemeClr val="dk2"/>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acf9bb5900_0_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acf9bb5900_0_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5"/>
          <p:cNvSpPr txBox="1"/>
          <p:nvPr>
            <p:ph type="title"/>
          </p:nvPr>
        </p:nvSpPr>
        <p:spPr>
          <a:xfrm>
            <a:off x="759981" y="413702"/>
            <a:ext cx="5915025" cy="74562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sz="1800">
                <a:latin typeface="Calibri"/>
                <a:ea typeface="Calibri"/>
                <a:cs typeface="Calibri"/>
                <a:sym typeface="Calibri"/>
              </a:rPr>
              <a:t>Binomial - Martin Cloth Store problem</a:t>
            </a:r>
            <a:endParaRPr/>
          </a:p>
        </p:txBody>
      </p:sp>
      <p:pic>
        <p:nvPicPr>
          <p:cNvPr id="352" name="Google Shape;352;p25"/>
          <p:cNvPicPr preferRelativeResize="0"/>
          <p:nvPr/>
        </p:nvPicPr>
        <p:blipFill rotWithShape="1">
          <a:blip r:embed="rId3">
            <a:alphaModFix/>
          </a:blip>
          <a:srcRect b="0" l="0" r="0" t="0"/>
          <a:stretch/>
        </p:blipFill>
        <p:spPr>
          <a:xfrm>
            <a:off x="1101687" y="1040959"/>
            <a:ext cx="6588085" cy="3326528"/>
          </a:xfrm>
          <a:prstGeom prst="rect">
            <a:avLst/>
          </a:prstGeom>
          <a:noFill/>
          <a:ln>
            <a:noFill/>
          </a:ln>
        </p:spPr>
      </p:pic>
      <p:sp>
        <p:nvSpPr>
          <p:cNvPr id="353" name="Google Shape;353;p25"/>
          <p:cNvSpPr txBox="1"/>
          <p:nvPr/>
        </p:nvSpPr>
        <p:spPr>
          <a:xfrm>
            <a:off x="3855692" y="4367487"/>
            <a:ext cx="149850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IN" sz="1400" u="none" cap="none" strike="noStrike">
                <a:solidFill>
                  <a:srgbClr val="000000"/>
                </a:solidFill>
                <a:latin typeface="Arial"/>
                <a:ea typeface="Arial"/>
                <a:cs typeface="Arial"/>
                <a:sym typeface="Arial"/>
              </a:rPr>
              <a:t> 3 *P^2 * (1-p)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6"/>
          <p:cNvSpPr txBox="1"/>
          <p:nvPr>
            <p:ph type="title"/>
          </p:nvPr>
        </p:nvSpPr>
        <p:spPr>
          <a:xfrm>
            <a:off x="3093244" y="2141686"/>
            <a:ext cx="2957513" cy="74562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sz="2100"/>
              <a:t>Poisson Distribution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Calibri"/>
                <a:ea typeface="Calibri"/>
                <a:cs typeface="Calibri"/>
                <a:sym typeface="Calibri"/>
              </a:rPr>
              <a:t>Poisson Distribution</a:t>
            </a:r>
            <a:br>
              <a:rPr b="1" lang="en-IN">
                <a:latin typeface="Calibri"/>
                <a:ea typeface="Calibri"/>
                <a:cs typeface="Calibri"/>
                <a:sym typeface="Calibri"/>
              </a:rPr>
            </a:br>
            <a:endParaRPr b="1">
              <a:latin typeface="Calibri"/>
              <a:ea typeface="Calibri"/>
              <a:cs typeface="Calibri"/>
              <a:sym typeface="Calibri"/>
            </a:endParaRPr>
          </a:p>
        </p:txBody>
      </p:sp>
      <p:sp>
        <p:nvSpPr>
          <p:cNvPr id="365" name="Google Shape;365;p27"/>
          <p:cNvSpPr txBox="1"/>
          <p:nvPr>
            <p:ph idx="1" type="body"/>
          </p:nvPr>
        </p:nvSpPr>
        <p:spPr>
          <a:xfrm>
            <a:off x="473725" y="1017725"/>
            <a:ext cx="8053330" cy="2824848"/>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IN">
                <a:solidFill>
                  <a:schemeClr val="dk2"/>
                </a:solidFill>
                <a:latin typeface="Calibri"/>
                <a:ea typeface="Calibri"/>
                <a:cs typeface="Calibri"/>
                <a:sym typeface="Calibri"/>
              </a:rPr>
              <a:t>A probability Distribution that is used to estimating number of occurrences over a specified interval of time or space. </a:t>
            </a:r>
            <a:endParaRPr/>
          </a:p>
          <a:p>
            <a:pPr indent="-228600" lvl="0" marL="457200" rtl="0" algn="l">
              <a:lnSpc>
                <a:spcPct val="150000"/>
              </a:lnSpc>
              <a:spcBef>
                <a:spcPts val="0"/>
              </a:spcBef>
              <a:spcAft>
                <a:spcPts val="0"/>
              </a:spcAft>
              <a:buSzPts val="1800"/>
              <a:buNone/>
            </a:pPr>
            <a:r>
              <a:t/>
            </a:r>
            <a:endParaRPr>
              <a:solidFill>
                <a:schemeClr val="dk2"/>
              </a:solidFill>
              <a:latin typeface="Calibri"/>
              <a:ea typeface="Calibri"/>
              <a:cs typeface="Calibri"/>
              <a:sym typeface="Calibri"/>
            </a:endParaRPr>
          </a:p>
          <a:p>
            <a:pPr indent="-342900" lvl="0" marL="457200" rtl="0" algn="l">
              <a:lnSpc>
                <a:spcPct val="150000"/>
              </a:lnSpc>
              <a:spcBef>
                <a:spcPts val="0"/>
              </a:spcBef>
              <a:spcAft>
                <a:spcPts val="0"/>
              </a:spcAft>
              <a:buSzPts val="1800"/>
              <a:buChar char="●"/>
            </a:pPr>
            <a:r>
              <a:rPr b="1" lang="en-IN">
                <a:solidFill>
                  <a:schemeClr val="dk2"/>
                </a:solidFill>
                <a:latin typeface="Calibri"/>
                <a:ea typeface="Calibri"/>
                <a:cs typeface="Calibri"/>
                <a:sym typeface="Calibri"/>
              </a:rPr>
              <a:t>Properties of Poisson Probability Function</a:t>
            </a:r>
            <a:endParaRPr/>
          </a:p>
          <a:p>
            <a:pPr indent="-160735" lvl="1" marL="417910" rtl="0" algn="l">
              <a:lnSpc>
                <a:spcPct val="150000"/>
              </a:lnSpc>
              <a:spcBef>
                <a:spcPts val="2275"/>
              </a:spcBef>
              <a:spcAft>
                <a:spcPts val="0"/>
              </a:spcAft>
              <a:buSzPts val="1400"/>
              <a:buChar char="○"/>
            </a:pPr>
            <a:r>
              <a:rPr lang="en-IN" sz="1800">
                <a:solidFill>
                  <a:schemeClr val="dk2"/>
                </a:solidFill>
                <a:latin typeface="Calibri"/>
                <a:ea typeface="Calibri"/>
                <a:cs typeface="Calibri"/>
                <a:sym typeface="Calibri"/>
              </a:rPr>
              <a:t>The probability of occurrence is same in two intervals of same length. </a:t>
            </a:r>
            <a:endParaRPr/>
          </a:p>
          <a:p>
            <a:pPr indent="-160735" lvl="1" marL="417910" rtl="0" algn="l">
              <a:lnSpc>
                <a:spcPct val="150000"/>
              </a:lnSpc>
              <a:spcBef>
                <a:spcPts val="2275"/>
              </a:spcBef>
              <a:spcAft>
                <a:spcPts val="0"/>
              </a:spcAft>
              <a:buSzPts val="1400"/>
              <a:buChar char="○"/>
            </a:pPr>
            <a:r>
              <a:rPr lang="en-IN" sz="1800">
                <a:solidFill>
                  <a:schemeClr val="dk2"/>
                </a:solidFill>
                <a:latin typeface="Calibri"/>
                <a:ea typeface="Calibri"/>
                <a:cs typeface="Calibri"/>
                <a:sym typeface="Calibri"/>
              </a:rPr>
              <a:t>The probability of occurrence or non-occurrence is independent of occurrence or non-occurrence in any other interval. </a:t>
            </a:r>
            <a:endParaRPr/>
          </a:p>
          <a:p>
            <a:pPr indent="-228600" lvl="0" marL="457200" rtl="0" algn="l">
              <a:lnSpc>
                <a:spcPct val="150000"/>
              </a:lnSpc>
              <a:spcBef>
                <a:spcPts val="675"/>
              </a:spcBef>
              <a:spcAft>
                <a:spcPts val="0"/>
              </a:spcAft>
              <a:buSzPts val="1800"/>
              <a:buNone/>
            </a:pPr>
            <a:r>
              <a:t/>
            </a:r>
            <a:endParaRPr>
              <a:solidFill>
                <a:schemeClr val="dk2"/>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Calibri"/>
                <a:ea typeface="Calibri"/>
                <a:cs typeface="Calibri"/>
                <a:sym typeface="Calibri"/>
              </a:rPr>
              <a:t>Poisson</a:t>
            </a:r>
            <a:r>
              <a:rPr b="1" lang="en-IN"/>
              <a:t> Distribution – Business Examples</a:t>
            </a:r>
            <a:br>
              <a:rPr lang="en-IN"/>
            </a:br>
            <a:endParaRPr/>
          </a:p>
        </p:txBody>
      </p:sp>
      <p:sp>
        <p:nvSpPr>
          <p:cNvPr id="371" name="Google Shape;371;p28"/>
          <p:cNvSpPr txBox="1"/>
          <p:nvPr>
            <p:ph idx="1" type="body"/>
          </p:nvPr>
        </p:nvSpPr>
        <p:spPr>
          <a:xfrm>
            <a:off x="738130" y="1334785"/>
            <a:ext cx="7579605" cy="2939760"/>
          </a:xfrm>
          <a:prstGeom prst="rect">
            <a:avLst/>
          </a:prstGeom>
          <a:noFill/>
          <a:ln>
            <a:noFill/>
          </a:ln>
        </p:spPr>
        <p:txBody>
          <a:bodyPr anchorCtr="0" anchor="t" bIns="91425" lIns="91425" spcFirstLastPara="1" rIns="91425" wrap="square" tIns="91425">
            <a:noAutofit/>
          </a:bodyPr>
          <a:lstStyle/>
          <a:p>
            <a:pPr indent="-160735" lvl="1" marL="417910" rtl="0" algn="l">
              <a:lnSpc>
                <a:spcPct val="115000"/>
              </a:lnSpc>
              <a:spcBef>
                <a:spcPts val="1600"/>
              </a:spcBef>
              <a:spcAft>
                <a:spcPts val="0"/>
              </a:spcAft>
              <a:buSzPts val="1400"/>
              <a:buChar char="○"/>
            </a:pPr>
            <a:r>
              <a:rPr lang="en-IN" sz="2000">
                <a:latin typeface="Calibri"/>
                <a:ea typeface="Calibri"/>
                <a:cs typeface="Calibri"/>
                <a:sym typeface="Calibri"/>
              </a:rPr>
              <a:t>No. of persons arriving at a service station or ATM.</a:t>
            </a:r>
            <a:endParaRPr/>
          </a:p>
          <a:p>
            <a:pPr indent="-160735" lvl="1" marL="417910" rtl="0" algn="l">
              <a:lnSpc>
                <a:spcPct val="115000"/>
              </a:lnSpc>
              <a:spcBef>
                <a:spcPts val="2275"/>
              </a:spcBef>
              <a:spcAft>
                <a:spcPts val="0"/>
              </a:spcAft>
              <a:buSzPts val="1400"/>
              <a:buChar char="○"/>
            </a:pPr>
            <a:r>
              <a:rPr lang="en-IN" sz="2000">
                <a:latin typeface="Calibri"/>
                <a:ea typeface="Calibri"/>
                <a:cs typeface="Calibri"/>
                <a:sym typeface="Calibri"/>
              </a:rPr>
              <a:t>No. of calls coming to a call center in a given interval.</a:t>
            </a:r>
            <a:endParaRPr/>
          </a:p>
          <a:p>
            <a:pPr indent="-160735" lvl="1" marL="417910" rtl="0" algn="l">
              <a:lnSpc>
                <a:spcPct val="115000"/>
              </a:lnSpc>
              <a:spcBef>
                <a:spcPts val="2275"/>
              </a:spcBef>
              <a:spcAft>
                <a:spcPts val="0"/>
              </a:spcAft>
              <a:buSzPts val="1400"/>
              <a:buChar char="○"/>
            </a:pPr>
            <a:r>
              <a:rPr lang="en-IN" sz="2000">
                <a:latin typeface="Calibri"/>
                <a:ea typeface="Calibri"/>
                <a:cs typeface="Calibri"/>
                <a:sym typeface="Calibri"/>
              </a:rPr>
              <a:t>No. of defects in a length of cloth from a loom.</a:t>
            </a:r>
            <a:endParaRPr/>
          </a:p>
          <a:p>
            <a:pPr indent="-160735" lvl="1" marL="417910" rtl="0" algn="l">
              <a:lnSpc>
                <a:spcPct val="115000"/>
              </a:lnSpc>
              <a:spcBef>
                <a:spcPts val="2275"/>
              </a:spcBef>
              <a:spcAft>
                <a:spcPts val="0"/>
              </a:spcAft>
              <a:buSzPts val="1400"/>
              <a:buChar char="○"/>
            </a:pPr>
            <a:r>
              <a:rPr lang="en-IN" sz="2000">
                <a:latin typeface="Calibri"/>
                <a:ea typeface="Calibri"/>
                <a:cs typeface="Calibri"/>
                <a:sym typeface="Calibri"/>
              </a:rPr>
              <a:t>No. of accidents in a given length of highway.</a:t>
            </a:r>
            <a:endParaRPr/>
          </a:p>
          <a:p>
            <a:pPr indent="0" lvl="0" marL="0" rtl="0" algn="l">
              <a:lnSpc>
                <a:spcPct val="115000"/>
              </a:lnSpc>
              <a:spcBef>
                <a:spcPts val="675"/>
              </a:spcBef>
              <a:spcAft>
                <a:spcPts val="0"/>
              </a:spcAft>
              <a:buSzPts val="1800"/>
              <a:buNone/>
            </a:pPr>
            <a:r>
              <a:t/>
            </a:r>
            <a:endParaRPr sz="2800">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Calibri"/>
                <a:ea typeface="Calibri"/>
                <a:cs typeface="Calibri"/>
                <a:sym typeface="Calibri"/>
              </a:rPr>
              <a:t>Poisson Probability Function</a:t>
            </a:r>
            <a:br>
              <a:rPr b="1" lang="en-IN">
                <a:latin typeface="Calibri"/>
                <a:ea typeface="Calibri"/>
                <a:cs typeface="Calibri"/>
                <a:sym typeface="Calibri"/>
              </a:rPr>
            </a:br>
            <a:endParaRPr>
              <a:latin typeface="Calibri"/>
              <a:ea typeface="Calibri"/>
              <a:cs typeface="Calibri"/>
              <a:sym typeface="Calibri"/>
            </a:endParaRPr>
          </a:p>
        </p:txBody>
      </p:sp>
      <p:sp>
        <p:nvSpPr>
          <p:cNvPr id="377" name="Google Shape;377;p29"/>
          <p:cNvSpPr txBox="1"/>
          <p:nvPr>
            <p:ph idx="1" type="body"/>
          </p:nvPr>
        </p:nvSpPr>
        <p:spPr>
          <a:xfrm>
            <a:off x="311700" y="1108407"/>
            <a:ext cx="8520600" cy="3416400"/>
          </a:xfrm>
          <a:prstGeom prst="rect">
            <a:avLst/>
          </a:prstGeom>
          <a:blipFill rotWithShape="1">
            <a:blip r:embed="rId3">
              <a:alphaModFix/>
            </a:blip>
            <a:stretch>
              <a:fillRect b="-6782" l="0" r="0" t="0"/>
            </a:stretch>
          </a:blip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IN"/>
              <a:t>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Calibri"/>
                <a:ea typeface="Calibri"/>
                <a:cs typeface="Calibri"/>
                <a:sym typeface="Calibri"/>
              </a:rPr>
              <a:t>Poisson Distribution – Example 1</a:t>
            </a:r>
            <a:br>
              <a:rPr b="1" lang="en-IN">
                <a:latin typeface="Calibri"/>
                <a:ea typeface="Calibri"/>
                <a:cs typeface="Calibri"/>
                <a:sym typeface="Calibri"/>
              </a:rPr>
            </a:br>
            <a:endParaRPr b="1">
              <a:latin typeface="Calibri"/>
              <a:ea typeface="Calibri"/>
              <a:cs typeface="Calibri"/>
              <a:sym typeface="Calibri"/>
            </a:endParaRPr>
          </a:p>
        </p:txBody>
      </p:sp>
      <p:sp>
        <p:nvSpPr>
          <p:cNvPr id="383" name="Google Shape;383;p30"/>
          <p:cNvSpPr txBox="1"/>
          <p:nvPr>
            <p:ph idx="1" type="body"/>
          </p:nvPr>
        </p:nvSpPr>
        <p:spPr>
          <a:xfrm>
            <a:off x="782197" y="1139639"/>
            <a:ext cx="7260115" cy="1301003"/>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b="1" lang="en-IN">
                <a:latin typeface="Calibri"/>
                <a:ea typeface="Calibri"/>
                <a:cs typeface="Calibri"/>
                <a:sym typeface="Calibri"/>
              </a:rPr>
              <a:t>Twenty</a:t>
            </a:r>
            <a:r>
              <a:rPr lang="en-IN">
                <a:latin typeface="Calibri"/>
                <a:ea typeface="Calibri"/>
                <a:cs typeface="Calibri"/>
                <a:sym typeface="Calibri"/>
              </a:rPr>
              <a:t> sheets of aluminum alloy were examined for surface flaws. The frequency of the number of sheets with a given number of flaws per sheet was as follows:</a:t>
            </a:r>
            <a:endParaRPr/>
          </a:p>
        </p:txBody>
      </p:sp>
      <p:pic>
        <p:nvPicPr>
          <p:cNvPr id="384" name="Google Shape;384;p30"/>
          <p:cNvPicPr preferRelativeResize="0"/>
          <p:nvPr/>
        </p:nvPicPr>
        <p:blipFill rotWithShape="1">
          <a:blip r:embed="rId3">
            <a:alphaModFix/>
          </a:blip>
          <a:srcRect b="0" l="0" r="0" t="0"/>
          <a:stretch/>
        </p:blipFill>
        <p:spPr>
          <a:xfrm>
            <a:off x="1068636" y="2440642"/>
            <a:ext cx="2393982" cy="2393852"/>
          </a:xfrm>
          <a:prstGeom prst="rect">
            <a:avLst/>
          </a:prstGeom>
          <a:noFill/>
          <a:ln>
            <a:noFill/>
          </a:ln>
        </p:spPr>
      </p:pic>
      <p:sp>
        <p:nvSpPr>
          <p:cNvPr id="385" name="Google Shape;385;p30"/>
          <p:cNvSpPr txBox="1"/>
          <p:nvPr/>
        </p:nvSpPr>
        <p:spPr>
          <a:xfrm>
            <a:off x="3462618" y="2815161"/>
            <a:ext cx="4921218"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What is the probability of finding a sheet chosen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at random which contains </a:t>
            </a:r>
            <a:r>
              <a:rPr b="1" i="0" lang="en-IN" sz="1800" u="none" cap="none" strike="noStrike">
                <a:solidFill>
                  <a:srgbClr val="000000"/>
                </a:solidFill>
                <a:latin typeface="Calibri"/>
                <a:ea typeface="Calibri"/>
                <a:cs typeface="Calibri"/>
                <a:sym typeface="Calibri"/>
              </a:rPr>
              <a:t>3</a:t>
            </a:r>
            <a:r>
              <a:rPr b="0" i="0" lang="en-IN" sz="1800" u="none" cap="none" strike="noStrike">
                <a:solidFill>
                  <a:srgbClr val="000000"/>
                </a:solidFill>
                <a:latin typeface="Calibri"/>
                <a:ea typeface="Calibri"/>
                <a:cs typeface="Calibri"/>
                <a:sym typeface="Calibri"/>
              </a:rPr>
              <a:t> or more surface flaws?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acf9bb5900_0_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gacf9bb5900_0_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898ba1c2de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Agenda</a:t>
            </a:r>
            <a:endParaRPr/>
          </a:p>
        </p:txBody>
      </p:sp>
      <p:sp>
        <p:nvSpPr>
          <p:cNvPr id="88" name="Google Shape;88;g898ba1c2de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lang="en-IN" sz="2200"/>
              <a:t>Random Variable and its types</a:t>
            </a:r>
            <a:endParaRPr sz="2200"/>
          </a:p>
          <a:p>
            <a:pPr indent="-368300" lvl="0" marL="457200" rtl="0" algn="l">
              <a:lnSpc>
                <a:spcPct val="150000"/>
              </a:lnSpc>
              <a:spcBef>
                <a:spcPts val="0"/>
              </a:spcBef>
              <a:spcAft>
                <a:spcPts val="0"/>
              </a:spcAft>
              <a:buSzPts val="2200"/>
              <a:buChar char="●"/>
            </a:pPr>
            <a:r>
              <a:rPr lang="en-IN" sz="2200"/>
              <a:t>Probability Distributions </a:t>
            </a:r>
            <a:endParaRPr sz="2200"/>
          </a:p>
          <a:p>
            <a:pPr indent="-342900" lvl="1" marL="914400" rtl="0" algn="l">
              <a:lnSpc>
                <a:spcPct val="150000"/>
              </a:lnSpc>
              <a:spcBef>
                <a:spcPts val="0"/>
              </a:spcBef>
              <a:spcAft>
                <a:spcPts val="0"/>
              </a:spcAft>
              <a:buSzPts val="1800"/>
              <a:buChar char="○"/>
            </a:pPr>
            <a:r>
              <a:rPr lang="en-IN" sz="1800"/>
              <a:t>Discrete Probability Distribution</a:t>
            </a:r>
            <a:endParaRPr sz="1800"/>
          </a:p>
          <a:p>
            <a:pPr indent="-342900" lvl="2" marL="1371600" rtl="0" algn="l">
              <a:lnSpc>
                <a:spcPct val="150000"/>
              </a:lnSpc>
              <a:spcBef>
                <a:spcPts val="0"/>
              </a:spcBef>
              <a:spcAft>
                <a:spcPts val="0"/>
              </a:spcAft>
              <a:buSzPts val="1800"/>
              <a:buChar char="■"/>
            </a:pPr>
            <a:r>
              <a:rPr lang="en-IN" sz="1800"/>
              <a:t>Binomial</a:t>
            </a:r>
            <a:endParaRPr sz="1800"/>
          </a:p>
          <a:p>
            <a:pPr indent="-342900" lvl="2" marL="1371600" rtl="0" algn="l">
              <a:lnSpc>
                <a:spcPct val="150000"/>
              </a:lnSpc>
              <a:spcBef>
                <a:spcPts val="0"/>
              </a:spcBef>
              <a:spcAft>
                <a:spcPts val="0"/>
              </a:spcAft>
              <a:buSzPts val="1800"/>
              <a:buChar char="■"/>
            </a:pPr>
            <a:r>
              <a:rPr lang="en-IN" sz="1800"/>
              <a:t>Poisson</a:t>
            </a:r>
            <a:endParaRPr sz="1800"/>
          </a:p>
          <a:p>
            <a:pPr indent="-342900" lvl="1" marL="914400" rtl="0" algn="l">
              <a:lnSpc>
                <a:spcPct val="150000"/>
              </a:lnSpc>
              <a:spcBef>
                <a:spcPts val="0"/>
              </a:spcBef>
              <a:spcAft>
                <a:spcPts val="0"/>
              </a:spcAft>
              <a:buSzPts val="1800"/>
              <a:buChar char="○"/>
            </a:pPr>
            <a:r>
              <a:rPr lang="en-IN" sz="1800"/>
              <a:t>Continuous Probability Distribution</a:t>
            </a:r>
            <a:endParaRPr sz="1800"/>
          </a:p>
          <a:p>
            <a:pPr indent="-342900" lvl="2" marL="1371600" rtl="0" algn="l">
              <a:lnSpc>
                <a:spcPct val="150000"/>
              </a:lnSpc>
              <a:spcBef>
                <a:spcPts val="0"/>
              </a:spcBef>
              <a:spcAft>
                <a:spcPts val="0"/>
              </a:spcAft>
              <a:buSzPts val="1800"/>
              <a:buChar char="■"/>
            </a:pPr>
            <a:r>
              <a:rPr lang="en-IN" sz="1800"/>
              <a:t>Normal </a:t>
            </a:r>
            <a:endParaRPr sz="1800"/>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Poisson Distribution – Example 1 with solution</a:t>
            </a:r>
            <a:br>
              <a:rPr b="1" lang="en-IN"/>
            </a:br>
            <a:endParaRPr/>
          </a:p>
        </p:txBody>
      </p:sp>
      <p:pic>
        <p:nvPicPr>
          <p:cNvPr id="397" name="Google Shape;397;p31"/>
          <p:cNvPicPr preferRelativeResize="0"/>
          <p:nvPr/>
        </p:nvPicPr>
        <p:blipFill rotWithShape="1">
          <a:blip r:embed="rId3">
            <a:alphaModFix/>
          </a:blip>
          <a:srcRect b="0" l="0" r="0" t="0"/>
          <a:stretch/>
        </p:blipFill>
        <p:spPr>
          <a:xfrm>
            <a:off x="815248" y="979321"/>
            <a:ext cx="6627009" cy="395131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solidFill>
                  <a:schemeClr val="dk2"/>
                </a:solidFill>
                <a:latin typeface="Calibri"/>
                <a:ea typeface="Calibri"/>
                <a:cs typeface="Calibri"/>
                <a:sym typeface="Calibri"/>
              </a:rPr>
              <a:t>Poisson Distribution – Example 2</a:t>
            </a:r>
            <a:br>
              <a:rPr b="1" lang="en-IN">
                <a:solidFill>
                  <a:schemeClr val="dk2"/>
                </a:solidFill>
                <a:latin typeface="Calibri"/>
                <a:ea typeface="Calibri"/>
                <a:cs typeface="Calibri"/>
                <a:sym typeface="Calibri"/>
              </a:rPr>
            </a:br>
            <a:endParaRPr>
              <a:solidFill>
                <a:schemeClr val="dk2"/>
              </a:solidFill>
              <a:latin typeface="Calibri"/>
              <a:ea typeface="Calibri"/>
              <a:cs typeface="Calibri"/>
              <a:sym typeface="Calibri"/>
            </a:endParaRPr>
          </a:p>
        </p:txBody>
      </p:sp>
      <p:sp>
        <p:nvSpPr>
          <p:cNvPr id="403" name="Google Shape;403;p32"/>
          <p:cNvSpPr/>
          <p:nvPr/>
        </p:nvSpPr>
        <p:spPr>
          <a:xfrm>
            <a:off x="846982" y="1186582"/>
            <a:ext cx="7030077" cy="258532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IN" sz="1800" u="none" cap="none" strike="noStrike">
                <a:solidFill>
                  <a:schemeClr val="dk2"/>
                </a:solidFill>
                <a:latin typeface="Calibri"/>
                <a:ea typeface="Calibri"/>
                <a:cs typeface="Calibri"/>
                <a:sym typeface="Calibri"/>
              </a:rPr>
              <a:t>Vehicles pass through a junction on a busy road at an average rate of  300 per hour.</a:t>
            </a:r>
            <a:endParaRPr b="0" i="0" sz="1400" u="none" cap="none" strike="noStrike">
              <a:solidFill>
                <a:srgbClr val="000000"/>
              </a:solidFill>
              <a:latin typeface="Arial"/>
              <a:ea typeface="Arial"/>
              <a:cs typeface="Arial"/>
              <a:sym typeface="Arial"/>
            </a:endParaRPr>
          </a:p>
          <a:p>
            <a:pPr indent="-257175" lvl="0" marL="257175" marR="0" rtl="0" algn="l">
              <a:lnSpc>
                <a:spcPct val="150000"/>
              </a:lnSpc>
              <a:spcBef>
                <a:spcPts val="0"/>
              </a:spcBef>
              <a:spcAft>
                <a:spcPts val="0"/>
              </a:spcAft>
              <a:buClr>
                <a:srgbClr val="000000"/>
              </a:buClr>
              <a:buSzPts val="1800"/>
              <a:buFont typeface="Calibri"/>
              <a:buAutoNum type="alphaLcParenR"/>
            </a:pPr>
            <a:r>
              <a:rPr b="0" i="0" lang="en-IN" sz="1800" u="none" cap="none" strike="noStrike">
                <a:solidFill>
                  <a:schemeClr val="dk2"/>
                </a:solidFill>
                <a:latin typeface="Calibri"/>
                <a:ea typeface="Calibri"/>
                <a:cs typeface="Calibri"/>
                <a:sym typeface="Calibri"/>
              </a:rPr>
              <a:t>Find the probability that none passes in a given minute.</a:t>
            </a:r>
            <a:endParaRPr b="0" i="0" sz="1400" u="none" cap="none" strike="noStrike">
              <a:solidFill>
                <a:srgbClr val="000000"/>
              </a:solidFill>
              <a:latin typeface="Arial"/>
              <a:ea typeface="Arial"/>
              <a:cs typeface="Arial"/>
              <a:sym typeface="Arial"/>
            </a:endParaRPr>
          </a:p>
          <a:p>
            <a:pPr indent="-257175" lvl="0" marL="257175" marR="0" rtl="0" algn="l">
              <a:lnSpc>
                <a:spcPct val="150000"/>
              </a:lnSpc>
              <a:spcBef>
                <a:spcPts val="0"/>
              </a:spcBef>
              <a:spcAft>
                <a:spcPts val="0"/>
              </a:spcAft>
              <a:buClr>
                <a:srgbClr val="000000"/>
              </a:buClr>
              <a:buSzPts val="1800"/>
              <a:buFont typeface="Calibri"/>
              <a:buAutoNum type="alphaLcParenR"/>
            </a:pPr>
            <a:r>
              <a:rPr b="0" i="0" lang="en-IN" sz="1800" u="none" cap="none" strike="noStrike">
                <a:solidFill>
                  <a:schemeClr val="dk2"/>
                </a:solidFill>
                <a:latin typeface="Calibri"/>
                <a:ea typeface="Calibri"/>
                <a:cs typeface="Calibri"/>
                <a:sym typeface="Calibri"/>
              </a:rPr>
              <a:t>What is the expected number passing in two minutes?</a:t>
            </a:r>
            <a:endParaRPr b="0" i="0" sz="1400" u="none" cap="none" strike="noStrike">
              <a:solidFill>
                <a:srgbClr val="000000"/>
              </a:solidFill>
              <a:latin typeface="Arial"/>
              <a:ea typeface="Arial"/>
              <a:cs typeface="Arial"/>
              <a:sym typeface="Arial"/>
            </a:endParaRPr>
          </a:p>
          <a:p>
            <a:pPr indent="-257175" lvl="0" marL="257175" marR="0" rtl="0" algn="l">
              <a:lnSpc>
                <a:spcPct val="150000"/>
              </a:lnSpc>
              <a:spcBef>
                <a:spcPts val="0"/>
              </a:spcBef>
              <a:spcAft>
                <a:spcPts val="0"/>
              </a:spcAft>
              <a:buClr>
                <a:srgbClr val="000000"/>
              </a:buClr>
              <a:buSzPts val="1800"/>
              <a:buFont typeface="Calibri"/>
              <a:buAutoNum type="alphaLcParenR"/>
            </a:pPr>
            <a:r>
              <a:rPr b="0" i="0" lang="en-IN" sz="1800" u="none" cap="none" strike="noStrike">
                <a:solidFill>
                  <a:schemeClr val="dk2"/>
                </a:solidFill>
                <a:latin typeface="Calibri"/>
                <a:ea typeface="Calibri"/>
                <a:cs typeface="Calibri"/>
                <a:sym typeface="Calibri"/>
              </a:rPr>
              <a:t>Find the probability that this expected number actually pass through in a given two-minute period.</a:t>
            </a:r>
            <a:endParaRPr b="0" i="0" sz="1800" u="none" cap="none" strike="noStrike">
              <a:solidFill>
                <a:schemeClr val="dk2"/>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3"/>
          <p:cNvSpPr txBox="1"/>
          <p:nvPr>
            <p:ph type="title"/>
          </p:nvPr>
        </p:nvSpPr>
        <p:spPr>
          <a:xfrm>
            <a:off x="311700" y="312713"/>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Poisson Distribution – Example 2 Solution</a:t>
            </a:r>
            <a:br>
              <a:rPr b="1" lang="en-IN"/>
            </a:br>
            <a:endParaRPr/>
          </a:p>
        </p:txBody>
      </p:sp>
      <p:pic>
        <p:nvPicPr>
          <p:cNvPr id="409" name="Google Shape;409;p33"/>
          <p:cNvPicPr preferRelativeResize="0"/>
          <p:nvPr/>
        </p:nvPicPr>
        <p:blipFill rotWithShape="1">
          <a:blip r:embed="rId3">
            <a:alphaModFix/>
          </a:blip>
          <a:srcRect b="0" l="0" r="0" t="0"/>
          <a:stretch/>
        </p:blipFill>
        <p:spPr>
          <a:xfrm>
            <a:off x="407602" y="1487277"/>
            <a:ext cx="5028098" cy="2005070"/>
          </a:xfrm>
          <a:prstGeom prst="rect">
            <a:avLst/>
          </a:prstGeom>
          <a:noFill/>
          <a:ln>
            <a:noFill/>
          </a:ln>
        </p:spPr>
      </p:pic>
      <p:pic>
        <p:nvPicPr>
          <p:cNvPr id="410" name="Google Shape;410;p33"/>
          <p:cNvPicPr preferRelativeResize="0"/>
          <p:nvPr/>
        </p:nvPicPr>
        <p:blipFill rotWithShape="1">
          <a:blip r:embed="rId4">
            <a:alphaModFix/>
          </a:blip>
          <a:srcRect b="0" l="0" r="0" t="0"/>
          <a:stretch/>
        </p:blipFill>
        <p:spPr>
          <a:xfrm>
            <a:off x="5202558" y="1383435"/>
            <a:ext cx="3824911" cy="219704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acf9bb5900_0_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gacf9bb5900_0_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4"/>
          <p:cNvSpPr txBox="1"/>
          <p:nvPr>
            <p:ph idx="1" type="body"/>
          </p:nvPr>
        </p:nvSpPr>
        <p:spPr>
          <a:xfrm>
            <a:off x="1266940" y="2299057"/>
            <a:ext cx="6262573" cy="33137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rPr b="1" lang="en-IN" sz="3200">
                <a:latin typeface="Calibri"/>
                <a:ea typeface="Calibri"/>
                <a:cs typeface="Calibri"/>
                <a:sym typeface="Calibri"/>
              </a:rPr>
              <a:t>Continuous Probability Distribution</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5"/>
          <p:cNvSpPr txBox="1"/>
          <p:nvPr>
            <p:ph type="title"/>
          </p:nvPr>
        </p:nvSpPr>
        <p:spPr>
          <a:xfrm>
            <a:off x="359484" y="15503"/>
            <a:ext cx="5915100" cy="745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IN">
                <a:latin typeface="Calibri"/>
                <a:ea typeface="Calibri"/>
                <a:cs typeface="Calibri"/>
                <a:sym typeface="Calibri"/>
              </a:rPr>
              <a:t>Continuous Probability Function</a:t>
            </a:r>
            <a:endParaRPr/>
          </a:p>
        </p:txBody>
      </p:sp>
      <p:sp>
        <p:nvSpPr>
          <p:cNvPr id="427" name="Google Shape;427;p35"/>
          <p:cNvSpPr txBox="1"/>
          <p:nvPr>
            <p:ph idx="1" type="body"/>
          </p:nvPr>
        </p:nvSpPr>
        <p:spPr>
          <a:xfrm>
            <a:off x="616945" y="553571"/>
            <a:ext cx="7954200" cy="3794700"/>
          </a:xfrm>
          <a:prstGeom prst="rect">
            <a:avLst/>
          </a:prstGeom>
          <a:noFill/>
          <a:ln>
            <a:noFill/>
          </a:ln>
        </p:spPr>
        <p:txBody>
          <a:bodyPr anchorCtr="0" anchor="t" bIns="91425" lIns="91425" spcFirstLastPara="1" rIns="91425" wrap="square" tIns="91425">
            <a:noAutofit/>
          </a:bodyPr>
          <a:lstStyle/>
          <a:p>
            <a:pPr indent="-160735" lvl="0" marL="160735" rtl="0" algn="l">
              <a:lnSpc>
                <a:spcPct val="115000"/>
              </a:lnSpc>
              <a:spcBef>
                <a:spcPts val="0"/>
              </a:spcBef>
              <a:spcAft>
                <a:spcPts val="0"/>
              </a:spcAft>
              <a:buSzPts val="1800"/>
              <a:buChar char="●"/>
            </a:pPr>
            <a:r>
              <a:rPr lang="en-IN" sz="1600">
                <a:latin typeface="Calibri"/>
                <a:ea typeface="Calibri"/>
                <a:cs typeface="Calibri"/>
                <a:sym typeface="Calibri"/>
              </a:rPr>
              <a:t>Assume that to come to this class you travel for 45mins to 1 hour.  If your travel time is a random variable it may take value between 45 and 60 including decimal values. </a:t>
            </a:r>
            <a:endParaRPr/>
          </a:p>
          <a:p>
            <a:pPr indent="-160735" lvl="0" marL="160735" rtl="0" algn="l">
              <a:lnSpc>
                <a:spcPct val="115000"/>
              </a:lnSpc>
              <a:spcBef>
                <a:spcPts val="338"/>
              </a:spcBef>
              <a:spcAft>
                <a:spcPts val="0"/>
              </a:spcAft>
              <a:buSzPts val="1800"/>
              <a:buChar char="●"/>
            </a:pPr>
            <a:r>
              <a:rPr lang="en-IN" sz="1600">
                <a:latin typeface="Calibri"/>
                <a:ea typeface="Calibri"/>
                <a:cs typeface="Calibri"/>
                <a:sym typeface="Calibri"/>
              </a:rPr>
              <a:t>So the travel time is a continuous random variable. All the random variables measured on interval and ratio scale are continuous random variables.</a:t>
            </a:r>
            <a:endParaRPr/>
          </a:p>
          <a:p>
            <a:pPr indent="-160735" lvl="0" marL="160735" rtl="0" algn="l">
              <a:lnSpc>
                <a:spcPct val="115000"/>
              </a:lnSpc>
              <a:spcBef>
                <a:spcPts val="338"/>
              </a:spcBef>
              <a:spcAft>
                <a:spcPts val="0"/>
              </a:spcAft>
              <a:buSzPts val="1800"/>
              <a:buChar char="●"/>
            </a:pPr>
            <a:r>
              <a:rPr lang="en-IN" sz="1600">
                <a:latin typeface="Calibri"/>
                <a:ea typeface="Calibri"/>
                <a:cs typeface="Calibri"/>
                <a:sym typeface="Calibri"/>
              </a:rPr>
              <a:t>For a continuous random variable</a:t>
            </a:r>
            <a:endParaRPr/>
          </a:p>
          <a:p>
            <a:pPr indent="-160735" lvl="1" marL="417910" rtl="0" algn="l">
              <a:lnSpc>
                <a:spcPct val="115000"/>
              </a:lnSpc>
              <a:spcBef>
                <a:spcPts val="938"/>
              </a:spcBef>
              <a:spcAft>
                <a:spcPts val="0"/>
              </a:spcAft>
              <a:buSzPts val="1400"/>
              <a:buChar char="○"/>
            </a:pPr>
            <a:r>
              <a:rPr lang="en-IN" sz="1600">
                <a:latin typeface="Calibri"/>
                <a:ea typeface="Calibri"/>
                <a:cs typeface="Calibri"/>
                <a:sym typeface="Calibri"/>
              </a:rPr>
              <a:t>The probability at any point is 0. (Area under curve only makes sense)</a:t>
            </a:r>
            <a:endParaRPr/>
          </a:p>
          <a:p>
            <a:pPr indent="-160735" lvl="1" marL="417910" rtl="0" algn="l">
              <a:lnSpc>
                <a:spcPct val="115000"/>
              </a:lnSpc>
              <a:spcBef>
                <a:spcPts val="938"/>
              </a:spcBef>
              <a:spcAft>
                <a:spcPts val="0"/>
              </a:spcAft>
              <a:buSzPts val="1400"/>
              <a:buChar char="○"/>
            </a:pPr>
            <a:r>
              <a:rPr lang="en-IN" sz="1600">
                <a:latin typeface="Calibri"/>
                <a:ea typeface="Calibri"/>
                <a:cs typeface="Calibri"/>
                <a:sym typeface="Calibri"/>
              </a:rPr>
              <a:t>Only probabilities exist for intervals. We do not talk about probability of RV assuming particular value. We talk about probability for a given interval.</a:t>
            </a:r>
            <a:endParaRPr/>
          </a:p>
          <a:p>
            <a:pPr indent="-160735" lvl="1" marL="417910" rtl="0" algn="l">
              <a:lnSpc>
                <a:spcPct val="115000"/>
              </a:lnSpc>
              <a:spcBef>
                <a:spcPts val="938"/>
              </a:spcBef>
              <a:spcAft>
                <a:spcPts val="0"/>
              </a:spcAft>
              <a:buSzPts val="1400"/>
              <a:buChar char="○"/>
            </a:pPr>
            <a:r>
              <a:rPr lang="en-IN" sz="1600">
                <a:latin typeface="Calibri"/>
                <a:ea typeface="Calibri"/>
                <a:cs typeface="Calibri"/>
                <a:sym typeface="Calibri"/>
              </a:rPr>
              <a:t>The cumulative probability is equal to 1 i.e. sample space.</a:t>
            </a:r>
            <a:endParaRPr/>
          </a:p>
          <a:p>
            <a:pPr indent="-160735" lvl="1" marL="417910" rtl="0" algn="l">
              <a:lnSpc>
                <a:spcPct val="115000"/>
              </a:lnSpc>
              <a:spcBef>
                <a:spcPts val="938"/>
              </a:spcBef>
              <a:spcAft>
                <a:spcPts val="0"/>
              </a:spcAft>
              <a:buSzPts val="1400"/>
              <a:buChar char="○"/>
            </a:pPr>
            <a:r>
              <a:rPr lang="en-IN" sz="1600">
                <a:latin typeface="Calibri"/>
                <a:ea typeface="Calibri"/>
                <a:cs typeface="Calibri"/>
                <a:sym typeface="Calibri"/>
              </a:rPr>
              <a:t>The probability density can never be negative.</a:t>
            </a:r>
            <a:endParaRPr/>
          </a:p>
          <a:p>
            <a:pPr indent="-160735" lvl="1" marL="417910" rtl="0" algn="l">
              <a:lnSpc>
                <a:spcPct val="115000"/>
              </a:lnSpc>
              <a:spcBef>
                <a:spcPts val="938"/>
              </a:spcBef>
              <a:spcAft>
                <a:spcPts val="0"/>
              </a:spcAft>
              <a:buSzPts val="1400"/>
              <a:buChar char="○"/>
            </a:pPr>
            <a:r>
              <a:rPr lang="en-IN" sz="1600">
                <a:latin typeface="Calibri"/>
                <a:ea typeface="Calibri"/>
                <a:cs typeface="Calibri"/>
                <a:sym typeface="Calibri"/>
              </a:rPr>
              <a:t>The probability density can exceed 1.</a:t>
            </a:r>
            <a:endParaRPr/>
          </a:p>
          <a:p>
            <a:pPr indent="-160735" lvl="1" marL="417910" rtl="0" algn="l">
              <a:lnSpc>
                <a:spcPct val="115000"/>
              </a:lnSpc>
              <a:spcBef>
                <a:spcPts val="938"/>
              </a:spcBef>
              <a:spcAft>
                <a:spcPts val="338"/>
              </a:spcAft>
              <a:buSzPts val="1400"/>
              <a:buChar char="○"/>
            </a:pPr>
            <a:r>
              <a:rPr b="1" lang="en-IN" sz="1600">
                <a:latin typeface="Calibri"/>
                <a:ea typeface="Calibri"/>
                <a:cs typeface="Calibri"/>
                <a:sym typeface="Calibri"/>
              </a:rPr>
              <a:t>Area is a measure of probability.</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Calibri"/>
                <a:ea typeface="Calibri"/>
                <a:cs typeface="Calibri"/>
                <a:sym typeface="Calibri"/>
              </a:rPr>
              <a:t>Normal Distribution</a:t>
            </a:r>
            <a:br>
              <a:rPr b="1" lang="en-IN">
                <a:latin typeface="Calibri"/>
                <a:ea typeface="Calibri"/>
                <a:cs typeface="Calibri"/>
                <a:sym typeface="Calibri"/>
              </a:rPr>
            </a:br>
            <a:endParaRPr>
              <a:latin typeface="Calibri"/>
              <a:ea typeface="Calibri"/>
              <a:cs typeface="Calibri"/>
              <a:sym typeface="Calibri"/>
            </a:endParaRPr>
          </a:p>
        </p:txBody>
      </p:sp>
      <p:sp>
        <p:nvSpPr>
          <p:cNvPr id="433" name="Google Shape;433;p36"/>
          <p:cNvSpPr txBox="1"/>
          <p:nvPr>
            <p:ph idx="1" type="body"/>
          </p:nvPr>
        </p:nvSpPr>
        <p:spPr>
          <a:xfrm>
            <a:off x="311700" y="1031288"/>
            <a:ext cx="8520600" cy="3694948"/>
          </a:xfrm>
          <a:prstGeom prst="rect">
            <a:avLst/>
          </a:prstGeom>
          <a:blipFill rotWithShape="1">
            <a:blip r:embed="rId3">
              <a:alphaModFix/>
            </a:blip>
            <a:stretch>
              <a:fillRect b="0" l="-427" r="0" t="0"/>
            </a:stretch>
          </a:blip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IN"/>
              <a:t> </a:t>
            </a:r>
            <a:endParaRPr/>
          </a:p>
        </p:txBody>
      </p:sp>
      <p:sp>
        <p:nvSpPr>
          <p:cNvPr id="434" name="Google Shape;434;p36"/>
          <p:cNvSpPr/>
          <p:nvPr/>
        </p:nvSpPr>
        <p:spPr>
          <a:xfrm>
            <a:off x="1485900" y="368048"/>
            <a:ext cx="184731" cy="4154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Calibri"/>
                <a:ea typeface="Calibri"/>
                <a:cs typeface="Calibri"/>
                <a:sym typeface="Calibri"/>
              </a:rPr>
              <a:t>Normal Probability Distribution</a:t>
            </a:r>
            <a:br>
              <a:rPr b="1" lang="en-IN">
                <a:latin typeface="Calibri"/>
                <a:ea typeface="Calibri"/>
                <a:cs typeface="Calibri"/>
                <a:sym typeface="Calibri"/>
              </a:rPr>
            </a:br>
            <a:endParaRPr>
              <a:latin typeface="Calibri"/>
              <a:ea typeface="Calibri"/>
              <a:cs typeface="Calibri"/>
              <a:sym typeface="Calibri"/>
            </a:endParaRPr>
          </a:p>
        </p:txBody>
      </p:sp>
      <p:sp>
        <p:nvSpPr>
          <p:cNvPr id="440" name="Google Shape;440;p37"/>
          <p:cNvSpPr txBox="1"/>
          <p:nvPr>
            <p:ph idx="1" type="body"/>
          </p:nvPr>
        </p:nvSpPr>
        <p:spPr>
          <a:xfrm>
            <a:off x="311701" y="944778"/>
            <a:ext cx="5463872" cy="3572135"/>
          </a:xfrm>
          <a:prstGeom prst="rect">
            <a:avLst/>
          </a:prstGeom>
          <a:noFill/>
          <a:ln>
            <a:noFill/>
          </a:ln>
        </p:spPr>
        <p:txBody>
          <a:bodyPr anchorCtr="0" anchor="t" bIns="91425" lIns="91425" spcFirstLastPara="1" rIns="91425" wrap="square" tIns="91425">
            <a:noAutofit/>
          </a:bodyPr>
          <a:lstStyle/>
          <a:p>
            <a:pPr indent="-160735" lvl="0" marL="160735" rtl="0" algn="l">
              <a:lnSpc>
                <a:spcPct val="160000"/>
              </a:lnSpc>
              <a:spcBef>
                <a:spcPts val="0"/>
              </a:spcBef>
              <a:spcAft>
                <a:spcPts val="0"/>
              </a:spcAft>
              <a:buSzPts val="1800"/>
              <a:buChar char="●"/>
            </a:pPr>
            <a:r>
              <a:rPr lang="en-IN">
                <a:latin typeface="Calibri"/>
                <a:ea typeface="Calibri"/>
                <a:cs typeface="Calibri"/>
                <a:sym typeface="Calibri"/>
              </a:rPr>
              <a:t>The entire family of normal probability distributions is </a:t>
            </a:r>
            <a:r>
              <a:rPr b="1" lang="en-IN">
                <a:latin typeface="Calibri"/>
                <a:ea typeface="Calibri"/>
                <a:cs typeface="Calibri"/>
                <a:sym typeface="Calibri"/>
              </a:rPr>
              <a:t>differentiated</a:t>
            </a:r>
            <a:r>
              <a:rPr lang="en-IN">
                <a:latin typeface="Calibri"/>
                <a:ea typeface="Calibri"/>
                <a:cs typeface="Calibri"/>
                <a:sym typeface="Calibri"/>
              </a:rPr>
              <a:t> by its </a:t>
            </a:r>
            <a:r>
              <a:rPr b="1" lang="en-IN">
                <a:latin typeface="Calibri"/>
                <a:ea typeface="Calibri"/>
                <a:cs typeface="Calibri"/>
                <a:sym typeface="Calibri"/>
              </a:rPr>
              <a:t>mean</a:t>
            </a:r>
            <a:r>
              <a:rPr lang="en-IN">
                <a:latin typeface="Calibri"/>
                <a:ea typeface="Calibri"/>
                <a:cs typeface="Calibri"/>
                <a:sym typeface="Calibri"/>
              </a:rPr>
              <a:t> and </a:t>
            </a:r>
            <a:r>
              <a:rPr b="1" lang="en-IN">
                <a:latin typeface="Calibri"/>
                <a:ea typeface="Calibri"/>
                <a:cs typeface="Calibri"/>
                <a:sym typeface="Calibri"/>
              </a:rPr>
              <a:t>standard</a:t>
            </a:r>
            <a:r>
              <a:rPr lang="en-IN">
                <a:latin typeface="Calibri"/>
                <a:ea typeface="Calibri"/>
                <a:cs typeface="Calibri"/>
                <a:sym typeface="Calibri"/>
              </a:rPr>
              <a:t> </a:t>
            </a:r>
            <a:r>
              <a:rPr b="1" lang="en-IN">
                <a:latin typeface="Calibri"/>
                <a:ea typeface="Calibri"/>
                <a:cs typeface="Calibri"/>
                <a:sym typeface="Calibri"/>
              </a:rPr>
              <a:t>deviation</a:t>
            </a:r>
            <a:r>
              <a:rPr lang="en-IN">
                <a:latin typeface="Calibri"/>
                <a:ea typeface="Calibri"/>
                <a:cs typeface="Calibri"/>
                <a:sym typeface="Calibri"/>
              </a:rPr>
              <a:t>.</a:t>
            </a:r>
            <a:endParaRPr/>
          </a:p>
          <a:p>
            <a:pPr indent="-160735" lvl="0" marL="160735" rtl="0" algn="l">
              <a:lnSpc>
                <a:spcPct val="160000"/>
              </a:lnSpc>
              <a:spcBef>
                <a:spcPts val="675"/>
              </a:spcBef>
              <a:spcAft>
                <a:spcPts val="0"/>
              </a:spcAft>
              <a:buSzPts val="1800"/>
              <a:buChar char="●"/>
            </a:pPr>
            <a:r>
              <a:rPr lang="en-IN">
                <a:latin typeface="Calibri"/>
                <a:ea typeface="Calibri"/>
                <a:cs typeface="Calibri"/>
                <a:sym typeface="Calibri"/>
              </a:rPr>
              <a:t>The highest point of the distribution is the mean which is also the median and mode of the distribution.</a:t>
            </a:r>
            <a:endParaRPr/>
          </a:p>
          <a:p>
            <a:pPr indent="-160735" lvl="0" marL="160735" rtl="0" algn="l">
              <a:lnSpc>
                <a:spcPct val="160000"/>
              </a:lnSpc>
              <a:spcBef>
                <a:spcPts val="675"/>
              </a:spcBef>
              <a:spcAft>
                <a:spcPts val="0"/>
              </a:spcAft>
              <a:buSzPts val="1800"/>
              <a:buChar char="●"/>
            </a:pPr>
            <a:r>
              <a:rPr lang="en-IN">
                <a:latin typeface="Calibri"/>
                <a:ea typeface="Calibri"/>
                <a:cs typeface="Calibri"/>
                <a:sym typeface="Calibri"/>
              </a:rPr>
              <a:t>The mean can be any numeral +ve, 0 or -ve.</a:t>
            </a:r>
            <a:endParaRPr/>
          </a:p>
          <a:p>
            <a:pPr indent="-160735" lvl="0" marL="160735" rtl="0" algn="l">
              <a:lnSpc>
                <a:spcPct val="160000"/>
              </a:lnSpc>
              <a:spcBef>
                <a:spcPts val="675"/>
              </a:spcBef>
              <a:spcAft>
                <a:spcPts val="0"/>
              </a:spcAft>
              <a:buSzPts val="1800"/>
              <a:buChar char="●"/>
            </a:pPr>
            <a:r>
              <a:rPr lang="en-IN">
                <a:latin typeface="Calibri"/>
                <a:ea typeface="Calibri"/>
                <a:cs typeface="Calibri"/>
                <a:sym typeface="Calibri"/>
              </a:rPr>
              <a:t>Normal distribution is </a:t>
            </a:r>
            <a:r>
              <a:rPr b="1" lang="en-IN">
                <a:latin typeface="Calibri"/>
                <a:ea typeface="Calibri"/>
                <a:cs typeface="Calibri"/>
                <a:sym typeface="Calibri"/>
              </a:rPr>
              <a:t>symmetric</a:t>
            </a:r>
            <a:r>
              <a:rPr lang="en-IN">
                <a:latin typeface="Calibri"/>
                <a:ea typeface="Calibri"/>
                <a:cs typeface="Calibri"/>
                <a:sym typeface="Calibri"/>
              </a:rPr>
              <a:t> on y axis, bisected by mean. </a:t>
            </a:r>
            <a:endParaRPr/>
          </a:p>
          <a:p>
            <a:pPr indent="-160735" lvl="0" marL="160735" rtl="0" algn="l">
              <a:lnSpc>
                <a:spcPct val="160000"/>
              </a:lnSpc>
              <a:spcBef>
                <a:spcPts val="675"/>
              </a:spcBef>
              <a:spcAft>
                <a:spcPts val="0"/>
              </a:spcAft>
              <a:buSzPts val="1800"/>
              <a:buChar char="●"/>
            </a:pPr>
            <a:r>
              <a:rPr lang="en-IN">
                <a:latin typeface="Calibri"/>
                <a:ea typeface="Calibri"/>
                <a:cs typeface="Calibri"/>
                <a:sym typeface="Calibri"/>
              </a:rPr>
              <a:t>The </a:t>
            </a:r>
            <a:r>
              <a:rPr b="1" lang="en-IN">
                <a:latin typeface="Calibri"/>
                <a:ea typeface="Calibri"/>
                <a:cs typeface="Calibri"/>
                <a:sym typeface="Calibri"/>
              </a:rPr>
              <a:t>tails</a:t>
            </a:r>
            <a:r>
              <a:rPr lang="en-IN">
                <a:latin typeface="Calibri"/>
                <a:ea typeface="Calibri"/>
                <a:cs typeface="Calibri"/>
                <a:sym typeface="Calibri"/>
              </a:rPr>
              <a:t> of the curve </a:t>
            </a:r>
            <a:r>
              <a:rPr b="1" lang="en-IN">
                <a:latin typeface="Calibri"/>
                <a:ea typeface="Calibri"/>
                <a:cs typeface="Calibri"/>
                <a:sym typeface="Calibri"/>
              </a:rPr>
              <a:t>extend</a:t>
            </a:r>
            <a:r>
              <a:rPr lang="en-IN">
                <a:latin typeface="Calibri"/>
                <a:ea typeface="Calibri"/>
                <a:cs typeface="Calibri"/>
                <a:sym typeface="Calibri"/>
              </a:rPr>
              <a:t> to </a:t>
            </a:r>
            <a:r>
              <a:rPr b="1" lang="en-IN">
                <a:latin typeface="Calibri"/>
                <a:ea typeface="Calibri"/>
                <a:cs typeface="Calibri"/>
                <a:sym typeface="Calibri"/>
              </a:rPr>
              <a:t>infinity</a:t>
            </a:r>
            <a:r>
              <a:rPr lang="en-IN">
                <a:latin typeface="Calibri"/>
                <a:ea typeface="Calibri"/>
                <a:cs typeface="Calibri"/>
                <a:sym typeface="Calibri"/>
              </a:rPr>
              <a:t>.</a:t>
            </a:r>
            <a:endParaRPr/>
          </a:p>
          <a:p>
            <a:pPr indent="-228600" lvl="0" marL="457200" rtl="0" algn="l">
              <a:lnSpc>
                <a:spcPct val="160000"/>
              </a:lnSpc>
              <a:spcBef>
                <a:spcPts val="675"/>
              </a:spcBef>
              <a:spcAft>
                <a:spcPts val="0"/>
              </a:spcAft>
              <a:buSzPts val="1800"/>
              <a:buNone/>
            </a:pPr>
            <a:r>
              <a:t/>
            </a:r>
            <a:endParaRPr>
              <a:latin typeface="Calibri"/>
              <a:ea typeface="Calibri"/>
              <a:cs typeface="Calibri"/>
              <a:sym typeface="Calibri"/>
            </a:endParaRPr>
          </a:p>
        </p:txBody>
      </p:sp>
      <p:grpSp>
        <p:nvGrpSpPr>
          <p:cNvPr id="441" name="Google Shape;441;p37"/>
          <p:cNvGrpSpPr/>
          <p:nvPr/>
        </p:nvGrpSpPr>
        <p:grpSpPr>
          <a:xfrm>
            <a:off x="5691810" y="1819739"/>
            <a:ext cx="3471368" cy="2035949"/>
            <a:chOff x="266114" y="2423161"/>
            <a:chExt cx="5723607" cy="2361342"/>
          </a:xfrm>
        </p:grpSpPr>
        <p:sp>
          <p:nvSpPr>
            <p:cNvPr id="442" name="Google Shape;442;p37"/>
            <p:cNvSpPr txBox="1"/>
            <p:nvPr/>
          </p:nvSpPr>
          <p:spPr>
            <a:xfrm>
              <a:off x="5377971" y="3958829"/>
              <a:ext cx="419488" cy="3797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88"/>
                <a:buFont typeface="Arial"/>
                <a:buNone/>
              </a:pPr>
              <a:r>
                <a:rPr b="0" i="0" lang="en-IN" sz="788"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grpSp>
          <p:nvGrpSpPr>
            <p:cNvPr id="443" name="Google Shape;443;p37"/>
            <p:cNvGrpSpPr/>
            <p:nvPr/>
          </p:nvGrpSpPr>
          <p:grpSpPr>
            <a:xfrm>
              <a:off x="266114" y="2423161"/>
              <a:ext cx="5723607" cy="2361342"/>
              <a:chOff x="266114" y="2423161"/>
              <a:chExt cx="5723607" cy="2361342"/>
            </a:xfrm>
          </p:grpSpPr>
          <p:pic>
            <p:nvPicPr>
              <p:cNvPr descr="http://www.statisticshowto.com/wp-content/uploads/2013/09/normal-distribution-probability.jpg" id="444" name="Google Shape;444;p37"/>
              <p:cNvPicPr preferRelativeResize="0"/>
              <p:nvPr/>
            </p:nvPicPr>
            <p:blipFill rotWithShape="1">
              <a:blip r:embed="rId3">
                <a:alphaModFix/>
              </a:blip>
              <a:srcRect b="0" l="0" r="1141" t="0"/>
              <a:stretch/>
            </p:blipFill>
            <p:spPr>
              <a:xfrm>
                <a:off x="266114" y="2423161"/>
                <a:ext cx="4953000" cy="1800225"/>
              </a:xfrm>
              <a:prstGeom prst="rect">
                <a:avLst/>
              </a:prstGeom>
              <a:noFill/>
              <a:ln>
                <a:noFill/>
              </a:ln>
            </p:spPr>
          </p:pic>
          <p:sp>
            <p:nvSpPr>
              <p:cNvPr id="445" name="Google Shape;445;p37"/>
              <p:cNvSpPr txBox="1"/>
              <p:nvPr/>
            </p:nvSpPr>
            <p:spPr>
              <a:xfrm>
                <a:off x="2399843" y="4451985"/>
                <a:ext cx="912187" cy="3325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Arial"/>
                    <a:ea typeface="Arial"/>
                    <a:cs typeface="Arial"/>
                    <a:sym typeface="Arial"/>
                  </a:rPr>
                  <a:t>mean</a:t>
                </a:r>
                <a:endParaRPr b="0" i="0" sz="1400" u="none" cap="none" strike="noStrike">
                  <a:solidFill>
                    <a:srgbClr val="000000"/>
                  </a:solidFill>
                  <a:latin typeface="Arial"/>
                  <a:ea typeface="Arial"/>
                  <a:cs typeface="Arial"/>
                  <a:sym typeface="Arial"/>
                </a:endParaRPr>
              </a:p>
            </p:txBody>
          </p:sp>
          <p:sp>
            <p:nvSpPr>
              <p:cNvPr id="446" name="Google Shape;446;p37"/>
              <p:cNvSpPr txBox="1"/>
              <p:nvPr/>
            </p:nvSpPr>
            <p:spPr>
              <a:xfrm>
                <a:off x="3466513" y="2651760"/>
                <a:ext cx="2523208" cy="3325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Arial"/>
                    <a:ea typeface="Arial"/>
                    <a:cs typeface="Arial"/>
                    <a:sym typeface="Arial"/>
                  </a:rPr>
                  <a:t>Standard deviation σ</a:t>
                </a:r>
                <a:endParaRPr b="0" i="0" sz="1100" u="none" cap="none" strike="noStrike">
                  <a:solidFill>
                    <a:srgbClr val="000000"/>
                  </a:solidFill>
                  <a:latin typeface="Arial"/>
                  <a:ea typeface="Arial"/>
                  <a:cs typeface="Arial"/>
                  <a:sym typeface="Arial"/>
                </a:endParaRPr>
              </a:p>
            </p:txBody>
          </p:sp>
        </p:grpSp>
      </p:gr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grpSp>
        <p:nvGrpSpPr>
          <p:cNvPr id="451" name="Google Shape;451;p38"/>
          <p:cNvGrpSpPr/>
          <p:nvPr/>
        </p:nvGrpSpPr>
        <p:grpSpPr>
          <a:xfrm>
            <a:off x="1215784" y="381729"/>
            <a:ext cx="6429924" cy="4492366"/>
            <a:chOff x="1519964" y="-148791"/>
            <a:chExt cx="9144000" cy="6876676"/>
          </a:xfrm>
        </p:grpSpPr>
        <p:sp>
          <p:nvSpPr>
            <p:cNvPr id="452" name="Google Shape;452;p38"/>
            <p:cNvSpPr txBox="1"/>
            <p:nvPr/>
          </p:nvSpPr>
          <p:spPr>
            <a:xfrm>
              <a:off x="1519964" y="-148791"/>
              <a:ext cx="9144000" cy="685801"/>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2340"/>
                <a:buFont typeface="Arial"/>
                <a:buNone/>
              </a:pPr>
              <a:r>
                <a:rPr b="0" i="0" lang="en-IN" sz="2340" u="none" cap="none" strike="noStrike">
                  <a:solidFill>
                    <a:schemeClr val="dk1"/>
                  </a:solidFill>
                  <a:latin typeface="Calibri"/>
                  <a:ea typeface="Calibri"/>
                  <a:cs typeface="Calibri"/>
                  <a:sym typeface="Calibri"/>
                </a:rPr>
                <a:t>Normal Probability Distribution</a:t>
              </a:r>
              <a:endParaRPr b="0" i="0" sz="1400" u="none" cap="none" strike="noStrike">
                <a:solidFill>
                  <a:srgbClr val="000000"/>
                </a:solidFill>
                <a:latin typeface="Arial"/>
                <a:ea typeface="Arial"/>
                <a:cs typeface="Arial"/>
                <a:sym typeface="Arial"/>
              </a:endParaRPr>
            </a:p>
          </p:txBody>
        </p:sp>
        <p:graphicFrame>
          <p:nvGraphicFramePr>
            <p:cNvPr id="453" name="Google Shape;453;p38"/>
            <p:cNvGraphicFramePr/>
            <p:nvPr/>
          </p:nvGraphicFramePr>
          <p:xfrm>
            <a:off x="1519964" y="220479"/>
            <a:ext cx="4195035" cy="2502918"/>
          </p:xfrm>
          <a:graphic>
            <a:graphicData uri="http://schemas.openxmlformats.org/drawingml/2006/chart">
              <c:chart r:id="rId3"/>
            </a:graphicData>
          </a:graphic>
        </p:graphicFrame>
        <p:graphicFrame>
          <p:nvGraphicFramePr>
            <p:cNvPr id="454" name="Google Shape;454;p38"/>
            <p:cNvGraphicFramePr/>
            <p:nvPr/>
          </p:nvGraphicFramePr>
          <p:xfrm>
            <a:off x="3992421" y="3187288"/>
            <a:ext cx="3937738" cy="2774046"/>
          </p:xfrm>
          <a:graphic>
            <a:graphicData uri="http://schemas.openxmlformats.org/drawingml/2006/chart">
              <c:chart r:id="rId4"/>
            </a:graphicData>
          </a:graphic>
        </p:graphicFrame>
        <p:cxnSp>
          <p:nvCxnSpPr>
            <p:cNvPr id="455" name="Google Shape;455;p38"/>
            <p:cNvCxnSpPr/>
            <p:nvPr/>
          </p:nvCxnSpPr>
          <p:spPr>
            <a:xfrm>
              <a:off x="1752600" y="2557463"/>
              <a:ext cx="8229600" cy="0"/>
            </a:xfrm>
            <a:prstGeom prst="straightConnector1">
              <a:avLst/>
            </a:prstGeom>
            <a:noFill/>
            <a:ln cap="flat" cmpd="sng" w="9525">
              <a:solidFill>
                <a:schemeClr val="dk1"/>
              </a:solidFill>
              <a:prstDash val="solid"/>
              <a:round/>
              <a:headEnd len="sm" w="sm" type="none"/>
              <a:tailEnd len="sm" w="sm" type="none"/>
            </a:ln>
          </p:spPr>
        </p:cxnSp>
        <p:graphicFrame>
          <p:nvGraphicFramePr>
            <p:cNvPr id="456" name="Google Shape;456;p38"/>
            <p:cNvGraphicFramePr/>
            <p:nvPr/>
          </p:nvGraphicFramePr>
          <p:xfrm>
            <a:off x="3992421" y="220479"/>
            <a:ext cx="3965864" cy="2362200"/>
          </p:xfrm>
          <a:graphic>
            <a:graphicData uri="http://schemas.openxmlformats.org/drawingml/2006/chart">
              <c:chart r:id="rId5"/>
            </a:graphicData>
          </a:graphic>
        </p:graphicFrame>
        <p:graphicFrame>
          <p:nvGraphicFramePr>
            <p:cNvPr id="457" name="Google Shape;457;p38"/>
            <p:cNvGraphicFramePr/>
            <p:nvPr/>
          </p:nvGraphicFramePr>
          <p:xfrm>
            <a:off x="5862791" y="230004"/>
            <a:ext cx="4567951" cy="2460509"/>
          </p:xfrm>
          <a:graphic>
            <a:graphicData uri="http://schemas.openxmlformats.org/drawingml/2006/chart">
              <c:chart r:id="rId6"/>
            </a:graphicData>
          </a:graphic>
        </p:graphicFrame>
        <p:sp>
          <p:nvSpPr>
            <p:cNvPr id="458" name="Google Shape;458;p38"/>
            <p:cNvSpPr txBox="1"/>
            <p:nvPr/>
          </p:nvSpPr>
          <p:spPr>
            <a:xfrm>
              <a:off x="3366949" y="2631064"/>
              <a:ext cx="599999" cy="4711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2"/>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
          <p:nvSpPr>
            <p:cNvPr id="459" name="Google Shape;459;p38"/>
            <p:cNvSpPr txBox="1"/>
            <p:nvPr/>
          </p:nvSpPr>
          <p:spPr>
            <a:xfrm>
              <a:off x="5728933" y="2608325"/>
              <a:ext cx="488298" cy="4711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2"/>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460" name="Google Shape;460;p38"/>
            <p:cNvSpPr txBox="1"/>
            <p:nvPr/>
          </p:nvSpPr>
          <p:spPr>
            <a:xfrm>
              <a:off x="7930160" y="2608325"/>
              <a:ext cx="522491" cy="4711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2"/>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
          <p:nvSpPr>
            <p:cNvPr id="461" name="Google Shape;461;p38"/>
            <p:cNvSpPr txBox="1"/>
            <p:nvPr/>
          </p:nvSpPr>
          <p:spPr>
            <a:xfrm>
              <a:off x="9967868" y="2372798"/>
              <a:ext cx="374317" cy="4711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2"/>
                  </a:solidFill>
                  <a:latin typeface="Calibri"/>
                  <a:ea typeface="Calibri"/>
                  <a:cs typeface="Calibri"/>
                  <a:sym typeface="Calibri"/>
                </a:rPr>
                <a:t>x</a:t>
              </a:r>
              <a:endParaRPr b="0" i="0" sz="1400" u="none" cap="none" strike="noStrike">
                <a:solidFill>
                  <a:srgbClr val="000000"/>
                </a:solidFill>
                <a:latin typeface="Arial"/>
                <a:ea typeface="Arial"/>
                <a:cs typeface="Arial"/>
                <a:sym typeface="Arial"/>
              </a:endParaRPr>
            </a:p>
          </p:txBody>
        </p:sp>
        <p:cxnSp>
          <p:nvCxnSpPr>
            <p:cNvPr id="462" name="Google Shape;462;p38"/>
            <p:cNvCxnSpPr/>
            <p:nvPr/>
          </p:nvCxnSpPr>
          <p:spPr>
            <a:xfrm>
              <a:off x="5957315" y="5737699"/>
              <a:ext cx="0" cy="152400"/>
            </a:xfrm>
            <a:prstGeom prst="straightConnector1">
              <a:avLst/>
            </a:prstGeom>
            <a:noFill/>
            <a:ln cap="flat" cmpd="sng" w="9525">
              <a:solidFill>
                <a:schemeClr val="dk1"/>
              </a:solidFill>
              <a:prstDash val="solid"/>
              <a:round/>
              <a:headEnd len="sm" w="sm" type="none"/>
              <a:tailEnd len="sm" w="sm" type="none"/>
            </a:ln>
          </p:spPr>
        </p:cxnSp>
        <p:cxnSp>
          <p:nvCxnSpPr>
            <p:cNvPr id="463" name="Google Shape;463;p38"/>
            <p:cNvCxnSpPr/>
            <p:nvPr/>
          </p:nvCxnSpPr>
          <p:spPr>
            <a:xfrm>
              <a:off x="3611706" y="2405063"/>
              <a:ext cx="0" cy="152400"/>
            </a:xfrm>
            <a:prstGeom prst="straightConnector1">
              <a:avLst/>
            </a:prstGeom>
            <a:noFill/>
            <a:ln cap="flat" cmpd="sng" w="9525">
              <a:solidFill>
                <a:schemeClr val="dk1"/>
              </a:solidFill>
              <a:prstDash val="solid"/>
              <a:round/>
              <a:headEnd len="sm" w="sm" type="none"/>
              <a:tailEnd len="sm" w="sm" type="none"/>
            </a:ln>
          </p:spPr>
        </p:cxnSp>
        <p:cxnSp>
          <p:nvCxnSpPr>
            <p:cNvPr id="464" name="Google Shape;464;p38"/>
            <p:cNvCxnSpPr/>
            <p:nvPr/>
          </p:nvCxnSpPr>
          <p:spPr>
            <a:xfrm>
              <a:off x="5947064" y="2395538"/>
              <a:ext cx="0" cy="152400"/>
            </a:xfrm>
            <a:prstGeom prst="straightConnector1">
              <a:avLst/>
            </a:prstGeom>
            <a:noFill/>
            <a:ln cap="flat" cmpd="sng" w="9525">
              <a:solidFill>
                <a:schemeClr val="dk1"/>
              </a:solidFill>
              <a:prstDash val="solid"/>
              <a:round/>
              <a:headEnd len="sm" w="sm" type="none"/>
              <a:tailEnd len="sm" w="sm" type="none"/>
            </a:ln>
          </p:spPr>
        </p:cxnSp>
        <p:cxnSp>
          <p:nvCxnSpPr>
            <p:cNvPr id="465" name="Google Shape;465;p38"/>
            <p:cNvCxnSpPr/>
            <p:nvPr/>
          </p:nvCxnSpPr>
          <p:spPr>
            <a:xfrm>
              <a:off x="8150732" y="2395538"/>
              <a:ext cx="0" cy="152400"/>
            </a:xfrm>
            <a:prstGeom prst="straightConnector1">
              <a:avLst/>
            </a:prstGeom>
            <a:noFill/>
            <a:ln cap="flat" cmpd="sng" w="9525">
              <a:solidFill>
                <a:schemeClr val="dk1"/>
              </a:solidFill>
              <a:prstDash val="solid"/>
              <a:round/>
              <a:headEnd len="sm" w="sm" type="none"/>
              <a:tailEnd len="sm" w="sm" type="none"/>
            </a:ln>
          </p:spPr>
        </p:cxnSp>
        <p:sp>
          <p:nvSpPr>
            <p:cNvPr id="466" name="Google Shape;466;p38"/>
            <p:cNvSpPr txBox="1"/>
            <p:nvPr/>
          </p:nvSpPr>
          <p:spPr>
            <a:xfrm>
              <a:off x="3992423" y="2890774"/>
              <a:ext cx="4564279" cy="4711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2"/>
                  </a:solidFill>
                  <a:latin typeface="Calibri"/>
                  <a:ea typeface="Calibri"/>
                  <a:cs typeface="Calibri"/>
                  <a:sym typeface="Calibri"/>
                </a:rPr>
                <a:t>Same standard deviation different means</a:t>
              </a:r>
              <a:endParaRPr b="0" i="0" sz="1400" u="none" cap="none" strike="noStrike">
                <a:solidFill>
                  <a:srgbClr val="000000"/>
                </a:solidFill>
                <a:latin typeface="Arial"/>
                <a:ea typeface="Arial"/>
                <a:cs typeface="Arial"/>
                <a:sym typeface="Arial"/>
              </a:endParaRPr>
            </a:p>
          </p:txBody>
        </p:sp>
        <p:cxnSp>
          <p:nvCxnSpPr>
            <p:cNvPr id="467" name="Google Shape;467;p38"/>
            <p:cNvCxnSpPr/>
            <p:nvPr/>
          </p:nvCxnSpPr>
          <p:spPr>
            <a:xfrm>
              <a:off x="1977164" y="5890099"/>
              <a:ext cx="8229600" cy="0"/>
            </a:xfrm>
            <a:prstGeom prst="straightConnector1">
              <a:avLst/>
            </a:prstGeom>
            <a:noFill/>
            <a:ln cap="flat" cmpd="sng" w="9525">
              <a:solidFill>
                <a:schemeClr val="dk1"/>
              </a:solidFill>
              <a:prstDash val="solid"/>
              <a:round/>
              <a:headEnd len="sm" w="sm" type="none"/>
              <a:tailEnd len="sm" w="sm" type="none"/>
            </a:ln>
          </p:spPr>
        </p:cxnSp>
        <p:graphicFrame>
          <p:nvGraphicFramePr>
            <p:cNvPr id="468" name="Google Shape;468;p38"/>
            <p:cNvGraphicFramePr/>
            <p:nvPr/>
          </p:nvGraphicFramePr>
          <p:xfrm>
            <a:off x="2393373" y="3581401"/>
            <a:ext cx="7086600" cy="2356323"/>
          </p:xfrm>
          <a:graphic>
            <a:graphicData uri="http://schemas.openxmlformats.org/drawingml/2006/chart">
              <c:chart r:id="rId7"/>
            </a:graphicData>
          </a:graphic>
        </p:graphicFrame>
        <p:sp>
          <p:nvSpPr>
            <p:cNvPr id="469" name="Google Shape;469;p38"/>
            <p:cNvSpPr txBox="1"/>
            <p:nvPr/>
          </p:nvSpPr>
          <p:spPr>
            <a:xfrm>
              <a:off x="5780220" y="5959612"/>
              <a:ext cx="403951" cy="4711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2"/>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470" name="Google Shape;470;p38"/>
            <p:cNvSpPr txBox="1"/>
            <p:nvPr/>
          </p:nvSpPr>
          <p:spPr>
            <a:xfrm>
              <a:off x="3992423" y="6256756"/>
              <a:ext cx="4564279" cy="4711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2"/>
                  </a:solidFill>
                  <a:latin typeface="Calibri"/>
                  <a:ea typeface="Calibri"/>
                  <a:cs typeface="Calibri"/>
                  <a:sym typeface="Calibri"/>
                </a:rPr>
                <a:t>Same mean different standard deviations</a:t>
              </a:r>
              <a:endParaRPr b="0" i="0" sz="1400" u="none" cap="none" strike="noStrike">
                <a:solidFill>
                  <a:srgbClr val="000000"/>
                </a:solidFill>
                <a:latin typeface="Arial"/>
                <a:ea typeface="Arial"/>
                <a:cs typeface="Arial"/>
                <a:sym typeface="Arial"/>
              </a:endParaRPr>
            </a:p>
          </p:txBody>
        </p:sp>
        <p:sp>
          <p:nvSpPr>
            <p:cNvPr id="471" name="Google Shape;471;p38"/>
            <p:cNvSpPr txBox="1"/>
            <p:nvPr/>
          </p:nvSpPr>
          <p:spPr>
            <a:xfrm>
              <a:off x="6118783" y="3729314"/>
              <a:ext cx="2802123" cy="4711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2"/>
                  </a:solidFill>
                  <a:latin typeface="Calibri"/>
                  <a:ea typeface="Calibri"/>
                  <a:cs typeface="Calibri"/>
                  <a:sym typeface="Calibri"/>
                </a:rPr>
                <a:t>Standard deviation σ = 5</a:t>
              </a:r>
              <a:endParaRPr b="0" i="0" sz="1400" u="none" cap="none" strike="noStrike">
                <a:solidFill>
                  <a:srgbClr val="000000"/>
                </a:solidFill>
                <a:latin typeface="Arial"/>
                <a:ea typeface="Arial"/>
                <a:cs typeface="Arial"/>
                <a:sym typeface="Arial"/>
              </a:endParaRPr>
            </a:p>
          </p:txBody>
        </p:sp>
        <p:sp>
          <p:nvSpPr>
            <p:cNvPr id="472" name="Google Shape;472;p38"/>
            <p:cNvSpPr txBox="1"/>
            <p:nvPr/>
          </p:nvSpPr>
          <p:spPr>
            <a:xfrm>
              <a:off x="6721802" y="4699409"/>
              <a:ext cx="2932063" cy="4711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2"/>
                  </a:solidFill>
                  <a:latin typeface="Calibri"/>
                  <a:ea typeface="Calibri"/>
                  <a:cs typeface="Calibri"/>
                  <a:sym typeface="Calibri"/>
                </a:rPr>
                <a:t>Standard deviation σ = 10</a:t>
              </a:r>
              <a:endParaRPr b="0" i="0" sz="1400" u="none" cap="none" strike="noStrike">
                <a:solidFill>
                  <a:srgbClr val="000000"/>
                </a:solidFill>
                <a:latin typeface="Arial"/>
                <a:ea typeface="Arial"/>
                <a:cs typeface="Arial"/>
                <a:sym typeface="Arial"/>
              </a:endParaRPr>
            </a:p>
          </p:txBody>
        </p:sp>
        <p:sp>
          <p:nvSpPr>
            <p:cNvPr id="473" name="Google Shape;473;p38"/>
            <p:cNvSpPr txBox="1"/>
            <p:nvPr/>
          </p:nvSpPr>
          <p:spPr>
            <a:xfrm>
              <a:off x="10009353" y="5798542"/>
              <a:ext cx="374317" cy="4711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2"/>
                  </a:solidFill>
                  <a:latin typeface="Calibri"/>
                  <a:ea typeface="Calibri"/>
                  <a:cs typeface="Calibri"/>
                  <a:sym typeface="Calibri"/>
                </a:rPr>
                <a:t>x</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gacf9bb5900_0_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gacf9bb5900_0_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Random Variable</a:t>
            </a:r>
            <a:endParaRPr/>
          </a:p>
        </p:txBody>
      </p:sp>
      <p:sp>
        <p:nvSpPr>
          <p:cNvPr id="94" name="Google Shape;94;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40000"/>
              </a:lnSpc>
              <a:spcBef>
                <a:spcPts val="0"/>
              </a:spcBef>
              <a:spcAft>
                <a:spcPts val="0"/>
              </a:spcAft>
              <a:buSzPts val="1800"/>
              <a:buChar char="●"/>
            </a:pPr>
            <a:r>
              <a:rPr lang="en-IN"/>
              <a:t>A variable is random if it takes on different values as result of the outcomes of a random experiment or is an experiment with random outcome.</a:t>
            </a:r>
            <a:endParaRPr/>
          </a:p>
          <a:p>
            <a:pPr indent="-342900" lvl="0" marL="457200" rtl="0" algn="l">
              <a:lnSpc>
                <a:spcPct val="140000"/>
              </a:lnSpc>
              <a:spcBef>
                <a:spcPts val="0"/>
              </a:spcBef>
              <a:spcAft>
                <a:spcPts val="0"/>
              </a:spcAft>
              <a:buSzPts val="1800"/>
              <a:buChar char="●"/>
            </a:pPr>
            <a:r>
              <a:rPr lang="en-IN"/>
              <a:t>Random variable is a variable related to a random event.</a:t>
            </a:r>
            <a:endParaRPr/>
          </a:p>
          <a:p>
            <a:pPr indent="-228600" lvl="0" marL="457200" rtl="0" algn="l">
              <a:lnSpc>
                <a:spcPct val="140000"/>
              </a:lnSpc>
              <a:spcBef>
                <a:spcPts val="0"/>
              </a:spcBef>
              <a:spcAft>
                <a:spcPts val="0"/>
              </a:spcAft>
              <a:buSzPts val="1800"/>
              <a:buNone/>
            </a:pPr>
            <a:r>
              <a:t/>
            </a:r>
            <a:endParaRPr/>
          </a:p>
          <a:p>
            <a:pPr indent="-342900" lvl="0" marL="457200" rtl="0" algn="l">
              <a:lnSpc>
                <a:spcPct val="140000"/>
              </a:lnSpc>
              <a:spcBef>
                <a:spcPts val="0"/>
              </a:spcBef>
              <a:spcAft>
                <a:spcPts val="0"/>
              </a:spcAft>
              <a:buSzPts val="1800"/>
              <a:buChar char="●"/>
            </a:pPr>
            <a:r>
              <a:rPr lang="en-IN"/>
              <a:t>A random variable is </a:t>
            </a:r>
            <a:r>
              <a:rPr b="1" lang="en-IN"/>
              <a:t>discrete</a:t>
            </a:r>
            <a:r>
              <a:rPr lang="en-IN"/>
              <a:t>  if it has a finite  or countable  number of possible outcomes that can be listed.</a:t>
            </a:r>
            <a:endParaRPr/>
          </a:p>
          <a:p>
            <a:pPr indent="-342900" lvl="0" marL="457200" rtl="0" algn="l">
              <a:lnSpc>
                <a:spcPct val="140000"/>
              </a:lnSpc>
              <a:spcBef>
                <a:spcPts val="0"/>
              </a:spcBef>
              <a:spcAft>
                <a:spcPts val="0"/>
              </a:spcAft>
              <a:buSzPts val="1800"/>
              <a:buChar char="●"/>
            </a:pPr>
            <a:r>
              <a:rPr lang="en-IN"/>
              <a:t>A random variable is </a:t>
            </a:r>
            <a:r>
              <a:rPr b="1" lang="en-IN"/>
              <a:t>Continuous </a:t>
            </a:r>
            <a:r>
              <a:rPr lang="en-IN"/>
              <a:t>  if it has an uncountable  number or  possible outcomes within a given interval.</a:t>
            </a:r>
            <a:endParaRPr/>
          </a:p>
          <a:p>
            <a:pPr indent="-228600" lvl="0" marL="457200" rtl="0" algn="l">
              <a:lnSpc>
                <a:spcPct val="140000"/>
              </a:lnSpc>
              <a:spcBef>
                <a:spcPts val="0"/>
              </a:spcBef>
              <a:spcAft>
                <a:spcPts val="0"/>
              </a:spcAft>
              <a:buSzPts val="1800"/>
              <a:buNone/>
            </a:pPr>
            <a:r>
              <a:t/>
            </a:r>
            <a:endParaRPr/>
          </a:p>
          <a:p>
            <a:pPr indent="0" lvl="1" marL="257175" rtl="0" algn="l">
              <a:lnSpc>
                <a:spcPct val="140000"/>
              </a:lnSpc>
              <a:spcBef>
                <a:spcPts val="1600"/>
              </a:spcBef>
              <a:spcAft>
                <a:spcPts val="0"/>
              </a:spcAft>
              <a:buSzPts val="1400"/>
              <a:buNone/>
            </a:pPr>
            <a:r>
              <a:t/>
            </a:r>
            <a:endParaRPr sz="1575"/>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39"/>
          <p:cNvSpPr txBox="1"/>
          <p:nvPr/>
        </p:nvSpPr>
        <p:spPr>
          <a:xfrm>
            <a:off x="612285" y="363687"/>
            <a:ext cx="4371900" cy="300000"/>
          </a:xfrm>
          <a:prstGeom prst="rect">
            <a:avLst/>
          </a:prstGeom>
          <a:noFill/>
          <a:ln>
            <a:noFill/>
          </a:ln>
        </p:spPr>
        <p:txBody>
          <a:bodyPr anchorCtr="0" anchor="ctr" bIns="25700" lIns="51425" spcFirstLastPara="1" rIns="51425" wrap="square" tIns="25700">
            <a:normAutofit/>
          </a:bodyPr>
          <a:lstStyle/>
          <a:p>
            <a:pPr indent="0" lvl="0" marL="0" marR="0" rtl="0" algn="l">
              <a:lnSpc>
                <a:spcPct val="70000"/>
              </a:lnSpc>
              <a:spcBef>
                <a:spcPts val="0"/>
              </a:spcBef>
              <a:spcAft>
                <a:spcPts val="0"/>
              </a:spcAft>
              <a:buClr>
                <a:srgbClr val="000000"/>
              </a:buClr>
              <a:buSzPts val="2103"/>
              <a:buFont typeface="Arial"/>
              <a:buNone/>
            </a:pPr>
            <a:r>
              <a:rPr b="1" i="0" lang="en-IN" sz="2103" u="none" cap="none" strike="noStrike">
                <a:solidFill>
                  <a:schemeClr val="dk1"/>
                </a:solidFill>
                <a:latin typeface="Calibri"/>
                <a:ea typeface="Calibri"/>
                <a:cs typeface="Calibri"/>
                <a:sym typeface="Calibri"/>
              </a:rPr>
              <a:t>The Normal Curve</a:t>
            </a:r>
            <a:endParaRPr b="0" i="0" sz="1400" u="none" cap="none" strike="noStrike">
              <a:solidFill>
                <a:srgbClr val="000000"/>
              </a:solidFill>
              <a:latin typeface="Arial"/>
              <a:ea typeface="Arial"/>
              <a:cs typeface="Arial"/>
              <a:sym typeface="Arial"/>
            </a:endParaRPr>
          </a:p>
        </p:txBody>
      </p:sp>
      <p:grpSp>
        <p:nvGrpSpPr>
          <p:cNvPr id="485" name="Google Shape;485;p39"/>
          <p:cNvGrpSpPr/>
          <p:nvPr/>
        </p:nvGrpSpPr>
        <p:grpSpPr>
          <a:xfrm>
            <a:off x="2440475" y="1047675"/>
            <a:ext cx="4371900" cy="3437052"/>
            <a:chOff x="1830875" y="1047675"/>
            <a:chExt cx="4371900" cy="3437052"/>
          </a:xfrm>
        </p:grpSpPr>
        <p:cxnSp>
          <p:nvCxnSpPr>
            <p:cNvPr id="486" name="Google Shape;486;p39"/>
            <p:cNvCxnSpPr/>
            <p:nvPr/>
          </p:nvCxnSpPr>
          <p:spPr>
            <a:xfrm>
              <a:off x="2930521" y="3135903"/>
              <a:ext cx="2212500" cy="900"/>
            </a:xfrm>
            <a:prstGeom prst="straightConnector1">
              <a:avLst/>
            </a:prstGeom>
            <a:noFill/>
            <a:ln cap="flat" cmpd="sng" w="9525">
              <a:solidFill>
                <a:schemeClr val="dk1"/>
              </a:solidFill>
              <a:prstDash val="solid"/>
              <a:round/>
              <a:headEnd len="med" w="med" type="stealth"/>
              <a:tailEnd len="med" w="med" type="stealth"/>
            </a:ln>
          </p:spPr>
        </p:cxnSp>
        <p:cxnSp>
          <p:nvCxnSpPr>
            <p:cNvPr id="487" name="Google Shape;487;p39"/>
            <p:cNvCxnSpPr/>
            <p:nvPr/>
          </p:nvCxnSpPr>
          <p:spPr>
            <a:xfrm>
              <a:off x="2350857" y="3544118"/>
              <a:ext cx="3380100" cy="900"/>
            </a:xfrm>
            <a:prstGeom prst="straightConnector1">
              <a:avLst/>
            </a:prstGeom>
            <a:noFill/>
            <a:ln cap="flat" cmpd="sng" w="9525">
              <a:solidFill>
                <a:schemeClr val="dk1"/>
              </a:solidFill>
              <a:prstDash val="solid"/>
              <a:round/>
              <a:headEnd len="med" w="med" type="stealth"/>
              <a:tailEnd len="med" w="med" type="stealth"/>
            </a:ln>
          </p:spPr>
        </p:cxnSp>
        <p:cxnSp>
          <p:nvCxnSpPr>
            <p:cNvPr id="488" name="Google Shape;488;p39"/>
            <p:cNvCxnSpPr/>
            <p:nvPr/>
          </p:nvCxnSpPr>
          <p:spPr>
            <a:xfrm>
              <a:off x="3493858" y="2686867"/>
              <a:ext cx="1102200" cy="900"/>
            </a:xfrm>
            <a:prstGeom prst="straightConnector1">
              <a:avLst/>
            </a:prstGeom>
            <a:noFill/>
            <a:ln cap="flat" cmpd="sng" w="9525">
              <a:solidFill>
                <a:schemeClr val="dk1"/>
              </a:solidFill>
              <a:prstDash val="solid"/>
              <a:round/>
              <a:headEnd len="med" w="med" type="stealth"/>
              <a:tailEnd len="med" w="med" type="stealth"/>
            </a:ln>
          </p:spPr>
        </p:cxnSp>
        <p:sp>
          <p:nvSpPr>
            <p:cNvPr id="489" name="Google Shape;489;p39"/>
            <p:cNvSpPr txBox="1"/>
            <p:nvPr/>
          </p:nvSpPr>
          <p:spPr>
            <a:xfrm>
              <a:off x="3942894" y="3984988"/>
              <a:ext cx="187800" cy="300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50"/>
                <a:buFont typeface="Arial"/>
                <a:buNone/>
              </a:pPr>
              <a:r>
                <a:rPr b="0" i="0" lang="en-IN" sz="1350" u="none" cap="none" strike="noStrike">
                  <a:solidFill>
                    <a:srgbClr val="000000"/>
                  </a:solidFill>
                  <a:latin typeface="Arial"/>
                  <a:ea typeface="Arial"/>
                  <a:cs typeface="Arial"/>
                  <a:sym typeface="Arial"/>
                </a:rPr>
                <a:t>μ</a:t>
              </a:r>
              <a:endParaRPr b="0" i="0" sz="1350" u="none" cap="none" strike="noStrike">
                <a:solidFill>
                  <a:srgbClr val="000000"/>
                </a:solidFill>
                <a:latin typeface="Arial"/>
                <a:ea typeface="Arial"/>
                <a:cs typeface="Arial"/>
                <a:sym typeface="Arial"/>
              </a:endParaRPr>
            </a:p>
          </p:txBody>
        </p:sp>
        <p:cxnSp>
          <p:nvCxnSpPr>
            <p:cNvPr id="490" name="Google Shape;490;p39"/>
            <p:cNvCxnSpPr/>
            <p:nvPr/>
          </p:nvCxnSpPr>
          <p:spPr>
            <a:xfrm rot="5400000">
              <a:off x="2727487" y="2649047"/>
              <a:ext cx="2614500" cy="900"/>
            </a:xfrm>
            <a:prstGeom prst="straightConnector1">
              <a:avLst/>
            </a:prstGeom>
            <a:noFill/>
            <a:ln cap="flat" cmpd="sng" w="9525">
              <a:solidFill>
                <a:schemeClr val="dk1"/>
              </a:solidFill>
              <a:prstDash val="solid"/>
              <a:round/>
              <a:headEnd len="sm" w="sm" type="none"/>
              <a:tailEnd len="sm" w="sm" type="none"/>
            </a:ln>
          </p:spPr>
        </p:cxnSp>
        <p:cxnSp>
          <p:nvCxnSpPr>
            <p:cNvPr id="491" name="Google Shape;491;p39"/>
            <p:cNvCxnSpPr/>
            <p:nvPr/>
          </p:nvCxnSpPr>
          <p:spPr>
            <a:xfrm rot="5400000">
              <a:off x="2188648" y="2649047"/>
              <a:ext cx="2614500" cy="900"/>
            </a:xfrm>
            <a:prstGeom prst="straightConnector1">
              <a:avLst/>
            </a:prstGeom>
            <a:noFill/>
            <a:ln cap="flat" cmpd="sng" w="9525">
              <a:solidFill>
                <a:srgbClr val="BFBFBF"/>
              </a:solidFill>
              <a:prstDash val="solid"/>
              <a:round/>
              <a:headEnd len="sm" w="sm" type="none"/>
              <a:tailEnd len="sm" w="sm" type="none"/>
            </a:ln>
          </p:spPr>
        </p:cxnSp>
        <p:cxnSp>
          <p:nvCxnSpPr>
            <p:cNvPr id="492" name="Google Shape;492;p39"/>
            <p:cNvCxnSpPr/>
            <p:nvPr/>
          </p:nvCxnSpPr>
          <p:spPr>
            <a:xfrm rot="5400000">
              <a:off x="3282655" y="2649048"/>
              <a:ext cx="2614500" cy="900"/>
            </a:xfrm>
            <a:prstGeom prst="straightConnector1">
              <a:avLst/>
            </a:prstGeom>
            <a:noFill/>
            <a:ln cap="flat" cmpd="sng" w="9525">
              <a:solidFill>
                <a:srgbClr val="BFBFBF"/>
              </a:solidFill>
              <a:prstDash val="solid"/>
              <a:round/>
              <a:headEnd len="sm" w="sm" type="none"/>
              <a:tailEnd len="sm" w="sm" type="none"/>
            </a:ln>
          </p:spPr>
        </p:cxnSp>
        <p:cxnSp>
          <p:nvCxnSpPr>
            <p:cNvPr id="493" name="Google Shape;493;p39"/>
            <p:cNvCxnSpPr/>
            <p:nvPr/>
          </p:nvCxnSpPr>
          <p:spPr>
            <a:xfrm rot="5400000">
              <a:off x="4417475" y="2649047"/>
              <a:ext cx="2614500" cy="900"/>
            </a:xfrm>
            <a:prstGeom prst="straightConnector1">
              <a:avLst/>
            </a:prstGeom>
            <a:noFill/>
            <a:ln cap="flat" cmpd="sng" w="9525">
              <a:solidFill>
                <a:srgbClr val="BFBFBF"/>
              </a:solidFill>
              <a:prstDash val="solid"/>
              <a:round/>
              <a:headEnd len="sm" w="sm" type="none"/>
              <a:tailEnd len="sm" w="sm" type="none"/>
            </a:ln>
          </p:spPr>
        </p:cxnSp>
        <p:cxnSp>
          <p:nvCxnSpPr>
            <p:cNvPr id="494" name="Google Shape;494;p39"/>
            <p:cNvCxnSpPr/>
            <p:nvPr/>
          </p:nvCxnSpPr>
          <p:spPr>
            <a:xfrm rot="5400000">
              <a:off x="1617157" y="2640883"/>
              <a:ext cx="2614500" cy="900"/>
            </a:xfrm>
            <a:prstGeom prst="straightConnector1">
              <a:avLst/>
            </a:prstGeom>
            <a:noFill/>
            <a:ln cap="flat" cmpd="sng" w="9525">
              <a:solidFill>
                <a:srgbClr val="BFBFBF"/>
              </a:solidFill>
              <a:prstDash val="solid"/>
              <a:round/>
              <a:headEnd len="sm" w="sm" type="none"/>
              <a:tailEnd len="sm" w="sm" type="none"/>
            </a:ln>
          </p:spPr>
        </p:cxnSp>
        <p:cxnSp>
          <p:nvCxnSpPr>
            <p:cNvPr id="495" name="Google Shape;495;p39"/>
            <p:cNvCxnSpPr/>
            <p:nvPr/>
          </p:nvCxnSpPr>
          <p:spPr>
            <a:xfrm rot="5400000">
              <a:off x="3837819" y="2649047"/>
              <a:ext cx="2614500" cy="900"/>
            </a:xfrm>
            <a:prstGeom prst="straightConnector1">
              <a:avLst/>
            </a:prstGeom>
            <a:noFill/>
            <a:ln cap="flat" cmpd="sng" w="9525">
              <a:solidFill>
                <a:srgbClr val="BFBFBF"/>
              </a:solidFill>
              <a:prstDash val="solid"/>
              <a:round/>
              <a:headEnd len="sm" w="sm" type="none"/>
              <a:tailEnd len="sm" w="sm" type="none"/>
            </a:ln>
          </p:spPr>
        </p:cxnSp>
        <p:cxnSp>
          <p:nvCxnSpPr>
            <p:cNvPr id="496" name="Google Shape;496;p39"/>
            <p:cNvCxnSpPr/>
            <p:nvPr/>
          </p:nvCxnSpPr>
          <p:spPr>
            <a:xfrm rot="5400000">
              <a:off x="1045661" y="2640883"/>
              <a:ext cx="2614500" cy="900"/>
            </a:xfrm>
            <a:prstGeom prst="straightConnector1">
              <a:avLst/>
            </a:prstGeom>
            <a:noFill/>
            <a:ln cap="flat" cmpd="sng" w="9525">
              <a:solidFill>
                <a:srgbClr val="BFBFBF"/>
              </a:solidFill>
              <a:prstDash val="solid"/>
              <a:round/>
              <a:headEnd len="sm" w="sm" type="none"/>
              <a:tailEnd len="sm" w="sm" type="none"/>
            </a:ln>
          </p:spPr>
        </p:cxnSp>
        <p:sp>
          <p:nvSpPr>
            <p:cNvPr id="497" name="Google Shape;497;p39"/>
            <p:cNvSpPr txBox="1"/>
            <p:nvPr/>
          </p:nvSpPr>
          <p:spPr>
            <a:xfrm>
              <a:off x="2066426" y="3956425"/>
              <a:ext cx="383700" cy="507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50"/>
                <a:buFont typeface="Arial"/>
                <a:buNone/>
              </a:pPr>
              <a:r>
                <a:rPr b="0" i="0" lang="en-IN" sz="1350" u="none" cap="none" strike="noStrike">
                  <a:solidFill>
                    <a:srgbClr val="000000"/>
                  </a:solidFill>
                  <a:latin typeface="Arial"/>
                  <a:ea typeface="Arial"/>
                  <a:cs typeface="Arial"/>
                  <a:sym typeface="Arial"/>
                </a:rPr>
                <a:t>-3σ</a:t>
              </a:r>
              <a:endParaRPr b="0" i="0" sz="1350" u="none" cap="none" strike="noStrike">
                <a:solidFill>
                  <a:srgbClr val="000000"/>
                </a:solidFill>
                <a:latin typeface="Arial"/>
                <a:ea typeface="Arial"/>
                <a:cs typeface="Arial"/>
                <a:sym typeface="Arial"/>
              </a:endParaRPr>
            </a:p>
          </p:txBody>
        </p:sp>
        <p:sp>
          <p:nvSpPr>
            <p:cNvPr id="498" name="Google Shape;498;p39"/>
            <p:cNvSpPr txBox="1"/>
            <p:nvPr/>
          </p:nvSpPr>
          <p:spPr>
            <a:xfrm>
              <a:off x="2738654" y="3956415"/>
              <a:ext cx="383700" cy="507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350"/>
                <a:buFont typeface="Arial"/>
                <a:buNone/>
              </a:pPr>
              <a:r>
                <a:rPr b="0" i="0" lang="en-IN" sz="1350" u="none" cap="none" strike="noStrike">
                  <a:solidFill>
                    <a:srgbClr val="000000"/>
                  </a:solidFill>
                  <a:latin typeface="Arial"/>
                  <a:ea typeface="Arial"/>
                  <a:cs typeface="Arial"/>
                  <a:sym typeface="Arial"/>
                </a:rPr>
                <a:t>-2σ</a:t>
              </a:r>
              <a:endParaRPr b="0" i="0" sz="1350" u="none" cap="none" strike="noStrike">
                <a:solidFill>
                  <a:srgbClr val="000000"/>
                </a:solidFill>
                <a:latin typeface="Arial"/>
                <a:ea typeface="Arial"/>
                <a:cs typeface="Arial"/>
                <a:sym typeface="Arial"/>
              </a:endParaRPr>
            </a:p>
          </p:txBody>
        </p:sp>
        <p:sp>
          <p:nvSpPr>
            <p:cNvPr id="499" name="Google Shape;499;p39"/>
            <p:cNvSpPr txBox="1"/>
            <p:nvPr/>
          </p:nvSpPr>
          <p:spPr>
            <a:xfrm>
              <a:off x="3306063" y="3976827"/>
              <a:ext cx="383700" cy="507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350"/>
                <a:buFont typeface="Arial"/>
                <a:buNone/>
              </a:pPr>
              <a:r>
                <a:rPr b="0" i="0" lang="en-IN" sz="1350" u="none" cap="none" strike="noStrike">
                  <a:solidFill>
                    <a:srgbClr val="000000"/>
                  </a:solidFill>
                  <a:latin typeface="Arial"/>
                  <a:ea typeface="Arial"/>
                  <a:cs typeface="Arial"/>
                  <a:sym typeface="Arial"/>
                </a:rPr>
                <a:t>-1σ</a:t>
              </a:r>
              <a:endParaRPr b="0" i="0" sz="1350" u="none" cap="none" strike="noStrike">
                <a:solidFill>
                  <a:srgbClr val="000000"/>
                </a:solidFill>
                <a:latin typeface="Arial"/>
                <a:ea typeface="Arial"/>
                <a:cs typeface="Arial"/>
                <a:sym typeface="Arial"/>
              </a:endParaRPr>
            </a:p>
          </p:txBody>
        </p:sp>
        <p:sp>
          <p:nvSpPr>
            <p:cNvPr id="500" name="Google Shape;500;p39"/>
            <p:cNvSpPr txBox="1"/>
            <p:nvPr/>
          </p:nvSpPr>
          <p:spPr>
            <a:xfrm>
              <a:off x="4404139" y="3956418"/>
              <a:ext cx="383700" cy="300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350"/>
                <a:buFont typeface="Arial"/>
                <a:buNone/>
              </a:pPr>
              <a:r>
                <a:rPr b="0" i="0" lang="en-IN" sz="1350" u="none" cap="none" strike="noStrike">
                  <a:solidFill>
                    <a:srgbClr val="000000"/>
                  </a:solidFill>
                  <a:latin typeface="Arial"/>
                  <a:ea typeface="Arial"/>
                  <a:cs typeface="Arial"/>
                  <a:sym typeface="Arial"/>
                </a:rPr>
                <a:t>1σ</a:t>
              </a:r>
              <a:endParaRPr b="0" i="0" sz="1350" u="none" cap="none" strike="noStrike">
                <a:solidFill>
                  <a:srgbClr val="000000"/>
                </a:solidFill>
                <a:latin typeface="Arial"/>
                <a:ea typeface="Arial"/>
                <a:cs typeface="Arial"/>
                <a:sym typeface="Arial"/>
              </a:endParaRPr>
            </a:p>
          </p:txBody>
        </p:sp>
        <p:sp>
          <p:nvSpPr>
            <p:cNvPr id="501" name="Google Shape;501;p39"/>
            <p:cNvSpPr txBox="1"/>
            <p:nvPr/>
          </p:nvSpPr>
          <p:spPr>
            <a:xfrm>
              <a:off x="4955219" y="3952338"/>
              <a:ext cx="383700" cy="300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350"/>
                <a:buFont typeface="Arial"/>
                <a:buNone/>
              </a:pPr>
              <a:r>
                <a:rPr b="0" i="0" lang="en-IN" sz="1350" u="none" cap="none" strike="noStrike">
                  <a:solidFill>
                    <a:srgbClr val="000000"/>
                  </a:solidFill>
                  <a:latin typeface="Arial"/>
                  <a:ea typeface="Arial"/>
                  <a:cs typeface="Arial"/>
                  <a:sym typeface="Arial"/>
                </a:rPr>
                <a:t>2σ</a:t>
              </a:r>
              <a:endParaRPr b="0" i="0" sz="1350" u="none" cap="none" strike="noStrike">
                <a:solidFill>
                  <a:srgbClr val="000000"/>
                </a:solidFill>
                <a:latin typeface="Arial"/>
                <a:ea typeface="Arial"/>
                <a:cs typeface="Arial"/>
                <a:sym typeface="Arial"/>
              </a:endParaRPr>
            </a:p>
          </p:txBody>
        </p:sp>
        <p:sp>
          <p:nvSpPr>
            <p:cNvPr id="502" name="Google Shape;502;p39"/>
            <p:cNvSpPr txBox="1"/>
            <p:nvPr/>
          </p:nvSpPr>
          <p:spPr>
            <a:xfrm>
              <a:off x="5538956" y="3956422"/>
              <a:ext cx="383700" cy="300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350"/>
                <a:buFont typeface="Arial"/>
                <a:buNone/>
              </a:pPr>
              <a:r>
                <a:rPr b="0" i="0" lang="en-IN" sz="1350" u="none" cap="none" strike="noStrike">
                  <a:solidFill>
                    <a:srgbClr val="000000"/>
                  </a:solidFill>
                  <a:latin typeface="Arial"/>
                  <a:ea typeface="Arial"/>
                  <a:cs typeface="Arial"/>
                  <a:sym typeface="Arial"/>
                </a:rPr>
                <a:t>3σ</a:t>
              </a:r>
              <a:endParaRPr b="0" i="0" sz="1350" u="none" cap="none" strike="noStrike">
                <a:solidFill>
                  <a:srgbClr val="000000"/>
                </a:solidFill>
                <a:latin typeface="Arial"/>
                <a:ea typeface="Arial"/>
                <a:cs typeface="Arial"/>
                <a:sym typeface="Arial"/>
              </a:endParaRPr>
            </a:p>
          </p:txBody>
        </p:sp>
        <p:sp>
          <p:nvSpPr>
            <p:cNvPr id="503" name="Google Shape;503;p39"/>
            <p:cNvSpPr txBox="1"/>
            <p:nvPr/>
          </p:nvSpPr>
          <p:spPr>
            <a:xfrm>
              <a:off x="3718375" y="3005274"/>
              <a:ext cx="600000" cy="5079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350"/>
                <a:buFont typeface="Arial"/>
                <a:buNone/>
              </a:pPr>
              <a:r>
                <a:rPr b="0" i="0" lang="en-IN" sz="1350" u="none" cap="none" strike="noStrike">
                  <a:solidFill>
                    <a:srgbClr val="000000"/>
                  </a:solidFill>
                  <a:latin typeface="Arial"/>
                  <a:ea typeface="Arial"/>
                  <a:cs typeface="Arial"/>
                  <a:sym typeface="Arial"/>
                </a:rPr>
                <a:t>95.5%</a:t>
              </a:r>
              <a:endParaRPr b="0" i="0" sz="1350" u="none" cap="none" strike="noStrike">
                <a:solidFill>
                  <a:srgbClr val="000000"/>
                </a:solidFill>
                <a:latin typeface="Arial"/>
                <a:ea typeface="Arial"/>
                <a:cs typeface="Arial"/>
                <a:sym typeface="Arial"/>
              </a:endParaRPr>
            </a:p>
          </p:txBody>
        </p:sp>
        <p:sp>
          <p:nvSpPr>
            <p:cNvPr id="504" name="Google Shape;504;p39"/>
            <p:cNvSpPr txBox="1"/>
            <p:nvPr/>
          </p:nvSpPr>
          <p:spPr>
            <a:xfrm>
              <a:off x="3804098" y="2556237"/>
              <a:ext cx="465300" cy="5079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350"/>
                <a:buFont typeface="Arial"/>
                <a:buNone/>
              </a:pPr>
              <a:r>
                <a:rPr b="0" i="0" lang="en-IN" sz="1350" u="none" cap="none" strike="noStrike">
                  <a:solidFill>
                    <a:srgbClr val="000000"/>
                  </a:solidFill>
                  <a:latin typeface="Arial"/>
                  <a:ea typeface="Arial"/>
                  <a:cs typeface="Arial"/>
                  <a:sym typeface="Arial"/>
                </a:rPr>
                <a:t>68%</a:t>
              </a:r>
              <a:endParaRPr b="0" i="0" sz="1350" u="none" cap="none" strike="noStrike">
                <a:solidFill>
                  <a:srgbClr val="000000"/>
                </a:solidFill>
                <a:latin typeface="Arial"/>
                <a:ea typeface="Arial"/>
                <a:cs typeface="Arial"/>
                <a:sym typeface="Arial"/>
              </a:endParaRPr>
            </a:p>
          </p:txBody>
        </p:sp>
        <p:sp>
          <p:nvSpPr>
            <p:cNvPr id="505" name="Google Shape;505;p39"/>
            <p:cNvSpPr txBox="1"/>
            <p:nvPr/>
          </p:nvSpPr>
          <p:spPr>
            <a:xfrm>
              <a:off x="3681674" y="3413488"/>
              <a:ext cx="710400" cy="5079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350"/>
                <a:buFont typeface="Arial"/>
                <a:buNone/>
              </a:pPr>
              <a:r>
                <a:rPr b="0" i="0" lang="en-IN" sz="1350" u="none" cap="none" strike="noStrike">
                  <a:solidFill>
                    <a:srgbClr val="000000"/>
                  </a:solidFill>
                  <a:latin typeface="Arial"/>
                  <a:ea typeface="Arial"/>
                  <a:cs typeface="Arial"/>
                  <a:sym typeface="Arial"/>
                </a:rPr>
                <a:t>99.75%</a:t>
              </a:r>
              <a:endParaRPr b="0" i="0" sz="1350" u="none" cap="none" strike="noStrike">
                <a:solidFill>
                  <a:srgbClr val="000000"/>
                </a:solidFill>
                <a:latin typeface="Arial"/>
                <a:ea typeface="Arial"/>
                <a:cs typeface="Arial"/>
                <a:sym typeface="Arial"/>
              </a:endParaRPr>
            </a:p>
          </p:txBody>
        </p:sp>
        <p:pic>
          <p:nvPicPr>
            <p:cNvPr id="506" name="Google Shape;506;p39"/>
            <p:cNvPicPr preferRelativeResize="0"/>
            <p:nvPr/>
          </p:nvPicPr>
          <p:blipFill rotWithShape="1">
            <a:blip r:embed="rId3">
              <a:alphaModFix/>
            </a:blip>
            <a:srcRect b="0" l="7570" r="0" t="0"/>
            <a:stretch/>
          </p:blipFill>
          <p:spPr>
            <a:xfrm>
              <a:off x="1830875" y="1047675"/>
              <a:ext cx="4371900" cy="3437050"/>
            </a:xfrm>
            <a:prstGeom prst="rect">
              <a:avLst/>
            </a:prstGeom>
            <a:noFill/>
            <a:ln cap="flat" cmpd="sng" w="9525">
              <a:solidFill>
                <a:srgbClr val="000000"/>
              </a:solidFill>
              <a:prstDash val="solid"/>
              <a:round/>
              <a:headEnd len="sm" w="sm" type="none"/>
              <a:tailEnd len="sm" w="sm" type="none"/>
            </a:ln>
          </p:spPr>
        </p:pic>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40"/>
          <p:cNvSpPr txBox="1"/>
          <p:nvPr>
            <p:ph type="title"/>
          </p:nvPr>
        </p:nvSpPr>
        <p:spPr>
          <a:xfrm>
            <a:off x="180144" y="167546"/>
            <a:ext cx="5915025" cy="745629"/>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IN" sz="2025"/>
              <a:t>   Normal distribution table</a:t>
            </a:r>
            <a:endParaRPr/>
          </a:p>
        </p:txBody>
      </p:sp>
      <p:graphicFrame>
        <p:nvGraphicFramePr>
          <p:cNvPr id="512" name="Google Shape;512;p40"/>
          <p:cNvGraphicFramePr/>
          <p:nvPr/>
        </p:nvGraphicFramePr>
        <p:xfrm>
          <a:off x="2038116" y="661028"/>
          <a:ext cx="3000000" cy="3000000"/>
        </p:xfrm>
        <a:graphic>
          <a:graphicData uri="http://schemas.openxmlformats.org/drawingml/2006/table">
            <a:tbl>
              <a:tblPr>
                <a:noFill/>
                <a:tableStyleId>{EF7516EB-4803-4A03-9F41-4DA5C1B2F46B}</a:tableStyleId>
              </a:tblPr>
              <a:tblGrid>
                <a:gridCol w="644350"/>
                <a:gridCol w="473200"/>
                <a:gridCol w="473200"/>
                <a:gridCol w="473200"/>
                <a:gridCol w="473200"/>
                <a:gridCol w="473200"/>
                <a:gridCol w="473200"/>
                <a:gridCol w="473200"/>
                <a:gridCol w="473200"/>
                <a:gridCol w="473200"/>
                <a:gridCol w="473200"/>
              </a:tblGrid>
              <a:tr h="131175">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z</a:t>
                      </a:r>
                      <a:endParaRPr b="1"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0.00</a:t>
                      </a:r>
                      <a:endParaRPr b="1"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0.01</a:t>
                      </a:r>
                      <a:endParaRPr b="1"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0.02</a:t>
                      </a:r>
                      <a:endParaRPr b="1"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0.03</a:t>
                      </a:r>
                      <a:endParaRPr b="1"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0.04</a:t>
                      </a:r>
                      <a:endParaRPr b="1"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0.05</a:t>
                      </a:r>
                      <a:endParaRPr b="1"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0.06</a:t>
                      </a:r>
                      <a:endParaRPr b="1"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0.07</a:t>
                      </a:r>
                      <a:endParaRPr b="1"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0.08</a:t>
                      </a:r>
                      <a:endParaRPr b="1"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0.09</a:t>
                      </a:r>
                      <a:endParaRPr b="1" i="0" sz="700" u="none" cap="none" strike="noStrike">
                        <a:solidFill>
                          <a:srgbClr val="000000"/>
                        </a:solidFill>
                        <a:latin typeface="Calibri"/>
                        <a:ea typeface="Calibri"/>
                        <a:cs typeface="Calibri"/>
                        <a:sym typeface="Calibri"/>
                      </a:endParaRPr>
                    </a:p>
                  </a:txBody>
                  <a:tcPr marT="3950" marB="0" marR="3950" marL="3950" anchor="b">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31175">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0.0</a:t>
                      </a:r>
                      <a:endParaRPr b="1"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.0000</a:t>
                      </a:r>
                      <a:endParaRPr b="0"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.0040</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.0080</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.0120</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.0160</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.0199</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.0239</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.0279</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.0319</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.0359</a:t>
                      </a:r>
                      <a:endParaRPr b="0" i="0" sz="700" u="none" cap="none" strike="noStrike">
                        <a:solidFill>
                          <a:srgbClr val="000000"/>
                        </a:solidFill>
                        <a:latin typeface="Calibri"/>
                        <a:ea typeface="Calibri"/>
                        <a:cs typeface="Calibri"/>
                        <a:sym typeface="Calibri"/>
                      </a:endParaRPr>
                    </a:p>
                  </a:txBody>
                  <a:tcPr marT="3950" marB="0" marR="3950" marL="3950" anchor="b">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r>
              <a:tr h="131175">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0.1</a:t>
                      </a:r>
                      <a:endParaRPr b="1"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.0398</a:t>
                      </a:r>
                      <a:endParaRPr b="0"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.0438</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.0478</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.0517</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.0557</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.0596</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.0636</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.0675</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.0714</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.0753</a:t>
                      </a:r>
                      <a:endParaRPr b="0" i="0" sz="700" u="none" cap="none" strike="noStrike">
                        <a:solidFill>
                          <a:srgbClr val="000000"/>
                        </a:solidFill>
                        <a:latin typeface="Calibri"/>
                        <a:ea typeface="Calibri"/>
                        <a:cs typeface="Calibri"/>
                        <a:sym typeface="Calibri"/>
                      </a:endParaRPr>
                    </a:p>
                  </a:txBody>
                  <a:tcPr marT="3950" marB="0" marR="3950" marL="3950" anchor="b">
                    <a:lnR cap="flat" cmpd="sng" w="12700">
                      <a:solidFill>
                        <a:schemeClr val="dk1"/>
                      </a:solidFill>
                      <a:prstDash val="solid"/>
                      <a:round/>
                      <a:headEnd len="sm" w="sm" type="none"/>
                      <a:tailEnd len="sm" w="sm" type="none"/>
                    </a:lnR>
                  </a:tcPr>
                </a:tc>
              </a:tr>
              <a:tr h="131175">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0.2</a:t>
                      </a:r>
                      <a:endParaRPr b="1"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.0793</a:t>
                      </a:r>
                      <a:endParaRPr b="0"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.0832</a:t>
                      </a:r>
                      <a:endParaRPr b="0" i="0" sz="700" u="none" cap="none" strike="noStrike">
                        <a:solidFill>
                          <a:srgbClr val="000000"/>
                        </a:solidFill>
                        <a:latin typeface="Calibri"/>
                        <a:ea typeface="Calibri"/>
                        <a:cs typeface="Calibri"/>
                        <a:sym typeface="Calibri"/>
                      </a:endParaRPr>
                    </a:p>
                  </a:txBody>
                  <a:tcPr marT="3950" marB="0" marR="3950" marL="3950" anchor="b">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.0871</a:t>
                      </a:r>
                      <a:endParaRPr b="0" i="0" sz="700" u="none" cap="none" strike="noStrike">
                        <a:solidFill>
                          <a:srgbClr val="000000"/>
                        </a:solidFill>
                        <a:latin typeface="Calibri"/>
                        <a:ea typeface="Calibri"/>
                        <a:cs typeface="Calibri"/>
                        <a:sym typeface="Calibri"/>
                      </a:endParaRPr>
                    </a:p>
                  </a:txBody>
                  <a:tcPr marT="3950" marB="0" marR="3950" marL="3950" anchor="b">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.0910</a:t>
                      </a:r>
                      <a:endParaRPr b="0" i="0" sz="700" u="none" cap="none" strike="noStrike">
                        <a:solidFill>
                          <a:srgbClr val="000000"/>
                        </a:solidFill>
                        <a:latin typeface="Calibri"/>
                        <a:ea typeface="Calibri"/>
                        <a:cs typeface="Calibri"/>
                        <a:sym typeface="Calibri"/>
                      </a:endParaRPr>
                    </a:p>
                  </a:txBody>
                  <a:tcPr marT="3950" marB="0" marR="3950" marL="3950" anchor="b">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.0948</a:t>
                      </a:r>
                      <a:endParaRPr b="0" i="0" sz="700" u="none" cap="none" strike="noStrike">
                        <a:solidFill>
                          <a:srgbClr val="000000"/>
                        </a:solidFill>
                        <a:latin typeface="Calibri"/>
                        <a:ea typeface="Calibri"/>
                        <a:cs typeface="Calibri"/>
                        <a:sym typeface="Calibri"/>
                      </a:endParaRPr>
                    </a:p>
                  </a:txBody>
                  <a:tcPr marT="3950" marB="0" marR="3950" marL="3950" anchor="b">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.0987</a:t>
                      </a:r>
                      <a:endParaRPr b="0" i="0" sz="700" u="none" cap="none" strike="noStrike">
                        <a:solidFill>
                          <a:srgbClr val="000000"/>
                        </a:solidFill>
                        <a:latin typeface="Calibri"/>
                        <a:ea typeface="Calibri"/>
                        <a:cs typeface="Calibri"/>
                        <a:sym typeface="Calibri"/>
                      </a:endParaRPr>
                    </a:p>
                  </a:txBody>
                  <a:tcPr marT="3950" marB="0" marR="3950" marL="3950" anchor="b">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.1026</a:t>
                      </a:r>
                      <a:endParaRPr b="0" i="0" sz="700" u="none" cap="none" strike="noStrike">
                        <a:solidFill>
                          <a:srgbClr val="000000"/>
                        </a:solidFill>
                        <a:latin typeface="Calibri"/>
                        <a:ea typeface="Calibri"/>
                        <a:cs typeface="Calibri"/>
                        <a:sym typeface="Calibri"/>
                      </a:endParaRPr>
                    </a:p>
                  </a:txBody>
                  <a:tcPr marT="3950" marB="0" marR="3950" marL="3950" anchor="b">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.1064</a:t>
                      </a:r>
                      <a:endParaRPr b="0" i="0" sz="700" u="none" cap="none" strike="noStrike">
                        <a:solidFill>
                          <a:srgbClr val="000000"/>
                        </a:solidFill>
                        <a:latin typeface="Calibri"/>
                        <a:ea typeface="Calibri"/>
                        <a:cs typeface="Calibri"/>
                        <a:sym typeface="Calibri"/>
                      </a:endParaRPr>
                    </a:p>
                  </a:txBody>
                  <a:tcPr marT="3950" marB="0" marR="3950" marL="3950" anchor="b">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.1103</a:t>
                      </a:r>
                      <a:endParaRPr b="0" i="0" sz="700" u="none" cap="none" strike="noStrike">
                        <a:solidFill>
                          <a:srgbClr val="000000"/>
                        </a:solidFill>
                        <a:latin typeface="Calibri"/>
                        <a:ea typeface="Calibri"/>
                        <a:cs typeface="Calibri"/>
                        <a:sym typeface="Calibri"/>
                      </a:endParaRPr>
                    </a:p>
                  </a:txBody>
                  <a:tcPr marT="3950" marB="0" marR="3950" marL="3950" anchor="b">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.1141</a:t>
                      </a:r>
                      <a:endParaRPr b="0" i="0" sz="700" u="none" cap="none" strike="noStrike">
                        <a:solidFill>
                          <a:srgbClr val="000000"/>
                        </a:solidFill>
                        <a:latin typeface="Calibri"/>
                        <a:ea typeface="Calibri"/>
                        <a:cs typeface="Calibri"/>
                        <a:sym typeface="Calibri"/>
                      </a:endParaRPr>
                    </a:p>
                  </a:txBody>
                  <a:tcPr marT="3950" marB="0" marR="3950" marL="3950" anchor="b">
                    <a:lnR cap="flat" cmpd="sng" w="12700">
                      <a:solidFill>
                        <a:schemeClr val="dk1"/>
                      </a:solidFill>
                      <a:prstDash val="solid"/>
                      <a:round/>
                      <a:headEnd len="sm" w="sm" type="none"/>
                      <a:tailEnd len="sm" w="sm" type="none"/>
                    </a:lnR>
                    <a:lnB cap="flat" cmpd="sng" w="9525">
                      <a:solidFill>
                        <a:srgbClr val="000000">
                          <a:alpha val="0"/>
                        </a:srgbClr>
                      </a:solidFill>
                      <a:prstDash val="solid"/>
                      <a:round/>
                      <a:headEnd len="sm" w="sm" type="none"/>
                      <a:tailEnd len="sm" w="sm" type="none"/>
                    </a:lnB>
                  </a:tcPr>
                </a:tc>
              </a:tr>
              <a:tr h="131175">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0.3</a:t>
                      </a:r>
                      <a:endParaRPr b="1"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.1179</a:t>
                      </a:r>
                      <a:endParaRPr b="0"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.1217</a:t>
                      </a:r>
                      <a:endParaRPr b="0" i="0" sz="700" u="none" cap="none" strike="noStrike">
                        <a:solidFill>
                          <a:srgbClr val="000000"/>
                        </a:solidFill>
                        <a:latin typeface="Calibri"/>
                        <a:ea typeface="Calibri"/>
                        <a:cs typeface="Calibri"/>
                        <a:sym typeface="Calibri"/>
                      </a:endParaRPr>
                    </a:p>
                  </a:txBody>
                  <a:tcPr marT="3950" marB="0" marR="3950" marL="39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.1255</a:t>
                      </a:r>
                      <a:endParaRPr b="0" i="0" sz="700" u="none" cap="none" strike="noStrike">
                        <a:solidFill>
                          <a:srgbClr val="000000"/>
                        </a:solidFill>
                        <a:latin typeface="Calibri"/>
                        <a:ea typeface="Calibri"/>
                        <a:cs typeface="Calibri"/>
                        <a:sym typeface="Calibri"/>
                      </a:endParaRPr>
                    </a:p>
                  </a:txBody>
                  <a:tcPr marT="3950" marB="0" marR="3950" marL="39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.1293</a:t>
                      </a:r>
                      <a:endParaRPr b="0" i="0" sz="700" u="none" cap="none" strike="noStrike">
                        <a:solidFill>
                          <a:srgbClr val="000000"/>
                        </a:solidFill>
                        <a:latin typeface="Calibri"/>
                        <a:ea typeface="Calibri"/>
                        <a:cs typeface="Calibri"/>
                        <a:sym typeface="Calibri"/>
                      </a:endParaRPr>
                    </a:p>
                  </a:txBody>
                  <a:tcPr marT="3950" marB="0" marR="3950" marL="39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.1331</a:t>
                      </a:r>
                      <a:endParaRPr b="0" i="0" sz="700" u="none" cap="none" strike="noStrike">
                        <a:solidFill>
                          <a:srgbClr val="000000"/>
                        </a:solidFill>
                        <a:latin typeface="Calibri"/>
                        <a:ea typeface="Calibri"/>
                        <a:cs typeface="Calibri"/>
                        <a:sym typeface="Calibri"/>
                      </a:endParaRPr>
                    </a:p>
                  </a:txBody>
                  <a:tcPr marT="3950" marB="0" marR="3950" marL="39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.1368</a:t>
                      </a:r>
                      <a:endParaRPr b="0" i="0" sz="700" u="none" cap="none" strike="noStrike">
                        <a:solidFill>
                          <a:srgbClr val="000000"/>
                        </a:solidFill>
                        <a:latin typeface="Calibri"/>
                        <a:ea typeface="Calibri"/>
                        <a:cs typeface="Calibri"/>
                        <a:sym typeface="Calibri"/>
                      </a:endParaRPr>
                    </a:p>
                  </a:txBody>
                  <a:tcPr marT="3950" marB="0" marR="3950" marL="39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.1406</a:t>
                      </a:r>
                      <a:endParaRPr b="0" i="0" sz="700" u="none" cap="none" strike="noStrike">
                        <a:solidFill>
                          <a:srgbClr val="000000"/>
                        </a:solidFill>
                        <a:latin typeface="Calibri"/>
                        <a:ea typeface="Calibri"/>
                        <a:cs typeface="Calibri"/>
                        <a:sym typeface="Calibri"/>
                      </a:endParaRPr>
                    </a:p>
                  </a:txBody>
                  <a:tcPr marT="3950" marB="0" marR="3950" marL="39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.1443</a:t>
                      </a:r>
                      <a:endParaRPr b="0" i="0" sz="700" u="none" cap="none" strike="noStrike">
                        <a:solidFill>
                          <a:srgbClr val="000000"/>
                        </a:solidFill>
                        <a:latin typeface="Calibri"/>
                        <a:ea typeface="Calibri"/>
                        <a:cs typeface="Calibri"/>
                        <a:sym typeface="Calibri"/>
                      </a:endParaRPr>
                    </a:p>
                  </a:txBody>
                  <a:tcPr marT="3950" marB="0" marR="3950" marL="39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.1480</a:t>
                      </a:r>
                      <a:endParaRPr b="0" i="0" sz="700" u="none" cap="none" strike="noStrike">
                        <a:solidFill>
                          <a:srgbClr val="000000"/>
                        </a:solidFill>
                        <a:latin typeface="Calibri"/>
                        <a:ea typeface="Calibri"/>
                        <a:cs typeface="Calibri"/>
                        <a:sym typeface="Calibri"/>
                      </a:endParaRPr>
                    </a:p>
                  </a:txBody>
                  <a:tcPr marT="3950" marB="0" marR="3950" marL="39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.1517</a:t>
                      </a:r>
                      <a:endParaRPr b="0" i="0" sz="700" u="none" cap="none" strike="noStrike">
                        <a:solidFill>
                          <a:srgbClr val="000000"/>
                        </a:solidFill>
                        <a:latin typeface="Calibri"/>
                        <a:ea typeface="Calibri"/>
                        <a:cs typeface="Calibri"/>
                        <a:sym typeface="Calibri"/>
                      </a:endParaRPr>
                    </a:p>
                  </a:txBody>
                  <a:tcPr marT="3950" marB="0" marR="3950" marL="3950" anchor="b">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31175">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0.4</a:t>
                      </a:r>
                      <a:endParaRPr b="1"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.1554</a:t>
                      </a:r>
                      <a:endParaRPr b="0"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.1591</a:t>
                      </a:r>
                      <a:endParaRPr b="0" i="0" sz="700" u="none" cap="none" strike="noStrike">
                        <a:solidFill>
                          <a:srgbClr val="000000"/>
                        </a:solidFill>
                        <a:latin typeface="Calibri"/>
                        <a:ea typeface="Calibri"/>
                        <a:cs typeface="Calibri"/>
                        <a:sym typeface="Calibri"/>
                      </a:endParaRPr>
                    </a:p>
                  </a:txBody>
                  <a:tcPr marT="3950" marB="0" marR="3950" marL="3950" anchor="b">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.1628</a:t>
                      </a:r>
                      <a:endParaRPr b="0" i="0" sz="700" u="none" cap="none" strike="noStrike">
                        <a:solidFill>
                          <a:srgbClr val="000000"/>
                        </a:solidFill>
                        <a:latin typeface="Calibri"/>
                        <a:ea typeface="Calibri"/>
                        <a:cs typeface="Calibri"/>
                        <a:sym typeface="Calibri"/>
                      </a:endParaRPr>
                    </a:p>
                  </a:txBody>
                  <a:tcPr marT="3950" marB="0" marR="3950" marL="3950" anchor="b">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.1664</a:t>
                      </a:r>
                      <a:endParaRPr b="0" i="0" sz="700" u="none" cap="none" strike="noStrike">
                        <a:solidFill>
                          <a:srgbClr val="000000"/>
                        </a:solidFill>
                        <a:latin typeface="Calibri"/>
                        <a:ea typeface="Calibri"/>
                        <a:cs typeface="Calibri"/>
                        <a:sym typeface="Calibri"/>
                      </a:endParaRPr>
                    </a:p>
                  </a:txBody>
                  <a:tcPr marT="3950" marB="0" marR="3950" marL="3950" anchor="b">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.1700</a:t>
                      </a:r>
                      <a:endParaRPr b="0" i="0" sz="700" u="none" cap="none" strike="noStrike">
                        <a:solidFill>
                          <a:srgbClr val="000000"/>
                        </a:solidFill>
                        <a:latin typeface="Calibri"/>
                        <a:ea typeface="Calibri"/>
                        <a:cs typeface="Calibri"/>
                        <a:sym typeface="Calibri"/>
                      </a:endParaRPr>
                    </a:p>
                  </a:txBody>
                  <a:tcPr marT="3950" marB="0" marR="3950" marL="3950" anchor="b">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.1736</a:t>
                      </a:r>
                      <a:endParaRPr b="0" i="0" sz="700" u="none" cap="none" strike="noStrike">
                        <a:solidFill>
                          <a:srgbClr val="000000"/>
                        </a:solidFill>
                        <a:latin typeface="Calibri"/>
                        <a:ea typeface="Calibri"/>
                        <a:cs typeface="Calibri"/>
                        <a:sym typeface="Calibri"/>
                      </a:endParaRPr>
                    </a:p>
                  </a:txBody>
                  <a:tcPr marT="3950" marB="0" marR="3950" marL="3950" anchor="b">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.1772</a:t>
                      </a:r>
                      <a:endParaRPr b="0" i="0" sz="700" u="none" cap="none" strike="noStrike">
                        <a:solidFill>
                          <a:srgbClr val="000000"/>
                        </a:solidFill>
                        <a:latin typeface="Calibri"/>
                        <a:ea typeface="Calibri"/>
                        <a:cs typeface="Calibri"/>
                        <a:sym typeface="Calibri"/>
                      </a:endParaRPr>
                    </a:p>
                  </a:txBody>
                  <a:tcPr marT="3950" marB="0" marR="3950" marL="3950" anchor="b">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.1808</a:t>
                      </a:r>
                      <a:endParaRPr b="0" i="0" sz="700" u="none" cap="none" strike="noStrike">
                        <a:solidFill>
                          <a:srgbClr val="000000"/>
                        </a:solidFill>
                        <a:latin typeface="Calibri"/>
                        <a:ea typeface="Calibri"/>
                        <a:cs typeface="Calibri"/>
                        <a:sym typeface="Calibri"/>
                      </a:endParaRPr>
                    </a:p>
                  </a:txBody>
                  <a:tcPr marT="3950" marB="0" marR="3950" marL="3950" anchor="b">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.1844</a:t>
                      </a:r>
                      <a:endParaRPr b="0" i="0" sz="700" u="none" cap="none" strike="noStrike">
                        <a:solidFill>
                          <a:srgbClr val="000000"/>
                        </a:solidFill>
                        <a:latin typeface="Calibri"/>
                        <a:ea typeface="Calibri"/>
                        <a:cs typeface="Calibri"/>
                        <a:sym typeface="Calibri"/>
                      </a:endParaRPr>
                    </a:p>
                  </a:txBody>
                  <a:tcPr marT="3950" marB="0" marR="3950" marL="3950" anchor="b">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.1879</a:t>
                      </a:r>
                      <a:endParaRPr b="0" i="0" sz="700" u="none" cap="none" strike="noStrike">
                        <a:solidFill>
                          <a:srgbClr val="000000"/>
                        </a:solidFill>
                        <a:latin typeface="Calibri"/>
                        <a:ea typeface="Calibri"/>
                        <a:cs typeface="Calibri"/>
                        <a:sym typeface="Calibri"/>
                      </a:endParaRPr>
                    </a:p>
                  </a:txBody>
                  <a:tcPr marT="3950" marB="0" marR="3950" marL="3950" anchor="b">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131175">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0.5</a:t>
                      </a:r>
                      <a:endParaRPr b="1"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.1915</a:t>
                      </a:r>
                      <a:endParaRPr b="0"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.1950</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.1985</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.2019</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.2054</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.2088</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.2123</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.2157</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.2190</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.2224</a:t>
                      </a:r>
                      <a:endParaRPr b="0" i="0" sz="700" u="none" cap="none" strike="noStrike">
                        <a:solidFill>
                          <a:srgbClr val="000000"/>
                        </a:solidFill>
                        <a:latin typeface="Calibri"/>
                        <a:ea typeface="Calibri"/>
                        <a:cs typeface="Calibri"/>
                        <a:sym typeface="Calibri"/>
                      </a:endParaRPr>
                    </a:p>
                  </a:txBody>
                  <a:tcPr marT="3950" marB="0" marR="3950" marL="3950" anchor="b">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r>
              <a:tr h="131175">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0.6</a:t>
                      </a:r>
                      <a:endParaRPr b="1"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.2257</a:t>
                      </a:r>
                      <a:endParaRPr b="0"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.2291</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.2324</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.2357</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.2389</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.2422</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.2454</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.2486</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.2517</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.2549</a:t>
                      </a:r>
                      <a:endParaRPr b="0" i="0" sz="700" u="none" cap="none" strike="noStrike">
                        <a:solidFill>
                          <a:srgbClr val="000000"/>
                        </a:solidFill>
                        <a:latin typeface="Calibri"/>
                        <a:ea typeface="Calibri"/>
                        <a:cs typeface="Calibri"/>
                        <a:sym typeface="Calibri"/>
                      </a:endParaRPr>
                    </a:p>
                  </a:txBody>
                  <a:tcPr marT="3950" marB="0" marR="3950" marL="3950" anchor="b">
                    <a:lnR cap="flat" cmpd="sng" w="12700">
                      <a:solidFill>
                        <a:schemeClr val="dk1"/>
                      </a:solidFill>
                      <a:prstDash val="solid"/>
                      <a:round/>
                      <a:headEnd len="sm" w="sm" type="none"/>
                      <a:tailEnd len="sm" w="sm" type="none"/>
                    </a:lnR>
                  </a:tcPr>
                </a:tc>
              </a:tr>
              <a:tr h="131175">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0.7</a:t>
                      </a:r>
                      <a:endParaRPr b="1"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.2580</a:t>
                      </a:r>
                      <a:endParaRPr b="0"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.2611</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.2642</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.2673</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.2704</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.2734</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.2764</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.2794</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.2823</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.2852</a:t>
                      </a:r>
                      <a:endParaRPr b="0" i="0" sz="700" u="none" cap="none" strike="noStrike">
                        <a:solidFill>
                          <a:srgbClr val="000000"/>
                        </a:solidFill>
                        <a:latin typeface="Calibri"/>
                        <a:ea typeface="Calibri"/>
                        <a:cs typeface="Calibri"/>
                        <a:sym typeface="Calibri"/>
                      </a:endParaRPr>
                    </a:p>
                  </a:txBody>
                  <a:tcPr marT="3950" marB="0" marR="3950" marL="3950" anchor="b">
                    <a:lnR cap="flat" cmpd="sng" w="12700">
                      <a:solidFill>
                        <a:schemeClr val="dk1"/>
                      </a:solidFill>
                      <a:prstDash val="solid"/>
                      <a:round/>
                      <a:headEnd len="sm" w="sm" type="none"/>
                      <a:tailEnd len="sm" w="sm" type="none"/>
                    </a:lnR>
                  </a:tcPr>
                </a:tc>
              </a:tr>
              <a:tr h="131175">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0.8</a:t>
                      </a:r>
                      <a:endParaRPr b="1"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.2881</a:t>
                      </a:r>
                      <a:endParaRPr b="0"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.2910</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.2939</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.2967</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.2995</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.3023</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.3051</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.3078</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.3106</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.3133</a:t>
                      </a:r>
                      <a:endParaRPr b="0" i="0" sz="700" u="none" cap="none" strike="noStrike">
                        <a:solidFill>
                          <a:srgbClr val="000000"/>
                        </a:solidFill>
                        <a:latin typeface="Calibri"/>
                        <a:ea typeface="Calibri"/>
                        <a:cs typeface="Calibri"/>
                        <a:sym typeface="Calibri"/>
                      </a:endParaRPr>
                    </a:p>
                  </a:txBody>
                  <a:tcPr marT="3950" marB="0" marR="3950" marL="3950" anchor="b">
                    <a:lnR cap="flat" cmpd="sng" w="12700">
                      <a:solidFill>
                        <a:schemeClr val="dk1"/>
                      </a:solidFill>
                      <a:prstDash val="solid"/>
                      <a:round/>
                      <a:headEnd len="sm" w="sm" type="none"/>
                      <a:tailEnd len="sm" w="sm" type="none"/>
                    </a:lnR>
                  </a:tcPr>
                </a:tc>
              </a:tr>
              <a:tr h="131175">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0.9</a:t>
                      </a:r>
                      <a:endParaRPr b="1"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.3159</a:t>
                      </a:r>
                      <a:endParaRPr b="0"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.3186</a:t>
                      </a:r>
                      <a:endParaRPr b="0" i="0" sz="700" u="none" cap="none" strike="noStrike">
                        <a:solidFill>
                          <a:srgbClr val="000000"/>
                        </a:solidFill>
                        <a:latin typeface="Calibri"/>
                        <a:ea typeface="Calibri"/>
                        <a:cs typeface="Calibri"/>
                        <a:sym typeface="Calibri"/>
                      </a:endParaRPr>
                    </a:p>
                  </a:txBody>
                  <a:tcPr marT="3950" marB="0" marR="3950" marL="3950" anchor="b">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.3212</a:t>
                      </a:r>
                      <a:endParaRPr b="0" i="0" sz="700" u="none" cap="none" strike="noStrike">
                        <a:solidFill>
                          <a:srgbClr val="000000"/>
                        </a:solidFill>
                        <a:latin typeface="Calibri"/>
                        <a:ea typeface="Calibri"/>
                        <a:cs typeface="Calibri"/>
                        <a:sym typeface="Calibri"/>
                      </a:endParaRPr>
                    </a:p>
                  </a:txBody>
                  <a:tcPr marT="3950" marB="0" marR="3950" marL="3950" anchor="b">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.3238</a:t>
                      </a:r>
                      <a:endParaRPr b="0" i="0" sz="700" u="none" cap="none" strike="noStrike">
                        <a:solidFill>
                          <a:srgbClr val="000000"/>
                        </a:solidFill>
                        <a:latin typeface="Calibri"/>
                        <a:ea typeface="Calibri"/>
                        <a:cs typeface="Calibri"/>
                        <a:sym typeface="Calibri"/>
                      </a:endParaRPr>
                    </a:p>
                  </a:txBody>
                  <a:tcPr marT="3950" marB="0" marR="3950" marL="3950" anchor="b">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.3264</a:t>
                      </a:r>
                      <a:endParaRPr b="0" i="0" sz="700" u="none" cap="none" strike="noStrike">
                        <a:solidFill>
                          <a:srgbClr val="000000"/>
                        </a:solidFill>
                        <a:latin typeface="Calibri"/>
                        <a:ea typeface="Calibri"/>
                        <a:cs typeface="Calibri"/>
                        <a:sym typeface="Calibri"/>
                      </a:endParaRPr>
                    </a:p>
                  </a:txBody>
                  <a:tcPr marT="3950" marB="0" marR="3950" marL="3950" anchor="b">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.3289</a:t>
                      </a:r>
                      <a:endParaRPr b="0" i="0" sz="700" u="none" cap="none" strike="noStrike">
                        <a:solidFill>
                          <a:srgbClr val="000000"/>
                        </a:solidFill>
                        <a:latin typeface="Calibri"/>
                        <a:ea typeface="Calibri"/>
                        <a:cs typeface="Calibri"/>
                        <a:sym typeface="Calibri"/>
                      </a:endParaRPr>
                    </a:p>
                  </a:txBody>
                  <a:tcPr marT="3950" marB="0" marR="3950" marL="3950" anchor="b">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.3315</a:t>
                      </a:r>
                      <a:endParaRPr b="0" i="0" sz="700" u="none" cap="none" strike="noStrike">
                        <a:solidFill>
                          <a:srgbClr val="000000"/>
                        </a:solidFill>
                        <a:latin typeface="Calibri"/>
                        <a:ea typeface="Calibri"/>
                        <a:cs typeface="Calibri"/>
                        <a:sym typeface="Calibri"/>
                      </a:endParaRPr>
                    </a:p>
                  </a:txBody>
                  <a:tcPr marT="3950" marB="0" marR="3950" marL="3950" anchor="b">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.3340</a:t>
                      </a:r>
                      <a:endParaRPr b="0" i="0" sz="700" u="none" cap="none" strike="noStrike">
                        <a:solidFill>
                          <a:srgbClr val="000000"/>
                        </a:solidFill>
                        <a:latin typeface="Calibri"/>
                        <a:ea typeface="Calibri"/>
                        <a:cs typeface="Calibri"/>
                        <a:sym typeface="Calibri"/>
                      </a:endParaRPr>
                    </a:p>
                  </a:txBody>
                  <a:tcPr marT="3950" marB="0" marR="3950" marL="3950" anchor="b">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.3365</a:t>
                      </a:r>
                      <a:endParaRPr b="0" i="0" sz="700" u="none" cap="none" strike="noStrike">
                        <a:solidFill>
                          <a:srgbClr val="000000"/>
                        </a:solidFill>
                        <a:latin typeface="Calibri"/>
                        <a:ea typeface="Calibri"/>
                        <a:cs typeface="Calibri"/>
                        <a:sym typeface="Calibri"/>
                      </a:endParaRPr>
                    </a:p>
                  </a:txBody>
                  <a:tcPr marT="3950" marB="0" marR="3950" marL="3950" anchor="b">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.3389</a:t>
                      </a:r>
                      <a:endParaRPr b="0" i="0" sz="700" u="none" cap="none" strike="noStrike">
                        <a:solidFill>
                          <a:srgbClr val="000000"/>
                        </a:solidFill>
                        <a:latin typeface="Calibri"/>
                        <a:ea typeface="Calibri"/>
                        <a:cs typeface="Calibri"/>
                        <a:sym typeface="Calibri"/>
                      </a:endParaRPr>
                    </a:p>
                  </a:txBody>
                  <a:tcPr marT="3950" marB="0" marR="3950" marL="3950" anchor="b">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r>
              <a:tr h="131175">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1.0</a:t>
                      </a:r>
                      <a:endParaRPr b="1"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.3413</a:t>
                      </a:r>
                      <a:endParaRPr b="0"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.3438</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.3461</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.3485</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.3508</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.3531</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.3554</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.3577</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.3599</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.3621</a:t>
                      </a:r>
                      <a:endParaRPr b="0" i="0" sz="700" u="none" cap="none" strike="noStrike">
                        <a:solidFill>
                          <a:srgbClr val="000000"/>
                        </a:solidFill>
                        <a:latin typeface="Calibri"/>
                        <a:ea typeface="Calibri"/>
                        <a:cs typeface="Calibri"/>
                        <a:sym typeface="Calibri"/>
                      </a:endParaRPr>
                    </a:p>
                  </a:txBody>
                  <a:tcPr marT="3950" marB="0" marR="3950" marL="3950" anchor="b">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r>
              <a:tr h="131175">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1.1</a:t>
                      </a:r>
                      <a:endParaRPr b="1"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.3643</a:t>
                      </a:r>
                      <a:endParaRPr b="0"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.3665</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.3686</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.3708</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.3729</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.3749</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.3770</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.3790</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.3810</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.3830</a:t>
                      </a:r>
                      <a:endParaRPr b="0" i="0" sz="700" u="none" cap="none" strike="noStrike">
                        <a:solidFill>
                          <a:srgbClr val="000000"/>
                        </a:solidFill>
                        <a:latin typeface="Calibri"/>
                        <a:ea typeface="Calibri"/>
                        <a:cs typeface="Calibri"/>
                        <a:sym typeface="Calibri"/>
                      </a:endParaRPr>
                    </a:p>
                  </a:txBody>
                  <a:tcPr marT="3950" marB="0" marR="3950" marL="3950" anchor="b">
                    <a:lnR cap="flat" cmpd="sng" w="12700">
                      <a:solidFill>
                        <a:schemeClr val="dk1"/>
                      </a:solidFill>
                      <a:prstDash val="solid"/>
                      <a:round/>
                      <a:headEnd len="sm" w="sm" type="none"/>
                      <a:tailEnd len="sm" w="sm" type="none"/>
                    </a:lnR>
                  </a:tcPr>
                </a:tc>
              </a:tr>
              <a:tr h="131175">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1.2</a:t>
                      </a:r>
                      <a:endParaRPr b="1"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.3849</a:t>
                      </a:r>
                      <a:endParaRPr b="0"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.3869</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.3888</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.3907</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.3925</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.3944</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.3962</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.3980</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.3997</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.4015</a:t>
                      </a:r>
                      <a:endParaRPr b="0" i="0" sz="700" u="none" cap="none" strike="noStrike">
                        <a:solidFill>
                          <a:srgbClr val="000000"/>
                        </a:solidFill>
                        <a:latin typeface="Calibri"/>
                        <a:ea typeface="Calibri"/>
                        <a:cs typeface="Calibri"/>
                        <a:sym typeface="Calibri"/>
                      </a:endParaRPr>
                    </a:p>
                  </a:txBody>
                  <a:tcPr marT="3950" marB="0" marR="3950" marL="3950" anchor="b">
                    <a:lnR cap="flat" cmpd="sng" w="12700">
                      <a:solidFill>
                        <a:schemeClr val="dk1"/>
                      </a:solidFill>
                      <a:prstDash val="solid"/>
                      <a:round/>
                      <a:headEnd len="sm" w="sm" type="none"/>
                      <a:tailEnd len="sm" w="sm" type="none"/>
                    </a:lnR>
                  </a:tcPr>
                </a:tc>
              </a:tr>
              <a:tr h="131175">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1.3</a:t>
                      </a:r>
                      <a:endParaRPr b="1"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.4032</a:t>
                      </a:r>
                      <a:endParaRPr b="0"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.4049</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.4066</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.4082</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.4099</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.4115</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.4131</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.4147</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.4162</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.4177</a:t>
                      </a:r>
                      <a:endParaRPr b="0" i="0" sz="700" u="none" cap="none" strike="noStrike">
                        <a:solidFill>
                          <a:srgbClr val="000000"/>
                        </a:solidFill>
                        <a:latin typeface="Calibri"/>
                        <a:ea typeface="Calibri"/>
                        <a:cs typeface="Calibri"/>
                        <a:sym typeface="Calibri"/>
                      </a:endParaRPr>
                    </a:p>
                  </a:txBody>
                  <a:tcPr marT="3950" marB="0" marR="3950" marL="3950" anchor="b">
                    <a:lnR cap="flat" cmpd="sng" w="12700">
                      <a:solidFill>
                        <a:schemeClr val="dk1"/>
                      </a:solidFill>
                      <a:prstDash val="solid"/>
                      <a:round/>
                      <a:headEnd len="sm" w="sm" type="none"/>
                      <a:tailEnd len="sm" w="sm" type="none"/>
                    </a:lnR>
                  </a:tcPr>
                </a:tc>
              </a:tr>
              <a:tr h="131175">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1.4</a:t>
                      </a:r>
                      <a:endParaRPr b="1"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.4192</a:t>
                      </a:r>
                      <a:endParaRPr b="0"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.4207</a:t>
                      </a:r>
                      <a:endParaRPr b="0" i="0" sz="700" u="none" cap="none" strike="noStrike">
                        <a:solidFill>
                          <a:srgbClr val="000000"/>
                        </a:solidFill>
                        <a:latin typeface="Calibri"/>
                        <a:ea typeface="Calibri"/>
                        <a:cs typeface="Calibri"/>
                        <a:sym typeface="Calibri"/>
                      </a:endParaRPr>
                    </a:p>
                  </a:txBody>
                  <a:tcPr marT="3950" marB="0" marR="3950" marL="3950" anchor="b">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.4222</a:t>
                      </a:r>
                      <a:endParaRPr b="0" i="0" sz="700" u="none" cap="none" strike="noStrike">
                        <a:solidFill>
                          <a:srgbClr val="000000"/>
                        </a:solidFill>
                        <a:latin typeface="Calibri"/>
                        <a:ea typeface="Calibri"/>
                        <a:cs typeface="Calibri"/>
                        <a:sym typeface="Calibri"/>
                      </a:endParaRPr>
                    </a:p>
                  </a:txBody>
                  <a:tcPr marT="3950" marB="0" marR="3950" marL="3950" anchor="b">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.4236</a:t>
                      </a:r>
                      <a:endParaRPr b="0" i="0" sz="700" u="none" cap="none" strike="noStrike">
                        <a:solidFill>
                          <a:srgbClr val="000000"/>
                        </a:solidFill>
                        <a:latin typeface="Calibri"/>
                        <a:ea typeface="Calibri"/>
                        <a:cs typeface="Calibri"/>
                        <a:sym typeface="Calibri"/>
                      </a:endParaRPr>
                    </a:p>
                  </a:txBody>
                  <a:tcPr marT="3950" marB="0" marR="3950" marL="3950" anchor="b">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.4251</a:t>
                      </a:r>
                      <a:endParaRPr b="0" i="0" sz="700" u="none" cap="none" strike="noStrike">
                        <a:solidFill>
                          <a:srgbClr val="000000"/>
                        </a:solidFill>
                        <a:latin typeface="Calibri"/>
                        <a:ea typeface="Calibri"/>
                        <a:cs typeface="Calibri"/>
                        <a:sym typeface="Calibri"/>
                      </a:endParaRPr>
                    </a:p>
                  </a:txBody>
                  <a:tcPr marT="3950" marB="0" marR="3950" marL="3950" anchor="b">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.4265</a:t>
                      </a:r>
                      <a:endParaRPr b="0" i="0" sz="700" u="none" cap="none" strike="noStrike">
                        <a:solidFill>
                          <a:srgbClr val="000000"/>
                        </a:solidFill>
                        <a:latin typeface="Calibri"/>
                        <a:ea typeface="Calibri"/>
                        <a:cs typeface="Calibri"/>
                        <a:sym typeface="Calibri"/>
                      </a:endParaRPr>
                    </a:p>
                  </a:txBody>
                  <a:tcPr marT="3950" marB="0" marR="3950" marL="3950" anchor="b">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.4279</a:t>
                      </a:r>
                      <a:endParaRPr b="0" i="0" sz="700" u="none" cap="none" strike="noStrike">
                        <a:solidFill>
                          <a:srgbClr val="000000"/>
                        </a:solidFill>
                        <a:latin typeface="Calibri"/>
                        <a:ea typeface="Calibri"/>
                        <a:cs typeface="Calibri"/>
                        <a:sym typeface="Calibri"/>
                      </a:endParaRPr>
                    </a:p>
                  </a:txBody>
                  <a:tcPr marT="3950" marB="0" marR="3950" marL="3950" anchor="b">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.4292</a:t>
                      </a:r>
                      <a:endParaRPr b="0" i="0" sz="700" u="none" cap="none" strike="noStrike">
                        <a:solidFill>
                          <a:srgbClr val="000000"/>
                        </a:solidFill>
                        <a:latin typeface="Calibri"/>
                        <a:ea typeface="Calibri"/>
                        <a:cs typeface="Calibri"/>
                        <a:sym typeface="Calibri"/>
                      </a:endParaRPr>
                    </a:p>
                  </a:txBody>
                  <a:tcPr marT="3950" marB="0" marR="3950" marL="3950" anchor="b">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.4306</a:t>
                      </a:r>
                      <a:endParaRPr b="0" i="0" sz="700" u="none" cap="none" strike="noStrike">
                        <a:solidFill>
                          <a:srgbClr val="000000"/>
                        </a:solidFill>
                        <a:latin typeface="Calibri"/>
                        <a:ea typeface="Calibri"/>
                        <a:cs typeface="Calibri"/>
                        <a:sym typeface="Calibri"/>
                      </a:endParaRPr>
                    </a:p>
                  </a:txBody>
                  <a:tcPr marT="3950" marB="0" marR="3950" marL="3950" anchor="b">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.4319</a:t>
                      </a:r>
                      <a:endParaRPr b="0" i="0" sz="700" u="none" cap="none" strike="noStrike">
                        <a:solidFill>
                          <a:srgbClr val="000000"/>
                        </a:solidFill>
                        <a:latin typeface="Calibri"/>
                        <a:ea typeface="Calibri"/>
                        <a:cs typeface="Calibri"/>
                        <a:sym typeface="Calibri"/>
                      </a:endParaRPr>
                    </a:p>
                  </a:txBody>
                  <a:tcPr marT="3950" marB="0" marR="3950" marL="3950" anchor="b">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r>
              <a:tr h="131175">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1.5</a:t>
                      </a:r>
                      <a:endParaRPr b="1"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.4332</a:t>
                      </a:r>
                      <a:endParaRPr b="0"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.4345</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.4357</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.4370</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.4382</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.4394</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.4406</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.4418</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.4429</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.4441</a:t>
                      </a:r>
                      <a:endParaRPr b="0" i="0" sz="700" u="none" cap="none" strike="noStrike">
                        <a:solidFill>
                          <a:srgbClr val="000000"/>
                        </a:solidFill>
                        <a:latin typeface="Calibri"/>
                        <a:ea typeface="Calibri"/>
                        <a:cs typeface="Calibri"/>
                        <a:sym typeface="Calibri"/>
                      </a:endParaRPr>
                    </a:p>
                  </a:txBody>
                  <a:tcPr marT="3950" marB="0" marR="3950" marL="3950" anchor="b">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r>
              <a:tr h="131175">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1.6</a:t>
                      </a:r>
                      <a:endParaRPr b="1"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.4452</a:t>
                      </a:r>
                      <a:endParaRPr b="0"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.4463</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.4474</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.4484</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.4495</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.4505</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.4515</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.4525</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.4535</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.4545</a:t>
                      </a:r>
                      <a:endParaRPr b="0" i="0" sz="700" u="none" cap="none" strike="noStrike">
                        <a:solidFill>
                          <a:srgbClr val="000000"/>
                        </a:solidFill>
                        <a:latin typeface="Calibri"/>
                        <a:ea typeface="Calibri"/>
                        <a:cs typeface="Calibri"/>
                        <a:sym typeface="Calibri"/>
                      </a:endParaRPr>
                    </a:p>
                  </a:txBody>
                  <a:tcPr marT="3950" marB="0" marR="3950" marL="3950" anchor="b">
                    <a:lnR cap="flat" cmpd="sng" w="12700">
                      <a:solidFill>
                        <a:schemeClr val="dk1"/>
                      </a:solidFill>
                      <a:prstDash val="solid"/>
                      <a:round/>
                      <a:headEnd len="sm" w="sm" type="none"/>
                      <a:tailEnd len="sm" w="sm" type="none"/>
                    </a:lnR>
                  </a:tcPr>
                </a:tc>
              </a:tr>
              <a:tr h="131175">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1.7</a:t>
                      </a:r>
                      <a:endParaRPr b="1"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.4554</a:t>
                      </a:r>
                      <a:endParaRPr b="0"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.4564</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.4573</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.4582</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.4591</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.4599</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.4608</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.4616</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.4625</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.4633</a:t>
                      </a:r>
                      <a:endParaRPr b="0" i="0" sz="700" u="none" cap="none" strike="noStrike">
                        <a:solidFill>
                          <a:srgbClr val="000000"/>
                        </a:solidFill>
                        <a:latin typeface="Calibri"/>
                        <a:ea typeface="Calibri"/>
                        <a:cs typeface="Calibri"/>
                        <a:sym typeface="Calibri"/>
                      </a:endParaRPr>
                    </a:p>
                  </a:txBody>
                  <a:tcPr marT="3950" marB="0" marR="3950" marL="3950" anchor="b">
                    <a:lnR cap="flat" cmpd="sng" w="12700">
                      <a:solidFill>
                        <a:schemeClr val="dk1"/>
                      </a:solidFill>
                      <a:prstDash val="solid"/>
                      <a:round/>
                      <a:headEnd len="sm" w="sm" type="none"/>
                      <a:tailEnd len="sm" w="sm" type="none"/>
                    </a:lnR>
                  </a:tcPr>
                </a:tc>
              </a:tr>
              <a:tr h="131175">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1.8</a:t>
                      </a:r>
                      <a:endParaRPr b="1"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.4641</a:t>
                      </a:r>
                      <a:endParaRPr b="0"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.4649</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.4656</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.4664</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.4671</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.4678</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.4686</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.4693</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.4699</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.4706</a:t>
                      </a:r>
                      <a:endParaRPr b="0" i="0" sz="700" u="none" cap="none" strike="noStrike">
                        <a:solidFill>
                          <a:srgbClr val="000000"/>
                        </a:solidFill>
                        <a:latin typeface="Calibri"/>
                        <a:ea typeface="Calibri"/>
                        <a:cs typeface="Calibri"/>
                        <a:sym typeface="Calibri"/>
                      </a:endParaRPr>
                    </a:p>
                  </a:txBody>
                  <a:tcPr marT="3950" marB="0" marR="3950" marL="3950" anchor="b">
                    <a:lnR cap="flat" cmpd="sng" w="12700">
                      <a:solidFill>
                        <a:schemeClr val="dk1"/>
                      </a:solidFill>
                      <a:prstDash val="solid"/>
                      <a:round/>
                      <a:headEnd len="sm" w="sm" type="none"/>
                      <a:tailEnd len="sm" w="sm" type="none"/>
                    </a:lnR>
                  </a:tcPr>
                </a:tc>
              </a:tr>
              <a:tr h="131175">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1.9</a:t>
                      </a:r>
                      <a:endParaRPr b="1"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.4713</a:t>
                      </a:r>
                      <a:endParaRPr b="0"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.4719</a:t>
                      </a:r>
                      <a:endParaRPr b="0" i="0" sz="700" u="none" cap="none" strike="noStrike">
                        <a:solidFill>
                          <a:srgbClr val="000000"/>
                        </a:solidFill>
                        <a:latin typeface="Calibri"/>
                        <a:ea typeface="Calibri"/>
                        <a:cs typeface="Calibri"/>
                        <a:sym typeface="Calibri"/>
                      </a:endParaRPr>
                    </a:p>
                  </a:txBody>
                  <a:tcPr marT="3950" marB="0" marR="3950" marL="3950" anchor="b">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.4726</a:t>
                      </a:r>
                      <a:endParaRPr b="0" i="0" sz="700" u="none" cap="none" strike="noStrike">
                        <a:solidFill>
                          <a:srgbClr val="000000"/>
                        </a:solidFill>
                        <a:latin typeface="Calibri"/>
                        <a:ea typeface="Calibri"/>
                        <a:cs typeface="Calibri"/>
                        <a:sym typeface="Calibri"/>
                      </a:endParaRPr>
                    </a:p>
                  </a:txBody>
                  <a:tcPr marT="3950" marB="0" marR="3950" marL="3950" anchor="b">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.4732</a:t>
                      </a:r>
                      <a:endParaRPr b="0" i="0" sz="700" u="none" cap="none" strike="noStrike">
                        <a:solidFill>
                          <a:srgbClr val="000000"/>
                        </a:solidFill>
                        <a:latin typeface="Calibri"/>
                        <a:ea typeface="Calibri"/>
                        <a:cs typeface="Calibri"/>
                        <a:sym typeface="Calibri"/>
                      </a:endParaRPr>
                    </a:p>
                  </a:txBody>
                  <a:tcPr marT="3950" marB="0" marR="3950" marL="3950" anchor="b">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.4738</a:t>
                      </a:r>
                      <a:endParaRPr b="0" i="0" sz="700" u="none" cap="none" strike="noStrike">
                        <a:solidFill>
                          <a:srgbClr val="000000"/>
                        </a:solidFill>
                        <a:latin typeface="Calibri"/>
                        <a:ea typeface="Calibri"/>
                        <a:cs typeface="Calibri"/>
                        <a:sym typeface="Calibri"/>
                      </a:endParaRPr>
                    </a:p>
                  </a:txBody>
                  <a:tcPr marT="3950" marB="0" marR="3950" marL="3950" anchor="b">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.4744</a:t>
                      </a:r>
                      <a:endParaRPr b="0" i="0" sz="700" u="none" cap="none" strike="noStrike">
                        <a:solidFill>
                          <a:srgbClr val="000000"/>
                        </a:solidFill>
                        <a:latin typeface="Calibri"/>
                        <a:ea typeface="Calibri"/>
                        <a:cs typeface="Calibri"/>
                        <a:sym typeface="Calibri"/>
                      </a:endParaRPr>
                    </a:p>
                  </a:txBody>
                  <a:tcPr marT="3950" marB="0" marR="3950" marL="3950" anchor="b">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.4750</a:t>
                      </a:r>
                      <a:endParaRPr b="0" i="0" sz="700" u="none" cap="none" strike="noStrike">
                        <a:solidFill>
                          <a:srgbClr val="000000"/>
                        </a:solidFill>
                        <a:latin typeface="Calibri"/>
                        <a:ea typeface="Calibri"/>
                        <a:cs typeface="Calibri"/>
                        <a:sym typeface="Calibri"/>
                      </a:endParaRPr>
                    </a:p>
                  </a:txBody>
                  <a:tcPr marT="3950" marB="0" marR="3950" marL="3950" anchor="b">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.4756</a:t>
                      </a:r>
                      <a:endParaRPr b="0" i="0" sz="700" u="none" cap="none" strike="noStrike">
                        <a:solidFill>
                          <a:srgbClr val="000000"/>
                        </a:solidFill>
                        <a:latin typeface="Calibri"/>
                        <a:ea typeface="Calibri"/>
                        <a:cs typeface="Calibri"/>
                        <a:sym typeface="Calibri"/>
                      </a:endParaRPr>
                    </a:p>
                  </a:txBody>
                  <a:tcPr marT="3950" marB="0" marR="3950" marL="3950" anchor="b">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.4761</a:t>
                      </a:r>
                      <a:endParaRPr b="0" i="0" sz="700" u="none" cap="none" strike="noStrike">
                        <a:solidFill>
                          <a:srgbClr val="000000"/>
                        </a:solidFill>
                        <a:latin typeface="Calibri"/>
                        <a:ea typeface="Calibri"/>
                        <a:cs typeface="Calibri"/>
                        <a:sym typeface="Calibri"/>
                      </a:endParaRPr>
                    </a:p>
                  </a:txBody>
                  <a:tcPr marT="3950" marB="0" marR="3950" marL="3950" anchor="b">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.4767</a:t>
                      </a:r>
                      <a:endParaRPr b="0" i="0" sz="700" u="none" cap="none" strike="noStrike">
                        <a:solidFill>
                          <a:srgbClr val="000000"/>
                        </a:solidFill>
                        <a:latin typeface="Calibri"/>
                        <a:ea typeface="Calibri"/>
                        <a:cs typeface="Calibri"/>
                        <a:sym typeface="Calibri"/>
                      </a:endParaRPr>
                    </a:p>
                  </a:txBody>
                  <a:tcPr marT="3950" marB="0" marR="3950" marL="3950" anchor="b">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r>
              <a:tr h="131175">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2.0</a:t>
                      </a:r>
                      <a:endParaRPr b="1"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.4772</a:t>
                      </a:r>
                      <a:endParaRPr b="0"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.4778</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.4783</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.4788</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.4793</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.4798</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.4803</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.4808</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.4812</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.4817</a:t>
                      </a:r>
                      <a:endParaRPr b="0" i="0" sz="700" u="none" cap="none" strike="noStrike">
                        <a:solidFill>
                          <a:srgbClr val="000000"/>
                        </a:solidFill>
                        <a:latin typeface="Calibri"/>
                        <a:ea typeface="Calibri"/>
                        <a:cs typeface="Calibri"/>
                        <a:sym typeface="Calibri"/>
                      </a:endParaRPr>
                    </a:p>
                  </a:txBody>
                  <a:tcPr marT="3950" marB="0" marR="3950" marL="3950" anchor="b">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r>
              <a:tr h="131175">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2.1</a:t>
                      </a:r>
                      <a:endParaRPr b="1"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.4821</a:t>
                      </a:r>
                      <a:endParaRPr b="0"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.4826</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.4830</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.4834</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.4838</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.4842</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.4846</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.4850</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.4854</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.4857</a:t>
                      </a:r>
                      <a:endParaRPr b="0" i="0" sz="700" u="none" cap="none" strike="noStrike">
                        <a:solidFill>
                          <a:srgbClr val="000000"/>
                        </a:solidFill>
                        <a:latin typeface="Calibri"/>
                        <a:ea typeface="Calibri"/>
                        <a:cs typeface="Calibri"/>
                        <a:sym typeface="Calibri"/>
                      </a:endParaRPr>
                    </a:p>
                  </a:txBody>
                  <a:tcPr marT="3950" marB="0" marR="3950" marL="3950" anchor="b">
                    <a:lnR cap="flat" cmpd="sng" w="12700">
                      <a:solidFill>
                        <a:schemeClr val="dk1"/>
                      </a:solidFill>
                      <a:prstDash val="solid"/>
                      <a:round/>
                      <a:headEnd len="sm" w="sm" type="none"/>
                      <a:tailEnd len="sm" w="sm" type="none"/>
                    </a:lnR>
                  </a:tcPr>
                </a:tc>
              </a:tr>
              <a:tr h="131175">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2.2</a:t>
                      </a:r>
                      <a:endParaRPr b="1"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.4861</a:t>
                      </a:r>
                      <a:endParaRPr b="0"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.4864</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.4868</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.4871</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.4875</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.4878</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.4881</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.4884</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.4887</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.4890</a:t>
                      </a:r>
                      <a:endParaRPr b="0" i="0" sz="700" u="none" cap="none" strike="noStrike">
                        <a:solidFill>
                          <a:srgbClr val="000000"/>
                        </a:solidFill>
                        <a:latin typeface="Calibri"/>
                        <a:ea typeface="Calibri"/>
                        <a:cs typeface="Calibri"/>
                        <a:sym typeface="Calibri"/>
                      </a:endParaRPr>
                    </a:p>
                  </a:txBody>
                  <a:tcPr marT="3950" marB="0" marR="3950" marL="3950" anchor="b">
                    <a:lnR cap="flat" cmpd="sng" w="12700">
                      <a:solidFill>
                        <a:schemeClr val="dk1"/>
                      </a:solidFill>
                      <a:prstDash val="solid"/>
                      <a:round/>
                      <a:headEnd len="sm" w="sm" type="none"/>
                      <a:tailEnd len="sm" w="sm" type="none"/>
                    </a:lnR>
                  </a:tcPr>
                </a:tc>
              </a:tr>
              <a:tr h="131175">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2.3</a:t>
                      </a:r>
                      <a:endParaRPr b="1"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.4893</a:t>
                      </a:r>
                      <a:endParaRPr b="0"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.4896</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.4898</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.4901</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.4904</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.4906</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.4909</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.4911</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.4913</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.4916</a:t>
                      </a:r>
                      <a:endParaRPr b="0" i="0" sz="700" u="none" cap="none" strike="noStrike">
                        <a:solidFill>
                          <a:srgbClr val="000000"/>
                        </a:solidFill>
                        <a:latin typeface="Calibri"/>
                        <a:ea typeface="Calibri"/>
                        <a:cs typeface="Calibri"/>
                        <a:sym typeface="Calibri"/>
                      </a:endParaRPr>
                    </a:p>
                  </a:txBody>
                  <a:tcPr marT="3950" marB="0" marR="3950" marL="3950" anchor="b">
                    <a:lnR cap="flat" cmpd="sng" w="12700">
                      <a:solidFill>
                        <a:schemeClr val="dk1"/>
                      </a:solidFill>
                      <a:prstDash val="solid"/>
                      <a:round/>
                      <a:headEnd len="sm" w="sm" type="none"/>
                      <a:tailEnd len="sm" w="sm" type="none"/>
                    </a:lnR>
                  </a:tcPr>
                </a:tc>
              </a:tr>
              <a:tr h="131175">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2.4</a:t>
                      </a:r>
                      <a:endParaRPr b="1"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.4918</a:t>
                      </a:r>
                      <a:endParaRPr b="0"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.4920</a:t>
                      </a:r>
                      <a:endParaRPr b="0" i="0" sz="700" u="none" cap="none" strike="noStrike">
                        <a:solidFill>
                          <a:srgbClr val="000000"/>
                        </a:solidFill>
                        <a:latin typeface="Calibri"/>
                        <a:ea typeface="Calibri"/>
                        <a:cs typeface="Calibri"/>
                        <a:sym typeface="Calibri"/>
                      </a:endParaRPr>
                    </a:p>
                  </a:txBody>
                  <a:tcPr marT="3950" marB="0" marR="3950" marL="3950" anchor="b">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.4922</a:t>
                      </a:r>
                      <a:endParaRPr b="0" i="0" sz="700" u="none" cap="none" strike="noStrike">
                        <a:solidFill>
                          <a:srgbClr val="000000"/>
                        </a:solidFill>
                        <a:latin typeface="Calibri"/>
                        <a:ea typeface="Calibri"/>
                        <a:cs typeface="Calibri"/>
                        <a:sym typeface="Calibri"/>
                      </a:endParaRPr>
                    </a:p>
                  </a:txBody>
                  <a:tcPr marT="3950" marB="0" marR="3950" marL="3950" anchor="b">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.4925</a:t>
                      </a:r>
                      <a:endParaRPr b="0" i="0" sz="700" u="none" cap="none" strike="noStrike">
                        <a:solidFill>
                          <a:srgbClr val="000000"/>
                        </a:solidFill>
                        <a:latin typeface="Calibri"/>
                        <a:ea typeface="Calibri"/>
                        <a:cs typeface="Calibri"/>
                        <a:sym typeface="Calibri"/>
                      </a:endParaRPr>
                    </a:p>
                  </a:txBody>
                  <a:tcPr marT="3950" marB="0" marR="3950" marL="3950" anchor="b">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.4927</a:t>
                      </a:r>
                      <a:endParaRPr b="0" i="0" sz="700" u="none" cap="none" strike="noStrike">
                        <a:solidFill>
                          <a:srgbClr val="000000"/>
                        </a:solidFill>
                        <a:latin typeface="Calibri"/>
                        <a:ea typeface="Calibri"/>
                        <a:cs typeface="Calibri"/>
                        <a:sym typeface="Calibri"/>
                      </a:endParaRPr>
                    </a:p>
                  </a:txBody>
                  <a:tcPr marT="3950" marB="0" marR="3950" marL="3950" anchor="b">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.4929</a:t>
                      </a:r>
                      <a:endParaRPr b="0" i="0" sz="700" u="none" cap="none" strike="noStrike">
                        <a:solidFill>
                          <a:srgbClr val="000000"/>
                        </a:solidFill>
                        <a:latin typeface="Calibri"/>
                        <a:ea typeface="Calibri"/>
                        <a:cs typeface="Calibri"/>
                        <a:sym typeface="Calibri"/>
                      </a:endParaRPr>
                    </a:p>
                  </a:txBody>
                  <a:tcPr marT="3950" marB="0" marR="3950" marL="3950" anchor="b">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.4931</a:t>
                      </a:r>
                      <a:endParaRPr b="0" i="0" sz="700" u="none" cap="none" strike="noStrike">
                        <a:solidFill>
                          <a:srgbClr val="000000"/>
                        </a:solidFill>
                        <a:latin typeface="Calibri"/>
                        <a:ea typeface="Calibri"/>
                        <a:cs typeface="Calibri"/>
                        <a:sym typeface="Calibri"/>
                      </a:endParaRPr>
                    </a:p>
                  </a:txBody>
                  <a:tcPr marT="3950" marB="0" marR="3950" marL="3950" anchor="b">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.4932</a:t>
                      </a:r>
                      <a:endParaRPr b="0" i="0" sz="700" u="none" cap="none" strike="noStrike">
                        <a:solidFill>
                          <a:srgbClr val="000000"/>
                        </a:solidFill>
                        <a:latin typeface="Calibri"/>
                        <a:ea typeface="Calibri"/>
                        <a:cs typeface="Calibri"/>
                        <a:sym typeface="Calibri"/>
                      </a:endParaRPr>
                    </a:p>
                  </a:txBody>
                  <a:tcPr marT="3950" marB="0" marR="3950" marL="3950" anchor="b">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.4934</a:t>
                      </a:r>
                      <a:endParaRPr b="0" i="0" sz="700" u="none" cap="none" strike="noStrike">
                        <a:solidFill>
                          <a:srgbClr val="000000"/>
                        </a:solidFill>
                        <a:latin typeface="Calibri"/>
                        <a:ea typeface="Calibri"/>
                        <a:cs typeface="Calibri"/>
                        <a:sym typeface="Calibri"/>
                      </a:endParaRPr>
                    </a:p>
                  </a:txBody>
                  <a:tcPr marT="3950" marB="0" marR="3950" marL="3950" anchor="b">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.4936</a:t>
                      </a:r>
                      <a:endParaRPr b="0" i="0" sz="700" u="none" cap="none" strike="noStrike">
                        <a:solidFill>
                          <a:srgbClr val="000000"/>
                        </a:solidFill>
                        <a:latin typeface="Calibri"/>
                        <a:ea typeface="Calibri"/>
                        <a:cs typeface="Calibri"/>
                        <a:sym typeface="Calibri"/>
                      </a:endParaRPr>
                    </a:p>
                  </a:txBody>
                  <a:tcPr marT="3950" marB="0" marR="3950" marL="3950" anchor="b">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r>
              <a:tr h="131175">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2.5</a:t>
                      </a:r>
                      <a:endParaRPr b="1"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.4938</a:t>
                      </a:r>
                      <a:endParaRPr b="0"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.4940</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.4941</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.4943</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.4945</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.4946</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.4948</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.4949</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.4951</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.4952</a:t>
                      </a:r>
                      <a:endParaRPr b="0" i="0" sz="700" u="none" cap="none" strike="noStrike">
                        <a:solidFill>
                          <a:srgbClr val="000000"/>
                        </a:solidFill>
                        <a:latin typeface="Calibri"/>
                        <a:ea typeface="Calibri"/>
                        <a:cs typeface="Calibri"/>
                        <a:sym typeface="Calibri"/>
                      </a:endParaRPr>
                    </a:p>
                  </a:txBody>
                  <a:tcPr marT="3950" marB="0" marR="3950" marL="3950" anchor="b">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r>
              <a:tr h="131175">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2.6</a:t>
                      </a:r>
                      <a:endParaRPr b="1"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.4953</a:t>
                      </a:r>
                      <a:endParaRPr b="0"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.4955</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.4956</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.4957</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.4959</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.4960</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.4961</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.4962</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.4963</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.4964</a:t>
                      </a:r>
                      <a:endParaRPr b="0" i="0" sz="700" u="none" cap="none" strike="noStrike">
                        <a:solidFill>
                          <a:srgbClr val="000000"/>
                        </a:solidFill>
                        <a:latin typeface="Calibri"/>
                        <a:ea typeface="Calibri"/>
                        <a:cs typeface="Calibri"/>
                        <a:sym typeface="Calibri"/>
                      </a:endParaRPr>
                    </a:p>
                  </a:txBody>
                  <a:tcPr marT="3950" marB="0" marR="3950" marL="3950" anchor="b">
                    <a:lnR cap="flat" cmpd="sng" w="12700">
                      <a:solidFill>
                        <a:schemeClr val="dk1"/>
                      </a:solidFill>
                      <a:prstDash val="solid"/>
                      <a:round/>
                      <a:headEnd len="sm" w="sm" type="none"/>
                      <a:tailEnd len="sm" w="sm" type="none"/>
                    </a:lnR>
                  </a:tcPr>
                </a:tc>
              </a:tr>
              <a:tr h="131175">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2.7</a:t>
                      </a:r>
                      <a:endParaRPr b="1"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.4965</a:t>
                      </a:r>
                      <a:endParaRPr b="0"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.4966</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.4967</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.4968</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.4969</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.4970</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.4971</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.4972</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.4973</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.4974</a:t>
                      </a:r>
                      <a:endParaRPr b="0" i="0" sz="700" u="none" cap="none" strike="noStrike">
                        <a:solidFill>
                          <a:srgbClr val="000000"/>
                        </a:solidFill>
                        <a:latin typeface="Calibri"/>
                        <a:ea typeface="Calibri"/>
                        <a:cs typeface="Calibri"/>
                        <a:sym typeface="Calibri"/>
                      </a:endParaRPr>
                    </a:p>
                  </a:txBody>
                  <a:tcPr marT="3950" marB="0" marR="3950" marL="3950" anchor="b">
                    <a:lnR cap="flat" cmpd="sng" w="12700">
                      <a:solidFill>
                        <a:schemeClr val="dk1"/>
                      </a:solidFill>
                      <a:prstDash val="solid"/>
                      <a:round/>
                      <a:headEnd len="sm" w="sm" type="none"/>
                      <a:tailEnd len="sm" w="sm" type="none"/>
                    </a:lnR>
                  </a:tcPr>
                </a:tc>
              </a:tr>
              <a:tr h="131175">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2.8</a:t>
                      </a:r>
                      <a:endParaRPr b="1"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.4974</a:t>
                      </a:r>
                      <a:endParaRPr b="0"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.4975</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.4976</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.4977</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.4977</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.4978</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.4979</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.4979</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.4980</a:t>
                      </a:r>
                      <a:endParaRPr b="0" i="0" sz="700" u="none" cap="none" strike="noStrike">
                        <a:solidFill>
                          <a:srgbClr val="000000"/>
                        </a:solidFill>
                        <a:latin typeface="Calibri"/>
                        <a:ea typeface="Calibri"/>
                        <a:cs typeface="Calibri"/>
                        <a:sym typeface="Calibri"/>
                      </a:endParaRPr>
                    </a:p>
                  </a:txBody>
                  <a:tcPr marT="3950" marB="0" marR="3950" marL="3950" anchor="b"/>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.4981</a:t>
                      </a:r>
                      <a:endParaRPr b="0" i="0" sz="700" u="none" cap="none" strike="noStrike">
                        <a:solidFill>
                          <a:srgbClr val="000000"/>
                        </a:solidFill>
                        <a:latin typeface="Calibri"/>
                        <a:ea typeface="Calibri"/>
                        <a:cs typeface="Calibri"/>
                        <a:sym typeface="Calibri"/>
                      </a:endParaRPr>
                    </a:p>
                  </a:txBody>
                  <a:tcPr marT="3950" marB="0" marR="3950" marL="3950" anchor="b">
                    <a:lnR cap="flat" cmpd="sng" w="12700">
                      <a:solidFill>
                        <a:schemeClr val="dk1"/>
                      </a:solidFill>
                      <a:prstDash val="solid"/>
                      <a:round/>
                      <a:headEnd len="sm" w="sm" type="none"/>
                      <a:tailEnd len="sm" w="sm" type="none"/>
                    </a:lnR>
                  </a:tcPr>
                </a:tc>
              </a:tr>
              <a:tr h="131175">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2.9</a:t>
                      </a:r>
                      <a:endParaRPr b="1"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.4981</a:t>
                      </a:r>
                      <a:endParaRPr b="0"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.4982</a:t>
                      </a:r>
                      <a:endParaRPr b="0" i="0" sz="700" u="none" cap="none" strike="noStrike">
                        <a:solidFill>
                          <a:srgbClr val="000000"/>
                        </a:solidFill>
                        <a:latin typeface="Calibri"/>
                        <a:ea typeface="Calibri"/>
                        <a:cs typeface="Calibri"/>
                        <a:sym typeface="Calibri"/>
                      </a:endParaRPr>
                    </a:p>
                  </a:txBody>
                  <a:tcPr marT="3950" marB="0" marR="3950" marL="3950" anchor="b">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.4982</a:t>
                      </a:r>
                      <a:endParaRPr b="0" i="0" sz="700" u="none" cap="none" strike="noStrike">
                        <a:solidFill>
                          <a:srgbClr val="000000"/>
                        </a:solidFill>
                        <a:latin typeface="Calibri"/>
                        <a:ea typeface="Calibri"/>
                        <a:cs typeface="Calibri"/>
                        <a:sym typeface="Calibri"/>
                      </a:endParaRPr>
                    </a:p>
                  </a:txBody>
                  <a:tcPr marT="3950" marB="0" marR="3950" marL="3950" anchor="b">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.4983</a:t>
                      </a:r>
                      <a:endParaRPr b="0" i="0" sz="700" u="none" cap="none" strike="noStrike">
                        <a:solidFill>
                          <a:srgbClr val="000000"/>
                        </a:solidFill>
                        <a:latin typeface="Calibri"/>
                        <a:ea typeface="Calibri"/>
                        <a:cs typeface="Calibri"/>
                        <a:sym typeface="Calibri"/>
                      </a:endParaRPr>
                    </a:p>
                  </a:txBody>
                  <a:tcPr marT="3950" marB="0" marR="3950" marL="3950" anchor="b">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.4984</a:t>
                      </a:r>
                      <a:endParaRPr b="0" i="0" sz="700" u="none" cap="none" strike="noStrike">
                        <a:solidFill>
                          <a:srgbClr val="000000"/>
                        </a:solidFill>
                        <a:latin typeface="Calibri"/>
                        <a:ea typeface="Calibri"/>
                        <a:cs typeface="Calibri"/>
                        <a:sym typeface="Calibri"/>
                      </a:endParaRPr>
                    </a:p>
                  </a:txBody>
                  <a:tcPr marT="3950" marB="0" marR="3950" marL="3950" anchor="b">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.4984</a:t>
                      </a:r>
                      <a:endParaRPr b="0" i="0" sz="700" u="none" cap="none" strike="noStrike">
                        <a:solidFill>
                          <a:srgbClr val="000000"/>
                        </a:solidFill>
                        <a:latin typeface="Calibri"/>
                        <a:ea typeface="Calibri"/>
                        <a:cs typeface="Calibri"/>
                        <a:sym typeface="Calibri"/>
                      </a:endParaRPr>
                    </a:p>
                  </a:txBody>
                  <a:tcPr marT="3950" marB="0" marR="3950" marL="3950" anchor="b">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.4985</a:t>
                      </a:r>
                      <a:endParaRPr b="0" i="0" sz="700" u="none" cap="none" strike="noStrike">
                        <a:solidFill>
                          <a:srgbClr val="000000"/>
                        </a:solidFill>
                        <a:latin typeface="Calibri"/>
                        <a:ea typeface="Calibri"/>
                        <a:cs typeface="Calibri"/>
                        <a:sym typeface="Calibri"/>
                      </a:endParaRPr>
                    </a:p>
                  </a:txBody>
                  <a:tcPr marT="3950" marB="0" marR="3950" marL="3950" anchor="b">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.4985</a:t>
                      </a:r>
                      <a:endParaRPr b="0" i="0" sz="700" u="none" cap="none" strike="noStrike">
                        <a:solidFill>
                          <a:srgbClr val="000000"/>
                        </a:solidFill>
                        <a:latin typeface="Calibri"/>
                        <a:ea typeface="Calibri"/>
                        <a:cs typeface="Calibri"/>
                        <a:sym typeface="Calibri"/>
                      </a:endParaRPr>
                    </a:p>
                  </a:txBody>
                  <a:tcPr marT="3950" marB="0" marR="3950" marL="3950" anchor="b">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.4986</a:t>
                      </a:r>
                      <a:endParaRPr b="0" i="0" sz="700" u="none" cap="none" strike="noStrike">
                        <a:solidFill>
                          <a:srgbClr val="000000"/>
                        </a:solidFill>
                        <a:latin typeface="Calibri"/>
                        <a:ea typeface="Calibri"/>
                        <a:cs typeface="Calibri"/>
                        <a:sym typeface="Calibri"/>
                      </a:endParaRPr>
                    </a:p>
                  </a:txBody>
                  <a:tcPr marT="3950" marB="0" marR="3950" marL="3950" anchor="b">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.4986</a:t>
                      </a:r>
                      <a:endParaRPr b="0" i="0" sz="700" u="none" cap="none" strike="noStrike">
                        <a:solidFill>
                          <a:srgbClr val="000000"/>
                        </a:solidFill>
                        <a:latin typeface="Calibri"/>
                        <a:ea typeface="Calibri"/>
                        <a:cs typeface="Calibri"/>
                        <a:sym typeface="Calibri"/>
                      </a:endParaRPr>
                    </a:p>
                  </a:txBody>
                  <a:tcPr marT="3950" marB="0" marR="3950" marL="3950" anchor="b">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r>
              <a:tr h="131175">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3.0</a:t>
                      </a:r>
                      <a:endParaRPr b="1"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.4987</a:t>
                      </a:r>
                      <a:endParaRPr b="0" i="0" sz="700" u="none" cap="none" strike="noStrike">
                        <a:solidFill>
                          <a:srgbClr val="000000"/>
                        </a:solidFill>
                        <a:latin typeface="Calibri"/>
                        <a:ea typeface="Calibri"/>
                        <a:cs typeface="Calibri"/>
                        <a:sym typeface="Calibri"/>
                      </a:endParaRPr>
                    </a:p>
                  </a:txBody>
                  <a:tcPr marT="3950" marB="0" marR="3950" marL="3950" anchor="b">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.4987</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.4987</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.4988</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.4988</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.4989</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.4989</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.4989</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.4990</a:t>
                      </a:r>
                      <a:endParaRPr b="0" i="0" sz="700" u="none" cap="none" strike="noStrike">
                        <a:solidFill>
                          <a:srgbClr val="000000"/>
                        </a:solidFill>
                        <a:latin typeface="Calibri"/>
                        <a:ea typeface="Calibri"/>
                        <a:cs typeface="Calibri"/>
                        <a:sym typeface="Calibri"/>
                      </a:endParaRPr>
                    </a:p>
                  </a:txBody>
                  <a:tcPr marT="3950" marB="0" marR="3950" marL="3950" anchor="b">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lang="en-IN" sz="700" u="none" cap="none" strike="noStrike"/>
                        <a:t>.4990</a:t>
                      </a:r>
                      <a:endParaRPr b="0" i="0" sz="700" u="none" cap="none" strike="noStrike">
                        <a:solidFill>
                          <a:srgbClr val="000000"/>
                        </a:solidFill>
                        <a:latin typeface="Calibri"/>
                        <a:ea typeface="Calibri"/>
                        <a:cs typeface="Calibri"/>
                        <a:sym typeface="Calibri"/>
                      </a:endParaRPr>
                    </a:p>
                  </a:txBody>
                  <a:tcPr marT="3950" marB="0" marR="3950" marL="3950" anchor="b">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41"/>
          <p:cNvSpPr txBox="1"/>
          <p:nvPr/>
        </p:nvSpPr>
        <p:spPr>
          <a:xfrm>
            <a:off x="198303" y="363584"/>
            <a:ext cx="6929610" cy="30003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IN" sz="2800" u="none" cap="none" strike="noStrike">
                <a:solidFill>
                  <a:schemeClr val="dk1"/>
                </a:solidFill>
                <a:latin typeface="Calibri"/>
                <a:ea typeface="Calibri"/>
                <a:cs typeface="Calibri"/>
                <a:sym typeface="Calibri"/>
              </a:rPr>
              <a:t>Probability Calculations using Normal Curve</a:t>
            </a:r>
            <a:endParaRPr b="0" i="0" sz="1400" u="none" cap="none" strike="noStrike">
              <a:solidFill>
                <a:srgbClr val="000000"/>
              </a:solidFill>
              <a:latin typeface="Arial"/>
              <a:ea typeface="Arial"/>
              <a:cs typeface="Arial"/>
              <a:sym typeface="Arial"/>
            </a:endParaRPr>
          </a:p>
        </p:txBody>
      </p:sp>
      <p:sp>
        <p:nvSpPr>
          <p:cNvPr id="518" name="Google Shape;518;p41"/>
          <p:cNvSpPr txBox="1"/>
          <p:nvPr/>
        </p:nvSpPr>
        <p:spPr>
          <a:xfrm>
            <a:off x="881350" y="959185"/>
            <a:ext cx="657707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Using standard normal distribution we can find out probability that z assumes certain value.</a:t>
            </a:r>
            <a:endParaRPr b="0" i="0" sz="1400" u="none" cap="none" strike="noStrike">
              <a:solidFill>
                <a:srgbClr val="000000"/>
              </a:solidFill>
              <a:latin typeface="Arial"/>
              <a:ea typeface="Arial"/>
              <a:cs typeface="Arial"/>
              <a:sym typeface="Arial"/>
            </a:endParaRPr>
          </a:p>
        </p:txBody>
      </p:sp>
      <p:graphicFrame>
        <p:nvGraphicFramePr>
          <p:cNvPr id="519" name="Google Shape;519;p41"/>
          <p:cNvGraphicFramePr/>
          <p:nvPr/>
        </p:nvGraphicFramePr>
        <p:xfrm>
          <a:off x="1358728" y="1674566"/>
          <a:ext cx="3000000" cy="3000000"/>
        </p:xfrm>
        <a:graphic>
          <a:graphicData uri="http://schemas.openxmlformats.org/drawingml/2006/table">
            <a:tbl>
              <a:tblPr>
                <a:noFill/>
                <a:tableStyleId>{EF7516EB-4803-4A03-9F41-4DA5C1B2F46B}</a:tableStyleId>
              </a:tblPr>
              <a:tblGrid>
                <a:gridCol w="1500850"/>
                <a:gridCol w="5076225"/>
              </a:tblGrid>
              <a:tr h="437575">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t>z</a:t>
                      </a:r>
                      <a:endParaRPr sz="1400" u="none" cap="none" strike="noStrike"/>
                    </a:p>
                  </a:txBody>
                  <a:tcPr marT="25725" marB="25725" marR="51425" marL="5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Area = Probability</a:t>
                      </a:r>
                      <a:endParaRPr sz="1400" u="none" cap="none" strike="noStrike"/>
                    </a:p>
                  </a:txBody>
                  <a:tcPr marT="25725" marB="25725" marR="51425" marL="5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7575">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t>&lt; 1</a:t>
                      </a:r>
                      <a:endParaRPr sz="1400" u="none" cap="none" strike="noStrike"/>
                    </a:p>
                  </a:txBody>
                  <a:tcPr marT="25725" marB="25725" marR="51425" marL="5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0.3413 + 0.5 = 0.8413</a:t>
                      </a:r>
                      <a:endParaRPr sz="1400" u="none" cap="none" strike="noStrike"/>
                    </a:p>
                  </a:txBody>
                  <a:tcPr marT="25725" marB="25725" marR="51425" marL="5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7575">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t>&gt; 2</a:t>
                      </a:r>
                      <a:endParaRPr sz="1400" u="none" cap="none" strike="noStrike"/>
                    </a:p>
                  </a:txBody>
                  <a:tcPr marT="25725" marB="25725" marR="51425" marL="5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0.5000 – 0.4772 = 0.0228</a:t>
                      </a:r>
                      <a:endParaRPr sz="1800" u="none" cap="none" strike="noStrike"/>
                    </a:p>
                  </a:txBody>
                  <a:tcPr marT="25725" marB="25725" marR="51425" marL="5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7575">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t>1 &lt; z &lt; 2</a:t>
                      </a:r>
                      <a:endParaRPr sz="1400" u="none" cap="none" strike="noStrike"/>
                    </a:p>
                  </a:txBody>
                  <a:tcPr marT="25725" marB="25725" marR="51425" marL="5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0.4772 – 0.3413 = 0.1359</a:t>
                      </a:r>
                      <a:endParaRPr sz="1800" u="none" cap="none" strike="noStrike"/>
                    </a:p>
                  </a:txBody>
                  <a:tcPr marT="25725" marB="25725" marR="51425" marL="5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7575">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t>&lt; -2</a:t>
                      </a:r>
                      <a:endParaRPr sz="1800" u="none" cap="none" strike="noStrike"/>
                    </a:p>
                  </a:txBody>
                  <a:tcPr marT="25725" marB="25725" marR="51425" marL="5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 &gt; +2 = 0.5000 – 0.4772 = 0.0228</a:t>
                      </a:r>
                      <a:endParaRPr sz="1400" u="none" cap="none" strike="noStrike"/>
                    </a:p>
                  </a:txBody>
                  <a:tcPr marT="25725" marB="25725" marR="51425" marL="5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7575">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t>-1 &lt; z &lt; -0.5</a:t>
                      </a:r>
                      <a:endParaRPr sz="1800" u="none" cap="none" strike="noStrike"/>
                    </a:p>
                  </a:txBody>
                  <a:tcPr marT="25725" marB="25725" marR="51425" marL="5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 0.5 &lt; z &lt; 1 = 0.3413 – 0.1915  = 0.1498</a:t>
                      </a:r>
                      <a:endParaRPr sz="1800" u="none" cap="none" strike="noStrike"/>
                    </a:p>
                  </a:txBody>
                  <a:tcPr marT="25725" marB="25725" marR="51425" marL="5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7575">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t>-1 &lt; z &lt; 1.5</a:t>
                      </a:r>
                      <a:endParaRPr sz="1400" u="none" cap="none" strike="noStrike"/>
                    </a:p>
                  </a:txBody>
                  <a:tcPr marT="25725" marB="25725" marR="51425" marL="5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 z &lt; 1  + z &lt; 1.5 = 0.3413 + 0.4332 = 0.7745</a:t>
                      </a:r>
                      <a:endParaRPr sz="1800" u="none" cap="none" strike="noStrike"/>
                    </a:p>
                  </a:txBody>
                  <a:tcPr marT="25725" marB="25725" marR="51425" marL="5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latin typeface="Calibri"/>
                <a:ea typeface="Calibri"/>
                <a:cs typeface="Calibri"/>
                <a:sym typeface="Calibri"/>
              </a:rPr>
              <a:t>Hands-on</a:t>
            </a:r>
            <a:endParaRPr>
              <a:latin typeface="Calibri"/>
              <a:ea typeface="Calibri"/>
              <a:cs typeface="Calibri"/>
              <a:sym typeface="Calibri"/>
            </a:endParaRPr>
          </a:p>
        </p:txBody>
      </p:sp>
      <p:sp>
        <p:nvSpPr>
          <p:cNvPr id="525" name="Google Shape;525;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IN">
                <a:latin typeface="Calibri"/>
                <a:ea typeface="Calibri"/>
                <a:cs typeface="Calibri"/>
                <a:sym typeface="Calibri"/>
              </a:rPr>
              <a:t>Case study</a:t>
            </a:r>
            <a:endParaRPr>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168480" y="246720"/>
            <a:ext cx="8520600" cy="572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114300" rtl="0" algn="just">
              <a:lnSpc>
                <a:spcPct val="100000"/>
              </a:lnSpc>
              <a:spcBef>
                <a:spcPts val="0"/>
              </a:spcBef>
              <a:spcAft>
                <a:spcPts val="0"/>
              </a:spcAft>
              <a:buClr>
                <a:schemeClr val="dk2"/>
              </a:buClr>
              <a:buSzPts val="1800"/>
              <a:buNone/>
            </a:pPr>
            <a:r>
              <a:rPr b="1" lang="en-IN">
                <a:solidFill>
                  <a:schemeClr val="dk2"/>
                </a:solidFill>
                <a:latin typeface="Calibri"/>
                <a:ea typeface="Calibri"/>
                <a:cs typeface="Calibri"/>
                <a:sym typeface="Calibri"/>
              </a:rPr>
              <a:t>Types of Random Variable</a:t>
            </a:r>
            <a:endParaRPr b="1">
              <a:solidFill>
                <a:schemeClr val="dk2"/>
              </a:solidFill>
              <a:latin typeface="Calibri"/>
              <a:ea typeface="Calibri"/>
              <a:cs typeface="Calibri"/>
              <a:sym typeface="Calibri"/>
            </a:endParaRPr>
          </a:p>
        </p:txBody>
      </p:sp>
      <p:sp>
        <p:nvSpPr>
          <p:cNvPr id="100" name="Google Shape;100;p3"/>
          <p:cNvSpPr txBox="1"/>
          <p:nvPr>
            <p:ph idx="1" type="body"/>
          </p:nvPr>
        </p:nvSpPr>
        <p:spPr>
          <a:xfrm>
            <a:off x="311699" y="1370781"/>
            <a:ext cx="4183183" cy="3455570"/>
          </a:xfrm>
          <a:prstGeom prst="rect">
            <a:avLst/>
          </a:prstGeom>
          <a:noFill/>
          <a:ln cap="flat" cmpd="sng" w="9525">
            <a:solidFill>
              <a:srgbClr val="00B0F0"/>
            </a:solidFill>
            <a:prstDash val="solid"/>
            <a:round/>
            <a:headEnd len="sm" w="sm" type="none"/>
            <a:tailEnd len="sm" w="sm" type="none"/>
          </a:ln>
        </p:spPr>
        <p:txBody>
          <a:bodyPr anchorCtr="0" anchor="t" bIns="91425" lIns="91425" spcFirstLastPara="1" rIns="91425" wrap="square" tIns="91425">
            <a:noAutofit/>
          </a:bodyPr>
          <a:lstStyle/>
          <a:p>
            <a:pPr indent="-144000" lvl="2" marL="144000" rtl="0" algn="just">
              <a:lnSpc>
                <a:spcPct val="100000"/>
              </a:lnSpc>
              <a:spcBef>
                <a:spcPts val="600"/>
              </a:spcBef>
              <a:spcAft>
                <a:spcPts val="0"/>
              </a:spcAft>
              <a:buSzPts val="1400"/>
              <a:buChar char="■"/>
            </a:pPr>
            <a:r>
              <a:rPr lang="en-IN" sz="1800">
                <a:latin typeface="Calibri"/>
                <a:ea typeface="Calibri"/>
                <a:cs typeface="Calibri"/>
                <a:sym typeface="Calibri"/>
              </a:rPr>
              <a:t>If a random variable is allowed to take only limited number of values, which can be listed, it is a </a:t>
            </a:r>
            <a:r>
              <a:rPr b="1" lang="en-IN" sz="1800">
                <a:latin typeface="Calibri"/>
                <a:ea typeface="Calibri"/>
                <a:cs typeface="Calibri"/>
                <a:sym typeface="Calibri"/>
              </a:rPr>
              <a:t>discrete random variable.</a:t>
            </a:r>
            <a:endParaRPr/>
          </a:p>
          <a:p>
            <a:pPr indent="-55100" lvl="2" marL="144000" rtl="0" algn="just">
              <a:lnSpc>
                <a:spcPct val="100000"/>
              </a:lnSpc>
              <a:spcBef>
                <a:spcPts val="600"/>
              </a:spcBef>
              <a:spcAft>
                <a:spcPts val="0"/>
              </a:spcAft>
              <a:buSzPts val="1400"/>
              <a:buNone/>
            </a:pPr>
            <a:r>
              <a:t/>
            </a:r>
            <a:endParaRPr b="1" sz="1800">
              <a:latin typeface="Calibri"/>
              <a:ea typeface="Calibri"/>
              <a:cs typeface="Calibri"/>
              <a:sym typeface="Calibri"/>
            </a:endParaRPr>
          </a:p>
          <a:p>
            <a:pPr indent="-144000" lvl="2" marL="144000" rtl="0" algn="just">
              <a:lnSpc>
                <a:spcPct val="100000"/>
              </a:lnSpc>
              <a:spcBef>
                <a:spcPts val="600"/>
              </a:spcBef>
              <a:spcAft>
                <a:spcPts val="0"/>
              </a:spcAft>
              <a:buSzPts val="1400"/>
              <a:buChar char="■"/>
            </a:pPr>
            <a:r>
              <a:rPr lang="en-IN" sz="1800">
                <a:latin typeface="Calibri"/>
                <a:ea typeface="Calibri"/>
                <a:cs typeface="Calibri"/>
                <a:sym typeface="Calibri"/>
              </a:rPr>
              <a:t>A discrete random variable can assume only finite number of numerical values.</a:t>
            </a:r>
            <a:endParaRPr/>
          </a:p>
          <a:p>
            <a:pPr indent="0" lvl="2" marL="144000" rtl="0" algn="just">
              <a:lnSpc>
                <a:spcPct val="100000"/>
              </a:lnSpc>
              <a:spcBef>
                <a:spcPts val="600"/>
              </a:spcBef>
              <a:spcAft>
                <a:spcPts val="0"/>
              </a:spcAft>
              <a:buSzPts val="1400"/>
              <a:buNone/>
            </a:pPr>
            <a:r>
              <a:rPr lang="en-IN" sz="1800">
                <a:latin typeface="Calibri"/>
                <a:ea typeface="Calibri"/>
                <a:cs typeface="Calibri"/>
                <a:sym typeface="Calibri"/>
              </a:rPr>
              <a:t> </a:t>
            </a:r>
            <a:endParaRPr/>
          </a:p>
          <a:p>
            <a:pPr indent="-144000" lvl="2" marL="144000" rtl="0" algn="just">
              <a:lnSpc>
                <a:spcPct val="100000"/>
              </a:lnSpc>
              <a:spcBef>
                <a:spcPts val="600"/>
              </a:spcBef>
              <a:spcAft>
                <a:spcPts val="0"/>
              </a:spcAft>
              <a:buSzPts val="1400"/>
              <a:buChar char="■"/>
            </a:pPr>
            <a:r>
              <a:rPr lang="en-IN" sz="1800">
                <a:latin typeface="Calibri"/>
                <a:ea typeface="Calibri"/>
                <a:cs typeface="Calibri"/>
                <a:sym typeface="Calibri"/>
              </a:rPr>
              <a:t>Eg: Number of students in statistics class.</a:t>
            </a:r>
            <a:endParaRPr b="1" sz="1200">
              <a:latin typeface="Calibri"/>
              <a:ea typeface="Calibri"/>
              <a:cs typeface="Calibri"/>
              <a:sym typeface="Calibri"/>
            </a:endParaRPr>
          </a:p>
        </p:txBody>
      </p:sp>
      <p:sp>
        <p:nvSpPr>
          <p:cNvPr id="101" name="Google Shape;101;p3"/>
          <p:cNvSpPr/>
          <p:nvPr/>
        </p:nvSpPr>
        <p:spPr>
          <a:xfrm>
            <a:off x="4660133" y="1379253"/>
            <a:ext cx="4219462" cy="3447098"/>
          </a:xfrm>
          <a:prstGeom prst="rect">
            <a:avLst/>
          </a:prstGeom>
          <a:noFill/>
          <a:ln cap="flat" cmpd="sng" w="9525">
            <a:solidFill>
              <a:srgbClr val="00B0F0"/>
            </a:solidFill>
            <a:prstDash val="solid"/>
            <a:round/>
            <a:headEnd len="sm" w="sm" type="none"/>
            <a:tailEnd len="sm" w="sm" type="none"/>
          </a:ln>
        </p:spPr>
        <p:txBody>
          <a:bodyPr anchorCtr="0" anchor="t" bIns="45700" lIns="91425" spcFirstLastPara="1" rIns="91425" wrap="square" tIns="45700">
            <a:spAutoFit/>
          </a:bodyPr>
          <a:lstStyle/>
          <a:p>
            <a:pPr indent="-144000" lvl="2" marL="144000" marR="0" rtl="0" algn="just">
              <a:lnSpc>
                <a:spcPct val="100000"/>
              </a:lnSpc>
              <a:spcBef>
                <a:spcPts val="0"/>
              </a:spcBef>
              <a:spcAft>
                <a:spcPts val="0"/>
              </a:spcAft>
              <a:buClr>
                <a:schemeClr val="dk2"/>
              </a:buClr>
              <a:buSzPts val="1400"/>
              <a:buFont typeface="Helvetica Neue"/>
              <a:buChar char="■"/>
            </a:pPr>
            <a:r>
              <a:rPr b="0" i="0" lang="en-IN" sz="1800" u="none" cap="none" strike="noStrike">
                <a:solidFill>
                  <a:schemeClr val="dk2"/>
                </a:solidFill>
                <a:latin typeface="Calibri"/>
                <a:ea typeface="Calibri"/>
                <a:cs typeface="Calibri"/>
                <a:sym typeface="Calibri"/>
              </a:rPr>
              <a:t>If the RV is allowed to assume any value within a given range/interval, then it is a continuous  random variable</a:t>
            </a:r>
            <a:endParaRPr b="0" i="0" sz="1400" u="none" cap="none" strike="noStrike">
              <a:solidFill>
                <a:srgbClr val="000000"/>
              </a:solidFill>
              <a:latin typeface="Arial"/>
              <a:ea typeface="Arial"/>
              <a:cs typeface="Arial"/>
              <a:sym typeface="Arial"/>
            </a:endParaRPr>
          </a:p>
          <a:p>
            <a:pPr indent="-55100" lvl="2" marL="144000" marR="0" rtl="0" algn="just">
              <a:lnSpc>
                <a:spcPct val="100000"/>
              </a:lnSpc>
              <a:spcBef>
                <a:spcPts val="600"/>
              </a:spcBef>
              <a:spcAft>
                <a:spcPts val="0"/>
              </a:spcAft>
              <a:buClr>
                <a:schemeClr val="dk2"/>
              </a:buClr>
              <a:buSzPts val="1400"/>
              <a:buFont typeface="Helvetica Neue"/>
              <a:buNone/>
            </a:pPr>
            <a:r>
              <a:t/>
            </a:r>
            <a:endParaRPr b="0" i="0" sz="1800" u="none" cap="none" strike="noStrike">
              <a:solidFill>
                <a:schemeClr val="dk2"/>
              </a:solidFill>
              <a:latin typeface="Calibri"/>
              <a:ea typeface="Calibri"/>
              <a:cs typeface="Calibri"/>
              <a:sym typeface="Calibri"/>
            </a:endParaRPr>
          </a:p>
          <a:p>
            <a:pPr indent="-144000" lvl="2" marL="144000" marR="0" rtl="0" algn="just">
              <a:lnSpc>
                <a:spcPct val="100000"/>
              </a:lnSpc>
              <a:spcBef>
                <a:spcPts val="600"/>
              </a:spcBef>
              <a:spcAft>
                <a:spcPts val="0"/>
              </a:spcAft>
              <a:buClr>
                <a:schemeClr val="dk2"/>
              </a:buClr>
              <a:buSzPts val="1400"/>
              <a:buFont typeface="Helvetica Neue"/>
              <a:buChar char="■"/>
            </a:pPr>
            <a:r>
              <a:rPr b="0" i="0" lang="en-IN" sz="1800" u="none" cap="none" strike="noStrike">
                <a:solidFill>
                  <a:schemeClr val="dk2"/>
                </a:solidFill>
                <a:latin typeface="Calibri"/>
                <a:ea typeface="Calibri"/>
                <a:cs typeface="Calibri"/>
                <a:sym typeface="Calibri"/>
              </a:rPr>
              <a:t>A continuous random variable can assume infinite number of numerical values. These experimental outcomes are based on interval or ratio scale. </a:t>
            </a:r>
            <a:endParaRPr b="0" i="0" sz="1800" u="none" cap="none" strike="noStrike">
              <a:solidFill>
                <a:schemeClr val="dk2"/>
              </a:solidFill>
              <a:latin typeface="Calibri"/>
              <a:ea typeface="Calibri"/>
              <a:cs typeface="Calibri"/>
              <a:sym typeface="Calibri"/>
            </a:endParaRPr>
          </a:p>
          <a:p>
            <a:pPr indent="0" lvl="2" marL="144000" marR="0" rtl="0" algn="just">
              <a:lnSpc>
                <a:spcPct val="100000"/>
              </a:lnSpc>
              <a:spcBef>
                <a:spcPts val="600"/>
              </a:spcBef>
              <a:spcAft>
                <a:spcPts val="0"/>
              </a:spcAft>
              <a:buClr>
                <a:srgbClr val="000000"/>
              </a:buClr>
              <a:buSzPts val="1800"/>
              <a:buFont typeface="Arial"/>
              <a:buNone/>
            </a:pPr>
            <a:r>
              <a:t/>
            </a:r>
            <a:endParaRPr b="0" i="0" sz="1800" u="none" cap="none" strike="noStrike">
              <a:solidFill>
                <a:schemeClr val="dk2"/>
              </a:solidFill>
              <a:latin typeface="Calibri"/>
              <a:ea typeface="Calibri"/>
              <a:cs typeface="Calibri"/>
              <a:sym typeface="Calibri"/>
            </a:endParaRPr>
          </a:p>
          <a:p>
            <a:pPr indent="-144000" lvl="2" marL="144000" marR="0" rtl="0" algn="just">
              <a:lnSpc>
                <a:spcPct val="100000"/>
              </a:lnSpc>
              <a:spcBef>
                <a:spcPts val="600"/>
              </a:spcBef>
              <a:spcAft>
                <a:spcPts val="0"/>
              </a:spcAft>
              <a:buClr>
                <a:schemeClr val="dk2"/>
              </a:buClr>
              <a:buSzPts val="1400"/>
              <a:buFont typeface="Helvetica Neue"/>
              <a:buChar char="■"/>
            </a:pPr>
            <a:r>
              <a:rPr b="0" i="0" lang="en-IN" sz="1800" u="none" cap="none" strike="noStrike">
                <a:solidFill>
                  <a:schemeClr val="dk2"/>
                </a:solidFill>
                <a:latin typeface="Calibri"/>
                <a:ea typeface="Calibri"/>
                <a:cs typeface="Calibri"/>
                <a:sym typeface="Calibri"/>
              </a:rPr>
              <a:t>Eg: Waiting time for customer in ATM queue.</a:t>
            </a:r>
            <a:endParaRPr b="0" i="0" sz="1400" u="none" cap="none" strike="noStrike">
              <a:solidFill>
                <a:srgbClr val="000000"/>
              </a:solidFill>
              <a:latin typeface="Calibri"/>
              <a:ea typeface="Calibri"/>
              <a:cs typeface="Calibri"/>
              <a:sym typeface="Calibri"/>
            </a:endParaRPr>
          </a:p>
        </p:txBody>
      </p:sp>
      <p:sp>
        <p:nvSpPr>
          <p:cNvPr id="102" name="Google Shape;102;p3"/>
          <p:cNvSpPr/>
          <p:nvPr/>
        </p:nvSpPr>
        <p:spPr>
          <a:xfrm>
            <a:off x="904715" y="941212"/>
            <a:ext cx="3041217" cy="400110"/>
          </a:xfrm>
          <a:prstGeom prst="rect">
            <a:avLst/>
          </a:prstGeom>
          <a:noFill/>
          <a:ln>
            <a:noFill/>
          </a:ln>
        </p:spPr>
        <p:txBody>
          <a:bodyPr anchorCtr="0" anchor="t" bIns="45700" lIns="91425" spcFirstLastPara="1" rIns="91425" wrap="square" tIns="45700">
            <a:spAutoFit/>
          </a:bodyPr>
          <a:lstStyle/>
          <a:p>
            <a:pPr indent="0" lvl="0" marL="11430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Discrete Random variable</a:t>
            </a:r>
            <a:endParaRPr b="1" i="0" sz="2000" u="none" cap="none" strike="noStrike">
              <a:solidFill>
                <a:srgbClr val="000000"/>
              </a:solidFill>
              <a:latin typeface="Calibri"/>
              <a:ea typeface="Calibri"/>
              <a:cs typeface="Calibri"/>
              <a:sym typeface="Calibri"/>
            </a:endParaRPr>
          </a:p>
        </p:txBody>
      </p:sp>
      <p:sp>
        <p:nvSpPr>
          <p:cNvPr id="103" name="Google Shape;103;p3"/>
          <p:cNvSpPr/>
          <p:nvPr/>
        </p:nvSpPr>
        <p:spPr>
          <a:xfrm>
            <a:off x="5010003" y="941212"/>
            <a:ext cx="3472425" cy="400110"/>
          </a:xfrm>
          <a:prstGeom prst="rect">
            <a:avLst/>
          </a:prstGeom>
          <a:noFill/>
          <a:ln>
            <a:noFill/>
          </a:ln>
        </p:spPr>
        <p:txBody>
          <a:bodyPr anchorCtr="0" anchor="t" bIns="45700" lIns="91425" spcFirstLastPara="1" rIns="91425" wrap="square" tIns="45700">
            <a:spAutoFit/>
          </a:bodyPr>
          <a:lstStyle/>
          <a:p>
            <a:pPr indent="0" lvl="0" marL="11430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 Continuous Random Variable</a:t>
            </a:r>
            <a:endParaRPr b="1" i="0" sz="20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Calibri"/>
                <a:ea typeface="Calibri"/>
                <a:cs typeface="Calibri"/>
                <a:sym typeface="Calibri"/>
              </a:rPr>
              <a:t>Random Variable Example</a:t>
            </a:r>
            <a:endParaRPr/>
          </a:p>
        </p:txBody>
      </p:sp>
      <p:sp>
        <p:nvSpPr>
          <p:cNvPr id="109" name="Google Shape;109;p4"/>
          <p:cNvSpPr txBox="1"/>
          <p:nvPr>
            <p:ph idx="1" type="body"/>
          </p:nvPr>
        </p:nvSpPr>
        <p:spPr>
          <a:xfrm>
            <a:off x="528810" y="917230"/>
            <a:ext cx="7788925" cy="2498004"/>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SzPts val="1800"/>
              <a:buChar char="●"/>
            </a:pPr>
            <a:r>
              <a:rPr lang="en-IN">
                <a:latin typeface="Calibri"/>
                <a:ea typeface="Calibri"/>
                <a:cs typeface="Calibri"/>
                <a:sym typeface="Calibri"/>
              </a:rPr>
              <a:t>Breast cancer screening clinic, there is no way  of know exactly how many women will be screened on any one day.</a:t>
            </a:r>
            <a:endParaRPr/>
          </a:p>
          <a:p>
            <a:pPr indent="-342900" lvl="0" marL="457200" rtl="0" algn="just">
              <a:lnSpc>
                <a:spcPct val="150000"/>
              </a:lnSpc>
              <a:spcBef>
                <a:spcPts val="0"/>
              </a:spcBef>
              <a:spcAft>
                <a:spcPts val="0"/>
              </a:spcAft>
              <a:buSzPts val="1800"/>
              <a:buChar char="●"/>
            </a:pPr>
            <a:r>
              <a:rPr lang="en-IN">
                <a:latin typeface="Calibri"/>
                <a:ea typeface="Calibri"/>
                <a:cs typeface="Calibri"/>
                <a:sym typeface="Calibri"/>
              </a:rPr>
              <a:t>Tomorrow's number of patients is a </a:t>
            </a:r>
            <a:r>
              <a:rPr b="1" lang="en-IN">
                <a:latin typeface="Calibri"/>
                <a:ea typeface="Calibri"/>
                <a:cs typeface="Calibri"/>
                <a:sym typeface="Calibri"/>
              </a:rPr>
              <a:t>random variable , </a:t>
            </a:r>
            <a:r>
              <a:rPr lang="en-IN">
                <a:latin typeface="Calibri"/>
                <a:ea typeface="Calibri"/>
                <a:cs typeface="Calibri"/>
                <a:sym typeface="Calibri"/>
              </a:rPr>
              <a:t> and the values of the random variable  are numerical assignments to each possible outcome of the random experiment.</a:t>
            </a:r>
            <a:endParaRPr/>
          </a:p>
          <a:p>
            <a:pPr indent="-342900" lvl="0" marL="457200" rtl="0" algn="just">
              <a:lnSpc>
                <a:spcPct val="150000"/>
              </a:lnSpc>
              <a:spcBef>
                <a:spcPts val="0"/>
              </a:spcBef>
              <a:spcAft>
                <a:spcPts val="0"/>
              </a:spcAft>
              <a:buSzPts val="1800"/>
              <a:buChar char="●"/>
            </a:pPr>
            <a:r>
              <a:rPr lang="en-IN">
                <a:latin typeface="Calibri"/>
                <a:ea typeface="Calibri"/>
                <a:cs typeface="Calibri"/>
                <a:sym typeface="Calibri"/>
              </a:rPr>
              <a:t>As per the past records, if the daily number of patients ranges between 100 to 115, then the random variable is a </a:t>
            </a:r>
            <a:r>
              <a:rPr b="1" lang="en-IN">
                <a:latin typeface="Calibri"/>
                <a:ea typeface="Calibri"/>
                <a:cs typeface="Calibri"/>
                <a:sym typeface="Calibri"/>
              </a:rPr>
              <a:t>discrete random variable.</a:t>
            </a:r>
            <a:endParaRPr/>
          </a:p>
          <a:p>
            <a:pPr indent="-342900" lvl="0" marL="457200" rtl="0" algn="just">
              <a:lnSpc>
                <a:spcPct val="150000"/>
              </a:lnSpc>
              <a:spcBef>
                <a:spcPts val="0"/>
              </a:spcBef>
              <a:spcAft>
                <a:spcPts val="0"/>
              </a:spcAft>
              <a:buSzPts val="1800"/>
              <a:buChar char="●"/>
            </a:pPr>
            <a:r>
              <a:rPr lang="en-IN">
                <a:latin typeface="Calibri"/>
                <a:ea typeface="Calibri"/>
                <a:cs typeface="Calibri"/>
                <a:sym typeface="Calibri"/>
              </a:rPr>
              <a:t>Average waiting time taken for a patient to get screened is a </a:t>
            </a:r>
            <a:r>
              <a:rPr b="1" lang="en-IN">
                <a:latin typeface="Calibri"/>
                <a:ea typeface="Calibri"/>
                <a:cs typeface="Calibri"/>
                <a:sym typeface="Calibri"/>
              </a:rPr>
              <a:t>continuous random variable.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744155" y="488160"/>
            <a:ext cx="5915025" cy="74562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Calibri"/>
                <a:ea typeface="Calibri"/>
                <a:cs typeface="Calibri"/>
                <a:sym typeface="Calibri"/>
              </a:rPr>
              <a:t>Random Variable – More Examples</a:t>
            </a:r>
            <a:endParaRPr/>
          </a:p>
        </p:txBody>
      </p:sp>
      <p:pic>
        <p:nvPicPr>
          <p:cNvPr id="115" name="Google Shape;115;p5"/>
          <p:cNvPicPr preferRelativeResize="0"/>
          <p:nvPr/>
        </p:nvPicPr>
        <p:blipFill rotWithShape="1">
          <a:blip r:embed="rId3">
            <a:alphaModFix/>
          </a:blip>
          <a:srcRect b="0" l="0" r="0" t="0"/>
          <a:stretch/>
        </p:blipFill>
        <p:spPr>
          <a:xfrm>
            <a:off x="1191375" y="1233789"/>
            <a:ext cx="6762803" cy="34934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ph idx="1" type="body"/>
          </p:nvPr>
        </p:nvSpPr>
        <p:spPr>
          <a:xfrm>
            <a:off x="623400" y="1405650"/>
            <a:ext cx="7905600" cy="10176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Clr>
                <a:srgbClr val="434343"/>
              </a:buClr>
              <a:buSzPts val="2200"/>
              <a:buFont typeface="Calibri"/>
              <a:buChar char="●"/>
            </a:pPr>
            <a:r>
              <a:rPr lang="en-IN" sz="2200">
                <a:solidFill>
                  <a:srgbClr val="434343"/>
                </a:solidFill>
                <a:latin typeface="Calibri"/>
                <a:ea typeface="Calibri"/>
                <a:cs typeface="Calibri"/>
                <a:sym typeface="Calibri"/>
              </a:rPr>
              <a:t>A probability distribution of a random variable X is a description of the probabilities associated with the possible values of X. </a:t>
            </a:r>
            <a:endParaRPr b="1" sz="2200">
              <a:solidFill>
                <a:srgbClr val="434343"/>
              </a:solidFill>
              <a:latin typeface="Calibri"/>
              <a:ea typeface="Calibri"/>
              <a:cs typeface="Calibri"/>
              <a:sym typeface="Calibri"/>
            </a:endParaRPr>
          </a:p>
        </p:txBody>
      </p:sp>
      <p:sp>
        <p:nvSpPr>
          <p:cNvPr id="121" name="Google Shape;121;p6"/>
          <p:cNvSpPr txBox="1"/>
          <p:nvPr/>
        </p:nvSpPr>
        <p:spPr>
          <a:xfrm>
            <a:off x="459600" y="574450"/>
            <a:ext cx="5993100" cy="52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900"/>
              <a:buFont typeface="Arial"/>
              <a:buNone/>
            </a:pPr>
            <a:r>
              <a:rPr b="1" i="0" lang="en-IN" sz="2900" u="none" cap="none" strike="noStrike">
                <a:solidFill>
                  <a:srgbClr val="000000"/>
                </a:solidFill>
                <a:latin typeface="Calibri"/>
                <a:ea typeface="Calibri"/>
                <a:cs typeface="Calibri"/>
                <a:sym typeface="Calibri"/>
              </a:rPr>
              <a:t>Probability Distribution</a:t>
            </a:r>
            <a:endParaRPr b="1" i="0" sz="29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Sudha B G</dc:creator>
</cp:coreProperties>
</file>