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87"/>
  </p:notesMasterIdLst>
  <p:handoutMasterIdLst>
    <p:handoutMasterId r:id="rId88"/>
  </p:handoutMasterIdLst>
  <p:sldIdLst>
    <p:sldId id="256" r:id="rId2"/>
    <p:sldId id="34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</p:sldIdLst>
  <p:sldSz cx="9144000" cy="5143500" type="screen16x9"/>
  <p:notesSz cx="6858000" cy="9144000"/>
  <p:embeddedFontLst>
    <p:embeddedFont>
      <p:font typeface="Lato" panose="020B0604020202020204" charset="0"/>
      <p:regular r:id="rId89"/>
      <p:bold r:id="rId90"/>
      <p:italic r:id="rId91"/>
      <p:boldItalic r:id="rId92"/>
    </p:embeddedFont>
    <p:embeddedFont>
      <p:font typeface="Trebuchet MS" panose="020B0603020202020204" pitchFamily="34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B7E893-C862-4FBD-BBF6-23962D3E477F}">
  <a:tblStyle styleId="{66B7E893-C862-4FBD-BBF6-23962D3E47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2.fntdata"/><Relationship Id="rId95" Type="http://schemas.openxmlformats.org/officeDocument/2006/relationships/font" Target="fonts/font7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font" Target="fonts/font3.fntdata"/><Relationship Id="rId9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6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5.fntdata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375F-F1E6-40C2-97C7-C4CCFB8586D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49BF-02C9-4DBC-9A31-5293E351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312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41c0ee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6d41c0ee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0007541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7c0007541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53d561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7d53d561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c0007541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7c0007541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c00075413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7c00075413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c00075413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7c00075413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c00075413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7c00075413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00075413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7c00075413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d068760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70d068760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c00075413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7c00075413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c0007541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7c0007541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c00075413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7c00075413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c00075413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7c00075413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c00075413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7c00075413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g7c00075413_2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c00075413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7c00075413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10c2d4e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810c2d4e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g810c2d4ed8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c00075413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7c00075413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c00075413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7c00075413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c00075413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7c00075413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c00075413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7c00075413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c00075413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7c00075413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00075413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7c00075413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c00075413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7c00075413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c00075413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7c00075413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0" name="Google Shape;320;g7c00075413_2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0007541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7c0007541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0d068760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g70d068760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3394b3b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83394b3b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00075413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7c00075413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7c00075413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g7c00075413_2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0d068760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g70d068760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7c00075413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g7c00075413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c00075413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g7c00075413_2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0d068760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g70d068760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7c00075413_2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7c00075413_2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c000754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7c000754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344d871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g8344d871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8" name="Google Shape;57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" name="Google Shape;58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810c2d4ed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g810c2d4ed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810c2d4ed8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6" name="Google Shape;606;g810c2d4ed8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c00075413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7c00075413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5" name="Google Shape;615;g7c00075413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0007541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c0007541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c00075413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g7c00075413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7c00075413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" name="Google Shape;628;g7c00075413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c00075413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5" name="Google Shape;635;g7c00075413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7c00075413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g7c00075413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c00075413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7c00075413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c00075413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g7c00075413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c00075413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g7c00075413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c00075413_2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g7c00075413_2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c00075413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g7c00075413_2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7c00075413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g7c00075413_2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5" name="Google Shape;685;g7c00075413_2_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c0007541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c0007541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c00075413_2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3" name="Google Shape;693;g7c00075413_2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c00075413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9" name="Google Shape;699;g7c00075413_2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7c00075413_2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" name="Google Shape;706;g7c00075413_2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7c000754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g7c000754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9" name="Google Shape;71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00075413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7c00075413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849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10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">
  <p:cSld name="Sourc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9272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8784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6315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" type="blank">
  <p:cSld name="Questio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9731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"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200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sz="5200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sz="2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206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sign">
  <p:cSld name="2_Desig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7886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mtClean="0"/>
              <a:t>Proprietary content. © Great Learning. All Rights Reserved. Unauthorized use or distribution prohibited.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8187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7886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mtClean="0"/>
              <a:t>Proprietary content. © Great Learning. All Rights Reserved. Unauthorized use or distribution prohibited.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780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sz="3600" b="1">
                <a:solidFill>
                  <a:srgbClr val="365F9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395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532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870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834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1" name="Google Shape;31;p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86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tages &amp; Disadvantages">
  <p:cSld name="Advantages &amp; Disadvantage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5" name="Google Shape;35;p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385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750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700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Google Shape;9;p1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sz="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2280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1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-guide.org/writing/style/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985066" y="1817593"/>
            <a:ext cx="6758574" cy="89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5000" i="0" u="none" strike="noStrike" cap="none" dirty="0">
                <a:latin typeface="Avenir"/>
                <a:ea typeface="Avenir"/>
                <a:cs typeface="Avenir"/>
                <a:sym typeface="Avenir"/>
              </a:rPr>
              <a:t>Introduction to Python</a:t>
            </a:r>
            <a:endParaRPr sz="5000" i="0" u="none" strike="noStrike" cap="none"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Multiple variables assignment with same value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t="50006"/>
          <a:stretch/>
        </p:blipFill>
        <p:spPr>
          <a:xfrm>
            <a:off x="423525" y="2038919"/>
            <a:ext cx="8481526" cy="17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Multiple variables assignment with different values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51023"/>
          <a:stretch/>
        </p:blipFill>
        <p:spPr>
          <a:xfrm>
            <a:off x="423525" y="2235556"/>
            <a:ext cx="8481526" cy="16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Python data types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763" y="800275"/>
            <a:ext cx="7298477" cy="416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763" y="800275"/>
            <a:ext cx="7298477" cy="416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775" y="2468738"/>
            <a:ext cx="197700" cy="20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0300" y="2468738"/>
            <a:ext cx="197700" cy="20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7825" y="2468738"/>
            <a:ext cx="197700" cy="20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0300" y="3544688"/>
            <a:ext cx="197700" cy="20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150" y="3544688"/>
            <a:ext cx="197700" cy="20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We learn the following in our session today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</a:t>
            </a: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integer</a:t>
            </a: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&amp; string variables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25" y="2078725"/>
            <a:ext cx="8625097" cy="13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float</a:t>
            </a: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&amp; </a:t>
            </a: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boolean variables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50" y="2251800"/>
            <a:ext cx="8839202" cy="1849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Checking data types with type() function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00" y="1853150"/>
            <a:ext cx="8591525" cy="23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 type conversion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419250" y="1300675"/>
            <a:ext cx="86103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Python allows to convert one data type to another</a:t>
            </a:r>
            <a:endParaRPr sz="16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2" name="Google Shape;182;p30"/>
          <p:cNvGrpSpPr/>
          <p:nvPr/>
        </p:nvGrpSpPr>
        <p:grpSpPr>
          <a:xfrm>
            <a:off x="4323200" y="1931275"/>
            <a:ext cx="4615200" cy="2569600"/>
            <a:chOff x="2264400" y="1883400"/>
            <a:chExt cx="4615200" cy="2569600"/>
          </a:xfrm>
        </p:grpSpPr>
        <p:sp>
          <p:nvSpPr>
            <p:cNvPr id="183" name="Google Shape;183;p30"/>
            <p:cNvSpPr/>
            <p:nvPr/>
          </p:nvSpPr>
          <p:spPr>
            <a:xfrm>
              <a:off x="3802800" y="1883400"/>
              <a:ext cx="1538400" cy="52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Type Conversion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2264400" y="2856850"/>
              <a:ext cx="1538400" cy="52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Implicit Conversion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5341200" y="2856850"/>
              <a:ext cx="1538400" cy="52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Explicit Conversion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" name="Google Shape;186;p30"/>
            <p:cNvCxnSpPr>
              <a:stCxn id="183" idx="2"/>
              <a:endCxn id="184" idx="0"/>
            </p:cNvCxnSpPr>
            <p:nvPr/>
          </p:nvCxnSpPr>
          <p:spPr>
            <a:xfrm rot="5400000">
              <a:off x="3580200" y="1865100"/>
              <a:ext cx="445200" cy="1538400"/>
            </a:xfrm>
            <a:prstGeom prst="bentConnector3">
              <a:avLst>
                <a:gd name="adj1" fmla="val 6908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30"/>
            <p:cNvCxnSpPr>
              <a:stCxn id="183" idx="2"/>
              <a:endCxn id="185" idx="0"/>
            </p:cNvCxnSpPr>
            <p:nvPr/>
          </p:nvCxnSpPr>
          <p:spPr>
            <a:xfrm rot="-5400000" flipH="1">
              <a:off x="5118600" y="1865100"/>
              <a:ext cx="445200" cy="1538400"/>
            </a:xfrm>
            <a:prstGeom prst="bentConnector3">
              <a:avLst>
                <a:gd name="adj1" fmla="val 6908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8" name="Google Shape;188;p30"/>
            <p:cNvSpPr/>
            <p:nvPr/>
          </p:nvSpPr>
          <p:spPr>
            <a:xfrm>
              <a:off x="2264400" y="3924700"/>
              <a:ext cx="1538400" cy="52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Arithmetic Operation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5341200" y="3924700"/>
              <a:ext cx="1538400" cy="52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Casting Operation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" name="Google Shape;190;p30"/>
            <p:cNvCxnSpPr>
              <a:stCxn id="184" idx="2"/>
              <a:endCxn id="188" idx="0"/>
            </p:cNvCxnSpPr>
            <p:nvPr/>
          </p:nvCxnSpPr>
          <p:spPr>
            <a:xfrm>
              <a:off x="3033600" y="3385150"/>
              <a:ext cx="0" cy="53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30"/>
            <p:cNvCxnSpPr>
              <a:stCxn id="185" idx="2"/>
              <a:endCxn id="189" idx="0"/>
            </p:cNvCxnSpPr>
            <p:nvPr/>
          </p:nvCxnSpPr>
          <p:spPr>
            <a:xfrm>
              <a:off x="6110400" y="3385150"/>
              <a:ext cx="0" cy="53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92" name="Google Shape;192;p30"/>
          <p:cNvSpPr txBox="1"/>
          <p:nvPr/>
        </p:nvSpPr>
        <p:spPr>
          <a:xfrm>
            <a:off x="423525" y="2007475"/>
            <a:ext cx="3597000" cy="2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Implicit Conversion:</a:t>
            </a:r>
            <a:r>
              <a:rPr lang="en" sz="16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Conversion done by Python interpreter with programmer’s intervention</a:t>
            </a:r>
            <a:endParaRPr sz="16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Explicit Conversion:</a:t>
            </a:r>
            <a:r>
              <a:rPr lang="en" sz="16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Conversion that is user-defined that forces an expression to be of specific data type</a:t>
            </a:r>
            <a:endParaRPr sz="16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Implicit conversion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100" y="1538825"/>
            <a:ext cx="8647800" cy="27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43757"/>
          <a:stretch/>
        </p:blipFill>
        <p:spPr>
          <a:xfrm>
            <a:off x="315300" y="2000100"/>
            <a:ext cx="8164674" cy="27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4">
            <a:alphaModFix/>
          </a:blip>
          <a:srcRect l="11594" t="4095" r="10693" b="4688"/>
          <a:stretch/>
        </p:blipFill>
        <p:spPr>
          <a:xfrm>
            <a:off x="433400" y="186100"/>
            <a:ext cx="1229025" cy="10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197275" y="1610375"/>
            <a:ext cx="8662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300"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Explicit conversion is required when you have mixed data types.</a:t>
            </a:r>
            <a:endParaRPr sz="1300" b="1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3694100" y="2426400"/>
            <a:ext cx="18288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String Data type</a:t>
            </a:r>
            <a:endParaRPr sz="1100" b="1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7" name="Google Shape;207;p32"/>
          <p:cNvCxnSpPr/>
          <p:nvPr/>
        </p:nvCxnSpPr>
        <p:spPr>
          <a:xfrm rot="10800000">
            <a:off x="1308200" y="2571675"/>
            <a:ext cx="2385900" cy="75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8" name="Google Shape;208;p32"/>
          <p:cNvSpPr txBox="1"/>
          <p:nvPr/>
        </p:nvSpPr>
        <p:spPr>
          <a:xfrm>
            <a:off x="4385350" y="2095675"/>
            <a:ext cx="15906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Numeric Data type</a:t>
            </a:r>
            <a:endParaRPr sz="1100" b="1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9" name="Google Shape;209;p32"/>
          <p:cNvCxnSpPr>
            <a:stCxn id="208" idx="1"/>
          </p:cNvCxnSpPr>
          <p:nvPr/>
        </p:nvCxnSpPr>
        <p:spPr>
          <a:xfrm rot="10800000">
            <a:off x="1475350" y="2241025"/>
            <a:ext cx="2910000" cy="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Jupyter</a:t>
            </a:r>
            <a:r>
              <a:rPr lang="en-IN" dirty="0" smtClean="0"/>
              <a:t> Notebook</a:t>
            </a:r>
          </a:p>
          <a:p>
            <a:r>
              <a:rPr lang="en-IN" dirty="0" smtClean="0"/>
              <a:t>Variables</a:t>
            </a:r>
          </a:p>
          <a:p>
            <a:r>
              <a:rPr lang="en-IN" dirty="0" smtClean="0"/>
              <a:t>Data Types</a:t>
            </a:r>
          </a:p>
          <a:p>
            <a:pPr lvl="1"/>
            <a:r>
              <a:rPr lang="en-IN" dirty="0" smtClean="0"/>
              <a:t>Fundamental Data Types</a:t>
            </a:r>
          </a:p>
          <a:p>
            <a:r>
              <a:rPr lang="en-IN" dirty="0" smtClean="0"/>
              <a:t>Functions in Python – print()</a:t>
            </a:r>
          </a:p>
          <a:p>
            <a:r>
              <a:rPr lang="en-IN" dirty="0" smtClean="0"/>
              <a:t>Operators</a:t>
            </a:r>
          </a:p>
          <a:p>
            <a:r>
              <a:rPr lang="en-IN" dirty="0" smtClean="0"/>
              <a:t>Python Flow Control</a:t>
            </a:r>
          </a:p>
          <a:p>
            <a:r>
              <a:rPr lang="en-IN" dirty="0" smtClean="0"/>
              <a:t>Pseudocodes</a:t>
            </a:r>
          </a:p>
          <a:p>
            <a:pPr marL="11430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986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/>
        </p:nvSpPr>
        <p:spPr>
          <a:xfrm>
            <a:off x="458500" y="147100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Explicit conversion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t="56881"/>
          <a:stretch/>
        </p:blipFill>
        <p:spPr>
          <a:xfrm>
            <a:off x="458500" y="1750025"/>
            <a:ext cx="8222174" cy="21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1638775" y="4287100"/>
            <a:ext cx="18288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Explicit type conversion of string to integer type</a:t>
            </a:r>
            <a:endParaRPr sz="1100" b="1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7" name="Google Shape;217;p33"/>
          <p:cNvCxnSpPr>
            <a:stCxn id="216" idx="0"/>
          </p:cNvCxnSpPr>
          <p:nvPr/>
        </p:nvCxnSpPr>
        <p:spPr>
          <a:xfrm rot="10800000">
            <a:off x="2553175" y="2764900"/>
            <a:ext cx="0" cy="15222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8" name="Google Shape;218;p33"/>
          <p:cNvSpPr txBox="1"/>
          <p:nvPr/>
        </p:nvSpPr>
        <p:spPr>
          <a:xfrm>
            <a:off x="3842750" y="2181125"/>
            <a:ext cx="2445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String Data type. Needs to be converted to integer type before adding to another numeric variable</a:t>
            </a:r>
            <a:endParaRPr sz="1100" b="1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9" name="Google Shape;219;p33"/>
          <p:cNvCxnSpPr/>
          <p:nvPr/>
        </p:nvCxnSpPr>
        <p:spPr>
          <a:xfrm rot="10800000">
            <a:off x="1456850" y="2326400"/>
            <a:ext cx="2385900" cy="75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Type casting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3802800" y="940000"/>
            <a:ext cx="1538400" cy="52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Casting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3039150" y="3172850"/>
            <a:ext cx="933600" cy="52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5071725" y="3172850"/>
            <a:ext cx="933600" cy="52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7104300" y="3172850"/>
            <a:ext cx="933600" cy="52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1006575" y="3172850"/>
            <a:ext cx="933600" cy="52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34"/>
          <p:cNvCxnSpPr>
            <a:stCxn id="225" idx="2"/>
            <a:endCxn id="229" idx="0"/>
          </p:cNvCxnSpPr>
          <p:nvPr/>
        </p:nvCxnSpPr>
        <p:spPr>
          <a:xfrm rot="5400000">
            <a:off x="2170350" y="771250"/>
            <a:ext cx="1704600" cy="3098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34"/>
          <p:cNvCxnSpPr>
            <a:stCxn id="225" idx="2"/>
            <a:endCxn id="228" idx="0"/>
          </p:cNvCxnSpPr>
          <p:nvPr/>
        </p:nvCxnSpPr>
        <p:spPr>
          <a:xfrm rot="-5400000" flipH="1">
            <a:off x="5219250" y="821050"/>
            <a:ext cx="1704600" cy="2999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34"/>
          <p:cNvCxnSpPr>
            <a:stCxn id="225" idx="2"/>
            <a:endCxn id="226" idx="0"/>
          </p:cNvCxnSpPr>
          <p:nvPr/>
        </p:nvCxnSpPr>
        <p:spPr>
          <a:xfrm rot="5400000">
            <a:off x="3186750" y="1787650"/>
            <a:ext cx="1704600" cy="10659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4"/>
          <p:cNvCxnSpPr>
            <a:stCxn id="225" idx="2"/>
            <a:endCxn id="227" idx="0"/>
          </p:cNvCxnSpPr>
          <p:nvPr/>
        </p:nvCxnSpPr>
        <p:spPr>
          <a:xfrm rot="-5400000" flipH="1">
            <a:off x="4203000" y="1837300"/>
            <a:ext cx="1704600" cy="966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Type casting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75" y="1498450"/>
            <a:ext cx="8832102" cy="315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/>
        </p:nvSpPr>
        <p:spPr>
          <a:xfrm>
            <a:off x="152400" y="2266950"/>
            <a:ext cx="76389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i="0" u="none" strike="noStrike" cap="none">
                <a:latin typeface="Avenir"/>
                <a:ea typeface="Avenir"/>
                <a:cs typeface="Avenir"/>
                <a:sym typeface="Avenir"/>
              </a:rPr>
              <a:t>Functions in Python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a function?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390725" y="1369100"/>
            <a:ext cx="4695900" cy="3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4000"/>
              </a:lnSpc>
              <a:spcBef>
                <a:spcPts val="25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venir"/>
              <a:buChar char="●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function is a block of code that runs when called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17500" algn="l" rtl="0">
              <a:lnSpc>
                <a:spcPct val="114000"/>
              </a:lnSpc>
              <a:spcBef>
                <a:spcPts val="25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venir"/>
              <a:buChar char="●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function has a </a:t>
            </a:r>
            <a:r>
              <a:rPr lang="en" sz="1400" b="0" i="0" u="none" strike="noStrike" cap="none">
                <a:solidFill>
                  <a:srgbClr val="E69138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name</a:t>
            </a: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. You call the function by its name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17500" algn="l" rtl="0">
              <a:lnSpc>
                <a:spcPct val="114000"/>
              </a:lnSpc>
              <a:spcBef>
                <a:spcPts val="25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venir"/>
              <a:buChar char="●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function can take </a:t>
            </a:r>
            <a:r>
              <a:rPr lang="en" sz="1400" b="0" i="0" u="none" strike="noStrike" cap="none">
                <a:solidFill>
                  <a:srgbClr val="0F75BD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input(s)</a:t>
            </a: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known as input parameters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17500" algn="l" rtl="0">
              <a:lnSpc>
                <a:spcPct val="114000"/>
              </a:lnSpc>
              <a:spcBef>
                <a:spcPts val="2500"/>
              </a:spcBef>
              <a:spcAft>
                <a:spcPts val="1000"/>
              </a:spcAft>
              <a:buClr>
                <a:srgbClr val="333333"/>
              </a:buClr>
              <a:buSzPts val="1400"/>
              <a:buFont typeface="Avenir"/>
              <a:buChar char="●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function can </a:t>
            </a:r>
            <a:r>
              <a:rPr lang="en" sz="1400" b="0" i="0" u="none" strike="noStrike" cap="none">
                <a:solidFill>
                  <a:srgbClr val="6AA84F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return data </a:t>
            </a: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as a result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2600" y="2313950"/>
            <a:ext cx="1986775" cy="19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/>
        </p:nvSpPr>
        <p:spPr>
          <a:xfrm>
            <a:off x="6102600" y="1526775"/>
            <a:ext cx="153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E69138"/>
                </a:solidFill>
                <a:latin typeface="Avenir"/>
                <a:ea typeface="Avenir"/>
                <a:cs typeface="Avenir"/>
                <a:sym typeface="Avenir"/>
              </a:rPr>
              <a:t>Name of the function, sum()</a:t>
            </a:r>
            <a:endParaRPr sz="1100" b="1" i="0" u="none" strike="noStrike" cap="none">
              <a:solidFill>
                <a:srgbClr val="E6913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6" name="Google Shape;256;p37"/>
          <p:cNvCxnSpPr/>
          <p:nvPr/>
        </p:nvCxnSpPr>
        <p:spPr>
          <a:xfrm flipH="1">
            <a:off x="6301200" y="1996300"/>
            <a:ext cx="300" cy="317700"/>
          </a:xfrm>
          <a:prstGeom prst="straightConnector1">
            <a:avLst/>
          </a:prstGeom>
          <a:noFill/>
          <a:ln w="9525" cap="flat" cmpd="sng">
            <a:solidFill>
              <a:srgbClr val="0F75B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7" name="Google Shape;257;p37"/>
          <p:cNvSpPr txBox="1"/>
          <p:nvPr/>
        </p:nvSpPr>
        <p:spPr>
          <a:xfrm>
            <a:off x="7370375" y="1531925"/>
            <a:ext cx="1218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0F75BD"/>
                </a:solidFill>
                <a:latin typeface="Avenir"/>
                <a:ea typeface="Avenir"/>
                <a:cs typeface="Avenir"/>
                <a:sym typeface="Avenir"/>
              </a:rPr>
              <a:t>Input parameters</a:t>
            </a:r>
            <a:endParaRPr sz="1100" b="1" i="0" u="none" strike="noStrike" cap="none">
              <a:solidFill>
                <a:srgbClr val="0F75B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8" name="Google Shape;258;p37"/>
          <p:cNvCxnSpPr/>
          <p:nvPr/>
        </p:nvCxnSpPr>
        <p:spPr>
          <a:xfrm flipH="1">
            <a:off x="7516075" y="1974963"/>
            <a:ext cx="300" cy="317700"/>
          </a:xfrm>
          <a:prstGeom prst="straightConnector1">
            <a:avLst/>
          </a:prstGeom>
          <a:noFill/>
          <a:ln w="9525" cap="flat" cmpd="sng">
            <a:solidFill>
              <a:srgbClr val="0F75B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9" name="Google Shape;259;p37"/>
          <p:cNvSpPr txBox="1"/>
          <p:nvPr/>
        </p:nvSpPr>
        <p:spPr>
          <a:xfrm>
            <a:off x="7707475" y="4000325"/>
            <a:ext cx="1218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6AA84F"/>
                </a:solidFill>
                <a:latin typeface="Avenir"/>
                <a:ea typeface="Avenir"/>
                <a:cs typeface="Avenir"/>
                <a:sym typeface="Avenir"/>
              </a:rPr>
              <a:t>Return value of the function</a:t>
            </a:r>
            <a:endParaRPr sz="1100" b="1" i="0" u="none" strike="noStrike" cap="none">
              <a:solidFill>
                <a:srgbClr val="6AA84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60" name="Google Shape;260;p37"/>
          <p:cNvCxnSpPr>
            <a:stCxn id="259" idx="1"/>
          </p:cNvCxnSpPr>
          <p:nvPr/>
        </p:nvCxnSpPr>
        <p:spPr>
          <a:xfrm flipH="1">
            <a:off x="7370275" y="4213775"/>
            <a:ext cx="337200" cy="5400"/>
          </a:xfrm>
          <a:prstGeom prst="straightConnector1">
            <a:avLst/>
          </a:prstGeom>
          <a:noFill/>
          <a:ln w="9525" cap="flat" cmpd="sng">
            <a:solidFill>
              <a:srgbClr val="0F75B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/>
        </p:nvSpPr>
        <p:spPr>
          <a:xfrm>
            <a:off x="152400" y="2266950"/>
            <a:ext cx="76389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i="0" u="none" strike="noStrike" cap="none">
                <a:latin typeface="Avenir"/>
                <a:ea typeface="Avenir"/>
                <a:cs typeface="Avenir"/>
                <a:sym typeface="Avenir"/>
              </a:rPr>
              <a:t>The print() Function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print() in python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 rotWithShape="1">
          <a:blip r:embed="rId3">
            <a:alphaModFix/>
          </a:blip>
          <a:srcRect b="49174"/>
          <a:stretch/>
        </p:blipFill>
        <p:spPr>
          <a:xfrm>
            <a:off x="118725" y="1858775"/>
            <a:ext cx="8839201" cy="20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4717550" y="1041925"/>
            <a:ext cx="31188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Words or sentences separated by a comma within a print() function get concatenated when printed.</a:t>
            </a:r>
            <a:endParaRPr sz="1100" b="1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76" name="Google Shape;276;p39"/>
          <p:cNvCxnSpPr/>
          <p:nvPr/>
        </p:nvCxnSpPr>
        <p:spPr>
          <a:xfrm flipH="1">
            <a:off x="2542550" y="1682725"/>
            <a:ext cx="3734400" cy="1035900"/>
          </a:xfrm>
          <a:prstGeom prst="bentConnector3">
            <a:avLst>
              <a:gd name="adj1" fmla="val -284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print() in python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 rotWithShape="1">
          <a:blip r:embed="rId3">
            <a:alphaModFix/>
          </a:blip>
          <a:srcRect t="51901"/>
          <a:stretch/>
        </p:blipFill>
        <p:spPr>
          <a:xfrm>
            <a:off x="152400" y="2024721"/>
            <a:ext cx="8839201" cy="19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/>
        </p:nvSpPr>
        <p:spPr>
          <a:xfrm>
            <a:off x="3314650" y="1196725"/>
            <a:ext cx="29301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sep is an optional parameter. When output is printed, each word is separated by ^^^ characters</a:t>
            </a:r>
            <a:endParaRPr sz="1100" b="1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4" name="Google Shape;284;p40"/>
          <p:cNvCxnSpPr>
            <a:endCxn id="283" idx="0"/>
          </p:cNvCxnSpPr>
          <p:nvPr/>
        </p:nvCxnSpPr>
        <p:spPr>
          <a:xfrm rot="10800000" flipH="1">
            <a:off x="2650000" y="1196725"/>
            <a:ext cx="2129700" cy="906300"/>
          </a:xfrm>
          <a:prstGeom prst="bentConnector4">
            <a:avLst>
              <a:gd name="adj1" fmla="val -5"/>
              <a:gd name="adj2" fmla="val 126274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sm" len="sm"/>
            <a:tailEnd type="none" w="med" len="med"/>
          </a:ln>
        </p:spPr>
      </p:cxnSp>
      <p:sp>
        <p:nvSpPr>
          <p:cNvPr id="285" name="Google Shape;285;p40"/>
          <p:cNvSpPr txBox="1"/>
          <p:nvPr/>
        </p:nvSpPr>
        <p:spPr>
          <a:xfrm>
            <a:off x="4161825" y="3476400"/>
            <a:ext cx="2441100" cy="4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print(‘\n’) gives a new blank line</a:t>
            </a:r>
            <a:endParaRPr sz="1100" b="1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6" name="Google Shape;286;p40"/>
          <p:cNvCxnSpPr>
            <a:endCxn id="285" idx="0"/>
          </p:cNvCxnSpPr>
          <p:nvPr/>
        </p:nvCxnSpPr>
        <p:spPr>
          <a:xfrm>
            <a:off x="1183875" y="2998800"/>
            <a:ext cx="4198500" cy="4776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87" name="Google Shape;287;p40"/>
          <p:cNvSpPr txBox="1"/>
          <p:nvPr/>
        </p:nvSpPr>
        <p:spPr>
          <a:xfrm>
            <a:off x="628650" y="3891000"/>
            <a:ext cx="77964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backslash “\” is known as escape character. It is used in representing certain whitespaces.</a:t>
            </a:r>
            <a:endParaRPr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example ‘\t’ is a tab and ‘\n’ is a new line.</a:t>
            </a:r>
            <a:endParaRPr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319475"/>
            <a:ext cx="8839198" cy="100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1"/>
          <p:cNvPicPr preferRelativeResize="0"/>
          <p:nvPr/>
        </p:nvPicPr>
        <p:blipFill rotWithShape="1">
          <a:blip r:embed="rId4">
            <a:alphaModFix/>
          </a:blip>
          <a:srcRect l="11594" t="4095" r="10693" b="4688"/>
          <a:stretch/>
        </p:blipFill>
        <p:spPr>
          <a:xfrm>
            <a:off x="433400" y="186100"/>
            <a:ext cx="1229025" cy="10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1"/>
          <p:cNvSpPr txBox="1"/>
          <p:nvPr/>
        </p:nvSpPr>
        <p:spPr>
          <a:xfrm>
            <a:off x="197275" y="1915175"/>
            <a:ext cx="8662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300"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Invalid use of opening and closing quotes</a:t>
            </a:r>
            <a:endParaRPr sz="1300" b="1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Print with concatenation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25" y="2533700"/>
            <a:ext cx="8839198" cy="572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Jupyter Environment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950" y="1531827"/>
            <a:ext cx="4122526" cy="30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079550" y="1184400"/>
            <a:ext cx="3850800" cy="3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4000"/>
              </a:lnSpc>
              <a:spcBef>
                <a:spcPts val="25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venir"/>
              <a:buChar char="●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Jupyter Notebook is an open-source web-based development application that allows you to create documents that can have</a:t>
            </a:r>
            <a:r>
              <a:rPr lang="en" sz="1400" b="1" i="0" u="none" strike="noStrike" cap="none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code, equations, visualizations </a:t>
            </a:r>
            <a:r>
              <a:rPr lang="en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and</a:t>
            </a:r>
            <a:r>
              <a:rPr lang="en" sz="1400" b="1" i="0" u="none" strike="noStrike" cap="none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narrative text</a:t>
            </a: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. 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17500" algn="l" rtl="0">
              <a:lnSpc>
                <a:spcPct val="114000"/>
              </a:lnSpc>
              <a:spcBef>
                <a:spcPts val="2500"/>
              </a:spcBef>
              <a:spcAft>
                <a:spcPts val="1000"/>
              </a:spcAft>
              <a:buClr>
                <a:srgbClr val="333333"/>
              </a:buClr>
              <a:buSzPts val="1400"/>
              <a:buFont typeface="Avenir"/>
              <a:buChar char="●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Mainly used for </a:t>
            </a:r>
            <a:r>
              <a:rPr lang="en" sz="1400" b="1" i="0" u="none" strike="noStrike" cap="none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data cleaning 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and</a:t>
            </a:r>
            <a:r>
              <a:rPr lang="en" sz="1400" b="1" i="0" u="none" strike="noStrike" cap="none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Data transformation, statistical modeling, data visualization, machine learning, deep learning</a:t>
            </a: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and much more.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124700"/>
            <a:ext cx="8839198" cy="127513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3"/>
          <p:cNvSpPr txBox="1"/>
          <p:nvPr/>
        </p:nvSpPr>
        <p:spPr>
          <a:xfrm>
            <a:off x="240600" y="1671525"/>
            <a:ext cx="8662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300"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You </a:t>
            </a:r>
            <a:r>
              <a:rPr lang="en" sz="1300" b="1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cannot concatenate string &amp; number</a:t>
            </a:r>
            <a:endParaRPr sz="1300" b="1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7" name="Google Shape;307;p43"/>
          <p:cNvPicPr preferRelativeResize="0"/>
          <p:nvPr/>
        </p:nvPicPr>
        <p:blipFill rotWithShape="1">
          <a:blip r:embed="rId4">
            <a:alphaModFix/>
          </a:blip>
          <a:srcRect l="11594" t="4095" r="10693" b="4688"/>
          <a:stretch/>
        </p:blipFill>
        <p:spPr>
          <a:xfrm>
            <a:off x="433400" y="186100"/>
            <a:ext cx="1229025" cy="10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/>
          <p:nvPr/>
        </p:nvSpPr>
        <p:spPr>
          <a:xfrm>
            <a:off x="266850" y="3722650"/>
            <a:ext cx="86103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0" i="0" u="none" strike="noStrike" cap="none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That’s wrong because adding numbers to strings doesn’t make any sense. You need to explicitly convert the number to string first, in order to join them together. </a:t>
            </a:r>
            <a:endParaRPr sz="18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Concatenating with type casting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4" name="Google Shape;31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616810"/>
            <a:ext cx="8839198" cy="53781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4"/>
          <p:cNvSpPr txBox="1"/>
          <p:nvPr/>
        </p:nvSpPr>
        <p:spPr>
          <a:xfrm>
            <a:off x="1190425" y="2780950"/>
            <a:ext cx="2397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Explicit conversion of a number to string with str() function. </a:t>
            </a:r>
            <a:endParaRPr sz="1100" b="1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We learn more such type conversions in our upcoming sessions</a:t>
            </a:r>
            <a:endParaRPr sz="1100" b="1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6" name="Google Shape;316;p44"/>
          <p:cNvCxnSpPr/>
          <p:nvPr/>
        </p:nvCxnSpPr>
        <p:spPr>
          <a:xfrm rot="10800000">
            <a:off x="2003400" y="1904050"/>
            <a:ext cx="0" cy="9732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/>
        </p:nvSpPr>
        <p:spPr>
          <a:xfrm>
            <a:off x="152400" y="2266950"/>
            <a:ext cx="76389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i="0" u="none" strike="noStrike" cap="none">
                <a:latin typeface="Avenir"/>
                <a:ea typeface="Avenir"/>
                <a:cs typeface="Avenir"/>
                <a:sym typeface="Avenir"/>
              </a:rPr>
              <a:t>Python Operators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Python operators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30" name="Google Shape;330;p46"/>
          <p:cNvGrpSpPr/>
          <p:nvPr/>
        </p:nvGrpSpPr>
        <p:grpSpPr>
          <a:xfrm>
            <a:off x="325725" y="1403500"/>
            <a:ext cx="8492525" cy="1790925"/>
            <a:chOff x="332550" y="1309125"/>
            <a:chExt cx="8492525" cy="1790925"/>
          </a:xfrm>
        </p:grpSpPr>
        <p:sp>
          <p:nvSpPr>
            <p:cNvPr id="331" name="Google Shape;331;p46"/>
            <p:cNvSpPr/>
            <p:nvPr/>
          </p:nvSpPr>
          <p:spPr>
            <a:xfrm>
              <a:off x="3809625" y="1309125"/>
              <a:ext cx="1538400" cy="52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Operators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6"/>
            <p:cNvSpPr/>
            <p:nvPr/>
          </p:nvSpPr>
          <p:spPr>
            <a:xfrm>
              <a:off x="2264325" y="2571750"/>
              <a:ext cx="1538400" cy="52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Relational Operators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5341125" y="2571750"/>
              <a:ext cx="1538400" cy="52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Logical Operators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7286675" y="2571750"/>
              <a:ext cx="1538400" cy="52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Special Operators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332550" y="2571750"/>
              <a:ext cx="1538400" cy="52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Arithmetic Operators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46"/>
            <p:cNvCxnSpPr>
              <a:stCxn id="331" idx="2"/>
              <a:endCxn id="335" idx="0"/>
            </p:cNvCxnSpPr>
            <p:nvPr/>
          </p:nvCxnSpPr>
          <p:spPr>
            <a:xfrm rot="5400000">
              <a:off x="2473125" y="466125"/>
              <a:ext cx="734400" cy="3477000"/>
            </a:xfrm>
            <a:prstGeom prst="bentConnector3">
              <a:avLst>
                <a:gd name="adj1" fmla="val 2429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7" name="Google Shape;337;p46"/>
            <p:cNvCxnSpPr>
              <a:stCxn id="331" idx="2"/>
              <a:endCxn id="332" idx="0"/>
            </p:cNvCxnSpPr>
            <p:nvPr/>
          </p:nvCxnSpPr>
          <p:spPr>
            <a:xfrm rot="5400000">
              <a:off x="3438975" y="1431975"/>
              <a:ext cx="734400" cy="1545300"/>
            </a:xfrm>
            <a:prstGeom prst="bentConnector3">
              <a:avLst>
                <a:gd name="adj1" fmla="val 2429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Google Shape;338;p46"/>
            <p:cNvCxnSpPr>
              <a:stCxn id="331" idx="2"/>
              <a:endCxn id="333" idx="0"/>
            </p:cNvCxnSpPr>
            <p:nvPr/>
          </p:nvCxnSpPr>
          <p:spPr>
            <a:xfrm rot="-5400000" flipH="1">
              <a:off x="4977375" y="1438875"/>
              <a:ext cx="734400" cy="1531500"/>
            </a:xfrm>
            <a:prstGeom prst="bentConnector3">
              <a:avLst>
                <a:gd name="adj1" fmla="val 2429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p46"/>
            <p:cNvCxnSpPr>
              <a:stCxn id="331" idx="2"/>
              <a:endCxn id="334" idx="0"/>
            </p:cNvCxnSpPr>
            <p:nvPr/>
          </p:nvCxnSpPr>
          <p:spPr>
            <a:xfrm rot="-5400000" flipH="1">
              <a:off x="5950125" y="466125"/>
              <a:ext cx="734400" cy="3477000"/>
            </a:xfrm>
            <a:prstGeom prst="bentConnector3">
              <a:avLst>
                <a:gd name="adj1" fmla="val 2429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0" name="Google Shape;340;p46"/>
          <p:cNvSpPr/>
          <p:nvPr/>
        </p:nvSpPr>
        <p:spPr>
          <a:xfrm>
            <a:off x="2749800" y="3818900"/>
            <a:ext cx="1538400" cy="52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Bitwise Operators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6"/>
          <p:cNvSpPr/>
          <p:nvPr/>
        </p:nvSpPr>
        <p:spPr>
          <a:xfrm>
            <a:off x="4865225" y="3818900"/>
            <a:ext cx="1538400" cy="52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Operators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46"/>
          <p:cNvCxnSpPr>
            <a:stCxn id="331" idx="2"/>
            <a:endCxn id="340" idx="3"/>
          </p:cNvCxnSpPr>
          <p:nvPr/>
        </p:nvCxnSpPr>
        <p:spPr>
          <a:xfrm rot="5400000">
            <a:off x="3354450" y="2865550"/>
            <a:ext cx="2151300" cy="283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46"/>
          <p:cNvCxnSpPr>
            <a:stCxn id="331" idx="2"/>
            <a:endCxn id="341" idx="1"/>
          </p:cNvCxnSpPr>
          <p:nvPr/>
        </p:nvCxnSpPr>
        <p:spPr>
          <a:xfrm rot="-5400000" flipH="1">
            <a:off x="3642900" y="2860900"/>
            <a:ext cx="2151300" cy="293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operators: Addition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9" name="Google Shape;34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63" y="1000900"/>
            <a:ext cx="776287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operators: Addition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5" name="Google Shape;355;p48"/>
          <p:cNvPicPr preferRelativeResize="0"/>
          <p:nvPr/>
        </p:nvPicPr>
        <p:blipFill rotWithShape="1">
          <a:blip r:embed="rId3">
            <a:alphaModFix/>
          </a:blip>
          <a:srcRect r="59121"/>
          <a:stretch/>
        </p:blipFill>
        <p:spPr>
          <a:xfrm>
            <a:off x="282126" y="1558775"/>
            <a:ext cx="4290000" cy="275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6" name="Google Shape;356;p48"/>
          <p:cNvSpPr txBox="1"/>
          <p:nvPr/>
        </p:nvSpPr>
        <p:spPr>
          <a:xfrm>
            <a:off x="5457350" y="2898025"/>
            <a:ext cx="30048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Note that 22 is a string here because it has been put within the quotes.</a:t>
            </a:r>
            <a:endParaRPr sz="1100" b="1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Here two strings are getting concatenated.</a:t>
            </a:r>
            <a:endParaRPr sz="1100" b="1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57" name="Google Shape;357;p48"/>
          <p:cNvCxnSpPr/>
          <p:nvPr/>
        </p:nvCxnSpPr>
        <p:spPr>
          <a:xfrm rot="10800000">
            <a:off x="1557050" y="3511450"/>
            <a:ext cx="3900300" cy="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operators: Subtraction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3" name="Google Shape;36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75" y="1923650"/>
            <a:ext cx="9003127" cy="249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operators: Subtraction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9" name="Google Shape;369;p50"/>
          <p:cNvSpPr txBox="1"/>
          <p:nvPr/>
        </p:nvSpPr>
        <p:spPr>
          <a:xfrm>
            <a:off x="266850" y="4106275"/>
            <a:ext cx="861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When two strings are added, the operator basically concatenates the two strings. Subtracting two strings does not make any sense.</a:t>
            </a:r>
            <a:endParaRPr sz="18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0" name="Google Shape;3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00" y="1130774"/>
            <a:ext cx="8451274" cy="28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operators: Multiplication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6" name="Google Shape;37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625" y="1482225"/>
            <a:ext cx="8626751" cy="28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operators: Multiplication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2" name="Google Shape;38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275" y="2256075"/>
            <a:ext cx="8374276" cy="13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Jupyter Environment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015625" y="1184400"/>
            <a:ext cx="3786600" cy="3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venir"/>
              <a:buChar char="●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You can use Jupyter for over 40 programming languages. Within the data science community, mainly used for </a:t>
            </a:r>
            <a:r>
              <a:rPr lang="en" sz="1400" b="1" i="0" u="none" strike="noStrike" cap="none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Python</a:t>
            </a: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R, Julia and Scala.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venir"/>
              <a:buChar char="●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You can also use Jupyter with big data tools, like </a:t>
            </a:r>
            <a:r>
              <a:rPr lang="en" sz="1400" b="1" i="0" u="none" strike="noStrike" cap="none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Apache Spark</a:t>
            </a: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from </a:t>
            </a:r>
            <a:r>
              <a:rPr lang="en" sz="1400" b="1" i="0" u="none" strike="noStrike" cap="none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Python (known as PySpark)</a:t>
            </a: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R and Scala. You can explore big data with </a:t>
            </a:r>
            <a:r>
              <a:rPr lang="en" sz="1400" b="1" i="0" u="none" strike="noStrike" cap="none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pandas, scikit-learn, ggplot2</a:t>
            </a: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TensorFlow and more.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950" y="1531827"/>
            <a:ext cx="4122526" cy="30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operators: Multiplication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8" name="Google Shape;38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025" y="1510500"/>
            <a:ext cx="8335824" cy="28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operators: Division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94" name="Google Shape;39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363" y="1510525"/>
            <a:ext cx="8529275" cy="28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5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operators: Division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0" name="Google Shape;40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000" y="1519975"/>
            <a:ext cx="8569976" cy="28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operators: Get quotient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6" name="Google Shape;4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0" y="1766775"/>
            <a:ext cx="8935802" cy="27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operators: Get remainder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12" name="Google Shape;412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375" y="1465125"/>
            <a:ext cx="8335250" cy="27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operators: Get square &amp; power output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18" name="Google Shape;41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25" y="1771350"/>
            <a:ext cx="8452325" cy="24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Runtime variable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24" name="Google Shape;4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50" y="2053400"/>
            <a:ext cx="8700027" cy="16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/>
        </p:nvSpPr>
        <p:spPr>
          <a:xfrm>
            <a:off x="347325" y="646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Runtime variable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30" name="Google Shape;43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7525"/>
            <a:ext cx="8839200" cy="28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0"/>
          <p:cNvSpPr txBox="1"/>
          <p:nvPr/>
        </p:nvSpPr>
        <p:spPr>
          <a:xfrm>
            <a:off x="419250" y="1042375"/>
            <a:ext cx="86103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default return type of a runtime variable is string.</a:t>
            </a:r>
            <a:endParaRPr sz="2000" b="0" i="0" u="none" strike="noStrike" cap="none">
              <a:solidFill>
                <a:srgbClr val="25AAE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/>
          <p:nvPr/>
        </p:nvSpPr>
        <p:spPr>
          <a:xfrm>
            <a:off x="347325" y="646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Runtime variable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37" name="Google Shape;43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25" y="2169025"/>
            <a:ext cx="8666875" cy="12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1"/>
          <p:cNvSpPr txBox="1"/>
          <p:nvPr/>
        </p:nvSpPr>
        <p:spPr>
          <a:xfrm>
            <a:off x="419250" y="1042375"/>
            <a:ext cx="86103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default return type of a runtime variable is string. So in order to use the entered value for computation we convert the values to integer.</a:t>
            </a:r>
            <a:endParaRPr sz="2000" b="0" i="0" u="none" strike="noStrike" cap="none">
              <a:solidFill>
                <a:srgbClr val="25AAE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2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Relational operators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4" name="Google Shape;444;p62"/>
          <p:cNvSpPr txBox="1"/>
          <p:nvPr/>
        </p:nvSpPr>
        <p:spPr>
          <a:xfrm>
            <a:off x="419250" y="1042375"/>
            <a:ext cx="86103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Relational operators are used to compare 2 values and take certain decisions based on the outcome </a:t>
            </a:r>
            <a:r>
              <a:rPr lang="en" sz="2000" b="0" i="0" u="none" strike="noStrike" cap="none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(outcome is is a boolean value)</a:t>
            </a:r>
            <a:endParaRPr sz="2000" b="0" i="0" u="none" strike="noStrike" cap="none">
              <a:solidFill>
                <a:srgbClr val="25AAE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5" name="Google Shape;445;p62"/>
          <p:cNvSpPr/>
          <p:nvPr/>
        </p:nvSpPr>
        <p:spPr>
          <a:xfrm>
            <a:off x="3264800" y="2056925"/>
            <a:ext cx="934800" cy="2770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2"/>
          <p:cNvSpPr txBox="1"/>
          <p:nvPr/>
        </p:nvSpPr>
        <p:spPr>
          <a:xfrm>
            <a:off x="3402950" y="2056925"/>
            <a:ext cx="6078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&lt;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&lt;=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&gt;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&gt;=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==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!=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7" name="Google Shape;447;p62"/>
          <p:cNvSpPr txBox="1"/>
          <p:nvPr/>
        </p:nvSpPr>
        <p:spPr>
          <a:xfrm>
            <a:off x="4199750" y="2056925"/>
            <a:ext cx="38331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is less than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is less than &amp; equal to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is greater than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is greater than &amp; equal to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is equal to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is not equal to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Jupyter Editor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135875"/>
            <a:ext cx="8839200" cy="160780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087300" y="1196725"/>
            <a:ext cx="18288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Notebook name. Click here to change the name of the notebook</a:t>
            </a:r>
            <a:endParaRPr sz="1100" b="1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4" name="Google Shape;94;p18"/>
          <p:cNvCxnSpPr>
            <a:stCxn id="93" idx="0"/>
          </p:cNvCxnSpPr>
          <p:nvPr/>
        </p:nvCxnSpPr>
        <p:spPr>
          <a:xfrm rot="5400000">
            <a:off x="2277900" y="446125"/>
            <a:ext cx="973200" cy="2474400"/>
          </a:xfrm>
          <a:prstGeom prst="bentConnector4">
            <a:avLst>
              <a:gd name="adj1" fmla="val -24468"/>
              <a:gd name="adj2" fmla="val 99997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95;p18"/>
          <p:cNvSpPr txBox="1"/>
          <p:nvPr/>
        </p:nvSpPr>
        <p:spPr>
          <a:xfrm>
            <a:off x="2124325" y="3970625"/>
            <a:ext cx="18288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Code cell. Write your code here</a:t>
            </a:r>
            <a:endParaRPr sz="1100" b="1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6" name="Google Shape;96;p18"/>
          <p:cNvCxnSpPr>
            <a:stCxn id="95" idx="0"/>
          </p:cNvCxnSpPr>
          <p:nvPr/>
        </p:nvCxnSpPr>
        <p:spPr>
          <a:xfrm rot="10800000">
            <a:off x="3038725" y="3424325"/>
            <a:ext cx="0" cy="546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7" name="Google Shape;97;p18"/>
          <p:cNvSpPr txBox="1"/>
          <p:nvPr/>
        </p:nvSpPr>
        <p:spPr>
          <a:xfrm>
            <a:off x="4184425" y="2430900"/>
            <a:ext cx="26418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Menu bar</a:t>
            </a:r>
            <a:endParaRPr sz="1100" b="1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586225" y="2667009"/>
            <a:ext cx="18288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Toolbar</a:t>
            </a:r>
            <a:endParaRPr sz="1100" b="1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 flipH="1">
            <a:off x="4342000" y="2806200"/>
            <a:ext cx="304200" cy="3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100;p18"/>
          <p:cNvCxnSpPr/>
          <p:nvPr/>
        </p:nvCxnSpPr>
        <p:spPr>
          <a:xfrm flipH="1">
            <a:off x="3849600" y="2570100"/>
            <a:ext cx="304200" cy="3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Relational operators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53" name="Google Shape;45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442" y="737937"/>
            <a:ext cx="7144819" cy="426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4"/>
          <p:cNvSpPr/>
          <p:nvPr/>
        </p:nvSpPr>
        <p:spPr>
          <a:xfrm>
            <a:off x="2195225" y="2056925"/>
            <a:ext cx="730500" cy="229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4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Logical operators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0" name="Google Shape;460;p64"/>
          <p:cNvSpPr txBox="1"/>
          <p:nvPr/>
        </p:nvSpPr>
        <p:spPr>
          <a:xfrm>
            <a:off x="419250" y="1042375"/>
            <a:ext cx="86103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Logical operators in Python are used for conditional statements are either True or False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1" name="Google Shape;461;p64"/>
          <p:cNvSpPr txBox="1"/>
          <p:nvPr/>
        </p:nvSpPr>
        <p:spPr>
          <a:xfrm>
            <a:off x="2109975" y="2038050"/>
            <a:ext cx="815700" cy="22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AND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OR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NOT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2" name="Google Shape;462;p64"/>
          <p:cNvSpPr txBox="1"/>
          <p:nvPr/>
        </p:nvSpPr>
        <p:spPr>
          <a:xfrm>
            <a:off x="3020025" y="2038050"/>
            <a:ext cx="57003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Returns True if both the operands are True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Returns True if either of the operands are True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Returns True if the operand is False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AND operator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68" name="Google Shape;468;p65"/>
          <p:cNvGrpSpPr/>
          <p:nvPr/>
        </p:nvGrpSpPr>
        <p:grpSpPr>
          <a:xfrm>
            <a:off x="322322" y="1538841"/>
            <a:ext cx="3867917" cy="3104446"/>
            <a:chOff x="303425" y="1501100"/>
            <a:chExt cx="3379274" cy="2736400"/>
          </a:xfrm>
        </p:grpSpPr>
        <p:pic>
          <p:nvPicPr>
            <p:cNvPr id="469" name="Google Shape;469;p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3425" y="1501100"/>
              <a:ext cx="3379274" cy="2736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470" name="Google Shape;470;p65"/>
            <p:cNvSpPr/>
            <p:nvPr/>
          </p:nvSpPr>
          <p:spPr>
            <a:xfrm>
              <a:off x="2557600" y="1708200"/>
              <a:ext cx="972000" cy="44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1" name="Google Shape;471;p65"/>
          <p:cNvPicPr preferRelativeResize="0"/>
          <p:nvPr/>
        </p:nvPicPr>
        <p:blipFill rotWithShape="1">
          <a:blip r:embed="rId4">
            <a:alphaModFix/>
          </a:blip>
          <a:srcRect r="61499"/>
          <a:stretch/>
        </p:blipFill>
        <p:spPr>
          <a:xfrm>
            <a:off x="4419827" y="2062100"/>
            <a:ext cx="3737476" cy="147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6"/>
          <p:cNvSpPr txBox="1"/>
          <p:nvPr/>
        </p:nvSpPr>
        <p:spPr>
          <a:xfrm>
            <a:off x="335650" y="17042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OR operator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77" name="Google Shape;477;p66"/>
          <p:cNvPicPr preferRelativeResize="0"/>
          <p:nvPr/>
        </p:nvPicPr>
        <p:blipFill rotWithShape="1">
          <a:blip r:embed="rId3">
            <a:alphaModFix/>
          </a:blip>
          <a:srcRect r="56468"/>
          <a:stretch/>
        </p:blipFill>
        <p:spPr>
          <a:xfrm>
            <a:off x="4572001" y="2207725"/>
            <a:ext cx="3809300" cy="133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78" name="Google Shape;478;p66"/>
          <p:cNvGrpSpPr/>
          <p:nvPr/>
        </p:nvGrpSpPr>
        <p:grpSpPr>
          <a:xfrm>
            <a:off x="490748" y="1434596"/>
            <a:ext cx="3762999" cy="3137310"/>
            <a:chOff x="354050" y="1434499"/>
            <a:chExt cx="3946925" cy="3250425"/>
          </a:xfrm>
        </p:grpSpPr>
        <p:pic>
          <p:nvPicPr>
            <p:cNvPr id="479" name="Google Shape;479;p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4050" y="1434499"/>
              <a:ext cx="3946925" cy="32504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480" name="Google Shape;480;p66"/>
            <p:cNvSpPr/>
            <p:nvPr/>
          </p:nvSpPr>
          <p:spPr>
            <a:xfrm>
              <a:off x="3038900" y="1944125"/>
              <a:ext cx="1066500" cy="44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7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NOT operator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86" name="Google Shape;486;p67"/>
          <p:cNvPicPr preferRelativeResize="0"/>
          <p:nvPr/>
        </p:nvPicPr>
        <p:blipFill rotWithShape="1">
          <a:blip r:embed="rId3">
            <a:alphaModFix/>
          </a:blip>
          <a:srcRect r="53211"/>
          <a:stretch/>
        </p:blipFill>
        <p:spPr>
          <a:xfrm>
            <a:off x="4437950" y="2239663"/>
            <a:ext cx="3923750" cy="1275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7" name="Google Shape;487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800" y="1491125"/>
            <a:ext cx="3538375" cy="30244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8" name="Google Shape;488;p67"/>
          <p:cNvSpPr/>
          <p:nvPr/>
        </p:nvSpPr>
        <p:spPr>
          <a:xfrm>
            <a:off x="2812400" y="1812025"/>
            <a:ext cx="1038000" cy="36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8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Membership operators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4" name="Google Shape;494;p68"/>
          <p:cNvSpPr txBox="1"/>
          <p:nvPr/>
        </p:nvSpPr>
        <p:spPr>
          <a:xfrm>
            <a:off x="419250" y="1042375"/>
            <a:ext cx="86103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Membership operators tests whether a value is a member of a sequence. The sequence may be a list, a string, a tuple, or a dictionary.</a:t>
            </a:r>
            <a:endParaRPr sz="18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5" name="Google Shape;495;p68"/>
          <p:cNvSpPr txBox="1"/>
          <p:nvPr/>
        </p:nvSpPr>
        <p:spPr>
          <a:xfrm>
            <a:off x="2197925" y="2610075"/>
            <a:ext cx="66510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 ‘in’ operator is used to check if a value exists in any sequence object or not. For example, if 2 exists in a list, say [4, 5, 7, 2]. This evaluates to True if it finds a value in the specified sequence object. Otherwise it returns a False.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6" name="Google Shape;496;p68"/>
          <p:cNvSpPr/>
          <p:nvPr/>
        </p:nvSpPr>
        <p:spPr>
          <a:xfrm>
            <a:off x="459800" y="2575870"/>
            <a:ext cx="1406100" cy="102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i="1"/>
              <a:t>in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9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Membership operators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2" name="Google Shape;502;p69"/>
          <p:cNvSpPr/>
          <p:nvPr/>
        </p:nvSpPr>
        <p:spPr>
          <a:xfrm>
            <a:off x="484575" y="2163070"/>
            <a:ext cx="1406100" cy="102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i="1"/>
              <a:t>not in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69"/>
          <p:cNvSpPr txBox="1"/>
          <p:nvPr/>
        </p:nvSpPr>
        <p:spPr>
          <a:xfrm>
            <a:off x="2280450" y="2163075"/>
            <a:ext cx="6651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‘not in’ works in an opposite way to an ‘in’ operator. A ‘not in’ evaluates to True if a value is not found in the specified sequence object. Else it returns a False.</a:t>
            </a:r>
            <a:endParaRPr sz="1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Membership operators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9" name="Google Shape;509;p70"/>
          <p:cNvSpPr txBox="1"/>
          <p:nvPr/>
        </p:nvSpPr>
        <p:spPr>
          <a:xfrm>
            <a:off x="419250" y="1042375"/>
            <a:ext cx="8610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8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10" name="Google Shape;510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175" y="2090800"/>
            <a:ext cx="3366700" cy="96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1" name="Google Shape;511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788" y="3688200"/>
            <a:ext cx="3359471" cy="96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2" name="Google Shape;512;p70"/>
          <p:cNvSpPr txBox="1"/>
          <p:nvPr/>
        </p:nvSpPr>
        <p:spPr>
          <a:xfrm>
            <a:off x="533400" y="1516925"/>
            <a:ext cx="300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in operator:</a:t>
            </a:r>
            <a:endParaRPr sz="180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3" name="Google Shape;513;p70"/>
          <p:cNvSpPr txBox="1"/>
          <p:nvPr/>
        </p:nvSpPr>
        <p:spPr>
          <a:xfrm>
            <a:off x="5410200" y="1516925"/>
            <a:ext cx="300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not in operator:</a:t>
            </a:r>
            <a:endParaRPr sz="180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14" name="Google Shape;514;p70"/>
          <p:cNvCxnSpPr/>
          <p:nvPr/>
        </p:nvCxnSpPr>
        <p:spPr>
          <a:xfrm>
            <a:off x="4693150" y="1737950"/>
            <a:ext cx="20100" cy="27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5" name="Google Shape;515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79850" y="3724809"/>
            <a:ext cx="3366700" cy="8942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6" name="Google Shape;516;p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9050" y="2136892"/>
            <a:ext cx="3366701" cy="94595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Some bitwise operators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2" name="Google Shape;522;p71"/>
          <p:cNvSpPr txBox="1"/>
          <p:nvPr/>
        </p:nvSpPr>
        <p:spPr>
          <a:xfrm>
            <a:off x="419250" y="1042375"/>
            <a:ext cx="86103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0" i="0" u="none" strike="noStrike" cap="none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Python Bitwise Operators take one to two operands, and operates on it/them bit by bit, instead of whole</a:t>
            </a:r>
            <a:endParaRPr sz="18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23" name="Google Shape;523;p71"/>
          <p:cNvGrpSpPr/>
          <p:nvPr/>
        </p:nvGrpSpPr>
        <p:grpSpPr>
          <a:xfrm>
            <a:off x="321783" y="2209386"/>
            <a:ext cx="2029143" cy="2602703"/>
            <a:chOff x="2260050" y="2209325"/>
            <a:chExt cx="1406100" cy="1927500"/>
          </a:xfrm>
        </p:grpSpPr>
        <p:sp>
          <p:nvSpPr>
            <p:cNvPr id="524" name="Google Shape;524;p71"/>
            <p:cNvSpPr/>
            <p:nvPr/>
          </p:nvSpPr>
          <p:spPr>
            <a:xfrm>
              <a:off x="2260050" y="2209325"/>
              <a:ext cx="1406100" cy="1927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1"/>
            <p:cNvSpPr txBox="1"/>
            <p:nvPr/>
          </p:nvSpPr>
          <p:spPr>
            <a:xfrm>
              <a:off x="2437425" y="2361725"/>
              <a:ext cx="1039800" cy="16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highlight>
                    <a:srgbClr val="FFFFFF"/>
                  </a:highlight>
                  <a:latin typeface="Avenir"/>
                  <a:ea typeface="Avenir"/>
                  <a:cs typeface="Avenir"/>
                  <a:sym typeface="Avenir"/>
                </a:rPr>
                <a:t>&amp;</a:t>
              </a:r>
              <a:endParaRPr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highlight>
                    <a:srgbClr val="FFFFFF"/>
                  </a:highlight>
                  <a:latin typeface="Avenir"/>
                  <a:ea typeface="Avenir"/>
                  <a:cs typeface="Avenir"/>
                  <a:sym typeface="Avenir"/>
                </a:rPr>
                <a:t>(Bitwise and)</a:t>
              </a:r>
              <a:endParaRPr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105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105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105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1800" b="0" i="0" u="none" strike="noStrike" cap="none">
                  <a:solidFill>
                    <a:srgbClr val="222222"/>
                  </a:solidFill>
                  <a:highlight>
                    <a:srgbClr val="FFFFFF"/>
                  </a:highlight>
                  <a:latin typeface="Avenir"/>
                  <a:ea typeface="Avenir"/>
                  <a:cs typeface="Avenir"/>
                  <a:sym typeface="Avenir"/>
                </a:rPr>
                <a:t>|</a:t>
              </a:r>
              <a:endParaRPr sz="1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1800" b="0" i="0" u="none" strike="noStrike" cap="none">
                  <a:solidFill>
                    <a:srgbClr val="222222"/>
                  </a:solidFill>
                  <a:highlight>
                    <a:srgbClr val="FFFFFF"/>
                  </a:highlight>
                  <a:latin typeface="Avenir"/>
                  <a:ea typeface="Avenir"/>
                  <a:cs typeface="Avenir"/>
                  <a:sym typeface="Avenir"/>
                </a:rPr>
                <a:t>(Bitwise or)</a:t>
              </a:r>
              <a:endParaRPr sz="1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26" name="Google Shape;526;p71"/>
          <p:cNvSpPr txBox="1"/>
          <p:nvPr/>
        </p:nvSpPr>
        <p:spPr>
          <a:xfrm>
            <a:off x="2467800" y="2460175"/>
            <a:ext cx="6651000" cy="20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binary and (&amp;) takes two values and performs an AND-ing on each pair of bits.</a:t>
            </a:r>
            <a:endParaRPr sz="1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Compared to &amp;, this one returns 1 even if one of the two corresponding bits from the two operands is 1.</a:t>
            </a:r>
            <a:endParaRPr sz="1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truth tables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2" name="Google Shape;532;p72"/>
          <p:cNvSpPr/>
          <p:nvPr/>
        </p:nvSpPr>
        <p:spPr>
          <a:xfrm>
            <a:off x="1312725" y="1408575"/>
            <a:ext cx="1626300" cy="71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&amp;                      </a:t>
            </a:r>
            <a:r>
              <a:rPr lang="en" sz="1800" dirty="0" smtClean="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                                        </a:t>
            </a:r>
            <a:r>
              <a:rPr lang="en" sz="1800" dirty="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(Bitwise and)           </a:t>
            </a:r>
            <a:r>
              <a:rPr lang="en" sz="1800" dirty="0">
                <a:solidFill>
                  <a:srgbClr val="22222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                                      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3" name="Google Shape;533;p72"/>
          <p:cNvSpPr/>
          <p:nvPr/>
        </p:nvSpPr>
        <p:spPr>
          <a:xfrm>
            <a:off x="5738050" y="1408575"/>
            <a:ext cx="1626300" cy="71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|                    </a:t>
            </a:r>
            <a:r>
              <a:rPr lang="en" sz="1800" dirty="0" smtClean="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                                         </a:t>
            </a:r>
            <a:r>
              <a:rPr lang="en" sz="1800" dirty="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(Bitwise or)           </a:t>
            </a:r>
            <a:r>
              <a:rPr lang="en" sz="1800" dirty="0">
                <a:solidFill>
                  <a:srgbClr val="22222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                                      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534" name="Google Shape;534;p72"/>
          <p:cNvGraphicFramePr/>
          <p:nvPr/>
        </p:nvGraphicFramePr>
        <p:xfrm>
          <a:off x="5131925" y="2345775"/>
          <a:ext cx="3057325" cy="2432870"/>
        </p:xfrm>
        <a:graphic>
          <a:graphicData uri="http://schemas.openxmlformats.org/drawingml/2006/table">
            <a:tbl>
              <a:tblPr>
                <a:noFill/>
                <a:tableStyleId>{66B7E893-C862-4FBD-BBF6-23962D3E477F}</a:tableStyleId>
              </a:tblPr>
              <a:tblGrid>
                <a:gridCol w="6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Value |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35" name="Google Shape;535;p72"/>
          <p:cNvGraphicFramePr/>
          <p:nvPr/>
        </p:nvGraphicFramePr>
        <p:xfrm>
          <a:off x="644450" y="2415625"/>
          <a:ext cx="3057325" cy="2432870"/>
        </p:xfrm>
        <a:graphic>
          <a:graphicData uri="http://schemas.openxmlformats.org/drawingml/2006/table">
            <a:tbl>
              <a:tblPr>
                <a:noFill/>
                <a:tableStyleId>{66B7E893-C862-4FBD-BBF6-23962D3E477F}</a:tableStyleId>
              </a:tblPr>
              <a:tblGrid>
                <a:gridCol w="6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Value &amp;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False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Commenting code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46975" y="1416300"/>
            <a:ext cx="1398600" cy="23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0"/>
              <a:buFont typeface="Arial"/>
              <a:buNone/>
            </a:pPr>
            <a:r>
              <a:rPr lang="en" sz="14500" b="0" i="0" u="none" strike="noStrike" cap="non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#</a:t>
            </a:r>
            <a:endParaRPr sz="145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8550" y="1416300"/>
            <a:ext cx="34671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l="1215"/>
          <a:stretch/>
        </p:blipFill>
        <p:spPr>
          <a:xfrm>
            <a:off x="3768550" y="2846200"/>
            <a:ext cx="31991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266850" y="3722650"/>
            <a:ext cx="86103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Code commenting is required in order to describe the purpose of the code. This is not only a good practice but also a mandatory practice in most organizations.</a:t>
            </a:r>
            <a:endParaRPr sz="18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Some bitwise operators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1" name="Google Shape;541;p73"/>
          <p:cNvSpPr txBox="1"/>
          <p:nvPr/>
        </p:nvSpPr>
        <p:spPr>
          <a:xfrm>
            <a:off x="419250" y="1042375"/>
            <a:ext cx="8610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8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2" name="Google Shape;542;p73"/>
          <p:cNvSpPr txBox="1"/>
          <p:nvPr/>
        </p:nvSpPr>
        <p:spPr>
          <a:xfrm>
            <a:off x="533400" y="1516925"/>
            <a:ext cx="300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&amp; operator:</a:t>
            </a:r>
            <a:endParaRPr sz="180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3" name="Google Shape;543;p73"/>
          <p:cNvSpPr txBox="1"/>
          <p:nvPr/>
        </p:nvSpPr>
        <p:spPr>
          <a:xfrm>
            <a:off x="5410200" y="1516925"/>
            <a:ext cx="300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| operator:</a:t>
            </a:r>
            <a:endParaRPr sz="180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44" name="Google Shape;544;p73"/>
          <p:cNvCxnSpPr/>
          <p:nvPr/>
        </p:nvCxnSpPr>
        <p:spPr>
          <a:xfrm>
            <a:off x="4693150" y="1737950"/>
            <a:ext cx="4500" cy="298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5" name="Google Shape;545;p73"/>
          <p:cNvSpPr txBox="1"/>
          <p:nvPr/>
        </p:nvSpPr>
        <p:spPr>
          <a:xfrm>
            <a:off x="679263" y="3534825"/>
            <a:ext cx="3039600" cy="13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44444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(9 % 3 == 0) &amp; (9 % 5 == 0) 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444444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Implies True &amp; False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444444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This results in 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Fasle.</a:t>
            </a:r>
            <a:r>
              <a:rPr lang="en" sz="1400" b="0" i="0" u="none" strike="noStrike" cap="none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46" name="Google Shape;54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00" y="2163075"/>
            <a:ext cx="3039525" cy="99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47" name="Google Shape;54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437" y="2071077"/>
            <a:ext cx="3039525" cy="100134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8" name="Google Shape;548;p73"/>
          <p:cNvSpPr txBox="1"/>
          <p:nvPr/>
        </p:nvSpPr>
        <p:spPr>
          <a:xfrm>
            <a:off x="5390388" y="3534825"/>
            <a:ext cx="3039600" cy="13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44444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(9 % 3 == 0) | (9 % 5 == 0) 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444444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Implies True | False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444444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This results in 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True.</a:t>
            </a:r>
            <a:r>
              <a:rPr lang="en" sz="1400" b="0" i="0" u="none" strike="noStrike" cap="none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4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latin typeface="Avenir"/>
                <a:ea typeface="Avenir"/>
                <a:cs typeface="Avenir"/>
                <a:sym typeface="Avenir"/>
              </a:rPr>
              <a:t>More assignment operators</a:t>
            </a:r>
            <a:endParaRPr sz="24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4" name="Google Shape;554;p74"/>
          <p:cNvSpPr txBox="1"/>
          <p:nvPr/>
        </p:nvSpPr>
        <p:spPr>
          <a:xfrm>
            <a:off x="465220" y="1042375"/>
            <a:ext cx="8411929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assignment operators are used to store data into a variable.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5" name="Google Shape;555;p74"/>
          <p:cNvSpPr txBox="1"/>
          <p:nvPr/>
        </p:nvSpPr>
        <p:spPr>
          <a:xfrm>
            <a:off x="2387050" y="1764825"/>
            <a:ext cx="3715500" cy="30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+= b 	is same as a =	a + b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*= b 	is same as a =	a * b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/= b 	is same as a =	a / b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%= b	is same as a =	a % b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**= b 	is same as a =	a ** b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//= b 	is same as a =	a // b</a:t>
            </a:r>
            <a:endParaRPr sz="2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5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latin typeface="Avenir"/>
                <a:ea typeface="Avenir"/>
                <a:cs typeface="Avenir"/>
                <a:sym typeface="Avenir"/>
              </a:rPr>
              <a:t>Data slicing</a:t>
            </a:r>
            <a:endParaRPr sz="24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1" name="Google Shape;561;p75"/>
          <p:cNvSpPr txBox="1"/>
          <p:nvPr/>
        </p:nvSpPr>
        <p:spPr>
          <a:xfrm>
            <a:off x="510875" y="1148000"/>
            <a:ext cx="7710000" cy="3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The basic syntax for a slice is square brackets with colons and integers inside "[0:1:2]".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myStr</a:t>
            </a:r>
            <a:r>
              <a:rPr lang="en" sz="1800" b="1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[</a:t>
            </a:r>
            <a:r>
              <a:rPr lang="en" sz="1800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start </a:t>
            </a:r>
            <a:r>
              <a:rPr lang="en" sz="1800" b="1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" sz="1800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stop </a:t>
            </a:r>
            <a:r>
              <a:rPr lang="en" sz="1800" b="1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" sz="1800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step</a:t>
            </a:r>
            <a:r>
              <a:rPr lang="en" sz="1800" b="1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]</a:t>
            </a:r>
            <a:endParaRPr sz="1800">
              <a:solidFill>
                <a:srgbClr val="3D85C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myStr</a:t>
            </a:r>
            <a:r>
              <a:rPr lang="en" sz="1800" b="1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[ : </a:t>
            </a:r>
            <a:r>
              <a:rPr lang="en" sz="1800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stop</a:t>
            </a:r>
            <a:r>
              <a:rPr lang="en" sz="1800" b="1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]</a:t>
            </a:r>
            <a:r>
              <a:rPr lang="en" sz="1800">
                <a:latin typeface="Avenir"/>
                <a:ea typeface="Avenir"/>
                <a:cs typeface="Avenir"/>
                <a:sym typeface="Avenir"/>
              </a:rPr>
              <a:t>  # By using one colon and leaving the first argument blank we automatically start at index 0, stepping by 1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myStr</a:t>
            </a:r>
            <a:r>
              <a:rPr lang="en" sz="1800" b="1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[</a:t>
            </a:r>
            <a:r>
              <a:rPr lang="en" sz="1800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start </a:t>
            </a:r>
            <a:r>
              <a:rPr lang="en" sz="1800" b="1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: ]</a:t>
            </a:r>
            <a:r>
              <a:rPr lang="en" sz="1800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lang="en" sz="1800">
                <a:latin typeface="Avenir"/>
                <a:ea typeface="Avenir"/>
                <a:cs typeface="Avenir"/>
                <a:sym typeface="Avenir"/>
              </a:rPr>
              <a:t># By using one colon and leaving the last argument blank we automatically go to the end, stepping by 1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myStr</a:t>
            </a:r>
            <a:r>
              <a:rPr lang="en" sz="1800" b="1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[ : : </a:t>
            </a:r>
            <a:r>
              <a:rPr lang="en" sz="1800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step</a:t>
            </a:r>
            <a:r>
              <a:rPr lang="en" sz="1800" b="1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]</a:t>
            </a:r>
            <a:r>
              <a:rPr lang="en" sz="1800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lang="en" sz="1800">
                <a:latin typeface="Avenir"/>
                <a:ea typeface="Avenir"/>
                <a:cs typeface="Avenir"/>
                <a:sym typeface="Avenir"/>
              </a:rPr>
              <a:t># by using two colons and leaving the first two arguments blank we start at index 0, go to the end and step by 1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6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latin typeface="Avenir"/>
                <a:ea typeface="Avenir"/>
                <a:cs typeface="Avenir"/>
                <a:sym typeface="Avenir"/>
              </a:rPr>
              <a:t>Data slicing</a:t>
            </a:r>
            <a:endParaRPr sz="24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67" name="Google Shape;567;p76"/>
          <p:cNvPicPr preferRelativeResize="0"/>
          <p:nvPr/>
        </p:nvPicPr>
        <p:blipFill rotWithShape="1">
          <a:blip r:embed="rId3">
            <a:alphaModFix/>
          </a:blip>
          <a:srcRect r="58839" b="19942"/>
          <a:stretch/>
        </p:blipFill>
        <p:spPr>
          <a:xfrm>
            <a:off x="339025" y="1538100"/>
            <a:ext cx="3484625" cy="28128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8" name="Google Shape;568;p76"/>
          <p:cNvSpPr txBox="1"/>
          <p:nvPr/>
        </p:nvSpPr>
        <p:spPr>
          <a:xfrm>
            <a:off x="4173025" y="2807100"/>
            <a:ext cx="26298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‘:’ is used to specify range of the sequence to be sliced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69" name="Google Shape;569;p76"/>
          <p:cNvCxnSpPr>
            <a:stCxn id="568" idx="1"/>
          </p:cNvCxnSpPr>
          <p:nvPr/>
        </p:nvCxnSpPr>
        <p:spPr>
          <a:xfrm flipH="1">
            <a:off x="1473325" y="3071250"/>
            <a:ext cx="2699700" cy="84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7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latin typeface="Avenir"/>
                <a:ea typeface="Avenir"/>
                <a:cs typeface="Avenir"/>
                <a:sym typeface="Avenir"/>
              </a:rPr>
              <a:t>Data slicing</a:t>
            </a:r>
            <a:endParaRPr sz="24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75" name="Google Shape;57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3100"/>
            <a:ext cx="8839200" cy="2416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 slicing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81" name="Google Shape;58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00" y="1652300"/>
            <a:ext cx="8244977" cy="21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9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String </a:t>
            </a: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andling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87" name="Google Shape;5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29975"/>
            <a:ext cx="8491901" cy="29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String Handling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93" name="Google Shape;59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925" y="1975850"/>
            <a:ext cx="6994000" cy="124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94" name="Google Shape;594;p80"/>
          <p:cNvCxnSpPr>
            <a:endCxn id="595" idx="0"/>
          </p:cNvCxnSpPr>
          <p:nvPr/>
        </p:nvCxnSpPr>
        <p:spPr>
          <a:xfrm>
            <a:off x="2529600" y="2742600"/>
            <a:ext cx="4367100" cy="8265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95" name="Google Shape;595;p80"/>
          <p:cNvSpPr txBox="1"/>
          <p:nvPr/>
        </p:nvSpPr>
        <p:spPr>
          <a:xfrm>
            <a:off x="5535750" y="3569100"/>
            <a:ext cx="27219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</a:rPr>
              <a:t>Returns a concatenated string where each character of s1 is separated with sep string which is ‘-’</a:t>
            </a:r>
            <a:endParaRPr sz="1100">
              <a:solidFill>
                <a:srgbClr val="25AAE2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1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String Handling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01" name="Google Shape;60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879500"/>
            <a:ext cx="8753475" cy="1200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02" name="Google Shape;602;p81"/>
          <p:cNvSpPr txBox="1"/>
          <p:nvPr/>
        </p:nvSpPr>
        <p:spPr>
          <a:xfrm>
            <a:off x="5373575" y="3402725"/>
            <a:ext cx="22974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a list containing elements as strings separated by the space character </a:t>
            </a:r>
            <a:endParaRPr sz="1100" b="1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03" name="Google Shape;603;p81"/>
          <p:cNvCxnSpPr>
            <a:endCxn id="602" idx="0"/>
          </p:cNvCxnSpPr>
          <p:nvPr/>
        </p:nvCxnSpPr>
        <p:spPr>
          <a:xfrm>
            <a:off x="2365175" y="2494925"/>
            <a:ext cx="4157100" cy="9078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2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String Handling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09" name="Google Shape;609;p82"/>
          <p:cNvPicPr preferRelativeResize="0"/>
          <p:nvPr/>
        </p:nvPicPr>
        <p:blipFill rotWithShape="1">
          <a:blip r:embed="rId3">
            <a:alphaModFix/>
          </a:blip>
          <a:srcRect r="30386"/>
          <a:stretch/>
        </p:blipFill>
        <p:spPr>
          <a:xfrm>
            <a:off x="740325" y="1607750"/>
            <a:ext cx="5334824" cy="2937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10" name="Google Shape;610;p82"/>
          <p:cNvSpPr txBox="1"/>
          <p:nvPr/>
        </p:nvSpPr>
        <p:spPr>
          <a:xfrm>
            <a:off x="6210175" y="1707750"/>
            <a:ext cx="27219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a copy of the string with both leading and trailing characters removed (based on the string argument passed)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11" name="Google Shape;611;p82"/>
          <p:cNvCxnSpPr>
            <a:stCxn id="610" idx="1"/>
          </p:cNvCxnSpPr>
          <p:nvPr/>
        </p:nvCxnSpPr>
        <p:spPr>
          <a:xfrm rot="10800000">
            <a:off x="2775475" y="2076750"/>
            <a:ext cx="3434700" cy="9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Variables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95450" y="1042375"/>
            <a:ext cx="86103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Avenir"/>
              <a:buChar char="●"/>
            </a:pPr>
            <a:r>
              <a:rPr lang="en" sz="19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Variables are containers that store data. Python has no command for declaring variable</a:t>
            </a:r>
            <a:endParaRPr sz="19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Avenir"/>
              <a:buChar char="●"/>
            </a:pPr>
            <a:r>
              <a:rPr lang="en" sz="19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You simply assign a value to a variable to create it</a:t>
            </a:r>
            <a:endParaRPr sz="19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Avenir"/>
              <a:buChar char="●"/>
            </a:pPr>
            <a:r>
              <a:rPr lang="en" sz="19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You use = to assign a value to a variable</a:t>
            </a:r>
            <a:endParaRPr sz="19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363" y="3271500"/>
            <a:ext cx="7749271" cy="1568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3"/>
          <p:cNvSpPr txBox="1"/>
          <p:nvPr/>
        </p:nvSpPr>
        <p:spPr>
          <a:xfrm>
            <a:off x="152400" y="2266950"/>
            <a:ext cx="76389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Python Flow Control</a:t>
            </a:r>
            <a:endParaRPr sz="400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4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Python Flow Control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5" name="Google Shape;625;p84"/>
          <p:cNvSpPr txBox="1"/>
          <p:nvPr/>
        </p:nvSpPr>
        <p:spPr>
          <a:xfrm>
            <a:off x="565325" y="1551900"/>
            <a:ext cx="81588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Any program has a flow. The flow is the order in which the program’s code executes. The control flow of a Python program is controlled by:</a:t>
            </a:r>
            <a:endParaRPr sz="18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1. Conditional Statements</a:t>
            </a:r>
            <a:endParaRPr sz="18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2. Loops</a:t>
            </a:r>
            <a:endParaRPr sz="18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3. Function Calls</a:t>
            </a:r>
            <a:endParaRPr sz="18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We cover the basics of conditional statements and loops in today’s session</a:t>
            </a:r>
            <a:endParaRPr sz="18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5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if-statement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1" name="Google Shape;631;p85"/>
          <p:cNvSpPr/>
          <p:nvPr/>
        </p:nvSpPr>
        <p:spPr>
          <a:xfrm>
            <a:off x="399075" y="3336625"/>
            <a:ext cx="8280600" cy="144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Avenir"/>
                <a:ea typeface="Avenir"/>
                <a:cs typeface="Avenir"/>
                <a:sym typeface="Avenir"/>
              </a:rPr>
              <a:t>Syntax: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Avenir"/>
                <a:ea typeface="Avenir"/>
                <a:cs typeface="Avenir"/>
                <a:sym typeface="Avenir"/>
              </a:rPr>
              <a:t>						</a:t>
            </a:r>
            <a:r>
              <a:rPr lang="en" sz="1800" b="1" i="1">
                <a:solidFill>
                  <a:srgbClr val="252830"/>
                </a:solidFill>
                <a:highlight>
                  <a:srgbClr val="EFEFEF"/>
                </a:highlight>
                <a:latin typeface="Avenir"/>
                <a:ea typeface="Avenir"/>
                <a:cs typeface="Avenir"/>
                <a:sym typeface="Avenir"/>
              </a:rPr>
              <a:t>if test expression:</a:t>
            </a:r>
            <a:endParaRPr sz="1800" b="1" i="1">
              <a:solidFill>
                <a:srgbClr val="252830"/>
              </a:solidFill>
              <a:highlight>
                <a:srgbClr val="EFEFE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2743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1">
                <a:solidFill>
                  <a:srgbClr val="252830"/>
                </a:solidFill>
                <a:highlight>
                  <a:srgbClr val="EFEFEF"/>
                </a:highlight>
                <a:latin typeface="Avenir"/>
                <a:ea typeface="Avenir"/>
                <a:cs typeface="Avenir"/>
                <a:sym typeface="Avenir"/>
              </a:rPr>
              <a:t>statement(s)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2" name="Google Shape;632;p85"/>
          <p:cNvSpPr txBox="1"/>
          <p:nvPr/>
        </p:nvSpPr>
        <p:spPr>
          <a:xfrm>
            <a:off x="499725" y="1215225"/>
            <a:ext cx="7997100" cy="18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25283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Sometimes we want to execute a code only if a certain condition is true.</a:t>
            </a:r>
            <a:endParaRPr sz="1800" b="0" i="0" u="none" strike="noStrike" cap="none">
              <a:solidFill>
                <a:srgbClr val="252830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5283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" sz="1800" b="0" i="1" u="none" strike="noStrike" cap="none">
                <a:solidFill>
                  <a:srgbClr val="25283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if</a:t>
            </a:r>
            <a:r>
              <a:rPr lang="en" sz="1800" b="0" i="0" u="none" strike="noStrike" cap="none">
                <a:solidFill>
                  <a:srgbClr val="25283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statement is used in Python for decision making. </a:t>
            </a:r>
            <a:r>
              <a:rPr lang="en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An "if statement" is written by using the </a:t>
            </a:r>
            <a:r>
              <a:rPr lang="en" sz="18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if</a:t>
            </a:r>
            <a:r>
              <a:rPr lang="en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 keyword.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2743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highlight>
                <a:srgbClr val="EFEFE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6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if-statement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38" name="Google Shape;638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0675" y="1398000"/>
            <a:ext cx="2676525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863" y="2023613"/>
            <a:ext cx="5267325" cy="1666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7"/>
          <p:cNvSpPr txBox="1"/>
          <p:nvPr/>
        </p:nvSpPr>
        <p:spPr>
          <a:xfrm>
            <a:off x="355500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if-else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5" name="Google Shape;645;p87"/>
          <p:cNvSpPr/>
          <p:nvPr/>
        </p:nvSpPr>
        <p:spPr>
          <a:xfrm>
            <a:off x="407250" y="3336625"/>
            <a:ext cx="8280600" cy="15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Syntax:		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				</a:t>
            </a:r>
            <a:r>
              <a:rPr lang="en" sz="1800" i="1">
                <a:solidFill>
                  <a:srgbClr val="252830"/>
                </a:solidFill>
                <a:highlight>
                  <a:srgbClr val="EFEFF1"/>
                </a:highlight>
                <a:latin typeface="Avenir"/>
                <a:ea typeface="Avenir"/>
                <a:cs typeface="Avenir"/>
                <a:sym typeface="Avenir"/>
              </a:rPr>
              <a:t>if test expression:</a:t>
            </a:r>
            <a:endParaRPr sz="1800" i="1">
              <a:solidFill>
                <a:srgbClr val="252830"/>
              </a:solidFill>
              <a:highlight>
                <a:srgbClr val="EFEFF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i="1">
                <a:solidFill>
                  <a:srgbClr val="252830"/>
                </a:solidFill>
                <a:highlight>
                  <a:srgbClr val="EFEFF1"/>
                </a:highlight>
                <a:latin typeface="Avenir"/>
                <a:ea typeface="Avenir"/>
                <a:cs typeface="Avenir"/>
                <a:sym typeface="Avenir"/>
              </a:rPr>
              <a:t>Body of if</a:t>
            </a:r>
            <a:endParaRPr sz="1800" i="1">
              <a:solidFill>
                <a:srgbClr val="252830"/>
              </a:solidFill>
              <a:highlight>
                <a:srgbClr val="EFEFF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i="1">
                <a:solidFill>
                  <a:srgbClr val="252830"/>
                </a:solidFill>
                <a:highlight>
                  <a:srgbClr val="EFEFF1"/>
                </a:highlight>
                <a:latin typeface="Avenir"/>
                <a:ea typeface="Avenir"/>
                <a:cs typeface="Avenir"/>
                <a:sym typeface="Avenir"/>
              </a:rPr>
              <a:t>else:</a:t>
            </a:r>
            <a:endParaRPr sz="1800" i="1">
              <a:solidFill>
                <a:srgbClr val="252830"/>
              </a:solidFill>
              <a:highlight>
                <a:srgbClr val="EFEFF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i="1">
                <a:solidFill>
                  <a:srgbClr val="252830"/>
                </a:solidFill>
                <a:highlight>
                  <a:srgbClr val="EFEFF1"/>
                </a:highlight>
                <a:latin typeface="Avenir"/>
                <a:ea typeface="Avenir"/>
                <a:cs typeface="Avenir"/>
                <a:sym typeface="Avenir"/>
              </a:rPr>
              <a:t>Body of else</a:t>
            </a:r>
            <a:endParaRPr/>
          </a:p>
        </p:txBody>
      </p:sp>
      <p:sp>
        <p:nvSpPr>
          <p:cNvPr id="646" name="Google Shape;646;p87"/>
          <p:cNvSpPr txBox="1"/>
          <p:nvPr/>
        </p:nvSpPr>
        <p:spPr>
          <a:xfrm>
            <a:off x="507900" y="1215225"/>
            <a:ext cx="82806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 ‘</a:t>
            </a:r>
            <a:r>
              <a:rPr lang="en" sz="1800" b="0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if..else’</a:t>
            </a:r>
            <a:r>
              <a:rPr lang="en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statement evaluates a </a:t>
            </a:r>
            <a:r>
              <a:rPr lang="en" sz="1800" b="0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test expression</a:t>
            </a:r>
            <a:r>
              <a:rPr lang="en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and will execute the code that is part of the ‘</a:t>
            </a:r>
            <a:r>
              <a:rPr lang="en" sz="1800" b="0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if’</a:t>
            </a:r>
            <a:r>
              <a:rPr lang="en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expression if the </a:t>
            </a:r>
            <a:r>
              <a:rPr lang="en" sz="1800" b="0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test expression</a:t>
            </a:r>
            <a:r>
              <a:rPr lang="en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1800" b="0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True</a:t>
            </a:r>
            <a:r>
              <a:rPr lang="en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If the test expression is </a:t>
            </a:r>
            <a:r>
              <a:rPr lang="en" sz="1800" b="0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False</a:t>
            </a:r>
            <a:r>
              <a:rPr lang="en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, the code that is part of the </a:t>
            </a:r>
            <a:r>
              <a:rPr lang="en" sz="1800" b="0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‘else’</a:t>
            </a:r>
            <a:r>
              <a:rPr lang="en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expression is executed. Note the indentation that is used to separate the ‘if’ and ‘else’ blocks.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8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if-else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52" name="Google Shape;652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0050" y="1241550"/>
            <a:ext cx="3049800" cy="35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325" y="1760400"/>
            <a:ext cx="5210175" cy="1733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9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" sz="2400" b="0" i="1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while </a:t>
            </a: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Loop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9" name="Google Shape;659;p89"/>
          <p:cNvSpPr/>
          <p:nvPr/>
        </p:nvSpPr>
        <p:spPr>
          <a:xfrm>
            <a:off x="399075" y="3336625"/>
            <a:ext cx="8280600" cy="144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18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i="1">
                <a:solidFill>
                  <a:srgbClr val="252830"/>
                </a:solidFill>
                <a:highlight>
                  <a:srgbClr val="EFEFF1"/>
                </a:highlight>
                <a:latin typeface="Avenir"/>
                <a:ea typeface="Avenir"/>
                <a:cs typeface="Avenir"/>
                <a:sym typeface="Avenir"/>
              </a:rPr>
              <a:t>while test_expression:</a:t>
            </a:r>
            <a:endParaRPr sz="1800" i="1">
              <a:solidFill>
                <a:srgbClr val="252830"/>
              </a:solidFill>
              <a:highlight>
                <a:srgbClr val="EFEFF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177800" marR="177800" lvl="0" indent="0" algn="ctr" rtl="0">
              <a:lnSpc>
                <a:spcPct val="150000"/>
              </a:lnSpc>
              <a:spcBef>
                <a:spcPts val="0"/>
              </a:spcBef>
              <a:spcAft>
                <a:spcPts val="19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i="1">
                <a:solidFill>
                  <a:srgbClr val="252830"/>
                </a:solidFill>
                <a:highlight>
                  <a:srgbClr val="EFEFF1"/>
                </a:highlight>
                <a:latin typeface="Avenir"/>
                <a:ea typeface="Avenir"/>
                <a:cs typeface="Avenir"/>
                <a:sym typeface="Avenir"/>
              </a:rPr>
              <a:t>    Body of while</a:t>
            </a:r>
            <a:endParaRPr/>
          </a:p>
        </p:txBody>
      </p:sp>
      <p:sp>
        <p:nvSpPr>
          <p:cNvPr id="660" name="Google Shape;660;p89"/>
          <p:cNvSpPr txBox="1"/>
          <p:nvPr/>
        </p:nvSpPr>
        <p:spPr>
          <a:xfrm>
            <a:off x="499725" y="1215225"/>
            <a:ext cx="8146200" cy="19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Loops are used to repeat the execution of a specific block of code.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 ‘</a:t>
            </a:r>
            <a:r>
              <a:rPr lang="en" sz="1800" b="0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while loop</a:t>
            </a:r>
            <a:r>
              <a:rPr lang="en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’ in Python is used to iterate over a block of code as long as the test expression holds true.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5283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We generally use this loop when the number of times to iterate is not known to us beforehand.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0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" sz="2400" b="0" i="1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while </a:t>
            </a: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Loop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66" name="Google Shape;666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0700" y="1141750"/>
            <a:ext cx="2483500" cy="37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150" y="1445737"/>
            <a:ext cx="5695201" cy="313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1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" sz="2400" b="0" i="1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for </a:t>
            </a: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Loop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3" name="Google Shape;673;p91"/>
          <p:cNvSpPr/>
          <p:nvPr/>
        </p:nvSpPr>
        <p:spPr>
          <a:xfrm>
            <a:off x="399075" y="3336625"/>
            <a:ext cx="8280600" cy="144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18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77800" marR="1778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i="1">
                <a:solidFill>
                  <a:srgbClr val="252830"/>
                </a:solidFill>
                <a:highlight>
                  <a:srgbClr val="EFEFF1"/>
                </a:highlight>
                <a:latin typeface="Avenir"/>
                <a:ea typeface="Avenir"/>
                <a:cs typeface="Avenir"/>
                <a:sym typeface="Avenir"/>
              </a:rPr>
              <a:t>for i in sequence:</a:t>
            </a:r>
            <a:endParaRPr sz="1800" i="1">
              <a:solidFill>
                <a:srgbClr val="252830"/>
              </a:solidFill>
              <a:highlight>
                <a:srgbClr val="EFEFF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i="1">
                <a:solidFill>
                  <a:srgbClr val="252830"/>
                </a:solidFill>
                <a:highlight>
                  <a:srgbClr val="EFEFF1"/>
                </a:highlight>
                <a:latin typeface="Avenir"/>
                <a:ea typeface="Avenir"/>
                <a:cs typeface="Avenir"/>
                <a:sym typeface="Avenir"/>
              </a:rPr>
              <a:t>	      Body of for</a:t>
            </a:r>
            <a:r>
              <a:rPr lang="en" sz="18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674" name="Google Shape;674;p91"/>
          <p:cNvSpPr txBox="1"/>
          <p:nvPr/>
        </p:nvSpPr>
        <p:spPr>
          <a:xfrm>
            <a:off x="499725" y="1215225"/>
            <a:ext cx="8501400" cy="19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‘</a:t>
            </a:r>
            <a:r>
              <a:rPr lang="en" sz="18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for loop</a:t>
            </a:r>
            <a:r>
              <a:rPr lang="en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’ in Python is used to iterate over the items of a sequence object like list, tuple, string and other iterable objects. </a:t>
            </a: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5283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iteration continues until we reach the last item in the sequence object. Note the indentation that is used in a ‘</a:t>
            </a:r>
            <a:r>
              <a:rPr lang="en" sz="1800" b="0" i="1" u="none" strike="noStrike" cap="none">
                <a:solidFill>
                  <a:srgbClr val="25283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for loop</a:t>
            </a:r>
            <a:r>
              <a:rPr lang="en" sz="1800" b="0" i="0" u="none" strike="noStrike" cap="none">
                <a:solidFill>
                  <a:srgbClr val="25283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’ to separate the rest of the code from the ‘for loop’ syntax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2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" sz="2400" b="0" i="1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for </a:t>
            </a:r>
            <a:r>
              <a:rPr lang="en" sz="2400" b="0" i="0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Loop</a:t>
            </a:r>
            <a:endParaRPr sz="2400" b="0" i="0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80" name="Google Shape;680;p92"/>
          <p:cNvPicPr preferRelativeResize="0"/>
          <p:nvPr/>
        </p:nvPicPr>
        <p:blipFill rotWithShape="1">
          <a:blip r:embed="rId3">
            <a:alphaModFix/>
          </a:blip>
          <a:srcRect b="6975"/>
          <a:stretch/>
        </p:blipFill>
        <p:spPr>
          <a:xfrm>
            <a:off x="6501625" y="976750"/>
            <a:ext cx="2293250" cy="38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625" y="1863500"/>
            <a:ext cx="5248275" cy="2105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423525" y="17042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Print variables with texts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225" y="2142850"/>
            <a:ext cx="8729551" cy="14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3"/>
          <p:cNvSpPr txBox="1"/>
          <p:nvPr/>
        </p:nvSpPr>
        <p:spPr>
          <a:xfrm>
            <a:off x="228600" y="2266951"/>
            <a:ext cx="51342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i="0" u="none" strike="noStrike" cap="none">
                <a:latin typeface="Avenir"/>
                <a:ea typeface="Avenir"/>
                <a:cs typeface="Avenir"/>
                <a:sym typeface="Avenir"/>
              </a:rPr>
              <a:t>Pseudocode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9" name="Google Shape;689;p93"/>
          <p:cNvSpPr txBox="1"/>
          <p:nvPr/>
        </p:nvSpPr>
        <p:spPr>
          <a:xfrm>
            <a:off x="5711875" y="1381175"/>
            <a:ext cx="3122400" cy="27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4"/>
          <p:cNvSpPr txBox="1"/>
          <p:nvPr/>
        </p:nvSpPr>
        <p:spPr>
          <a:xfrm>
            <a:off x="4997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Pseudocode?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6" name="Google Shape;696;p94"/>
          <p:cNvSpPr txBox="1"/>
          <p:nvPr/>
        </p:nvSpPr>
        <p:spPr>
          <a:xfrm>
            <a:off x="377550" y="2313900"/>
            <a:ext cx="83889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latin typeface="Avenir"/>
                <a:ea typeface="Avenir"/>
                <a:cs typeface="Avenir"/>
                <a:sym typeface="Avenir"/>
              </a:rPr>
              <a:t>Pseudocode is a step-by-step written outline of your code that you can gradually transcribe into programming language</a:t>
            </a:r>
            <a:endParaRPr sz="20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5"/>
          <p:cNvSpPr txBox="1"/>
          <p:nvPr/>
        </p:nvSpPr>
        <p:spPr>
          <a:xfrm>
            <a:off x="4997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Example: Pseudocode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2" name="Google Shape;702;p95"/>
          <p:cNvSpPr txBox="1"/>
          <p:nvPr/>
        </p:nvSpPr>
        <p:spPr>
          <a:xfrm>
            <a:off x="396300" y="1130525"/>
            <a:ext cx="4714200" cy="3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Find the sum of 5 numbers: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Set sum=0, count=0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Enter the number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Add number to sum and store it back to sum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Increment count by 1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count &lt; 5, go to step 2 else print total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03" name="Google Shape;70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500" y="1676275"/>
            <a:ext cx="3506425" cy="27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6"/>
          <p:cNvSpPr txBox="1"/>
          <p:nvPr/>
        </p:nvSpPr>
        <p:spPr>
          <a:xfrm>
            <a:off x="377550" y="2171800"/>
            <a:ext cx="83889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latin typeface="Avenir"/>
                <a:ea typeface="Avenir"/>
                <a:cs typeface="Avenir"/>
                <a:sym typeface="Avenir"/>
              </a:rPr>
              <a:t>Write pseudocode to calculate sum &amp; average of 10 numbers that you input</a:t>
            </a:r>
            <a:endParaRPr sz="20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09" name="Google Shape;709;p96"/>
          <p:cNvPicPr preferRelativeResize="0"/>
          <p:nvPr/>
        </p:nvPicPr>
        <p:blipFill rotWithShape="1">
          <a:blip r:embed="rId3">
            <a:alphaModFix/>
          </a:blip>
          <a:srcRect l="18269" t="18234" r="27372" b="23340"/>
          <a:stretch/>
        </p:blipFill>
        <p:spPr>
          <a:xfrm>
            <a:off x="493626" y="262850"/>
            <a:ext cx="1067347" cy="67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7"/>
          <p:cNvSpPr txBox="1"/>
          <p:nvPr/>
        </p:nvSpPr>
        <p:spPr>
          <a:xfrm>
            <a:off x="2202850" y="561200"/>
            <a:ext cx="6809100" cy="18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700" b="0" i="1" u="none" strike="noStrike" cap="none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There exists a word “Pythonic”? What does it mean?</a:t>
            </a:r>
            <a:endParaRPr sz="1700" b="0" i="1" u="none" strike="noStrike" cap="none">
              <a:solidFill>
                <a:srgbClr val="24272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700" b="0" i="1" u="none" strike="noStrike" cap="none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There are many ways to accomplish the same task in Python, but there is usually one preferred way to do it. This preferred way is called "pythonic."</a:t>
            </a:r>
            <a:endParaRPr sz="1700" b="0" i="1" u="none" strike="noStrike" cap="none">
              <a:solidFill>
                <a:srgbClr val="24272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700" b="0" i="1" u="none" strike="noStrike" cap="none">
              <a:solidFill>
                <a:srgbClr val="24272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700" b="0" i="1" u="none" strike="noStrike" cap="none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Read The Hitchhiker’s Guide to Python (</a:t>
            </a:r>
            <a:r>
              <a:rPr lang="en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https://docs.python-guide.org/writing/style/</a:t>
            </a:r>
            <a:r>
              <a:rPr lang="en" sz="1700" b="0" i="1" u="none" strike="noStrike" cap="none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sz="1700" b="0" i="1" u="none" strike="noStrike" cap="none">
              <a:solidFill>
                <a:srgbClr val="24272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15" name="Google Shape;715;p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50" y="205275"/>
            <a:ext cx="1688800" cy="6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97">
            <a:hlinkClick r:id="rId3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7474" y="2426600"/>
            <a:ext cx="1454476" cy="181289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8"/>
          <p:cNvSpPr txBox="1"/>
          <p:nvPr/>
        </p:nvSpPr>
        <p:spPr>
          <a:xfrm>
            <a:off x="0" y="2324550"/>
            <a:ext cx="91440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Reassign variable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600" y="2265525"/>
            <a:ext cx="8629499" cy="10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 Theme" id="{B49C2641-581E-46F0-ABC6-F30B7CF371C7}" vid="{48D78C5C-43CC-4DD5-B8A9-108BAE32A8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1901</Words>
  <Application>Microsoft Office PowerPoint</Application>
  <PresentationFormat>On-screen Show (16:9)</PresentationFormat>
  <Paragraphs>322</Paragraphs>
  <Slides>85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Lato</vt:lpstr>
      <vt:lpstr>Arial</vt:lpstr>
      <vt:lpstr>Helvetica Neue Light</vt:lpstr>
      <vt:lpstr>Avenir</vt:lpstr>
      <vt:lpstr>Trebuchet MS</vt:lpstr>
      <vt:lpstr>Helvetica Neue</vt:lpstr>
      <vt:lpstr>GL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Gatade</dc:creator>
  <cp:lastModifiedBy>Deepali Gatade</cp:lastModifiedBy>
  <cp:revision>10</cp:revision>
  <dcterms:modified xsi:type="dcterms:W3CDTF">2020-08-04T14:16:49Z</dcterms:modified>
</cp:coreProperties>
</file>