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74"/>
  </p:notesMasterIdLst>
  <p:sldIdLst>
    <p:sldId id="308" r:id="rId2"/>
    <p:sldId id="327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  <p:sldId id="287" r:id="rId53"/>
    <p:sldId id="288" r:id="rId54"/>
    <p:sldId id="289" r:id="rId55"/>
    <p:sldId id="290" r:id="rId56"/>
    <p:sldId id="291" r:id="rId57"/>
    <p:sldId id="292" r:id="rId58"/>
    <p:sldId id="293" r:id="rId59"/>
    <p:sldId id="294" r:id="rId60"/>
    <p:sldId id="295" r:id="rId61"/>
    <p:sldId id="296" r:id="rId62"/>
    <p:sldId id="297" r:id="rId63"/>
    <p:sldId id="298" r:id="rId64"/>
    <p:sldId id="299" r:id="rId65"/>
    <p:sldId id="300" r:id="rId66"/>
    <p:sldId id="301" r:id="rId67"/>
    <p:sldId id="302" r:id="rId68"/>
    <p:sldId id="303" r:id="rId69"/>
    <p:sldId id="304" r:id="rId70"/>
    <p:sldId id="305" r:id="rId71"/>
    <p:sldId id="306" r:id="rId72"/>
    <p:sldId id="307" r:id="rId73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75"/>
      <p:bold r:id="rId76"/>
      <p:italic r:id="rId77"/>
      <p:boldItalic r:id="rId78"/>
    </p:embeddedFont>
    <p:embeddedFont>
      <p:font typeface="Lato" panose="020B0604020202020204" charset="0"/>
      <p:regular r:id="rId79"/>
      <p:bold r:id="rId80"/>
      <p:italic r:id="rId81"/>
      <p:boldItalic r:id="rId8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6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3" name="Google Shape;893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4" name="Google Shape;894;p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9789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5" name="Google Shape;955;p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265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0" name="Google Shape;960;p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752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7" name="Google Shape;967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353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3" name="Google Shape;973;p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624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9" name="Google Shape;979;p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0" name="Google Shape;980;p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1034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7" name="Google Shape;987;p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31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70f01946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4" name="Google Shape;994;g70f019462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072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0" name="Google Shape;1000;p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215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6" name="Google Shape;1006;p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883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2" name="Google Shape;1012;p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538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0" name="Google Shape;900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382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343e389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7343e389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7343e389c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343e389c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7343e389c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343e389c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7343e389c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343e389c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7343e389c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7343e389c5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43e389c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7343e389c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343e389c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7343e389c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343e389c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343e389c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343e389c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7343e389c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g7343e389c5_0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343e389c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7343e389c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343e389c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7343e389c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6" name="Google Shape;906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7" name="Google Shape;907;p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57993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343e389c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7343e389c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343e389c5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7343e389c5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g7343e389c5_0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343e389c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7343e389c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343e389c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7343e389c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343e389c5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7343e389c5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343e38a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7343e38a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343e389c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7343e389c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343e389c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7343e389c5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343e38a2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7343e38a2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638b3720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7638b3720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g7638b37206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4" name="Google Shape;914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2108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d0d769c3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6d0d769c3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2" name="Google Shape;922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4148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d0d769c39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6d0d769c39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d0d769c3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g6d0d769c3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6d0d769c39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g6d0d769c39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6d0d769c39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g6d0d769c39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0" name="Google Shape;390;g6d0d769c39_0_1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d0d769c39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g6d0d769c39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d0d769c3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g6d0d769c3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7638b37206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g7638b37206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638b37206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g7638b37206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" name="Google Shape;928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9" name="Google Shape;929;p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59719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7638b37206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g7638b37206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7d5fc0cd6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g7d5fc0cd6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638b37206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g7638b37206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7638b37206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g7638b37206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d5fc0cd6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Google Shape;455;g7d5fc0cd6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7638b37206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g7638b37206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810caf8d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g810caf8d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7638b37206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g7638b37206_1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638b37206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g7638b37206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7638b37206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g7638b37206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6" name="Google Shape;936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2329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d5fc0cd6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g7d5fc0cd6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8" name="Google Shape;4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3" name="Google Shape;943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867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9" name="Google Shape;949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89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5200"/>
              <a:buFont typeface="Helvetica Neue Light"/>
              <a:buNone/>
              <a:defRPr sz="5200">
                <a:solidFill>
                  <a:srgbClr val="365F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9BE5"/>
              </a:buClr>
              <a:buSzPts val="2800"/>
              <a:buNone/>
              <a:defRPr sz="2800">
                <a:solidFill>
                  <a:srgbClr val="039BE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2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6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">
  <p:cSld name="Sourc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ubTitle" idx="1"/>
          </p:nvPr>
        </p:nvSpPr>
        <p:spPr>
          <a:xfrm>
            <a:off x="147300" y="4839475"/>
            <a:ext cx="1509900" cy="1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i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23181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237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57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" type="blank">
  <p:cSld name="Questio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964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</a:t>
            </a:r>
            <a:r>
              <a:rPr lang="en"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5200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you!</a:t>
            </a:r>
            <a:endParaRPr sz="5200">
              <a:solidFill>
                <a:srgbClr val="999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" name="Google Shape;63;p16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Happy Learning :)</a:t>
            </a:r>
            <a:endParaRPr sz="2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368550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esign">
  <p:cSld name="2_Desig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773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3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11700" y="2210400"/>
            <a:ext cx="8520600" cy="7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3600"/>
              <a:buNone/>
              <a:defRPr sz="3600" b="1">
                <a:solidFill>
                  <a:srgbClr val="365F9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308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1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5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8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Google Shape;31;p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sz="2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81466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tages &amp; Disadvantages">
  <p:cSld name="Advantages &amp; Disadvantage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35" name="Google Shape;35;p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Helvetica Neue"/>
                <a:ea typeface="Helvetica Neue"/>
                <a:cs typeface="Helvetica Neue"/>
                <a:sym typeface="Helvetica Neue"/>
              </a:rPr>
              <a:t>Advantages &amp; Disadvantages</a:t>
            </a:r>
            <a:endParaRPr sz="2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18142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9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3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9;p1"/>
          <p:cNvSpPr txBox="1"/>
          <p:nvPr/>
        </p:nvSpPr>
        <p:spPr>
          <a:xfrm>
            <a:off x="2234400" y="4867800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7E7E7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Proprietary content. © Great Learning. All Rights Reserved. Unauthorized use or distribution prohibited.</a:t>
            </a:r>
            <a:endParaRPr sz="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628481" y="143219"/>
            <a:ext cx="1321960" cy="25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9189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33"/>
          <p:cNvSpPr txBox="1"/>
          <p:nvPr/>
        </p:nvSpPr>
        <p:spPr>
          <a:xfrm>
            <a:off x="5711875" y="1381175"/>
            <a:ext cx="3122400" cy="27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7" name="Google Shape;897;p133"/>
          <p:cNvSpPr txBox="1"/>
          <p:nvPr/>
        </p:nvSpPr>
        <p:spPr>
          <a:xfrm>
            <a:off x="390725" y="2266950"/>
            <a:ext cx="6748500" cy="7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4000" b="0" i="0" u="none" strike="noStrike" cap="none">
                <a:latin typeface="Avenir"/>
                <a:ea typeface="Avenir"/>
                <a:cs typeface="Avenir"/>
                <a:sym typeface="Avenir"/>
              </a:rPr>
              <a:t>Conditional Statements</a:t>
            </a:r>
            <a:endParaRPr sz="40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200828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" name="Google Shape;951;p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057400"/>
            <a:ext cx="8839201" cy="1558834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141"/>
          <p:cNvSpPr txBox="1"/>
          <p:nvPr/>
        </p:nvSpPr>
        <p:spPr>
          <a:xfrm>
            <a:off x="385011" y="140875"/>
            <a:ext cx="7443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If-else statement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78795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42"/>
          <p:cNvSpPr txBox="1"/>
          <p:nvPr/>
        </p:nvSpPr>
        <p:spPr>
          <a:xfrm>
            <a:off x="390725" y="2266950"/>
            <a:ext cx="65940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4000" b="0" i="0" u="none" strike="noStrike" cap="none">
                <a:latin typeface="Avenir"/>
                <a:ea typeface="Avenir"/>
                <a:cs typeface="Avenir"/>
                <a:sym typeface="Avenir"/>
              </a:rPr>
              <a:t>If elif else Statement</a:t>
            </a:r>
            <a:endParaRPr sz="40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76060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43"/>
          <p:cNvSpPr txBox="1"/>
          <p:nvPr/>
        </p:nvSpPr>
        <p:spPr>
          <a:xfrm>
            <a:off x="385011" y="140875"/>
            <a:ext cx="7443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If elif else statement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63" name="Google Shape;963;p143"/>
          <p:cNvSpPr txBox="1"/>
          <p:nvPr/>
        </p:nvSpPr>
        <p:spPr>
          <a:xfrm>
            <a:off x="470025" y="1370875"/>
            <a:ext cx="8274000" cy="18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 b="0" i="0" u="none" strike="noStrike" cap="none">
                <a:latin typeface="Avenir"/>
                <a:ea typeface="Avenir"/>
                <a:cs typeface="Avenir"/>
                <a:sym typeface="Avenir"/>
              </a:rPr>
              <a:t>Elif statement is used to control multiple conditions only if the given if condition false</a:t>
            </a:r>
            <a:endParaRPr sz="1600" b="0" i="0" u="none" strike="noStrike" cap="none"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 b="0" i="0" u="none" strike="noStrike" cap="none">
                <a:latin typeface="Avenir"/>
                <a:ea typeface="Avenir"/>
                <a:cs typeface="Avenir"/>
                <a:sym typeface="Avenir"/>
              </a:rPr>
              <a:t>It's similar to an if-else statement and the only exception is that in else we are not checking the condition but in elif, we check the condition</a:t>
            </a:r>
            <a:endParaRPr sz="1600" b="0" i="0" u="none" strike="noStrike" cap="none"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 b="0" i="0" u="none" strike="noStrike" cap="none">
                <a:latin typeface="Avenir"/>
                <a:ea typeface="Avenir"/>
                <a:cs typeface="Avenir"/>
                <a:sym typeface="Avenir"/>
              </a:rPr>
              <a:t>The syntax of the if elif else is </a:t>
            </a:r>
            <a:endParaRPr sz="1600" b="0" i="0" u="none" strike="noStrike" cap="none"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1800" b="0" i="0" u="none" strike="noStrike" cap="non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64" name="Google Shape;964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375" y="3752775"/>
            <a:ext cx="4291299" cy="107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167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44"/>
          <p:cNvSpPr txBox="1"/>
          <p:nvPr/>
        </p:nvSpPr>
        <p:spPr>
          <a:xfrm>
            <a:off x="385011" y="140875"/>
            <a:ext cx="7443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If elif else statement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70" name="Google Shape;970;p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812175"/>
            <a:ext cx="8839200" cy="2161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931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45"/>
          <p:cNvSpPr txBox="1"/>
          <p:nvPr/>
        </p:nvSpPr>
        <p:spPr>
          <a:xfrm>
            <a:off x="385011" y="140875"/>
            <a:ext cx="7443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If elif else statement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76" name="Google Shape;976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50" y="1758900"/>
            <a:ext cx="8955949" cy="188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9735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146"/>
          <p:cNvSpPr txBox="1"/>
          <p:nvPr/>
        </p:nvSpPr>
        <p:spPr>
          <a:xfrm>
            <a:off x="5711875" y="1381175"/>
            <a:ext cx="3122400" cy="27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4" name="Google Shape;984;p146"/>
          <p:cNvSpPr txBox="1"/>
          <p:nvPr/>
        </p:nvSpPr>
        <p:spPr>
          <a:xfrm>
            <a:off x="390725" y="2266950"/>
            <a:ext cx="78306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Nested if and if...else Statement</a:t>
            </a:r>
            <a:endParaRPr sz="40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4063414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47"/>
          <p:cNvSpPr txBox="1"/>
          <p:nvPr/>
        </p:nvSpPr>
        <p:spPr>
          <a:xfrm>
            <a:off x="385011" y="140875"/>
            <a:ext cx="7443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Nested If-else statement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0" name="Google Shape;990;p147"/>
          <p:cNvSpPr txBox="1"/>
          <p:nvPr/>
        </p:nvSpPr>
        <p:spPr>
          <a:xfrm>
            <a:off x="475525" y="1447075"/>
            <a:ext cx="8268300" cy="9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syntax of the if-statement is </a:t>
            </a: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1" name="Google Shape;991;p147"/>
          <p:cNvPicPr preferRelativeResize="0"/>
          <p:nvPr/>
        </p:nvPicPr>
        <p:blipFill rotWithShape="1">
          <a:blip r:embed="rId3">
            <a:alphaModFix/>
          </a:blip>
          <a:srcRect l="1676" t="5262" r="40713" b="4468"/>
          <a:stretch/>
        </p:blipFill>
        <p:spPr>
          <a:xfrm>
            <a:off x="3184375" y="2372475"/>
            <a:ext cx="2858501" cy="1613276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32653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148"/>
          <p:cNvSpPr txBox="1"/>
          <p:nvPr/>
        </p:nvSpPr>
        <p:spPr>
          <a:xfrm>
            <a:off x="385011" y="140875"/>
            <a:ext cx="7443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Nested If-else statement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7" name="Google Shape;997;p148"/>
          <p:cNvSpPr txBox="1"/>
          <p:nvPr/>
        </p:nvSpPr>
        <p:spPr>
          <a:xfrm>
            <a:off x="475525" y="1370875"/>
            <a:ext cx="8268300" cy="2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●"/>
            </a:pPr>
            <a:r>
              <a:rPr lang="en" sz="1800" b="0" i="0" u="none" strike="noStrike" cap="none">
                <a:latin typeface="Avenir"/>
                <a:ea typeface="Avenir"/>
                <a:cs typeface="Avenir"/>
                <a:sym typeface="Avenir"/>
              </a:rPr>
              <a:t>Note that </a:t>
            </a:r>
            <a:r>
              <a:rPr lang="en" sz="1800">
                <a:latin typeface="Avenir"/>
                <a:ea typeface="Avenir"/>
                <a:cs typeface="Avenir"/>
                <a:sym typeface="Avenir"/>
              </a:rPr>
              <a:t>the</a:t>
            </a:r>
            <a:r>
              <a:rPr lang="en" sz="1800" b="0" i="0" u="none" strike="noStrike" cap="none">
                <a:latin typeface="Avenir"/>
                <a:ea typeface="Avenir"/>
                <a:cs typeface="Avenir"/>
                <a:sym typeface="Avenir"/>
              </a:rPr>
              <a:t> ‘if’ statements are within the body of another if statement</a:t>
            </a:r>
            <a:endParaRPr sz="1800" b="0" i="0" u="none" strike="noStrike" cap="none"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●"/>
            </a:pPr>
            <a:r>
              <a:rPr lang="en" sz="1800" b="0" i="0" u="none" strike="noStrike" cap="none">
                <a:latin typeface="Avenir"/>
                <a:ea typeface="Avenir"/>
                <a:cs typeface="Avenir"/>
                <a:sym typeface="Avenir"/>
              </a:rPr>
              <a:t>The statements in this manner are called ‘nested if- statements’</a:t>
            </a:r>
            <a:endParaRPr sz="1800" b="0" i="0" u="none" strike="noStrike" cap="none"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●"/>
            </a:pPr>
            <a:r>
              <a:rPr lang="en" sz="1800" b="0" i="0" u="none" strike="noStrike" cap="none">
                <a:latin typeface="Avenir"/>
                <a:ea typeface="Avenir"/>
                <a:cs typeface="Avenir"/>
                <a:sym typeface="Avenir"/>
              </a:rPr>
              <a:t>If the first ‘if’ condition is satisfied then the program executes the commands within that ‘if’</a:t>
            </a:r>
            <a:endParaRPr sz="1800" b="0" i="0" u="none" strike="noStrike" cap="none"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5872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49"/>
          <p:cNvSpPr txBox="1"/>
          <p:nvPr/>
        </p:nvSpPr>
        <p:spPr>
          <a:xfrm>
            <a:off x="385011" y="140875"/>
            <a:ext cx="7443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Nested If-else statement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03" name="Google Shape;1003;p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812175"/>
            <a:ext cx="8839200" cy="20921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7283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50"/>
          <p:cNvSpPr txBox="1"/>
          <p:nvPr/>
        </p:nvSpPr>
        <p:spPr>
          <a:xfrm>
            <a:off x="385011" y="140875"/>
            <a:ext cx="7443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Nested If-else statement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09" name="Google Shape;1009;p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35975"/>
            <a:ext cx="8839201" cy="2037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969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30200" algn="just">
              <a:lnSpc>
                <a:spcPct val="100000"/>
              </a:lnSpc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Conditional statements:</a:t>
            </a:r>
          </a:p>
          <a:p>
            <a:pPr lvl="1" indent="-33020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GB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statement</a:t>
            </a:r>
          </a:p>
          <a:p>
            <a:pPr lvl="1" indent="-33020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GB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If-else statement</a:t>
            </a:r>
          </a:p>
          <a:p>
            <a:pPr lvl="1" indent="-33020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GB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</a:t>
            </a:r>
            <a:r>
              <a:rPr lang="en-GB" sz="16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elif</a:t>
            </a:r>
            <a:r>
              <a:rPr lang="en-GB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else statement </a:t>
            </a:r>
          </a:p>
          <a:p>
            <a:pPr lvl="1" indent="-33020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GB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Nested if-else</a:t>
            </a:r>
          </a:p>
          <a:p>
            <a:pPr indent="-330200" algn="just">
              <a:lnSpc>
                <a:spcPct val="150000"/>
              </a:lnSpc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IN" sz="2000" dirty="0">
                <a:solidFill>
                  <a:schemeClr val="dk1"/>
                </a:solidFill>
                <a:latin typeface="Avenir"/>
                <a:ea typeface="Avenir"/>
                <a:cs typeface="Avenir"/>
              </a:rPr>
              <a:t>Loops</a:t>
            </a:r>
          </a:p>
          <a:p>
            <a:pPr lvl="1" indent="-33020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IN" sz="1600" dirty="0">
                <a:solidFill>
                  <a:schemeClr val="dk1"/>
                </a:solidFill>
                <a:latin typeface="Avenir"/>
                <a:ea typeface="Avenir"/>
                <a:cs typeface="Avenir"/>
              </a:rPr>
              <a:t>For Loop</a:t>
            </a:r>
          </a:p>
          <a:p>
            <a:pPr lvl="1" indent="-33020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IN" sz="1600" dirty="0">
                <a:solidFill>
                  <a:schemeClr val="dk1"/>
                </a:solidFill>
                <a:latin typeface="Avenir"/>
                <a:ea typeface="Avenir"/>
                <a:cs typeface="Avenir"/>
              </a:rPr>
              <a:t>While Loop</a:t>
            </a:r>
          </a:p>
          <a:p>
            <a:pPr indent="-330200" algn="just">
              <a:lnSpc>
                <a:spcPct val="150000"/>
              </a:lnSpc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IN" sz="2000" dirty="0">
                <a:solidFill>
                  <a:schemeClr val="dk1"/>
                </a:solidFill>
                <a:latin typeface="Avenir"/>
                <a:ea typeface="Avenir"/>
                <a:cs typeface="Avenir"/>
              </a:rPr>
              <a:t>List Comprehension </a:t>
            </a:r>
          </a:p>
          <a:p>
            <a:pPr marL="5969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397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151"/>
          <p:cNvSpPr txBox="1"/>
          <p:nvPr/>
        </p:nvSpPr>
        <p:spPr>
          <a:xfrm>
            <a:off x="385011" y="140875"/>
            <a:ext cx="7443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Nested If statement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15" name="Google Shape;1015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24" y="2027249"/>
            <a:ext cx="8781998" cy="143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7358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614525" y="2266950"/>
            <a:ext cx="67587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Loops</a:t>
            </a:r>
            <a:endParaRPr sz="40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711875" y="1381175"/>
            <a:ext cx="3122400" cy="27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Python Iterables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13075" y="1644900"/>
            <a:ext cx="8056200" cy="23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Iterable is a Python object that is capable of returning its elements (or members) one by one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70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Sequence type Python objects like lists, tupes, dictionaries, strings and sets are iterable type of objects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Iteration through the Iterables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23525" y="2434274"/>
            <a:ext cx="80562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Iteration is a general term for taking each item from a sequence one after another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524522" y="2261030"/>
            <a:ext cx="76389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400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</a:t>
            </a:r>
            <a:r>
              <a:rPr lang="en-US" sz="4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</a:t>
            </a:r>
            <a:r>
              <a:rPr lang="en-US" sz="400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oop</a:t>
            </a:r>
            <a:endParaRPr sz="400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The for loop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467700" y="1906625"/>
            <a:ext cx="5715300" cy="20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‘for loop’ is used to iterate over the elements of a sequence (list, dictionary, tuple, string) or other iterable objects. 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Iterating over a sequence type object is also known as traversal.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9200" y="1545475"/>
            <a:ext cx="1931596" cy="2918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The for loop code example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05" name="Google Shape;105;p20"/>
          <p:cNvGrpSpPr/>
          <p:nvPr/>
        </p:nvGrpSpPr>
        <p:grpSpPr>
          <a:xfrm>
            <a:off x="4832079" y="1437959"/>
            <a:ext cx="3869338" cy="3009569"/>
            <a:chOff x="3152960" y="962752"/>
            <a:chExt cx="3869338" cy="3009569"/>
          </a:xfrm>
        </p:grpSpPr>
        <p:pic>
          <p:nvPicPr>
            <p:cNvPr id="106" name="Google Shape;106;p20"/>
            <p:cNvPicPr preferRelativeResize="0"/>
            <p:nvPr/>
          </p:nvPicPr>
          <p:blipFill rotWithShape="1">
            <a:blip r:embed="rId3">
              <a:alphaModFix/>
            </a:blip>
            <a:srcRect r="67753"/>
            <a:stretch/>
          </p:blipFill>
          <p:spPr>
            <a:xfrm>
              <a:off x="3152960" y="2381011"/>
              <a:ext cx="2838080" cy="159131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07" name="Google Shape;107;p20"/>
            <p:cNvSpPr txBox="1"/>
            <p:nvPr/>
          </p:nvSpPr>
          <p:spPr>
            <a:xfrm>
              <a:off x="3152960" y="962752"/>
              <a:ext cx="2101800" cy="6495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25AAE2"/>
                  </a:solidFill>
                  <a:latin typeface="Avenir"/>
                  <a:ea typeface="Avenir"/>
                  <a:cs typeface="Avenir"/>
                  <a:sym typeface="Avenir"/>
                </a:rPr>
                <a:t>A list - sequence type object</a:t>
              </a:r>
              <a:endParaRPr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108" name="Google Shape;108;p20"/>
            <p:cNvCxnSpPr/>
            <p:nvPr/>
          </p:nvCxnSpPr>
          <p:spPr>
            <a:xfrm>
              <a:off x="3379949" y="1274377"/>
              <a:ext cx="0" cy="1202400"/>
            </a:xfrm>
            <a:prstGeom prst="straightConnector1">
              <a:avLst/>
            </a:prstGeom>
            <a:noFill/>
            <a:ln w="19050" cap="flat" cmpd="sng">
              <a:solidFill>
                <a:srgbClr val="25AAE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9" name="Google Shape;109;p20"/>
            <p:cNvCxnSpPr/>
            <p:nvPr/>
          </p:nvCxnSpPr>
          <p:spPr>
            <a:xfrm>
              <a:off x="4012707" y="2105239"/>
              <a:ext cx="0" cy="674700"/>
            </a:xfrm>
            <a:prstGeom prst="straightConnector1">
              <a:avLst/>
            </a:prstGeom>
            <a:noFill/>
            <a:ln w="19050" cap="flat" cmpd="sng">
              <a:solidFill>
                <a:srgbClr val="25AAE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0" name="Google Shape;110;p20"/>
            <p:cNvSpPr txBox="1"/>
            <p:nvPr/>
          </p:nvSpPr>
          <p:spPr>
            <a:xfrm>
              <a:off x="3766998" y="1595204"/>
              <a:ext cx="3255300" cy="64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25AAE2"/>
                  </a:solidFill>
                  <a:latin typeface="Avenir"/>
                  <a:ea typeface="Avenir"/>
                  <a:cs typeface="Avenir"/>
                  <a:sym typeface="Avenir"/>
                </a:rPr>
                <a:t>A variable to hold a value from the list at each iteration</a:t>
              </a:r>
              <a:endParaRPr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cxnSp>
        <p:nvCxnSpPr>
          <p:cNvPr id="111" name="Google Shape;111;p20"/>
          <p:cNvCxnSpPr/>
          <p:nvPr/>
        </p:nvCxnSpPr>
        <p:spPr>
          <a:xfrm>
            <a:off x="4368603" y="985422"/>
            <a:ext cx="0" cy="387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p20"/>
          <p:cNvCxnSpPr>
            <a:stCxn id="113" idx="1"/>
            <a:endCxn id="114" idx="1"/>
          </p:cNvCxnSpPr>
          <p:nvPr/>
        </p:nvCxnSpPr>
        <p:spPr>
          <a:xfrm rot="10800000" flipH="1">
            <a:off x="1316445" y="2496367"/>
            <a:ext cx="39000" cy="1116300"/>
          </a:xfrm>
          <a:prstGeom prst="bentConnector3">
            <a:avLst>
              <a:gd name="adj1" fmla="val -586156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15" name="Google Shape;115;p20"/>
          <p:cNvGrpSpPr/>
          <p:nvPr/>
        </p:nvGrpSpPr>
        <p:grpSpPr>
          <a:xfrm>
            <a:off x="1065258" y="1116793"/>
            <a:ext cx="3072250" cy="3539410"/>
            <a:chOff x="1019930" y="1054671"/>
            <a:chExt cx="3072250" cy="3539410"/>
          </a:xfrm>
        </p:grpSpPr>
        <p:sp>
          <p:nvSpPr>
            <p:cNvPr id="114" name="Google Shape;114;p20"/>
            <p:cNvSpPr/>
            <p:nvPr/>
          </p:nvSpPr>
          <p:spPr>
            <a:xfrm>
              <a:off x="1309988" y="1947830"/>
              <a:ext cx="1668000" cy="972900"/>
            </a:xfrm>
            <a:prstGeom prst="diamond">
              <a:avLst/>
            </a:prstGeom>
            <a:solidFill>
              <a:srgbClr val="434343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Last Element Reached?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" name="Google Shape;116;p20"/>
            <p:cNvCxnSpPr/>
            <p:nvPr/>
          </p:nvCxnSpPr>
          <p:spPr>
            <a:xfrm>
              <a:off x="2143957" y="1528635"/>
              <a:ext cx="0" cy="40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7" name="Google Shape;117;p20"/>
            <p:cNvSpPr txBox="1"/>
            <p:nvPr/>
          </p:nvSpPr>
          <p:spPr>
            <a:xfrm>
              <a:off x="1019930" y="1054671"/>
              <a:ext cx="2263800" cy="4068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25AAE2"/>
                  </a:solidFill>
                  <a:latin typeface="Avenir"/>
                  <a:ea typeface="Avenir"/>
                  <a:cs typeface="Avenir"/>
                  <a:sym typeface="Avenir"/>
                </a:rPr>
                <a:t>Enter loop to print each element</a:t>
              </a:r>
              <a:endParaRPr sz="12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1271117" y="3341895"/>
              <a:ext cx="1745700" cy="417300"/>
            </a:xfrm>
            <a:prstGeom prst="rect">
              <a:avLst/>
            </a:prstGeom>
            <a:solidFill>
              <a:srgbClr val="434343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Print the element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" name="Google Shape;118;p20"/>
            <p:cNvCxnSpPr/>
            <p:nvPr/>
          </p:nvCxnSpPr>
          <p:spPr>
            <a:xfrm>
              <a:off x="2143956" y="2920754"/>
              <a:ext cx="0" cy="40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9" name="Google Shape;119;p20"/>
            <p:cNvSpPr txBox="1"/>
            <p:nvPr/>
          </p:nvSpPr>
          <p:spPr>
            <a:xfrm>
              <a:off x="2254383" y="2969303"/>
              <a:ext cx="613200" cy="3240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666666"/>
                  </a:solidFill>
                  <a:latin typeface="Avenir"/>
                  <a:ea typeface="Avenir"/>
                  <a:cs typeface="Avenir"/>
                  <a:sym typeface="Avenir"/>
                </a:rPr>
                <a:t>No</a:t>
              </a:r>
              <a:endParaRPr sz="1200" b="0" i="0" u="none" strike="noStrike" cap="non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" name="Google Shape;120;p20"/>
            <p:cNvSpPr txBox="1"/>
            <p:nvPr/>
          </p:nvSpPr>
          <p:spPr>
            <a:xfrm>
              <a:off x="2949078" y="2146639"/>
              <a:ext cx="786600" cy="3240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666666"/>
                  </a:solidFill>
                  <a:latin typeface="Avenir"/>
                  <a:ea typeface="Avenir"/>
                  <a:cs typeface="Avenir"/>
                  <a:sym typeface="Avenir"/>
                </a:rPr>
                <a:t>Yes</a:t>
              </a:r>
              <a:endParaRPr sz="1200" b="0" i="0" u="none" strike="noStrike" cap="non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2346480" y="4176781"/>
              <a:ext cx="1745700" cy="417300"/>
            </a:xfrm>
            <a:prstGeom prst="rect">
              <a:avLst/>
            </a:prstGeom>
            <a:solidFill>
              <a:srgbClr val="434343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Statement after the loop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2" name="Google Shape;122;p20"/>
            <p:cNvCxnSpPr>
              <a:stCxn id="114" idx="3"/>
              <a:endCxn id="121" idx="0"/>
            </p:cNvCxnSpPr>
            <p:nvPr/>
          </p:nvCxnSpPr>
          <p:spPr>
            <a:xfrm>
              <a:off x="2977988" y="2434280"/>
              <a:ext cx="241200" cy="1742400"/>
            </a:xfrm>
            <a:prstGeom prst="bentConnector2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each element of a string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" y="1893145"/>
            <a:ext cx="88011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448322" y="2261030"/>
            <a:ext cx="76389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4000" i="0" u="none" strike="noStrike" cap="none">
                <a:latin typeface="Avenir"/>
                <a:ea typeface="Avenir"/>
                <a:cs typeface="Avenir"/>
                <a:sym typeface="Avenir"/>
              </a:rPr>
              <a:t>While Loop</a:t>
            </a:r>
            <a:endParaRPr sz="400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543900" y="1903000"/>
            <a:ext cx="5715300" cy="20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‘while loop’ in Python is used to iterate over a block of code as long as the test condition is True.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generally use this loop when the number of times to iterate is not known to us beforehand.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The while loop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9550" y="1566413"/>
            <a:ext cx="1937244" cy="2918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3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Let’s explore conditional statements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3" name="Google Shape;903;p134"/>
          <p:cNvSpPr txBox="1"/>
          <p:nvPr/>
        </p:nvSpPr>
        <p:spPr>
          <a:xfrm>
            <a:off x="377550" y="1240475"/>
            <a:ext cx="8388900" cy="3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Conditional statements are handled by ‘if’ statements in python</a:t>
            </a:r>
            <a:endParaRPr sz="16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Conditional statement perform computations or actions depending on the boolean constraint is evaluated as true or false </a:t>
            </a:r>
            <a:endParaRPr sz="16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If the constraint is ‘True’, the statements in the body are executed, and if it is ‘False’,  the statements in body are skipped</a:t>
            </a:r>
            <a:endParaRPr sz="16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Conditional statements:</a:t>
            </a:r>
            <a:endParaRPr sz="1600" b="0" i="0" u="none" strike="noStrike" cap="none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marR="0" lvl="1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statement</a:t>
            </a:r>
            <a:endParaRPr sz="1600" b="0" i="0" u="none" strike="noStrike" cap="none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marR="0" lvl="1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If-else statement</a:t>
            </a:r>
            <a:endParaRPr sz="1600" b="0" i="0" u="none" strike="noStrike" cap="none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marR="0" lvl="1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elif else statement </a:t>
            </a:r>
            <a:endParaRPr sz="1600" b="0" i="0" u="none" strike="noStrike" cap="none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marR="0" lvl="1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Nested if-else</a:t>
            </a:r>
            <a:endParaRPr sz="1600" b="0" i="0" u="none" strike="noStrike" cap="none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847781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r="61842"/>
          <a:stretch/>
        </p:blipFill>
        <p:spPr>
          <a:xfrm>
            <a:off x="4892850" y="1669475"/>
            <a:ext cx="3489151" cy="31865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9" name="Google Shape;149;p24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The while loop code example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4523500" y="909150"/>
            <a:ext cx="24765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while statement checks the condition if x &lt; 10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51" name="Google Shape;151;p24"/>
          <p:cNvCxnSpPr/>
          <p:nvPr/>
        </p:nvCxnSpPr>
        <p:spPr>
          <a:xfrm rot="10800000">
            <a:off x="5481400" y="3210075"/>
            <a:ext cx="3000" cy="5247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2" name="Google Shape;152;p24"/>
          <p:cNvSpPr txBox="1"/>
          <p:nvPr/>
        </p:nvSpPr>
        <p:spPr>
          <a:xfrm>
            <a:off x="5362675" y="3734775"/>
            <a:ext cx="30723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Increment x by 1 and pass the control to the while statement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53" name="Google Shape;153;p24"/>
          <p:cNvCxnSpPr/>
          <p:nvPr/>
        </p:nvCxnSpPr>
        <p:spPr>
          <a:xfrm>
            <a:off x="4368603" y="985422"/>
            <a:ext cx="0" cy="3870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4"/>
          <p:cNvCxnSpPr>
            <a:stCxn id="155" idx="1"/>
            <a:endCxn id="156" idx="1"/>
          </p:cNvCxnSpPr>
          <p:nvPr/>
        </p:nvCxnSpPr>
        <p:spPr>
          <a:xfrm rot="10800000" flipH="1">
            <a:off x="1264400" y="2530605"/>
            <a:ext cx="39000" cy="1272000"/>
          </a:xfrm>
          <a:prstGeom prst="bentConnector3">
            <a:avLst>
              <a:gd name="adj1" fmla="val -61057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7" name="Google Shape;157;p24"/>
          <p:cNvGrpSpPr/>
          <p:nvPr/>
        </p:nvGrpSpPr>
        <p:grpSpPr>
          <a:xfrm>
            <a:off x="1013208" y="1151018"/>
            <a:ext cx="3072250" cy="3539410"/>
            <a:chOff x="1019930" y="1054671"/>
            <a:chExt cx="3072250" cy="3539410"/>
          </a:xfrm>
        </p:grpSpPr>
        <p:sp>
          <p:nvSpPr>
            <p:cNvPr id="156" name="Google Shape;156;p24"/>
            <p:cNvSpPr/>
            <p:nvPr/>
          </p:nvSpPr>
          <p:spPr>
            <a:xfrm>
              <a:off x="1309997" y="1947828"/>
              <a:ext cx="1484700" cy="972900"/>
            </a:xfrm>
            <a:prstGeom prst="diamond">
              <a:avLst/>
            </a:prstGeom>
            <a:solidFill>
              <a:srgbClr val="434343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Is the conditi</a:t>
              </a:r>
              <a:r>
                <a:rPr lang="en-US" sz="1100">
                  <a:solidFill>
                    <a:schemeClr val="lt1"/>
                  </a:solidFill>
                </a:rPr>
                <a:t>o</a:t>
              </a:r>
              <a:r>
                <a:rPr lang="en-US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 met?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" name="Google Shape;158;p24"/>
            <p:cNvCxnSpPr/>
            <p:nvPr/>
          </p:nvCxnSpPr>
          <p:spPr>
            <a:xfrm>
              <a:off x="2143957" y="1528635"/>
              <a:ext cx="0" cy="40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59" name="Google Shape;159;p24"/>
            <p:cNvSpPr txBox="1"/>
            <p:nvPr/>
          </p:nvSpPr>
          <p:spPr>
            <a:xfrm>
              <a:off x="1019930" y="1054671"/>
              <a:ext cx="2263800" cy="4068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25AAE2"/>
                  </a:solidFill>
                  <a:latin typeface="Avenir"/>
                  <a:ea typeface="Avenir"/>
                  <a:cs typeface="Avenir"/>
                  <a:sym typeface="Avenir"/>
                </a:rPr>
                <a:t>Enter loop with a pre condition as x &lt; 10</a:t>
              </a:r>
              <a:endParaRPr sz="12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1271122" y="3341908"/>
              <a:ext cx="1745700" cy="728700"/>
            </a:xfrm>
            <a:prstGeom prst="rect">
              <a:avLst/>
            </a:prstGeom>
            <a:solidFill>
              <a:srgbClr val="434343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Print the element, increment the value, pass control to while statement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" name="Google Shape;160;p24"/>
            <p:cNvCxnSpPr/>
            <p:nvPr/>
          </p:nvCxnSpPr>
          <p:spPr>
            <a:xfrm>
              <a:off x="2052356" y="2963004"/>
              <a:ext cx="0" cy="40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61" name="Google Shape;161;p24"/>
            <p:cNvSpPr txBox="1"/>
            <p:nvPr/>
          </p:nvSpPr>
          <p:spPr>
            <a:xfrm>
              <a:off x="2143947" y="2969316"/>
              <a:ext cx="708600" cy="3240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666666"/>
                  </a:solidFill>
                  <a:latin typeface="Avenir"/>
                  <a:ea typeface="Avenir"/>
                  <a:cs typeface="Avenir"/>
                  <a:sym typeface="Avenir"/>
                </a:rPr>
                <a:t>Yes</a:t>
              </a:r>
              <a:endParaRPr sz="1200" b="0" i="0" u="none" strike="noStrike" cap="non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" name="Google Shape;162;p24"/>
            <p:cNvSpPr txBox="1"/>
            <p:nvPr/>
          </p:nvSpPr>
          <p:spPr>
            <a:xfrm>
              <a:off x="2949078" y="2146639"/>
              <a:ext cx="786600" cy="3240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666666"/>
                  </a:solidFill>
                  <a:latin typeface="Avenir"/>
                  <a:ea typeface="Avenir"/>
                  <a:cs typeface="Avenir"/>
                  <a:sym typeface="Avenir"/>
                </a:rPr>
                <a:t>N0</a:t>
              </a:r>
              <a:endParaRPr sz="1200" b="0" i="0" u="none" strike="noStrike" cap="non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2346480" y="4176781"/>
              <a:ext cx="1745700" cy="417300"/>
            </a:xfrm>
            <a:prstGeom prst="rect">
              <a:avLst/>
            </a:prstGeom>
            <a:solidFill>
              <a:srgbClr val="434343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 loop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24"/>
            <p:cNvCxnSpPr>
              <a:stCxn id="156" idx="3"/>
              <a:endCxn id="163" idx="0"/>
            </p:cNvCxnSpPr>
            <p:nvPr/>
          </p:nvCxnSpPr>
          <p:spPr>
            <a:xfrm>
              <a:off x="2794697" y="2434278"/>
              <a:ext cx="424500" cy="1742400"/>
            </a:xfrm>
            <a:prstGeom prst="bentConnector2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165" name="Google Shape;165;p24"/>
          <p:cNvCxnSpPr/>
          <p:nvPr/>
        </p:nvCxnSpPr>
        <p:spPr>
          <a:xfrm rot="-5400000" flipH="1">
            <a:off x="4050550" y="2007450"/>
            <a:ext cx="1433400" cy="231000"/>
          </a:xfrm>
          <a:prstGeom prst="bentConnector3">
            <a:avLst>
              <a:gd name="adj1" fmla="val 99022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Print each element of a list using while loop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114950"/>
            <a:ext cx="8839200" cy="1741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372122" y="2261030"/>
            <a:ext cx="76389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400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Break, Continue</a:t>
            </a:r>
            <a:endParaRPr sz="400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Exiting a loop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543900" y="1716850"/>
            <a:ext cx="80562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US" sz="1600" b="0" i="0" u="none" strike="noStrike" cap="none">
                <a:latin typeface="Avenir"/>
                <a:ea typeface="Avenir"/>
                <a:cs typeface="Avenir"/>
                <a:sym typeface="Avenir"/>
              </a:rPr>
              <a:t>Loops in Python allows us to automate and repeat tasks.</a:t>
            </a:r>
            <a:endParaRPr sz="1600" b="0" i="0" u="none" strike="noStrike" cap="none"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US" sz="1600" b="0" i="0" u="none" strike="noStrike" cap="none">
                <a:latin typeface="Avenir"/>
                <a:ea typeface="Avenir"/>
                <a:cs typeface="Avenir"/>
                <a:sym typeface="Avenir"/>
              </a:rPr>
              <a:t>But at times, due to certain factors, we may want to:</a:t>
            </a:r>
            <a:endParaRPr sz="1600" b="0" i="0" u="none" strike="noStrike" cap="none">
              <a:latin typeface="Avenir"/>
              <a:ea typeface="Avenir"/>
              <a:cs typeface="Avenir"/>
              <a:sym typeface="Avenir"/>
            </a:endParaRPr>
          </a:p>
          <a:p>
            <a:pPr marL="914400" marR="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○"/>
            </a:pPr>
            <a:r>
              <a:rPr lang="en-US" sz="1600" b="0" i="0" u="none" strike="noStrike" cap="none">
                <a:latin typeface="Avenir"/>
                <a:ea typeface="Avenir"/>
                <a:cs typeface="Avenir"/>
                <a:sym typeface="Avenir"/>
              </a:rPr>
              <a:t>Exit a loop completely when a certain condition is met</a:t>
            </a:r>
            <a:endParaRPr sz="1600" b="0" i="0" u="none" strike="noStrike" cap="none">
              <a:latin typeface="Avenir"/>
              <a:ea typeface="Avenir"/>
              <a:cs typeface="Avenir"/>
              <a:sym typeface="Avenir"/>
            </a:endParaRPr>
          </a:p>
          <a:p>
            <a:pPr marL="914400" marR="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○"/>
            </a:pPr>
            <a:r>
              <a:rPr lang="en-US" sz="1600" b="0" i="0" u="none" strike="noStrike" cap="none">
                <a:latin typeface="Avenir"/>
                <a:ea typeface="Avenir"/>
                <a:cs typeface="Avenir"/>
                <a:sym typeface="Avenir"/>
              </a:rPr>
              <a:t>Skip part of a loop before moving to next</a:t>
            </a:r>
            <a:endParaRPr sz="16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Exit a loop with break statement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372850" y="2045375"/>
            <a:ext cx="5833500" cy="21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‘break’ statement ends the current loop and resumes execution at the next statement.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break statement can be used in both ‘while’ loop and ‘for’ loop.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2" name="Google Shape;19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9700" y="1132975"/>
            <a:ext cx="2420875" cy="35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Exit a while loop with break statement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8" name="Google Shape;19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963875"/>
            <a:ext cx="8839200" cy="1749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Exit a </a:t>
            </a:r>
            <a:r>
              <a:rPr lang="en-US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for</a:t>
            </a: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loop with break statement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50" y="1763912"/>
            <a:ext cx="8699075" cy="16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Skip part of the loop with continue statement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296650" y="1804350"/>
            <a:ext cx="5332200" cy="27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‘continue’ statement in Python ignores all the remaining statements in the iteration of the current loop and moves the control back to the beginning of the loop.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continue statement can be used in both ‘while’ loop and the ‘for’ loop.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8638" y="1242250"/>
            <a:ext cx="3083201" cy="360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/>
        </p:nvSpPr>
        <p:spPr>
          <a:xfrm>
            <a:off x="372850" y="140875"/>
            <a:ext cx="7760700" cy="9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Skip part of the loop with continue statement using </a:t>
            </a:r>
            <a:r>
              <a:rPr lang="en-US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while</a:t>
            </a: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loop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50" y="1804500"/>
            <a:ext cx="7760698" cy="1911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3"/>
          <p:cNvPicPr preferRelativeResize="0"/>
          <p:nvPr/>
        </p:nvPicPr>
        <p:blipFill rotWithShape="1">
          <a:blip r:embed="rId3">
            <a:alphaModFix/>
          </a:blip>
          <a:srcRect r="52116"/>
          <a:stretch/>
        </p:blipFill>
        <p:spPr>
          <a:xfrm>
            <a:off x="150698" y="2019625"/>
            <a:ext cx="4159449" cy="30530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3" name="Google Shape;223;p33"/>
          <p:cNvSpPr txBox="1"/>
          <p:nvPr/>
        </p:nvSpPr>
        <p:spPr>
          <a:xfrm>
            <a:off x="372850" y="140875"/>
            <a:ext cx="7760700" cy="9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Skip part of the loop with continue statement using for loop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3509850" y="1208575"/>
            <a:ext cx="21771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for...loop iterates through the string character by character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25" name="Google Shape;225;p33"/>
          <p:cNvCxnSpPr>
            <a:endCxn id="224" idx="1"/>
          </p:cNvCxnSpPr>
          <p:nvPr/>
        </p:nvCxnSpPr>
        <p:spPr>
          <a:xfrm rot="10800000" flipH="1">
            <a:off x="313350" y="1423675"/>
            <a:ext cx="3196500" cy="642600"/>
          </a:xfrm>
          <a:prstGeom prst="bentConnector3">
            <a:avLst>
              <a:gd name="adj1" fmla="val 216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sm" len="sm"/>
            <a:tailEnd type="none" w="sm" len="sm"/>
          </a:ln>
        </p:spPr>
      </p:cxnSp>
      <p:sp>
        <p:nvSpPr>
          <p:cNvPr id="226" name="Google Shape;226;p33"/>
          <p:cNvSpPr txBox="1"/>
          <p:nvPr/>
        </p:nvSpPr>
        <p:spPr>
          <a:xfrm>
            <a:off x="4521775" y="2126950"/>
            <a:ext cx="30180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if condition checks for the condition, x = “i”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27" name="Google Shape;227;p33"/>
          <p:cNvCxnSpPr/>
          <p:nvPr/>
        </p:nvCxnSpPr>
        <p:spPr>
          <a:xfrm>
            <a:off x="1520575" y="2363917"/>
            <a:ext cx="3001200" cy="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228" name="Google Shape;228;p33"/>
          <p:cNvSpPr txBox="1"/>
          <p:nvPr/>
        </p:nvSpPr>
        <p:spPr>
          <a:xfrm>
            <a:off x="3419600" y="3857825"/>
            <a:ext cx="30180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continue statement, when meets the condition, it ignores that character and moves the control to the beginning of the loop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29" name="Google Shape;229;p33"/>
          <p:cNvCxnSpPr>
            <a:endCxn id="228" idx="0"/>
          </p:cNvCxnSpPr>
          <p:nvPr/>
        </p:nvCxnSpPr>
        <p:spPr>
          <a:xfrm>
            <a:off x="1532300" y="2509025"/>
            <a:ext cx="3396300" cy="1348800"/>
          </a:xfrm>
          <a:prstGeom prst="bentConnector2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35"/>
          <p:cNvSpPr txBox="1"/>
          <p:nvPr/>
        </p:nvSpPr>
        <p:spPr>
          <a:xfrm>
            <a:off x="5711875" y="1381175"/>
            <a:ext cx="3122400" cy="27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1" name="Google Shape;911;p135"/>
          <p:cNvSpPr txBox="1"/>
          <p:nvPr/>
        </p:nvSpPr>
        <p:spPr>
          <a:xfrm>
            <a:off x="390725" y="2266950"/>
            <a:ext cx="4896000" cy="9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Statement</a:t>
            </a:r>
            <a:endParaRPr sz="40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7756803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/>
        </p:nvSpPr>
        <p:spPr>
          <a:xfrm>
            <a:off x="295922" y="1880030"/>
            <a:ext cx="76389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More on Loops</a:t>
            </a:r>
            <a:endParaRPr sz="50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/>
        </p:nvSpPr>
        <p:spPr>
          <a:xfrm>
            <a:off x="372862" y="140875"/>
            <a:ext cx="7760663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each element of a tuple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3" name="Google Shape;24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" y="1798630"/>
            <a:ext cx="8801100" cy="2018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/>
        </p:nvSpPr>
        <p:spPr>
          <a:xfrm>
            <a:off x="372862" y="140875"/>
            <a:ext cx="7760663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through a list of list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9" name="Google Shape;24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" y="2056935"/>
            <a:ext cx="8801100" cy="1315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" y="1477331"/>
            <a:ext cx="8801100" cy="3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7"/>
          <p:cNvSpPr txBox="1"/>
          <p:nvPr/>
        </p:nvSpPr>
        <p:spPr>
          <a:xfrm>
            <a:off x="372862" y="140875"/>
            <a:ext cx="7760663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Loop through a range</a:t>
            </a:r>
            <a:endParaRPr sz="2400" b="0" i="0" u="none" strike="noStrike" cap="none" dirty="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6" name="Google Shape;256;p37"/>
          <p:cNvSpPr txBox="1"/>
          <p:nvPr/>
        </p:nvSpPr>
        <p:spPr>
          <a:xfrm>
            <a:off x="2655201" y="2193000"/>
            <a:ext cx="5478300" cy="75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 range() function takes 3 parameters. Start, stop and step. If step is not provided a default step of 1 is considered. </a:t>
            </a:r>
            <a:endParaRPr sz="14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57" name="Google Shape;257;p37"/>
          <p:cNvCxnSpPr>
            <a:stCxn id="256" idx="0"/>
          </p:cNvCxnSpPr>
          <p:nvPr/>
        </p:nvCxnSpPr>
        <p:spPr>
          <a:xfrm rot="5400000" flipH="1">
            <a:off x="3707001" y="505650"/>
            <a:ext cx="401400" cy="2973300"/>
          </a:xfrm>
          <a:prstGeom prst="bentConnector2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8" name="Google Shape;258;p37"/>
          <p:cNvSpPr txBox="1"/>
          <p:nvPr/>
        </p:nvSpPr>
        <p:spPr>
          <a:xfrm>
            <a:off x="2939700" y="4563375"/>
            <a:ext cx="21873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Here the </a:t>
            </a:r>
            <a:r>
              <a:rPr lang="en-US" sz="14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step is </a:t>
            </a:r>
            <a:r>
              <a:rPr lang="en-US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set to 2.</a:t>
            </a:r>
            <a:endParaRPr sz="14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59" name="Google Shape;259;p37"/>
          <p:cNvCxnSpPr>
            <a:endCxn id="258" idx="0"/>
          </p:cNvCxnSpPr>
          <p:nvPr/>
        </p:nvCxnSpPr>
        <p:spPr>
          <a:xfrm>
            <a:off x="2212650" y="4095075"/>
            <a:ext cx="1820700" cy="468300"/>
          </a:xfrm>
          <a:prstGeom prst="bentConnector2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" y="1677880"/>
            <a:ext cx="8801100" cy="221361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8"/>
          <p:cNvSpPr txBox="1"/>
          <p:nvPr/>
        </p:nvSpPr>
        <p:spPr>
          <a:xfrm>
            <a:off x="372862" y="140875"/>
            <a:ext cx="7760663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Loop through a range (negative step)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6" name="Google Shape;266;p38"/>
          <p:cNvSpPr txBox="1"/>
          <p:nvPr/>
        </p:nvSpPr>
        <p:spPr>
          <a:xfrm>
            <a:off x="3162050" y="2571750"/>
            <a:ext cx="5289600" cy="1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 range() function takes 3 parameters. Start, stop and step. If step is not provided a default step of 1 is considered. </a:t>
            </a:r>
            <a:endParaRPr sz="1400" b="0" i="0" u="none" strike="noStrike" cap="none">
              <a:solidFill>
                <a:srgbClr val="25AAE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In this example we have a negative step of -10. The range starts from 10. Goes backward to 0 by step 10</a:t>
            </a:r>
            <a:endParaRPr sz="14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67" name="Google Shape;267;p38"/>
          <p:cNvCxnSpPr>
            <a:endCxn id="266" idx="0"/>
          </p:cNvCxnSpPr>
          <p:nvPr/>
        </p:nvCxnSpPr>
        <p:spPr>
          <a:xfrm>
            <a:off x="2468450" y="2055750"/>
            <a:ext cx="3338400" cy="516000"/>
          </a:xfrm>
          <a:prstGeom prst="bentConnector2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sm" len="sm"/>
            <a:tailEnd type="none" w="sm" len="sm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/>
        </p:nvSpPr>
        <p:spPr>
          <a:xfrm>
            <a:off x="372862" y="140875"/>
            <a:ext cx="7760663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Computation </a:t>
            </a:r>
            <a:r>
              <a:rPr lang="en-US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using</a:t>
            </a: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for…loop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73" name="Google Shape;2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50" y="1572375"/>
            <a:ext cx="9044652" cy="30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/>
        </p:nvSpPr>
        <p:spPr>
          <a:xfrm>
            <a:off x="372862" y="140875"/>
            <a:ext cx="7760663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through a dictionary object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79" name="Google Shape;279;p40"/>
          <p:cNvPicPr preferRelativeResize="0"/>
          <p:nvPr/>
        </p:nvPicPr>
        <p:blipFill rotWithShape="1">
          <a:blip r:embed="rId3">
            <a:alphaModFix/>
          </a:blip>
          <a:srcRect r="38256"/>
          <a:stretch/>
        </p:blipFill>
        <p:spPr>
          <a:xfrm>
            <a:off x="485775" y="916400"/>
            <a:ext cx="5045926" cy="40862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0" name="Google Shape;280;p40"/>
          <p:cNvSpPr txBox="1"/>
          <p:nvPr/>
        </p:nvSpPr>
        <p:spPr>
          <a:xfrm>
            <a:off x="6153750" y="2881400"/>
            <a:ext cx="20409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dict.keys() returns all keys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1" name="Google Shape;281;p40"/>
          <p:cNvSpPr txBox="1"/>
          <p:nvPr/>
        </p:nvSpPr>
        <p:spPr>
          <a:xfrm>
            <a:off x="5872300" y="4061650"/>
            <a:ext cx="23541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dict.values() return all values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2" name="Google Shape;282;p40"/>
          <p:cNvSpPr txBox="1"/>
          <p:nvPr/>
        </p:nvSpPr>
        <p:spPr>
          <a:xfrm>
            <a:off x="5872300" y="1752450"/>
            <a:ext cx="27336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dict.items() returns all key-value pair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83" name="Google Shape;283;p40"/>
          <p:cNvCxnSpPr>
            <a:stCxn id="280" idx="1"/>
          </p:cNvCxnSpPr>
          <p:nvPr/>
        </p:nvCxnSpPr>
        <p:spPr>
          <a:xfrm flipH="1">
            <a:off x="2940450" y="3106400"/>
            <a:ext cx="3213300" cy="87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40"/>
          <p:cNvCxnSpPr>
            <a:stCxn id="281" idx="1"/>
          </p:cNvCxnSpPr>
          <p:nvPr/>
        </p:nvCxnSpPr>
        <p:spPr>
          <a:xfrm flipH="1">
            <a:off x="3047200" y="4261000"/>
            <a:ext cx="2825100" cy="189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40"/>
          <p:cNvCxnSpPr>
            <a:stCxn id="282" idx="1"/>
          </p:cNvCxnSpPr>
          <p:nvPr/>
        </p:nvCxnSpPr>
        <p:spPr>
          <a:xfrm flipH="1">
            <a:off x="3328600" y="1951800"/>
            <a:ext cx="2543700" cy="87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/>
        </p:nvSpPr>
        <p:spPr>
          <a:xfrm>
            <a:off x="372862" y="140875"/>
            <a:ext cx="7760663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through the values in a dictionary to create a list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91" name="Google Shape;29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" y="2070223"/>
            <a:ext cx="8801100" cy="160909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1"/>
          <p:cNvSpPr txBox="1"/>
          <p:nvPr/>
        </p:nvSpPr>
        <p:spPr>
          <a:xfrm>
            <a:off x="5727650" y="1434575"/>
            <a:ext cx="17469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Create a blank list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3" name="Google Shape;293;p41"/>
          <p:cNvSpPr txBox="1"/>
          <p:nvPr/>
        </p:nvSpPr>
        <p:spPr>
          <a:xfrm>
            <a:off x="3257037" y="4215950"/>
            <a:ext cx="1992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Append new value to the list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94" name="Google Shape;294;p41"/>
          <p:cNvCxnSpPr/>
          <p:nvPr/>
        </p:nvCxnSpPr>
        <p:spPr>
          <a:xfrm>
            <a:off x="2130641" y="3000651"/>
            <a:ext cx="2097000" cy="1215300"/>
          </a:xfrm>
          <a:prstGeom prst="bentConnector2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sm" len="sm"/>
            <a:tailEnd type="none" w="sm" len="sm"/>
          </a:ln>
        </p:spPr>
      </p:cxnSp>
      <p:cxnSp>
        <p:nvCxnSpPr>
          <p:cNvPr id="295" name="Google Shape;295;p41"/>
          <p:cNvCxnSpPr>
            <a:endCxn id="292" idx="2"/>
          </p:cNvCxnSpPr>
          <p:nvPr/>
        </p:nvCxnSpPr>
        <p:spPr>
          <a:xfrm rot="10800000" flipH="1">
            <a:off x="1622900" y="1822475"/>
            <a:ext cx="4978200" cy="749400"/>
          </a:xfrm>
          <a:prstGeom prst="bentConnector2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sm" len="sm"/>
            <a:tailEnd type="none" w="sm" len="sm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" y="2003996"/>
            <a:ext cx="8801100" cy="19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2"/>
          <p:cNvSpPr txBox="1"/>
          <p:nvPr/>
        </p:nvSpPr>
        <p:spPr>
          <a:xfrm>
            <a:off x="372862" y="140875"/>
            <a:ext cx="7760663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Replace values in a dictionary with computed values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2" name="Google Shape;302;p42"/>
          <p:cNvSpPr txBox="1"/>
          <p:nvPr/>
        </p:nvSpPr>
        <p:spPr>
          <a:xfrm>
            <a:off x="5066150" y="1434575"/>
            <a:ext cx="17106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A dictionary object</a:t>
            </a:r>
            <a:endParaRPr sz="1100" b="0" i="0" u="none" strike="noStrike" cap="none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5379875" y="3781300"/>
            <a:ext cx="2689800" cy="52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Applies a 10</a:t>
            </a:r>
            <a:r>
              <a:rPr lang="en-US" sz="110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%</a:t>
            </a:r>
            <a:r>
              <a:rPr lang="en-US" sz="1100" b="0" i="0" u="none" strike="noStrike" cap="non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 discount and returns the price after discount.</a:t>
            </a:r>
            <a:endParaRPr sz="1100" b="0" i="0" u="none" strike="noStrike" cap="none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04" name="Google Shape;304;p42"/>
          <p:cNvCxnSpPr>
            <a:endCxn id="303" idx="0"/>
          </p:cNvCxnSpPr>
          <p:nvPr/>
        </p:nvCxnSpPr>
        <p:spPr>
          <a:xfrm>
            <a:off x="4034975" y="3249100"/>
            <a:ext cx="2689800" cy="532200"/>
          </a:xfrm>
          <a:prstGeom prst="bentConnector2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sm" len="sm"/>
            <a:tailEnd type="none" w="sm" len="sm"/>
          </a:ln>
        </p:spPr>
      </p:cxnSp>
      <p:cxnSp>
        <p:nvCxnSpPr>
          <p:cNvPr id="305" name="Google Shape;305;p42"/>
          <p:cNvCxnSpPr>
            <a:endCxn id="302" idx="2"/>
          </p:cNvCxnSpPr>
          <p:nvPr/>
        </p:nvCxnSpPr>
        <p:spPr>
          <a:xfrm rot="10800000" flipH="1">
            <a:off x="5143850" y="1822475"/>
            <a:ext cx="777600" cy="528300"/>
          </a:xfrm>
          <a:prstGeom prst="bentConnector2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sm" len="sm"/>
            <a:tailEnd type="none" w="sm" len="sm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126" y="1708074"/>
            <a:ext cx="8665574" cy="18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The for loop with conditional statements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2" name="Google Shape;312;p43"/>
          <p:cNvSpPr txBox="1"/>
          <p:nvPr/>
        </p:nvSpPr>
        <p:spPr>
          <a:xfrm>
            <a:off x="4768222" y="994675"/>
            <a:ext cx="8550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For loop</a:t>
            </a:r>
            <a:endParaRPr sz="1100" b="0" i="0" u="none" strike="noStrike" cap="none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3" name="Google Shape;313;p43"/>
          <p:cNvSpPr txBox="1"/>
          <p:nvPr/>
        </p:nvSpPr>
        <p:spPr>
          <a:xfrm>
            <a:off x="4086725" y="2996925"/>
            <a:ext cx="2997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Conditional statement to check if the remainder of a number divide</a:t>
            </a:r>
            <a:r>
              <a:rPr lang="en-US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d </a:t>
            </a:r>
            <a:r>
              <a:rPr lang="en-US"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by 3 is zero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14" name="Google Shape;314;p43"/>
          <p:cNvCxnSpPr>
            <a:endCxn id="313" idx="0"/>
          </p:cNvCxnSpPr>
          <p:nvPr/>
        </p:nvCxnSpPr>
        <p:spPr>
          <a:xfrm>
            <a:off x="1925225" y="2166825"/>
            <a:ext cx="3660000" cy="830100"/>
          </a:xfrm>
          <a:prstGeom prst="bentConnector2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sm" len="sm"/>
            <a:tailEnd type="none" w="sm" len="sm"/>
          </a:ln>
        </p:spPr>
      </p:cxnSp>
      <p:cxnSp>
        <p:nvCxnSpPr>
          <p:cNvPr id="315" name="Google Shape;315;p43"/>
          <p:cNvCxnSpPr/>
          <p:nvPr/>
        </p:nvCxnSpPr>
        <p:spPr>
          <a:xfrm rot="10800000" flipH="1">
            <a:off x="505213" y="1188626"/>
            <a:ext cx="4263000" cy="757800"/>
          </a:xfrm>
          <a:prstGeom prst="bentConnector3">
            <a:avLst>
              <a:gd name="adj1" fmla="val 350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36"/>
          <p:cNvSpPr txBox="1"/>
          <p:nvPr/>
        </p:nvSpPr>
        <p:spPr>
          <a:xfrm>
            <a:off x="385011" y="140875"/>
            <a:ext cx="7443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If statement</a:t>
            </a: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136"/>
          <p:cNvSpPr txBox="1"/>
          <p:nvPr/>
        </p:nvSpPr>
        <p:spPr>
          <a:xfrm>
            <a:off x="377550" y="1164275"/>
            <a:ext cx="83889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 b="0" i="0" u="none" strike="noStrike" cap="none">
                <a:latin typeface="Avenir"/>
                <a:ea typeface="Avenir"/>
                <a:cs typeface="Avenir"/>
                <a:sym typeface="Avenir"/>
              </a:rPr>
              <a:t>The syntax of the if-statement is</a:t>
            </a:r>
            <a:r>
              <a:rPr lang="en" sz="1600">
                <a:latin typeface="Avenir"/>
                <a:ea typeface="Avenir"/>
                <a:cs typeface="Avenir"/>
                <a:sym typeface="Avenir"/>
              </a:rPr>
              <a:t>:</a:t>
            </a:r>
            <a:endParaRPr sz="1600" b="0" i="0" u="none" strike="noStrike" cap="non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18" name="Google Shape;918;p136"/>
          <p:cNvPicPr preferRelativeResize="0"/>
          <p:nvPr/>
        </p:nvPicPr>
        <p:blipFill rotWithShape="1">
          <a:blip r:embed="rId3">
            <a:alphaModFix/>
          </a:blip>
          <a:srcRect l="25730" t="10360" r="13137" b="8700"/>
          <a:stretch/>
        </p:blipFill>
        <p:spPr>
          <a:xfrm>
            <a:off x="3100100" y="1655325"/>
            <a:ext cx="3188574" cy="8161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19" name="Google Shape;919;p136"/>
          <p:cNvSpPr txBox="1"/>
          <p:nvPr/>
        </p:nvSpPr>
        <p:spPr>
          <a:xfrm>
            <a:off x="381000" y="2454425"/>
            <a:ext cx="8573100" cy="26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Python logical conditions supported are </a:t>
            </a:r>
            <a:endParaRPr sz="16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1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Equivalence `==`</a:t>
            </a:r>
            <a:endParaRPr sz="16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1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Inequivalence `!=`</a:t>
            </a:r>
            <a:endParaRPr sz="16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1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Less than </a:t>
            </a:r>
            <a:r>
              <a:rPr lang="en" sz="1600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`&lt;`</a:t>
            </a:r>
            <a:endParaRPr sz="16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1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Greater than </a:t>
            </a:r>
            <a:r>
              <a:rPr lang="en" sz="1600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`&gt;`</a:t>
            </a:r>
            <a:endParaRPr sz="16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1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Less than or equal to `&lt;=`</a:t>
            </a:r>
            <a:endParaRPr sz="16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1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Greater than or equal to `&gt;=`</a:t>
            </a:r>
            <a:endParaRPr sz="16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</a:t>
            </a:r>
            <a:r>
              <a:rPr lang="en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statement can be nested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10003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/>
        </p:nvSpPr>
        <p:spPr>
          <a:xfrm>
            <a:off x="372862" y="140875"/>
            <a:ext cx="7760663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Nested for loop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1" name="Google Shape;321;p44"/>
          <p:cNvSpPr txBox="1"/>
          <p:nvPr/>
        </p:nvSpPr>
        <p:spPr>
          <a:xfrm>
            <a:off x="2068496" y="1857848"/>
            <a:ext cx="5326602" cy="1602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[first iterating variable] in [outer loop]:</a:t>
            </a:r>
            <a:endParaRPr sz="160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	[</a:t>
            </a: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code line 1</a:t>
            </a:r>
            <a:r>
              <a:rPr lang="en-US" sz="160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]</a:t>
            </a:r>
            <a:endParaRPr sz="160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[code line 2]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[second iterating variable] in [nested loop]:</a:t>
            </a:r>
            <a:endParaRPr sz="160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  		[</a:t>
            </a: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code line 1</a:t>
            </a:r>
            <a:r>
              <a:rPr lang="en-US" sz="160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] </a:t>
            </a:r>
            <a:endParaRPr sz="160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2" name="Google Shape;322;p44"/>
          <p:cNvSpPr txBox="1"/>
          <p:nvPr/>
        </p:nvSpPr>
        <p:spPr>
          <a:xfrm>
            <a:off x="1817825" y="1285000"/>
            <a:ext cx="20307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 sz="1100" b="0" i="0" u="none" strike="noStrike" cap="none" baseline="300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st</a:t>
            </a:r>
            <a:r>
              <a:rPr lang="en-US"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 level loop or outer loop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23" name="Google Shape;323;p44"/>
          <p:cNvCxnSpPr/>
          <p:nvPr/>
        </p:nvCxnSpPr>
        <p:spPr>
          <a:xfrm rot="10800000">
            <a:off x="2308198" y="1673011"/>
            <a:ext cx="0" cy="326100"/>
          </a:xfrm>
          <a:prstGeom prst="straightConnector1">
            <a:avLst/>
          </a:prstGeom>
          <a:noFill/>
          <a:ln w="19050" cap="flat" cmpd="sng">
            <a:solidFill>
              <a:srgbClr val="25AAE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4" name="Google Shape;324;p44"/>
          <p:cNvSpPr txBox="1"/>
          <p:nvPr/>
        </p:nvSpPr>
        <p:spPr>
          <a:xfrm>
            <a:off x="2128879" y="4486470"/>
            <a:ext cx="11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Nested loop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25" name="Google Shape;325;p44"/>
          <p:cNvCxnSpPr>
            <a:endCxn id="324" idx="0"/>
          </p:cNvCxnSpPr>
          <p:nvPr/>
        </p:nvCxnSpPr>
        <p:spPr>
          <a:xfrm flipH="1">
            <a:off x="2726779" y="3368370"/>
            <a:ext cx="6000" cy="1118100"/>
          </a:xfrm>
          <a:prstGeom prst="straightConnector1">
            <a:avLst/>
          </a:prstGeom>
          <a:noFill/>
          <a:ln w="19050" cap="flat" cmpd="sng">
            <a:solidFill>
              <a:srgbClr val="25AAE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6" name="Google Shape;326;p44"/>
          <p:cNvCxnSpPr/>
          <p:nvPr/>
        </p:nvCxnSpPr>
        <p:spPr>
          <a:xfrm rot="10800000" flipH="1">
            <a:off x="2171506" y="2441153"/>
            <a:ext cx="426600" cy="600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7" name="Google Shape;327;p44"/>
          <p:cNvCxnSpPr/>
          <p:nvPr/>
        </p:nvCxnSpPr>
        <p:spPr>
          <a:xfrm>
            <a:off x="2128881" y="3535684"/>
            <a:ext cx="8346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8" name="Google Shape;328;p44"/>
          <p:cNvCxnSpPr/>
          <p:nvPr/>
        </p:nvCxnSpPr>
        <p:spPr>
          <a:xfrm>
            <a:off x="6221999" y="4409801"/>
            <a:ext cx="834600" cy="0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29" name="Google Shape;329;p44"/>
          <p:cNvSpPr txBox="1"/>
          <p:nvPr/>
        </p:nvSpPr>
        <p:spPr>
          <a:xfrm>
            <a:off x="7056600" y="4202644"/>
            <a:ext cx="1668980" cy="390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 sz="1200" b="0" i="0" u="none" strike="noStrike" cap="none" baseline="300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st</a:t>
            </a:r>
            <a:r>
              <a:rPr lang="en-US" sz="1200" b="0" i="0" u="none" strike="noStrike" cap="non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indentation</a:t>
            </a:r>
            <a:endParaRPr sz="1200" b="0" i="0" u="none" strike="noStrike" cap="non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30" name="Google Shape;330;p44"/>
          <p:cNvCxnSpPr/>
          <p:nvPr/>
        </p:nvCxnSpPr>
        <p:spPr>
          <a:xfrm>
            <a:off x="6222000" y="4648626"/>
            <a:ext cx="8346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31" name="Google Shape;331;p44"/>
          <p:cNvSpPr txBox="1"/>
          <p:nvPr/>
        </p:nvSpPr>
        <p:spPr>
          <a:xfrm>
            <a:off x="7056600" y="4451218"/>
            <a:ext cx="1668980" cy="35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-US" sz="1200" b="0" i="0" u="none" strike="noStrike" cap="none" baseline="300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nd</a:t>
            </a:r>
            <a:r>
              <a:rPr lang="en-US" sz="1200" b="0" i="0" u="none" strike="noStrike" cap="non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indentation</a:t>
            </a:r>
            <a:endParaRPr sz="1200" b="0" i="0" u="none" strike="noStrike" cap="non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32" name="Google Shape;332;p44"/>
          <p:cNvCxnSpPr/>
          <p:nvPr/>
        </p:nvCxnSpPr>
        <p:spPr>
          <a:xfrm rot="10800000" flipH="1">
            <a:off x="2171506" y="2807603"/>
            <a:ext cx="426600" cy="600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33" name="Google Shape;333;p44"/>
          <p:cNvCxnSpPr/>
          <p:nvPr/>
        </p:nvCxnSpPr>
        <p:spPr>
          <a:xfrm rot="10800000" flipH="1">
            <a:off x="2171506" y="3171640"/>
            <a:ext cx="426600" cy="600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330" y="1628527"/>
            <a:ext cx="8801100" cy="250698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5"/>
          <p:cNvSpPr txBox="1"/>
          <p:nvPr/>
        </p:nvSpPr>
        <p:spPr>
          <a:xfrm>
            <a:off x="372862" y="140875"/>
            <a:ext cx="7760663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Nested for loop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0" name="Google Shape;340;p45"/>
          <p:cNvSpPr txBox="1"/>
          <p:nvPr/>
        </p:nvSpPr>
        <p:spPr>
          <a:xfrm>
            <a:off x="4940000" y="1059900"/>
            <a:ext cx="1110000" cy="35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Outer loop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1" name="Google Shape;341;p45"/>
          <p:cNvSpPr txBox="1"/>
          <p:nvPr/>
        </p:nvSpPr>
        <p:spPr>
          <a:xfrm>
            <a:off x="6145200" y="3794625"/>
            <a:ext cx="10344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Inner loop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42" name="Google Shape;342;p45"/>
          <p:cNvCxnSpPr/>
          <p:nvPr/>
        </p:nvCxnSpPr>
        <p:spPr>
          <a:xfrm>
            <a:off x="2476870" y="2399960"/>
            <a:ext cx="4172400" cy="1407900"/>
          </a:xfrm>
          <a:prstGeom prst="bentConnector2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sm" len="sm"/>
            <a:tailEnd type="none" w="sm" len="sm"/>
          </a:ln>
        </p:spPr>
      </p:cxnSp>
      <p:cxnSp>
        <p:nvCxnSpPr>
          <p:cNvPr id="343" name="Google Shape;343;p45"/>
          <p:cNvCxnSpPr/>
          <p:nvPr/>
        </p:nvCxnSpPr>
        <p:spPr>
          <a:xfrm rot="10800000" flipH="1">
            <a:off x="2823099" y="1414072"/>
            <a:ext cx="2627400" cy="830700"/>
          </a:xfrm>
          <a:prstGeom prst="bentConnector2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sm" len="sm"/>
            <a:tailEnd type="none" w="sm" len="sm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" y="1565229"/>
            <a:ext cx="88011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6"/>
          <p:cNvSpPr txBox="1"/>
          <p:nvPr/>
        </p:nvSpPr>
        <p:spPr>
          <a:xfrm>
            <a:off x="372862" y="140875"/>
            <a:ext cx="7760663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Nested for loop with list of lists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0" name="Google Shape;350;p46"/>
          <p:cNvSpPr txBox="1"/>
          <p:nvPr/>
        </p:nvSpPr>
        <p:spPr>
          <a:xfrm>
            <a:off x="6292425" y="2704775"/>
            <a:ext cx="963000" cy="38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Outer loop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1" name="Google Shape;351;p46"/>
          <p:cNvSpPr txBox="1"/>
          <p:nvPr/>
        </p:nvSpPr>
        <p:spPr>
          <a:xfrm>
            <a:off x="2814275" y="3092650"/>
            <a:ext cx="1053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Inner loop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52" name="Google Shape;352;p46"/>
          <p:cNvCxnSpPr/>
          <p:nvPr/>
        </p:nvCxnSpPr>
        <p:spPr>
          <a:xfrm>
            <a:off x="1915400" y="2187850"/>
            <a:ext cx="1419900" cy="904800"/>
          </a:xfrm>
          <a:prstGeom prst="bentConnector3">
            <a:avLst>
              <a:gd name="adj1" fmla="val 99428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sm" len="sm"/>
            <a:tailEnd type="none" w="sm" len="sm"/>
          </a:ln>
        </p:spPr>
      </p:cxnSp>
      <p:cxnSp>
        <p:nvCxnSpPr>
          <p:cNvPr id="353" name="Google Shape;353;p46"/>
          <p:cNvCxnSpPr>
            <a:endCxn id="350" idx="0"/>
          </p:cNvCxnSpPr>
          <p:nvPr/>
        </p:nvCxnSpPr>
        <p:spPr>
          <a:xfrm>
            <a:off x="2246925" y="2054375"/>
            <a:ext cx="4527000" cy="650400"/>
          </a:xfrm>
          <a:prstGeom prst="bentConnector2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sm" len="sm"/>
            <a:tailEnd type="none" w="sm" len="sm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Example: Calculating sum of numbers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59" name="Google Shape;359;p47"/>
          <p:cNvPicPr preferRelativeResize="0"/>
          <p:nvPr/>
        </p:nvPicPr>
        <p:blipFill rotWithShape="1">
          <a:blip r:embed="rId3">
            <a:alphaModFix/>
          </a:blip>
          <a:srcRect r="35195"/>
          <a:stretch/>
        </p:blipFill>
        <p:spPr>
          <a:xfrm>
            <a:off x="152400" y="1654075"/>
            <a:ext cx="5728323" cy="2964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0" name="Google Shape;360;p47"/>
          <p:cNvSpPr txBox="1"/>
          <p:nvPr/>
        </p:nvSpPr>
        <p:spPr>
          <a:xfrm>
            <a:off x="6573720" y="1708200"/>
            <a:ext cx="14736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Take the input from the user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61" name="Google Shape;361;p47"/>
          <p:cNvCxnSpPr/>
          <p:nvPr/>
        </p:nvCxnSpPr>
        <p:spPr>
          <a:xfrm rot="10800000">
            <a:off x="5880733" y="1825975"/>
            <a:ext cx="693000" cy="9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2" name="Google Shape;362;p47"/>
          <p:cNvCxnSpPr>
            <a:stCxn id="363" idx="1"/>
          </p:cNvCxnSpPr>
          <p:nvPr/>
        </p:nvCxnSpPr>
        <p:spPr>
          <a:xfrm rot="10800000">
            <a:off x="2792225" y="3454400"/>
            <a:ext cx="3196500" cy="45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3" name="Google Shape;363;p47"/>
          <p:cNvSpPr txBox="1"/>
          <p:nvPr/>
        </p:nvSpPr>
        <p:spPr>
          <a:xfrm>
            <a:off x="5988725" y="3245150"/>
            <a:ext cx="264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Print the  the output for each iteration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4" name="Google Shape;364;p47"/>
          <p:cNvSpPr txBox="1"/>
          <p:nvPr/>
        </p:nvSpPr>
        <p:spPr>
          <a:xfrm>
            <a:off x="5990875" y="2608800"/>
            <a:ext cx="2253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Using the while loop update the sum and counter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65" name="Google Shape;365;p47"/>
          <p:cNvCxnSpPr>
            <a:stCxn id="364" idx="1"/>
          </p:cNvCxnSpPr>
          <p:nvPr/>
        </p:nvCxnSpPr>
        <p:spPr>
          <a:xfrm rot="10800000">
            <a:off x="1921375" y="2872650"/>
            <a:ext cx="4069500" cy="3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While loop with else statement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71" name="Google Shape;371;p48"/>
          <p:cNvPicPr preferRelativeResize="0"/>
          <p:nvPr/>
        </p:nvPicPr>
        <p:blipFill rotWithShape="1">
          <a:blip r:embed="rId3">
            <a:alphaModFix/>
          </a:blip>
          <a:srcRect r="34861"/>
          <a:stretch/>
        </p:blipFill>
        <p:spPr>
          <a:xfrm>
            <a:off x="152400" y="2506000"/>
            <a:ext cx="5757776" cy="20446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2" name="Google Shape;372;p48"/>
          <p:cNvSpPr txBox="1"/>
          <p:nvPr/>
        </p:nvSpPr>
        <p:spPr>
          <a:xfrm>
            <a:off x="982450" y="1774275"/>
            <a:ext cx="72141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else part is executed if the condition in the while loop evaluates to False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3" name="Google Shape;373;p48"/>
          <p:cNvSpPr txBox="1"/>
          <p:nvPr/>
        </p:nvSpPr>
        <p:spPr>
          <a:xfrm>
            <a:off x="6270970" y="2685425"/>
            <a:ext cx="14736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Initialize the counter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74" name="Google Shape;374;p48"/>
          <p:cNvCxnSpPr>
            <a:stCxn id="373" idx="1"/>
          </p:cNvCxnSpPr>
          <p:nvPr/>
        </p:nvCxnSpPr>
        <p:spPr>
          <a:xfrm rot="10800000">
            <a:off x="1386070" y="2824775"/>
            <a:ext cx="4884900" cy="378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5" name="Google Shape;375;p48"/>
          <p:cNvSpPr txBox="1"/>
          <p:nvPr/>
        </p:nvSpPr>
        <p:spPr>
          <a:xfrm>
            <a:off x="6128075" y="3118350"/>
            <a:ext cx="225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Using the while loop update the counter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76" name="Google Shape;376;p48"/>
          <p:cNvCxnSpPr>
            <a:stCxn id="375" idx="1"/>
          </p:cNvCxnSpPr>
          <p:nvPr/>
        </p:nvCxnSpPr>
        <p:spPr>
          <a:xfrm rot="10800000">
            <a:off x="2202875" y="3309300"/>
            <a:ext cx="3925200" cy="228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9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Exit a while loop with continue statement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82" name="Google Shape;382;p49"/>
          <p:cNvPicPr preferRelativeResize="0"/>
          <p:nvPr/>
        </p:nvPicPr>
        <p:blipFill rotWithShape="1">
          <a:blip r:embed="rId3">
            <a:alphaModFix/>
          </a:blip>
          <a:srcRect r="77891"/>
          <a:stretch/>
        </p:blipFill>
        <p:spPr>
          <a:xfrm>
            <a:off x="1321375" y="1902500"/>
            <a:ext cx="1954201" cy="2062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83" name="Google Shape;383;p49"/>
          <p:cNvCxnSpPr/>
          <p:nvPr/>
        </p:nvCxnSpPr>
        <p:spPr>
          <a:xfrm flipH="1">
            <a:off x="2554933" y="2861475"/>
            <a:ext cx="1954200" cy="216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4" name="Google Shape;384;p49"/>
          <p:cNvSpPr txBox="1"/>
          <p:nvPr/>
        </p:nvSpPr>
        <p:spPr>
          <a:xfrm>
            <a:off x="4509125" y="2695125"/>
            <a:ext cx="33135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print() is executed if the condition is true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5" name="Google Shape;385;p49"/>
          <p:cNvSpPr txBox="1"/>
          <p:nvPr/>
        </p:nvSpPr>
        <p:spPr>
          <a:xfrm>
            <a:off x="3452000" y="2048000"/>
            <a:ext cx="3313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n ranges from 5 to 1. It reduces by unity in each iteration</a:t>
            </a:r>
            <a:endParaRPr sz="1100" b="0" i="0" u="none" strike="noStrike" cap="none" dirty="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86" name="Google Shape;386;p49"/>
          <p:cNvCxnSpPr/>
          <p:nvPr/>
        </p:nvCxnSpPr>
        <p:spPr>
          <a:xfrm flipH="1">
            <a:off x="2528175" y="2248550"/>
            <a:ext cx="888300" cy="87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/>
          <p:nvPr/>
        </p:nvSpPr>
        <p:spPr>
          <a:xfrm>
            <a:off x="143522" y="2261030"/>
            <a:ext cx="76389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4000" b="0" i="0" u="none" strike="noStrike" cap="none">
                <a:latin typeface="Avenir"/>
                <a:ea typeface="Avenir"/>
                <a:cs typeface="Avenir"/>
                <a:sym typeface="Avenir"/>
              </a:rPr>
              <a:t>List Comprehension</a:t>
            </a:r>
            <a:endParaRPr sz="40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What is a list comprehension?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0" name="Google Shape;400;p51"/>
          <p:cNvSpPr txBox="1"/>
          <p:nvPr/>
        </p:nvSpPr>
        <p:spPr>
          <a:xfrm>
            <a:off x="479775" y="1575025"/>
            <a:ext cx="8246700" cy="29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US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ist comprehension provides a concise way to </a:t>
            </a:r>
            <a:r>
              <a:rPr lang="en-US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another list</a:t>
            </a:r>
            <a:endParaRPr sz="1600" b="0" i="0" u="none" strike="noStrike" cap="none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US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Using list comprehensions reduces the number of code lines making </a:t>
            </a:r>
            <a:r>
              <a:rPr lang="en-US" sz="1600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it. </a:t>
            </a:r>
            <a:r>
              <a:rPr lang="en-US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</a:t>
            </a:r>
            <a:r>
              <a:rPr lang="en-US" sz="1600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 </a:t>
            </a:r>
            <a:r>
              <a:rPr lang="en-US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look more elegant</a:t>
            </a:r>
            <a:endParaRPr sz="16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US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possible to use conditions in a list comprehension</a:t>
            </a:r>
            <a:endParaRPr sz="16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list comprehension always returns a list</a:t>
            </a:r>
            <a:endParaRPr sz="1600" b="0" i="0" u="none" strike="noStrike" cap="none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2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What is a list comprehension?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6" name="Google Shape;406;p52"/>
          <p:cNvSpPr txBox="1"/>
          <p:nvPr/>
        </p:nvSpPr>
        <p:spPr>
          <a:xfrm>
            <a:off x="372850" y="1614250"/>
            <a:ext cx="4737900" cy="31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consists of [ ] containing: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an input sequence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variable representing numbers of the input sequence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conditional expression (optional)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an output expression producing a list 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07" name="Google Shape;407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8713" y="1913763"/>
            <a:ext cx="4143375" cy="147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8" name="Google Shape;408;p52"/>
          <p:cNvCxnSpPr/>
          <p:nvPr/>
        </p:nvCxnSpPr>
        <p:spPr>
          <a:xfrm rot="10800000" flipH="1">
            <a:off x="6328600" y="3214100"/>
            <a:ext cx="9900" cy="431100"/>
          </a:xfrm>
          <a:prstGeom prst="straightConnector1">
            <a:avLst/>
          </a:prstGeom>
          <a:noFill/>
          <a:ln w="19050" cap="flat" cmpd="sng">
            <a:solidFill>
              <a:srgbClr val="25AAE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09" name="Google Shape;409;p52"/>
          <p:cNvSpPr txBox="1"/>
          <p:nvPr/>
        </p:nvSpPr>
        <p:spPr>
          <a:xfrm>
            <a:off x="5743900" y="3595075"/>
            <a:ext cx="117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/>
              <a:t>out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 expression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52"/>
          <p:cNvCxnSpPr/>
          <p:nvPr/>
        </p:nvCxnSpPr>
        <p:spPr>
          <a:xfrm rot="10800000" flipH="1">
            <a:off x="7810225" y="3214100"/>
            <a:ext cx="9900" cy="431100"/>
          </a:xfrm>
          <a:prstGeom prst="straightConnector1">
            <a:avLst/>
          </a:prstGeom>
          <a:noFill/>
          <a:ln w="19050" cap="flat" cmpd="sng">
            <a:solidFill>
              <a:srgbClr val="25AAE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11" name="Google Shape;411;p52"/>
          <p:cNvSpPr txBox="1"/>
          <p:nvPr/>
        </p:nvSpPr>
        <p:spPr>
          <a:xfrm>
            <a:off x="7225525" y="3595075"/>
            <a:ext cx="117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/>
              <a:t>in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 sequence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3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List comprehension vs loops 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17" name="Google Shape;417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812175"/>
            <a:ext cx="8839200" cy="998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3039309"/>
            <a:ext cx="8839198" cy="727109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3"/>
          <p:cNvSpPr txBox="1"/>
          <p:nvPr/>
        </p:nvSpPr>
        <p:spPr>
          <a:xfrm>
            <a:off x="3952275" y="1090149"/>
            <a:ext cx="39003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Create a</a:t>
            </a:r>
            <a:r>
              <a:rPr lang="en-US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n empty </a:t>
            </a:r>
            <a:r>
              <a:rPr lang="en-US"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list and append values </a:t>
            </a:r>
            <a:r>
              <a:rPr lang="en-US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one by one using for loop</a:t>
            </a:r>
            <a:r>
              <a:rPr lang="en-US"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0" name="Google Shape;420;p53"/>
          <p:cNvSpPr txBox="1"/>
          <p:nvPr/>
        </p:nvSpPr>
        <p:spPr>
          <a:xfrm>
            <a:off x="2603400" y="4181875"/>
            <a:ext cx="27351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Create a list using list comprehension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21" name="Google Shape;421;p53"/>
          <p:cNvCxnSpPr>
            <a:stCxn id="420" idx="0"/>
          </p:cNvCxnSpPr>
          <p:nvPr/>
        </p:nvCxnSpPr>
        <p:spPr>
          <a:xfrm rot="5400000" flipH="1">
            <a:off x="2158200" y="2369125"/>
            <a:ext cx="793500" cy="2832000"/>
          </a:xfrm>
          <a:prstGeom prst="bentConnector2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2" name="Google Shape;422;p53"/>
          <p:cNvCxnSpPr>
            <a:stCxn id="419" idx="2"/>
          </p:cNvCxnSpPr>
          <p:nvPr/>
        </p:nvCxnSpPr>
        <p:spPr>
          <a:xfrm rot="5400000">
            <a:off x="3774975" y="143499"/>
            <a:ext cx="652500" cy="3602400"/>
          </a:xfrm>
          <a:prstGeom prst="bentConnector2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37"/>
          <p:cNvSpPr txBox="1"/>
          <p:nvPr/>
        </p:nvSpPr>
        <p:spPr>
          <a:xfrm>
            <a:off x="385011" y="140875"/>
            <a:ext cx="7443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If statement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25" name="Google Shape;925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00" y="1699774"/>
            <a:ext cx="8666977" cy="2815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8864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4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For loop using list comprehension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28" name="Google Shape;42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00" y="1403350"/>
            <a:ext cx="8618751" cy="36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5"/>
          <p:cNvSpPr txBox="1"/>
          <p:nvPr/>
        </p:nvSpPr>
        <p:spPr>
          <a:xfrm>
            <a:off x="372850" y="140875"/>
            <a:ext cx="7760700" cy="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first letter of each word using list comprehension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34" name="Google Shape;43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4425"/>
            <a:ext cx="8839201" cy="1733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/>
          <p:nvPr/>
        </p:nvSpPr>
        <p:spPr>
          <a:xfrm>
            <a:off x="372850" y="140875"/>
            <a:ext cx="7760700" cy="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first three letter of each word using list comprehension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40" name="Google Shape;44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50" y="1949175"/>
            <a:ext cx="8258475" cy="16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7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Iteration over more than one iterable in a list using list comprehension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46" name="Google Shape;44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3575"/>
            <a:ext cx="8839201" cy="3248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8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List comprehension using conditional logic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52" name="Google Shape;45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00" y="1827550"/>
            <a:ext cx="8486926" cy="20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9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List comprehension using conditional logic with custom function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58" name="Google Shape;45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00" y="1550175"/>
            <a:ext cx="8740776" cy="334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0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Extract all the </a:t>
            </a:r>
            <a:r>
              <a:rPr lang="en-US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digits</a:t>
            </a: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from the string using list comprehension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64" name="Google Shape;46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75" y="2114550"/>
            <a:ext cx="8839201" cy="1611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1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Extract all the </a:t>
            </a:r>
            <a:r>
              <a:rPr lang="en-US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numbers </a:t>
            </a: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from the string using list comprehension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70" name="Google Shape;47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25" y="2036550"/>
            <a:ext cx="8839199" cy="169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2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Extract all the vowels from the string using list comprehension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76" name="Google Shape;47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50" y="1403525"/>
            <a:ext cx="8135224" cy="318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3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Nested condition within a list comprehension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82" name="Google Shape;48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64825"/>
            <a:ext cx="8839201" cy="1567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38"/>
          <p:cNvSpPr txBox="1"/>
          <p:nvPr/>
        </p:nvSpPr>
        <p:spPr>
          <a:xfrm>
            <a:off x="5711875" y="1381175"/>
            <a:ext cx="3122400" cy="27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3" name="Google Shape;933;p138"/>
          <p:cNvSpPr txBox="1"/>
          <p:nvPr/>
        </p:nvSpPr>
        <p:spPr>
          <a:xfrm>
            <a:off x="390725" y="2266950"/>
            <a:ext cx="6270600" cy="8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4000" b="0" i="0" u="none" strike="noStrike" cap="none">
                <a:latin typeface="Avenir"/>
                <a:ea typeface="Avenir"/>
                <a:cs typeface="Avenir"/>
                <a:sym typeface="Avenir"/>
              </a:rPr>
              <a:t>The if...else Statement</a:t>
            </a:r>
            <a:endParaRPr sz="40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2729362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4"/>
          <p:cNvSpPr txBox="1"/>
          <p:nvPr/>
        </p:nvSpPr>
        <p:spPr>
          <a:xfrm>
            <a:off x="521000" y="1107475"/>
            <a:ext cx="7760700" cy="9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Find strings in a list that are longer than </a:t>
            </a:r>
            <a:r>
              <a:rPr lang="en-US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9</a:t>
            </a:r>
            <a:r>
              <a:rPr lang="en-US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character using list comprehension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88" name="Google Shape;48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55450"/>
            <a:ext cx="8839201" cy="1611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64"/>
          <p:cNvPicPr preferRelativeResize="0"/>
          <p:nvPr/>
        </p:nvPicPr>
        <p:blipFill rotWithShape="1">
          <a:blip r:embed="rId4">
            <a:alphaModFix/>
          </a:blip>
          <a:srcRect l="18269" t="18234" r="27374" b="23340"/>
          <a:stretch/>
        </p:blipFill>
        <p:spPr>
          <a:xfrm>
            <a:off x="417426" y="262850"/>
            <a:ext cx="1067350" cy="67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5"/>
          <p:cNvSpPr txBox="1"/>
          <p:nvPr/>
        </p:nvSpPr>
        <p:spPr>
          <a:xfrm>
            <a:off x="537175" y="1444800"/>
            <a:ext cx="8044800" cy="31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1">
                <a:solidFill>
                  <a:srgbClr val="24272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A l</a:t>
            </a:r>
            <a:r>
              <a:rPr lang="en-US" sz="2400" b="0" i="1" u="none" strike="noStrike" cap="none">
                <a:solidFill>
                  <a:srgbClr val="24272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ist comprehension helps reduce three lines of code into </a:t>
            </a:r>
            <a:r>
              <a:rPr lang="en-US" sz="2400" i="1">
                <a:solidFill>
                  <a:srgbClr val="24272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a single line of code.</a:t>
            </a:r>
            <a:endParaRPr sz="2400" b="0" i="1" u="none" strike="noStrike" cap="none">
              <a:solidFill>
                <a:srgbClr val="242729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1" u="none" strike="noStrike" cap="none">
                <a:solidFill>
                  <a:srgbClr val="24272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Python allocates the list’s memory before appending the elements to the list. This helps avoid resize of the memory at runtime. This makes a list comprehension faster.</a:t>
            </a:r>
            <a:endParaRPr sz="2400" b="0" i="1" u="none" strike="noStrike" cap="none">
              <a:solidFill>
                <a:srgbClr val="242729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95" name="Google Shape;495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050" y="205275"/>
            <a:ext cx="1688800" cy="6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6"/>
          <p:cNvSpPr txBox="1"/>
          <p:nvPr/>
        </p:nvSpPr>
        <p:spPr>
          <a:xfrm>
            <a:off x="12" y="2571750"/>
            <a:ext cx="91440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Thank You</a:t>
            </a:r>
            <a:endParaRPr sz="300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39"/>
          <p:cNvSpPr txBox="1"/>
          <p:nvPr/>
        </p:nvSpPr>
        <p:spPr>
          <a:xfrm>
            <a:off x="385011" y="140875"/>
            <a:ext cx="7443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If-else statement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9" name="Google Shape;939;p139"/>
          <p:cNvSpPr txBox="1"/>
          <p:nvPr/>
        </p:nvSpPr>
        <p:spPr>
          <a:xfrm>
            <a:off x="483450" y="1447075"/>
            <a:ext cx="8260500" cy="29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syntax of the if-statement is: </a:t>
            </a: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statement(s) under ‘else:’ are executed when the condition in ‘if ’ is not satisfies, ie., the boolean output is ‘False’</a:t>
            </a: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40" name="Google Shape;940;p139"/>
          <p:cNvPicPr preferRelativeResize="0"/>
          <p:nvPr/>
        </p:nvPicPr>
        <p:blipFill rotWithShape="1">
          <a:blip r:embed="rId3">
            <a:alphaModFix/>
          </a:blip>
          <a:srcRect l="12232" t="8952" r="3521" b="8457"/>
          <a:stretch/>
        </p:blipFill>
        <p:spPr>
          <a:xfrm>
            <a:off x="2719650" y="2345125"/>
            <a:ext cx="3795950" cy="8635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41040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40"/>
          <p:cNvSpPr txBox="1"/>
          <p:nvPr/>
        </p:nvSpPr>
        <p:spPr>
          <a:xfrm>
            <a:off x="385011" y="140875"/>
            <a:ext cx="7443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If-else statement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46" name="Google Shape;946;p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964575"/>
            <a:ext cx="8839198" cy="15505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405889"/>
      </p:ext>
    </p:extLst>
  </p:cSld>
  <p:clrMapOvr>
    <a:masterClrMapping/>
  </p:clrMapOvr>
</p:sld>
</file>

<file path=ppt/theme/theme1.xml><?xml version="1.0" encoding="utf-8"?>
<a:theme xmlns:a="http://schemas.openxmlformats.org/drawingml/2006/main" name="GL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 Theme" id="{B49C2641-581E-46F0-ABC6-F30B7CF371C7}" vid="{48D78C5C-43CC-4DD5-B8A9-108BAE32A8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 Theme</Template>
  <TotalTime>665</TotalTime>
  <Words>1450</Words>
  <Application>Microsoft Office PowerPoint</Application>
  <PresentationFormat>On-screen Show (16:9)</PresentationFormat>
  <Paragraphs>237</Paragraphs>
  <Slides>72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Helvetica Neue Light</vt:lpstr>
      <vt:lpstr>Trebuchet MS</vt:lpstr>
      <vt:lpstr>Lato</vt:lpstr>
      <vt:lpstr>Arial</vt:lpstr>
      <vt:lpstr>Helvetica Neue</vt:lpstr>
      <vt:lpstr>Avenir</vt:lpstr>
      <vt:lpstr>GL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Deepali Gatade</dc:creator>
  <cp:lastModifiedBy>Deepali Gatade</cp:lastModifiedBy>
  <cp:revision>9</cp:revision>
  <dcterms:modified xsi:type="dcterms:W3CDTF">2020-09-03T14:26:32Z</dcterms:modified>
</cp:coreProperties>
</file>