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52"/>
  </p:notesMasterIdLst>
  <p:sldIdLst>
    <p:sldId id="256" r:id="rId2"/>
    <p:sldId id="30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Lst>
  <p:sldSz cx="9144000" cy="5143500" type="screen16x9"/>
  <p:notesSz cx="6858000" cy="9144000"/>
  <p:embeddedFontLst>
    <p:embeddedFont>
      <p:font typeface="Lato"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8480FE-A600-420C-BBF1-60F14C48F390}">
  <a:tblStyle styleId="{328480FE-A600-420C-BBF1-60F14C48F39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67" name="Google Shape;6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c05a4fba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7c05a4fba6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ee61b85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7ee61b85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345dea6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8345dea6b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c05a4fba6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7c05a4fba6_0_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59" name="Google Shape;159;g7c05a4fba6_0_9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c05a4fba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7c05a4fba6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da2258ca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7da2258ca4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c05a4fba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7c05a4fba6_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c05a4fba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7c05a4fba6_0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c05a4fba6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7c05a4fba6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c05a4fba6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7c05a4fba6_0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6" name="Google Shape;7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c05a4fba6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7c05a4fba6_0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c05a4fba6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7c05a4fba6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c05a4fba6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7c05a4fba6_0_1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222" name="Google Shape;222;g7c05a4fba6_0_1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c05a4fba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7c05a4fba6_0_1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c05a4fba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7c05a4fba6_0_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c05a4fba6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7c05a4fba6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7c05a4fba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7c05a4fba6_0_1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c05a4fba6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7c05a4fba6_0_1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c05a4fba6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7c05a4fba6_0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c05a4fb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g7c05a4fba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280" name="Google Shape;280;g7c05a4fba6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7c05a4fba6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7c05a4fba6_0_2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c05a4fba6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g7c05a4fba6_0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7c05a4fba6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g7c05a4fba6_0_2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7c05a4fba6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7c05a4fba6_0_2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c06801433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g7c06801433_2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c06801433_2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7c06801433_2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7c06801433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g7c06801433_2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7c05a4fba6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g7c05a4fba6_0_2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7c05a4fba6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7c05a4fba6_0_2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c05a4fba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7c05a4fba6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c06801433_2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g7c06801433_2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7c06801433_2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g7c06801433_2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7c06801433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7c06801433_2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7c05a4fba6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7c05a4fba6_0_2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7c05a4fba6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g7c05a4fba6_0_2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7c05a4fba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6" name="Google Shape;436;g7c05a4fba6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437" name="Google Shape;437;g7c05a4fba6_0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c06801433_2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g7c06801433_2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7c06801433_2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g7c06801433_2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7c06801433_2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g7c06801433_2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1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6" name="Google Shape;46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c05a4fba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7c05a4fba6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c05a4fba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7c05a4fba6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c05a4fba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7c05a4fba6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c05a4fba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7c05a4fba6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c05a4fba6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7c05a4fba6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65F91"/>
              </a:buClr>
              <a:buSzPts val="5200"/>
              <a:buFont typeface="Helvetica Neue Light"/>
              <a:buNone/>
              <a:defRPr sz="5200">
                <a:solidFill>
                  <a:srgbClr val="365F91"/>
                </a:solidFill>
                <a:latin typeface="Helvetica Neue Light"/>
                <a:ea typeface="Helvetica Neue Light"/>
                <a:cs typeface="Helvetica Neue Light"/>
                <a:sym typeface="Helvetica Neue 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smtClean="0"/>
              <a:t>Click to edit Master title style</a:t>
            </a:r>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smtClean="0"/>
              <a:t>Click to edit Master subtitle style</a:t>
            </a:r>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4334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5" name="Google Shape;45;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smtClean="0"/>
              <a:t>Click to edit Master title style</a:t>
            </a:r>
            <a:endParaRPr/>
          </a:p>
        </p:txBody>
      </p:sp>
      <p:sp>
        <p:nvSpPr>
          <p:cNvPr id="47" name="Google Shape;47;p1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smtClean="0"/>
              <a:t>Click to edit Master subtitle style</a:t>
            </a:r>
            <a:endParaRPr/>
          </a:p>
        </p:txBody>
      </p:sp>
      <p:sp>
        <p:nvSpPr>
          <p:cNvPr id="48" name="Google Shape;48;p1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smtClean="0"/>
              <a:t>Edit Master text styles</a:t>
            </a: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7631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ource">
  <p:cSld name="Source">
    <p:spTree>
      <p:nvGrpSpPr>
        <p:cNvPr id="1" name="Shape 50"/>
        <p:cNvGrpSpPr/>
        <p:nvPr/>
      </p:nvGrpSpPr>
      <p:grpSpPr>
        <a:xfrm>
          <a:off x="0" y="0"/>
          <a:ext cx="0" cy="0"/>
          <a:chOff x="0" y="0"/>
          <a:chExt cx="0" cy="0"/>
        </a:xfrm>
      </p:grpSpPr>
      <p:sp>
        <p:nvSpPr>
          <p:cNvPr id="51" name="Google Shape;51;p12"/>
          <p:cNvSpPr txBox="1">
            <a:spLocks noGrp="1"/>
          </p:cNvSpPr>
          <p:nvPr>
            <p:ph type="subTitle" idx="1"/>
          </p:nvPr>
        </p:nvSpPr>
        <p:spPr>
          <a:xfrm>
            <a:off x="147300" y="4839475"/>
            <a:ext cx="1509900" cy="16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600"/>
              <a:buNone/>
              <a:defRPr sz="600" i="1"/>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smtClean="0"/>
              <a:t>Click to edit Master subtitle style</a:t>
            </a:r>
            <a:endParaRPr/>
          </a:p>
        </p:txBody>
      </p:sp>
    </p:spTree>
    <p:extLst>
      <p:ext uri="{BB962C8B-B14F-4D97-AF65-F5344CB8AC3E}">
        <p14:creationId xmlns:p14="http://schemas.microsoft.com/office/powerpoint/2010/main" val="17310042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47900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
        <p:cNvGrpSpPr/>
        <p:nvPr/>
      </p:nvGrpSpPr>
      <p:grpSpPr>
        <a:xfrm>
          <a:off x="0" y="0"/>
          <a:ext cx="0" cy="0"/>
          <a:chOff x="0" y="0"/>
          <a:chExt cx="0" cy="0"/>
        </a:xfrm>
      </p:grpSpPr>
      <p:sp>
        <p:nvSpPr>
          <p:cNvPr id="55" name="Google Shape;55;p1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smtClean="0"/>
              <a:t>Edit Master text styles</a:t>
            </a: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9129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estions" type="blank">
  <p:cSld name="Questions">
    <p:spTree>
      <p:nvGrpSpPr>
        <p:cNvPr id="1" name="Shape 58"/>
        <p:cNvGrpSpPr/>
        <p:nvPr/>
      </p:nvGrpSpPr>
      <p:grpSpPr>
        <a:xfrm>
          <a:off x="0" y="0"/>
          <a:ext cx="0" cy="0"/>
          <a:chOff x="0" y="0"/>
          <a:chExt cx="0" cy="0"/>
        </a:xfrm>
      </p:grpSpPr>
      <p:sp>
        <p:nvSpPr>
          <p:cNvPr id="59" name="Google Shape;5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94743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61"/>
        <p:cNvGrpSpPr/>
        <p:nvPr/>
      </p:nvGrpSpPr>
      <p:grpSpPr>
        <a:xfrm>
          <a:off x="0" y="0"/>
          <a:ext cx="0" cy="0"/>
          <a:chOff x="0" y="0"/>
          <a:chExt cx="0" cy="0"/>
        </a:xfrm>
      </p:grpSpPr>
      <p:sp>
        <p:nvSpPr>
          <p:cNvPr id="62" name="Google Shape;62;p16"/>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solidFill>
                  <a:srgbClr val="365F91"/>
                </a:solidFill>
                <a:latin typeface="Helvetica Neue"/>
                <a:ea typeface="Helvetica Neue"/>
                <a:cs typeface="Helvetica Neue"/>
                <a:sym typeface="Helvetica Neue"/>
              </a:rPr>
              <a:t>Thank</a:t>
            </a:r>
            <a:r>
              <a:rPr lang="en" sz="5200">
                <a:solidFill>
                  <a:srgbClr val="000000"/>
                </a:solidFill>
                <a:latin typeface="Helvetica Neue"/>
                <a:ea typeface="Helvetica Neue"/>
                <a:cs typeface="Helvetica Neue"/>
                <a:sym typeface="Helvetica Neue"/>
              </a:rPr>
              <a:t> </a:t>
            </a:r>
            <a:r>
              <a:rPr lang="en" sz="5200">
                <a:solidFill>
                  <a:srgbClr val="039BE5"/>
                </a:solidFill>
                <a:latin typeface="Helvetica Neue Light"/>
                <a:ea typeface="Helvetica Neue Light"/>
                <a:cs typeface="Helvetica Neue Light"/>
                <a:sym typeface="Helvetica Neue Light"/>
              </a:rPr>
              <a:t>you!</a:t>
            </a:r>
            <a:endParaRPr sz="5200">
              <a:solidFill>
                <a:srgbClr val="999999"/>
              </a:solidFill>
              <a:latin typeface="Helvetica Neue Light"/>
              <a:ea typeface="Helvetica Neue Light"/>
              <a:cs typeface="Helvetica Neue Light"/>
              <a:sym typeface="Helvetica Neue Light"/>
            </a:endParaRPr>
          </a:p>
        </p:txBody>
      </p:sp>
      <p:sp>
        <p:nvSpPr>
          <p:cNvPr id="63" name="Google Shape;63;p16"/>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latin typeface="Helvetica Neue"/>
                <a:ea typeface="Helvetica Neue"/>
                <a:cs typeface="Helvetica Neue"/>
                <a:sym typeface="Helvetica Neue"/>
              </a:rPr>
              <a:t>Happy Learning :)</a:t>
            </a:r>
            <a:endParaRPr sz="2800">
              <a:solidFill>
                <a:srgbClr val="595959"/>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9582166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Design">
  <p:cSld name="2_Design">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3324969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1600"/>
              </a:spcAft>
              <a:buClr>
                <a:schemeClr val="dk1"/>
              </a:buClr>
              <a:buSzPts val="1400"/>
              <a:buChar char="■"/>
              <a:defRPr/>
            </a:lvl9pPr>
          </a:lstStyle>
          <a:p>
            <a:endParaRPr/>
          </a:p>
        </p:txBody>
      </p:sp>
      <p:sp>
        <p:nvSpPr>
          <p:cNvPr id="22" name="Google Shape;22;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0708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11700" y="2210400"/>
            <a:ext cx="8520600" cy="72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65F91"/>
              </a:buClr>
              <a:buSzPts val="3600"/>
              <a:buNone/>
              <a:defRPr sz="3600" b="1">
                <a:solidFill>
                  <a:srgbClr val="365F9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smtClean="0"/>
              <a:t>Click to edit Master title style</a:t>
            </a:r>
            <a:endParaRPr/>
          </a:p>
        </p:txBody>
      </p:sp>
    </p:spTree>
    <p:extLst>
      <p:ext uri="{BB962C8B-B14F-4D97-AF65-F5344CB8AC3E}">
        <p14:creationId xmlns:p14="http://schemas.microsoft.com/office/powerpoint/2010/main" val="3355739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smtClean="0"/>
              <a:t>Edit Master text styles</a:t>
            </a: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181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smtClean="0"/>
              <a:t>Edit Master text styles</a:t>
            </a: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smtClean="0"/>
              <a:t>Edit Master text styles</a:t>
            </a: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3941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1453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31" name="Google Shape;31;p7"/>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Helvetica Neue"/>
                <a:ea typeface="Helvetica Neue"/>
                <a:cs typeface="Helvetica Neue"/>
                <a:sym typeface="Helvetica Neue"/>
              </a:rPr>
              <a:t>Agenda</a:t>
            </a:r>
            <a:endParaRPr sz="2800">
              <a:solidFill>
                <a:srgbClr val="000000"/>
              </a:solidFill>
              <a:latin typeface="Helvetica Neue"/>
              <a:ea typeface="Helvetica Neue"/>
              <a:cs typeface="Helvetica Neue"/>
              <a:sym typeface="Helvetica Neue"/>
            </a:endParaRPr>
          </a:p>
        </p:txBody>
      </p:sp>
      <p:sp>
        <p:nvSpPr>
          <p:cNvPr id="32" name="Google Shape;32;p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5642898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dvantages &amp; Disadvantages">
  <p:cSld name="Advantages &amp; Disadvantages">
    <p:spTree>
      <p:nvGrpSpPr>
        <p:cNvPr id="1" name="Shape 33"/>
        <p:cNvGrpSpPr/>
        <p:nvPr/>
      </p:nvGrpSpPr>
      <p:grpSpPr>
        <a:xfrm>
          <a:off x="0" y="0"/>
          <a:ext cx="0" cy="0"/>
          <a:chOff x="0" y="0"/>
          <a:chExt cx="0" cy="0"/>
        </a:xfrm>
      </p:grpSpPr>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35" name="Google Shape;35;p8"/>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Helvetica Neue"/>
                <a:ea typeface="Helvetica Neue"/>
                <a:cs typeface="Helvetica Neue"/>
                <a:sym typeface="Helvetica Neue"/>
              </a:rPr>
              <a:t>Advantages &amp; Disadvantages</a:t>
            </a:r>
            <a:endParaRPr sz="2800">
              <a:solidFill>
                <a:srgbClr val="000000"/>
              </a:solidFill>
              <a:latin typeface="Helvetica Neue"/>
              <a:ea typeface="Helvetica Neue"/>
              <a:cs typeface="Helvetica Neue"/>
              <a:sym typeface="Helvetica Neue"/>
            </a:endParaRPr>
          </a:p>
        </p:txBody>
      </p:sp>
      <p:sp>
        <p:nvSpPr>
          <p:cNvPr id="36" name="Google Shape;36;p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391751269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smtClean="0"/>
              <a:t>Click to edit Master title style</a:t>
            </a:r>
            <a:endParaRPr/>
          </a:p>
        </p:txBody>
      </p:sp>
      <p:sp>
        <p:nvSpPr>
          <p:cNvPr id="39" name="Google Shape;39;p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smtClean="0"/>
              <a:t>Edit Master text styles</a:t>
            </a: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3250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smtClean="0"/>
              <a:t>Click to edit Master title style</a:t>
            </a:r>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2557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9" name="Google Shape;9;p1"/>
          <p:cNvSpPr txBox="1"/>
          <p:nvPr/>
        </p:nvSpPr>
        <p:spPr>
          <a:xfrm>
            <a:off x="2234400" y="4867800"/>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600">
                <a:solidFill>
                  <a:srgbClr val="7E7E7E"/>
                </a:solidFill>
                <a:latin typeface="Helvetica Neue Light"/>
                <a:ea typeface="Helvetica Neue Light"/>
                <a:cs typeface="Helvetica Neue Light"/>
                <a:sym typeface="Helvetica Neue Light"/>
              </a:rPr>
              <a:t>Proprietary content. © Great Learning. All Rights Reserved. Unauthorized use or distribution prohibited.</a:t>
            </a:r>
            <a:endParaRPr sz="600">
              <a:latin typeface="Helvetica Neue Light"/>
              <a:ea typeface="Helvetica Neue Light"/>
              <a:cs typeface="Helvetica Neue Light"/>
              <a:sym typeface="Helvetica Neue Light"/>
            </a:endParaRPr>
          </a:p>
        </p:txBody>
      </p:sp>
      <p:pic>
        <p:nvPicPr>
          <p:cNvPr id="10" name="Google Shape;10;p1"/>
          <p:cNvPicPr preferRelativeResize="0"/>
          <p:nvPr/>
        </p:nvPicPr>
        <p:blipFill>
          <a:blip r:embed="rId19">
            <a:alphaModFix/>
          </a:blip>
          <a:stretch>
            <a:fillRect/>
          </a:stretch>
        </p:blipFill>
        <p:spPr>
          <a:xfrm>
            <a:off x="7628481" y="143219"/>
            <a:ext cx="1321960" cy="259875"/>
          </a:xfrm>
          <a:prstGeom prst="rect">
            <a:avLst/>
          </a:prstGeom>
          <a:noFill/>
          <a:ln>
            <a:noFill/>
          </a:ln>
        </p:spPr>
      </p:pic>
    </p:spTree>
    <p:extLst>
      <p:ext uri="{BB962C8B-B14F-4D97-AF65-F5344CB8AC3E}">
        <p14:creationId xmlns:p14="http://schemas.microsoft.com/office/powerpoint/2010/main" val="70873812"/>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6.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309725" y="2266950"/>
            <a:ext cx="6758574" cy="781050"/>
          </a:xfrm>
          <a:prstGeom prst="rect">
            <a:avLst/>
          </a:prstGeom>
          <a:noFill/>
          <a:ln>
            <a:noFill/>
          </a:ln>
        </p:spPr>
        <p:txBody>
          <a:bodyPr spcFirstLastPara="1" wrap="square" lIns="34300" tIns="17150" rIns="34300" bIns="17150"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US" sz="5000" b="1" i="0" u="none" strike="noStrike" cap="none">
                <a:solidFill>
                  <a:schemeClr val="dk1"/>
                </a:solidFill>
                <a:latin typeface="Avenir"/>
                <a:ea typeface="Avenir"/>
                <a:cs typeface="Avenir"/>
                <a:sym typeface="Avenir"/>
              </a:rPr>
              <a:t>Python Functions</a:t>
            </a:r>
            <a:endParaRPr sz="5000" b="1" i="0" u="none" strike="noStrike" cap="none">
              <a:solidFill>
                <a:schemeClr val="dk1"/>
              </a:solidFill>
              <a:latin typeface="Avenir"/>
              <a:ea typeface="Avenir"/>
              <a:cs typeface="Avenir"/>
              <a:sym typeface="Avenir"/>
            </a:endParaRPr>
          </a:p>
        </p:txBody>
      </p:sp>
      <p:sp>
        <p:nvSpPr>
          <p:cNvPr id="71" name="Google Shape;71;p15"/>
          <p:cNvSpPr txBox="1"/>
          <p:nvPr/>
        </p:nvSpPr>
        <p:spPr>
          <a:xfrm>
            <a:off x="5711875" y="1381175"/>
            <a:ext cx="3122400" cy="2723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Calling the function without passing argument</a:t>
            </a:r>
            <a:endParaRPr sz="2400" b="0" i="0" u="none" strike="noStrike" cap="none">
              <a:solidFill>
                <a:srgbClr val="434343"/>
              </a:solidFill>
              <a:latin typeface="Avenir"/>
              <a:ea typeface="Avenir"/>
              <a:cs typeface="Avenir"/>
              <a:sym typeface="Avenir"/>
            </a:endParaRPr>
          </a:p>
        </p:txBody>
      </p:sp>
      <p:sp>
        <p:nvSpPr>
          <p:cNvPr id="134" name="Google Shape;134;p23"/>
          <p:cNvSpPr txBox="1"/>
          <p:nvPr/>
        </p:nvSpPr>
        <p:spPr>
          <a:xfrm>
            <a:off x="288125" y="1526050"/>
            <a:ext cx="2685300" cy="3041100"/>
          </a:xfrm>
          <a:prstGeom prst="rect">
            <a:avLst/>
          </a:prstGeom>
          <a:noFill/>
          <a:ln>
            <a:noFill/>
          </a:ln>
        </p:spPr>
        <p:txBody>
          <a:bodyPr spcFirstLastPara="1" wrap="square" lIns="91425" tIns="91425" rIns="91425" bIns="91425" anchor="t" anchorCtr="0">
            <a:noAutofit/>
          </a:bodyPr>
          <a:lstStyle/>
          <a:p>
            <a:pPr marL="457200" marR="0" lvl="0" indent="-336550" algn="l" rtl="0">
              <a:lnSpc>
                <a:spcPct val="100000"/>
              </a:lnSpc>
              <a:spcBef>
                <a:spcPts val="0"/>
              </a:spcBef>
              <a:spcAft>
                <a:spcPts val="0"/>
              </a:spcAft>
              <a:buSzPts val="1700"/>
              <a:buFont typeface="Avenir"/>
              <a:buChar char="●"/>
            </a:pPr>
            <a:r>
              <a:rPr lang="en-US" sz="1700" b="0" i="0" u="none" strike="noStrike" cap="none">
                <a:solidFill>
                  <a:schemeClr val="dk1"/>
                </a:solidFill>
                <a:latin typeface="Avenir"/>
                <a:ea typeface="Avenir"/>
                <a:cs typeface="Avenir"/>
                <a:sym typeface="Avenir"/>
              </a:rPr>
              <a:t>When we declare a function that expects input argument, we should pass the required value</a:t>
            </a:r>
            <a:endParaRPr sz="1700" b="0" i="0" u="none" strike="noStrike" cap="none">
              <a:solidFill>
                <a:schemeClr val="dk1"/>
              </a:solidFill>
              <a:latin typeface="Avenir"/>
              <a:ea typeface="Avenir"/>
              <a:cs typeface="Avenir"/>
              <a:sym typeface="Avenir"/>
            </a:endParaRPr>
          </a:p>
          <a:p>
            <a:pPr marL="457200" marR="0" lvl="0" indent="0" algn="l" rtl="0">
              <a:lnSpc>
                <a:spcPct val="100000"/>
              </a:lnSpc>
              <a:spcBef>
                <a:spcPts val="0"/>
              </a:spcBef>
              <a:spcAft>
                <a:spcPts val="0"/>
              </a:spcAft>
              <a:buNone/>
            </a:pPr>
            <a:endParaRPr sz="1700">
              <a:solidFill>
                <a:schemeClr val="dk1"/>
              </a:solidFill>
              <a:latin typeface="Avenir"/>
              <a:ea typeface="Avenir"/>
              <a:cs typeface="Avenir"/>
              <a:sym typeface="Avenir"/>
            </a:endParaRPr>
          </a:p>
          <a:p>
            <a:pPr marL="457200" marR="0" lvl="0" indent="0" algn="l" rtl="0">
              <a:lnSpc>
                <a:spcPct val="100000"/>
              </a:lnSpc>
              <a:spcBef>
                <a:spcPts val="0"/>
              </a:spcBef>
              <a:spcAft>
                <a:spcPts val="0"/>
              </a:spcAft>
              <a:buNone/>
            </a:pPr>
            <a:endParaRPr sz="1700">
              <a:solidFill>
                <a:schemeClr val="dk1"/>
              </a:solidFill>
              <a:latin typeface="Avenir"/>
              <a:ea typeface="Avenir"/>
              <a:cs typeface="Avenir"/>
              <a:sym typeface="Avenir"/>
            </a:endParaRPr>
          </a:p>
          <a:p>
            <a:pPr marL="457200" marR="0" lvl="0" indent="-336550" algn="l" rtl="0">
              <a:lnSpc>
                <a:spcPct val="100000"/>
              </a:lnSpc>
              <a:spcBef>
                <a:spcPts val="0"/>
              </a:spcBef>
              <a:spcAft>
                <a:spcPts val="0"/>
              </a:spcAft>
              <a:buSzPts val="1700"/>
              <a:buFont typeface="Avenir"/>
              <a:buChar char="●"/>
            </a:pPr>
            <a:r>
              <a:rPr lang="en-US" sz="1700" b="0" i="0" u="none" strike="noStrike" cap="none">
                <a:solidFill>
                  <a:schemeClr val="dk1"/>
                </a:solidFill>
                <a:latin typeface="Avenir"/>
                <a:ea typeface="Avenir"/>
                <a:cs typeface="Avenir"/>
                <a:sym typeface="Avenir"/>
              </a:rPr>
              <a:t>If we do not pass the required value, the function will throw an error</a:t>
            </a:r>
            <a:endParaRPr sz="1700" b="0" i="0" u="none" strike="noStrike" cap="none">
              <a:solidFill>
                <a:srgbClr val="666666"/>
              </a:solidFill>
              <a:latin typeface="Avenir"/>
              <a:ea typeface="Avenir"/>
              <a:cs typeface="Avenir"/>
              <a:sym typeface="Avenir"/>
            </a:endParaRPr>
          </a:p>
        </p:txBody>
      </p:sp>
      <p:pic>
        <p:nvPicPr>
          <p:cNvPr id="135" name="Google Shape;135;p23"/>
          <p:cNvPicPr preferRelativeResize="0"/>
          <p:nvPr/>
        </p:nvPicPr>
        <p:blipFill rotWithShape="1">
          <a:blip r:embed="rId3">
            <a:alphaModFix/>
          </a:blip>
          <a:srcRect/>
          <a:stretch/>
        </p:blipFill>
        <p:spPr>
          <a:xfrm>
            <a:off x="3137500" y="1493975"/>
            <a:ext cx="5817177" cy="309895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A function with</a:t>
            </a:r>
            <a:r>
              <a:rPr lang="en-US" sz="2400">
                <a:solidFill>
                  <a:srgbClr val="434343"/>
                </a:solidFill>
                <a:latin typeface="Avenir"/>
                <a:ea typeface="Avenir"/>
                <a:cs typeface="Avenir"/>
                <a:sym typeface="Avenir"/>
              </a:rPr>
              <a:t> </a:t>
            </a:r>
            <a:r>
              <a:rPr lang="en-US" sz="2400" b="0" i="0" u="none" strike="noStrike" cap="none">
                <a:solidFill>
                  <a:srgbClr val="434343"/>
                </a:solidFill>
                <a:latin typeface="Avenir"/>
                <a:ea typeface="Avenir"/>
                <a:cs typeface="Avenir"/>
                <a:sym typeface="Avenir"/>
              </a:rPr>
              <a:t>return </a:t>
            </a:r>
            <a:endParaRPr sz="2400" b="0" i="0" u="none" strike="noStrike" cap="none">
              <a:solidFill>
                <a:srgbClr val="434343"/>
              </a:solidFill>
              <a:latin typeface="Avenir"/>
              <a:ea typeface="Avenir"/>
              <a:cs typeface="Avenir"/>
              <a:sym typeface="Avenir"/>
            </a:endParaRPr>
          </a:p>
        </p:txBody>
      </p:sp>
      <p:pic>
        <p:nvPicPr>
          <p:cNvPr id="141" name="Google Shape;141;p24"/>
          <p:cNvPicPr preferRelativeResize="0"/>
          <p:nvPr/>
        </p:nvPicPr>
        <p:blipFill>
          <a:blip r:embed="rId3">
            <a:alphaModFix/>
          </a:blip>
          <a:stretch>
            <a:fillRect/>
          </a:stretch>
        </p:blipFill>
        <p:spPr>
          <a:xfrm>
            <a:off x="1623112" y="1679250"/>
            <a:ext cx="5897774" cy="24702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A function without any return value</a:t>
            </a:r>
            <a:endParaRPr sz="2400" b="0" i="0" u="none" strike="noStrike" cap="none">
              <a:solidFill>
                <a:srgbClr val="434343"/>
              </a:solidFill>
              <a:latin typeface="Avenir"/>
              <a:ea typeface="Avenir"/>
              <a:cs typeface="Avenir"/>
              <a:sym typeface="Avenir"/>
            </a:endParaRPr>
          </a:p>
        </p:txBody>
      </p:sp>
      <p:sp>
        <p:nvSpPr>
          <p:cNvPr id="147" name="Google Shape;147;p25"/>
          <p:cNvSpPr txBox="1"/>
          <p:nvPr/>
        </p:nvSpPr>
        <p:spPr>
          <a:xfrm>
            <a:off x="423525" y="1457850"/>
            <a:ext cx="8355000" cy="11139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1000"/>
              </a:spcAft>
              <a:buClr>
                <a:srgbClr val="000000"/>
              </a:buClr>
              <a:buSzPts val="1700"/>
              <a:buFont typeface="Arial"/>
              <a:buNone/>
            </a:pPr>
            <a:r>
              <a:rPr lang="en-US" sz="1600" b="0" i="0" u="none" strike="noStrike" cap="none">
                <a:solidFill>
                  <a:schemeClr val="dk1"/>
                </a:solidFill>
                <a:latin typeface="Avenir"/>
                <a:ea typeface="Avenir"/>
                <a:cs typeface="Avenir"/>
                <a:sym typeface="Avenir"/>
              </a:rPr>
              <a:t>Note: We use the return keyword in the function but we do not mention what to return. Hence the function returns no value</a:t>
            </a:r>
            <a:endParaRPr sz="1600" b="0" i="0" u="none" strike="noStrike" cap="none">
              <a:solidFill>
                <a:schemeClr val="dk1"/>
              </a:solidFill>
              <a:latin typeface="Avenir"/>
              <a:ea typeface="Avenir"/>
              <a:cs typeface="Avenir"/>
              <a:sym typeface="Avenir"/>
            </a:endParaRPr>
          </a:p>
        </p:txBody>
      </p:sp>
      <p:pic>
        <p:nvPicPr>
          <p:cNvPr id="148" name="Google Shape;148;p25"/>
          <p:cNvPicPr preferRelativeResize="0"/>
          <p:nvPr/>
        </p:nvPicPr>
        <p:blipFill rotWithShape="1">
          <a:blip r:embed="rId3">
            <a:alphaModFix/>
          </a:blip>
          <a:srcRect/>
          <a:stretch/>
        </p:blipFill>
        <p:spPr>
          <a:xfrm>
            <a:off x="2330363" y="2571750"/>
            <a:ext cx="3896320" cy="22669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A function without return </a:t>
            </a:r>
            <a:r>
              <a:rPr lang="en-US" sz="2400">
                <a:solidFill>
                  <a:srgbClr val="434343"/>
                </a:solidFill>
                <a:latin typeface="Avenir"/>
                <a:ea typeface="Avenir"/>
                <a:cs typeface="Avenir"/>
                <a:sym typeface="Avenir"/>
              </a:rPr>
              <a:t>keyword</a:t>
            </a:r>
            <a:endParaRPr sz="2400" b="0" i="0" u="none" strike="noStrike" cap="none">
              <a:solidFill>
                <a:srgbClr val="434343"/>
              </a:solidFill>
              <a:latin typeface="Avenir"/>
              <a:ea typeface="Avenir"/>
              <a:cs typeface="Avenir"/>
              <a:sym typeface="Avenir"/>
            </a:endParaRPr>
          </a:p>
        </p:txBody>
      </p:sp>
      <p:sp>
        <p:nvSpPr>
          <p:cNvPr id="154" name="Google Shape;154;p26"/>
          <p:cNvSpPr txBox="1"/>
          <p:nvPr/>
        </p:nvSpPr>
        <p:spPr>
          <a:xfrm>
            <a:off x="423525" y="1457850"/>
            <a:ext cx="8355000" cy="8526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1000"/>
              </a:spcAft>
              <a:buClr>
                <a:srgbClr val="000000"/>
              </a:buClr>
              <a:buSzPts val="1700"/>
              <a:buFont typeface="Arial"/>
              <a:buNone/>
            </a:pPr>
            <a:r>
              <a:rPr lang="en-US" sz="1600" b="0" i="0" u="none" strike="noStrike" cap="none">
                <a:solidFill>
                  <a:schemeClr val="dk1"/>
                </a:solidFill>
                <a:latin typeface="Avenir"/>
                <a:ea typeface="Avenir"/>
                <a:cs typeface="Avenir"/>
                <a:sym typeface="Avenir"/>
              </a:rPr>
              <a:t>Note: When We </a:t>
            </a:r>
            <a:r>
              <a:rPr lang="en-US" sz="1600">
                <a:solidFill>
                  <a:schemeClr val="dk1"/>
                </a:solidFill>
                <a:latin typeface="Avenir"/>
                <a:ea typeface="Avenir"/>
                <a:cs typeface="Avenir"/>
                <a:sym typeface="Avenir"/>
              </a:rPr>
              <a:t>don't</a:t>
            </a:r>
            <a:r>
              <a:rPr lang="en-US" sz="1600" b="0" i="0" u="none" strike="noStrike" cap="none">
                <a:solidFill>
                  <a:schemeClr val="dk1"/>
                </a:solidFill>
                <a:latin typeface="Avenir"/>
                <a:ea typeface="Avenir"/>
                <a:cs typeface="Avenir"/>
                <a:sym typeface="Avenir"/>
              </a:rPr>
              <a:t> use the return keyword in the function</a:t>
            </a:r>
            <a:r>
              <a:rPr lang="en-US" sz="1600">
                <a:solidFill>
                  <a:schemeClr val="dk1"/>
                </a:solidFill>
                <a:latin typeface="Avenir"/>
                <a:ea typeface="Avenir"/>
                <a:cs typeface="Avenir"/>
                <a:sym typeface="Avenir"/>
              </a:rPr>
              <a:t>, it will just execute the statements inside that function</a:t>
            </a:r>
            <a:endParaRPr sz="1600" b="0" i="0" u="none" strike="noStrike" cap="none">
              <a:solidFill>
                <a:schemeClr val="dk1"/>
              </a:solidFill>
              <a:latin typeface="Avenir"/>
              <a:ea typeface="Avenir"/>
              <a:cs typeface="Avenir"/>
              <a:sym typeface="Avenir"/>
            </a:endParaRPr>
          </a:p>
        </p:txBody>
      </p:sp>
      <p:pic>
        <p:nvPicPr>
          <p:cNvPr id="155" name="Google Shape;155;p26"/>
          <p:cNvPicPr preferRelativeResize="0"/>
          <p:nvPr/>
        </p:nvPicPr>
        <p:blipFill rotWithShape="1">
          <a:blip r:embed="rId3">
            <a:alphaModFix/>
          </a:blip>
          <a:srcRect r="59690"/>
          <a:stretch/>
        </p:blipFill>
        <p:spPr>
          <a:xfrm>
            <a:off x="2104225" y="2486050"/>
            <a:ext cx="4348599" cy="1508000"/>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p:nvPr/>
        </p:nvSpPr>
        <p:spPr>
          <a:xfrm>
            <a:off x="143522" y="2261030"/>
            <a:ext cx="7638900" cy="908400"/>
          </a:xfrm>
          <a:prstGeom prst="rect">
            <a:avLst/>
          </a:prstGeom>
          <a:noFill/>
          <a:ln>
            <a:noFill/>
          </a:ln>
        </p:spPr>
        <p:txBody>
          <a:bodyPr spcFirstLastPara="1" wrap="square" lIns="34300" tIns="17150" rIns="34300" bIns="17150"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US" sz="4000" b="0" i="0" u="none" strike="noStrike" cap="none">
                <a:solidFill>
                  <a:schemeClr val="dk1"/>
                </a:solidFill>
                <a:latin typeface="Avenir"/>
                <a:ea typeface="Avenir"/>
                <a:cs typeface="Avenir"/>
                <a:sym typeface="Avenir"/>
              </a:rPr>
              <a:t>Function Arguments</a:t>
            </a:r>
            <a:endParaRPr sz="4000" b="0" i="0" u="none" strike="noStrike" cap="none">
              <a:solidFill>
                <a:schemeClr val="dk1"/>
              </a:solidFill>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Types of function arguments</a:t>
            </a:r>
            <a:endParaRPr sz="2400" b="0" i="0" u="none" strike="noStrike" cap="none">
              <a:solidFill>
                <a:srgbClr val="434343"/>
              </a:solidFill>
              <a:latin typeface="Avenir"/>
              <a:ea typeface="Avenir"/>
              <a:cs typeface="Avenir"/>
              <a:sym typeface="Avenir"/>
            </a:endParaRPr>
          </a:p>
        </p:txBody>
      </p:sp>
      <p:sp>
        <p:nvSpPr>
          <p:cNvPr id="169" name="Google Shape;169;p28"/>
          <p:cNvSpPr txBox="1"/>
          <p:nvPr/>
        </p:nvSpPr>
        <p:spPr>
          <a:xfrm>
            <a:off x="423525" y="1546950"/>
            <a:ext cx="8355000" cy="2958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1"/>
              </a:buClr>
              <a:buSzPts val="1800"/>
              <a:buFont typeface="Avenir"/>
              <a:buAutoNum type="arabicPeriod"/>
            </a:pPr>
            <a:r>
              <a:rPr lang="en-US" sz="1800" b="0" i="0" u="none" strike="noStrike" cap="none">
                <a:solidFill>
                  <a:schemeClr val="dk1"/>
                </a:solidFill>
                <a:latin typeface="Avenir"/>
                <a:ea typeface="Avenir"/>
                <a:cs typeface="Avenir"/>
                <a:sym typeface="Avenir"/>
              </a:rPr>
              <a:t>Required Arguments</a:t>
            </a:r>
            <a:endParaRPr sz="1800" b="0" i="0" u="none" strike="noStrike" cap="none">
              <a:solidFill>
                <a:schemeClr val="dk1"/>
              </a:solidFill>
              <a:latin typeface="Avenir"/>
              <a:ea typeface="Avenir"/>
              <a:cs typeface="Avenir"/>
              <a:sym typeface="Avenir"/>
            </a:endParaRPr>
          </a:p>
          <a:p>
            <a:pPr marL="457200" marR="0" lvl="0" indent="0" algn="l" rtl="0">
              <a:lnSpc>
                <a:spcPct val="150000"/>
              </a:lnSpc>
              <a:spcBef>
                <a:spcPts val="0"/>
              </a:spcBef>
              <a:spcAft>
                <a:spcPts val="0"/>
              </a:spcAft>
              <a:buNone/>
            </a:pPr>
            <a:endParaRPr sz="1800">
              <a:solidFill>
                <a:schemeClr val="dk1"/>
              </a:solidFill>
              <a:latin typeface="Avenir"/>
              <a:ea typeface="Avenir"/>
              <a:cs typeface="Avenir"/>
              <a:sym typeface="Avenir"/>
            </a:endParaRPr>
          </a:p>
          <a:p>
            <a:pPr marL="457200" marR="0" lvl="0" indent="-342900" algn="l" rtl="0">
              <a:lnSpc>
                <a:spcPct val="150000"/>
              </a:lnSpc>
              <a:spcBef>
                <a:spcPts val="0"/>
              </a:spcBef>
              <a:spcAft>
                <a:spcPts val="0"/>
              </a:spcAft>
              <a:buClr>
                <a:schemeClr val="dk1"/>
              </a:buClr>
              <a:buSzPts val="1800"/>
              <a:buFont typeface="Avenir"/>
              <a:buAutoNum type="arabicPeriod"/>
            </a:pPr>
            <a:r>
              <a:rPr lang="en-US" sz="1800" b="0" i="0" u="none" strike="noStrike" cap="none">
                <a:solidFill>
                  <a:schemeClr val="dk1"/>
                </a:solidFill>
                <a:latin typeface="Avenir"/>
                <a:ea typeface="Avenir"/>
                <a:cs typeface="Avenir"/>
                <a:sym typeface="Avenir"/>
              </a:rPr>
              <a:t>Keyword Arguments</a:t>
            </a:r>
            <a:endParaRPr sz="1800" b="0" i="0" u="none" strike="noStrike" cap="none">
              <a:solidFill>
                <a:schemeClr val="dk1"/>
              </a:solidFill>
              <a:latin typeface="Avenir"/>
              <a:ea typeface="Avenir"/>
              <a:cs typeface="Avenir"/>
              <a:sym typeface="Avenir"/>
            </a:endParaRPr>
          </a:p>
          <a:p>
            <a:pPr marL="457200" marR="0" lvl="0" indent="0" algn="l" rtl="0">
              <a:lnSpc>
                <a:spcPct val="150000"/>
              </a:lnSpc>
              <a:spcBef>
                <a:spcPts val="0"/>
              </a:spcBef>
              <a:spcAft>
                <a:spcPts val="0"/>
              </a:spcAft>
              <a:buNone/>
            </a:pPr>
            <a:endParaRPr sz="1800">
              <a:solidFill>
                <a:schemeClr val="dk1"/>
              </a:solidFill>
              <a:latin typeface="Avenir"/>
              <a:ea typeface="Avenir"/>
              <a:cs typeface="Avenir"/>
              <a:sym typeface="Avenir"/>
            </a:endParaRPr>
          </a:p>
          <a:p>
            <a:pPr marL="457200" marR="0" lvl="0" indent="-342900" algn="l" rtl="0">
              <a:lnSpc>
                <a:spcPct val="150000"/>
              </a:lnSpc>
              <a:spcBef>
                <a:spcPts val="0"/>
              </a:spcBef>
              <a:spcAft>
                <a:spcPts val="0"/>
              </a:spcAft>
              <a:buClr>
                <a:schemeClr val="dk1"/>
              </a:buClr>
              <a:buSzPts val="1800"/>
              <a:buFont typeface="Avenir"/>
              <a:buAutoNum type="arabicPeriod"/>
            </a:pPr>
            <a:r>
              <a:rPr lang="en-US" sz="1800" b="0" i="0" u="none" strike="noStrike" cap="none">
                <a:solidFill>
                  <a:schemeClr val="dk1"/>
                </a:solidFill>
                <a:latin typeface="Avenir"/>
                <a:ea typeface="Avenir"/>
                <a:cs typeface="Avenir"/>
                <a:sym typeface="Avenir"/>
              </a:rPr>
              <a:t>Default Arguments</a:t>
            </a:r>
            <a:endParaRPr sz="1800" b="0" i="0" u="none" strike="noStrike" cap="none">
              <a:solidFill>
                <a:schemeClr val="dk1"/>
              </a:solidFill>
              <a:latin typeface="Avenir"/>
              <a:ea typeface="Avenir"/>
              <a:cs typeface="Avenir"/>
              <a:sym typeface="Avenir"/>
            </a:endParaRPr>
          </a:p>
          <a:p>
            <a:pPr marL="457200" marR="0" lvl="0" indent="0" algn="l" rtl="0">
              <a:lnSpc>
                <a:spcPct val="150000"/>
              </a:lnSpc>
              <a:spcBef>
                <a:spcPts val="0"/>
              </a:spcBef>
              <a:spcAft>
                <a:spcPts val="0"/>
              </a:spcAft>
              <a:buNone/>
            </a:pPr>
            <a:endParaRPr sz="1800">
              <a:solidFill>
                <a:schemeClr val="dk1"/>
              </a:solidFill>
              <a:latin typeface="Avenir"/>
              <a:ea typeface="Avenir"/>
              <a:cs typeface="Avenir"/>
              <a:sym typeface="Avenir"/>
            </a:endParaRPr>
          </a:p>
          <a:p>
            <a:pPr marL="457200" marR="0" lvl="0" indent="-342900" algn="l" rtl="0">
              <a:lnSpc>
                <a:spcPct val="150000"/>
              </a:lnSpc>
              <a:spcBef>
                <a:spcPts val="0"/>
              </a:spcBef>
              <a:spcAft>
                <a:spcPts val="0"/>
              </a:spcAft>
              <a:buClr>
                <a:schemeClr val="dk1"/>
              </a:buClr>
              <a:buSzPts val="1800"/>
              <a:buFont typeface="Avenir"/>
              <a:buAutoNum type="arabicPeriod"/>
            </a:pPr>
            <a:r>
              <a:rPr lang="en-US" sz="1800" b="0" i="0" u="none" strike="noStrike" cap="none">
                <a:solidFill>
                  <a:schemeClr val="dk1"/>
                </a:solidFill>
                <a:latin typeface="Avenir"/>
                <a:ea typeface="Avenir"/>
                <a:cs typeface="Avenir"/>
                <a:sym typeface="Avenir"/>
              </a:rPr>
              <a:t>Variable-Length Arguments</a:t>
            </a:r>
            <a:endParaRPr sz="1800" b="0" i="0" u="none" strike="noStrike" cap="none">
              <a:solidFill>
                <a:schemeClr val="dk1"/>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Required Arguments</a:t>
            </a:r>
            <a:endParaRPr sz="2400" b="0" i="0" u="none" strike="noStrike" cap="none">
              <a:solidFill>
                <a:srgbClr val="434343"/>
              </a:solidFill>
              <a:latin typeface="Avenir"/>
              <a:ea typeface="Avenir"/>
              <a:cs typeface="Avenir"/>
              <a:sym typeface="Avenir"/>
            </a:endParaRPr>
          </a:p>
        </p:txBody>
      </p:sp>
      <p:sp>
        <p:nvSpPr>
          <p:cNvPr id="175" name="Google Shape;175;p29"/>
          <p:cNvSpPr txBox="1"/>
          <p:nvPr/>
        </p:nvSpPr>
        <p:spPr>
          <a:xfrm>
            <a:off x="423525" y="1237525"/>
            <a:ext cx="8355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1000"/>
              </a:spcAft>
              <a:buClr>
                <a:schemeClr val="dk1"/>
              </a:buClr>
              <a:buSzPts val="1700"/>
              <a:buFont typeface="Arial"/>
              <a:buNone/>
            </a:pPr>
            <a:r>
              <a:rPr lang="en-US" sz="1600" b="0" i="0" u="none" strike="noStrike" cap="none">
                <a:solidFill>
                  <a:schemeClr val="dk1"/>
                </a:solidFill>
                <a:latin typeface="Avenir"/>
                <a:ea typeface="Avenir"/>
                <a:cs typeface="Avenir"/>
                <a:sym typeface="Avenir"/>
              </a:rPr>
              <a:t>In case, if the function does not requires the argument and is passed it will throw an error</a:t>
            </a:r>
            <a:endParaRPr sz="1600" b="0" i="0" u="none" strike="noStrike" cap="none">
              <a:solidFill>
                <a:schemeClr val="dk1"/>
              </a:solidFill>
              <a:latin typeface="Avenir"/>
              <a:ea typeface="Avenir"/>
              <a:cs typeface="Avenir"/>
              <a:sym typeface="Avenir"/>
            </a:endParaRPr>
          </a:p>
        </p:txBody>
      </p:sp>
      <p:pic>
        <p:nvPicPr>
          <p:cNvPr id="176" name="Google Shape;176;p29"/>
          <p:cNvPicPr preferRelativeResize="0"/>
          <p:nvPr/>
        </p:nvPicPr>
        <p:blipFill rotWithShape="1">
          <a:blip r:embed="rId3">
            <a:alphaModFix/>
          </a:blip>
          <a:srcRect/>
          <a:stretch/>
        </p:blipFill>
        <p:spPr>
          <a:xfrm>
            <a:off x="1678925" y="1769550"/>
            <a:ext cx="5621174" cy="31342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Required Arguments</a:t>
            </a:r>
            <a:endParaRPr sz="2400" b="0" i="0" u="none" strike="noStrike" cap="none">
              <a:solidFill>
                <a:srgbClr val="434343"/>
              </a:solidFill>
              <a:latin typeface="Avenir"/>
              <a:ea typeface="Avenir"/>
              <a:cs typeface="Avenir"/>
              <a:sym typeface="Avenir"/>
            </a:endParaRPr>
          </a:p>
        </p:txBody>
      </p:sp>
      <p:sp>
        <p:nvSpPr>
          <p:cNvPr id="182" name="Google Shape;182;p30"/>
          <p:cNvSpPr txBox="1"/>
          <p:nvPr/>
        </p:nvSpPr>
        <p:spPr>
          <a:xfrm>
            <a:off x="423525" y="1237525"/>
            <a:ext cx="8355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1000"/>
              </a:spcAft>
              <a:buClr>
                <a:srgbClr val="000000"/>
              </a:buClr>
              <a:buSzPts val="1700"/>
              <a:buFont typeface="Arial"/>
              <a:buNone/>
            </a:pPr>
            <a:r>
              <a:rPr lang="en-US" sz="1600" b="0" i="0" u="none" strike="noStrike" cap="none">
                <a:solidFill>
                  <a:schemeClr val="dk1"/>
                </a:solidFill>
                <a:latin typeface="Avenir"/>
                <a:ea typeface="Avenir"/>
                <a:cs typeface="Avenir"/>
                <a:sym typeface="Avenir"/>
              </a:rPr>
              <a:t>In case, if the function requires the argument and is not passed it will throw an error</a:t>
            </a:r>
            <a:endParaRPr sz="1600" b="0" i="0" u="none" strike="noStrike" cap="none">
              <a:solidFill>
                <a:schemeClr val="dk1"/>
              </a:solidFill>
              <a:latin typeface="Avenir"/>
              <a:ea typeface="Avenir"/>
              <a:cs typeface="Avenir"/>
              <a:sym typeface="Avenir"/>
            </a:endParaRPr>
          </a:p>
        </p:txBody>
      </p:sp>
      <p:pic>
        <p:nvPicPr>
          <p:cNvPr id="183" name="Google Shape;183;p30"/>
          <p:cNvPicPr preferRelativeResize="0"/>
          <p:nvPr/>
        </p:nvPicPr>
        <p:blipFill rotWithShape="1">
          <a:blip r:embed="rId3">
            <a:alphaModFix/>
          </a:blip>
          <a:srcRect/>
          <a:stretch/>
        </p:blipFill>
        <p:spPr>
          <a:xfrm>
            <a:off x="1569563" y="1754700"/>
            <a:ext cx="6004874" cy="30728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Keyword Arguments</a:t>
            </a:r>
            <a:endParaRPr sz="2400" b="0" i="0" u="none" strike="noStrike" cap="none">
              <a:solidFill>
                <a:srgbClr val="434343"/>
              </a:solidFill>
              <a:latin typeface="Avenir"/>
              <a:ea typeface="Avenir"/>
              <a:cs typeface="Avenir"/>
              <a:sym typeface="Avenir"/>
            </a:endParaRPr>
          </a:p>
        </p:txBody>
      </p:sp>
      <p:sp>
        <p:nvSpPr>
          <p:cNvPr id="189" name="Google Shape;189;p31"/>
          <p:cNvSpPr txBox="1"/>
          <p:nvPr/>
        </p:nvSpPr>
        <p:spPr>
          <a:xfrm>
            <a:off x="347325" y="1466125"/>
            <a:ext cx="8863500" cy="111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0"/>
              </a:spcAft>
              <a:buClr>
                <a:srgbClr val="000000"/>
              </a:buClr>
              <a:buSzPts val="1700"/>
              <a:buFont typeface="Arial"/>
              <a:buNone/>
            </a:pPr>
            <a:r>
              <a:rPr lang="en-US" sz="1600" b="0" i="0" u="none" strike="noStrike" cap="none">
                <a:solidFill>
                  <a:schemeClr val="dk1"/>
                </a:solidFill>
                <a:latin typeface="Avenir"/>
                <a:ea typeface="Avenir"/>
                <a:cs typeface="Avenir"/>
                <a:sym typeface="Avenir"/>
              </a:rPr>
              <a:t>The arguments have names assigned to them. In the below example, we have Name &amp; Designation as the named parameters. We pass ‘John’ as Name and ‘CEO’ as Designation</a:t>
            </a:r>
            <a:endParaRPr sz="1600" b="0" i="0" u="none" strike="noStrike" cap="none">
              <a:solidFill>
                <a:schemeClr val="dk1"/>
              </a:solidFill>
              <a:latin typeface="Avenir"/>
              <a:ea typeface="Avenir"/>
              <a:cs typeface="Avenir"/>
              <a:sym typeface="Avenir"/>
            </a:endParaRPr>
          </a:p>
        </p:txBody>
      </p:sp>
      <p:pic>
        <p:nvPicPr>
          <p:cNvPr id="190" name="Google Shape;190;p31"/>
          <p:cNvPicPr preferRelativeResize="0"/>
          <p:nvPr/>
        </p:nvPicPr>
        <p:blipFill>
          <a:blip r:embed="rId3">
            <a:alphaModFix/>
          </a:blip>
          <a:stretch>
            <a:fillRect/>
          </a:stretch>
        </p:blipFill>
        <p:spPr>
          <a:xfrm>
            <a:off x="141300" y="2454200"/>
            <a:ext cx="8863548" cy="1816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Keyword Arguments</a:t>
            </a:r>
            <a:endParaRPr sz="2400" b="0" i="0" u="none" strike="noStrike" cap="none">
              <a:solidFill>
                <a:srgbClr val="434343"/>
              </a:solidFill>
              <a:latin typeface="Avenir"/>
              <a:ea typeface="Avenir"/>
              <a:cs typeface="Avenir"/>
              <a:sym typeface="Avenir"/>
            </a:endParaRPr>
          </a:p>
        </p:txBody>
      </p:sp>
      <p:sp>
        <p:nvSpPr>
          <p:cNvPr id="196" name="Google Shape;196;p32"/>
          <p:cNvSpPr txBox="1"/>
          <p:nvPr/>
        </p:nvSpPr>
        <p:spPr>
          <a:xfrm>
            <a:off x="423525" y="1466125"/>
            <a:ext cx="8355000" cy="111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0"/>
              </a:spcAft>
              <a:buClr>
                <a:srgbClr val="000000"/>
              </a:buClr>
              <a:buSzPts val="1700"/>
              <a:buFont typeface="Arial"/>
              <a:buNone/>
            </a:pPr>
            <a:r>
              <a:rPr lang="en-US" sz="1600" b="0" i="0" u="none" strike="noStrike" cap="none">
                <a:solidFill>
                  <a:schemeClr val="dk1"/>
                </a:solidFill>
                <a:latin typeface="Avenir"/>
                <a:ea typeface="Avenir"/>
                <a:cs typeface="Avenir"/>
                <a:sym typeface="Avenir"/>
              </a:rPr>
              <a:t>Note: Even if the wrong values are passed, it will NOT throw an error. For example, if we say ‘CEO’ as Name instead of ‘John’, the function will still work but with wrong values</a:t>
            </a:r>
            <a:endParaRPr sz="1600" b="0" i="0" u="none" strike="noStrike" cap="none">
              <a:solidFill>
                <a:schemeClr val="dk1"/>
              </a:solidFill>
              <a:latin typeface="Avenir"/>
              <a:ea typeface="Avenir"/>
              <a:cs typeface="Avenir"/>
              <a:sym typeface="Avenir"/>
            </a:endParaRPr>
          </a:p>
        </p:txBody>
      </p:sp>
      <p:pic>
        <p:nvPicPr>
          <p:cNvPr id="197" name="Google Shape;197;p32"/>
          <p:cNvPicPr preferRelativeResize="0"/>
          <p:nvPr/>
        </p:nvPicPr>
        <p:blipFill>
          <a:blip r:embed="rId3">
            <a:alphaModFix/>
          </a:blip>
          <a:stretch>
            <a:fillRect/>
          </a:stretch>
        </p:blipFill>
        <p:spPr>
          <a:xfrm>
            <a:off x="65175" y="2614975"/>
            <a:ext cx="9040699" cy="1424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Text Placeholder 2"/>
          <p:cNvSpPr>
            <a:spLocks noGrp="1"/>
          </p:cNvSpPr>
          <p:nvPr>
            <p:ph type="body" idx="1"/>
          </p:nvPr>
        </p:nvSpPr>
        <p:spPr/>
        <p:txBody>
          <a:bodyPr/>
          <a:lstStyle/>
          <a:p>
            <a:r>
              <a:rPr lang="en-IN" dirty="0" smtClean="0"/>
              <a:t>User-Defined Functions</a:t>
            </a:r>
          </a:p>
          <a:p>
            <a:r>
              <a:rPr lang="en-IN" dirty="0" smtClean="0"/>
              <a:t>Function Arguments </a:t>
            </a:r>
          </a:p>
          <a:p>
            <a:r>
              <a:rPr lang="en-IN" dirty="0" smtClean="0"/>
              <a:t>Variable Scope</a:t>
            </a:r>
          </a:p>
          <a:p>
            <a:r>
              <a:rPr lang="en-IN" dirty="0" smtClean="0"/>
              <a:t>Lambda Function</a:t>
            </a:r>
          </a:p>
          <a:p>
            <a:r>
              <a:rPr lang="en-IN" dirty="0" smtClean="0"/>
              <a:t>Recursive Function</a:t>
            </a:r>
          </a:p>
          <a:p>
            <a:endParaRPr lang="en-IN" dirty="0" smtClean="0"/>
          </a:p>
          <a:p>
            <a:endParaRPr lang="en-IN" dirty="0"/>
          </a:p>
        </p:txBody>
      </p:sp>
    </p:spTree>
    <p:extLst>
      <p:ext uri="{BB962C8B-B14F-4D97-AF65-F5344CB8AC3E}">
        <p14:creationId xmlns:p14="http://schemas.microsoft.com/office/powerpoint/2010/main" val="1162642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Default Arguments</a:t>
            </a:r>
            <a:endParaRPr sz="2400" b="0" i="0" u="none" strike="noStrike" cap="none">
              <a:solidFill>
                <a:srgbClr val="434343"/>
              </a:solidFill>
              <a:latin typeface="Avenir"/>
              <a:ea typeface="Avenir"/>
              <a:cs typeface="Avenir"/>
              <a:sym typeface="Avenir"/>
            </a:endParaRPr>
          </a:p>
        </p:txBody>
      </p:sp>
      <p:sp>
        <p:nvSpPr>
          <p:cNvPr id="203" name="Google Shape;203;p33"/>
          <p:cNvSpPr txBox="1"/>
          <p:nvPr/>
        </p:nvSpPr>
        <p:spPr>
          <a:xfrm>
            <a:off x="423525" y="1389925"/>
            <a:ext cx="8355000" cy="1596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0"/>
              </a:spcAft>
              <a:buClr>
                <a:srgbClr val="000000"/>
              </a:buClr>
              <a:buSzPts val="1700"/>
              <a:buFont typeface="Arial"/>
              <a:buNone/>
            </a:pPr>
            <a:r>
              <a:rPr lang="en-US" sz="1600" b="0" i="0" u="none" strike="noStrike" cap="none">
                <a:solidFill>
                  <a:schemeClr val="dk1"/>
                </a:solidFill>
                <a:latin typeface="Avenir"/>
                <a:ea typeface="Avenir"/>
                <a:cs typeface="Avenir"/>
                <a:sym typeface="Avenir"/>
              </a:rPr>
              <a:t>Note: The function expects 2 arguments - Name and Salary. We have passed a default value for salary. When we call the function, we pass only Name but not Salary. In this case, it will consider the default value for Salary that has been passed when the function was defined</a:t>
            </a:r>
            <a:endParaRPr sz="1600" b="0" i="0" u="none" strike="noStrike" cap="none">
              <a:solidFill>
                <a:schemeClr val="dk1"/>
              </a:solidFill>
              <a:latin typeface="Avenir"/>
              <a:ea typeface="Avenir"/>
              <a:cs typeface="Avenir"/>
              <a:sym typeface="Avenir"/>
            </a:endParaRPr>
          </a:p>
        </p:txBody>
      </p:sp>
      <p:pic>
        <p:nvPicPr>
          <p:cNvPr id="204" name="Google Shape;204;p33"/>
          <p:cNvPicPr preferRelativeResize="0"/>
          <p:nvPr/>
        </p:nvPicPr>
        <p:blipFill rotWithShape="1">
          <a:blip r:embed="rId3">
            <a:alphaModFix/>
          </a:blip>
          <a:srcRect/>
          <a:stretch/>
        </p:blipFill>
        <p:spPr>
          <a:xfrm>
            <a:off x="152400" y="2984100"/>
            <a:ext cx="8839200" cy="16947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Variable-length arguments using *arg keyword</a:t>
            </a:r>
            <a:endParaRPr sz="2400" b="0" i="0" u="none" strike="noStrike" cap="none">
              <a:solidFill>
                <a:srgbClr val="434343"/>
              </a:solidFill>
              <a:latin typeface="Avenir"/>
              <a:ea typeface="Avenir"/>
              <a:cs typeface="Avenir"/>
              <a:sym typeface="Avenir"/>
            </a:endParaRPr>
          </a:p>
        </p:txBody>
      </p:sp>
      <p:sp>
        <p:nvSpPr>
          <p:cNvPr id="210" name="Google Shape;210;p34"/>
          <p:cNvSpPr txBox="1"/>
          <p:nvPr/>
        </p:nvSpPr>
        <p:spPr>
          <a:xfrm>
            <a:off x="423525" y="1389925"/>
            <a:ext cx="8355000" cy="955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0"/>
              </a:spcAft>
              <a:buClr>
                <a:srgbClr val="000000"/>
              </a:buClr>
              <a:buSzPts val="1700"/>
              <a:buFont typeface="Arial"/>
              <a:buNone/>
            </a:pPr>
            <a:r>
              <a:rPr lang="en-US" sz="1600" b="0" i="0" u="none" strike="noStrike" cap="none">
                <a:solidFill>
                  <a:schemeClr val="dk1"/>
                </a:solidFill>
                <a:latin typeface="Avenir"/>
                <a:ea typeface="Avenir"/>
                <a:cs typeface="Avenir"/>
                <a:sym typeface="Avenir"/>
              </a:rPr>
              <a:t>This helps you in passing variable number of arguments. This is especially helpful when you do not know how many arguments to pass to the function</a:t>
            </a:r>
            <a:endParaRPr sz="1600" b="0" i="0" u="none" strike="noStrike" cap="none">
              <a:solidFill>
                <a:schemeClr val="dk1"/>
              </a:solidFill>
              <a:latin typeface="Avenir"/>
              <a:ea typeface="Avenir"/>
              <a:cs typeface="Avenir"/>
              <a:sym typeface="Avenir"/>
            </a:endParaRPr>
          </a:p>
        </p:txBody>
      </p:sp>
      <p:pic>
        <p:nvPicPr>
          <p:cNvPr id="211" name="Google Shape;211;p34"/>
          <p:cNvPicPr preferRelativeResize="0"/>
          <p:nvPr/>
        </p:nvPicPr>
        <p:blipFill rotWithShape="1">
          <a:blip r:embed="rId3">
            <a:alphaModFix/>
          </a:blip>
          <a:srcRect/>
          <a:stretch/>
        </p:blipFill>
        <p:spPr>
          <a:xfrm>
            <a:off x="152400" y="2345725"/>
            <a:ext cx="8839200" cy="2274466"/>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Variable-length keyworded arguments using **kwargs</a:t>
            </a:r>
            <a:endParaRPr sz="2400" b="0" i="0" u="none" strike="noStrike" cap="none">
              <a:solidFill>
                <a:srgbClr val="434343"/>
              </a:solidFill>
              <a:latin typeface="Avenir"/>
              <a:ea typeface="Avenir"/>
              <a:cs typeface="Avenir"/>
              <a:sym typeface="Avenir"/>
            </a:endParaRPr>
          </a:p>
        </p:txBody>
      </p:sp>
      <p:sp>
        <p:nvSpPr>
          <p:cNvPr id="217" name="Google Shape;217;p35"/>
          <p:cNvSpPr txBox="1"/>
          <p:nvPr/>
        </p:nvSpPr>
        <p:spPr>
          <a:xfrm>
            <a:off x="423525" y="1434375"/>
            <a:ext cx="8355000" cy="1308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0"/>
              </a:spcAft>
              <a:buClr>
                <a:srgbClr val="000000"/>
              </a:buClr>
              <a:buSzPts val="1700"/>
              <a:buFont typeface="Arial"/>
              <a:buNone/>
            </a:pPr>
            <a:r>
              <a:rPr lang="en-US" sz="1600" b="0" i="0" u="none" strike="noStrike" cap="none">
                <a:solidFill>
                  <a:schemeClr val="dk1"/>
                </a:solidFill>
                <a:latin typeface="Avenir"/>
                <a:ea typeface="Avenir"/>
                <a:cs typeface="Avenir"/>
                <a:sym typeface="Avenir"/>
              </a:rPr>
              <a:t>**kwargs allows the users to pass keyword-ed arguments of variable length to a function. The **kwargs to be used if named arguments are to be passed to a function</a:t>
            </a:r>
            <a:endParaRPr sz="1600" b="0" i="0" u="none" strike="noStrike" cap="none">
              <a:solidFill>
                <a:schemeClr val="dk1"/>
              </a:solidFill>
              <a:latin typeface="Avenir"/>
              <a:ea typeface="Avenir"/>
              <a:cs typeface="Avenir"/>
              <a:sym typeface="Avenir"/>
            </a:endParaRPr>
          </a:p>
        </p:txBody>
      </p:sp>
      <p:pic>
        <p:nvPicPr>
          <p:cNvPr id="218" name="Google Shape;218;p35"/>
          <p:cNvPicPr preferRelativeResize="0"/>
          <p:nvPr/>
        </p:nvPicPr>
        <p:blipFill rotWithShape="1">
          <a:blip r:embed="rId3">
            <a:alphaModFix/>
          </a:blip>
          <a:srcRect/>
          <a:stretch/>
        </p:blipFill>
        <p:spPr>
          <a:xfrm>
            <a:off x="152400" y="2438075"/>
            <a:ext cx="8839200" cy="2149593"/>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p:nvPr/>
        </p:nvSpPr>
        <p:spPr>
          <a:xfrm>
            <a:off x="295922" y="2261030"/>
            <a:ext cx="7638900" cy="908400"/>
          </a:xfrm>
          <a:prstGeom prst="rect">
            <a:avLst/>
          </a:prstGeom>
          <a:noFill/>
          <a:ln>
            <a:noFill/>
          </a:ln>
        </p:spPr>
        <p:txBody>
          <a:bodyPr spcFirstLastPara="1" wrap="square" lIns="34300" tIns="17150" rIns="34300" bIns="17150"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US" sz="4000" b="0" i="0" u="none" strike="noStrike" cap="none">
                <a:latin typeface="Avenir"/>
                <a:ea typeface="Avenir"/>
                <a:cs typeface="Avenir"/>
                <a:sym typeface="Avenir"/>
              </a:rPr>
              <a:t>Variable Scope</a:t>
            </a:r>
            <a:endParaRPr sz="4000" b="0" i="0" u="none" strike="noStrike" cap="none">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Variable scope</a:t>
            </a:r>
            <a:endParaRPr sz="2400" b="0" i="0" u="none" strike="noStrike" cap="none">
              <a:solidFill>
                <a:srgbClr val="434343"/>
              </a:solidFill>
              <a:latin typeface="Avenir"/>
              <a:ea typeface="Avenir"/>
              <a:cs typeface="Avenir"/>
              <a:sym typeface="Avenir"/>
            </a:endParaRPr>
          </a:p>
        </p:txBody>
      </p:sp>
      <p:sp>
        <p:nvSpPr>
          <p:cNvPr id="232" name="Google Shape;232;p37"/>
          <p:cNvSpPr txBox="1"/>
          <p:nvPr/>
        </p:nvSpPr>
        <p:spPr>
          <a:xfrm>
            <a:off x="394500" y="1656575"/>
            <a:ext cx="8355000" cy="25575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chemeClr val="dk1"/>
              </a:buClr>
              <a:buSzPts val="1600"/>
              <a:buFont typeface="Avenir"/>
              <a:buChar char="●"/>
            </a:pPr>
            <a:r>
              <a:rPr lang="en-US" sz="1600" b="0" i="0" u="none" strike="noStrike" cap="none">
                <a:solidFill>
                  <a:schemeClr val="dk1"/>
                </a:solidFill>
                <a:latin typeface="Avenir"/>
                <a:ea typeface="Avenir"/>
                <a:cs typeface="Avenir"/>
                <a:sym typeface="Avenir"/>
              </a:rPr>
              <a:t>A namespace is a container where names are mapped to variables (Python objects)</a:t>
            </a:r>
            <a:endParaRPr sz="1600" b="0" i="0" u="none" strike="noStrike" cap="none">
              <a:solidFill>
                <a:schemeClr val="dk1"/>
              </a:solidFill>
              <a:latin typeface="Avenir"/>
              <a:ea typeface="Avenir"/>
              <a:cs typeface="Avenir"/>
              <a:sym typeface="Avenir"/>
            </a:endParaRPr>
          </a:p>
          <a:p>
            <a:pPr marL="457200" marR="0" lvl="0" indent="0" algn="l" rtl="0">
              <a:lnSpc>
                <a:spcPct val="115000"/>
              </a:lnSpc>
              <a:spcBef>
                <a:spcPts val="0"/>
              </a:spcBef>
              <a:spcAft>
                <a:spcPts val="0"/>
              </a:spcAft>
              <a:buNone/>
            </a:pPr>
            <a:endParaRPr sz="1600">
              <a:solidFill>
                <a:schemeClr val="dk1"/>
              </a:solidFill>
              <a:latin typeface="Avenir"/>
              <a:ea typeface="Avenir"/>
              <a:cs typeface="Avenir"/>
              <a:sym typeface="Avenir"/>
            </a:endParaRPr>
          </a:p>
          <a:p>
            <a:pPr marL="457200" marR="0" lvl="0" indent="-330200" algn="l" rtl="0">
              <a:lnSpc>
                <a:spcPct val="115000"/>
              </a:lnSpc>
              <a:spcBef>
                <a:spcPts val="1000"/>
              </a:spcBef>
              <a:spcAft>
                <a:spcPts val="0"/>
              </a:spcAft>
              <a:buClr>
                <a:schemeClr val="dk1"/>
              </a:buClr>
              <a:buSzPts val="1600"/>
              <a:buFont typeface="Avenir"/>
              <a:buChar char="●"/>
            </a:pPr>
            <a:r>
              <a:rPr lang="en-US" sz="1600" b="0" i="0" u="none" strike="noStrike" cap="none">
                <a:solidFill>
                  <a:schemeClr val="dk1"/>
                </a:solidFill>
                <a:latin typeface="Avenir"/>
                <a:ea typeface="Avenir"/>
                <a:cs typeface="Avenir"/>
                <a:sym typeface="Avenir"/>
              </a:rPr>
              <a:t>A scope defines the hierarchical order in which the namespaces need to be searched in order to obtain the name-to-object mapping </a:t>
            </a:r>
            <a:endParaRPr sz="1600" b="0" i="0" u="none" strike="noStrike" cap="none">
              <a:solidFill>
                <a:schemeClr val="dk1"/>
              </a:solidFill>
              <a:latin typeface="Avenir"/>
              <a:ea typeface="Avenir"/>
              <a:cs typeface="Avenir"/>
              <a:sym typeface="Avenir"/>
            </a:endParaRPr>
          </a:p>
          <a:p>
            <a:pPr marL="457200" marR="0" lvl="0" indent="0" algn="l" rtl="0">
              <a:lnSpc>
                <a:spcPct val="115000"/>
              </a:lnSpc>
              <a:spcBef>
                <a:spcPts val="1000"/>
              </a:spcBef>
              <a:spcAft>
                <a:spcPts val="0"/>
              </a:spcAft>
              <a:buNone/>
            </a:pPr>
            <a:endParaRPr sz="1600">
              <a:solidFill>
                <a:schemeClr val="dk1"/>
              </a:solidFill>
              <a:latin typeface="Avenir"/>
              <a:ea typeface="Avenir"/>
              <a:cs typeface="Avenir"/>
              <a:sym typeface="Avenir"/>
            </a:endParaRPr>
          </a:p>
          <a:p>
            <a:pPr marL="457200" marR="0" lvl="0" indent="-330200" algn="l" rtl="0">
              <a:lnSpc>
                <a:spcPct val="115000"/>
              </a:lnSpc>
              <a:spcBef>
                <a:spcPts val="1000"/>
              </a:spcBef>
              <a:spcAft>
                <a:spcPts val="1000"/>
              </a:spcAft>
              <a:buClr>
                <a:schemeClr val="dk1"/>
              </a:buClr>
              <a:buSzPts val="1600"/>
              <a:buFont typeface="Avenir"/>
              <a:buChar char="●"/>
            </a:pPr>
            <a:r>
              <a:rPr lang="en-US" sz="1600" b="0" i="0" u="none" strike="noStrike" cap="none">
                <a:solidFill>
                  <a:schemeClr val="dk1"/>
                </a:solidFill>
                <a:latin typeface="Avenir"/>
                <a:ea typeface="Avenir"/>
                <a:cs typeface="Avenir"/>
                <a:sym typeface="Avenir"/>
              </a:rPr>
              <a:t>Scope defined the accessibility and lifetime of a variable</a:t>
            </a:r>
            <a:endParaRPr sz="1600" b="0" i="0" u="none" strike="noStrike" cap="none">
              <a:solidFill>
                <a:schemeClr val="dk1"/>
              </a:solidFill>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The LEGB rule</a:t>
            </a:r>
            <a:endParaRPr sz="2400" b="0" i="0" u="none" strike="noStrike" cap="none">
              <a:solidFill>
                <a:srgbClr val="434343"/>
              </a:solidFill>
              <a:latin typeface="Avenir"/>
              <a:ea typeface="Avenir"/>
              <a:cs typeface="Avenir"/>
              <a:sym typeface="Avenir"/>
            </a:endParaRPr>
          </a:p>
        </p:txBody>
      </p:sp>
      <p:sp>
        <p:nvSpPr>
          <p:cNvPr id="238" name="Google Shape;238;p38"/>
          <p:cNvSpPr txBox="1"/>
          <p:nvPr/>
        </p:nvSpPr>
        <p:spPr>
          <a:xfrm>
            <a:off x="394500" y="1363775"/>
            <a:ext cx="8355000" cy="994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1000"/>
              </a:spcAft>
              <a:buClr>
                <a:srgbClr val="000000"/>
              </a:buClr>
              <a:buSzPts val="2100"/>
              <a:buFont typeface="Arial"/>
              <a:buNone/>
            </a:pPr>
            <a:r>
              <a:rPr lang="en-US" sz="1600" b="0" i="0" u="none" strike="noStrike" cap="none">
                <a:solidFill>
                  <a:schemeClr val="dk1"/>
                </a:solidFill>
                <a:latin typeface="Avenir"/>
                <a:ea typeface="Avenir"/>
                <a:cs typeface="Avenir"/>
                <a:sym typeface="Avenir"/>
              </a:rPr>
              <a:t>In Python, the LEGB rule is used to decide the order in which the namespaces are to be searched for scope resolution</a:t>
            </a:r>
            <a:endParaRPr sz="1600" b="0" i="0" u="none" strike="noStrike" cap="none">
              <a:solidFill>
                <a:schemeClr val="dk1"/>
              </a:solidFill>
              <a:latin typeface="Avenir"/>
              <a:ea typeface="Avenir"/>
              <a:cs typeface="Avenir"/>
              <a:sym typeface="Avenir"/>
            </a:endParaRPr>
          </a:p>
        </p:txBody>
      </p:sp>
      <p:sp>
        <p:nvSpPr>
          <p:cNvPr id="239" name="Google Shape;239;p38"/>
          <p:cNvSpPr txBox="1"/>
          <p:nvPr/>
        </p:nvSpPr>
        <p:spPr>
          <a:xfrm>
            <a:off x="394500" y="2388975"/>
            <a:ext cx="8355000" cy="247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US" sz="1600" b="0" i="0" u="none" strike="noStrike" cap="none">
                <a:solidFill>
                  <a:schemeClr val="dk1"/>
                </a:solidFill>
                <a:latin typeface="Avenir"/>
                <a:ea typeface="Avenir"/>
                <a:cs typeface="Avenir"/>
                <a:sym typeface="Avenir"/>
              </a:rPr>
              <a:t>Variable scope hierarchy:</a:t>
            </a:r>
            <a:endParaRPr sz="16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2000"/>
              <a:buFont typeface="Arial"/>
              <a:buNone/>
            </a:pPr>
            <a:endParaRPr sz="1600" b="0" i="0" u="none" strike="noStrike" cap="none">
              <a:solidFill>
                <a:schemeClr val="dk1"/>
              </a:solidFill>
              <a:latin typeface="Avenir"/>
              <a:ea typeface="Avenir"/>
              <a:cs typeface="Avenir"/>
              <a:sym typeface="Avenir"/>
            </a:endParaRPr>
          </a:p>
          <a:p>
            <a:pPr marL="457200" marR="0" lvl="0" indent="-330200" algn="l" rtl="0">
              <a:lnSpc>
                <a:spcPct val="150000"/>
              </a:lnSpc>
              <a:spcBef>
                <a:spcPts val="0"/>
              </a:spcBef>
              <a:spcAft>
                <a:spcPts val="0"/>
              </a:spcAft>
              <a:buClr>
                <a:schemeClr val="dk1"/>
              </a:buClr>
              <a:buSzPts val="1600"/>
              <a:buFont typeface="Avenir"/>
              <a:buAutoNum type="arabicPeriod"/>
            </a:pPr>
            <a:r>
              <a:rPr lang="en-US" sz="1600" b="0" i="0" u="none" strike="noStrike" cap="none">
                <a:solidFill>
                  <a:schemeClr val="dk1"/>
                </a:solidFill>
                <a:latin typeface="Avenir"/>
                <a:ea typeface="Avenir"/>
                <a:cs typeface="Avenir"/>
                <a:sym typeface="Avenir"/>
              </a:rPr>
              <a:t>Built-In (B): Reserved names in Python</a:t>
            </a:r>
            <a:endParaRPr sz="1600" b="0" i="0" u="none" strike="noStrike" cap="none">
              <a:solidFill>
                <a:schemeClr val="dk1"/>
              </a:solidFill>
              <a:latin typeface="Avenir"/>
              <a:ea typeface="Avenir"/>
              <a:cs typeface="Avenir"/>
              <a:sym typeface="Avenir"/>
            </a:endParaRPr>
          </a:p>
          <a:p>
            <a:pPr marL="457200" marR="0" lvl="0" indent="-330200" algn="l" rtl="0">
              <a:lnSpc>
                <a:spcPct val="150000"/>
              </a:lnSpc>
              <a:spcBef>
                <a:spcPts val="0"/>
              </a:spcBef>
              <a:spcAft>
                <a:spcPts val="0"/>
              </a:spcAft>
              <a:buClr>
                <a:schemeClr val="dk1"/>
              </a:buClr>
              <a:buSzPts val="1600"/>
              <a:buFont typeface="Avenir"/>
              <a:buAutoNum type="arabicPeriod"/>
            </a:pPr>
            <a:r>
              <a:rPr lang="en-US" sz="1600" b="0" i="0" u="none" strike="noStrike" cap="none">
                <a:solidFill>
                  <a:schemeClr val="dk1"/>
                </a:solidFill>
                <a:latin typeface="Avenir"/>
                <a:ea typeface="Avenir"/>
                <a:cs typeface="Avenir"/>
                <a:sym typeface="Avenir"/>
              </a:rPr>
              <a:t>Global Variable (G): Defined at the uppermost level</a:t>
            </a:r>
            <a:endParaRPr sz="1600" b="0" i="0" u="none" strike="noStrike" cap="none">
              <a:solidFill>
                <a:schemeClr val="dk1"/>
              </a:solidFill>
              <a:latin typeface="Avenir"/>
              <a:ea typeface="Avenir"/>
              <a:cs typeface="Avenir"/>
              <a:sym typeface="Avenir"/>
            </a:endParaRPr>
          </a:p>
          <a:p>
            <a:pPr marL="457200" marR="0" lvl="0" indent="-330200" algn="l" rtl="0">
              <a:lnSpc>
                <a:spcPct val="150000"/>
              </a:lnSpc>
              <a:spcBef>
                <a:spcPts val="0"/>
              </a:spcBef>
              <a:spcAft>
                <a:spcPts val="0"/>
              </a:spcAft>
              <a:buClr>
                <a:schemeClr val="dk1"/>
              </a:buClr>
              <a:buSzPts val="1600"/>
              <a:buFont typeface="Avenir"/>
              <a:buAutoNum type="arabicPeriod"/>
            </a:pPr>
            <a:r>
              <a:rPr lang="en-US" sz="1600" b="0" i="0" u="none" strike="noStrike" cap="none">
                <a:solidFill>
                  <a:schemeClr val="dk1"/>
                </a:solidFill>
                <a:latin typeface="Avenir"/>
                <a:ea typeface="Avenir"/>
                <a:cs typeface="Avenir"/>
                <a:sym typeface="Avenir"/>
              </a:rPr>
              <a:t>Enclosed (E): Defined inside enclosing or nested functions</a:t>
            </a:r>
            <a:endParaRPr sz="1600" b="0" i="0" u="none" strike="noStrike" cap="none">
              <a:solidFill>
                <a:schemeClr val="dk1"/>
              </a:solidFill>
              <a:latin typeface="Avenir"/>
              <a:ea typeface="Avenir"/>
              <a:cs typeface="Avenir"/>
              <a:sym typeface="Avenir"/>
            </a:endParaRPr>
          </a:p>
          <a:p>
            <a:pPr marL="457200" marR="0" lvl="0" indent="-330200" algn="l" rtl="0">
              <a:lnSpc>
                <a:spcPct val="150000"/>
              </a:lnSpc>
              <a:spcBef>
                <a:spcPts val="0"/>
              </a:spcBef>
              <a:spcAft>
                <a:spcPts val="0"/>
              </a:spcAft>
              <a:buClr>
                <a:schemeClr val="dk1"/>
              </a:buClr>
              <a:buSzPts val="1600"/>
              <a:buFont typeface="Avenir"/>
              <a:buAutoNum type="arabicPeriod"/>
            </a:pPr>
            <a:r>
              <a:rPr lang="en-US" sz="1600" b="0" i="0" u="none" strike="noStrike" cap="none">
                <a:solidFill>
                  <a:schemeClr val="dk1"/>
                </a:solidFill>
                <a:latin typeface="Avenir"/>
                <a:ea typeface="Avenir"/>
                <a:cs typeface="Avenir"/>
                <a:sym typeface="Avenir"/>
              </a:rPr>
              <a:t>Local Variable (L): Defined inside a function</a:t>
            </a:r>
            <a:endParaRPr sz="1600" b="0" i="0" u="none" strike="noStrike" cap="none">
              <a:solidFill>
                <a:schemeClr val="dk1"/>
              </a:solidFill>
              <a:latin typeface="Avenir"/>
              <a:ea typeface="Avenir"/>
              <a:cs typeface="Avenir"/>
              <a:sym typeface="Avenir"/>
            </a:endParaRPr>
          </a:p>
        </p:txBody>
      </p:sp>
      <p:pic>
        <p:nvPicPr>
          <p:cNvPr id="240" name="Google Shape;240;p38"/>
          <p:cNvPicPr preferRelativeResize="0"/>
          <p:nvPr/>
        </p:nvPicPr>
        <p:blipFill rotWithShape="1">
          <a:blip r:embed="rId3">
            <a:alphaModFix/>
          </a:blip>
          <a:srcRect/>
          <a:stretch/>
        </p:blipFill>
        <p:spPr>
          <a:xfrm>
            <a:off x="6623075" y="2682200"/>
            <a:ext cx="2183225" cy="1892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Local Scope</a:t>
            </a:r>
            <a:endParaRPr sz="2400" b="0" i="0" u="none" strike="noStrike" cap="none">
              <a:solidFill>
                <a:srgbClr val="434343"/>
              </a:solidFill>
              <a:latin typeface="Avenir"/>
              <a:ea typeface="Avenir"/>
              <a:cs typeface="Avenir"/>
              <a:sym typeface="Avenir"/>
            </a:endParaRPr>
          </a:p>
        </p:txBody>
      </p:sp>
      <p:sp>
        <p:nvSpPr>
          <p:cNvPr id="246" name="Google Shape;246;p39"/>
          <p:cNvSpPr txBox="1"/>
          <p:nvPr/>
        </p:nvSpPr>
        <p:spPr>
          <a:xfrm>
            <a:off x="394500" y="1058975"/>
            <a:ext cx="8355000" cy="1407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1000"/>
              </a:spcAft>
              <a:buClr>
                <a:srgbClr val="000000"/>
              </a:buClr>
              <a:buSzPts val="2100"/>
              <a:buFont typeface="Arial"/>
              <a:buNone/>
            </a:pPr>
            <a:r>
              <a:rPr lang="en-US" sz="1600" b="0" i="0" u="none" strike="noStrike" cap="none">
                <a:solidFill>
                  <a:schemeClr val="dk1"/>
                </a:solidFill>
                <a:latin typeface="Avenir"/>
                <a:ea typeface="Avenir"/>
                <a:cs typeface="Avenir"/>
                <a:sym typeface="Avenir"/>
              </a:rPr>
              <a:t>Local scope refers to variables defined in a current function. A function will first look up for a variable name in its local scope. If it does not find it there, only then the outer scopes are searched for</a:t>
            </a:r>
            <a:endParaRPr sz="1600" b="0" i="0" u="none" strike="noStrike" cap="none">
              <a:solidFill>
                <a:schemeClr val="dk1"/>
              </a:solidFill>
              <a:latin typeface="Avenir"/>
              <a:ea typeface="Avenir"/>
              <a:cs typeface="Avenir"/>
              <a:sym typeface="Avenir"/>
            </a:endParaRPr>
          </a:p>
        </p:txBody>
      </p:sp>
      <p:sp>
        <p:nvSpPr>
          <p:cNvPr id="247" name="Google Shape;247;p39"/>
          <p:cNvSpPr txBox="1"/>
          <p:nvPr/>
        </p:nvSpPr>
        <p:spPr>
          <a:xfrm>
            <a:off x="345900" y="28664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Global Scope</a:t>
            </a:r>
            <a:endParaRPr sz="2400" b="0" i="0" u="none" strike="noStrike" cap="none">
              <a:solidFill>
                <a:srgbClr val="434343"/>
              </a:solidFill>
              <a:latin typeface="Avenir"/>
              <a:ea typeface="Avenir"/>
              <a:cs typeface="Avenir"/>
              <a:sym typeface="Avenir"/>
            </a:endParaRPr>
          </a:p>
        </p:txBody>
      </p:sp>
      <p:sp>
        <p:nvSpPr>
          <p:cNvPr id="248" name="Google Shape;248;p39"/>
          <p:cNvSpPr txBox="1"/>
          <p:nvPr/>
        </p:nvSpPr>
        <p:spPr>
          <a:xfrm>
            <a:off x="393075" y="3479775"/>
            <a:ext cx="8355000" cy="10179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1000"/>
              </a:spcAft>
              <a:buClr>
                <a:srgbClr val="000000"/>
              </a:buClr>
              <a:buSzPts val="2100"/>
              <a:buFont typeface="Arial"/>
              <a:buNone/>
            </a:pPr>
            <a:r>
              <a:rPr lang="en-US" sz="1600" b="0" i="0" u="none" strike="noStrike" cap="none">
                <a:solidFill>
                  <a:schemeClr val="dk1"/>
                </a:solidFill>
                <a:latin typeface="Avenir"/>
                <a:ea typeface="Avenir"/>
                <a:cs typeface="Avenir"/>
                <a:sym typeface="Avenir"/>
              </a:rPr>
              <a:t>If a variable is not defined in local scope, then, it is checked for in the higher scope, in this case, the global scope</a:t>
            </a:r>
            <a:endParaRPr sz="1600" b="0" i="0" u="none" strike="noStrike" cap="none">
              <a:solidFill>
                <a:schemeClr val="dk1"/>
              </a:solidFill>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40"/>
          <p:cNvPicPr preferRelativeResize="0"/>
          <p:nvPr/>
        </p:nvPicPr>
        <p:blipFill rotWithShape="1">
          <a:blip r:embed="rId3">
            <a:alphaModFix/>
          </a:blip>
          <a:srcRect/>
          <a:stretch/>
        </p:blipFill>
        <p:spPr>
          <a:xfrm>
            <a:off x="673349" y="908000"/>
            <a:ext cx="5599550" cy="4053999"/>
          </a:xfrm>
          <a:prstGeom prst="rect">
            <a:avLst/>
          </a:prstGeom>
          <a:noFill/>
          <a:ln w="9525" cap="flat" cmpd="sng">
            <a:solidFill>
              <a:schemeClr val="dk2"/>
            </a:solidFill>
            <a:prstDash val="solid"/>
            <a:round/>
            <a:headEnd type="none" w="sm" len="sm"/>
            <a:tailEnd type="none" w="sm" len="sm"/>
          </a:ln>
        </p:spPr>
      </p:pic>
      <p:sp>
        <p:nvSpPr>
          <p:cNvPr id="254" name="Google Shape;254;p40"/>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Local and Global Variable</a:t>
            </a:r>
            <a:endParaRPr sz="2400" b="0" i="0" u="none" strike="noStrike" cap="none">
              <a:solidFill>
                <a:srgbClr val="434343"/>
              </a:solidFill>
              <a:latin typeface="Avenir"/>
              <a:ea typeface="Avenir"/>
              <a:cs typeface="Avenir"/>
              <a:sym typeface="Avenir"/>
            </a:endParaRPr>
          </a:p>
        </p:txBody>
      </p:sp>
      <p:sp>
        <p:nvSpPr>
          <p:cNvPr id="255" name="Google Shape;255;p40"/>
          <p:cNvSpPr/>
          <p:nvPr/>
        </p:nvSpPr>
        <p:spPr>
          <a:xfrm>
            <a:off x="6762100" y="2990025"/>
            <a:ext cx="2030400" cy="375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a:solidFill>
                  <a:srgbClr val="00B0F0"/>
                </a:solidFill>
                <a:latin typeface="Avenir"/>
                <a:ea typeface="Avenir"/>
                <a:cs typeface="Avenir"/>
                <a:sym typeface="Avenir"/>
              </a:rPr>
              <a:t>Calling the Variable.</a:t>
            </a:r>
            <a:endParaRPr sz="1100" b="0" i="0" u="none" strike="noStrike" cap="none">
              <a:solidFill>
                <a:srgbClr val="00B0F0"/>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a:solidFill>
                  <a:srgbClr val="00B0F0"/>
                </a:solidFill>
                <a:latin typeface="Avenir"/>
                <a:ea typeface="Avenir"/>
                <a:cs typeface="Avenir"/>
                <a:sym typeface="Avenir"/>
              </a:rPr>
              <a:t>It is a local variable</a:t>
            </a:r>
            <a:endParaRPr sz="1100" b="0" i="0" u="none" strike="noStrike" cap="none">
              <a:solidFill>
                <a:srgbClr val="00B0F0"/>
              </a:solidFill>
              <a:latin typeface="Avenir"/>
              <a:ea typeface="Avenir"/>
              <a:cs typeface="Avenir"/>
              <a:sym typeface="Avenir"/>
            </a:endParaRPr>
          </a:p>
        </p:txBody>
      </p:sp>
      <p:cxnSp>
        <p:nvCxnSpPr>
          <p:cNvPr id="256" name="Google Shape;256;p40"/>
          <p:cNvCxnSpPr>
            <a:stCxn id="255" idx="1"/>
          </p:cNvCxnSpPr>
          <p:nvPr/>
        </p:nvCxnSpPr>
        <p:spPr>
          <a:xfrm flipH="1">
            <a:off x="1969900" y="3177825"/>
            <a:ext cx="4792200" cy="4200"/>
          </a:xfrm>
          <a:prstGeom prst="straightConnector1">
            <a:avLst/>
          </a:prstGeom>
          <a:noFill/>
          <a:ln w="9525" cap="flat" cmpd="sng">
            <a:solidFill>
              <a:srgbClr val="25AAE2"/>
            </a:solidFill>
            <a:prstDash val="solid"/>
            <a:round/>
            <a:headEnd type="none" w="sm" len="sm"/>
            <a:tailEnd type="triangle" w="med" len="med"/>
          </a:ln>
        </p:spPr>
      </p:cxnSp>
      <p:sp>
        <p:nvSpPr>
          <p:cNvPr id="257" name="Google Shape;257;p40"/>
          <p:cNvSpPr/>
          <p:nvPr/>
        </p:nvSpPr>
        <p:spPr>
          <a:xfrm>
            <a:off x="6762100" y="4323650"/>
            <a:ext cx="1691400" cy="492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100" b="0" i="0" u="none" strike="noStrike" cap="none">
                <a:solidFill>
                  <a:srgbClr val="00B0F0"/>
                </a:solidFill>
                <a:latin typeface="Avenir"/>
                <a:ea typeface="Avenir"/>
                <a:cs typeface="Avenir"/>
                <a:sym typeface="Avenir"/>
              </a:rPr>
              <a:t>Calling the Variable.</a:t>
            </a:r>
            <a:endParaRPr sz="1100" b="0" i="0" u="none" strike="noStrike" cap="none">
              <a:solidFill>
                <a:srgbClr val="00B0F0"/>
              </a:solidFill>
              <a:latin typeface="Avenir"/>
              <a:ea typeface="Avenir"/>
              <a:cs typeface="Avenir"/>
              <a:sym typeface="Avenir"/>
            </a:endParaRPr>
          </a:p>
          <a:p>
            <a:pPr marL="0" marR="0" lvl="0" indent="0" algn="ctr" rtl="0">
              <a:lnSpc>
                <a:spcPct val="100000"/>
              </a:lnSpc>
              <a:spcBef>
                <a:spcPts val="0"/>
              </a:spcBef>
              <a:spcAft>
                <a:spcPts val="0"/>
              </a:spcAft>
              <a:buClr>
                <a:schemeClr val="dk1"/>
              </a:buClr>
              <a:buSzPts val="1100"/>
              <a:buFont typeface="Arial"/>
              <a:buNone/>
            </a:pPr>
            <a:r>
              <a:rPr lang="en-US" sz="1100" b="0" i="0" u="none" strike="noStrike" cap="none">
                <a:solidFill>
                  <a:srgbClr val="00B0F0"/>
                </a:solidFill>
                <a:latin typeface="Avenir"/>
                <a:ea typeface="Avenir"/>
                <a:cs typeface="Avenir"/>
                <a:sym typeface="Avenir"/>
              </a:rPr>
              <a:t>It is a global variable</a:t>
            </a:r>
            <a:endParaRPr sz="1100" b="0" i="0" u="none" strike="noStrike" cap="none">
              <a:solidFill>
                <a:srgbClr val="00B0F0"/>
              </a:solidFill>
              <a:latin typeface="Avenir"/>
              <a:ea typeface="Avenir"/>
              <a:cs typeface="Avenir"/>
              <a:sym typeface="Avenir"/>
            </a:endParaRPr>
          </a:p>
        </p:txBody>
      </p:sp>
      <p:cxnSp>
        <p:nvCxnSpPr>
          <p:cNvPr id="258" name="Google Shape;258;p40"/>
          <p:cNvCxnSpPr/>
          <p:nvPr/>
        </p:nvCxnSpPr>
        <p:spPr>
          <a:xfrm flipH="1">
            <a:off x="1928200" y="4614025"/>
            <a:ext cx="4833900" cy="8100"/>
          </a:xfrm>
          <a:prstGeom prst="straightConnector1">
            <a:avLst/>
          </a:prstGeom>
          <a:noFill/>
          <a:ln w="9525" cap="flat" cmpd="sng">
            <a:solidFill>
              <a:srgbClr val="25AAE2"/>
            </a:solidFill>
            <a:prstDash val="solid"/>
            <a:round/>
            <a:headEnd type="none" w="sm" len="sm"/>
            <a:tailEnd type="triangle" w="med" len="med"/>
          </a:ln>
        </p:spPr>
      </p:cxnSp>
      <p:sp>
        <p:nvSpPr>
          <p:cNvPr id="259" name="Google Shape;259;p40"/>
          <p:cNvSpPr/>
          <p:nvPr/>
        </p:nvSpPr>
        <p:spPr>
          <a:xfrm>
            <a:off x="6643250" y="1732713"/>
            <a:ext cx="2149200" cy="42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a:solidFill>
                  <a:srgbClr val="00B0F0"/>
                </a:solidFill>
                <a:latin typeface="Avenir"/>
                <a:ea typeface="Avenir"/>
                <a:cs typeface="Avenir"/>
                <a:sym typeface="Avenir"/>
              </a:rPr>
              <a:t>Declaring the variable ‘number’</a:t>
            </a:r>
            <a:endParaRPr sz="1100" b="0" i="0" u="none" strike="noStrike" cap="none">
              <a:solidFill>
                <a:srgbClr val="00B0F0"/>
              </a:solidFill>
              <a:latin typeface="Avenir"/>
              <a:ea typeface="Avenir"/>
              <a:cs typeface="Avenir"/>
              <a:sym typeface="Avenir"/>
            </a:endParaRPr>
          </a:p>
        </p:txBody>
      </p:sp>
      <p:cxnSp>
        <p:nvCxnSpPr>
          <p:cNvPr id="260" name="Google Shape;260;p40"/>
          <p:cNvCxnSpPr>
            <a:stCxn id="259" idx="1"/>
          </p:cNvCxnSpPr>
          <p:nvPr/>
        </p:nvCxnSpPr>
        <p:spPr>
          <a:xfrm flipH="1">
            <a:off x="1893950" y="1946463"/>
            <a:ext cx="4749300" cy="4200"/>
          </a:xfrm>
          <a:prstGeom prst="straightConnector1">
            <a:avLst/>
          </a:prstGeom>
          <a:noFill/>
          <a:ln w="9525" cap="flat" cmpd="sng">
            <a:solidFill>
              <a:srgbClr val="25AAE2"/>
            </a:solidFill>
            <a:prstDash val="solid"/>
            <a:round/>
            <a:headEnd type="none" w="sm" len="sm"/>
            <a:tailEnd type="triangle" w="med" len="med"/>
          </a:ln>
        </p:spPr>
      </p:cxnSp>
      <p:sp>
        <p:nvSpPr>
          <p:cNvPr id="261" name="Google Shape;261;p40"/>
          <p:cNvSpPr/>
          <p:nvPr/>
        </p:nvSpPr>
        <p:spPr>
          <a:xfrm>
            <a:off x="6643250" y="1083725"/>
            <a:ext cx="2149200" cy="448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a:solidFill>
                  <a:srgbClr val="00B0F0"/>
                </a:solidFill>
                <a:latin typeface="Avenir"/>
                <a:ea typeface="Avenir"/>
                <a:cs typeface="Avenir"/>
                <a:sym typeface="Avenir"/>
              </a:rPr>
              <a:t>Declaring the variable ‘multiplication’</a:t>
            </a:r>
            <a:endParaRPr sz="1100" b="0" i="0" u="none" strike="noStrike" cap="none">
              <a:solidFill>
                <a:srgbClr val="00B0F0"/>
              </a:solidFill>
              <a:latin typeface="Avenir"/>
              <a:ea typeface="Avenir"/>
              <a:cs typeface="Avenir"/>
              <a:sym typeface="Avenir"/>
            </a:endParaRPr>
          </a:p>
        </p:txBody>
      </p:sp>
      <p:cxnSp>
        <p:nvCxnSpPr>
          <p:cNvPr id="262" name="Google Shape;262;p40"/>
          <p:cNvCxnSpPr>
            <a:stCxn id="261" idx="1"/>
          </p:cNvCxnSpPr>
          <p:nvPr/>
        </p:nvCxnSpPr>
        <p:spPr>
          <a:xfrm flipH="1">
            <a:off x="2736650" y="1307825"/>
            <a:ext cx="3906600" cy="18600"/>
          </a:xfrm>
          <a:prstGeom prst="straightConnector1">
            <a:avLst/>
          </a:prstGeom>
          <a:noFill/>
          <a:ln w="9525" cap="flat" cmpd="sng">
            <a:solidFill>
              <a:srgbClr val="25AAE2"/>
            </a:solidFill>
            <a:prstDash val="solid"/>
            <a:round/>
            <a:headEnd type="none" w="sm" len="sm"/>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1"/>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Enclosed Scope</a:t>
            </a:r>
            <a:endParaRPr sz="2400" b="0" i="0" u="none" strike="noStrike" cap="none">
              <a:solidFill>
                <a:srgbClr val="434343"/>
              </a:solidFill>
              <a:latin typeface="Avenir"/>
              <a:ea typeface="Avenir"/>
              <a:cs typeface="Avenir"/>
              <a:sym typeface="Avenir"/>
            </a:endParaRPr>
          </a:p>
        </p:txBody>
      </p:sp>
      <p:sp>
        <p:nvSpPr>
          <p:cNvPr id="268" name="Google Shape;268;p41"/>
          <p:cNvSpPr txBox="1"/>
          <p:nvPr/>
        </p:nvSpPr>
        <p:spPr>
          <a:xfrm>
            <a:off x="394500" y="1516175"/>
            <a:ext cx="8355000" cy="1000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1000"/>
              </a:spcAft>
              <a:buClr>
                <a:srgbClr val="000000"/>
              </a:buClr>
              <a:buSzPts val="2100"/>
              <a:buFont typeface="Arial"/>
              <a:buNone/>
            </a:pPr>
            <a:r>
              <a:rPr lang="en-US" sz="1600" b="0" i="0" u="none" strike="noStrike" cap="none">
                <a:solidFill>
                  <a:schemeClr val="dk1"/>
                </a:solidFill>
                <a:latin typeface="Avenir"/>
                <a:ea typeface="Avenir"/>
                <a:cs typeface="Avenir"/>
                <a:sym typeface="Avenir"/>
              </a:rPr>
              <a:t>For the enclosed scope, we need to define an outer function enclosing the inner function. Refer to the variable using the </a:t>
            </a:r>
            <a:r>
              <a:rPr lang="en-US" sz="1600" b="1" i="0" u="none" strike="noStrike" cap="none">
                <a:solidFill>
                  <a:schemeClr val="dk1"/>
                </a:solidFill>
                <a:latin typeface="Avenir"/>
                <a:ea typeface="Avenir"/>
                <a:cs typeface="Avenir"/>
                <a:sym typeface="Avenir"/>
              </a:rPr>
              <a:t>nonlocal</a:t>
            </a:r>
            <a:r>
              <a:rPr lang="en-US" sz="1600" b="0" i="0" u="none" strike="noStrike" cap="none">
                <a:solidFill>
                  <a:schemeClr val="dk1"/>
                </a:solidFill>
                <a:latin typeface="Avenir"/>
                <a:ea typeface="Avenir"/>
                <a:cs typeface="Avenir"/>
                <a:sym typeface="Avenir"/>
              </a:rPr>
              <a:t> keyword.</a:t>
            </a:r>
            <a:endParaRPr sz="1600" b="0" i="0" u="none" strike="noStrike" cap="none">
              <a:solidFill>
                <a:schemeClr val="dk1"/>
              </a:solidFill>
              <a:latin typeface="Avenir"/>
              <a:ea typeface="Avenir"/>
              <a:cs typeface="Avenir"/>
              <a:sym typeface="Avenir"/>
            </a:endParaRPr>
          </a:p>
        </p:txBody>
      </p:sp>
      <p:pic>
        <p:nvPicPr>
          <p:cNvPr id="269" name="Google Shape;269;p41"/>
          <p:cNvPicPr preferRelativeResize="0"/>
          <p:nvPr/>
        </p:nvPicPr>
        <p:blipFill rotWithShape="1">
          <a:blip r:embed="rId3">
            <a:alphaModFix/>
          </a:blip>
          <a:srcRect/>
          <a:stretch/>
        </p:blipFill>
        <p:spPr>
          <a:xfrm>
            <a:off x="197588" y="2678200"/>
            <a:ext cx="8748825" cy="195105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2"/>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Built-In Scope</a:t>
            </a:r>
            <a:endParaRPr sz="2400" b="0" i="0" u="none" strike="noStrike" cap="none">
              <a:solidFill>
                <a:srgbClr val="434343"/>
              </a:solidFill>
              <a:latin typeface="Avenir"/>
              <a:ea typeface="Avenir"/>
              <a:cs typeface="Avenir"/>
              <a:sym typeface="Avenir"/>
            </a:endParaRPr>
          </a:p>
        </p:txBody>
      </p:sp>
      <p:sp>
        <p:nvSpPr>
          <p:cNvPr id="275" name="Google Shape;275;p42"/>
          <p:cNvSpPr txBox="1"/>
          <p:nvPr/>
        </p:nvSpPr>
        <p:spPr>
          <a:xfrm>
            <a:off x="318300" y="1592375"/>
            <a:ext cx="8355000" cy="1407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1000"/>
              </a:spcAft>
              <a:buClr>
                <a:srgbClr val="000000"/>
              </a:buClr>
              <a:buSzPts val="2100"/>
              <a:buFont typeface="Arial"/>
              <a:buNone/>
            </a:pPr>
            <a:r>
              <a:rPr lang="en-US" sz="1600" b="0" i="0" u="none" strike="noStrike" cap="none">
                <a:solidFill>
                  <a:schemeClr val="dk1"/>
                </a:solidFill>
                <a:latin typeface="Avenir"/>
                <a:ea typeface="Avenir"/>
                <a:cs typeface="Avenir"/>
                <a:sym typeface="Avenir"/>
              </a:rPr>
              <a:t>If we have not defined a variable and the name of the variable matches with a built-in function from an existing Python module, the function will use the built-in function.</a:t>
            </a:r>
            <a:endParaRPr sz="1600" b="0" i="0" u="none" strike="noStrike" cap="none">
              <a:solidFill>
                <a:schemeClr val="dk1"/>
              </a:solidFill>
              <a:latin typeface="Avenir"/>
              <a:ea typeface="Avenir"/>
              <a:cs typeface="Avenir"/>
              <a:sym typeface="Avenir"/>
            </a:endParaRPr>
          </a:p>
        </p:txBody>
      </p:sp>
      <p:pic>
        <p:nvPicPr>
          <p:cNvPr id="276" name="Google Shape;276;p42"/>
          <p:cNvPicPr preferRelativeResize="0"/>
          <p:nvPr/>
        </p:nvPicPr>
        <p:blipFill rotWithShape="1">
          <a:blip r:embed="rId3">
            <a:alphaModFix/>
          </a:blip>
          <a:srcRect/>
          <a:stretch/>
        </p:blipFill>
        <p:spPr>
          <a:xfrm>
            <a:off x="152400" y="2618675"/>
            <a:ext cx="8839200" cy="1855251"/>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143522" y="2261030"/>
            <a:ext cx="7638900" cy="908297"/>
          </a:xfrm>
          <a:prstGeom prst="rect">
            <a:avLst/>
          </a:prstGeom>
          <a:noFill/>
          <a:ln>
            <a:noFill/>
          </a:ln>
        </p:spPr>
        <p:txBody>
          <a:bodyPr spcFirstLastPara="1" wrap="square" lIns="34300" tIns="17150" rIns="34300" bIns="17150"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US" sz="4000" b="1" i="0" u="none" strike="noStrike" cap="none">
                <a:solidFill>
                  <a:schemeClr val="dk1"/>
                </a:solidFill>
                <a:latin typeface="Avenir"/>
                <a:ea typeface="Avenir"/>
                <a:cs typeface="Avenir"/>
                <a:sym typeface="Avenir"/>
              </a:rPr>
              <a:t>User-Defined Functions</a:t>
            </a:r>
            <a:endParaRPr sz="4000" b="1" i="0" u="none" strike="noStrike" cap="none">
              <a:solidFill>
                <a:schemeClr val="dk1"/>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p:nvPr/>
        </p:nvSpPr>
        <p:spPr>
          <a:xfrm>
            <a:off x="143522" y="2261030"/>
            <a:ext cx="7638900" cy="908400"/>
          </a:xfrm>
          <a:prstGeom prst="rect">
            <a:avLst/>
          </a:prstGeom>
          <a:noFill/>
          <a:ln>
            <a:noFill/>
          </a:ln>
        </p:spPr>
        <p:txBody>
          <a:bodyPr spcFirstLastPara="1" wrap="square" lIns="34300" tIns="17150" rIns="34300" bIns="17150"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US" sz="4000" i="0" u="none" strike="noStrike" cap="none">
                <a:latin typeface="Avenir"/>
                <a:ea typeface="Avenir"/>
                <a:cs typeface="Avenir"/>
                <a:sym typeface="Avenir"/>
              </a:rPr>
              <a:t>Lambda Function</a:t>
            </a:r>
            <a:endParaRPr sz="4000" i="0" u="none" strike="noStrike" cap="none">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4"/>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Lambda function</a:t>
            </a:r>
            <a:endParaRPr sz="2400" b="0" i="0" u="none" strike="noStrike" cap="none">
              <a:solidFill>
                <a:srgbClr val="434343"/>
              </a:solidFill>
              <a:latin typeface="Avenir"/>
              <a:ea typeface="Avenir"/>
              <a:cs typeface="Avenir"/>
              <a:sym typeface="Avenir"/>
            </a:endParaRPr>
          </a:p>
        </p:txBody>
      </p:sp>
      <p:sp>
        <p:nvSpPr>
          <p:cNvPr id="290" name="Google Shape;290;p44"/>
          <p:cNvSpPr txBox="1"/>
          <p:nvPr/>
        </p:nvSpPr>
        <p:spPr>
          <a:xfrm>
            <a:off x="394500" y="1767075"/>
            <a:ext cx="8355000" cy="22572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50000"/>
              </a:lnSpc>
              <a:spcBef>
                <a:spcPts val="0"/>
              </a:spcBef>
              <a:spcAft>
                <a:spcPts val="0"/>
              </a:spcAft>
              <a:buClr>
                <a:schemeClr val="dk1"/>
              </a:buClr>
              <a:buSzPts val="1600"/>
              <a:buFont typeface="Avenir"/>
              <a:buChar char="●"/>
            </a:pPr>
            <a:r>
              <a:rPr lang="en-US" sz="1600" b="0" i="0" u="none" strike="noStrike" cap="none">
                <a:solidFill>
                  <a:schemeClr val="dk1"/>
                </a:solidFill>
                <a:latin typeface="Avenir"/>
                <a:ea typeface="Avenir"/>
                <a:cs typeface="Avenir"/>
                <a:sym typeface="Avenir"/>
              </a:rPr>
              <a:t>Lambda functions are anonymous, i.e. to say they have no names</a:t>
            </a:r>
            <a:endParaRPr sz="1600" b="0" i="0" u="none" strike="noStrike" cap="none">
              <a:solidFill>
                <a:schemeClr val="dk1"/>
              </a:solidFill>
              <a:latin typeface="Avenir"/>
              <a:ea typeface="Avenir"/>
              <a:cs typeface="Avenir"/>
              <a:sym typeface="Avenir"/>
            </a:endParaRPr>
          </a:p>
          <a:p>
            <a:pPr marL="457200" marR="0" lvl="0" indent="-330200" algn="l" rtl="0">
              <a:lnSpc>
                <a:spcPct val="150000"/>
              </a:lnSpc>
              <a:spcBef>
                <a:spcPts val="1000"/>
              </a:spcBef>
              <a:spcAft>
                <a:spcPts val="0"/>
              </a:spcAft>
              <a:buClr>
                <a:schemeClr val="dk1"/>
              </a:buClr>
              <a:buSzPts val="1600"/>
              <a:buFont typeface="Avenir"/>
              <a:buChar char="●"/>
            </a:pPr>
            <a:r>
              <a:rPr lang="en-US" sz="1600" b="0" i="0" u="none" strike="noStrike" cap="none">
                <a:solidFill>
                  <a:schemeClr val="dk1"/>
                </a:solidFill>
                <a:latin typeface="Avenir"/>
                <a:ea typeface="Avenir"/>
                <a:cs typeface="Avenir"/>
                <a:sym typeface="Avenir"/>
              </a:rPr>
              <a:t>The</a:t>
            </a:r>
            <a:r>
              <a:rPr lang="en-US" sz="1600" b="0" i="0" u="none" strike="noStrike" cap="none">
                <a:solidFill>
                  <a:srgbClr val="666666"/>
                </a:solidFill>
                <a:latin typeface="Avenir"/>
                <a:ea typeface="Avenir"/>
                <a:cs typeface="Avenir"/>
                <a:sym typeface="Avenir"/>
              </a:rPr>
              <a:t> </a:t>
            </a:r>
            <a:r>
              <a:rPr lang="en-US" sz="1600" b="0" i="0" u="none" strike="noStrike" cap="none">
                <a:solidFill>
                  <a:srgbClr val="00B0F0"/>
                </a:solidFill>
                <a:latin typeface="Avenir"/>
                <a:ea typeface="Avenir"/>
                <a:cs typeface="Avenir"/>
                <a:sym typeface="Avenir"/>
              </a:rPr>
              <a:t>lambda</a:t>
            </a:r>
            <a:r>
              <a:rPr lang="en-US" sz="1600" b="0" i="0" u="none" strike="noStrike" cap="none">
                <a:solidFill>
                  <a:schemeClr val="dk1"/>
                </a:solidFill>
                <a:latin typeface="Avenir"/>
                <a:ea typeface="Avenir"/>
                <a:cs typeface="Avenir"/>
                <a:sym typeface="Avenir"/>
              </a:rPr>
              <a:t> is a keyword</a:t>
            </a:r>
            <a:endParaRPr sz="1600" b="0" i="0" u="none" strike="noStrike" cap="none">
              <a:solidFill>
                <a:schemeClr val="dk1"/>
              </a:solidFill>
              <a:latin typeface="Avenir"/>
              <a:ea typeface="Avenir"/>
              <a:cs typeface="Avenir"/>
              <a:sym typeface="Avenir"/>
            </a:endParaRPr>
          </a:p>
          <a:p>
            <a:pPr marL="457200" marR="0" lvl="0" indent="-330200" algn="l" rtl="0">
              <a:lnSpc>
                <a:spcPct val="150000"/>
              </a:lnSpc>
              <a:spcBef>
                <a:spcPts val="1000"/>
              </a:spcBef>
              <a:spcAft>
                <a:spcPts val="0"/>
              </a:spcAft>
              <a:buClr>
                <a:schemeClr val="dk1"/>
              </a:buClr>
              <a:buSzPts val="1600"/>
              <a:buFont typeface="Avenir"/>
              <a:buChar char="●"/>
            </a:pPr>
            <a:r>
              <a:rPr lang="en-US" sz="1600" b="0" i="0" u="none" strike="noStrike" cap="none">
                <a:solidFill>
                  <a:schemeClr val="dk1"/>
                </a:solidFill>
                <a:latin typeface="Avenir"/>
                <a:ea typeface="Avenir"/>
                <a:cs typeface="Avenir"/>
                <a:sym typeface="Avenir"/>
              </a:rPr>
              <a:t>It is a simple one-line function</a:t>
            </a:r>
            <a:endParaRPr sz="1600" b="0" i="0" u="none" strike="noStrike" cap="none">
              <a:solidFill>
                <a:schemeClr val="dk1"/>
              </a:solidFill>
              <a:latin typeface="Avenir"/>
              <a:ea typeface="Avenir"/>
              <a:cs typeface="Avenir"/>
              <a:sym typeface="Avenir"/>
            </a:endParaRPr>
          </a:p>
          <a:p>
            <a:pPr marL="457200" marR="0" lvl="0" indent="-330200" algn="l" rtl="0">
              <a:lnSpc>
                <a:spcPct val="150000"/>
              </a:lnSpc>
              <a:spcBef>
                <a:spcPts val="1000"/>
              </a:spcBef>
              <a:spcAft>
                <a:spcPts val="1000"/>
              </a:spcAft>
              <a:buClr>
                <a:schemeClr val="dk1"/>
              </a:buClr>
              <a:buSzPts val="1600"/>
              <a:buFont typeface="Avenir"/>
              <a:buChar char="●"/>
            </a:pPr>
            <a:r>
              <a:rPr lang="en-US" sz="1600" b="0" i="0" u="none" strike="noStrike" cap="none">
                <a:solidFill>
                  <a:schemeClr val="dk1"/>
                </a:solidFill>
                <a:latin typeface="Avenir"/>
                <a:ea typeface="Avenir"/>
                <a:cs typeface="Avenir"/>
                <a:sym typeface="Avenir"/>
              </a:rPr>
              <a:t>No </a:t>
            </a:r>
            <a:r>
              <a:rPr lang="en-US" sz="1600" b="1" i="0" u="none" strike="noStrike" cap="none">
                <a:solidFill>
                  <a:srgbClr val="00B0F0"/>
                </a:solidFill>
                <a:latin typeface="Avenir"/>
                <a:ea typeface="Avenir"/>
                <a:cs typeface="Avenir"/>
                <a:sym typeface="Avenir"/>
              </a:rPr>
              <a:t>def</a:t>
            </a:r>
            <a:r>
              <a:rPr lang="en-US" sz="1600" b="0" i="0" u="none" strike="noStrike" cap="none">
                <a:solidFill>
                  <a:srgbClr val="666666"/>
                </a:solidFill>
                <a:latin typeface="Avenir"/>
                <a:ea typeface="Avenir"/>
                <a:cs typeface="Avenir"/>
                <a:sym typeface="Avenir"/>
              </a:rPr>
              <a:t> </a:t>
            </a:r>
            <a:r>
              <a:rPr lang="en-US" sz="1600" b="0" i="0" u="none" strike="noStrike" cap="none">
                <a:solidFill>
                  <a:schemeClr val="dk1"/>
                </a:solidFill>
                <a:latin typeface="Avenir"/>
                <a:ea typeface="Avenir"/>
                <a:cs typeface="Avenir"/>
                <a:sym typeface="Avenir"/>
              </a:rPr>
              <a:t>or</a:t>
            </a:r>
            <a:r>
              <a:rPr lang="en-US" sz="1600" b="0" i="0" u="none" strike="noStrike" cap="none">
                <a:solidFill>
                  <a:srgbClr val="666666"/>
                </a:solidFill>
                <a:latin typeface="Avenir"/>
                <a:ea typeface="Avenir"/>
                <a:cs typeface="Avenir"/>
                <a:sym typeface="Avenir"/>
              </a:rPr>
              <a:t> </a:t>
            </a:r>
            <a:r>
              <a:rPr lang="en-US" sz="1600" b="1" i="0" u="none" strike="noStrike" cap="none">
                <a:solidFill>
                  <a:srgbClr val="00B0F0"/>
                </a:solidFill>
                <a:latin typeface="Avenir"/>
                <a:ea typeface="Avenir"/>
                <a:cs typeface="Avenir"/>
                <a:sym typeface="Avenir"/>
              </a:rPr>
              <a:t>return</a:t>
            </a:r>
            <a:r>
              <a:rPr lang="en-US" sz="1600" b="0" i="0" u="none" strike="noStrike" cap="none">
                <a:solidFill>
                  <a:srgbClr val="666666"/>
                </a:solidFill>
                <a:latin typeface="Avenir"/>
                <a:ea typeface="Avenir"/>
                <a:cs typeface="Avenir"/>
                <a:sym typeface="Avenir"/>
              </a:rPr>
              <a:t> </a:t>
            </a:r>
            <a:r>
              <a:rPr lang="en-US" sz="1600" b="0" i="0" u="none" strike="noStrike" cap="none">
                <a:solidFill>
                  <a:schemeClr val="dk1"/>
                </a:solidFill>
                <a:latin typeface="Avenir"/>
                <a:ea typeface="Avenir"/>
                <a:cs typeface="Avenir"/>
                <a:sym typeface="Avenir"/>
              </a:rPr>
              <a:t>keyword to be used with a</a:t>
            </a:r>
            <a:r>
              <a:rPr lang="en-US" sz="1600" b="0" i="0" u="none" strike="noStrike" cap="none">
                <a:solidFill>
                  <a:srgbClr val="666666"/>
                </a:solidFill>
                <a:latin typeface="Avenir"/>
                <a:ea typeface="Avenir"/>
                <a:cs typeface="Avenir"/>
                <a:sym typeface="Avenir"/>
              </a:rPr>
              <a:t> </a:t>
            </a:r>
            <a:r>
              <a:rPr lang="en-US" sz="1600" b="0" i="0" u="none" strike="noStrike" cap="none">
                <a:solidFill>
                  <a:srgbClr val="00B0F0"/>
                </a:solidFill>
                <a:latin typeface="Avenir"/>
                <a:ea typeface="Avenir"/>
                <a:cs typeface="Avenir"/>
                <a:sym typeface="Avenir"/>
              </a:rPr>
              <a:t>lambda</a:t>
            </a:r>
            <a:r>
              <a:rPr lang="en-US" sz="1600" b="0" i="0" u="none" strike="noStrike" cap="none">
                <a:solidFill>
                  <a:srgbClr val="666666"/>
                </a:solidFill>
                <a:latin typeface="Avenir"/>
                <a:ea typeface="Avenir"/>
                <a:cs typeface="Avenir"/>
                <a:sym typeface="Avenir"/>
              </a:rPr>
              <a:t> </a:t>
            </a:r>
            <a:r>
              <a:rPr lang="en-US" sz="1600" b="0" i="0" u="none" strike="noStrike" cap="none">
                <a:solidFill>
                  <a:schemeClr val="dk1"/>
                </a:solidFill>
                <a:latin typeface="Avenir"/>
                <a:ea typeface="Avenir"/>
                <a:cs typeface="Avenir"/>
                <a:sym typeface="Avenir"/>
              </a:rPr>
              <a:t>function</a:t>
            </a:r>
            <a:endParaRPr sz="1600" b="0" i="0" u="none" strike="noStrike" cap="none">
              <a:solidFill>
                <a:schemeClr val="dk1"/>
              </a:solidFill>
              <a:latin typeface="Avenir"/>
              <a:ea typeface="Avenir"/>
              <a:cs typeface="Avenir"/>
              <a:sym typeface="Aveni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p:nvPr/>
        </p:nvSpPr>
        <p:spPr>
          <a:xfrm>
            <a:off x="372862" y="140875"/>
            <a:ext cx="7760663"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The structure of the lambda function</a:t>
            </a:r>
            <a:endParaRPr sz="2400" b="0" i="0" u="none" strike="noStrike" cap="none">
              <a:solidFill>
                <a:srgbClr val="434343"/>
              </a:solidFill>
              <a:latin typeface="Avenir"/>
              <a:ea typeface="Avenir"/>
              <a:cs typeface="Avenir"/>
              <a:sym typeface="Avenir"/>
            </a:endParaRPr>
          </a:p>
        </p:txBody>
      </p:sp>
      <p:pic>
        <p:nvPicPr>
          <p:cNvPr id="296" name="Google Shape;296;p45"/>
          <p:cNvPicPr preferRelativeResize="0"/>
          <p:nvPr/>
        </p:nvPicPr>
        <p:blipFill rotWithShape="1">
          <a:blip r:embed="rId3">
            <a:alphaModFix/>
          </a:blip>
          <a:srcRect/>
          <a:stretch/>
        </p:blipFill>
        <p:spPr>
          <a:xfrm>
            <a:off x="599050" y="1722449"/>
            <a:ext cx="7945898" cy="2419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6"/>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Using lambda function to reduce code size</a:t>
            </a:r>
            <a:endParaRPr sz="2400" b="0" i="0" u="none" strike="noStrike" cap="none">
              <a:solidFill>
                <a:srgbClr val="434343"/>
              </a:solidFill>
              <a:latin typeface="Avenir"/>
              <a:ea typeface="Avenir"/>
              <a:cs typeface="Avenir"/>
              <a:sym typeface="Avenir"/>
            </a:endParaRPr>
          </a:p>
        </p:txBody>
      </p:sp>
      <p:pic>
        <p:nvPicPr>
          <p:cNvPr id="302" name="Google Shape;302;p46"/>
          <p:cNvPicPr preferRelativeResize="0"/>
          <p:nvPr/>
        </p:nvPicPr>
        <p:blipFill rotWithShape="1">
          <a:blip r:embed="rId3">
            <a:alphaModFix/>
          </a:blip>
          <a:srcRect r="80564"/>
          <a:stretch/>
        </p:blipFill>
        <p:spPr>
          <a:xfrm>
            <a:off x="1008900" y="2078875"/>
            <a:ext cx="2576961" cy="1956863"/>
          </a:xfrm>
          <a:prstGeom prst="rect">
            <a:avLst/>
          </a:prstGeom>
          <a:noFill/>
          <a:ln w="9525" cap="flat" cmpd="sng">
            <a:solidFill>
              <a:schemeClr val="dk1"/>
            </a:solidFill>
            <a:prstDash val="solid"/>
            <a:round/>
            <a:headEnd type="none" w="sm" len="sm"/>
            <a:tailEnd type="none" w="sm" len="sm"/>
          </a:ln>
        </p:spPr>
      </p:pic>
      <p:cxnSp>
        <p:nvCxnSpPr>
          <p:cNvPr id="303" name="Google Shape;303;p46"/>
          <p:cNvCxnSpPr/>
          <p:nvPr/>
        </p:nvCxnSpPr>
        <p:spPr>
          <a:xfrm>
            <a:off x="4505875" y="1198725"/>
            <a:ext cx="0" cy="3451800"/>
          </a:xfrm>
          <a:prstGeom prst="straightConnector1">
            <a:avLst/>
          </a:prstGeom>
          <a:noFill/>
          <a:ln w="9525" cap="flat" cmpd="sng">
            <a:solidFill>
              <a:schemeClr val="dk2"/>
            </a:solidFill>
            <a:prstDash val="solid"/>
            <a:round/>
            <a:headEnd type="none" w="sm" len="sm"/>
            <a:tailEnd type="none" w="sm" len="sm"/>
          </a:ln>
        </p:spPr>
      </p:cxnSp>
      <p:sp>
        <p:nvSpPr>
          <p:cNvPr id="304" name="Google Shape;304;p46"/>
          <p:cNvSpPr txBox="1"/>
          <p:nvPr/>
        </p:nvSpPr>
        <p:spPr>
          <a:xfrm>
            <a:off x="0" y="1390000"/>
            <a:ext cx="4506000" cy="52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900" b="0" i="0" u="none" strike="noStrike" cap="none">
                <a:solidFill>
                  <a:schemeClr val="dk1"/>
                </a:solidFill>
                <a:latin typeface="Avenir"/>
                <a:ea typeface="Avenir"/>
                <a:cs typeface="Avenir"/>
                <a:sym typeface="Avenir"/>
              </a:rPr>
              <a:t>Normal Python </a:t>
            </a:r>
            <a:r>
              <a:rPr lang="en-US" sz="1900">
                <a:solidFill>
                  <a:schemeClr val="dk1"/>
                </a:solidFill>
                <a:latin typeface="Avenir"/>
                <a:ea typeface="Avenir"/>
                <a:cs typeface="Avenir"/>
                <a:sym typeface="Avenir"/>
              </a:rPr>
              <a:t>c</a:t>
            </a:r>
            <a:r>
              <a:rPr lang="en-US" sz="1900" b="0" i="0" u="none" strike="noStrike" cap="none">
                <a:solidFill>
                  <a:schemeClr val="dk1"/>
                </a:solidFill>
                <a:latin typeface="Avenir"/>
                <a:ea typeface="Avenir"/>
                <a:cs typeface="Avenir"/>
                <a:sym typeface="Avenir"/>
              </a:rPr>
              <a:t>ode</a:t>
            </a:r>
            <a:endParaRPr sz="1900" b="0" i="0" u="none" strike="noStrike" cap="none">
              <a:solidFill>
                <a:schemeClr val="dk1"/>
              </a:solidFill>
              <a:latin typeface="Avenir"/>
              <a:ea typeface="Avenir"/>
              <a:cs typeface="Avenir"/>
              <a:sym typeface="Avenir"/>
            </a:endParaRPr>
          </a:p>
        </p:txBody>
      </p:sp>
      <p:sp>
        <p:nvSpPr>
          <p:cNvPr id="305" name="Google Shape;305;p46"/>
          <p:cNvSpPr txBox="1"/>
          <p:nvPr/>
        </p:nvSpPr>
        <p:spPr>
          <a:xfrm>
            <a:off x="4506000" y="1390000"/>
            <a:ext cx="4506000" cy="52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900" b="0" i="0" u="none" strike="noStrike" cap="none">
                <a:solidFill>
                  <a:schemeClr val="dk1"/>
                </a:solidFill>
                <a:latin typeface="Avenir"/>
                <a:ea typeface="Avenir"/>
                <a:cs typeface="Avenir"/>
                <a:sym typeface="Avenir"/>
              </a:rPr>
              <a:t>Using lambda function</a:t>
            </a:r>
            <a:endParaRPr sz="1900" b="0" i="0" u="none" strike="noStrike" cap="none">
              <a:solidFill>
                <a:schemeClr val="dk1"/>
              </a:solidFill>
              <a:latin typeface="Avenir"/>
              <a:ea typeface="Avenir"/>
              <a:cs typeface="Avenir"/>
              <a:sym typeface="Avenir"/>
            </a:endParaRPr>
          </a:p>
        </p:txBody>
      </p:sp>
      <p:pic>
        <p:nvPicPr>
          <p:cNvPr id="306" name="Google Shape;306;p46"/>
          <p:cNvPicPr preferRelativeResize="0"/>
          <p:nvPr/>
        </p:nvPicPr>
        <p:blipFill rotWithShape="1">
          <a:blip r:embed="rId4">
            <a:alphaModFix/>
          </a:blip>
          <a:srcRect r="64114"/>
          <a:stretch/>
        </p:blipFill>
        <p:spPr>
          <a:xfrm>
            <a:off x="4790375" y="2140213"/>
            <a:ext cx="3937258" cy="134406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7"/>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Wrong usage of lambda</a:t>
            </a:r>
            <a:endParaRPr sz="2400" b="0" i="0" u="none" strike="noStrike" cap="none">
              <a:solidFill>
                <a:srgbClr val="434343"/>
              </a:solidFill>
              <a:latin typeface="Avenir"/>
              <a:ea typeface="Avenir"/>
              <a:cs typeface="Avenir"/>
              <a:sym typeface="Avenir"/>
            </a:endParaRPr>
          </a:p>
        </p:txBody>
      </p:sp>
      <p:sp>
        <p:nvSpPr>
          <p:cNvPr id="312" name="Google Shape;312;p47"/>
          <p:cNvSpPr txBox="1"/>
          <p:nvPr/>
        </p:nvSpPr>
        <p:spPr>
          <a:xfrm>
            <a:off x="394500" y="1228400"/>
            <a:ext cx="8355000" cy="1079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1000"/>
              </a:spcAft>
              <a:buClr>
                <a:srgbClr val="000000"/>
              </a:buClr>
              <a:buSzPts val="1900"/>
              <a:buFont typeface="Arial"/>
              <a:buNone/>
            </a:pPr>
            <a:r>
              <a:rPr lang="en-US" sz="1600" b="0" i="0" u="none" strike="noStrike" cap="none">
                <a:solidFill>
                  <a:schemeClr val="dk1"/>
                </a:solidFill>
                <a:latin typeface="Avenir"/>
                <a:ea typeface="Avenir"/>
                <a:cs typeface="Avenir"/>
                <a:sym typeface="Avenir"/>
              </a:rPr>
              <a:t>You will need to declare the variable which you may use inside the lambda function. In the below example, we use variable, b, without declaring it.</a:t>
            </a:r>
            <a:endParaRPr sz="1600" b="0" i="0" u="none" strike="noStrike" cap="none">
              <a:solidFill>
                <a:schemeClr val="dk1"/>
              </a:solidFill>
              <a:latin typeface="Avenir"/>
              <a:ea typeface="Avenir"/>
              <a:cs typeface="Avenir"/>
              <a:sym typeface="Avenir"/>
            </a:endParaRPr>
          </a:p>
        </p:txBody>
      </p:sp>
      <p:pic>
        <p:nvPicPr>
          <p:cNvPr id="313" name="Google Shape;313;p47"/>
          <p:cNvPicPr preferRelativeResize="0"/>
          <p:nvPr/>
        </p:nvPicPr>
        <p:blipFill rotWithShape="1">
          <a:blip r:embed="rId3">
            <a:alphaModFix/>
          </a:blip>
          <a:srcRect/>
          <a:stretch/>
        </p:blipFill>
        <p:spPr>
          <a:xfrm>
            <a:off x="205550" y="2214600"/>
            <a:ext cx="8732903" cy="26830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The lambda() with map()</a:t>
            </a:r>
            <a:endParaRPr sz="2400" b="0" i="0" u="none" strike="noStrike" cap="none">
              <a:solidFill>
                <a:srgbClr val="434343"/>
              </a:solidFill>
              <a:latin typeface="Avenir"/>
              <a:ea typeface="Avenir"/>
              <a:cs typeface="Avenir"/>
              <a:sym typeface="Avenir"/>
            </a:endParaRPr>
          </a:p>
        </p:txBody>
      </p:sp>
      <p:sp>
        <p:nvSpPr>
          <p:cNvPr id="319" name="Google Shape;319;p48"/>
          <p:cNvSpPr txBox="1"/>
          <p:nvPr/>
        </p:nvSpPr>
        <p:spPr>
          <a:xfrm>
            <a:off x="296500" y="1407725"/>
            <a:ext cx="8638200" cy="1540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a:solidFill>
                  <a:schemeClr val="dk1"/>
                </a:solidFill>
                <a:highlight>
                  <a:srgbClr val="FFFFFF"/>
                </a:highlight>
                <a:latin typeface="Avenir"/>
                <a:ea typeface="Avenir"/>
                <a:cs typeface="Avenir"/>
                <a:sym typeface="Avenir"/>
              </a:rPr>
              <a:t>map() </a:t>
            </a:r>
            <a:r>
              <a:rPr lang="en-US" sz="1800" b="0" i="0" u="none" strike="noStrike" cap="none">
                <a:solidFill>
                  <a:schemeClr val="dk1"/>
                </a:solidFill>
                <a:highlight>
                  <a:srgbClr val="FFFFFF"/>
                </a:highlight>
                <a:latin typeface="Avenir"/>
                <a:ea typeface="Avenir"/>
                <a:cs typeface="Avenir"/>
                <a:sym typeface="Avenir"/>
              </a:rPr>
              <a:t>functions expect a function_object, in our case a lambda function,and a sequence (iterables, such as list, dictionary, etc.) </a:t>
            </a:r>
            <a:endParaRPr sz="1800" b="0" i="0" u="none" strike="noStrike" cap="none">
              <a:solidFill>
                <a:schemeClr val="dk1"/>
              </a:solidFill>
              <a:highlight>
                <a:srgbClr val="FFFFFF"/>
              </a:highlight>
              <a:latin typeface="Avenir"/>
              <a:ea typeface="Avenir"/>
              <a:cs typeface="Avenir"/>
              <a:sym typeface="Avenir"/>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venir"/>
              <a:ea typeface="Avenir"/>
              <a:cs typeface="Avenir"/>
              <a:sym typeface="Avenir"/>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highlight>
                  <a:srgbClr val="FFFFFF"/>
                </a:highlight>
                <a:latin typeface="Avenir"/>
                <a:ea typeface="Avenir"/>
                <a:cs typeface="Avenir"/>
                <a:sym typeface="Avenir"/>
              </a:rPr>
              <a:t>It executes the function_object for each element in the sequence and returns a sequence of the elements modified by the function object.</a:t>
            </a:r>
            <a:endParaRPr sz="1800" b="0" i="0" u="none" strike="noStrike" cap="none">
              <a:solidFill>
                <a:schemeClr val="dk1"/>
              </a:solidFill>
              <a:latin typeface="Avenir"/>
              <a:ea typeface="Avenir"/>
              <a:cs typeface="Avenir"/>
              <a:sym typeface="Avenir"/>
            </a:endParaRPr>
          </a:p>
        </p:txBody>
      </p:sp>
      <p:sp>
        <p:nvSpPr>
          <p:cNvPr id="320" name="Google Shape;320;p48"/>
          <p:cNvSpPr txBox="1"/>
          <p:nvPr/>
        </p:nvSpPr>
        <p:spPr>
          <a:xfrm>
            <a:off x="895100" y="3935225"/>
            <a:ext cx="7540800" cy="658200"/>
          </a:xfrm>
          <a:prstGeom prst="rect">
            <a:avLst/>
          </a:prstGeom>
          <a:noFill/>
          <a:ln>
            <a:noFill/>
          </a:ln>
        </p:spPr>
        <p:txBody>
          <a:bodyPr spcFirstLastPara="1" wrap="square" lIns="91425" tIns="91425" rIns="91425" bIns="91425" anchor="t" anchorCtr="0">
            <a:noAutofit/>
          </a:bodyPr>
          <a:lstStyle/>
          <a:p>
            <a:pPr marL="914400" marR="0" lvl="0" indent="457200" algn="just" rtl="0">
              <a:lnSpc>
                <a:spcPct val="100000"/>
              </a:lnSpc>
              <a:spcBef>
                <a:spcPts val="0"/>
              </a:spcBef>
              <a:spcAft>
                <a:spcPts val="0"/>
              </a:spcAft>
              <a:buClr>
                <a:srgbClr val="000000"/>
              </a:buClr>
              <a:buSzPts val="1800"/>
              <a:buFont typeface="Arial"/>
              <a:buNone/>
            </a:pPr>
            <a:r>
              <a:rPr lang="en-US" sz="1800" b="1" i="0" u="none" strike="noStrike" cap="none">
                <a:solidFill>
                  <a:srgbClr val="00B0F0"/>
                </a:solidFill>
                <a:highlight>
                  <a:srgbClr val="FFFFFF"/>
                </a:highlight>
                <a:latin typeface="Avenir"/>
                <a:ea typeface="Avenir"/>
                <a:cs typeface="Avenir"/>
                <a:sym typeface="Avenir"/>
              </a:rPr>
              <a:t>map(lambda_expression, sequence)</a:t>
            </a:r>
            <a:endParaRPr sz="1400" b="1" i="0" u="none" strike="noStrike" cap="none">
              <a:solidFill>
                <a:srgbClr val="00B0F0"/>
              </a:solidFill>
              <a:latin typeface="Arial"/>
              <a:ea typeface="Arial"/>
              <a:cs typeface="Arial"/>
              <a:sym typeface="Arial"/>
            </a:endParaRPr>
          </a:p>
        </p:txBody>
      </p:sp>
      <p:pic>
        <p:nvPicPr>
          <p:cNvPr id="321" name="Google Shape;321;p48"/>
          <p:cNvPicPr preferRelativeResize="0"/>
          <p:nvPr/>
        </p:nvPicPr>
        <p:blipFill rotWithShape="1">
          <a:blip r:embed="rId3">
            <a:alphaModFix/>
          </a:blip>
          <a:srcRect/>
          <a:stretch/>
        </p:blipFill>
        <p:spPr>
          <a:xfrm rot="2062038">
            <a:off x="1885875" y="4221925"/>
            <a:ext cx="609600" cy="504825"/>
          </a:xfrm>
          <a:prstGeom prst="rect">
            <a:avLst/>
          </a:prstGeom>
          <a:noFill/>
          <a:ln>
            <a:noFill/>
          </a:ln>
        </p:spPr>
      </p:pic>
      <p:sp>
        <p:nvSpPr>
          <p:cNvPr id="322" name="Google Shape;322;p48"/>
          <p:cNvSpPr txBox="1"/>
          <p:nvPr/>
        </p:nvSpPr>
        <p:spPr>
          <a:xfrm>
            <a:off x="609600" y="4246800"/>
            <a:ext cx="1657200" cy="4422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1" u="none" strike="noStrike" cap="none">
                <a:solidFill>
                  <a:srgbClr val="666666"/>
                </a:solidFill>
                <a:highlight>
                  <a:srgbClr val="FFFFFF"/>
                </a:highlight>
                <a:latin typeface="Avenir"/>
                <a:ea typeface="Avenir"/>
                <a:cs typeface="Avenir"/>
                <a:sym typeface="Avenir"/>
              </a:rPr>
              <a:t>map() </a:t>
            </a:r>
            <a:r>
              <a:rPr lang="en-US" sz="1400" b="0" i="0" u="none" strike="noStrike" cap="none">
                <a:solidFill>
                  <a:srgbClr val="666666"/>
                </a:solidFill>
                <a:highlight>
                  <a:srgbClr val="FFFFFF"/>
                </a:highlight>
                <a:latin typeface="Avenir"/>
                <a:ea typeface="Avenir"/>
                <a:cs typeface="Avenir"/>
                <a:sym typeface="Avenir"/>
              </a:rPr>
              <a:t>function</a:t>
            </a:r>
            <a:endParaRPr sz="1400" b="0" i="0" u="none" strike="noStrike" cap="none">
              <a:solidFill>
                <a:srgbClr val="000000"/>
              </a:solidFill>
              <a:latin typeface="Arial"/>
              <a:ea typeface="Arial"/>
              <a:cs typeface="Arial"/>
              <a:sym typeface="Arial"/>
            </a:endParaRPr>
          </a:p>
        </p:txBody>
      </p:sp>
      <p:sp>
        <p:nvSpPr>
          <p:cNvPr id="323" name="Google Shape;323;p48"/>
          <p:cNvSpPr txBox="1"/>
          <p:nvPr/>
        </p:nvSpPr>
        <p:spPr>
          <a:xfrm>
            <a:off x="3990650" y="3332400"/>
            <a:ext cx="4744200" cy="4422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1" u="none" strike="noStrike" cap="none">
                <a:solidFill>
                  <a:srgbClr val="666666"/>
                </a:solidFill>
                <a:highlight>
                  <a:srgbClr val="FFFFFF"/>
                </a:highlight>
                <a:latin typeface="Avenir"/>
                <a:ea typeface="Avenir"/>
                <a:cs typeface="Avenir"/>
                <a:sym typeface="Avenir"/>
              </a:rPr>
              <a:t>lambda expression (You can also consider any other function )</a:t>
            </a:r>
            <a:endParaRPr sz="1400" b="0" i="0" u="none" strike="noStrike" cap="none">
              <a:solidFill>
                <a:srgbClr val="000000"/>
              </a:solidFill>
              <a:latin typeface="Avenir"/>
              <a:ea typeface="Avenir"/>
              <a:cs typeface="Avenir"/>
              <a:sym typeface="Avenir"/>
            </a:endParaRPr>
          </a:p>
        </p:txBody>
      </p:sp>
      <p:pic>
        <p:nvPicPr>
          <p:cNvPr id="324" name="Google Shape;324;p48"/>
          <p:cNvPicPr preferRelativeResize="0"/>
          <p:nvPr/>
        </p:nvPicPr>
        <p:blipFill rotWithShape="1">
          <a:blip r:embed="rId3">
            <a:alphaModFix/>
          </a:blip>
          <a:srcRect/>
          <a:stretch/>
        </p:blipFill>
        <p:spPr>
          <a:xfrm rot="-9930737">
            <a:off x="3414150" y="3444675"/>
            <a:ext cx="609600" cy="504825"/>
          </a:xfrm>
          <a:prstGeom prst="rect">
            <a:avLst/>
          </a:prstGeom>
          <a:noFill/>
          <a:ln>
            <a:noFill/>
          </a:ln>
        </p:spPr>
      </p:pic>
      <p:sp>
        <p:nvSpPr>
          <p:cNvPr id="325" name="Google Shape;325;p48"/>
          <p:cNvSpPr txBox="1"/>
          <p:nvPr/>
        </p:nvSpPr>
        <p:spPr>
          <a:xfrm>
            <a:off x="5852950" y="4323000"/>
            <a:ext cx="3237000" cy="4422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1" u="none" strike="noStrike" cap="none">
                <a:solidFill>
                  <a:srgbClr val="666666"/>
                </a:solidFill>
                <a:highlight>
                  <a:srgbClr val="FFFFFF"/>
                </a:highlight>
                <a:latin typeface="Avenir"/>
                <a:ea typeface="Avenir"/>
                <a:cs typeface="Avenir"/>
                <a:sym typeface="Avenir"/>
              </a:rPr>
              <a:t>iterables such as list, tuples, etc. (you can pass multiple iterables)</a:t>
            </a:r>
            <a:endParaRPr sz="1400" b="0" i="0" u="none" strike="noStrike" cap="none">
              <a:solidFill>
                <a:srgbClr val="000000"/>
              </a:solidFill>
              <a:latin typeface="Avenir"/>
              <a:ea typeface="Avenir"/>
              <a:cs typeface="Avenir"/>
              <a:sym typeface="Avenir"/>
            </a:endParaRPr>
          </a:p>
        </p:txBody>
      </p:sp>
      <p:pic>
        <p:nvPicPr>
          <p:cNvPr id="326" name="Google Shape;326;p48"/>
          <p:cNvPicPr preferRelativeResize="0"/>
          <p:nvPr/>
        </p:nvPicPr>
        <p:blipFill rotWithShape="1">
          <a:blip r:embed="rId4">
            <a:alphaModFix/>
          </a:blip>
          <a:srcRect/>
          <a:stretch/>
        </p:blipFill>
        <p:spPr>
          <a:xfrm>
            <a:off x="5105400" y="4326775"/>
            <a:ext cx="657225" cy="342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9"/>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The lambda() with map()</a:t>
            </a:r>
            <a:endParaRPr sz="2400" b="0" i="0" u="none" strike="noStrike" cap="none">
              <a:solidFill>
                <a:srgbClr val="434343"/>
              </a:solidFill>
              <a:latin typeface="Avenir"/>
              <a:ea typeface="Avenir"/>
              <a:cs typeface="Avenir"/>
              <a:sym typeface="Avenir"/>
            </a:endParaRPr>
          </a:p>
        </p:txBody>
      </p:sp>
      <p:sp>
        <p:nvSpPr>
          <p:cNvPr id="332" name="Google Shape;332;p49"/>
          <p:cNvSpPr txBox="1"/>
          <p:nvPr/>
        </p:nvSpPr>
        <p:spPr>
          <a:xfrm>
            <a:off x="448900" y="1712525"/>
            <a:ext cx="8638200" cy="528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highlight>
                  <a:srgbClr val="FFFFFF"/>
                </a:highlight>
                <a:latin typeface="Avenir"/>
                <a:ea typeface="Avenir"/>
                <a:cs typeface="Avenir"/>
                <a:sym typeface="Avenir"/>
              </a:rPr>
              <a:t>The output is often type-casted into a seq type, as follow:</a:t>
            </a:r>
            <a:endParaRPr sz="1800" b="0" i="0" u="none" strike="noStrike" cap="none">
              <a:solidFill>
                <a:schemeClr val="dk1"/>
              </a:solidFill>
              <a:highlight>
                <a:srgbClr val="FFFFFF"/>
              </a:highlight>
              <a:latin typeface="Avenir"/>
              <a:ea typeface="Avenir"/>
              <a:cs typeface="Avenir"/>
              <a:sym typeface="Avenir"/>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666666"/>
              </a:solidFill>
              <a:latin typeface="Avenir"/>
              <a:ea typeface="Avenir"/>
              <a:cs typeface="Avenir"/>
              <a:sym typeface="Avenir"/>
            </a:endParaRPr>
          </a:p>
        </p:txBody>
      </p:sp>
      <p:pic>
        <p:nvPicPr>
          <p:cNvPr id="333" name="Google Shape;333;p49"/>
          <p:cNvPicPr preferRelativeResize="0"/>
          <p:nvPr/>
        </p:nvPicPr>
        <p:blipFill rotWithShape="1">
          <a:blip r:embed="rId3">
            <a:alphaModFix/>
          </a:blip>
          <a:srcRect/>
          <a:stretch/>
        </p:blipFill>
        <p:spPr>
          <a:xfrm>
            <a:off x="2157312" y="2388775"/>
            <a:ext cx="4829374" cy="11279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0"/>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The lambda() with map()</a:t>
            </a:r>
            <a:endParaRPr sz="2400" b="0" i="0" u="none" strike="noStrike" cap="none">
              <a:solidFill>
                <a:srgbClr val="434343"/>
              </a:solidFill>
              <a:latin typeface="Avenir"/>
              <a:ea typeface="Avenir"/>
              <a:cs typeface="Avenir"/>
              <a:sym typeface="Avenir"/>
            </a:endParaRPr>
          </a:p>
        </p:txBody>
      </p:sp>
      <p:sp>
        <p:nvSpPr>
          <p:cNvPr id="339" name="Google Shape;339;p50"/>
          <p:cNvSpPr txBox="1"/>
          <p:nvPr/>
        </p:nvSpPr>
        <p:spPr>
          <a:xfrm>
            <a:off x="499725" y="1394175"/>
            <a:ext cx="6892800" cy="528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highlight>
                  <a:srgbClr val="FFFFFF"/>
                </a:highlight>
                <a:latin typeface="Avenir"/>
                <a:ea typeface="Avenir"/>
                <a:cs typeface="Avenir"/>
                <a:sym typeface="Avenir"/>
              </a:rPr>
              <a:t>You can pass multiple sequences to the map function as follow:</a:t>
            </a:r>
            <a:endParaRPr sz="1800" b="0" i="0" u="none" strike="noStrike" cap="none">
              <a:solidFill>
                <a:schemeClr val="dk1"/>
              </a:solidFill>
              <a:highlight>
                <a:srgbClr val="FFFFFF"/>
              </a:highlight>
              <a:latin typeface="Avenir"/>
              <a:ea typeface="Avenir"/>
              <a:cs typeface="Avenir"/>
              <a:sym typeface="Avenir"/>
            </a:endParaRPr>
          </a:p>
        </p:txBody>
      </p:sp>
      <p:pic>
        <p:nvPicPr>
          <p:cNvPr id="340" name="Google Shape;340;p50"/>
          <p:cNvPicPr preferRelativeResize="0"/>
          <p:nvPr/>
        </p:nvPicPr>
        <p:blipFill rotWithShape="1">
          <a:blip r:embed="rId3">
            <a:alphaModFix/>
          </a:blip>
          <a:srcRect/>
          <a:stretch/>
        </p:blipFill>
        <p:spPr>
          <a:xfrm>
            <a:off x="1525350" y="2074875"/>
            <a:ext cx="5693525" cy="1502825"/>
          </a:xfrm>
          <a:prstGeom prst="rect">
            <a:avLst/>
          </a:prstGeom>
          <a:noFill/>
          <a:ln w="9525" cap="flat" cmpd="sng">
            <a:solidFill>
              <a:srgbClr val="000000"/>
            </a:solidFill>
            <a:prstDash val="solid"/>
            <a:round/>
            <a:headEnd type="none" w="sm" len="sm"/>
            <a:tailEnd type="none" w="sm" len="sm"/>
          </a:ln>
        </p:spPr>
      </p:pic>
      <p:sp>
        <p:nvSpPr>
          <p:cNvPr id="341" name="Google Shape;341;p50"/>
          <p:cNvSpPr txBox="1"/>
          <p:nvPr/>
        </p:nvSpPr>
        <p:spPr>
          <a:xfrm>
            <a:off x="329100" y="3927275"/>
            <a:ext cx="8638200" cy="63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venir"/>
                <a:ea typeface="Avenir"/>
                <a:cs typeface="Avenir"/>
                <a:sym typeface="Avenir"/>
              </a:rPr>
              <a:t>map(f, li1, li2, li3, …) → applies f to all lists in parallel. That is, first element of result would be f(e1,e2,e3) where its args are first element of each list.</a:t>
            </a:r>
            <a:endParaRPr sz="1600" b="0" i="0" u="none" strike="noStrike" cap="none">
              <a:solidFill>
                <a:schemeClr val="dk1"/>
              </a:solidFill>
              <a:latin typeface="Avenir"/>
              <a:ea typeface="Avenir"/>
              <a:cs typeface="Avenir"/>
              <a:sym typeface="Aveni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1"/>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The lambda() with filter()</a:t>
            </a:r>
            <a:endParaRPr sz="2400" b="0" i="0" u="none" strike="noStrike" cap="none">
              <a:solidFill>
                <a:srgbClr val="434343"/>
              </a:solidFill>
              <a:latin typeface="Avenir"/>
              <a:ea typeface="Avenir"/>
              <a:cs typeface="Avenir"/>
              <a:sym typeface="Avenir"/>
            </a:endParaRPr>
          </a:p>
        </p:txBody>
      </p:sp>
      <p:sp>
        <p:nvSpPr>
          <p:cNvPr id="347" name="Google Shape;347;p51"/>
          <p:cNvSpPr txBox="1"/>
          <p:nvPr/>
        </p:nvSpPr>
        <p:spPr>
          <a:xfrm>
            <a:off x="296500" y="1407725"/>
            <a:ext cx="8638200" cy="1540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700"/>
              <a:buFont typeface="Arial"/>
              <a:buNone/>
            </a:pPr>
            <a:r>
              <a:rPr lang="en-US" sz="1700" b="0" i="0" u="none" strike="noStrike" cap="none">
                <a:solidFill>
                  <a:schemeClr val="dk1"/>
                </a:solidFill>
                <a:highlight>
                  <a:schemeClr val="lt1"/>
                </a:highlight>
                <a:latin typeface="Avenir"/>
                <a:ea typeface="Avenir"/>
                <a:cs typeface="Avenir"/>
                <a:sym typeface="Avenir"/>
              </a:rPr>
              <a:t>The</a:t>
            </a:r>
            <a:r>
              <a:rPr lang="en-US" sz="1700" b="0" i="1" u="none" strike="noStrike" cap="none">
                <a:solidFill>
                  <a:schemeClr val="dk1"/>
                </a:solidFill>
                <a:highlight>
                  <a:schemeClr val="lt1"/>
                </a:highlight>
                <a:latin typeface="Avenir"/>
                <a:ea typeface="Avenir"/>
                <a:cs typeface="Avenir"/>
                <a:sym typeface="Avenir"/>
              </a:rPr>
              <a:t> filter() </a:t>
            </a:r>
            <a:r>
              <a:rPr lang="en-US" sz="1700" b="0" i="0" u="none" strike="noStrike" cap="none">
                <a:solidFill>
                  <a:schemeClr val="dk1"/>
                </a:solidFill>
                <a:highlight>
                  <a:schemeClr val="lt1"/>
                </a:highlight>
                <a:latin typeface="Avenir"/>
                <a:ea typeface="Avenir"/>
                <a:cs typeface="Avenir"/>
                <a:sym typeface="Avenir"/>
              </a:rPr>
              <a:t>function expects two arguments: </a:t>
            </a:r>
            <a:r>
              <a:rPr lang="en-US" sz="1700" b="0" i="1" u="none" strike="noStrike" cap="none">
                <a:solidFill>
                  <a:schemeClr val="dk1"/>
                </a:solidFill>
                <a:highlight>
                  <a:schemeClr val="lt1"/>
                </a:highlight>
                <a:latin typeface="Avenir"/>
                <a:ea typeface="Avenir"/>
                <a:cs typeface="Avenir"/>
                <a:sym typeface="Avenir"/>
              </a:rPr>
              <a:t>function_object(lambda)</a:t>
            </a:r>
            <a:r>
              <a:rPr lang="en-US" sz="1700" b="0" i="0" u="none" strike="noStrike" cap="none">
                <a:solidFill>
                  <a:schemeClr val="dk1"/>
                </a:solidFill>
                <a:highlight>
                  <a:schemeClr val="lt1"/>
                </a:highlight>
                <a:latin typeface="Avenir"/>
                <a:ea typeface="Avenir"/>
                <a:cs typeface="Avenir"/>
                <a:sym typeface="Avenir"/>
              </a:rPr>
              <a:t> and an iterable. </a:t>
            </a:r>
            <a:endParaRPr sz="1700" b="0" i="0" u="none" strike="noStrike" cap="none">
              <a:solidFill>
                <a:schemeClr val="dk1"/>
              </a:solidFill>
              <a:highlight>
                <a:schemeClr val="lt1"/>
              </a:highlight>
              <a:latin typeface="Avenir"/>
              <a:ea typeface="Avenir"/>
              <a:cs typeface="Avenir"/>
              <a:sym typeface="Avenir"/>
            </a:endParaRPr>
          </a:p>
          <a:p>
            <a:pPr marL="0" marR="0" lvl="0" indent="0" algn="just" rtl="0">
              <a:lnSpc>
                <a:spcPct val="100000"/>
              </a:lnSpc>
              <a:spcBef>
                <a:spcPts val="0"/>
              </a:spcBef>
              <a:spcAft>
                <a:spcPts val="0"/>
              </a:spcAft>
              <a:buClr>
                <a:srgbClr val="000000"/>
              </a:buClr>
              <a:buSzPts val="1700"/>
              <a:buFont typeface="Arial"/>
              <a:buNone/>
            </a:pPr>
            <a:endParaRPr sz="1700" b="0" i="1" u="none" strike="noStrike" cap="none">
              <a:solidFill>
                <a:schemeClr val="dk1"/>
              </a:solidFill>
              <a:highlight>
                <a:schemeClr val="lt1"/>
              </a:highlight>
              <a:latin typeface="Avenir"/>
              <a:ea typeface="Avenir"/>
              <a:cs typeface="Avenir"/>
              <a:sym typeface="Avenir"/>
            </a:endParaRPr>
          </a:p>
          <a:p>
            <a:pPr marL="0" marR="0" lvl="0" indent="0" algn="just" rtl="0">
              <a:lnSpc>
                <a:spcPct val="100000"/>
              </a:lnSpc>
              <a:spcBef>
                <a:spcPts val="0"/>
              </a:spcBef>
              <a:spcAft>
                <a:spcPts val="0"/>
              </a:spcAft>
              <a:buClr>
                <a:srgbClr val="000000"/>
              </a:buClr>
              <a:buSzPts val="1700"/>
              <a:buFont typeface="Arial"/>
              <a:buNone/>
            </a:pPr>
            <a:r>
              <a:rPr lang="en-US" sz="1700" b="0" i="1" u="none" strike="noStrike" cap="none">
                <a:solidFill>
                  <a:schemeClr val="dk1"/>
                </a:solidFill>
                <a:highlight>
                  <a:schemeClr val="lt1"/>
                </a:highlight>
                <a:latin typeface="Avenir"/>
                <a:ea typeface="Avenir"/>
                <a:cs typeface="Avenir"/>
                <a:sym typeface="Avenir"/>
              </a:rPr>
              <a:t>function_object</a:t>
            </a:r>
            <a:r>
              <a:rPr lang="en-US" sz="1700" b="0" i="0" u="none" strike="noStrike" cap="none">
                <a:solidFill>
                  <a:schemeClr val="dk1"/>
                </a:solidFill>
                <a:highlight>
                  <a:schemeClr val="lt1"/>
                </a:highlight>
                <a:latin typeface="Avenir"/>
                <a:ea typeface="Avenir"/>
                <a:cs typeface="Avenir"/>
                <a:sym typeface="Avenir"/>
              </a:rPr>
              <a:t> returns a boolean value and is called for each element of the iterable.</a:t>
            </a:r>
            <a:endParaRPr sz="1700" b="0" i="0" u="none" strike="noStrike" cap="none">
              <a:solidFill>
                <a:schemeClr val="dk1"/>
              </a:solidFill>
              <a:highlight>
                <a:schemeClr val="lt1"/>
              </a:highlight>
              <a:latin typeface="Avenir"/>
              <a:ea typeface="Avenir"/>
              <a:cs typeface="Avenir"/>
              <a:sym typeface="Avenir"/>
            </a:endParaRPr>
          </a:p>
          <a:p>
            <a:pPr marL="0" marR="0" lvl="0" indent="0" algn="just" rtl="0">
              <a:lnSpc>
                <a:spcPct val="100000"/>
              </a:lnSpc>
              <a:spcBef>
                <a:spcPts val="0"/>
              </a:spcBef>
              <a:spcAft>
                <a:spcPts val="0"/>
              </a:spcAft>
              <a:buClr>
                <a:srgbClr val="000000"/>
              </a:buClr>
              <a:buSzPts val="1700"/>
              <a:buFont typeface="Arial"/>
              <a:buNone/>
            </a:pPr>
            <a:endParaRPr sz="1700" b="0" i="0" u="none" strike="noStrike" cap="none">
              <a:solidFill>
                <a:schemeClr val="dk1"/>
              </a:solidFill>
              <a:highlight>
                <a:schemeClr val="lt1"/>
              </a:highlight>
              <a:latin typeface="Avenir"/>
              <a:ea typeface="Avenir"/>
              <a:cs typeface="Avenir"/>
              <a:sym typeface="Avenir"/>
            </a:endParaRPr>
          </a:p>
          <a:p>
            <a:pPr marL="0" marR="0" lvl="0" indent="0" algn="just" rtl="0">
              <a:lnSpc>
                <a:spcPct val="100000"/>
              </a:lnSpc>
              <a:spcBef>
                <a:spcPts val="0"/>
              </a:spcBef>
              <a:spcAft>
                <a:spcPts val="0"/>
              </a:spcAft>
              <a:buClr>
                <a:srgbClr val="000000"/>
              </a:buClr>
              <a:buSzPts val="1700"/>
              <a:buFont typeface="Arial"/>
              <a:buNone/>
            </a:pPr>
            <a:r>
              <a:rPr lang="en-US" sz="1700" b="0" i="0" u="none" strike="noStrike" cap="none">
                <a:solidFill>
                  <a:schemeClr val="dk1"/>
                </a:solidFill>
                <a:highlight>
                  <a:schemeClr val="lt1"/>
                </a:highlight>
                <a:latin typeface="Avenir"/>
                <a:ea typeface="Avenir"/>
                <a:cs typeface="Avenir"/>
                <a:sym typeface="Avenir"/>
              </a:rPr>
              <a:t> It returns only those elements for which the function_object returns </a:t>
            </a:r>
            <a:r>
              <a:rPr lang="en-US" sz="1700" b="0" i="1" u="none" strike="noStrike" cap="none">
                <a:solidFill>
                  <a:schemeClr val="dk1"/>
                </a:solidFill>
                <a:highlight>
                  <a:schemeClr val="lt1"/>
                </a:highlight>
                <a:latin typeface="Avenir"/>
                <a:ea typeface="Avenir"/>
                <a:cs typeface="Avenir"/>
                <a:sym typeface="Avenir"/>
              </a:rPr>
              <a:t>true</a:t>
            </a:r>
            <a:r>
              <a:rPr lang="en-US" sz="1700" b="0" i="0" u="none" strike="noStrike" cap="none">
                <a:solidFill>
                  <a:schemeClr val="dk1"/>
                </a:solidFill>
                <a:highlight>
                  <a:schemeClr val="lt1"/>
                </a:highlight>
                <a:latin typeface="Avenir"/>
                <a:ea typeface="Avenir"/>
                <a:cs typeface="Avenir"/>
                <a:sym typeface="Avenir"/>
              </a:rPr>
              <a:t>.</a:t>
            </a:r>
            <a:endParaRPr sz="1700" b="0" i="0" u="none" strike="noStrike" cap="none">
              <a:solidFill>
                <a:srgbClr val="666666"/>
              </a:solidFill>
              <a:highlight>
                <a:schemeClr val="lt1"/>
              </a:highlight>
              <a:latin typeface="Avenir"/>
              <a:ea typeface="Avenir"/>
              <a:cs typeface="Avenir"/>
              <a:sym typeface="Avenir"/>
            </a:endParaRPr>
          </a:p>
        </p:txBody>
      </p:sp>
      <p:sp>
        <p:nvSpPr>
          <p:cNvPr id="348" name="Google Shape;348;p51"/>
          <p:cNvSpPr txBox="1"/>
          <p:nvPr/>
        </p:nvSpPr>
        <p:spPr>
          <a:xfrm>
            <a:off x="895100" y="3935225"/>
            <a:ext cx="7540800" cy="658200"/>
          </a:xfrm>
          <a:prstGeom prst="rect">
            <a:avLst/>
          </a:prstGeom>
          <a:noFill/>
          <a:ln>
            <a:noFill/>
          </a:ln>
        </p:spPr>
        <p:txBody>
          <a:bodyPr spcFirstLastPara="1" wrap="square" lIns="91425" tIns="91425" rIns="91425" bIns="91425" anchor="t" anchorCtr="0">
            <a:noAutofit/>
          </a:bodyPr>
          <a:lstStyle/>
          <a:p>
            <a:pPr marL="914400" marR="0" lvl="0" indent="457200" algn="just" rtl="0">
              <a:lnSpc>
                <a:spcPct val="100000"/>
              </a:lnSpc>
              <a:spcBef>
                <a:spcPts val="0"/>
              </a:spcBef>
              <a:spcAft>
                <a:spcPts val="0"/>
              </a:spcAft>
              <a:buClr>
                <a:srgbClr val="000000"/>
              </a:buClr>
              <a:buSzPts val="1800"/>
              <a:buFont typeface="Arial"/>
              <a:buNone/>
            </a:pPr>
            <a:r>
              <a:rPr lang="en-US" sz="1800" b="1" i="0" u="none" strike="noStrike" cap="none">
                <a:solidFill>
                  <a:srgbClr val="00B0F0"/>
                </a:solidFill>
                <a:highlight>
                  <a:srgbClr val="FFFFFF"/>
                </a:highlight>
                <a:latin typeface="Avenir"/>
                <a:ea typeface="Avenir"/>
                <a:cs typeface="Avenir"/>
                <a:sym typeface="Avenir"/>
              </a:rPr>
              <a:t>filter(lambda_expression, sequence)</a:t>
            </a:r>
            <a:endParaRPr sz="1400" b="1" i="0" u="none" strike="noStrike" cap="none">
              <a:solidFill>
                <a:srgbClr val="00B0F0"/>
              </a:solidFill>
              <a:latin typeface="Arial"/>
              <a:ea typeface="Arial"/>
              <a:cs typeface="Arial"/>
              <a:sym typeface="Arial"/>
            </a:endParaRPr>
          </a:p>
        </p:txBody>
      </p:sp>
      <p:pic>
        <p:nvPicPr>
          <p:cNvPr id="349" name="Google Shape;349;p51"/>
          <p:cNvPicPr preferRelativeResize="0"/>
          <p:nvPr/>
        </p:nvPicPr>
        <p:blipFill rotWithShape="1">
          <a:blip r:embed="rId3">
            <a:alphaModFix/>
          </a:blip>
          <a:srcRect/>
          <a:stretch/>
        </p:blipFill>
        <p:spPr>
          <a:xfrm rot="2062038">
            <a:off x="1885875" y="4221925"/>
            <a:ext cx="609600" cy="504825"/>
          </a:xfrm>
          <a:prstGeom prst="rect">
            <a:avLst/>
          </a:prstGeom>
          <a:noFill/>
          <a:ln>
            <a:noFill/>
          </a:ln>
        </p:spPr>
      </p:pic>
      <p:sp>
        <p:nvSpPr>
          <p:cNvPr id="350" name="Google Shape;350;p51"/>
          <p:cNvSpPr txBox="1"/>
          <p:nvPr/>
        </p:nvSpPr>
        <p:spPr>
          <a:xfrm>
            <a:off x="609600" y="4246800"/>
            <a:ext cx="1657200" cy="4422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1" u="none" strike="noStrike" cap="none">
                <a:solidFill>
                  <a:srgbClr val="666666"/>
                </a:solidFill>
                <a:highlight>
                  <a:srgbClr val="FFFFFF"/>
                </a:highlight>
                <a:latin typeface="Avenir"/>
                <a:ea typeface="Avenir"/>
                <a:cs typeface="Avenir"/>
                <a:sym typeface="Avenir"/>
              </a:rPr>
              <a:t>filter() </a:t>
            </a:r>
            <a:r>
              <a:rPr lang="en-US" sz="1400" b="0" i="0" u="none" strike="noStrike" cap="none">
                <a:solidFill>
                  <a:srgbClr val="666666"/>
                </a:solidFill>
                <a:highlight>
                  <a:srgbClr val="FFFFFF"/>
                </a:highlight>
                <a:latin typeface="Avenir"/>
                <a:ea typeface="Avenir"/>
                <a:cs typeface="Avenir"/>
                <a:sym typeface="Avenir"/>
              </a:rPr>
              <a:t>function</a:t>
            </a:r>
            <a:endParaRPr sz="1400" b="0" i="0" u="none" strike="noStrike" cap="none">
              <a:solidFill>
                <a:srgbClr val="000000"/>
              </a:solidFill>
              <a:latin typeface="Arial"/>
              <a:ea typeface="Arial"/>
              <a:cs typeface="Arial"/>
              <a:sym typeface="Arial"/>
            </a:endParaRPr>
          </a:p>
        </p:txBody>
      </p:sp>
      <p:sp>
        <p:nvSpPr>
          <p:cNvPr id="351" name="Google Shape;351;p51"/>
          <p:cNvSpPr txBox="1"/>
          <p:nvPr/>
        </p:nvSpPr>
        <p:spPr>
          <a:xfrm>
            <a:off x="3990650" y="3332400"/>
            <a:ext cx="4744200" cy="4422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1" u="none" strike="noStrike" cap="none">
                <a:solidFill>
                  <a:srgbClr val="666666"/>
                </a:solidFill>
                <a:highlight>
                  <a:srgbClr val="FFFFFF"/>
                </a:highlight>
                <a:latin typeface="Avenir"/>
                <a:ea typeface="Avenir"/>
                <a:cs typeface="Avenir"/>
                <a:sym typeface="Avenir"/>
              </a:rPr>
              <a:t>lambda expression (You can also consider any other function )</a:t>
            </a:r>
            <a:endParaRPr sz="1400" b="0" i="0" u="none" strike="noStrike" cap="none">
              <a:solidFill>
                <a:srgbClr val="000000"/>
              </a:solidFill>
              <a:latin typeface="Avenir"/>
              <a:ea typeface="Avenir"/>
              <a:cs typeface="Avenir"/>
              <a:sym typeface="Avenir"/>
            </a:endParaRPr>
          </a:p>
        </p:txBody>
      </p:sp>
      <p:pic>
        <p:nvPicPr>
          <p:cNvPr id="352" name="Google Shape;352;p51"/>
          <p:cNvPicPr preferRelativeResize="0"/>
          <p:nvPr/>
        </p:nvPicPr>
        <p:blipFill rotWithShape="1">
          <a:blip r:embed="rId3">
            <a:alphaModFix/>
          </a:blip>
          <a:srcRect/>
          <a:stretch/>
        </p:blipFill>
        <p:spPr>
          <a:xfrm rot="-9930737">
            <a:off x="3414150" y="3444675"/>
            <a:ext cx="609600" cy="504825"/>
          </a:xfrm>
          <a:prstGeom prst="rect">
            <a:avLst/>
          </a:prstGeom>
          <a:noFill/>
          <a:ln>
            <a:noFill/>
          </a:ln>
        </p:spPr>
      </p:pic>
      <p:sp>
        <p:nvSpPr>
          <p:cNvPr id="353" name="Google Shape;353;p51"/>
          <p:cNvSpPr txBox="1"/>
          <p:nvPr/>
        </p:nvSpPr>
        <p:spPr>
          <a:xfrm>
            <a:off x="5852950" y="4323000"/>
            <a:ext cx="3237000" cy="4422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1" u="none" strike="noStrike" cap="none">
                <a:solidFill>
                  <a:srgbClr val="666666"/>
                </a:solidFill>
                <a:highlight>
                  <a:srgbClr val="FFFFFF"/>
                </a:highlight>
                <a:latin typeface="Avenir"/>
                <a:ea typeface="Avenir"/>
                <a:cs typeface="Avenir"/>
                <a:sym typeface="Avenir"/>
              </a:rPr>
              <a:t>iterables such as list, tuples, etc. (only one iterable as input)</a:t>
            </a:r>
            <a:endParaRPr sz="1400" b="0" i="0" u="none" strike="noStrike" cap="none">
              <a:solidFill>
                <a:srgbClr val="000000"/>
              </a:solidFill>
              <a:latin typeface="Avenir"/>
              <a:ea typeface="Avenir"/>
              <a:cs typeface="Avenir"/>
              <a:sym typeface="Avenir"/>
            </a:endParaRPr>
          </a:p>
        </p:txBody>
      </p:sp>
      <p:pic>
        <p:nvPicPr>
          <p:cNvPr id="354" name="Google Shape;354;p51"/>
          <p:cNvPicPr preferRelativeResize="0"/>
          <p:nvPr/>
        </p:nvPicPr>
        <p:blipFill rotWithShape="1">
          <a:blip r:embed="rId4">
            <a:alphaModFix/>
          </a:blip>
          <a:srcRect/>
          <a:stretch/>
        </p:blipFill>
        <p:spPr>
          <a:xfrm>
            <a:off x="5105400" y="4326775"/>
            <a:ext cx="657225" cy="342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2"/>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The lambda() with filter()</a:t>
            </a:r>
            <a:endParaRPr sz="2400" b="0" i="0" u="none" strike="noStrike" cap="none">
              <a:solidFill>
                <a:srgbClr val="434343"/>
              </a:solidFill>
              <a:latin typeface="Avenir"/>
              <a:ea typeface="Avenir"/>
              <a:cs typeface="Avenir"/>
              <a:sym typeface="Avenir"/>
            </a:endParaRPr>
          </a:p>
        </p:txBody>
      </p:sp>
      <p:pic>
        <p:nvPicPr>
          <p:cNvPr id="360" name="Google Shape;360;p52"/>
          <p:cNvPicPr preferRelativeResize="0"/>
          <p:nvPr/>
        </p:nvPicPr>
        <p:blipFill rotWithShape="1">
          <a:blip r:embed="rId3">
            <a:alphaModFix/>
          </a:blip>
          <a:srcRect/>
          <a:stretch/>
        </p:blipFill>
        <p:spPr>
          <a:xfrm>
            <a:off x="1957512" y="2318975"/>
            <a:ext cx="4642025" cy="998025"/>
          </a:xfrm>
          <a:prstGeom prst="rect">
            <a:avLst/>
          </a:prstGeom>
          <a:noFill/>
          <a:ln w="9525" cap="flat" cmpd="sng">
            <a:solidFill>
              <a:srgbClr val="000000"/>
            </a:solidFill>
            <a:prstDash val="solid"/>
            <a:round/>
            <a:headEnd type="none" w="sm" len="sm"/>
            <a:tailEnd type="none" w="sm" len="sm"/>
          </a:ln>
        </p:spPr>
      </p:pic>
      <p:sp>
        <p:nvSpPr>
          <p:cNvPr id="361" name="Google Shape;361;p52"/>
          <p:cNvSpPr txBox="1"/>
          <p:nvPr/>
        </p:nvSpPr>
        <p:spPr>
          <a:xfrm>
            <a:off x="457200" y="1741175"/>
            <a:ext cx="7120800" cy="57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highlight>
                  <a:srgbClr val="FFFFFF"/>
                </a:highlight>
                <a:latin typeface="Avenir"/>
                <a:ea typeface="Avenir"/>
                <a:cs typeface="Avenir"/>
                <a:sym typeface="Avenir"/>
              </a:rPr>
              <a:t>The output is often type-casted into a seq type, as follow:</a:t>
            </a:r>
            <a:endParaRPr sz="1800" b="0" i="0" u="none" strike="noStrike" cap="none">
              <a:solidFill>
                <a:schemeClr val="dk1"/>
              </a:solidFill>
              <a:highlight>
                <a:srgbClr val="FFFFFF"/>
              </a:highlight>
              <a:latin typeface="Avenir"/>
              <a:ea typeface="Avenir"/>
              <a:cs typeface="Avenir"/>
              <a:sym typeface="Avenir"/>
            </a:endParaRPr>
          </a:p>
        </p:txBody>
      </p:sp>
      <p:sp>
        <p:nvSpPr>
          <p:cNvPr id="362" name="Google Shape;362;p52"/>
          <p:cNvSpPr txBox="1"/>
          <p:nvPr/>
        </p:nvSpPr>
        <p:spPr>
          <a:xfrm>
            <a:off x="1133375" y="4139450"/>
            <a:ext cx="7120800" cy="57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666666"/>
                </a:solidFill>
                <a:highlight>
                  <a:schemeClr val="lt1"/>
                </a:highlight>
                <a:latin typeface="Avenir"/>
                <a:ea typeface="Avenir"/>
                <a:cs typeface="Avenir"/>
                <a:sym typeface="Avenir"/>
              </a:rPr>
              <a:t>Note : </a:t>
            </a:r>
            <a:r>
              <a:rPr lang="en-US" sz="1600" b="0" i="0" u="none" strike="noStrike" cap="none">
                <a:solidFill>
                  <a:schemeClr val="dk1"/>
                </a:solidFill>
                <a:highlight>
                  <a:schemeClr val="lt1"/>
                </a:highlight>
                <a:latin typeface="Avenir"/>
                <a:ea typeface="Avenir"/>
                <a:cs typeface="Avenir"/>
                <a:sym typeface="Avenir"/>
              </a:rPr>
              <a:t>Unlike </a:t>
            </a:r>
            <a:r>
              <a:rPr lang="en-US" sz="1600" b="0" i="1" u="none" strike="noStrike" cap="none">
                <a:solidFill>
                  <a:schemeClr val="dk1"/>
                </a:solidFill>
                <a:highlight>
                  <a:schemeClr val="lt1"/>
                </a:highlight>
                <a:latin typeface="Avenir"/>
                <a:ea typeface="Avenir"/>
                <a:cs typeface="Avenir"/>
                <a:sym typeface="Avenir"/>
              </a:rPr>
              <a:t>map(), the filter() </a:t>
            </a:r>
            <a:r>
              <a:rPr lang="en-US" sz="1600" b="0" i="0" u="none" strike="noStrike" cap="none">
                <a:solidFill>
                  <a:schemeClr val="dk1"/>
                </a:solidFill>
                <a:highlight>
                  <a:schemeClr val="lt1"/>
                </a:highlight>
                <a:latin typeface="Avenir"/>
                <a:ea typeface="Avenir"/>
                <a:cs typeface="Avenir"/>
                <a:sym typeface="Avenir"/>
              </a:rPr>
              <a:t>function can only have one iterable as input.</a:t>
            </a:r>
            <a:endParaRPr sz="1600" b="0" i="0" u="none" strike="noStrike" cap="none">
              <a:solidFill>
                <a:schemeClr val="dk1"/>
              </a:solidFill>
              <a:highlight>
                <a:schemeClr val="lt1"/>
              </a:highlight>
              <a:latin typeface="Avenir"/>
              <a:ea typeface="Avenir"/>
              <a:cs typeface="Avenir"/>
              <a:sym typeface="Avenir"/>
            </a:endParaRPr>
          </a:p>
        </p:txBody>
      </p:sp>
      <p:pic>
        <p:nvPicPr>
          <p:cNvPr id="363" name="Google Shape;363;p52"/>
          <p:cNvPicPr preferRelativeResize="0"/>
          <p:nvPr/>
        </p:nvPicPr>
        <p:blipFill rotWithShape="1">
          <a:blip r:embed="rId4">
            <a:alphaModFix/>
          </a:blip>
          <a:srcRect/>
          <a:stretch/>
        </p:blipFill>
        <p:spPr>
          <a:xfrm>
            <a:off x="1166833" y="4112748"/>
            <a:ext cx="624915" cy="52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Built-in functions</a:t>
            </a:r>
            <a:endParaRPr sz="2400" b="0" i="0" u="none" strike="noStrike" cap="none">
              <a:solidFill>
                <a:srgbClr val="434343"/>
              </a:solidFill>
              <a:latin typeface="Avenir"/>
              <a:ea typeface="Avenir"/>
              <a:cs typeface="Avenir"/>
              <a:sym typeface="Avenir"/>
            </a:endParaRPr>
          </a:p>
        </p:txBody>
      </p:sp>
      <p:sp>
        <p:nvSpPr>
          <p:cNvPr id="86" name="Google Shape;86;p17"/>
          <p:cNvSpPr txBox="1"/>
          <p:nvPr/>
        </p:nvSpPr>
        <p:spPr>
          <a:xfrm>
            <a:off x="347325" y="2135400"/>
            <a:ext cx="8487600" cy="962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chemeClr val="dk1"/>
                </a:solidFill>
                <a:latin typeface="Avenir"/>
                <a:ea typeface="Avenir"/>
                <a:cs typeface="Avenir"/>
                <a:sym typeface="Avenir"/>
              </a:rPr>
              <a:t>Built-in functions are those that are already defined in the Python library</a:t>
            </a:r>
            <a:endParaRPr sz="2000" b="0" i="0" u="none" strike="noStrike" cap="none">
              <a:solidFill>
                <a:schemeClr val="dk1"/>
              </a:solidFill>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3"/>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The lambda() with reduce()</a:t>
            </a:r>
            <a:endParaRPr sz="2400" b="0" i="0" u="none" strike="noStrike" cap="none">
              <a:solidFill>
                <a:srgbClr val="434343"/>
              </a:solidFill>
              <a:latin typeface="Avenir"/>
              <a:ea typeface="Avenir"/>
              <a:cs typeface="Avenir"/>
              <a:sym typeface="Avenir"/>
            </a:endParaRPr>
          </a:p>
        </p:txBody>
      </p:sp>
      <p:sp>
        <p:nvSpPr>
          <p:cNvPr id="369" name="Google Shape;369;p53"/>
          <p:cNvSpPr txBox="1"/>
          <p:nvPr/>
        </p:nvSpPr>
        <p:spPr>
          <a:xfrm>
            <a:off x="476650" y="1287275"/>
            <a:ext cx="8535600" cy="118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highlight>
                  <a:srgbClr val="FFFFFF"/>
                </a:highlight>
                <a:latin typeface="Avenir"/>
                <a:ea typeface="Avenir"/>
                <a:cs typeface="Avenir"/>
                <a:sym typeface="Avenir"/>
              </a:rPr>
              <a:t>The reduce() function in Python takes in a function and a sequence as argument. </a:t>
            </a:r>
            <a:endParaRPr sz="1800" b="0" i="0" u="none" strike="noStrike" cap="none">
              <a:solidFill>
                <a:schemeClr val="dk1"/>
              </a:solidFill>
              <a:highlight>
                <a:srgbClr val="FFFFFF"/>
              </a:highlight>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highlight>
                  <a:srgbClr val="FFFFFF"/>
                </a:highlight>
                <a:latin typeface="Avenir"/>
                <a:ea typeface="Avenir"/>
                <a:cs typeface="Avenir"/>
                <a:sym typeface="Avenir"/>
              </a:rPr>
              <a:t>The function is called with a lambda function and a sequence. A new reduced result is returned. </a:t>
            </a:r>
            <a:endParaRPr sz="1800" b="0" i="0" u="none" strike="noStrike" cap="none">
              <a:solidFill>
                <a:schemeClr val="dk1"/>
              </a:solidFill>
              <a:highlight>
                <a:srgbClr val="FFFFFF"/>
              </a:highlight>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highlight>
                  <a:srgbClr val="FFFFFF"/>
                </a:highlight>
                <a:latin typeface="Avenir"/>
                <a:ea typeface="Avenir"/>
                <a:cs typeface="Avenir"/>
                <a:sym typeface="Avenir"/>
              </a:rPr>
              <a:t>This performs a repetitive operation over the pairs of the sequence object.</a:t>
            </a:r>
            <a:endParaRPr sz="1800" b="0" i="0" u="none" strike="noStrike" cap="none">
              <a:solidFill>
                <a:srgbClr val="000000"/>
              </a:solidFill>
              <a:latin typeface="Avenir"/>
              <a:ea typeface="Avenir"/>
              <a:cs typeface="Avenir"/>
              <a:sym typeface="Avenir"/>
            </a:endParaRPr>
          </a:p>
        </p:txBody>
      </p:sp>
      <p:sp>
        <p:nvSpPr>
          <p:cNvPr id="370" name="Google Shape;370;p53"/>
          <p:cNvSpPr txBox="1"/>
          <p:nvPr/>
        </p:nvSpPr>
        <p:spPr>
          <a:xfrm>
            <a:off x="895100" y="3935225"/>
            <a:ext cx="7540800" cy="658200"/>
          </a:xfrm>
          <a:prstGeom prst="rect">
            <a:avLst/>
          </a:prstGeom>
          <a:noFill/>
          <a:ln>
            <a:noFill/>
          </a:ln>
        </p:spPr>
        <p:txBody>
          <a:bodyPr spcFirstLastPara="1" wrap="square" lIns="91425" tIns="91425" rIns="91425" bIns="91425" anchor="t" anchorCtr="0">
            <a:noAutofit/>
          </a:bodyPr>
          <a:lstStyle/>
          <a:p>
            <a:pPr marL="914400" marR="0" lvl="0" indent="457200" algn="just" rtl="0">
              <a:lnSpc>
                <a:spcPct val="100000"/>
              </a:lnSpc>
              <a:spcBef>
                <a:spcPts val="0"/>
              </a:spcBef>
              <a:spcAft>
                <a:spcPts val="0"/>
              </a:spcAft>
              <a:buClr>
                <a:srgbClr val="000000"/>
              </a:buClr>
              <a:buSzPts val="1800"/>
              <a:buFont typeface="Arial"/>
              <a:buNone/>
            </a:pPr>
            <a:r>
              <a:rPr lang="en-US" sz="1800" b="1" i="0" u="none" strike="noStrike" cap="none">
                <a:solidFill>
                  <a:srgbClr val="00B0F0"/>
                </a:solidFill>
                <a:highlight>
                  <a:srgbClr val="FFFFFF"/>
                </a:highlight>
                <a:latin typeface="Avenir"/>
                <a:ea typeface="Avenir"/>
                <a:cs typeface="Avenir"/>
                <a:sym typeface="Avenir"/>
              </a:rPr>
              <a:t>reduce(lambda_expression, sequence)</a:t>
            </a:r>
            <a:endParaRPr sz="1400" b="1" i="0" u="none" strike="noStrike" cap="none">
              <a:solidFill>
                <a:srgbClr val="00B0F0"/>
              </a:solidFill>
              <a:latin typeface="Arial"/>
              <a:ea typeface="Arial"/>
              <a:cs typeface="Arial"/>
              <a:sym typeface="Arial"/>
            </a:endParaRPr>
          </a:p>
        </p:txBody>
      </p:sp>
      <p:pic>
        <p:nvPicPr>
          <p:cNvPr id="371" name="Google Shape;371;p53"/>
          <p:cNvPicPr preferRelativeResize="0"/>
          <p:nvPr/>
        </p:nvPicPr>
        <p:blipFill rotWithShape="1">
          <a:blip r:embed="rId3">
            <a:alphaModFix/>
          </a:blip>
          <a:srcRect/>
          <a:stretch/>
        </p:blipFill>
        <p:spPr>
          <a:xfrm rot="2062038">
            <a:off x="1885875" y="4221925"/>
            <a:ext cx="609600" cy="504825"/>
          </a:xfrm>
          <a:prstGeom prst="rect">
            <a:avLst/>
          </a:prstGeom>
          <a:noFill/>
          <a:ln>
            <a:noFill/>
          </a:ln>
        </p:spPr>
      </p:pic>
      <p:sp>
        <p:nvSpPr>
          <p:cNvPr id="372" name="Google Shape;372;p53"/>
          <p:cNvSpPr txBox="1"/>
          <p:nvPr/>
        </p:nvSpPr>
        <p:spPr>
          <a:xfrm>
            <a:off x="609600" y="4246800"/>
            <a:ext cx="1657200" cy="4422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1" u="none" strike="noStrike" cap="none">
                <a:solidFill>
                  <a:srgbClr val="666666"/>
                </a:solidFill>
                <a:highlight>
                  <a:srgbClr val="FFFFFF"/>
                </a:highlight>
                <a:latin typeface="Avenir"/>
                <a:ea typeface="Avenir"/>
                <a:cs typeface="Avenir"/>
                <a:sym typeface="Avenir"/>
              </a:rPr>
              <a:t>reduce() </a:t>
            </a:r>
            <a:r>
              <a:rPr lang="en-US" sz="1400" b="0" i="0" u="none" strike="noStrike" cap="none">
                <a:solidFill>
                  <a:srgbClr val="666666"/>
                </a:solidFill>
                <a:highlight>
                  <a:srgbClr val="FFFFFF"/>
                </a:highlight>
                <a:latin typeface="Avenir"/>
                <a:ea typeface="Avenir"/>
                <a:cs typeface="Avenir"/>
                <a:sym typeface="Avenir"/>
              </a:rPr>
              <a:t>function</a:t>
            </a:r>
            <a:endParaRPr sz="1400" b="0" i="0" u="none" strike="noStrike" cap="none">
              <a:solidFill>
                <a:srgbClr val="000000"/>
              </a:solidFill>
              <a:latin typeface="Arial"/>
              <a:ea typeface="Arial"/>
              <a:cs typeface="Arial"/>
              <a:sym typeface="Arial"/>
            </a:endParaRPr>
          </a:p>
        </p:txBody>
      </p:sp>
      <p:sp>
        <p:nvSpPr>
          <p:cNvPr id="373" name="Google Shape;373;p53"/>
          <p:cNvSpPr txBox="1"/>
          <p:nvPr/>
        </p:nvSpPr>
        <p:spPr>
          <a:xfrm>
            <a:off x="3990650" y="3332400"/>
            <a:ext cx="4744200" cy="4422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1" u="none" strike="noStrike" cap="none">
                <a:solidFill>
                  <a:srgbClr val="666666"/>
                </a:solidFill>
                <a:highlight>
                  <a:srgbClr val="FFFFFF"/>
                </a:highlight>
                <a:latin typeface="Avenir"/>
                <a:ea typeface="Avenir"/>
                <a:cs typeface="Avenir"/>
                <a:sym typeface="Avenir"/>
              </a:rPr>
              <a:t>lambda expression (You can also consider any other function )</a:t>
            </a:r>
            <a:endParaRPr sz="1400" b="0" i="0" u="none" strike="noStrike" cap="none">
              <a:solidFill>
                <a:srgbClr val="000000"/>
              </a:solidFill>
              <a:latin typeface="Avenir"/>
              <a:ea typeface="Avenir"/>
              <a:cs typeface="Avenir"/>
              <a:sym typeface="Avenir"/>
            </a:endParaRPr>
          </a:p>
        </p:txBody>
      </p:sp>
      <p:pic>
        <p:nvPicPr>
          <p:cNvPr id="374" name="Google Shape;374;p53"/>
          <p:cNvPicPr preferRelativeResize="0"/>
          <p:nvPr/>
        </p:nvPicPr>
        <p:blipFill rotWithShape="1">
          <a:blip r:embed="rId3">
            <a:alphaModFix/>
          </a:blip>
          <a:srcRect/>
          <a:stretch/>
        </p:blipFill>
        <p:spPr>
          <a:xfrm rot="-9930737">
            <a:off x="3414150" y="3444675"/>
            <a:ext cx="609600" cy="504825"/>
          </a:xfrm>
          <a:prstGeom prst="rect">
            <a:avLst/>
          </a:prstGeom>
          <a:noFill/>
          <a:ln>
            <a:noFill/>
          </a:ln>
        </p:spPr>
      </p:pic>
      <p:sp>
        <p:nvSpPr>
          <p:cNvPr id="375" name="Google Shape;375;p53"/>
          <p:cNvSpPr txBox="1"/>
          <p:nvPr/>
        </p:nvSpPr>
        <p:spPr>
          <a:xfrm>
            <a:off x="5852950" y="4323000"/>
            <a:ext cx="3237000" cy="4422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1" u="none" strike="noStrike" cap="none">
                <a:solidFill>
                  <a:srgbClr val="666666"/>
                </a:solidFill>
                <a:highlight>
                  <a:srgbClr val="FFFFFF"/>
                </a:highlight>
                <a:latin typeface="Avenir"/>
                <a:ea typeface="Avenir"/>
                <a:cs typeface="Avenir"/>
                <a:sym typeface="Avenir"/>
              </a:rPr>
              <a:t>iterables such as list, tuples, etc. (you can also pass multiple iterables of same type)</a:t>
            </a:r>
            <a:endParaRPr sz="1400" b="0" i="0" u="none" strike="noStrike" cap="none">
              <a:solidFill>
                <a:srgbClr val="000000"/>
              </a:solidFill>
              <a:latin typeface="Avenir"/>
              <a:ea typeface="Avenir"/>
              <a:cs typeface="Avenir"/>
              <a:sym typeface="Avenir"/>
            </a:endParaRPr>
          </a:p>
        </p:txBody>
      </p:sp>
      <p:pic>
        <p:nvPicPr>
          <p:cNvPr id="376" name="Google Shape;376;p53"/>
          <p:cNvPicPr preferRelativeResize="0"/>
          <p:nvPr/>
        </p:nvPicPr>
        <p:blipFill rotWithShape="1">
          <a:blip r:embed="rId4">
            <a:alphaModFix/>
          </a:blip>
          <a:srcRect/>
          <a:stretch/>
        </p:blipFill>
        <p:spPr>
          <a:xfrm>
            <a:off x="5105400" y="4326775"/>
            <a:ext cx="657225" cy="342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4"/>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The lambda() with reduce()</a:t>
            </a:r>
            <a:endParaRPr sz="2400" b="0" i="0" u="none" strike="noStrike" cap="none">
              <a:solidFill>
                <a:srgbClr val="434343"/>
              </a:solidFill>
              <a:latin typeface="Avenir"/>
              <a:ea typeface="Avenir"/>
              <a:cs typeface="Avenir"/>
              <a:sym typeface="Avenir"/>
            </a:endParaRPr>
          </a:p>
        </p:txBody>
      </p:sp>
      <p:sp>
        <p:nvSpPr>
          <p:cNvPr id="382" name="Google Shape;382;p54"/>
          <p:cNvSpPr txBox="1"/>
          <p:nvPr/>
        </p:nvSpPr>
        <p:spPr>
          <a:xfrm>
            <a:off x="476650" y="1287275"/>
            <a:ext cx="8535600" cy="70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555555"/>
                </a:solidFill>
                <a:highlight>
                  <a:srgbClr val="FFFFFF"/>
                </a:highlight>
                <a:latin typeface="Avenir"/>
                <a:ea typeface="Avenir"/>
                <a:cs typeface="Avenir"/>
                <a:sym typeface="Avenir"/>
              </a:rPr>
              <a:t>Determining the summation of all elements of a list of numerical values by using reduce:</a:t>
            </a:r>
            <a:endParaRPr sz="1800" b="0" i="0" u="none" strike="noStrike" cap="none">
              <a:solidFill>
                <a:schemeClr val="dk1"/>
              </a:solidFill>
              <a:highlight>
                <a:srgbClr val="FFFFFF"/>
              </a:highlight>
              <a:latin typeface="Avenir"/>
              <a:ea typeface="Avenir"/>
              <a:cs typeface="Avenir"/>
              <a:sym typeface="Avenir"/>
            </a:endParaRPr>
          </a:p>
        </p:txBody>
      </p:sp>
      <p:pic>
        <p:nvPicPr>
          <p:cNvPr id="383" name="Google Shape;383;p54"/>
          <p:cNvPicPr preferRelativeResize="0"/>
          <p:nvPr/>
        </p:nvPicPr>
        <p:blipFill rotWithShape="1">
          <a:blip r:embed="rId3">
            <a:alphaModFix/>
          </a:blip>
          <a:srcRect/>
          <a:stretch/>
        </p:blipFill>
        <p:spPr>
          <a:xfrm>
            <a:off x="2331313" y="1983025"/>
            <a:ext cx="4351625" cy="954000"/>
          </a:xfrm>
          <a:prstGeom prst="rect">
            <a:avLst/>
          </a:prstGeom>
          <a:noFill/>
          <a:ln w="9525" cap="flat" cmpd="sng">
            <a:solidFill>
              <a:srgbClr val="000000"/>
            </a:solidFill>
            <a:prstDash val="solid"/>
            <a:round/>
            <a:headEnd type="none" w="sm" len="sm"/>
            <a:tailEnd type="none" w="sm" len="sm"/>
          </a:ln>
        </p:spPr>
      </p:pic>
      <p:sp>
        <p:nvSpPr>
          <p:cNvPr id="384" name="Google Shape;384;p54"/>
          <p:cNvSpPr txBox="1"/>
          <p:nvPr/>
        </p:nvSpPr>
        <p:spPr>
          <a:xfrm>
            <a:off x="533400" y="2803150"/>
            <a:ext cx="1151700" cy="42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555555"/>
                </a:solidFill>
                <a:highlight>
                  <a:srgbClr val="FFFFFF"/>
                </a:highlight>
                <a:latin typeface="Avenir"/>
                <a:ea typeface="Avenir"/>
                <a:cs typeface="Avenir"/>
                <a:sym typeface="Avenir"/>
              </a:rPr>
              <a:t>Working:</a:t>
            </a:r>
            <a:endParaRPr sz="1400" b="0" i="0" u="none" strike="noStrike" cap="none">
              <a:solidFill>
                <a:srgbClr val="000000"/>
              </a:solidFill>
              <a:latin typeface="Arial"/>
              <a:ea typeface="Arial"/>
              <a:cs typeface="Arial"/>
              <a:sym typeface="Arial"/>
            </a:endParaRPr>
          </a:p>
        </p:txBody>
      </p:sp>
      <p:sp>
        <p:nvSpPr>
          <p:cNvPr id="385" name="Google Shape;385;p54"/>
          <p:cNvSpPr txBox="1"/>
          <p:nvPr/>
        </p:nvSpPr>
        <p:spPr>
          <a:xfrm>
            <a:off x="3088350" y="3228550"/>
            <a:ext cx="438000" cy="266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3</a:t>
            </a:r>
            <a:endParaRPr sz="1400" b="0" i="0" u="none" strike="noStrike" cap="none">
              <a:solidFill>
                <a:srgbClr val="000000"/>
              </a:solidFill>
              <a:latin typeface="Arial"/>
              <a:ea typeface="Arial"/>
              <a:cs typeface="Arial"/>
              <a:sym typeface="Arial"/>
            </a:endParaRPr>
          </a:p>
        </p:txBody>
      </p:sp>
      <p:sp>
        <p:nvSpPr>
          <p:cNvPr id="386" name="Google Shape;386;p54"/>
          <p:cNvSpPr txBox="1"/>
          <p:nvPr/>
        </p:nvSpPr>
        <p:spPr>
          <a:xfrm>
            <a:off x="3621750" y="3228550"/>
            <a:ext cx="438000" cy="266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5</a:t>
            </a:r>
            <a:endParaRPr sz="1400" b="0" i="0" u="none" strike="noStrike" cap="none">
              <a:solidFill>
                <a:srgbClr val="000000"/>
              </a:solidFill>
              <a:latin typeface="Arial"/>
              <a:ea typeface="Arial"/>
              <a:cs typeface="Arial"/>
              <a:sym typeface="Arial"/>
            </a:endParaRPr>
          </a:p>
        </p:txBody>
      </p:sp>
      <p:sp>
        <p:nvSpPr>
          <p:cNvPr id="387" name="Google Shape;387;p54"/>
          <p:cNvSpPr txBox="1"/>
          <p:nvPr/>
        </p:nvSpPr>
        <p:spPr>
          <a:xfrm>
            <a:off x="4155150" y="3228550"/>
            <a:ext cx="438000" cy="266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8</a:t>
            </a:r>
            <a:endParaRPr sz="1400" b="0" i="0" u="none" strike="noStrike" cap="none">
              <a:solidFill>
                <a:srgbClr val="000000"/>
              </a:solidFill>
              <a:latin typeface="Arial"/>
              <a:ea typeface="Arial"/>
              <a:cs typeface="Arial"/>
              <a:sym typeface="Arial"/>
            </a:endParaRPr>
          </a:p>
        </p:txBody>
      </p:sp>
      <p:sp>
        <p:nvSpPr>
          <p:cNvPr id="388" name="Google Shape;388;p54"/>
          <p:cNvSpPr txBox="1"/>
          <p:nvPr/>
        </p:nvSpPr>
        <p:spPr>
          <a:xfrm>
            <a:off x="4764750" y="3228550"/>
            <a:ext cx="438000" cy="266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a:t>
            </a:r>
            <a:endParaRPr sz="1400" b="0" i="0" u="none" strike="noStrike" cap="none">
              <a:solidFill>
                <a:srgbClr val="000000"/>
              </a:solidFill>
              <a:latin typeface="Arial"/>
              <a:ea typeface="Arial"/>
              <a:cs typeface="Arial"/>
              <a:sym typeface="Arial"/>
            </a:endParaRPr>
          </a:p>
        </p:txBody>
      </p:sp>
      <p:cxnSp>
        <p:nvCxnSpPr>
          <p:cNvPr id="389" name="Google Shape;389;p54"/>
          <p:cNvCxnSpPr/>
          <p:nvPr/>
        </p:nvCxnSpPr>
        <p:spPr>
          <a:xfrm>
            <a:off x="3321125" y="3516750"/>
            <a:ext cx="0" cy="255000"/>
          </a:xfrm>
          <a:prstGeom prst="straightConnector1">
            <a:avLst/>
          </a:prstGeom>
          <a:noFill/>
          <a:ln w="9525" cap="flat" cmpd="sng">
            <a:solidFill>
              <a:schemeClr val="dk2"/>
            </a:solidFill>
            <a:prstDash val="solid"/>
            <a:round/>
            <a:headEnd type="none" w="sm" len="sm"/>
            <a:tailEnd type="triangle" w="med" len="med"/>
          </a:ln>
        </p:spPr>
      </p:cxnSp>
      <p:sp>
        <p:nvSpPr>
          <p:cNvPr id="390" name="Google Shape;390;p54"/>
          <p:cNvSpPr txBox="1"/>
          <p:nvPr/>
        </p:nvSpPr>
        <p:spPr>
          <a:xfrm>
            <a:off x="3088350" y="3761950"/>
            <a:ext cx="438000" cy="266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8</a:t>
            </a:r>
            <a:endParaRPr sz="1400" b="0" i="0" u="none" strike="noStrike" cap="none">
              <a:solidFill>
                <a:srgbClr val="000000"/>
              </a:solidFill>
              <a:latin typeface="Arial"/>
              <a:ea typeface="Arial"/>
              <a:cs typeface="Arial"/>
              <a:sym typeface="Arial"/>
            </a:endParaRPr>
          </a:p>
        </p:txBody>
      </p:sp>
      <p:cxnSp>
        <p:nvCxnSpPr>
          <p:cNvPr id="391" name="Google Shape;391;p54"/>
          <p:cNvCxnSpPr>
            <a:endCxn id="390" idx="0"/>
          </p:cNvCxnSpPr>
          <p:nvPr/>
        </p:nvCxnSpPr>
        <p:spPr>
          <a:xfrm flipH="1">
            <a:off x="3307350" y="3505750"/>
            <a:ext cx="546000" cy="256200"/>
          </a:xfrm>
          <a:prstGeom prst="straightConnector1">
            <a:avLst/>
          </a:prstGeom>
          <a:noFill/>
          <a:ln w="9525" cap="flat" cmpd="sng">
            <a:solidFill>
              <a:schemeClr val="dk2"/>
            </a:solidFill>
            <a:prstDash val="solid"/>
            <a:round/>
            <a:headEnd type="none" w="sm" len="sm"/>
            <a:tailEnd type="triangle" w="med" len="med"/>
          </a:ln>
        </p:spPr>
      </p:cxnSp>
      <p:cxnSp>
        <p:nvCxnSpPr>
          <p:cNvPr id="392" name="Google Shape;392;p54"/>
          <p:cNvCxnSpPr>
            <a:endCxn id="393" idx="0"/>
          </p:cNvCxnSpPr>
          <p:nvPr/>
        </p:nvCxnSpPr>
        <p:spPr>
          <a:xfrm>
            <a:off x="3358650" y="4028050"/>
            <a:ext cx="405900" cy="191100"/>
          </a:xfrm>
          <a:prstGeom prst="straightConnector1">
            <a:avLst/>
          </a:prstGeom>
          <a:noFill/>
          <a:ln w="9525" cap="flat" cmpd="sng">
            <a:solidFill>
              <a:schemeClr val="dk2"/>
            </a:solidFill>
            <a:prstDash val="solid"/>
            <a:round/>
            <a:headEnd type="none" w="sm" len="sm"/>
            <a:tailEnd type="triangle" w="med" len="med"/>
          </a:ln>
        </p:spPr>
      </p:cxnSp>
      <p:sp>
        <p:nvSpPr>
          <p:cNvPr id="393" name="Google Shape;393;p54"/>
          <p:cNvSpPr txBox="1"/>
          <p:nvPr/>
        </p:nvSpPr>
        <p:spPr>
          <a:xfrm>
            <a:off x="3545550" y="4219150"/>
            <a:ext cx="438000" cy="266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16</a:t>
            </a:r>
            <a:endParaRPr sz="1400" b="0" i="0" u="none" strike="noStrike" cap="none">
              <a:solidFill>
                <a:srgbClr val="000000"/>
              </a:solidFill>
              <a:latin typeface="Arial"/>
              <a:ea typeface="Arial"/>
              <a:cs typeface="Arial"/>
              <a:sym typeface="Arial"/>
            </a:endParaRPr>
          </a:p>
        </p:txBody>
      </p:sp>
      <p:cxnSp>
        <p:nvCxnSpPr>
          <p:cNvPr id="394" name="Google Shape;394;p54"/>
          <p:cNvCxnSpPr>
            <a:stCxn id="387" idx="2"/>
            <a:endCxn id="393" idx="0"/>
          </p:cNvCxnSpPr>
          <p:nvPr/>
        </p:nvCxnSpPr>
        <p:spPr>
          <a:xfrm flipH="1">
            <a:off x="3764550" y="3494650"/>
            <a:ext cx="609600" cy="724500"/>
          </a:xfrm>
          <a:prstGeom prst="straightConnector1">
            <a:avLst/>
          </a:prstGeom>
          <a:noFill/>
          <a:ln w="9525" cap="flat" cmpd="sng">
            <a:solidFill>
              <a:schemeClr val="dk2"/>
            </a:solidFill>
            <a:prstDash val="solid"/>
            <a:round/>
            <a:headEnd type="none" w="sm" len="sm"/>
            <a:tailEnd type="triangle" w="med" len="med"/>
          </a:ln>
        </p:spPr>
      </p:cxnSp>
      <p:sp>
        <p:nvSpPr>
          <p:cNvPr id="395" name="Google Shape;395;p54"/>
          <p:cNvSpPr txBox="1"/>
          <p:nvPr/>
        </p:nvSpPr>
        <p:spPr>
          <a:xfrm>
            <a:off x="4383750" y="4676350"/>
            <a:ext cx="438000" cy="266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26</a:t>
            </a:r>
            <a:endParaRPr sz="1400" b="0" i="0" u="none" strike="noStrike" cap="none">
              <a:solidFill>
                <a:srgbClr val="000000"/>
              </a:solidFill>
              <a:latin typeface="Arial"/>
              <a:ea typeface="Arial"/>
              <a:cs typeface="Arial"/>
              <a:sym typeface="Arial"/>
            </a:endParaRPr>
          </a:p>
        </p:txBody>
      </p:sp>
      <p:cxnSp>
        <p:nvCxnSpPr>
          <p:cNvPr id="396" name="Google Shape;396;p54"/>
          <p:cNvCxnSpPr>
            <a:stCxn id="393" idx="2"/>
            <a:endCxn id="395" idx="0"/>
          </p:cNvCxnSpPr>
          <p:nvPr/>
        </p:nvCxnSpPr>
        <p:spPr>
          <a:xfrm>
            <a:off x="3764550" y="4485250"/>
            <a:ext cx="838200" cy="191100"/>
          </a:xfrm>
          <a:prstGeom prst="straightConnector1">
            <a:avLst/>
          </a:prstGeom>
          <a:noFill/>
          <a:ln w="9525" cap="flat" cmpd="sng">
            <a:solidFill>
              <a:schemeClr val="dk2"/>
            </a:solidFill>
            <a:prstDash val="solid"/>
            <a:round/>
            <a:headEnd type="none" w="sm" len="sm"/>
            <a:tailEnd type="triangle" w="med" len="med"/>
          </a:ln>
        </p:spPr>
      </p:cxnSp>
      <p:cxnSp>
        <p:nvCxnSpPr>
          <p:cNvPr id="397" name="Google Shape;397;p54"/>
          <p:cNvCxnSpPr>
            <a:stCxn id="388" idx="2"/>
            <a:endCxn id="395" idx="0"/>
          </p:cNvCxnSpPr>
          <p:nvPr/>
        </p:nvCxnSpPr>
        <p:spPr>
          <a:xfrm flipH="1">
            <a:off x="4602750" y="3494650"/>
            <a:ext cx="381000" cy="11817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The lambda() with reduce()</a:t>
            </a:r>
            <a:endParaRPr sz="2400" b="0" i="0" u="none" strike="noStrike" cap="none">
              <a:solidFill>
                <a:srgbClr val="434343"/>
              </a:solidFill>
              <a:latin typeface="Avenir"/>
              <a:ea typeface="Avenir"/>
              <a:cs typeface="Avenir"/>
              <a:sym typeface="Avenir"/>
            </a:endParaRPr>
          </a:p>
        </p:txBody>
      </p:sp>
      <p:sp>
        <p:nvSpPr>
          <p:cNvPr id="403" name="Google Shape;403;p55"/>
          <p:cNvSpPr txBox="1"/>
          <p:nvPr/>
        </p:nvSpPr>
        <p:spPr>
          <a:xfrm>
            <a:off x="476650" y="1363475"/>
            <a:ext cx="8535600" cy="70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highlight>
                  <a:srgbClr val="FFFFFF"/>
                </a:highlight>
                <a:latin typeface="Avenir"/>
                <a:ea typeface="Avenir"/>
                <a:cs typeface="Avenir"/>
                <a:sym typeface="Avenir"/>
              </a:rPr>
              <a:t>Determining the maximum of a list of numerical values by using reduce:</a:t>
            </a:r>
            <a:endParaRPr sz="1800" b="0" i="0" u="none" strike="noStrike" cap="none">
              <a:solidFill>
                <a:schemeClr val="dk1"/>
              </a:solidFill>
              <a:highlight>
                <a:srgbClr val="FFFFFF"/>
              </a:highlight>
              <a:latin typeface="Avenir"/>
              <a:ea typeface="Avenir"/>
              <a:cs typeface="Avenir"/>
              <a:sym typeface="Avenir"/>
            </a:endParaRPr>
          </a:p>
        </p:txBody>
      </p:sp>
      <p:pic>
        <p:nvPicPr>
          <p:cNvPr id="404" name="Google Shape;404;p55"/>
          <p:cNvPicPr preferRelativeResize="0"/>
          <p:nvPr/>
        </p:nvPicPr>
        <p:blipFill rotWithShape="1">
          <a:blip r:embed="rId3">
            <a:alphaModFix/>
          </a:blip>
          <a:srcRect/>
          <a:stretch/>
        </p:blipFill>
        <p:spPr>
          <a:xfrm>
            <a:off x="2314663" y="2152425"/>
            <a:ext cx="4514674" cy="1194150"/>
          </a:xfrm>
          <a:prstGeom prst="rect">
            <a:avLst/>
          </a:prstGeom>
          <a:noFill/>
          <a:ln w="9525" cap="flat" cmpd="sng">
            <a:solidFill>
              <a:srgbClr val="000000"/>
            </a:solidFill>
            <a:prstDash val="solid"/>
            <a:round/>
            <a:headEnd type="none" w="sm" len="sm"/>
            <a:tailEnd type="none" w="sm" len="sm"/>
          </a:ln>
        </p:spPr>
      </p:pic>
      <p:sp>
        <p:nvSpPr>
          <p:cNvPr id="405" name="Google Shape;405;p55"/>
          <p:cNvSpPr txBox="1"/>
          <p:nvPr/>
        </p:nvSpPr>
        <p:spPr>
          <a:xfrm>
            <a:off x="1338975" y="4061675"/>
            <a:ext cx="5879100" cy="577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highlight>
                  <a:schemeClr val="lt1"/>
                </a:highlight>
                <a:latin typeface="Avenir"/>
                <a:ea typeface="Avenir"/>
                <a:cs typeface="Avenir"/>
                <a:sym typeface="Avenir"/>
              </a:rPr>
              <a:t>Note: reduce() can only have iterables of same type as input.</a:t>
            </a:r>
            <a:endParaRPr sz="1600" b="0" i="0" u="none" strike="noStrike" cap="none">
              <a:solidFill>
                <a:schemeClr val="dk1"/>
              </a:solidFill>
              <a:highlight>
                <a:schemeClr val="lt1"/>
              </a:highlight>
              <a:latin typeface="Avenir"/>
              <a:ea typeface="Avenir"/>
              <a:cs typeface="Avenir"/>
              <a:sym typeface="Aveni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6"/>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The lambda() with accumulate()</a:t>
            </a:r>
            <a:endParaRPr sz="2400" b="0" i="0" u="none" strike="noStrike" cap="none">
              <a:solidFill>
                <a:srgbClr val="434343"/>
              </a:solidFill>
              <a:latin typeface="Avenir"/>
              <a:ea typeface="Avenir"/>
              <a:cs typeface="Avenir"/>
              <a:sym typeface="Avenir"/>
            </a:endParaRPr>
          </a:p>
        </p:txBody>
      </p:sp>
      <p:sp>
        <p:nvSpPr>
          <p:cNvPr id="411" name="Google Shape;411;p56"/>
          <p:cNvSpPr txBox="1"/>
          <p:nvPr/>
        </p:nvSpPr>
        <p:spPr>
          <a:xfrm>
            <a:off x="476650" y="1363475"/>
            <a:ext cx="8535600" cy="70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highlight>
                  <a:srgbClr val="FFFFFF"/>
                </a:highlight>
                <a:latin typeface="Avenir"/>
                <a:ea typeface="Avenir"/>
                <a:cs typeface="Avenir"/>
                <a:sym typeface="Avenir"/>
              </a:rPr>
              <a:t>The accumulate() function in Python takes in a function and a sequence object as an argument. </a:t>
            </a:r>
            <a:endParaRPr sz="1600" b="0" i="0" u="none" strike="noStrike" cap="none">
              <a:solidFill>
                <a:schemeClr val="dk1"/>
              </a:solidFill>
              <a:highlight>
                <a:srgbClr val="FFFFFF"/>
              </a:highlight>
              <a:latin typeface="Avenir"/>
              <a:ea typeface="Avenir"/>
              <a:cs typeface="Avenir"/>
              <a:sym typeface="Avenir"/>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highlight>
                <a:srgbClr val="FFFFFF"/>
              </a:highlight>
              <a:latin typeface="Avenir"/>
              <a:ea typeface="Avenir"/>
              <a:cs typeface="Avenir"/>
              <a:sym typeface="Aveni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highlight>
                  <a:srgbClr val="FFFFFF"/>
                </a:highlight>
                <a:latin typeface="Avenir"/>
                <a:ea typeface="Avenir"/>
                <a:cs typeface="Avenir"/>
                <a:sym typeface="Avenir"/>
              </a:rPr>
              <a:t>The function is called with a lambda function and a sequence object.  A new reduced result is returned. </a:t>
            </a:r>
            <a:endParaRPr sz="1600" b="0" i="0" u="none" strike="noStrike" cap="none">
              <a:solidFill>
                <a:schemeClr val="dk1"/>
              </a:solidFill>
              <a:highlight>
                <a:srgbClr val="FFFFFF"/>
              </a:highlight>
              <a:latin typeface="Avenir"/>
              <a:ea typeface="Avenir"/>
              <a:cs typeface="Avenir"/>
              <a:sym typeface="Avenir"/>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highlight>
                <a:srgbClr val="FFFFFF"/>
              </a:highlight>
              <a:latin typeface="Avenir"/>
              <a:ea typeface="Avenir"/>
              <a:cs typeface="Avenir"/>
              <a:sym typeface="Aveni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highlight>
                  <a:srgbClr val="FFFFFF"/>
                </a:highlight>
                <a:latin typeface="Avenir"/>
                <a:ea typeface="Avenir"/>
                <a:cs typeface="Avenir"/>
                <a:sym typeface="Avenir"/>
              </a:rPr>
              <a:t>Unlike reduce(), it returns a sequence containing the intermediate results</a:t>
            </a:r>
            <a:endParaRPr sz="1600" b="0" i="0" u="none" strike="noStrike" cap="none">
              <a:solidFill>
                <a:schemeClr val="dk1"/>
              </a:solidFill>
              <a:highlight>
                <a:srgbClr val="FFFFFF"/>
              </a:highlight>
              <a:latin typeface="Avenir"/>
              <a:ea typeface="Avenir"/>
              <a:cs typeface="Avenir"/>
              <a:sym typeface="Avenir"/>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555555"/>
              </a:solidFill>
              <a:highlight>
                <a:srgbClr val="FFFFFF"/>
              </a:highlight>
              <a:latin typeface="Avenir"/>
              <a:ea typeface="Avenir"/>
              <a:cs typeface="Avenir"/>
              <a:sym typeface="Avenir"/>
            </a:endParaRPr>
          </a:p>
        </p:txBody>
      </p:sp>
      <p:sp>
        <p:nvSpPr>
          <p:cNvPr id="412" name="Google Shape;412;p56"/>
          <p:cNvSpPr txBox="1"/>
          <p:nvPr/>
        </p:nvSpPr>
        <p:spPr>
          <a:xfrm>
            <a:off x="895100" y="3859025"/>
            <a:ext cx="7540800" cy="658200"/>
          </a:xfrm>
          <a:prstGeom prst="rect">
            <a:avLst/>
          </a:prstGeom>
          <a:noFill/>
          <a:ln>
            <a:noFill/>
          </a:ln>
        </p:spPr>
        <p:txBody>
          <a:bodyPr spcFirstLastPara="1" wrap="square" lIns="91425" tIns="91425" rIns="91425" bIns="91425" anchor="t" anchorCtr="0">
            <a:noAutofit/>
          </a:bodyPr>
          <a:lstStyle/>
          <a:p>
            <a:pPr marL="914400" marR="0" lvl="0" indent="457200" algn="just" rtl="0">
              <a:lnSpc>
                <a:spcPct val="100000"/>
              </a:lnSpc>
              <a:spcBef>
                <a:spcPts val="0"/>
              </a:spcBef>
              <a:spcAft>
                <a:spcPts val="0"/>
              </a:spcAft>
              <a:buClr>
                <a:srgbClr val="000000"/>
              </a:buClr>
              <a:buSzPts val="1800"/>
              <a:buFont typeface="Arial"/>
              <a:buNone/>
            </a:pPr>
            <a:r>
              <a:rPr lang="en-US" sz="1800" b="1" i="0" u="none" strike="noStrike" cap="none">
                <a:solidFill>
                  <a:srgbClr val="00B0F0"/>
                </a:solidFill>
                <a:highlight>
                  <a:srgbClr val="FFFFFF"/>
                </a:highlight>
                <a:latin typeface="Avenir"/>
                <a:ea typeface="Avenir"/>
                <a:cs typeface="Avenir"/>
                <a:sym typeface="Avenir"/>
              </a:rPr>
              <a:t>accumulate(sequence, lambda_expression)</a:t>
            </a:r>
            <a:endParaRPr sz="1400" b="1" i="0" u="none" strike="noStrike" cap="none">
              <a:solidFill>
                <a:srgbClr val="00B0F0"/>
              </a:solidFill>
              <a:latin typeface="Arial"/>
              <a:ea typeface="Arial"/>
              <a:cs typeface="Arial"/>
              <a:sym typeface="Arial"/>
            </a:endParaRPr>
          </a:p>
        </p:txBody>
      </p:sp>
      <p:pic>
        <p:nvPicPr>
          <p:cNvPr id="413" name="Google Shape;413;p56"/>
          <p:cNvPicPr preferRelativeResize="0"/>
          <p:nvPr/>
        </p:nvPicPr>
        <p:blipFill rotWithShape="1">
          <a:blip r:embed="rId3">
            <a:alphaModFix/>
          </a:blip>
          <a:srcRect/>
          <a:stretch/>
        </p:blipFill>
        <p:spPr>
          <a:xfrm rot="2062038">
            <a:off x="1885875" y="4145725"/>
            <a:ext cx="609600" cy="504825"/>
          </a:xfrm>
          <a:prstGeom prst="rect">
            <a:avLst/>
          </a:prstGeom>
          <a:noFill/>
          <a:ln>
            <a:noFill/>
          </a:ln>
        </p:spPr>
      </p:pic>
      <p:sp>
        <p:nvSpPr>
          <p:cNvPr id="414" name="Google Shape;414;p56"/>
          <p:cNvSpPr txBox="1"/>
          <p:nvPr/>
        </p:nvSpPr>
        <p:spPr>
          <a:xfrm>
            <a:off x="609600" y="4170600"/>
            <a:ext cx="1657200" cy="4422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1" u="none" strike="noStrike" cap="none">
                <a:solidFill>
                  <a:srgbClr val="666666"/>
                </a:solidFill>
                <a:highlight>
                  <a:srgbClr val="FFFFFF"/>
                </a:highlight>
                <a:latin typeface="Avenir"/>
                <a:ea typeface="Avenir"/>
                <a:cs typeface="Avenir"/>
                <a:sym typeface="Avenir"/>
              </a:rPr>
              <a:t>accumulate() </a:t>
            </a:r>
            <a:r>
              <a:rPr lang="en-US" sz="1400" b="0" i="0" u="none" strike="noStrike" cap="none">
                <a:solidFill>
                  <a:srgbClr val="666666"/>
                </a:solidFill>
                <a:highlight>
                  <a:srgbClr val="FFFFFF"/>
                </a:highlight>
                <a:latin typeface="Avenir"/>
                <a:ea typeface="Avenir"/>
                <a:cs typeface="Avenir"/>
                <a:sym typeface="Avenir"/>
              </a:rPr>
              <a:t>function</a:t>
            </a:r>
            <a:endParaRPr sz="1400" b="0" i="0" u="none" strike="noStrike" cap="none">
              <a:solidFill>
                <a:srgbClr val="000000"/>
              </a:solidFill>
              <a:latin typeface="Arial"/>
              <a:ea typeface="Arial"/>
              <a:cs typeface="Arial"/>
              <a:sym typeface="Arial"/>
            </a:endParaRPr>
          </a:p>
        </p:txBody>
      </p:sp>
      <p:sp>
        <p:nvSpPr>
          <p:cNvPr id="415" name="Google Shape;415;p56"/>
          <p:cNvSpPr txBox="1"/>
          <p:nvPr/>
        </p:nvSpPr>
        <p:spPr>
          <a:xfrm>
            <a:off x="5830775" y="3256200"/>
            <a:ext cx="2904000" cy="4422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1" u="none" strike="noStrike" cap="none">
                <a:solidFill>
                  <a:srgbClr val="666666"/>
                </a:solidFill>
                <a:highlight>
                  <a:srgbClr val="FFFFFF"/>
                </a:highlight>
                <a:latin typeface="Avenir"/>
                <a:ea typeface="Avenir"/>
                <a:cs typeface="Avenir"/>
                <a:sym typeface="Avenir"/>
              </a:rPr>
              <a:t>lambda expression (You can also consider any other function )</a:t>
            </a:r>
            <a:endParaRPr sz="1400" b="0" i="0" u="none" strike="noStrike" cap="none">
              <a:solidFill>
                <a:srgbClr val="000000"/>
              </a:solidFill>
              <a:latin typeface="Avenir"/>
              <a:ea typeface="Avenir"/>
              <a:cs typeface="Avenir"/>
              <a:sym typeface="Avenir"/>
            </a:endParaRPr>
          </a:p>
        </p:txBody>
      </p:sp>
      <p:pic>
        <p:nvPicPr>
          <p:cNvPr id="416" name="Google Shape;416;p56"/>
          <p:cNvPicPr preferRelativeResize="0"/>
          <p:nvPr/>
        </p:nvPicPr>
        <p:blipFill rotWithShape="1">
          <a:blip r:embed="rId3">
            <a:alphaModFix/>
          </a:blip>
          <a:srcRect/>
          <a:stretch/>
        </p:blipFill>
        <p:spPr>
          <a:xfrm rot="-9930737">
            <a:off x="5166750" y="3368475"/>
            <a:ext cx="609600" cy="504825"/>
          </a:xfrm>
          <a:prstGeom prst="rect">
            <a:avLst/>
          </a:prstGeom>
          <a:noFill/>
          <a:ln>
            <a:noFill/>
          </a:ln>
        </p:spPr>
      </p:pic>
      <p:sp>
        <p:nvSpPr>
          <p:cNvPr id="417" name="Google Shape;417;p56"/>
          <p:cNvSpPr txBox="1"/>
          <p:nvPr/>
        </p:nvSpPr>
        <p:spPr>
          <a:xfrm>
            <a:off x="4786150" y="4246800"/>
            <a:ext cx="3237000" cy="4422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1" u="none" strike="noStrike" cap="none">
                <a:solidFill>
                  <a:srgbClr val="666666"/>
                </a:solidFill>
                <a:highlight>
                  <a:srgbClr val="FFFFFF"/>
                </a:highlight>
                <a:latin typeface="Avenir"/>
                <a:ea typeface="Avenir"/>
                <a:cs typeface="Avenir"/>
                <a:sym typeface="Avenir"/>
              </a:rPr>
              <a:t>iterables such as list, tuples, etc. (you can also pass multiple iterables of same type)</a:t>
            </a:r>
            <a:endParaRPr sz="1400" b="0" i="0" u="none" strike="noStrike" cap="none">
              <a:solidFill>
                <a:srgbClr val="000000"/>
              </a:solidFill>
              <a:latin typeface="Avenir"/>
              <a:ea typeface="Avenir"/>
              <a:cs typeface="Avenir"/>
              <a:sym typeface="Avenir"/>
            </a:endParaRPr>
          </a:p>
        </p:txBody>
      </p:sp>
      <p:pic>
        <p:nvPicPr>
          <p:cNvPr id="418" name="Google Shape;418;p56"/>
          <p:cNvPicPr preferRelativeResize="0"/>
          <p:nvPr/>
        </p:nvPicPr>
        <p:blipFill rotWithShape="1">
          <a:blip r:embed="rId4">
            <a:alphaModFix/>
          </a:blip>
          <a:srcRect/>
          <a:stretch/>
        </p:blipFill>
        <p:spPr>
          <a:xfrm>
            <a:off x="4191000" y="4250575"/>
            <a:ext cx="657225" cy="342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7"/>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The lambda() with accumulate()</a:t>
            </a:r>
            <a:endParaRPr sz="2400" b="0" i="0" u="none" strike="noStrike" cap="none">
              <a:solidFill>
                <a:srgbClr val="434343"/>
              </a:solidFill>
              <a:latin typeface="Avenir"/>
              <a:ea typeface="Avenir"/>
              <a:cs typeface="Avenir"/>
              <a:sym typeface="Avenir"/>
            </a:endParaRPr>
          </a:p>
        </p:txBody>
      </p:sp>
      <p:pic>
        <p:nvPicPr>
          <p:cNvPr id="424" name="Google Shape;424;p57"/>
          <p:cNvPicPr preferRelativeResize="0"/>
          <p:nvPr/>
        </p:nvPicPr>
        <p:blipFill rotWithShape="1">
          <a:blip r:embed="rId3">
            <a:alphaModFix/>
          </a:blip>
          <a:srcRect/>
          <a:stretch/>
        </p:blipFill>
        <p:spPr>
          <a:xfrm>
            <a:off x="1985638" y="2117823"/>
            <a:ext cx="4822925" cy="1033500"/>
          </a:xfrm>
          <a:prstGeom prst="rect">
            <a:avLst/>
          </a:prstGeom>
          <a:noFill/>
          <a:ln w="9525" cap="flat" cmpd="sng">
            <a:solidFill>
              <a:srgbClr val="000000"/>
            </a:solidFill>
            <a:prstDash val="solid"/>
            <a:round/>
            <a:headEnd type="none" w="sm" len="sm"/>
            <a:tailEnd type="none" w="sm" len="sm"/>
          </a:ln>
        </p:spPr>
      </p:pic>
      <p:sp>
        <p:nvSpPr>
          <p:cNvPr id="425" name="Google Shape;425;p57"/>
          <p:cNvSpPr txBox="1"/>
          <p:nvPr/>
        </p:nvSpPr>
        <p:spPr>
          <a:xfrm>
            <a:off x="248050" y="1439675"/>
            <a:ext cx="8839800" cy="70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600" b="0" i="0" u="none" strike="noStrike" cap="none">
                <a:solidFill>
                  <a:schemeClr val="dk1"/>
                </a:solidFill>
                <a:highlight>
                  <a:srgbClr val="FFFFFF"/>
                </a:highlight>
                <a:latin typeface="Avenir"/>
                <a:ea typeface="Avenir"/>
                <a:cs typeface="Avenir"/>
                <a:sym typeface="Avenir"/>
              </a:rPr>
              <a:t>Determining the summation of all elements of a list of numerical values by using accumulate:</a:t>
            </a:r>
            <a:endParaRPr sz="1600" b="0" i="0" u="none" strike="noStrike" cap="none">
              <a:solidFill>
                <a:schemeClr val="dk1"/>
              </a:solidFill>
              <a:highlight>
                <a:srgbClr val="FFFFFF"/>
              </a:highlight>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600" b="0" i="0" u="none" strike="noStrike" cap="none">
              <a:solidFill>
                <a:srgbClr val="555555"/>
              </a:solidFill>
              <a:highlight>
                <a:srgbClr val="FFFFFF"/>
              </a:highlight>
              <a:latin typeface="Avenir"/>
              <a:ea typeface="Avenir"/>
              <a:cs typeface="Avenir"/>
              <a:sym typeface="Avenir"/>
            </a:endParaRPr>
          </a:p>
        </p:txBody>
      </p:sp>
      <p:sp>
        <p:nvSpPr>
          <p:cNvPr id="426" name="Google Shape;426;p57"/>
          <p:cNvSpPr txBox="1"/>
          <p:nvPr/>
        </p:nvSpPr>
        <p:spPr>
          <a:xfrm>
            <a:off x="381000" y="3432200"/>
            <a:ext cx="8763000" cy="860700"/>
          </a:xfrm>
          <a:prstGeom prst="rect">
            <a:avLst/>
          </a:prstGeom>
          <a:noFill/>
          <a:ln>
            <a:noFill/>
          </a:ln>
        </p:spPr>
        <p:txBody>
          <a:bodyPr spcFirstLastPara="1" wrap="square" lIns="91425" tIns="91425" rIns="91425" bIns="91425" anchor="t" anchorCtr="0">
            <a:noAutofit/>
          </a:bodyPr>
          <a:lstStyle/>
          <a:p>
            <a:pPr marL="0" lvl="0" indent="0" algn="just" rtl="0">
              <a:lnSpc>
                <a:spcPct val="140000"/>
              </a:lnSpc>
              <a:spcBef>
                <a:spcPts val="0"/>
              </a:spcBef>
              <a:spcAft>
                <a:spcPts val="0"/>
              </a:spcAft>
              <a:buNone/>
            </a:pPr>
            <a:r>
              <a:rPr lang="en-US" sz="1600">
                <a:solidFill>
                  <a:srgbClr val="222222"/>
                </a:solidFill>
                <a:highlight>
                  <a:srgbClr val="FFFFFF"/>
                </a:highlight>
                <a:latin typeface="Avenir"/>
                <a:ea typeface="Avenir"/>
                <a:cs typeface="Avenir"/>
                <a:sym typeface="Avenir"/>
              </a:rPr>
              <a:t>The result of above accumulate function can be interpreted as: </a:t>
            </a:r>
            <a:endParaRPr sz="1600">
              <a:solidFill>
                <a:srgbClr val="222222"/>
              </a:solidFill>
              <a:highlight>
                <a:srgbClr val="FFFFFF"/>
              </a:highlight>
              <a:latin typeface="Avenir"/>
              <a:ea typeface="Avenir"/>
              <a:cs typeface="Avenir"/>
              <a:sym typeface="Avenir"/>
            </a:endParaRPr>
          </a:p>
          <a:p>
            <a:pPr marL="2286000" lvl="0" indent="457200" algn="just" rtl="0">
              <a:lnSpc>
                <a:spcPct val="140000"/>
              </a:lnSpc>
              <a:spcBef>
                <a:spcPts val="0"/>
              </a:spcBef>
              <a:spcAft>
                <a:spcPts val="0"/>
              </a:spcAft>
              <a:buNone/>
            </a:pPr>
            <a:r>
              <a:rPr lang="en-US" sz="1600">
                <a:solidFill>
                  <a:srgbClr val="222222"/>
                </a:solidFill>
                <a:highlight>
                  <a:srgbClr val="FFFFFF"/>
                </a:highlight>
                <a:latin typeface="Avenir"/>
                <a:ea typeface="Avenir"/>
                <a:cs typeface="Avenir"/>
                <a:sym typeface="Avenir"/>
              </a:rPr>
              <a:t>p0, p0+p1, p0+p1+p2, …</a:t>
            </a:r>
            <a:endParaRPr/>
          </a:p>
        </p:txBody>
      </p:sp>
      <p:sp>
        <p:nvSpPr>
          <p:cNvPr id="427" name="Google Shape;427;p57"/>
          <p:cNvSpPr txBox="1"/>
          <p:nvPr/>
        </p:nvSpPr>
        <p:spPr>
          <a:xfrm>
            <a:off x="534875" y="4361300"/>
            <a:ext cx="59943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highlight>
                  <a:schemeClr val="lt1"/>
                </a:highlight>
                <a:latin typeface="Avenir"/>
                <a:ea typeface="Avenir"/>
                <a:cs typeface="Avenir"/>
                <a:sym typeface="Avenir"/>
              </a:rPr>
              <a:t>where, p0, p1, p2,... are elements of the iterable passed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8"/>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Difference between reduce() and accumulate()</a:t>
            </a:r>
            <a:endParaRPr sz="2400" b="0" i="0" u="none" strike="noStrike" cap="none">
              <a:solidFill>
                <a:srgbClr val="434343"/>
              </a:solidFill>
              <a:latin typeface="Avenir"/>
              <a:ea typeface="Avenir"/>
              <a:cs typeface="Avenir"/>
              <a:sym typeface="Avenir"/>
            </a:endParaRPr>
          </a:p>
        </p:txBody>
      </p:sp>
      <p:graphicFrame>
        <p:nvGraphicFramePr>
          <p:cNvPr id="433" name="Google Shape;433;p58"/>
          <p:cNvGraphicFramePr/>
          <p:nvPr/>
        </p:nvGraphicFramePr>
        <p:xfrm>
          <a:off x="499700" y="1428750"/>
          <a:ext cx="8194950" cy="3282095"/>
        </p:xfrm>
        <a:graphic>
          <a:graphicData uri="http://schemas.openxmlformats.org/drawingml/2006/table">
            <a:tbl>
              <a:tblPr>
                <a:noFill/>
                <a:tableStyleId>{328480FE-A600-420C-BBF1-60F14C48F390}</a:tableStyleId>
              </a:tblPr>
              <a:tblGrid>
                <a:gridCol w="4097475">
                  <a:extLst>
                    <a:ext uri="{9D8B030D-6E8A-4147-A177-3AD203B41FA5}">
                      <a16:colId xmlns:a16="http://schemas.microsoft.com/office/drawing/2014/main" val="20000"/>
                    </a:ext>
                  </a:extLst>
                </a:gridCol>
                <a:gridCol w="4097475">
                  <a:extLst>
                    <a:ext uri="{9D8B030D-6E8A-4147-A177-3AD203B41FA5}">
                      <a16:colId xmlns:a16="http://schemas.microsoft.com/office/drawing/2014/main" val="20001"/>
                    </a:ext>
                  </a:extLst>
                </a:gridCol>
              </a:tblGrid>
              <a:tr h="322075">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Avenir"/>
                          <a:ea typeface="Avenir"/>
                          <a:cs typeface="Avenir"/>
                          <a:sym typeface="Avenir"/>
                        </a:rPr>
                        <a:t>reduce()</a:t>
                      </a:r>
                      <a:endParaRPr sz="1600" u="none" strike="noStrike" cap="none">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Avenir"/>
                          <a:ea typeface="Avenir"/>
                          <a:cs typeface="Avenir"/>
                          <a:sym typeface="Avenir"/>
                        </a:rPr>
                        <a:t>accumulate()</a:t>
                      </a:r>
                      <a:endParaRPr sz="1600" u="none" strike="noStrike" cap="none">
                        <a:latin typeface="Avenir"/>
                        <a:ea typeface="Avenir"/>
                        <a:cs typeface="Avenir"/>
                        <a:sym typeface="Avenir"/>
                      </a:endParaRPr>
                    </a:p>
                  </a:txBody>
                  <a:tcPr marL="91425" marR="91425" marT="91425" marB="91425"/>
                </a:tc>
                <a:extLst>
                  <a:ext uri="{0D108BD9-81ED-4DB2-BD59-A6C34878D82A}">
                    <a16:rowId xmlns:a16="http://schemas.microsoft.com/office/drawing/2014/main" val="10000"/>
                  </a:ext>
                </a:extLst>
              </a:tr>
              <a:tr h="111317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highlight>
                            <a:srgbClr val="FFFFFF"/>
                          </a:highlight>
                          <a:latin typeface="Avenir"/>
                          <a:ea typeface="Avenir"/>
                          <a:cs typeface="Avenir"/>
                          <a:sym typeface="Avenir"/>
                        </a:rPr>
                        <a:t>The reduce() stores the intermediate result. Returns only the final summation value</a:t>
                      </a:r>
                      <a:endParaRPr sz="1600" u="none" strike="noStrike" cap="none">
                        <a:latin typeface="Avenir"/>
                        <a:ea typeface="Avenir"/>
                        <a:cs typeface="Avenir"/>
                        <a:sym typeface="Avenir"/>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highlight>
                            <a:srgbClr val="FFFFFF"/>
                          </a:highlight>
                          <a:latin typeface="Avenir"/>
                          <a:ea typeface="Avenir"/>
                          <a:cs typeface="Avenir"/>
                          <a:sym typeface="Avenir"/>
                        </a:rPr>
                        <a:t>The accumulate() returns a list containing the intermediate results. The last number of the list returned is summation of the elements of the list</a:t>
                      </a:r>
                      <a:endParaRPr sz="1600" u="none" strike="noStrike" cap="none">
                        <a:latin typeface="Avenir"/>
                        <a:ea typeface="Avenir"/>
                        <a:cs typeface="Avenir"/>
                        <a:sym typeface="Avenir"/>
                      </a:endParaRPr>
                    </a:p>
                  </a:txBody>
                  <a:tcPr marL="91425" marR="91425" marT="91425" marB="91425"/>
                </a:tc>
                <a:extLst>
                  <a:ext uri="{0D108BD9-81ED-4DB2-BD59-A6C34878D82A}">
                    <a16:rowId xmlns:a16="http://schemas.microsoft.com/office/drawing/2014/main" val="10001"/>
                  </a:ext>
                </a:extLst>
              </a:tr>
              <a:tr h="8863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highlight>
                            <a:srgbClr val="FFFFFF"/>
                          </a:highlight>
                          <a:latin typeface="Avenir"/>
                          <a:ea typeface="Avenir"/>
                          <a:cs typeface="Avenir"/>
                          <a:sym typeface="Avenir"/>
                        </a:rPr>
                        <a:t>The reduce(fun,seq) takes function as 1st argument and a sequence object as 2nd argument</a:t>
                      </a:r>
                      <a:endParaRPr sz="1600" u="none" strike="noStrike" cap="none">
                        <a:latin typeface="Avenir"/>
                        <a:ea typeface="Avenir"/>
                        <a:cs typeface="Avenir"/>
                        <a:sym typeface="Avenir"/>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highlight>
                            <a:srgbClr val="FFFFFF"/>
                          </a:highlight>
                          <a:latin typeface="Avenir"/>
                          <a:ea typeface="Avenir"/>
                          <a:cs typeface="Avenir"/>
                          <a:sym typeface="Avenir"/>
                        </a:rPr>
                        <a:t>The accumulate(seq,fun) takes sequence as 1st argument and function as 2nd argument</a:t>
                      </a:r>
                      <a:endParaRPr sz="1600" u="none" strike="noStrike" cap="none">
                        <a:latin typeface="Avenir"/>
                        <a:ea typeface="Avenir"/>
                        <a:cs typeface="Avenir"/>
                        <a:sym typeface="Avenir"/>
                      </a:endParaRPr>
                    </a:p>
                  </a:txBody>
                  <a:tcPr marL="91425" marR="91425" marT="91425" marB="91425"/>
                </a:tc>
                <a:extLst>
                  <a:ext uri="{0D108BD9-81ED-4DB2-BD59-A6C34878D82A}">
                    <a16:rowId xmlns:a16="http://schemas.microsoft.com/office/drawing/2014/main" val="10002"/>
                  </a:ext>
                </a:extLst>
              </a:tr>
              <a:tr h="78282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highlight>
                            <a:srgbClr val="FFFFFF"/>
                          </a:highlight>
                          <a:latin typeface="Avenir"/>
                          <a:ea typeface="Avenir"/>
                          <a:cs typeface="Avenir"/>
                          <a:sym typeface="Avenir"/>
                        </a:rPr>
                        <a:t>The reduce() is defined in “functools” module</a:t>
                      </a:r>
                      <a:endParaRPr sz="1600" u="none" strike="noStrike" cap="none">
                        <a:latin typeface="Avenir"/>
                        <a:ea typeface="Avenir"/>
                        <a:cs typeface="Avenir"/>
                        <a:sym typeface="Avenir"/>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highlight>
                            <a:srgbClr val="FFFFFF"/>
                          </a:highlight>
                          <a:latin typeface="Avenir"/>
                          <a:ea typeface="Avenir"/>
                          <a:cs typeface="Avenir"/>
                          <a:sym typeface="Avenir"/>
                        </a:rPr>
                        <a:t>The accumulate() is defined in “itertools” module</a:t>
                      </a:r>
                      <a:endParaRPr sz="1600" u="none" strike="noStrike" cap="none">
                        <a:latin typeface="Avenir"/>
                        <a:ea typeface="Avenir"/>
                        <a:cs typeface="Avenir"/>
                        <a:sym typeface="Aveni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txBox="1"/>
          <p:nvPr/>
        </p:nvSpPr>
        <p:spPr>
          <a:xfrm>
            <a:off x="143522" y="2261030"/>
            <a:ext cx="7638900" cy="908400"/>
          </a:xfrm>
          <a:prstGeom prst="rect">
            <a:avLst/>
          </a:prstGeom>
          <a:noFill/>
          <a:ln>
            <a:noFill/>
          </a:ln>
        </p:spPr>
        <p:txBody>
          <a:bodyPr spcFirstLastPara="1" wrap="square" lIns="34300" tIns="17150" rIns="34300" bIns="17150"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US" sz="4000" b="0" i="0" u="none" strike="noStrike" cap="none">
                <a:solidFill>
                  <a:schemeClr val="dk1"/>
                </a:solidFill>
                <a:latin typeface="Avenir"/>
                <a:ea typeface="Avenir"/>
                <a:cs typeface="Avenir"/>
                <a:sym typeface="Avenir"/>
              </a:rPr>
              <a:t>Recursive Functions</a:t>
            </a:r>
            <a:endParaRPr sz="4000" b="0" i="0" u="none" strike="noStrike" cap="none">
              <a:solidFill>
                <a:schemeClr val="dk1"/>
              </a:solidFill>
              <a:latin typeface="Avenir"/>
              <a:ea typeface="Avenir"/>
              <a:cs typeface="Avenir"/>
              <a:sym typeface="Aveni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0"/>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Recursive Function</a:t>
            </a:r>
            <a:endParaRPr sz="2400" b="0" i="0" u="none" strike="noStrike" cap="none">
              <a:solidFill>
                <a:srgbClr val="434343"/>
              </a:solidFill>
              <a:latin typeface="Avenir"/>
              <a:ea typeface="Avenir"/>
              <a:cs typeface="Avenir"/>
              <a:sym typeface="Avenir"/>
            </a:endParaRPr>
          </a:p>
        </p:txBody>
      </p:sp>
      <p:sp>
        <p:nvSpPr>
          <p:cNvPr id="447" name="Google Shape;447;p60"/>
          <p:cNvSpPr txBox="1"/>
          <p:nvPr/>
        </p:nvSpPr>
        <p:spPr>
          <a:xfrm>
            <a:off x="476650" y="1363475"/>
            <a:ext cx="8535600" cy="163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22222"/>
                </a:solidFill>
                <a:highlight>
                  <a:srgbClr val="FFFFFF"/>
                </a:highlight>
                <a:latin typeface="Avenir"/>
                <a:ea typeface="Avenir"/>
                <a:cs typeface="Avenir"/>
                <a:sym typeface="Avenir"/>
              </a:rPr>
              <a:t>A recursive function is a function defined in terms of itself via self-referential expressions.</a:t>
            </a:r>
            <a:endParaRPr sz="1800" b="0" i="0" u="none" strike="noStrike" cap="none">
              <a:solidFill>
                <a:srgbClr val="222222"/>
              </a:solidFill>
              <a:highlight>
                <a:srgbClr val="FFFFFF"/>
              </a:highlight>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22222"/>
              </a:solidFill>
              <a:highlight>
                <a:srgbClr val="FFFFFF"/>
              </a:highlight>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22222"/>
                </a:solidFill>
                <a:highlight>
                  <a:srgbClr val="FFFFFF"/>
                </a:highlight>
                <a:latin typeface="Avenir"/>
                <a:ea typeface="Avenir"/>
                <a:cs typeface="Avenir"/>
                <a:sym typeface="Avenir"/>
              </a:rPr>
              <a:t>The function will continue to call itself and repeat its behavior until some condition is met to return a result.</a:t>
            </a:r>
            <a:endParaRPr sz="1800" b="0" i="0" u="none" strike="noStrike" cap="none">
              <a:solidFill>
                <a:srgbClr val="555555"/>
              </a:solidFill>
              <a:highlight>
                <a:srgbClr val="FFFFFF"/>
              </a:highlight>
              <a:latin typeface="Avenir"/>
              <a:ea typeface="Avenir"/>
              <a:cs typeface="Avenir"/>
              <a:sym typeface="Avenir"/>
            </a:endParaRPr>
          </a:p>
        </p:txBody>
      </p:sp>
      <p:pic>
        <p:nvPicPr>
          <p:cNvPr id="448" name="Google Shape;448;p60"/>
          <p:cNvPicPr preferRelativeResize="0"/>
          <p:nvPr/>
        </p:nvPicPr>
        <p:blipFill>
          <a:blip r:embed="rId3">
            <a:alphaModFix/>
          </a:blip>
          <a:stretch>
            <a:fillRect/>
          </a:stretch>
        </p:blipFill>
        <p:spPr>
          <a:xfrm>
            <a:off x="872425" y="2869325"/>
            <a:ext cx="6882800" cy="20977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1"/>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Recursive Function</a:t>
            </a:r>
            <a:endParaRPr sz="2400" b="0" i="0" u="none" strike="noStrike" cap="none">
              <a:solidFill>
                <a:srgbClr val="434343"/>
              </a:solidFill>
              <a:latin typeface="Avenir"/>
              <a:ea typeface="Avenir"/>
              <a:cs typeface="Avenir"/>
              <a:sym typeface="Avenir"/>
            </a:endParaRPr>
          </a:p>
        </p:txBody>
      </p:sp>
      <p:sp>
        <p:nvSpPr>
          <p:cNvPr id="454" name="Google Shape;454;p61"/>
          <p:cNvSpPr txBox="1"/>
          <p:nvPr/>
        </p:nvSpPr>
        <p:spPr>
          <a:xfrm>
            <a:off x="476650" y="1211075"/>
            <a:ext cx="8535600" cy="45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22222"/>
                </a:solidFill>
                <a:highlight>
                  <a:srgbClr val="FFFFFF"/>
                </a:highlight>
                <a:latin typeface="Avenir"/>
                <a:ea typeface="Avenir"/>
                <a:cs typeface="Avenir"/>
                <a:sym typeface="Avenir"/>
              </a:rPr>
              <a:t>For example:</a:t>
            </a:r>
            <a:endParaRPr sz="1800" b="0" i="0" u="none" strike="noStrike" cap="none">
              <a:solidFill>
                <a:srgbClr val="555555"/>
              </a:solidFill>
              <a:highlight>
                <a:srgbClr val="FFFFFF"/>
              </a:highlight>
              <a:latin typeface="Avenir"/>
              <a:ea typeface="Avenir"/>
              <a:cs typeface="Avenir"/>
              <a:sym typeface="Avenir"/>
            </a:endParaRPr>
          </a:p>
        </p:txBody>
      </p:sp>
      <p:sp>
        <p:nvSpPr>
          <p:cNvPr id="455" name="Google Shape;455;p61"/>
          <p:cNvSpPr txBox="1"/>
          <p:nvPr/>
        </p:nvSpPr>
        <p:spPr>
          <a:xfrm>
            <a:off x="840650" y="4008325"/>
            <a:ext cx="8107200" cy="32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highlight>
                  <a:srgbClr val="FFFFFF"/>
                </a:highlight>
                <a:latin typeface="Avenir"/>
                <a:ea typeface="Avenir"/>
                <a:cs typeface="Avenir"/>
                <a:sym typeface="Avenir"/>
              </a:rPr>
              <a:t>A base case is a case, where the problem can be solved without further recursion.</a:t>
            </a:r>
            <a:endParaRPr sz="1600" b="0" i="0" u="none" strike="noStrike" cap="none">
              <a:solidFill>
                <a:schemeClr val="dk1"/>
              </a:solidFill>
              <a:latin typeface="Avenir"/>
              <a:ea typeface="Avenir"/>
              <a:cs typeface="Avenir"/>
              <a:sym typeface="Avenir"/>
            </a:endParaRPr>
          </a:p>
        </p:txBody>
      </p:sp>
      <p:pic>
        <p:nvPicPr>
          <p:cNvPr id="456" name="Google Shape;456;p61"/>
          <p:cNvPicPr preferRelativeResize="0"/>
          <p:nvPr/>
        </p:nvPicPr>
        <p:blipFill rotWithShape="1">
          <a:blip r:embed="rId3">
            <a:alphaModFix/>
          </a:blip>
          <a:srcRect/>
          <a:stretch/>
        </p:blipFill>
        <p:spPr>
          <a:xfrm>
            <a:off x="2205175" y="1629825"/>
            <a:ext cx="4564675" cy="232835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2"/>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Recursive Function</a:t>
            </a:r>
            <a:endParaRPr sz="2400" b="0" i="0" u="none" strike="noStrike" cap="none">
              <a:solidFill>
                <a:srgbClr val="434343"/>
              </a:solidFill>
              <a:latin typeface="Avenir"/>
              <a:ea typeface="Avenir"/>
              <a:cs typeface="Avenir"/>
              <a:sym typeface="Avenir"/>
            </a:endParaRPr>
          </a:p>
        </p:txBody>
      </p:sp>
      <p:sp>
        <p:nvSpPr>
          <p:cNvPr id="462" name="Google Shape;462;p62"/>
          <p:cNvSpPr txBox="1"/>
          <p:nvPr/>
        </p:nvSpPr>
        <p:spPr>
          <a:xfrm>
            <a:off x="476650" y="1211075"/>
            <a:ext cx="8535600" cy="59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highlight>
                  <a:srgbClr val="FFFFFF"/>
                </a:highlight>
                <a:latin typeface="Avenir"/>
                <a:ea typeface="Avenir"/>
                <a:cs typeface="Avenir"/>
                <a:sym typeface="Avenir"/>
              </a:rPr>
              <a:t>Let us track how the previously defined recursive function, sum_of_n works by adding two print functions:</a:t>
            </a:r>
            <a:endParaRPr sz="1600" b="0" i="0" u="none" strike="noStrike" cap="none">
              <a:solidFill>
                <a:schemeClr val="dk1"/>
              </a:solidFill>
              <a:highlight>
                <a:srgbClr val="FFFFFF"/>
              </a:highlight>
              <a:latin typeface="Avenir"/>
              <a:ea typeface="Avenir"/>
              <a:cs typeface="Avenir"/>
              <a:sym typeface="Avenir"/>
            </a:endParaRPr>
          </a:p>
        </p:txBody>
      </p:sp>
      <p:pic>
        <p:nvPicPr>
          <p:cNvPr id="463" name="Google Shape;463;p62"/>
          <p:cNvPicPr preferRelativeResize="0"/>
          <p:nvPr/>
        </p:nvPicPr>
        <p:blipFill rotWithShape="1">
          <a:blip r:embed="rId3">
            <a:alphaModFix/>
          </a:blip>
          <a:srcRect/>
          <a:stretch/>
        </p:blipFill>
        <p:spPr>
          <a:xfrm>
            <a:off x="2315950" y="1782300"/>
            <a:ext cx="4373674" cy="3208799"/>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User-defined functions</a:t>
            </a:r>
            <a:endParaRPr sz="2400" b="0" i="0" u="none" strike="noStrike" cap="none">
              <a:solidFill>
                <a:srgbClr val="434343"/>
              </a:solidFill>
              <a:latin typeface="Avenir"/>
              <a:ea typeface="Avenir"/>
              <a:cs typeface="Avenir"/>
              <a:sym typeface="Avenir"/>
            </a:endParaRPr>
          </a:p>
        </p:txBody>
      </p:sp>
      <p:sp>
        <p:nvSpPr>
          <p:cNvPr id="92" name="Google Shape;92;p18"/>
          <p:cNvSpPr txBox="1"/>
          <p:nvPr/>
        </p:nvSpPr>
        <p:spPr>
          <a:xfrm>
            <a:off x="423525" y="1758900"/>
            <a:ext cx="8112000" cy="21576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50000"/>
              </a:lnSpc>
              <a:spcBef>
                <a:spcPts val="0"/>
              </a:spcBef>
              <a:spcAft>
                <a:spcPts val="0"/>
              </a:spcAft>
              <a:buClr>
                <a:schemeClr val="dk1"/>
              </a:buClr>
              <a:buSzPts val="1600"/>
              <a:buFont typeface="Avenir"/>
              <a:buChar char="●"/>
            </a:pPr>
            <a:r>
              <a:rPr lang="en-US" sz="1600" b="0" i="0" u="none" strike="noStrike" cap="none">
                <a:solidFill>
                  <a:schemeClr val="dk1"/>
                </a:solidFill>
                <a:latin typeface="Avenir"/>
                <a:ea typeface="Avenir"/>
                <a:cs typeface="Avenir"/>
                <a:sym typeface="Avenir"/>
              </a:rPr>
              <a:t>A function that a user defines in a program is known as user defined function</a:t>
            </a:r>
            <a:endParaRPr sz="1600" b="0" i="0" u="none" strike="noStrike" cap="none">
              <a:solidFill>
                <a:schemeClr val="dk1"/>
              </a:solidFill>
              <a:latin typeface="Avenir"/>
              <a:ea typeface="Avenir"/>
              <a:cs typeface="Avenir"/>
              <a:sym typeface="Avenir"/>
            </a:endParaRPr>
          </a:p>
          <a:p>
            <a:pPr marL="457200" marR="0" lvl="0" indent="0" algn="l" rtl="0">
              <a:lnSpc>
                <a:spcPct val="150000"/>
              </a:lnSpc>
              <a:spcBef>
                <a:spcPts val="0"/>
              </a:spcBef>
              <a:spcAft>
                <a:spcPts val="0"/>
              </a:spcAft>
              <a:buNone/>
            </a:pPr>
            <a:endParaRPr sz="1600" b="0" i="0" u="none" strike="noStrike" cap="none">
              <a:solidFill>
                <a:schemeClr val="dk1"/>
              </a:solidFill>
              <a:latin typeface="Avenir"/>
              <a:ea typeface="Avenir"/>
              <a:cs typeface="Avenir"/>
              <a:sym typeface="Avenir"/>
            </a:endParaRPr>
          </a:p>
          <a:p>
            <a:pPr marL="457200" marR="0" lvl="0" indent="-330200" algn="l" rtl="0">
              <a:lnSpc>
                <a:spcPct val="150000"/>
              </a:lnSpc>
              <a:spcBef>
                <a:spcPts val="0"/>
              </a:spcBef>
              <a:spcAft>
                <a:spcPts val="0"/>
              </a:spcAft>
              <a:buClr>
                <a:schemeClr val="dk1"/>
              </a:buClr>
              <a:buSzPts val="1600"/>
              <a:buFont typeface="Avenir"/>
              <a:buChar char="●"/>
            </a:pPr>
            <a:r>
              <a:rPr lang="en-US" sz="1600" b="0" i="0" u="none" strike="noStrike" cap="none">
                <a:solidFill>
                  <a:schemeClr val="dk1"/>
                </a:solidFill>
                <a:latin typeface="Avenir"/>
                <a:ea typeface="Avenir"/>
                <a:cs typeface="Avenir"/>
                <a:sym typeface="Avenir"/>
              </a:rPr>
              <a:t>A user can give any name to a user-defined function. However a function name should not have space or special character</a:t>
            </a:r>
            <a:endParaRPr sz="1600" b="0" i="0" u="none" strike="noStrike" cap="none">
              <a:solidFill>
                <a:schemeClr val="dk1"/>
              </a:solidFill>
              <a:latin typeface="Avenir"/>
              <a:ea typeface="Avenir"/>
              <a:cs typeface="Avenir"/>
              <a:sym typeface="Avenir"/>
            </a:endParaRPr>
          </a:p>
        </p:txBody>
      </p:sp>
      <p:sp>
        <p:nvSpPr>
          <p:cNvPr id="93" name="Google Shape;93;p18"/>
          <p:cNvSpPr txBox="1"/>
          <p:nvPr/>
        </p:nvSpPr>
        <p:spPr>
          <a:xfrm>
            <a:off x="1551700" y="4141300"/>
            <a:ext cx="64185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US" sz="1800">
                <a:solidFill>
                  <a:srgbClr val="25AAE2"/>
                </a:solidFill>
                <a:latin typeface="Avenir"/>
                <a:ea typeface="Avenir"/>
                <a:cs typeface="Avenir"/>
                <a:sym typeface="Avenir"/>
              </a:rPr>
              <a:t>Note: </a:t>
            </a:r>
            <a:r>
              <a:rPr lang="en-US" sz="1800" b="0" i="0" u="none" strike="noStrike" cap="none">
                <a:solidFill>
                  <a:srgbClr val="25AAE2"/>
                </a:solidFill>
                <a:latin typeface="Avenir"/>
                <a:ea typeface="Avenir"/>
                <a:cs typeface="Avenir"/>
                <a:sym typeface="Avenir"/>
              </a:rPr>
              <a:t>You cannot use the Python keywords as function name</a:t>
            </a:r>
            <a:endParaRPr sz="1800" b="0" i="0" u="none" strike="noStrike" cap="none">
              <a:solidFill>
                <a:srgbClr val="25AAE2"/>
              </a:solidFill>
              <a:latin typeface="Avenir"/>
              <a:ea typeface="Avenir"/>
              <a:cs typeface="Avenir"/>
              <a:sym typeface="Aveni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63"/>
          <p:cNvSpPr txBox="1"/>
          <p:nvPr/>
        </p:nvSpPr>
        <p:spPr>
          <a:xfrm>
            <a:off x="12" y="2563125"/>
            <a:ext cx="9144000" cy="494400"/>
          </a:xfrm>
          <a:prstGeom prst="rect">
            <a:avLst/>
          </a:prstGeom>
          <a:noFill/>
          <a:ln>
            <a:noFill/>
          </a:ln>
        </p:spPr>
        <p:txBody>
          <a:bodyPr spcFirstLastPara="1" wrap="square" lIns="34300" tIns="17150" rIns="34300" bIns="1715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i="0" u="none" strike="noStrike" cap="none">
                <a:solidFill>
                  <a:schemeClr val="dk1"/>
                </a:solidFill>
                <a:latin typeface="Avenir"/>
                <a:ea typeface="Avenir"/>
                <a:cs typeface="Avenir"/>
                <a:sym typeface="Avenir"/>
              </a:rPr>
              <a:t>Thank You</a:t>
            </a:r>
            <a:endParaRPr sz="3000" i="0" u="none" strike="noStrike" cap="none">
              <a:solidFill>
                <a:schemeClr val="dk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The def keyword</a:t>
            </a:r>
            <a:endParaRPr sz="2400" b="0" i="0" u="none" strike="noStrike" cap="none">
              <a:solidFill>
                <a:srgbClr val="434343"/>
              </a:solidFill>
              <a:latin typeface="Avenir"/>
              <a:ea typeface="Avenir"/>
              <a:cs typeface="Avenir"/>
              <a:sym typeface="Avenir"/>
            </a:endParaRPr>
          </a:p>
        </p:txBody>
      </p:sp>
      <p:sp>
        <p:nvSpPr>
          <p:cNvPr id="99" name="Google Shape;99;p19"/>
          <p:cNvSpPr txBox="1"/>
          <p:nvPr/>
        </p:nvSpPr>
        <p:spPr>
          <a:xfrm>
            <a:off x="627550" y="2345300"/>
            <a:ext cx="8112000" cy="11562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chemeClr val="dk1"/>
                </a:solidFill>
                <a:latin typeface="Avenir"/>
                <a:ea typeface="Avenir"/>
                <a:cs typeface="Avenir"/>
                <a:sym typeface="Avenir"/>
              </a:rPr>
              <a:t>In python, a user-defined function is created using the </a:t>
            </a:r>
            <a:r>
              <a:rPr lang="en-US" sz="2000" b="1" i="0" u="none" strike="noStrike" cap="none">
                <a:solidFill>
                  <a:srgbClr val="00B0F0"/>
                </a:solidFill>
                <a:latin typeface="Avenir"/>
                <a:ea typeface="Avenir"/>
                <a:cs typeface="Avenir"/>
                <a:sym typeface="Avenir"/>
              </a:rPr>
              <a:t>def</a:t>
            </a:r>
            <a:r>
              <a:rPr lang="en-US" sz="2000" b="0" i="0" u="none" strike="noStrike" cap="none">
                <a:solidFill>
                  <a:schemeClr val="dk1"/>
                </a:solidFill>
                <a:latin typeface="Avenir"/>
                <a:ea typeface="Avenir"/>
                <a:cs typeface="Avenir"/>
                <a:sym typeface="Avenir"/>
              </a:rPr>
              <a:t> keyword, followed by the function name.</a:t>
            </a:r>
            <a:endParaRPr sz="2000" b="0" i="0" u="none" strike="noStrike" cap="none">
              <a:solidFill>
                <a:schemeClr val="dk1"/>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Defining the user-defined function</a:t>
            </a:r>
            <a:endParaRPr sz="2400" b="0" i="0" u="none" strike="noStrike" cap="none">
              <a:solidFill>
                <a:srgbClr val="434343"/>
              </a:solidFill>
              <a:latin typeface="Avenir"/>
              <a:ea typeface="Avenir"/>
              <a:cs typeface="Avenir"/>
              <a:sym typeface="Avenir"/>
            </a:endParaRPr>
          </a:p>
        </p:txBody>
      </p:sp>
      <p:sp>
        <p:nvSpPr>
          <p:cNvPr id="105" name="Google Shape;105;p20"/>
          <p:cNvSpPr txBox="1"/>
          <p:nvPr/>
        </p:nvSpPr>
        <p:spPr>
          <a:xfrm>
            <a:off x="271125" y="1302075"/>
            <a:ext cx="4919400" cy="37131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700"/>
              <a:buFont typeface="Arial"/>
              <a:buNone/>
            </a:pPr>
            <a:r>
              <a:rPr lang="en-US" sz="1600" b="1" i="0" u="none" strike="noStrike" cap="none">
                <a:solidFill>
                  <a:schemeClr val="dk1"/>
                </a:solidFill>
                <a:latin typeface="Avenir"/>
                <a:ea typeface="Avenir"/>
                <a:cs typeface="Avenir"/>
                <a:sym typeface="Avenir"/>
              </a:rPr>
              <a:t>Step 1</a:t>
            </a:r>
            <a:r>
              <a:rPr lang="en-US" sz="1600" b="0" i="0" u="none" strike="noStrike" cap="none">
                <a:solidFill>
                  <a:schemeClr val="dk1"/>
                </a:solidFill>
                <a:latin typeface="Avenir"/>
                <a:ea typeface="Avenir"/>
                <a:cs typeface="Avenir"/>
                <a:sym typeface="Avenir"/>
              </a:rPr>
              <a:t>: Declare the function with the Python keyword </a:t>
            </a:r>
            <a:r>
              <a:rPr lang="en-US" sz="1600" b="1" i="0" u="none" strike="noStrike" cap="none">
                <a:solidFill>
                  <a:srgbClr val="00B0F0"/>
                </a:solidFill>
                <a:latin typeface="Avenir"/>
                <a:ea typeface="Avenir"/>
                <a:cs typeface="Avenir"/>
                <a:sym typeface="Avenir"/>
              </a:rPr>
              <a:t>def</a:t>
            </a:r>
            <a:r>
              <a:rPr lang="en-US" sz="1600" b="0" i="0" u="none" strike="noStrike" cap="none">
                <a:solidFill>
                  <a:schemeClr val="dk1"/>
                </a:solidFill>
                <a:latin typeface="Avenir"/>
                <a:ea typeface="Avenir"/>
                <a:cs typeface="Avenir"/>
                <a:sym typeface="Avenir"/>
              </a:rPr>
              <a:t> followed by a function name desired by the user</a:t>
            </a:r>
            <a:endParaRPr sz="1600">
              <a:solidFill>
                <a:schemeClr val="dk1"/>
              </a:solidFill>
              <a:latin typeface="Avenir"/>
              <a:ea typeface="Avenir"/>
              <a:cs typeface="Avenir"/>
              <a:sym typeface="Avenir"/>
            </a:endParaRPr>
          </a:p>
          <a:p>
            <a:pPr marL="0" marR="0" lvl="0" indent="0" algn="just" rtl="0">
              <a:lnSpc>
                <a:spcPct val="100000"/>
              </a:lnSpc>
              <a:spcBef>
                <a:spcPts val="0"/>
              </a:spcBef>
              <a:spcAft>
                <a:spcPts val="0"/>
              </a:spcAft>
              <a:buClr>
                <a:srgbClr val="000000"/>
              </a:buClr>
              <a:buSzPts val="1700"/>
              <a:buFont typeface="Arial"/>
              <a:buNone/>
            </a:pPr>
            <a:endParaRPr sz="1600">
              <a:solidFill>
                <a:schemeClr val="dk1"/>
              </a:solidFill>
              <a:latin typeface="Avenir"/>
              <a:ea typeface="Avenir"/>
              <a:cs typeface="Avenir"/>
              <a:sym typeface="Avenir"/>
            </a:endParaRPr>
          </a:p>
          <a:p>
            <a:pPr marL="0" marR="0" lvl="0" indent="0" algn="just" rtl="0">
              <a:lnSpc>
                <a:spcPct val="100000"/>
              </a:lnSpc>
              <a:spcBef>
                <a:spcPts val="0"/>
              </a:spcBef>
              <a:spcAft>
                <a:spcPts val="0"/>
              </a:spcAft>
              <a:buClr>
                <a:srgbClr val="000000"/>
              </a:buClr>
              <a:buSzPts val="1700"/>
              <a:buFont typeface="Arial"/>
              <a:buNone/>
            </a:pPr>
            <a:r>
              <a:rPr lang="en-US" sz="1600" b="1" i="0" u="none" strike="noStrike" cap="none">
                <a:solidFill>
                  <a:schemeClr val="dk1"/>
                </a:solidFill>
                <a:latin typeface="Avenir"/>
                <a:ea typeface="Avenir"/>
                <a:cs typeface="Avenir"/>
                <a:sym typeface="Avenir"/>
              </a:rPr>
              <a:t>Step 2</a:t>
            </a:r>
            <a:r>
              <a:rPr lang="en-US" sz="1600" b="0" i="0" u="none" strike="noStrike" cap="none">
                <a:solidFill>
                  <a:schemeClr val="dk1"/>
                </a:solidFill>
                <a:latin typeface="Avenir"/>
                <a:ea typeface="Avenir"/>
                <a:cs typeface="Avenir"/>
                <a:sym typeface="Avenir"/>
              </a:rPr>
              <a:t>: Write the </a:t>
            </a:r>
            <a:r>
              <a:rPr lang="en-US" sz="1600" b="0" i="0" u="none" strike="noStrike" cap="none">
                <a:solidFill>
                  <a:srgbClr val="00B0F0"/>
                </a:solidFill>
                <a:latin typeface="Avenir"/>
                <a:ea typeface="Avenir"/>
                <a:cs typeface="Avenir"/>
                <a:sym typeface="Avenir"/>
              </a:rPr>
              <a:t>arguments</a:t>
            </a:r>
            <a:r>
              <a:rPr lang="en-US" sz="1600" b="0" i="0" u="none" strike="noStrike" cap="none">
                <a:solidFill>
                  <a:schemeClr val="dk1"/>
                </a:solidFill>
                <a:latin typeface="Avenir"/>
                <a:ea typeface="Avenir"/>
                <a:cs typeface="Avenir"/>
                <a:sym typeface="Avenir"/>
              </a:rPr>
              <a:t> inside the parenthes</a:t>
            </a:r>
            <a:r>
              <a:rPr lang="en-US" sz="1600">
                <a:solidFill>
                  <a:schemeClr val="dk1"/>
                </a:solidFill>
                <a:latin typeface="Avenir"/>
                <a:ea typeface="Avenir"/>
                <a:cs typeface="Avenir"/>
                <a:sym typeface="Avenir"/>
              </a:rPr>
              <a:t>e</a:t>
            </a:r>
            <a:r>
              <a:rPr lang="en-US" sz="1600" b="0" i="0" u="none" strike="noStrike" cap="none">
                <a:solidFill>
                  <a:schemeClr val="dk1"/>
                </a:solidFill>
                <a:latin typeface="Avenir"/>
                <a:ea typeface="Avenir"/>
                <a:cs typeface="Avenir"/>
                <a:sym typeface="Avenir"/>
              </a:rPr>
              <a:t>s of the function</a:t>
            </a:r>
            <a:endParaRPr sz="1600" b="0" i="0" u="none" strike="noStrike" cap="none">
              <a:solidFill>
                <a:schemeClr val="dk1"/>
              </a:solidFill>
              <a:latin typeface="Avenir"/>
              <a:ea typeface="Avenir"/>
              <a:cs typeface="Avenir"/>
              <a:sym typeface="Avenir"/>
            </a:endParaRPr>
          </a:p>
          <a:p>
            <a:pPr marL="0" marR="0" lvl="0" indent="0" algn="just" rtl="0">
              <a:lnSpc>
                <a:spcPct val="100000"/>
              </a:lnSpc>
              <a:spcBef>
                <a:spcPts val="0"/>
              </a:spcBef>
              <a:spcAft>
                <a:spcPts val="0"/>
              </a:spcAft>
              <a:buClr>
                <a:srgbClr val="000000"/>
              </a:buClr>
              <a:buSzPts val="1700"/>
              <a:buFont typeface="Arial"/>
              <a:buNone/>
            </a:pPr>
            <a:endParaRPr sz="1600">
              <a:solidFill>
                <a:schemeClr val="dk1"/>
              </a:solidFill>
              <a:latin typeface="Avenir"/>
              <a:ea typeface="Avenir"/>
              <a:cs typeface="Avenir"/>
              <a:sym typeface="Avenir"/>
            </a:endParaRPr>
          </a:p>
          <a:p>
            <a:pPr marL="0" marR="0" lvl="0" indent="0" algn="just" rtl="0">
              <a:lnSpc>
                <a:spcPct val="100000"/>
              </a:lnSpc>
              <a:spcBef>
                <a:spcPts val="0"/>
              </a:spcBef>
              <a:spcAft>
                <a:spcPts val="0"/>
              </a:spcAft>
              <a:buClr>
                <a:srgbClr val="000000"/>
              </a:buClr>
              <a:buSzPts val="1700"/>
              <a:buFont typeface="Arial"/>
              <a:buNone/>
            </a:pPr>
            <a:r>
              <a:rPr lang="en-US" sz="1600" b="1" i="0" u="none" strike="noStrike" cap="none">
                <a:solidFill>
                  <a:schemeClr val="dk1"/>
                </a:solidFill>
                <a:latin typeface="Avenir"/>
                <a:ea typeface="Avenir"/>
                <a:cs typeface="Avenir"/>
                <a:sym typeface="Avenir"/>
              </a:rPr>
              <a:t>Step 3</a:t>
            </a:r>
            <a:r>
              <a:rPr lang="en-US" sz="1600" b="0" i="0" u="none" strike="noStrike" cap="none">
                <a:solidFill>
                  <a:schemeClr val="dk1"/>
                </a:solidFill>
                <a:latin typeface="Avenir"/>
                <a:ea typeface="Avenir"/>
                <a:cs typeface="Avenir"/>
                <a:sym typeface="Avenir"/>
              </a:rPr>
              <a:t>: End the declaration with a </a:t>
            </a:r>
            <a:r>
              <a:rPr lang="en-US" sz="1600" b="0" i="0" u="none" strike="noStrike" cap="none">
                <a:solidFill>
                  <a:srgbClr val="00B0F0"/>
                </a:solidFill>
                <a:latin typeface="Avenir"/>
                <a:ea typeface="Avenir"/>
                <a:cs typeface="Avenir"/>
                <a:sym typeface="Avenir"/>
              </a:rPr>
              <a:t>colon</a:t>
            </a:r>
            <a:endParaRPr sz="1600" b="0" i="0" u="none" strike="noStrike" cap="none">
              <a:solidFill>
                <a:srgbClr val="00B0F0"/>
              </a:solidFill>
              <a:latin typeface="Avenir"/>
              <a:ea typeface="Avenir"/>
              <a:cs typeface="Avenir"/>
              <a:sym typeface="Avenir"/>
            </a:endParaRPr>
          </a:p>
          <a:p>
            <a:pPr marL="0" marR="0" lvl="0" indent="0" algn="just" rtl="0">
              <a:lnSpc>
                <a:spcPct val="100000"/>
              </a:lnSpc>
              <a:spcBef>
                <a:spcPts val="0"/>
              </a:spcBef>
              <a:spcAft>
                <a:spcPts val="0"/>
              </a:spcAft>
              <a:buClr>
                <a:srgbClr val="000000"/>
              </a:buClr>
              <a:buSzPts val="1700"/>
              <a:buFont typeface="Arial"/>
              <a:buNone/>
            </a:pPr>
            <a:endParaRPr sz="1600">
              <a:solidFill>
                <a:srgbClr val="00B0F0"/>
              </a:solidFill>
              <a:latin typeface="Avenir"/>
              <a:ea typeface="Avenir"/>
              <a:cs typeface="Avenir"/>
              <a:sym typeface="Avenir"/>
            </a:endParaRPr>
          </a:p>
          <a:p>
            <a:pPr marL="0" marR="0" lvl="0" indent="0" algn="just" rtl="0">
              <a:lnSpc>
                <a:spcPct val="100000"/>
              </a:lnSpc>
              <a:spcBef>
                <a:spcPts val="0"/>
              </a:spcBef>
              <a:spcAft>
                <a:spcPts val="0"/>
              </a:spcAft>
              <a:buClr>
                <a:srgbClr val="000000"/>
              </a:buClr>
              <a:buSzPts val="1700"/>
              <a:buFont typeface="Arial"/>
              <a:buNone/>
            </a:pPr>
            <a:r>
              <a:rPr lang="en-US" sz="1600" b="1" i="0" u="none" strike="noStrike" cap="none">
                <a:solidFill>
                  <a:schemeClr val="dk1"/>
                </a:solidFill>
                <a:latin typeface="Avenir"/>
                <a:ea typeface="Avenir"/>
                <a:cs typeface="Avenir"/>
                <a:sym typeface="Avenir"/>
              </a:rPr>
              <a:t>Step 4</a:t>
            </a:r>
            <a:r>
              <a:rPr lang="en-US" sz="1600" b="0" i="0" u="none" strike="noStrike" cap="none">
                <a:solidFill>
                  <a:schemeClr val="dk1"/>
                </a:solidFill>
                <a:latin typeface="Avenir"/>
                <a:ea typeface="Avenir"/>
                <a:cs typeface="Avenir"/>
                <a:sym typeface="Avenir"/>
              </a:rPr>
              <a:t>: Add the program statements that need to be executed</a:t>
            </a:r>
            <a:endParaRPr sz="1600" b="0" i="0" u="none" strike="noStrike" cap="none">
              <a:solidFill>
                <a:schemeClr val="dk1"/>
              </a:solidFill>
              <a:latin typeface="Avenir"/>
              <a:ea typeface="Avenir"/>
              <a:cs typeface="Avenir"/>
              <a:sym typeface="Avenir"/>
            </a:endParaRPr>
          </a:p>
          <a:p>
            <a:pPr marL="0" marR="0" lvl="0" indent="0" algn="just" rtl="0">
              <a:lnSpc>
                <a:spcPct val="100000"/>
              </a:lnSpc>
              <a:spcBef>
                <a:spcPts val="0"/>
              </a:spcBef>
              <a:spcAft>
                <a:spcPts val="0"/>
              </a:spcAft>
              <a:buClr>
                <a:srgbClr val="000000"/>
              </a:buClr>
              <a:buSzPts val="1700"/>
              <a:buFont typeface="Arial"/>
              <a:buNone/>
            </a:pPr>
            <a:endParaRPr sz="1600">
              <a:solidFill>
                <a:schemeClr val="dk1"/>
              </a:solidFill>
              <a:latin typeface="Avenir"/>
              <a:ea typeface="Avenir"/>
              <a:cs typeface="Avenir"/>
              <a:sym typeface="Avenir"/>
            </a:endParaRPr>
          </a:p>
          <a:p>
            <a:pPr marL="0" marR="0" lvl="0" indent="0" algn="just" rtl="0">
              <a:lnSpc>
                <a:spcPct val="100000"/>
              </a:lnSpc>
              <a:spcBef>
                <a:spcPts val="0"/>
              </a:spcBef>
              <a:spcAft>
                <a:spcPts val="0"/>
              </a:spcAft>
              <a:buClr>
                <a:srgbClr val="000000"/>
              </a:buClr>
              <a:buSzPts val="1700"/>
              <a:buFont typeface="Arial"/>
              <a:buNone/>
            </a:pPr>
            <a:r>
              <a:rPr lang="en-US" sz="1600" b="1" i="0" u="none" strike="noStrike" cap="none">
                <a:solidFill>
                  <a:schemeClr val="dk1"/>
                </a:solidFill>
                <a:latin typeface="Avenir"/>
                <a:ea typeface="Avenir"/>
                <a:cs typeface="Avenir"/>
                <a:sym typeface="Avenir"/>
              </a:rPr>
              <a:t>Step 5</a:t>
            </a:r>
            <a:r>
              <a:rPr lang="en-US" sz="1600" b="0" i="0" u="none" strike="noStrike" cap="none">
                <a:solidFill>
                  <a:schemeClr val="dk1"/>
                </a:solidFill>
                <a:latin typeface="Avenir"/>
                <a:ea typeface="Avenir"/>
                <a:cs typeface="Avenir"/>
                <a:sym typeface="Avenir"/>
              </a:rPr>
              <a:t>: End the function. Note a function can be ended with or without a </a:t>
            </a:r>
            <a:r>
              <a:rPr lang="en-US" sz="1600" b="0" i="0" u="none" strike="noStrike" cap="none">
                <a:solidFill>
                  <a:srgbClr val="00B0F0"/>
                </a:solidFill>
                <a:latin typeface="Avenir"/>
                <a:ea typeface="Avenir"/>
                <a:cs typeface="Avenir"/>
                <a:sym typeface="Avenir"/>
              </a:rPr>
              <a:t>return</a:t>
            </a:r>
            <a:r>
              <a:rPr lang="en-US" sz="1600" b="0" i="0" u="none" strike="noStrike" cap="none">
                <a:solidFill>
                  <a:schemeClr val="dk1"/>
                </a:solidFill>
                <a:latin typeface="Avenir"/>
                <a:ea typeface="Avenir"/>
                <a:cs typeface="Avenir"/>
                <a:sym typeface="Avenir"/>
              </a:rPr>
              <a:t> statement</a:t>
            </a:r>
            <a:endParaRPr sz="1600" b="0" i="0" u="none" strike="noStrike" cap="none">
              <a:solidFill>
                <a:schemeClr val="dk1"/>
              </a:solidFill>
              <a:latin typeface="Avenir"/>
              <a:ea typeface="Avenir"/>
              <a:cs typeface="Avenir"/>
              <a:sym typeface="Avenir"/>
            </a:endParaRPr>
          </a:p>
        </p:txBody>
      </p:sp>
      <p:pic>
        <p:nvPicPr>
          <p:cNvPr id="106" name="Google Shape;106;p20"/>
          <p:cNvPicPr preferRelativeResize="0"/>
          <p:nvPr/>
        </p:nvPicPr>
        <p:blipFill rotWithShape="1">
          <a:blip r:embed="rId3">
            <a:alphaModFix/>
          </a:blip>
          <a:srcRect/>
          <a:stretch/>
        </p:blipFill>
        <p:spPr>
          <a:xfrm>
            <a:off x="5419725" y="2357525"/>
            <a:ext cx="3576550" cy="952500"/>
          </a:xfrm>
          <a:prstGeom prst="rect">
            <a:avLst/>
          </a:prstGeom>
          <a:noFill/>
          <a:ln w="9525" cap="flat" cmpd="sng">
            <a:solidFill>
              <a:srgbClr val="000000"/>
            </a:solidFill>
            <a:prstDash val="solid"/>
            <a:round/>
            <a:headEnd type="none" w="sm" len="sm"/>
            <a:tailEnd type="none" w="sm" len="sm"/>
          </a:ln>
        </p:spPr>
      </p:pic>
      <p:sp>
        <p:nvSpPr>
          <p:cNvPr id="107" name="Google Shape;107;p20"/>
          <p:cNvSpPr/>
          <p:nvPr/>
        </p:nvSpPr>
        <p:spPr>
          <a:xfrm>
            <a:off x="5582625" y="1145275"/>
            <a:ext cx="1290900" cy="426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B0F0"/>
                </a:solidFill>
                <a:latin typeface="Avenir"/>
                <a:ea typeface="Avenir"/>
                <a:cs typeface="Avenir"/>
                <a:sym typeface="Avenir"/>
              </a:rPr>
              <a:t>The keyword ‘def’</a:t>
            </a:r>
            <a:endParaRPr sz="1400" b="0" i="0" u="none" strike="noStrike" cap="none">
              <a:solidFill>
                <a:srgbClr val="00B0F0"/>
              </a:solidFill>
              <a:latin typeface="Avenir"/>
              <a:ea typeface="Avenir"/>
              <a:cs typeface="Avenir"/>
              <a:sym typeface="Avenir"/>
            </a:endParaRPr>
          </a:p>
        </p:txBody>
      </p:sp>
      <p:sp>
        <p:nvSpPr>
          <p:cNvPr id="108" name="Google Shape;108;p20"/>
          <p:cNvSpPr/>
          <p:nvPr/>
        </p:nvSpPr>
        <p:spPr>
          <a:xfrm>
            <a:off x="7265525" y="1494400"/>
            <a:ext cx="1290900" cy="426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B0F0"/>
                </a:solidFill>
                <a:latin typeface="Avenir"/>
                <a:ea typeface="Avenir"/>
                <a:cs typeface="Avenir"/>
                <a:sym typeface="Avenir"/>
              </a:rPr>
              <a:t>The function name</a:t>
            </a:r>
            <a:endParaRPr sz="1400" b="0" i="0" u="none" strike="noStrike" cap="none">
              <a:solidFill>
                <a:srgbClr val="00B0F0"/>
              </a:solidFill>
              <a:latin typeface="Avenir"/>
              <a:ea typeface="Avenir"/>
              <a:cs typeface="Avenir"/>
              <a:sym typeface="Avenir"/>
            </a:endParaRPr>
          </a:p>
        </p:txBody>
      </p:sp>
      <p:sp>
        <p:nvSpPr>
          <p:cNvPr id="109" name="Google Shape;109;p20"/>
          <p:cNvSpPr/>
          <p:nvPr/>
        </p:nvSpPr>
        <p:spPr>
          <a:xfrm>
            <a:off x="7779875" y="3911425"/>
            <a:ext cx="1290900" cy="426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B0F0"/>
                </a:solidFill>
                <a:latin typeface="Avenir"/>
                <a:ea typeface="Avenir"/>
                <a:cs typeface="Avenir"/>
                <a:sym typeface="Avenir"/>
              </a:rPr>
              <a:t>The input parameters</a:t>
            </a:r>
            <a:endParaRPr sz="1400" b="0" i="0" u="none" strike="noStrike" cap="none">
              <a:solidFill>
                <a:srgbClr val="00B0F0"/>
              </a:solidFill>
              <a:latin typeface="Avenir"/>
              <a:ea typeface="Avenir"/>
              <a:cs typeface="Avenir"/>
              <a:sym typeface="Avenir"/>
            </a:endParaRPr>
          </a:p>
        </p:txBody>
      </p:sp>
      <p:cxnSp>
        <p:nvCxnSpPr>
          <p:cNvPr id="110" name="Google Shape;110;p20"/>
          <p:cNvCxnSpPr/>
          <p:nvPr/>
        </p:nvCxnSpPr>
        <p:spPr>
          <a:xfrm rot="5400000">
            <a:off x="5356925" y="1960125"/>
            <a:ext cx="931500" cy="194400"/>
          </a:xfrm>
          <a:prstGeom prst="bentConnector3">
            <a:avLst>
              <a:gd name="adj1" fmla="val -2083"/>
            </a:avLst>
          </a:prstGeom>
          <a:noFill/>
          <a:ln w="9525" cap="flat" cmpd="sng">
            <a:solidFill>
              <a:srgbClr val="00B0F0"/>
            </a:solidFill>
            <a:prstDash val="solid"/>
            <a:round/>
            <a:headEnd type="none" w="sm" len="sm"/>
            <a:tailEnd type="stealth" w="med" len="med"/>
          </a:ln>
        </p:spPr>
      </p:cxnSp>
      <p:cxnSp>
        <p:nvCxnSpPr>
          <p:cNvPr id="111" name="Google Shape;111;p20"/>
          <p:cNvCxnSpPr>
            <a:stCxn id="109" idx="0"/>
          </p:cNvCxnSpPr>
          <p:nvPr/>
        </p:nvCxnSpPr>
        <p:spPr>
          <a:xfrm rot="10800000">
            <a:off x="8423825" y="2746525"/>
            <a:ext cx="1500" cy="1164900"/>
          </a:xfrm>
          <a:prstGeom prst="straightConnector1">
            <a:avLst/>
          </a:prstGeom>
          <a:noFill/>
          <a:ln w="9525" cap="flat" cmpd="sng">
            <a:solidFill>
              <a:srgbClr val="00B0F0"/>
            </a:solidFill>
            <a:prstDash val="solid"/>
            <a:round/>
            <a:headEnd type="none" w="sm" len="sm"/>
            <a:tailEnd type="triangle" w="med" len="med"/>
          </a:ln>
        </p:spPr>
      </p:cxnSp>
      <p:cxnSp>
        <p:nvCxnSpPr>
          <p:cNvPr id="112" name="Google Shape;112;p20"/>
          <p:cNvCxnSpPr>
            <a:stCxn id="108" idx="1"/>
          </p:cNvCxnSpPr>
          <p:nvPr/>
        </p:nvCxnSpPr>
        <p:spPr>
          <a:xfrm flipH="1">
            <a:off x="6608825" y="1707850"/>
            <a:ext cx="656700" cy="737700"/>
          </a:xfrm>
          <a:prstGeom prst="bentConnector2">
            <a:avLst/>
          </a:prstGeom>
          <a:noFill/>
          <a:ln w="9525" cap="flat" cmpd="sng">
            <a:solidFill>
              <a:srgbClr val="25AAE2"/>
            </a:solidFill>
            <a:prstDash val="solid"/>
            <a:round/>
            <a:headEnd type="none" w="sm" len="sm"/>
            <a:tailEnd type="stealth" w="med" len="med"/>
          </a:ln>
        </p:spPr>
      </p:cxnSp>
      <p:sp>
        <p:nvSpPr>
          <p:cNvPr id="113" name="Google Shape;113;p20"/>
          <p:cNvSpPr/>
          <p:nvPr/>
        </p:nvSpPr>
        <p:spPr>
          <a:xfrm>
            <a:off x="5582625" y="3675650"/>
            <a:ext cx="1290900" cy="426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B0F0"/>
                </a:solidFill>
                <a:latin typeface="Avenir"/>
                <a:ea typeface="Avenir"/>
                <a:cs typeface="Avenir"/>
                <a:sym typeface="Avenir"/>
              </a:rPr>
              <a:t>The value to be returned</a:t>
            </a:r>
            <a:endParaRPr sz="1400" b="0" i="0" u="none" strike="noStrike" cap="none">
              <a:solidFill>
                <a:srgbClr val="00B0F0"/>
              </a:solidFill>
              <a:latin typeface="Avenir"/>
              <a:ea typeface="Avenir"/>
              <a:cs typeface="Avenir"/>
              <a:sym typeface="Avenir"/>
            </a:endParaRPr>
          </a:p>
        </p:txBody>
      </p:sp>
      <p:cxnSp>
        <p:nvCxnSpPr>
          <p:cNvPr id="114" name="Google Shape;114;p20"/>
          <p:cNvCxnSpPr>
            <a:stCxn id="113" idx="0"/>
          </p:cNvCxnSpPr>
          <p:nvPr/>
        </p:nvCxnSpPr>
        <p:spPr>
          <a:xfrm rot="10800000">
            <a:off x="6220875" y="2930750"/>
            <a:ext cx="7200" cy="744900"/>
          </a:xfrm>
          <a:prstGeom prst="straightConnector1">
            <a:avLst/>
          </a:prstGeom>
          <a:noFill/>
          <a:ln w="9525" cap="flat" cmpd="sng">
            <a:solidFill>
              <a:srgbClr val="00B0F0"/>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Write your first function using the </a:t>
            </a:r>
            <a:r>
              <a:rPr lang="en-US" sz="2400" b="1" i="0" u="none" strike="noStrike" cap="none">
                <a:solidFill>
                  <a:srgbClr val="00B0F0"/>
                </a:solidFill>
                <a:latin typeface="Avenir"/>
                <a:ea typeface="Avenir"/>
                <a:cs typeface="Avenir"/>
                <a:sym typeface="Avenir"/>
              </a:rPr>
              <a:t>def</a:t>
            </a:r>
            <a:r>
              <a:rPr lang="en-US" sz="2400" b="0" i="0" u="none" strike="noStrike" cap="none">
                <a:solidFill>
                  <a:srgbClr val="434343"/>
                </a:solidFill>
                <a:latin typeface="Avenir"/>
                <a:ea typeface="Avenir"/>
                <a:cs typeface="Avenir"/>
                <a:sym typeface="Avenir"/>
              </a:rPr>
              <a:t> keyword</a:t>
            </a:r>
            <a:endParaRPr sz="2400" b="0" i="0" u="none" strike="noStrike" cap="none">
              <a:solidFill>
                <a:srgbClr val="434343"/>
              </a:solidFill>
              <a:latin typeface="Avenir"/>
              <a:ea typeface="Avenir"/>
              <a:cs typeface="Avenir"/>
              <a:sym typeface="Avenir"/>
            </a:endParaRPr>
          </a:p>
        </p:txBody>
      </p:sp>
      <p:pic>
        <p:nvPicPr>
          <p:cNvPr id="120" name="Google Shape;120;p21"/>
          <p:cNvPicPr preferRelativeResize="0"/>
          <p:nvPr/>
        </p:nvPicPr>
        <p:blipFill rotWithShape="1">
          <a:blip r:embed="rId3">
            <a:alphaModFix/>
          </a:blip>
          <a:srcRect/>
          <a:stretch/>
        </p:blipFill>
        <p:spPr>
          <a:xfrm>
            <a:off x="769537" y="1791650"/>
            <a:ext cx="7604925" cy="2737225"/>
          </a:xfrm>
          <a:prstGeom prst="rect">
            <a:avLst/>
          </a:prstGeom>
          <a:noFill/>
          <a:ln w="9525" cap="flat" cmpd="sng">
            <a:solidFill>
              <a:schemeClr val="dk2"/>
            </a:solidFill>
            <a:prstDash val="solid"/>
            <a:round/>
            <a:headEnd type="none" w="sm" len="sm"/>
            <a:tailEnd type="none" w="sm" len="sm"/>
          </a:ln>
        </p:spPr>
      </p:pic>
      <p:sp>
        <p:nvSpPr>
          <p:cNvPr id="121" name="Google Shape;121;p21"/>
          <p:cNvSpPr txBox="1"/>
          <p:nvPr/>
        </p:nvSpPr>
        <p:spPr>
          <a:xfrm>
            <a:off x="381000" y="1200575"/>
            <a:ext cx="3000000" cy="33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600" b="0" i="0" u="none" strike="noStrike" cap="none">
                <a:solidFill>
                  <a:schemeClr val="dk1"/>
                </a:solidFill>
                <a:latin typeface="Avenir"/>
                <a:ea typeface="Avenir"/>
                <a:cs typeface="Avenir"/>
                <a:sym typeface="Avenir"/>
              </a:rPr>
              <a:t>Example</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p:nvPr/>
        </p:nvSpPr>
        <p:spPr>
          <a:xfrm>
            <a:off x="423525" y="140875"/>
            <a:ext cx="7710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34343"/>
                </a:solidFill>
                <a:latin typeface="Avenir"/>
                <a:ea typeface="Avenir"/>
                <a:cs typeface="Avenir"/>
                <a:sym typeface="Avenir"/>
              </a:rPr>
              <a:t>Write a function with an argument</a:t>
            </a:r>
            <a:endParaRPr sz="2400" b="0" i="0" u="none" strike="noStrike" cap="none">
              <a:solidFill>
                <a:srgbClr val="434343"/>
              </a:solidFill>
              <a:latin typeface="Avenir"/>
              <a:ea typeface="Avenir"/>
              <a:cs typeface="Avenir"/>
              <a:sym typeface="Avenir"/>
            </a:endParaRPr>
          </a:p>
        </p:txBody>
      </p:sp>
      <p:pic>
        <p:nvPicPr>
          <p:cNvPr id="127" name="Google Shape;127;p22"/>
          <p:cNvPicPr preferRelativeResize="0"/>
          <p:nvPr/>
        </p:nvPicPr>
        <p:blipFill rotWithShape="1">
          <a:blip r:embed="rId3">
            <a:alphaModFix/>
          </a:blip>
          <a:srcRect/>
          <a:stretch/>
        </p:blipFill>
        <p:spPr>
          <a:xfrm>
            <a:off x="550412" y="1774825"/>
            <a:ext cx="8043175" cy="2652400"/>
          </a:xfrm>
          <a:prstGeom prst="rect">
            <a:avLst/>
          </a:prstGeom>
          <a:noFill/>
          <a:ln w="9525" cap="flat" cmpd="sng">
            <a:solidFill>
              <a:schemeClr val="dk2"/>
            </a:solidFill>
            <a:prstDash val="solid"/>
            <a:round/>
            <a:headEnd type="none" w="sm" len="sm"/>
            <a:tailEnd type="none" w="sm" len="sm"/>
          </a:ln>
        </p:spPr>
      </p:pic>
      <p:sp>
        <p:nvSpPr>
          <p:cNvPr id="128" name="Google Shape;128;p22"/>
          <p:cNvSpPr txBox="1"/>
          <p:nvPr/>
        </p:nvSpPr>
        <p:spPr>
          <a:xfrm>
            <a:off x="381000" y="1200575"/>
            <a:ext cx="3000000" cy="33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600" b="0" i="0" u="none" strike="noStrike" cap="none">
                <a:solidFill>
                  <a:schemeClr val="dk1"/>
                </a:solidFill>
                <a:latin typeface="Avenir"/>
                <a:ea typeface="Avenir"/>
                <a:cs typeface="Avenir"/>
                <a:sym typeface="Avenir"/>
              </a:rPr>
              <a:t>Example</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GL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L Theme" id="{B49C2641-581E-46F0-ABC6-F30B7CF371C7}" vid="{48D78C5C-43CC-4DD5-B8A9-108BAE32A8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 Theme</Template>
  <TotalTime>36</TotalTime>
  <Words>1733</Words>
  <Application>Microsoft Office PowerPoint</Application>
  <PresentationFormat>On-screen Show (16:9)</PresentationFormat>
  <Paragraphs>200</Paragraphs>
  <Slides>50</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Helvetica Neue</vt:lpstr>
      <vt:lpstr>Avenir</vt:lpstr>
      <vt:lpstr>Arial</vt:lpstr>
      <vt:lpstr>Lato</vt:lpstr>
      <vt:lpstr>Helvetica Neue Light</vt:lpstr>
      <vt:lpstr>GL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Gatade</dc:creator>
  <cp:lastModifiedBy>Deepali Gatade</cp:lastModifiedBy>
  <cp:revision>2</cp:revision>
  <dcterms:modified xsi:type="dcterms:W3CDTF">2020-08-04T14:46:55Z</dcterms:modified>
</cp:coreProperties>
</file>