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5143500" cx="9144000"/>
  <p:notesSz cx="6858000" cy="9144000"/>
  <p:embeddedFontLst>
    <p:embeddedFont>
      <p:font typeface="Lato"/>
      <p:regular r:id="rId87"/>
      <p:bold r:id="rId88"/>
      <p:italic r:id="rId89"/>
      <p:boldItalic r:id="rId90"/>
    </p:embeddedFont>
    <p:embeddedFont>
      <p:font typeface="Helvetica Neue"/>
      <p:regular r:id="rId91"/>
      <p:bold r:id="rId92"/>
      <p:italic r:id="rId93"/>
      <p:boldItalic r:id="rId94"/>
    </p:embeddedFont>
    <p:embeddedFont>
      <p:font typeface="Helvetica Neue Light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9" roundtripDataSignature="AMtx7mjpVYjpsF3ZDul6iBGBf65elbHb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17A652-5895-4148-B3E2-D50825A1C2D3}">
  <a:tblStyle styleId="{BA17A652-5895-4148-B3E2-D50825A1C2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HelveticaNeueLight-regular.fntdata"/><Relationship Id="rId94" Type="http://schemas.openxmlformats.org/officeDocument/2006/relationships/font" Target="fonts/HelveticaNeue-boldItalic.fntdata"/><Relationship Id="rId97" Type="http://schemas.openxmlformats.org/officeDocument/2006/relationships/font" Target="fonts/HelveticaNeueLight-italic.fntdata"/><Relationship Id="rId96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99" Type="http://customschemas.google.com/relationships/presentationmetadata" Target="metadata"/><Relationship Id="rId10" Type="http://schemas.openxmlformats.org/officeDocument/2006/relationships/slide" Target="slides/slide5.xml"/><Relationship Id="rId98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HelveticaNeue-regular.fntdata"/><Relationship Id="rId90" Type="http://schemas.openxmlformats.org/officeDocument/2006/relationships/font" Target="fonts/Lato-boldItalic.fntdata"/><Relationship Id="rId93" Type="http://schemas.openxmlformats.org/officeDocument/2006/relationships/font" Target="fonts/HelveticaNeue-italic.fntdata"/><Relationship Id="rId92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font" Target="fonts/Lato-bold.fntdata"/><Relationship Id="rId87" Type="http://schemas.openxmlformats.org/officeDocument/2006/relationships/font" Target="fonts/Lato-regular.fntdata"/><Relationship Id="rId89" Type="http://schemas.openxmlformats.org/officeDocument/2006/relationships/font" Target="fonts/Lato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0" name="Google Shape;510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7" name="Google Shape;577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3" name="Google Shape;653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9" name="Google Shape;679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">
  <p:cSld name="Sourc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 txBox="1"/>
          <p:nvPr>
            <p:ph idx="1" type="subTitle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i="1" sz="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9" name="Google Shape;59;p9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8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52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b="0" i="0" sz="52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98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b="0" i="0" sz="2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sign">
  <p:cSld name="2_Desig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7"/>
          <p:cNvSpPr txBox="1"/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b="1" sz="3600">
                <a:solidFill>
                  <a:srgbClr val="365F9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8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9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vantages &amp; Disadvantages">
  <p:cSld name="Advantages &amp; Disadvantage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9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82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b="0" i="0" sz="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8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9.png"/><Relationship Id="rId4" Type="http://schemas.openxmlformats.org/officeDocument/2006/relationships/image" Target="../media/image7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3.png"/><Relationship Id="rId4" Type="http://schemas.openxmlformats.org/officeDocument/2006/relationships/image" Target="../media/image6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1.png"/><Relationship Id="rId4" Type="http://schemas.openxmlformats.org/officeDocument/2006/relationships/image" Target="../media/image6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5.png"/><Relationship Id="rId4" Type="http://schemas.openxmlformats.org/officeDocument/2006/relationships/image" Target="../media/image5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0.png"/><Relationship Id="rId4" Type="http://schemas.openxmlformats.org/officeDocument/2006/relationships/image" Target="../media/image6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8.png"/><Relationship Id="rId4" Type="http://schemas.openxmlformats.org/officeDocument/2006/relationships/image" Target="../media/image6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4.png"/><Relationship Id="rId4" Type="http://schemas.openxmlformats.org/officeDocument/2006/relationships/image" Target="../media/image7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5.png"/><Relationship Id="rId4" Type="http://schemas.openxmlformats.org/officeDocument/2006/relationships/image" Target="../media/image6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9.png"/><Relationship Id="rId4" Type="http://schemas.openxmlformats.org/officeDocument/2006/relationships/image" Target="../media/image7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385224" y="2323425"/>
            <a:ext cx="5631111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Python NumPy</a:t>
            </a:r>
            <a:endParaRPr b="0" i="0" sz="5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390725" y="2266950"/>
            <a:ext cx="6149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Creating NumPy Array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list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453750" y="1210050"/>
            <a:ext cx="6825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np.array() to create a numpy array from a 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58272" t="0"/>
          <a:stretch/>
        </p:blipFill>
        <p:spPr>
          <a:xfrm>
            <a:off x="2514600" y="1956325"/>
            <a:ext cx="4075549" cy="2730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of random numbers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453750" y="1392875"/>
            <a:ext cx="6749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an array of 10 random numbers using random()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1124" r="47755" t="13493"/>
          <a:stretch/>
        </p:blipFill>
        <p:spPr>
          <a:xfrm>
            <a:off x="1367625" y="2201927"/>
            <a:ext cx="6408750" cy="90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12"/>
          <p:cNvSpPr txBox="1"/>
          <p:nvPr/>
        </p:nvSpPr>
        <p:spPr>
          <a:xfrm>
            <a:off x="458100" y="3601675"/>
            <a:ext cx="8203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random() returns random numbers from uniform distribution over the half-open interval [0.0, 1.0). The half-open interval includes 0 but excludes 1. The required number of random numbers is passed through the ‘size’ parameter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of random numbers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420525" y="1573475"/>
            <a:ext cx="8067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rand() creates an array of the given shape and populates it with random variables derived from a uniform distribution between (0, 1)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46117" t="0"/>
          <a:stretch/>
        </p:blipFill>
        <p:spPr>
          <a:xfrm>
            <a:off x="1524000" y="2739575"/>
            <a:ext cx="6015943" cy="73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of random numbers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658075" y="1498925"/>
            <a:ext cx="79755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randn() returns a value (or a set of values) from the "Standard Normal" distribution, unlike rand() which is from a uniform distribution. A standard Normal Distribution has mean 0 and standard deviation 1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43077" t="0"/>
          <a:stretch/>
        </p:blipFill>
        <p:spPr>
          <a:xfrm>
            <a:off x="1219200" y="2935250"/>
            <a:ext cx="6469001" cy="744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of random numbers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377550" y="1346575"/>
            <a:ext cx="7970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randint() returns random integers from low (inclusive) to high (exclusive)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6789" r="14265" t="0"/>
          <a:stretch/>
        </p:blipFill>
        <p:spPr>
          <a:xfrm>
            <a:off x="926325" y="2287400"/>
            <a:ext cx="7193024" cy="1328771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487625" y="945425"/>
            <a:ext cx="77907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np.arange() creates a NumPy array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numbers generated have the same difference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function generates as many possible numbers in the given range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8" name="Google Shape;178;p16"/>
          <p:cNvCxnSpPr/>
          <p:nvPr/>
        </p:nvCxnSpPr>
        <p:spPr>
          <a:xfrm>
            <a:off x="2861367" y="2857767"/>
            <a:ext cx="5700" cy="3543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16"/>
          <p:cNvSpPr txBox="1"/>
          <p:nvPr/>
        </p:nvSpPr>
        <p:spPr>
          <a:xfrm>
            <a:off x="1561925" y="3179329"/>
            <a:ext cx="6441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Numpy .arange   (</a:t>
            </a:r>
            <a:r>
              <a:rPr b="0" i="1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start</a:t>
            </a: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b="0" i="1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stop</a:t>
            </a: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</a:t>
            </a:r>
            <a:r>
              <a:rPr b="0" i="1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step</a:t>
            </a: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b="0" i="1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dtype</a:t>
            </a: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)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2141550" y="2470800"/>
            <a:ext cx="1368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function name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1" name="Google Shape;181;p16"/>
          <p:cNvCxnSpPr/>
          <p:nvPr/>
        </p:nvCxnSpPr>
        <p:spPr>
          <a:xfrm rot="10800000">
            <a:off x="3685650" y="3519773"/>
            <a:ext cx="5700" cy="3543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16"/>
          <p:cNvSpPr txBox="1"/>
          <p:nvPr/>
        </p:nvSpPr>
        <p:spPr>
          <a:xfrm>
            <a:off x="2873975" y="3888600"/>
            <a:ext cx="1311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start of the interval (optional).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Default is 0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3" name="Google Shape;183;p16"/>
          <p:cNvCxnSpPr/>
          <p:nvPr/>
        </p:nvCxnSpPr>
        <p:spPr>
          <a:xfrm rot="10800000">
            <a:off x="4438775" y="3519775"/>
            <a:ext cx="0" cy="8292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16"/>
          <p:cNvSpPr txBox="1"/>
          <p:nvPr/>
        </p:nvSpPr>
        <p:spPr>
          <a:xfrm>
            <a:off x="3978575" y="4423075"/>
            <a:ext cx="922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end of the interval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5" name="Google Shape;185;p16"/>
          <p:cNvCxnSpPr/>
          <p:nvPr/>
        </p:nvCxnSpPr>
        <p:spPr>
          <a:xfrm rot="10800000">
            <a:off x="5262400" y="3519785"/>
            <a:ext cx="5700" cy="3543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16"/>
          <p:cNvSpPr txBox="1"/>
          <p:nvPr/>
        </p:nvSpPr>
        <p:spPr>
          <a:xfrm>
            <a:off x="4977425" y="3920375"/>
            <a:ext cx="1455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“step” between values (optional)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7" name="Google Shape;187;p16"/>
          <p:cNvCxnSpPr/>
          <p:nvPr/>
        </p:nvCxnSpPr>
        <p:spPr>
          <a:xfrm>
            <a:off x="6038600" y="2793325"/>
            <a:ext cx="0" cy="3627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16"/>
          <p:cNvSpPr txBox="1"/>
          <p:nvPr/>
        </p:nvSpPr>
        <p:spPr>
          <a:xfrm>
            <a:off x="5265750" y="2394600"/>
            <a:ext cx="1686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data type (optional)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arange()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arange()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397950" y="3633575"/>
            <a:ext cx="8264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np.arange() produces a sequence of evenly spaced values from 10 to 18 with a difference of 2, stored as an ndarray object (i.e., a NumPy array)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57055" t="0"/>
          <a:stretch/>
        </p:blipFill>
        <p:spPr>
          <a:xfrm>
            <a:off x="1759681" y="1573325"/>
            <a:ext cx="5532351" cy="1689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487625" y="1269438"/>
            <a:ext cx="7811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function generates a specified number of values in the desired range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syntax for np.linspace() is as follows: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>
            <a:off x="2833367" y="2809967"/>
            <a:ext cx="5700" cy="3543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18"/>
          <p:cNvSpPr txBox="1"/>
          <p:nvPr/>
        </p:nvSpPr>
        <p:spPr>
          <a:xfrm>
            <a:off x="1561925" y="3054600"/>
            <a:ext cx="64845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Numpy.linspace (  </a:t>
            </a:r>
            <a:r>
              <a:rPr b="0" i="1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start</a:t>
            </a: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b="0" i="1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stop </a:t>
            </a: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</a:t>
            </a:r>
            <a:r>
              <a:rPr b="0" i="1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</a:t>
            </a: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b="0" i="1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dtype  </a:t>
            </a: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)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217750" y="2471025"/>
            <a:ext cx="139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function name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5" name="Google Shape;205;p18"/>
          <p:cNvCxnSpPr/>
          <p:nvPr/>
        </p:nvCxnSpPr>
        <p:spPr>
          <a:xfrm rot="10800000">
            <a:off x="3761850" y="3519773"/>
            <a:ext cx="5700" cy="3543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18"/>
          <p:cNvSpPr txBox="1"/>
          <p:nvPr/>
        </p:nvSpPr>
        <p:spPr>
          <a:xfrm>
            <a:off x="2839500" y="3909950"/>
            <a:ext cx="1269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start of the interval (optional)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7" name="Google Shape;207;p18"/>
          <p:cNvCxnSpPr/>
          <p:nvPr/>
        </p:nvCxnSpPr>
        <p:spPr>
          <a:xfrm rot="10800000">
            <a:off x="4589800" y="3519700"/>
            <a:ext cx="0" cy="8292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p18"/>
          <p:cNvSpPr txBox="1"/>
          <p:nvPr/>
        </p:nvSpPr>
        <p:spPr>
          <a:xfrm>
            <a:off x="4135600" y="4458875"/>
            <a:ext cx="918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end of the interval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 rot="10800000">
            <a:off x="5344650" y="3519675"/>
            <a:ext cx="300" cy="4689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18"/>
          <p:cNvSpPr txBox="1"/>
          <p:nvPr/>
        </p:nvSpPr>
        <p:spPr>
          <a:xfrm>
            <a:off x="5129825" y="4006775"/>
            <a:ext cx="1602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number of values required in the interval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1" name="Google Shape;211;p18"/>
          <p:cNvCxnSpPr/>
          <p:nvPr/>
        </p:nvCxnSpPr>
        <p:spPr>
          <a:xfrm>
            <a:off x="6298425" y="2806775"/>
            <a:ext cx="4800" cy="329100"/>
          </a:xfrm>
          <a:prstGeom prst="straightConnector1">
            <a:avLst/>
          </a:prstGeom>
          <a:noFill/>
          <a:ln cap="flat" cmpd="sng" w="9525">
            <a:solidFill>
              <a:srgbClr val="25AA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p18"/>
          <p:cNvSpPr txBox="1"/>
          <p:nvPr/>
        </p:nvSpPr>
        <p:spPr>
          <a:xfrm>
            <a:off x="5799150" y="2470800"/>
            <a:ext cx="1707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data type (optional)</a:t>
            </a:r>
            <a:endParaRPr b="0" i="0" sz="11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linspace()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linspace()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97950" y="3709775"/>
            <a:ext cx="8183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np.linspace() produces a sequence of 20 evenly spaced values from 0 to 50, stored as an ndarray object (i.e., a NumPy array)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525" y="1251925"/>
            <a:ext cx="7107500" cy="2114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Numpy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Array</a:t>
            </a:r>
            <a:endParaRPr/>
          </a:p>
          <a:p>
            <a:pPr indent="-3175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Numpy Array</a:t>
            </a:r>
            <a:endParaRPr/>
          </a:p>
          <a:p>
            <a:pPr indent="-3175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 of Array</a:t>
            </a:r>
            <a:endParaRPr/>
          </a:p>
          <a:p>
            <a:pPr indent="-3175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 Methods</a:t>
            </a:r>
            <a:endParaRPr/>
          </a:p>
          <a:p>
            <a:pPr indent="-3175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Indexing and Slicing</a:t>
            </a:r>
            <a:endParaRPr/>
          </a:p>
          <a:p>
            <a:pPr indent="-3175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 and Arithmetic Operations/Function on Array</a:t>
            </a:r>
            <a:endParaRPr/>
          </a:p>
          <a:p>
            <a:pPr indent="-3175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Concatenating and Stacking Array</a:t>
            </a:r>
            <a:endParaRPr/>
          </a:p>
          <a:p>
            <a:pPr indent="-3175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Splitting Array</a:t>
            </a:r>
            <a:endParaRPr/>
          </a:p>
          <a:p>
            <a:pPr indent="-3175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Iterating through Arrays</a:t>
            </a:r>
            <a:endParaRPr/>
          </a:p>
          <a:p>
            <a:pPr indent="-2286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377550" y="3069275"/>
            <a:ext cx="7451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1D numpy array of ones using np.ones()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84050" y="1223325"/>
            <a:ext cx="794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1D numpy array of zeros using np.zeros()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735" r="65700" t="15640"/>
          <a:stretch/>
        </p:blipFill>
        <p:spPr>
          <a:xfrm>
            <a:off x="2370827" y="3825275"/>
            <a:ext cx="3814219" cy="78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4">
            <a:alphaModFix/>
          </a:blip>
          <a:srcRect b="0" l="1119" r="81105" t="22875"/>
          <a:stretch/>
        </p:blipFill>
        <p:spPr>
          <a:xfrm>
            <a:off x="2955388" y="2059062"/>
            <a:ext cx="2255880" cy="701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433975" y="1499000"/>
            <a:ext cx="3429300" cy="2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an empty matrix using np.empty()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It returns the matrix with arbitrary (uninitialized) values of given shape and data type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‘dtype = object’ returns None values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63050" t="0"/>
          <a:stretch/>
        </p:blipFill>
        <p:spPr>
          <a:xfrm>
            <a:off x="4353125" y="1980125"/>
            <a:ext cx="4529376" cy="140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212200" y="1625150"/>
            <a:ext cx="33495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 full matrix using np.full()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matrix of given shape with the value passed through the ‘fill_value’ parameter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64017" t="0"/>
          <a:stretch/>
        </p:blipFill>
        <p:spPr>
          <a:xfrm>
            <a:off x="4191000" y="1925988"/>
            <a:ext cx="4336100" cy="1387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384050" y="1223325"/>
            <a:ext cx="6465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an identity matrix using np.identity()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9550" y="2210550"/>
            <a:ext cx="3313150" cy="1583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384050" y="1375725"/>
            <a:ext cx="46653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 matrix using np.eye()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NxM matrix with value ‘1’ on the k-th diagonal and remaining entries as zero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K = 0 represents main diagonal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K &gt; 0 represents upper diagonal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K &lt; 0 represents lower diagonal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b="0" l="0" r="77631" t="0"/>
          <a:stretch/>
        </p:blipFill>
        <p:spPr>
          <a:xfrm>
            <a:off x="5295175" y="1863962"/>
            <a:ext cx="2858001" cy="1654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403225" y="1456300"/>
            <a:ext cx="679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arrays can contain strings as well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50" y="2468768"/>
            <a:ext cx="7360201" cy="12310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/>
        </p:nvSpPr>
        <p:spPr>
          <a:xfrm>
            <a:off x="390725" y="2266950"/>
            <a:ext cx="48468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93775" y="1240475"/>
            <a:ext cx="75504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Attributes are the features/characteristics of an object that describes the object. </a:t>
            </a: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Attributes do not have parentheses following them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few attributes of the numpy array: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size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shape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ndim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dtype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493775" y="1252725"/>
            <a:ext cx="6816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size returns the number of elements in an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62678" t="0"/>
          <a:stretch/>
        </p:blipFill>
        <p:spPr>
          <a:xfrm>
            <a:off x="1981200" y="2106525"/>
            <a:ext cx="4695749" cy="1018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492100" y="1239850"/>
            <a:ext cx="7605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shape returns the number of rows and columns of the array respectively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499875" y="3037900"/>
            <a:ext cx="77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ndim returns the number of axes (dimension) of the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67812" t="0"/>
          <a:stretch/>
        </p:blipFill>
        <p:spPr>
          <a:xfrm>
            <a:off x="2604325" y="1911500"/>
            <a:ext cx="3200339" cy="79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4">
            <a:alphaModFix/>
          </a:blip>
          <a:srcRect b="0" l="0" r="67691" t="0"/>
          <a:stretch/>
        </p:blipFill>
        <p:spPr>
          <a:xfrm>
            <a:off x="2604325" y="3755288"/>
            <a:ext cx="3200351" cy="7627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5013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is NumPy?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 - ndim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29525"/>
            <a:ext cx="6475175" cy="30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496825" y="1289050"/>
            <a:ext cx="7542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dtype returns the type of the data along with the size in bytes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456750" y="2912575"/>
            <a:ext cx="8019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the example, the array consists of 64-bit floating-point numbers. Thus, the dtype of the array is float64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b="0" l="0" r="71489" t="0"/>
          <a:stretch/>
        </p:blipFill>
        <p:spPr>
          <a:xfrm>
            <a:off x="2931751" y="1961600"/>
            <a:ext cx="2773325" cy="768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/>
        </p:nvSpPr>
        <p:spPr>
          <a:xfrm>
            <a:off x="365751" y="2266950"/>
            <a:ext cx="58119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Numpy Array Methods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NumPy array methods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501275" y="851275"/>
            <a:ext cx="83109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Methods are functions stored in the object’s class that takes parameters in the parentheses and returns the modified object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example, the reshape() changes the number of rows and columns of the original array, without changing the data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 b="0" l="516" r="53754" t="4058"/>
          <a:stretch/>
        </p:blipFill>
        <p:spPr>
          <a:xfrm>
            <a:off x="2013550" y="2329725"/>
            <a:ext cx="5521401" cy="246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Reshape an array with reshape()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492600" y="1380275"/>
            <a:ext cx="8019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the example, the reshape(2, 2) is reshaping a 1 X 4 array to 2 X 2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 rotWithShape="1">
          <a:blip r:embed="rId3">
            <a:alphaModFix/>
          </a:blip>
          <a:srcRect b="0" l="0" r="57511" t="0"/>
          <a:stretch/>
        </p:blipFill>
        <p:spPr>
          <a:xfrm>
            <a:off x="1905000" y="2224475"/>
            <a:ext cx="5356901" cy="228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/>
        </p:nvSpPr>
        <p:spPr>
          <a:xfrm>
            <a:off x="390725" y="2266950"/>
            <a:ext cx="60045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Indexing of an Array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Index 1D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466350" y="976725"/>
            <a:ext cx="7909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element in the array can be accessed by passing the positional index of the element. The index for an array starts at 0 from left. It starts at -1 from the right.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0" name="Google Shape;340;p36"/>
          <p:cNvPicPr preferRelativeResize="0"/>
          <p:nvPr/>
        </p:nvPicPr>
        <p:blipFill rotWithShape="1">
          <a:blip r:embed="rId3">
            <a:alphaModFix/>
          </a:blip>
          <a:srcRect b="0" l="624" r="71501" t="4789"/>
          <a:stretch/>
        </p:blipFill>
        <p:spPr>
          <a:xfrm>
            <a:off x="4894475" y="1872825"/>
            <a:ext cx="3346001" cy="3042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1" name="Google Shape;34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176" y="2471051"/>
            <a:ext cx="4248150" cy="15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Index 2D array</a:t>
            </a:r>
            <a:endParaRPr b="0" i="0" sz="1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495750" y="1285375"/>
            <a:ext cx="77337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 in 2D array can be accessed by the row and column indices. We can also select a specific row or column by passing the respective index 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8" name="Google Shape;348;p37"/>
          <p:cNvPicPr preferRelativeResize="0"/>
          <p:nvPr/>
        </p:nvPicPr>
        <p:blipFill rotWithShape="1">
          <a:blip r:embed="rId3">
            <a:alphaModFix/>
          </a:blip>
          <a:srcRect b="0" l="602" r="57247" t="5962"/>
          <a:stretch/>
        </p:blipFill>
        <p:spPr>
          <a:xfrm>
            <a:off x="3906200" y="2077063"/>
            <a:ext cx="4983250" cy="240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200" y="2555150"/>
            <a:ext cx="3462200" cy="115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/>
        </p:nvSpPr>
        <p:spPr>
          <a:xfrm>
            <a:off x="390725" y="2266950"/>
            <a:ext cx="5459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Slicing of an Array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arrays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2" name="Google Shape;362;p39"/>
          <p:cNvGrpSpPr/>
          <p:nvPr/>
        </p:nvGrpSpPr>
        <p:grpSpPr>
          <a:xfrm>
            <a:off x="2438400" y="1066325"/>
            <a:ext cx="4196525" cy="3530750"/>
            <a:chOff x="2438400" y="1066325"/>
            <a:chExt cx="4196525" cy="3530750"/>
          </a:xfrm>
        </p:grpSpPr>
        <p:pic>
          <p:nvPicPr>
            <p:cNvPr id="363" name="Google Shape;363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38400" y="1069975"/>
              <a:ext cx="4196525" cy="3523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364" name="Google Shape;364;p39"/>
            <p:cNvCxnSpPr/>
            <p:nvPr/>
          </p:nvCxnSpPr>
          <p:spPr>
            <a:xfrm flipH="1">
              <a:off x="4856675" y="1066325"/>
              <a:ext cx="18000" cy="353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39"/>
            <p:cNvCxnSpPr/>
            <p:nvPr/>
          </p:nvCxnSpPr>
          <p:spPr>
            <a:xfrm flipH="1">
              <a:off x="5475025" y="1066325"/>
              <a:ext cx="18000" cy="353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39"/>
            <p:cNvCxnSpPr/>
            <p:nvPr/>
          </p:nvCxnSpPr>
          <p:spPr>
            <a:xfrm flipH="1">
              <a:off x="3673900" y="1066375"/>
              <a:ext cx="18000" cy="353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NumPy?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377550" y="1164275"/>
            <a:ext cx="82734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package in python which stands for ‘Number Python’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for mathematical and scientific computations, which contains multi-dimensional arrays and matrices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also provides a module called ‘linalg’ which contains various functions (such as det, eig, norm) to apply linear algebra on NumPy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array is a central structure of the NumPy library. It is an n-dimensional array object containing rows and columns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1D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448425" y="1576775"/>
            <a:ext cx="25533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Indexing allows us to extract a single element from the array; while, slicing can be used to access more than one element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3" name="Google Shape;373;p40"/>
          <p:cNvPicPr preferRelativeResize="0"/>
          <p:nvPr/>
        </p:nvPicPr>
        <p:blipFill rotWithShape="1">
          <a:blip r:embed="rId3">
            <a:alphaModFix/>
          </a:blip>
          <a:srcRect b="0" l="677" r="50254" t="3006"/>
          <a:stretch/>
        </p:blipFill>
        <p:spPr>
          <a:xfrm>
            <a:off x="3193125" y="1012225"/>
            <a:ext cx="5534676" cy="382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2D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466344" y="1258775"/>
            <a:ext cx="66450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Slicing can be used to return a sub-matrix of the original matrix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 rotWithShape="1">
          <a:blip r:embed="rId3">
            <a:alphaModFix/>
          </a:blip>
          <a:srcRect b="0" l="619" r="52090" t="4634"/>
          <a:stretch/>
        </p:blipFill>
        <p:spPr>
          <a:xfrm>
            <a:off x="1430859" y="1979075"/>
            <a:ext cx="6282275" cy="2761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/>
        </p:nvSpPr>
        <p:spPr>
          <a:xfrm>
            <a:off x="390725" y="2266950"/>
            <a:ext cx="61896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Comparison Operations on Array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Comparison operations on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495750" y="1241175"/>
            <a:ext cx="806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Comparison operators can be used to validate specific condition on each element of the array. By default, the output of the comparison statement is boolean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 b="0" l="955" r="51277" t="5473"/>
          <a:stretch/>
        </p:blipFill>
        <p:spPr>
          <a:xfrm>
            <a:off x="1556965" y="2267975"/>
            <a:ext cx="5946069" cy="2551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/>
        </p:nvSpPr>
        <p:spPr>
          <a:xfrm>
            <a:off x="390725" y="2190750"/>
            <a:ext cx="57330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5" name="Google Shape;405;p45"/>
          <p:cNvSpPr txBox="1"/>
          <p:nvPr/>
        </p:nvSpPr>
        <p:spPr>
          <a:xfrm>
            <a:off x="504725" y="2074225"/>
            <a:ext cx="38502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Addition and Subtraction of 1D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6" name="Google Shape;406;p45"/>
          <p:cNvPicPr preferRelativeResize="0"/>
          <p:nvPr/>
        </p:nvPicPr>
        <p:blipFill rotWithShape="1">
          <a:blip r:embed="rId3">
            <a:alphaModFix/>
          </a:blip>
          <a:srcRect b="0" l="0" r="66646" t="0"/>
          <a:stretch/>
        </p:blipFill>
        <p:spPr>
          <a:xfrm>
            <a:off x="4476700" y="1128075"/>
            <a:ext cx="3984125" cy="373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11475" y="1504725"/>
            <a:ext cx="7882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Multiply each element in the array by 2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3" name="Google Shape;413;p46"/>
          <p:cNvPicPr preferRelativeResize="0"/>
          <p:nvPr/>
        </p:nvPicPr>
        <p:blipFill rotWithShape="1">
          <a:blip r:embed="rId3">
            <a:alphaModFix/>
          </a:blip>
          <a:srcRect b="0" l="0" r="69666" t="0"/>
          <a:stretch/>
        </p:blipFill>
        <p:spPr>
          <a:xfrm>
            <a:off x="2667000" y="2376225"/>
            <a:ext cx="3775501" cy="121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390144" y="1030175"/>
            <a:ext cx="7116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Element-wise multiplication of two 3x3 matrices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20" name="Google Shape;420;p47"/>
          <p:cNvGrpSpPr/>
          <p:nvPr/>
        </p:nvGrpSpPr>
        <p:grpSpPr>
          <a:xfrm>
            <a:off x="152400" y="2206475"/>
            <a:ext cx="4257675" cy="1471200"/>
            <a:chOff x="304800" y="2206475"/>
            <a:chExt cx="4257675" cy="1471200"/>
          </a:xfrm>
        </p:grpSpPr>
        <p:pic>
          <p:nvPicPr>
            <p:cNvPr id="421" name="Google Shape;421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2206475"/>
              <a:ext cx="4257675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47"/>
            <p:cNvSpPr txBox="1"/>
            <p:nvPr/>
          </p:nvSpPr>
          <p:spPr>
            <a:xfrm>
              <a:off x="617750" y="3263375"/>
              <a:ext cx="6177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7"/>
            <p:cNvSpPr txBox="1"/>
            <p:nvPr/>
          </p:nvSpPr>
          <p:spPr>
            <a:xfrm>
              <a:off x="2065550" y="3263375"/>
              <a:ext cx="6177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7"/>
            <p:cNvSpPr txBox="1"/>
            <p:nvPr/>
          </p:nvSpPr>
          <p:spPr>
            <a:xfrm>
              <a:off x="3360950" y="3263375"/>
              <a:ext cx="9435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 * 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47"/>
          <p:cNvSpPr txBox="1"/>
          <p:nvPr/>
        </p:nvSpPr>
        <p:spPr>
          <a:xfrm>
            <a:off x="377550" y="4120200"/>
            <a:ext cx="8009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This product is also known as ‘Hadamard Product’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6" name="Google Shape;426;p47"/>
          <p:cNvSpPr/>
          <p:nvPr/>
        </p:nvSpPr>
        <p:spPr>
          <a:xfrm>
            <a:off x="196775" y="2108425"/>
            <a:ext cx="4136400" cy="162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7"/>
          <p:cNvPicPr preferRelativeResize="0"/>
          <p:nvPr/>
        </p:nvPicPr>
        <p:blipFill rotWithShape="1">
          <a:blip r:embed="rId4">
            <a:alphaModFix/>
          </a:blip>
          <a:srcRect b="0" l="0" r="63870" t="0"/>
          <a:stretch/>
        </p:blipFill>
        <p:spPr>
          <a:xfrm>
            <a:off x="4727175" y="1884025"/>
            <a:ext cx="4078199" cy="2026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3" name="Google Shape;433;p48"/>
          <p:cNvSpPr txBox="1"/>
          <p:nvPr/>
        </p:nvSpPr>
        <p:spPr>
          <a:xfrm>
            <a:off x="466344" y="11063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Matrix multiplication of two 3x3 matrices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4" name="Google Shape;43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00" y="2018500"/>
            <a:ext cx="3313100" cy="1594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5" name="Google Shape;435;p48"/>
          <p:cNvPicPr preferRelativeResize="0"/>
          <p:nvPr/>
        </p:nvPicPr>
        <p:blipFill rotWithShape="1">
          <a:blip r:embed="rId4">
            <a:alphaModFix/>
          </a:blip>
          <a:srcRect b="0" l="0" r="54113" t="0"/>
          <a:stretch/>
        </p:blipFill>
        <p:spPr>
          <a:xfrm>
            <a:off x="3808400" y="1810000"/>
            <a:ext cx="5107000" cy="200156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/>
        </p:nvSpPr>
        <p:spPr>
          <a:xfrm>
            <a:off x="390725" y="2266950"/>
            <a:ext cx="5410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485250" y="1341450"/>
            <a:ext cx="8173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Open terminal program (for Mac user) or command line (for Windows) and install it using following command: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2732600" y="2287379"/>
            <a:ext cx="2740500" cy="6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conda install numpy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2717511" y="3737000"/>
            <a:ext cx="2793900" cy="6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numpy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3777650" y="3104200"/>
            <a:ext cx="650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7" name="Google Shape;447;p50"/>
          <p:cNvSpPr txBox="1"/>
          <p:nvPr/>
        </p:nvSpPr>
        <p:spPr>
          <a:xfrm>
            <a:off x="545100" y="1403250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min() returns the minimum value in the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8" name="Google Shape;448;p50"/>
          <p:cNvSpPr txBox="1"/>
          <p:nvPr/>
        </p:nvSpPr>
        <p:spPr>
          <a:xfrm>
            <a:off x="489075" y="3123300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max() returns the maximum value in the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9" name="Google Shape;449;p50"/>
          <p:cNvPicPr preferRelativeResize="0"/>
          <p:nvPr/>
        </p:nvPicPr>
        <p:blipFill rotWithShape="1">
          <a:blip r:embed="rId3">
            <a:alphaModFix/>
          </a:blip>
          <a:srcRect b="0" l="0" r="70274" t="0"/>
          <a:stretch/>
        </p:blipFill>
        <p:spPr>
          <a:xfrm>
            <a:off x="2286000" y="1994850"/>
            <a:ext cx="3049977" cy="811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0" name="Google Shape;450;p50"/>
          <p:cNvPicPr preferRelativeResize="0"/>
          <p:nvPr/>
        </p:nvPicPr>
        <p:blipFill rotWithShape="1">
          <a:blip r:embed="rId4">
            <a:alphaModFix/>
          </a:blip>
          <a:srcRect b="0" l="0" r="70122" t="0"/>
          <a:stretch/>
        </p:blipFill>
        <p:spPr>
          <a:xfrm>
            <a:off x="2324700" y="3780625"/>
            <a:ext cx="3049976" cy="8263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6" name="Google Shape;456;p51"/>
          <p:cNvSpPr txBox="1"/>
          <p:nvPr/>
        </p:nvSpPr>
        <p:spPr>
          <a:xfrm>
            <a:off x="495750" y="12587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sum() returns the sum of all the elements in the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7" name="Google Shape;457;p51"/>
          <p:cNvSpPr txBox="1"/>
          <p:nvPr/>
        </p:nvSpPr>
        <p:spPr>
          <a:xfrm>
            <a:off x="495750" y="28589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mean() returns the mean of the values in the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8" name="Google Shape;458;p51"/>
          <p:cNvPicPr preferRelativeResize="0"/>
          <p:nvPr/>
        </p:nvPicPr>
        <p:blipFill rotWithShape="1">
          <a:blip r:embed="rId3">
            <a:alphaModFix/>
          </a:blip>
          <a:srcRect b="0" l="0" r="66779" t="0"/>
          <a:stretch/>
        </p:blipFill>
        <p:spPr>
          <a:xfrm>
            <a:off x="2433177" y="1823500"/>
            <a:ext cx="3585822" cy="886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9" name="Google Shape;459;p51"/>
          <p:cNvPicPr preferRelativeResize="0"/>
          <p:nvPr/>
        </p:nvPicPr>
        <p:blipFill rotWithShape="1">
          <a:blip r:embed="rId4">
            <a:alphaModFix/>
          </a:blip>
          <a:srcRect b="0" l="0" r="69969" t="0"/>
          <a:stretch/>
        </p:blipFill>
        <p:spPr>
          <a:xfrm>
            <a:off x="2558775" y="3611725"/>
            <a:ext cx="3334625" cy="886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5" name="Google Shape;465;p52"/>
          <p:cNvSpPr txBox="1"/>
          <p:nvPr/>
        </p:nvSpPr>
        <p:spPr>
          <a:xfrm>
            <a:off x="495750" y="12587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var() returns the variance of all the elements in the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6" name="Google Shape;466;p52"/>
          <p:cNvSpPr txBox="1"/>
          <p:nvPr/>
        </p:nvSpPr>
        <p:spPr>
          <a:xfrm>
            <a:off x="495750" y="2935175"/>
            <a:ext cx="7975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std() returns the standard deviation of all the elements in the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67" name="Google Shape;467;p52"/>
          <p:cNvPicPr preferRelativeResize="0"/>
          <p:nvPr/>
        </p:nvPicPr>
        <p:blipFill rotWithShape="1">
          <a:blip r:embed="rId3">
            <a:alphaModFix/>
          </a:blip>
          <a:srcRect b="0" l="0" r="70122" t="0"/>
          <a:stretch/>
        </p:blipFill>
        <p:spPr>
          <a:xfrm>
            <a:off x="2278650" y="1850375"/>
            <a:ext cx="3225586" cy="81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8" name="Google Shape;468;p52"/>
          <p:cNvPicPr preferRelativeResize="0"/>
          <p:nvPr/>
        </p:nvPicPr>
        <p:blipFill rotWithShape="1">
          <a:blip r:embed="rId4">
            <a:alphaModFix/>
          </a:blip>
          <a:srcRect b="0" l="0" r="67691" t="0"/>
          <a:stretch/>
        </p:blipFill>
        <p:spPr>
          <a:xfrm>
            <a:off x="2354825" y="3553325"/>
            <a:ext cx="3232647" cy="81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4" name="Google Shape;474;p53"/>
          <p:cNvSpPr txBox="1"/>
          <p:nvPr/>
        </p:nvSpPr>
        <p:spPr>
          <a:xfrm>
            <a:off x="495750" y="12587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np.square() returns the square of the elements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495750" y="3030938"/>
            <a:ext cx="7998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np.power() is used to raise the numbers in the array to the given value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6" name="Google Shape;476;p53"/>
          <p:cNvPicPr preferRelativeResize="0"/>
          <p:nvPr/>
        </p:nvPicPr>
        <p:blipFill rotWithShape="1">
          <a:blip r:embed="rId3">
            <a:alphaModFix/>
          </a:blip>
          <a:srcRect b="0" l="0" r="69666" t="0"/>
          <a:stretch/>
        </p:blipFill>
        <p:spPr>
          <a:xfrm>
            <a:off x="2453225" y="1930150"/>
            <a:ext cx="3262131" cy="87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7" name="Google Shape;477;p53"/>
          <p:cNvPicPr preferRelativeResize="0"/>
          <p:nvPr/>
        </p:nvPicPr>
        <p:blipFill rotWithShape="1">
          <a:blip r:embed="rId4">
            <a:alphaModFix/>
          </a:blip>
          <a:srcRect b="0" l="0" r="64804" t="0"/>
          <a:stretch/>
        </p:blipFill>
        <p:spPr>
          <a:xfrm>
            <a:off x="2422077" y="3694075"/>
            <a:ext cx="3561700" cy="809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Transpose of an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" name="Google Shape;483;p54"/>
          <p:cNvSpPr txBox="1"/>
          <p:nvPr/>
        </p:nvSpPr>
        <p:spPr>
          <a:xfrm>
            <a:off x="495750" y="1258775"/>
            <a:ext cx="7451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np.transpose() permutes the dimension of an array. By default, it reverses the dimension of the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4" name="Google Shape;48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663075"/>
            <a:ext cx="3514725" cy="1171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5" name="Google Shape;485;p54"/>
          <p:cNvPicPr preferRelativeResize="0"/>
          <p:nvPr/>
        </p:nvPicPr>
        <p:blipFill rotWithShape="1">
          <a:blip r:embed="rId4">
            <a:alphaModFix/>
          </a:blip>
          <a:srcRect b="0" l="0" r="55793" t="0"/>
          <a:stretch/>
        </p:blipFill>
        <p:spPr>
          <a:xfrm>
            <a:off x="4283700" y="2023025"/>
            <a:ext cx="4589274" cy="2587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/>
        </p:nvSpPr>
        <p:spPr>
          <a:xfrm>
            <a:off x="390725" y="2008775"/>
            <a:ext cx="66354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Concatenate the Arrays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1D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7" name="Google Shape;497;p56"/>
          <p:cNvSpPr txBox="1"/>
          <p:nvPr/>
        </p:nvSpPr>
        <p:spPr>
          <a:xfrm>
            <a:off x="495750" y="1012575"/>
            <a:ext cx="7684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Two or more arrays will get joined along existing (first) axis, provided they have the same shape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8" name="Google Shape;498;p56"/>
          <p:cNvSpPr txBox="1"/>
          <p:nvPr/>
        </p:nvSpPr>
        <p:spPr>
          <a:xfrm>
            <a:off x="470975" y="4063400"/>
            <a:ext cx="7845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Note: We can not concatenate the arrays with different dimensions (i.e. we can not concatenate a 1D array with a 2D array)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99" name="Google Shape;499;p56"/>
          <p:cNvPicPr preferRelativeResize="0"/>
          <p:nvPr/>
        </p:nvPicPr>
        <p:blipFill rotWithShape="1">
          <a:blip r:embed="rId3">
            <a:alphaModFix/>
          </a:blip>
          <a:srcRect b="0" l="0" r="66324" t="0"/>
          <a:stretch/>
        </p:blipFill>
        <p:spPr>
          <a:xfrm>
            <a:off x="2362200" y="1777275"/>
            <a:ext cx="4375287" cy="211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2D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522625" y="1326350"/>
            <a:ext cx="15051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can concatenate 2D arrays either along rows (axis = 0) or columns (axis = 1), provided they have same shape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06" name="Google Shape;506;p57"/>
          <p:cNvPicPr preferRelativeResize="0"/>
          <p:nvPr/>
        </p:nvPicPr>
        <p:blipFill rotWithShape="1">
          <a:blip r:embed="rId3">
            <a:alphaModFix/>
          </a:blip>
          <a:srcRect b="0" l="0" r="34019" t="0"/>
          <a:stretch/>
        </p:blipFill>
        <p:spPr>
          <a:xfrm>
            <a:off x="2256325" y="1202575"/>
            <a:ext cx="6492674" cy="344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/>
        </p:nvSpPr>
        <p:spPr>
          <a:xfrm>
            <a:off x="390725" y="2266950"/>
            <a:ext cx="5087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Stacking Arrays 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9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 arrays with stack()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8" name="Google Shape;518;p59"/>
          <p:cNvSpPr txBox="1"/>
          <p:nvPr/>
        </p:nvSpPr>
        <p:spPr>
          <a:xfrm>
            <a:off x="513650" y="1393500"/>
            <a:ext cx="3099000" cy="28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stack() is used to join two or more arrays of same shape along the specified axis. We can create higher-dimensional arrays by stacking two or more lower dimensional arrays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9" name="Google Shape;519;p59"/>
          <p:cNvPicPr preferRelativeResize="0"/>
          <p:nvPr/>
        </p:nvPicPr>
        <p:blipFill rotWithShape="1">
          <a:blip r:embed="rId3">
            <a:alphaModFix/>
          </a:blip>
          <a:srcRect b="0" l="0" r="49728" t="0"/>
          <a:stretch/>
        </p:blipFill>
        <p:spPr>
          <a:xfrm>
            <a:off x="3765050" y="1202575"/>
            <a:ext cx="5134950" cy="3569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550600" y="1399500"/>
            <a:ext cx="7950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Alternatively, you can install numpy in a jupyter notebook using below code: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2705900" y="2054700"/>
            <a:ext cx="2793900" cy="65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!pip install numpy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550600" y="2999700"/>
            <a:ext cx="816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import use the command: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2752250" y="3654900"/>
            <a:ext cx="2747700" cy="65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 arrays horizontally with hstack()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495750" y="1258775"/>
            <a:ext cx="7896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equivalent to concatenation along the second axis (for 2D arrays, axis = 1)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26" name="Google Shape;52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97" y="2605625"/>
            <a:ext cx="4151475" cy="937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7" name="Google Shape;527;p60"/>
          <p:cNvPicPr preferRelativeResize="0"/>
          <p:nvPr/>
        </p:nvPicPr>
        <p:blipFill rotWithShape="1">
          <a:blip r:embed="rId4">
            <a:alphaModFix/>
          </a:blip>
          <a:srcRect b="0" l="0" r="66712" t="0"/>
          <a:stretch/>
        </p:blipFill>
        <p:spPr>
          <a:xfrm>
            <a:off x="4718125" y="1865525"/>
            <a:ext cx="4151474" cy="26741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 arrays vertically with vstack()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457200" y="1209200"/>
            <a:ext cx="80826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equivalent to concatenation along the first axis (for 2D arrays, axis = 0)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4" name="Google Shape;53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4725"/>
            <a:ext cx="3239050" cy="249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5" name="Google Shape;535;p61"/>
          <p:cNvPicPr preferRelativeResize="0"/>
          <p:nvPr/>
        </p:nvPicPr>
        <p:blipFill rotWithShape="1">
          <a:blip r:embed="rId4">
            <a:alphaModFix/>
          </a:blip>
          <a:srcRect b="0" l="0" r="68570" t="0"/>
          <a:stretch/>
        </p:blipFill>
        <p:spPr>
          <a:xfrm>
            <a:off x="4695650" y="1749925"/>
            <a:ext cx="3840849" cy="3058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 arrays depth-wise using dstack()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1" name="Google Shape;541;p62"/>
          <p:cNvSpPr txBox="1"/>
          <p:nvPr/>
        </p:nvSpPr>
        <p:spPr>
          <a:xfrm>
            <a:off x="495750" y="1106375"/>
            <a:ext cx="7884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dstack() is used to stack the arrays depth-wise. We can create higher-dimensional arrays using dstack()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2" name="Google Shape;54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200" y="2510975"/>
            <a:ext cx="4417129" cy="1527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3" name="Google Shape;543;p62"/>
          <p:cNvPicPr preferRelativeResize="0"/>
          <p:nvPr/>
        </p:nvPicPr>
        <p:blipFill rotWithShape="1">
          <a:blip r:embed="rId4">
            <a:alphaModFix/>
          </a:blip>
          <a:srcRect b="0" l="0" r="50503" t="0"/>
          <a:stretch/>
        </p:blipFill>
        <p:spPr>
          <a:xfrm>
            <a:off x="4987025" y="1762400"/>
            <a:ext cx="4004074" cy="2794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3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column_stack() for 1D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495750" y="1258775"/>
            <a:ext cx="8279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column_stack() stacks the 1D array as columns into 2D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50" name="Google Shape;55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5" y="2786475"/>
            <a:ext cx="3614125" cy="6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1" name="Google Shape;551;p63"/>
          <p:cNvPicPr preferRelativeResize="0"/>
          <p:nvPr/>
        </p:nvPicPr>
        <p:blipFill rotWithShape="1">
          <a:blip r:embed="rId4">
            <a:alphaModFix/>
          </a:blip>
          <a:srcRect b="0" l="0" r="60989" t="0"/>
          <a:stretch/>
        </p:blipFill>
        <p:spPr>
          <a:xfrm>
            <a:off x="4436625" y="2199150"/>
            <a:ext cx="4212650" cy="1959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column_stack() for 2D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411480" y="1303200"/>
            <a:ext cx="7622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2D arrays, column_stack() is equivalent to hstack()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00" y="2465525"/>
            <a:ext cx="4434387" cy="1001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9" name="Google Shape;559;p64"/>
          <p:cNvPicPr preferRelativeResize="0"/>
          <p:nvPr/>
        </p:nvPicPr>
        <p:blipFill rotWithShape="1">
          <a:blip r:embed="rId4">
            <a:alphaModFix/>
          </a:blip>
          <a:srcRect b="0" l="0" r="67688" t="0"/>
          <a:stretch/>
        </p:blipFill>
        <p:spPr>
          <a:xfrm>
            <a:off x="5003175" y="1921800"/>
            <a:ext cx="3732126" cy="247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Google Shape;564;p65"/>
          <p:cNvGraphicFramePr/>
          <p:nvPr/>
        </p:nvGraphicFramePr>
        <p:xfrm>
          <a:off x="828200" y="135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{BA17A652-5895-4148-B3E2-D50825A1C2D3}</a:tableStyleId>
              </a:tblPr>
              <a:tblGrid>
                <a:gridCol w="1836650"/>
                <a:gridCol w="1836650"/>
                <a:gridCol w="1836650"/>
                <a:gridCol w="1836650"/>
              </a:tblGrid>
              <a:tr h="100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hstack()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vstack()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dstack()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column_stack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</a:tr>
              <a:tr h="138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Stacks arrays horizontally (column-wise)</a:t>
                      </a:r>
                      <a:endParaRPr sz="16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Stacks arrays vertically (row-wise)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Stacks arrays depth-wise (along the 3rd axis)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Stacks 1D arrays as columns into 2D array.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Stacking a 2D arrays is same as hstack()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65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Comparison between different stacking methods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Assemble arrays using block()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1" name="Google Shape;571;p66"/>
          <p:cNvSpPr txBox="1"/>
          <p:nvPr/>
        </p:nvSpPr>
        <p:spPr>
          <a:xfrm>
            <a:off x="466350" y="1258775"/>
            <a:ext cx="7825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block() is used to assemble array from a nested list of blocks.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72" name="Google Shape;572;p66"/>
          <p:cNvPicPr preferRelativeResize="0"/>
          <p:nvPr/>
        </p:nvPicPr>
        <p:blipFill rotWithShape="1">
          <a:blip r:embed="rId3">
            <a:alphaModFix/>
          </a:blip>
          <a:srcRect b="-6412" l="533" r="56452" t="3319"/>
          <a:stretch/>
        </p:blipFill>
        <p:spPr>
          <a:xfrm>
            <a:off x="4361425" y="1686375"/>
            <a:ext cx="4366401" cy="29298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3" name="Google Shape;57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5" y="2292950"/>
            <a:ext cx="4066175" cy="1731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7"/>
          <p:cNvSpPr txBox="1"/>
          <p:nvPr/>
        </p:nvSpPr>
        <p:spPr>
          <a:xfrm>
            <a:off x="390725" y="2266950"/>
            <a:ext cx="51990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Splitting Arrays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8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with split()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5" name="Google Shape;585;p68"/>
          <p:cNvSpPr txBox="1"/>
          <p:nvPr/>
        </p:nvSpPr>
        <p:spPr>
          <a:xfrm>
            <a:off x="468369" y="1150850"/>
            <a:ext cx="7227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split() is used to split the array into multiple sub-arrays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6" name="Google Shape;58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625" y="1883063"/>
            <a:ext cx="2878750" cy="1294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7" name="Google Shape;587;p68"/>
          <p:cNvPicPr preferRelativeResize="0"/>
          <p:nvPr/>
        </p:nvPicPr>
        <p:blipFill rotWithShape="1">
          <a:blip r:embed="rId4">
            <a:alphaModFix/>
          </a:blip>
          <a:srcRect b="0" l="0" r="33717" t="0"/>
          <a:stretch/>
        </p:blipFill>
        <p:spPr>
          <a:xfrm>
            <a:off x="990600" y="3405775"/>
            <a:ext cx="7227599" cy="14288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9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with split()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3" name="Google Shape;593;p69"/>
          <p:cNvSpPr txBox="1"/>
          <p:nvPr/>
        </p:nvSpPr>
        <p:spPr>
          <a:xfrm>
            <a:off x="466350" y="1030175"/>
            <a:ext cx="722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split() can be used to split the array at the specific indices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4" name="Google Shape;59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338" y="1501175"/>
            <a:ext cx="3483326" cy="1803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5" name="Google Shape;595;p69"/>
          <p:cNvPicPr preferRelativeResize="0"/>
          <p:nvPr/>
        </p:nvPicPr>
        <p:blipFill rotWithShape="1">
          <a:blip r:embed="rId4">
            <a:alphaModFix/>
          </a:blip>
          <a:srcRect b="0" l="0" r="24236" t="0"/>
          <a:stretch/>
        </p:blipFill>
        <p:spPr>
          <a:xfrm>
            <a:off x="533400" y="3457200"/>
            <a:ext cx="8078424" cy="1390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501325" y="2323425"/>
            <a:ext cx="746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is an array?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0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Disadvantage of split()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1" name="Google Shape;601;p70"/>
          <p:cNvSpPr txBox="1"/>
          <p:nvPr/>
        </p:nvSpPr>
        <p:spPr>
          <a:xfrm>
            <a:off x="408425" y="1700325"/>
            <a:ext cx="82581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split() does not allow an integer (N) as a number of splits, if N does not divide the array into equal length of sub-arrays 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i.e. If we try to split the array of nine elements into two sub-arrays, the split() throws an error; as the nine elements can not be split into two arrays of equal length</a:t>
            </a:r>
            <a:endParaRPr b="0" i="0" sz="1600" u="none" cap="none" strike="noStrik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1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with array_split()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7" name="Google Shape;607;p71"/>
          <p:cNvSpPr txBox="1"/>
          <p:nvPr/>
        </p:nvSpPr>
        <p:spPr>
          <a:xfrm>
            <a:off x="419550" y="1182575"/>
            <a:ext cx="81081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array_split() returns multiple sub-arrays of the passed array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an array of length ‘m’ that should be split into ‘n’ sub-arrays, array_split() returns m%n sub-arrays of size m//n + 1 and remaining of size m//n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8" name="Google Shape;60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852325"/>
            <a:ext cx="3078300" cy="1430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9" name="Google Shape;609;p71"/>
          <p:cNvPicPr preferRelativeResize="0"/>
          <p:nvPr/>
        </p:nvPicPr>
        <p:blipFill rotWithShape="1">
          <a:blip r:embed="rId4">
            <a:alphaModFix/>
          </a:blip>
          <a:srcRect b="0" l="0" r="51827" t="0"/>
          <a:stretch/>
        </p:blipFill>
        <p:spPr>
          <a:xfrm>
            <a:off x="3580700" y="2628925"/>
            <a:ext cx="5325300" cy="182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horizontally with hsplit()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5" name="Google Shape;615;p72"/>
          <p:cNvSpPr txBox="1"/>
          <p:nvPr/>
        </p:nvSpPr>
        <p:spPr>
          <a:xfrm>
            <a:off x="495750" y="1258775"/>
            <a:ext cx="7227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hsplit() It is used to split an array horizontally (column-wise)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6" name="Google Shape;616;p72"/>
          <p:cNvSpPr txBox="1"/>
          <p:nvPr/>
        </p:nvSpPr>
        <p:spPr>
          <a:xfrm>
            <a:off x="470975" y="4107925"/>
            <a:ext cx="6744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hsplit() creates sub-arrays with equal number of rows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7" name="Google Shape;61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975" y="1804087"/>
            <a:ext cx="1640315" cy="22249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8" name="Google Shape;618;p72"/>
          <p:cNvPicPr preferRelativeResize="0"/>
          <p:nvPr/>
        </p:nvPicPr>
        <p:blipFill rotWithShape="1">
          <a:blip r:embed="rId4">
            <a:alphaModFix/>
          </a:blip>
          <a:srcRect b="0" l="0" r="60493" t="0"/>
          <a:stretch/>
        </p:blipFill>
        <p:spPr>
          <a:xfrm>
            <a:off x="3787100" y="1983475"/>
            <a:ext cx="4465425" cy="1839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vertically with vsplit()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4" name="Google Shape;624;p73"/>
          <p:cNvSpPr txBox="1"/>
          <p:nvPr/>
        </p:nvSpPr>
        <p:spPr>
          <a:xfrm>
            <a:off x="495750" y="1258775"/>
            <a:ext cx="7227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vsplit() is used to split an array vertically (row-wise)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5" name="Google Shape;625;p73"/>
          <p:cNvSpPr txBox="1"/>
          <p:nvPr/>
        </p:nvSpPr>
        <p:spPr>
          <a:xfrm>
            <a:off x="495750" y="3578900"/>
            <a:ext cx="6744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vsplit() creates sub-arrays with equal number of columns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26" name="Google Shape;62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40525"/>
            <a:ext cx="3433666" cy="86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7" name="Google Shape;627;p73"/>
          <p:cNvPicPr preferRelativeResize="0"/>
          <p:nvPr/>
        </p:nvPicPr>
        <p:blipFill rotWithShape="1">
          <a:blip r:embed="rId4">
            <a:alphaModFix/>
          </a:blip>
          <a:srcRect b="0" l="0" r="60198" t="0"/>
          <a:stretch/>
        </p:blipFill>
        <p:spPr>
          <a:xfrm>
            <a:off x="4592900" y="1988652"/>
            <a:ext cx="4197149" cy="1359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4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depth-wise with dsplit()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3" name="Google Shape;633;p74"/>
          <p:cNvSpPr txBox="1"/>
          <p:nvPr/>
        </p:nvSpPr>
        <p:spPr>
          <a:xfrm>
            <a:off x="495750" y="1182575"/>
            <a:ext cx="7667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dsplit() is used to split an array along the third axis (depth-wise)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4" name="Google Shape;63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66975"/>
            <a:ext cx="4581130" cy="192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5" name="Google Shape;635;p74"/>
          <p:cNvPicPr preferRelativeResize="0"/>
          <p:nvPr/>
        </p:nvPicPr>
        <p:blipFill rotWithShape="1">
          <a:blip r:embed="rId4">
            <a:alphaModFix/>
          </a:blip>
          <a:srcRect b="0" l="0" r="60345" t="0"/>
          <a:stretch/>
        </p:blipFill>
        <p:spPr>
          <a:xfrm>
            <a:off x="5313725" y="1682050"/>
            <a:ext cx="3384226" cy="32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0" name="Google Shape;640;p75"/>
          <p:cNvGraphicFramePr/>
          <p:nvPr/>
        </p:nvGraphicFramePr>
        <p:xfrm>
          <a:off x="1514000" y="161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{BA17A652-5895-4148-B3E2-D50825A1C2D3}</a:tableStyleId>
              </a:tblPr>
              <a:tblGrid>
                <a:gridCol w="2087325"/>
                <a:gridCol w="2087325"/>
                <a:gridCol w="2087325"/>
              </a:tblGrid>
              <a:tr h="94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hsplit()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vsplit()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dsplit()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</a:tr>
              <a:tr h="139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Split the array horizontally. It is equivalent to split() with axis = 1</a:t>
                      </a:r>
                      <a:endParaRPr sz="16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Split the array vertically. It is equivalent to split() with axis = 0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Split the array depth-wise. It is equivalent to split() with axis = 2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1" name="Google Shape;641;p75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Comparison between different splitting methods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6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Flatten the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7" name="Google Shape;647;p76"/>
          <p:cNvSpPr txBox="1"/>
          <p:nvPr/>
        </p:nvSpPr>
        <p:spPr>
          <a:xfrm>
            <a:off x="484625" y="1344050"/>
            <a:ext cx="7989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flatten() function collapses the original array into a single dimension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48" name="Google Shape;64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80250"/>
            <a:ext cx="3307361" cy="224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9" name="Google Shape;649;p76"/>
          <p:cNvPicPr preferRelativeResize="0"/>
          <p:nvPr/>
        </p:nvPicPr>
        <p:blipFill rotWithShape="1">
          <a:blip r:embed="rId4">
            <a:alphaModFix/>
          </a:blip>
          <a:srcRect b="0" l="0" r="53297" t="0"/>
          <a:stretch/>
        </p:blipFill>
        <p:spPr>
          <a:xfrm>
            <a:off x="3876750" y="2004050"/>
            <a:ext cx="5074099" cy="2338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7"/>
          <p:cNvSpPr txBox="1"/>
          <p:nvPr/>
        </p:nvSpPr>
        <p:spPr>
          <a:xfrm>
            <a:off x="374904" y="2266950"/>
            <a:ext cx="5174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Iterating Arrays </a:t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Iterate 1D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1" name="Google Shape;661;p78"/>
          <p:cNvSpPr txBox="1"/>
          <p:nvPr/>
        </p:nvSpPr>
        <p:spPr>
          <a:xfrm>
            <a:off x="484632" y="1267850"/>
            <a:ext cx="7956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for loop is used to iterate the elements in the array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2" name="Google Shape;662;p78"/>
          <p:cNvPicPr preferRelativeResize="0"/>
          <p:nvPr/>
        </p:nvPicPr>
        <p:blipFill rotWithShape="1">
          <a:blip r:embed="rId3">
            <a:alphaModFix/>
          </a:blip>
          <a:srcRect b="0" l="620" r="62247" t="4094"/>
          <a:stretch/>
        </p:blipFill>
        <p:spPr>
          <a:xfrm>
            <a:off x="2314438" y="1935550"/>
            <a:ext cx="4515126" cy="26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9"/>
          <p:cNvSpPr txBox="1"/>
          <p:nvPr/>
        </p:nvSpPr>
        <p:spPr>
          <a:xfrm>
            <a:off x="347472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Iterate 2D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8" name="Google Shape;668;p79"/>
          <p:cNvPicPr preferRelativeResize="0"/>
          <p:nvPr/>
        </p:nvPicPr>
        <p:blipFill rotWithShape="1">
          <a:blip r:embed="rId3">
            <a:alphaModFix/>
          </a:blip>
          <a:srcRect b="0" l="0" r="60550" t="0"/>
          <a:stretch/>
        </p:blipFill>
        <p:spPr>
          <a:xfrm>
            <a:off x="2057400" y="1812175"/>
            <a:ext cx="4830425" cy="199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an array?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377550" y="1164275"/>
            <a:ext cx="76131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numpy array looks similar to a 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 array is a grid of values, indexed by a tuple of positive integers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usually contains numeric values. However it can contain string values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They work faster than lists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 array can be n-dimensional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0"/>
          <p:cNvSpPr txBox="1"/>
          <p:nvPr/>
        </p:nvSpPr>
        <p:spPr>
          <a:xfrm>
            <a:off x="484475" y="2716100"/>
            <a:ext cx="24969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print each element in the 2D array, use nested for loop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4" name="Google Shape;674;p80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Iterate 2D array with nested loop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5" name="Google Shape;675;p80"/>
          <p:cNvPicPr preferRelativeResize="0"/>
          <p:nvPr/>
        </p:nvPicPr>
        <p:blipFill rotWithShape="1">
          <a:blip r:embed="rId3">
            <a:alphaModFix/>
          </a:blip>
          <a:srcRect b="0" l="0" r="59818" t="0"/>
          <a:stretch/>
        </p:blipFill>
        <p:spPr>
          <a:xfrm>
            <a:off x="3535750" y="1219475"/>
            <a:ext cx="4808974" cy="33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1"/>
          <p:cNvSpPr txBox="1"/>
          <p:nvPr/>
        </p:nvSpPr>
        <p:spPr>
          <a:xfrm>
            <a:off x="0" y="22483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9"/>
          <p:cNvGrpSpPr/>
          <p:nvPr/>
        </p:nvGrpSpPr>
        <p:grpSpPr>
          <a:xfrm>
            <a:off x="285384" y="152475"/>
            <a:ext cx="8158528" cy="4590975"/>
            <a:chOff x="361584" y="152475"/>
            <a:chExt cx="8158528" cy="4590975"/>
          </a:xfrm>
        </p:grpSpPr>
        <p:sp>
          <p:nvSpPr>
            <p:cNvPr id="124" name="Google Shape;124;p9"/>
            <p:cNvSpPr txBox="1"/>
            <p:nvPr/>
          </p:nvSpPr>
          <p:spPr>
            <a:xfrm>
              <a:off x="361584" y="152475"/>
              <a:ext cx="74511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2400" u="none" cap="none" strike="noStrike">
                  <a:solidFill>
                    <a:srgbClr val="434343"/>
                  </a:solidFill>
                  <a:latin typeface="Avenir"/>
                  <a:ea typeface="Avenir"/>
                  <a:cs typeface="Avenir"/>
                  <a:sym typeface="Avenir"/>
                </a:rPr>
                <a:t>1D, 2D and 3D NumPy array</a:t>
              </a:r>
              <a:endParaRPr b="0" i="0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25" name="Google Shape;12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287" y="967154"/>
              <a:ext cx="7743825" cy="37762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6" name="Google Shape;126;p9"/>
            <p:cNvCxnSpPr/>
            <p:nvPr/>
          </p:nvCxnSpPr>
          <p:spPr>
            <a:xfrm>
              <a:off x="5343125" y="2115350"/>
              <a:ext cx="14400" cy="102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7" name="Google Shape;127;p9"/>
            <p:cNvSpPr txBox="1"/>
            <p:nvPr/>
          </p:nvSpPr>
          <p:spPr>
            <a:xfrm>
              <a:off x="5143500" y="2086375"/>
              <a:ext cx="246300" cy="114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8" name="Google Shape;128;p9"/>
            <p:cNvCxnSpPr/>
            <p:nvPr/>
          </p:nvCxnSpPr>
          <p:spPr>
            <a:xfrm>
              <a:off x="5266650" y="1933975"/>
              <a:ext cx="0" cy="11445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9"/>
            <p:cNvSpPr txBox="1"/>
            <p:nvPr/>
          </p:nvSpPr>
          <p:spPr>
            <a:xfrm>
              <a:off x="1387150" y="2897750"/>
              <a:ext cx="115800" cy="73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0" name="Google Shape;130;p9"/>
            <p:cNvCxnSpPr>
              <a:stCxn id="129" idx="0"/>
              <a:endCxn id="129" idx="2"/>
            </p:cNvCxnSpPr>
            <p:nvPr/>
          </p:nvCxnSpPr>
          <p:spPr>
            <a:xfrm>
              <a:off x="1445050" y="2897750"/>
              <a:ext cx="0" cy="7389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Deepali Gatade</dc:creator>
</cp:coreProperties>
</file>