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93"/>
  </p:notesMasterIdLst>
  <p:sldIdLst>
    <p:sldId id="256" r:id="rId2"/>
    <p:sldId id="346" r:id="rId3"/>
    <p:sldId id="34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35B2C-752E-4A77-8CF8-9DE0EB65E283}">
  <a:tblStyle styleId="{28A35B2C-752E-4A77-8CF8-9DE0EB65E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1515e10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c1515e10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g7c1515e104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1515e104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c1515e104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7c1515e104_2_2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1515e104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7c1515e104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7c1515e104_2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1515e104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7c1515e104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7c1515e104_2_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13a48840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713a48840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713a48840a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c1515e104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7c1515e104_2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7c1515e104_2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4d8894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764d8894c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764d8894cc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c1515e104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7c1515e104_2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7c1515e104_2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008d22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71008d22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g71008d22a1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c20e30d58_3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7c20e30d58_3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7c20e30d58_3_3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3a48840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713a48840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g713a48840a_2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1515e10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c1515e10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g7c1515e104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940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3a48840a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713a48840a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g713a48840a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3a48840a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713a48840a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g713a48840a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4c786638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814c786638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g814c786638_4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14c78663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814c786638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g814c78663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14c786638_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814c786638_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g814c786638_9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122e9cc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8122e9cc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g8122e9cc41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c1515e104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7c1515e104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g7c1515e104_2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14c7866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814c7866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g814c786638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c20e30d58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7c20e30d58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7c20e30d58_3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14949240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714949240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7149492409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fde2fd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70fde2fd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70fde2fd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c20e30d58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7c20e30d58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4" name="Google Shape;474;g7c20e30d58_3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c20e30d58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7c20e30d58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g7c20e30d58_3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c20e30d58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7c20e30d58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g7c20e30d58_3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14c786638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814c786638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7" name="Google Shape;527;g814c786638_9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c39c9f34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g7c39c9f34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8" name="Google Shape;538;g7c39c9f348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122e9cc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8122e9cc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8" name="Google Shape;548;g8122e9cc41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14949240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714949240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g7149492409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d5b893db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6d5b893db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8" name="Google Shape;568;g6d5b893db2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122e9cc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8122e9cc4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1" name="Google Shape;581;g8122e9cc41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d5b893db2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6d5b893db2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5" name="Google Shape;595;g6d5b893db2_1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1515e104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7c1515e104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7c1515e104_2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d5b893db2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6d5b893db2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6" name="Google Shape;606;g6d5b893db2_1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d5b893db2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6d5b893db2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5" name="Google Shape;615;g6d5b893db2_1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d5b893db2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6d5b893db2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g6d5b893db2_1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d5b893db2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6d5b893db2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2" name="Google Shape;642;g6d5b893db2_1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c1515e104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g7c1515e104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5" name="Google Shape;655;g7c1515e104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11a670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711a6702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4" name="Google Shape;664;g711a6702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c4209655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g7c4209655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5" name="Google Shape;675;g7c4209655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11a67025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711a67025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8" name="Google Shape;688;g711a67025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c1515e104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7c1515e104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1" name="Google Shape;701;g7c1515e104_2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c4209655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7c4209655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1" name="Google Shape;711;g7c4209655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1515e104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c1515e104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7c1515e104_2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c4209655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g7c4209655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1" name="Google Shape;721;g7c4209655e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124d4c8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g8124d4c88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2" name="Google Shape;732;g8124d4c888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c4209655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7c4209655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7" name="Google Shape;747;g7c4209655e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6f1e04dae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g6f1e04dae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1" name="Google Shape;761;g6f1e04dae2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f1e04dae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0" name="Google Shape;770;g6f1e04dae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1" name="Google Shape;771;g6f1e04dae2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6f1e04dae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g6f1e04dae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1" name="Google Shape;781;g6f1e04dae2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6f1e04dae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6f1e04dae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2" name="Google Shape;792;g6f1e04dae2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f1e04dae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g6f1e04dae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8" name="Google Shape;808;g6f1e04dae2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7c1515e10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7c1515e10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5" name="Google Shape;825;g7c1515e104_2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13a48840a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713a48840a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5" name="Google Shape;835;g713a48840a_2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1515e104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7c1515e104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7c1515e104_2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6d5b893db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g6d5b893db2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6" name="Google Shape;846;g6d5b893db2_1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d5b893db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g6d5b893db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7" name="Google Shape;857;g6d5b893db2_1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f1e04da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6f1e04dae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3" name="Google Shape;873;g6f1e04da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f1e04dae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6f1e04dae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3" name="Google Shape;883;g6f1e04dae2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14949240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g714949240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3" name="Google Shape;893;g7149492409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6f1e04dae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g6f1e04dae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4" name="Google Shape;904;g6f1e04dae2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1251cde4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81251cde4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7" name="Google Shape;917;g81251cde4c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6f1e04dae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g6f1e04dae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9" name="Google Shape;929;g6f1e04dae2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7e75e9c2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0" name="Google Shape;940;g7e75e9c2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1" name="Google Shape;941;g7e75e9c2a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7e75e9c2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g7e75e9c2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1" name="Google Shape;951;g7e75e9c2a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1515e104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c1515e104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7c1515e104_2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7c1515e104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g7c1515e104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4" name="Google Shape;964;g7c1515e104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c420965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g7c420965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4" name="Google Shape;974;g7c4209655e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81251cde4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81251cde4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5" name="Google Shape;985;g81251cde4c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7c4209655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7c4209655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8" name="Google Shape;998;g7c4209655e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7c1515e10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g7c1515e104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1" name="Google Shape;1011;g7c1515e104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711a6702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g711a67025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0" name="Google Shape;1020;g711a670258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81251cde4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g81251cde4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1" name="Google Shape;1031;g81251cde4c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1251cde4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7" name="Google Shape;1047;g81251cde4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" name="Google Shape;1048;g81251cde4c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7c1515e104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2" name="Google Shape;1062;g7c1515e104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3" name="Google Shape;1063;g7c1515e104_2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714949240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2" name="Google Shape;1072;g714949240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3" name="Google Shape;1073;g7149492409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008d22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71008d22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71008d22a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6f1e04da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3" name="Google Shape;1083;g6f1e04dae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4" name="Google Shape;1084;g6f1e04dae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7c1515e104_2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g7c1515e104_2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8" name="Google Shape;1098;g7c1515e104_2_3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7c1515e104_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g7c1515e104_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8" name="Google Shape;1108;g7c1515e104_2_3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7c1515e104_2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g7c1515e104_2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9" name="Google Shape;1119;g7c1515e104_2_3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d5b893db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9" name="Google Shape;1129;g6d5b893db2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0" name="Google Shape;1130;g6d5b893db2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714949240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9" name="Google Shape;1139;g714949240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0" name="Google Shape;1140;g7149492409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6d5b893db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0" name="Google Shape;1150;g6d5b893db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1" name="Google Shape;1151;g6d5b893db2_1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d5b893db2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0" name="Google Shape;1160;g6d5b893db2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1" name="Google Shape;1161;g6d5b893db2_1_2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6d5b893db2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5" name="Google Shape;1175;g6d5b893db2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6" name="Google Shape;1176;g6d5b893db2_1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6d5b893db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5" name="Google Shape;1185;g6d5b893db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6" name="Google Shape;1186;g6d5b893db2_1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1515e10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7c1515e10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7c1515e10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c20e30d58_3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0" name="Google Shape;1200;g7c20e30d58_3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1" name="Google Shape;1201;g7c20e30d58_3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0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4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7306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0402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38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5128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57850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75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7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2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1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33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9784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0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75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475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604941" y="22472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dirty="0" smtClean="0">
                <a:latin typeface="Avenir"/>
                <a:ea typeface="Avenir"/>
                <a:cs typeface="Avenir"/>
                <a:sym typeface="Avenir"/>
              </a:rPr>
              <a:t>Python Pandas - Advanced</a:t>
            </a:r>
            <a:endParaRPr sz="400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400325" y="1453800"/>
            <a:ext cx="84594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Pandas DataFrame is a two dimensional size-mutable, heterogeneous data structure with labeled rows and columns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DataFrames can be concatenated vertically (column-wise) and horizontally (row-wise)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and append() methods are used to concatenate the DataFrames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 r="47031"/>
          <a:stretch/>
        </p:blipFill>
        <p:spPr>
          <a:xfrm>
            <a:off x="381000" y="1603125"/>
            <a:ext cx="5250901" cy="259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3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569100" y="1015250"/>
            <a:ext cx="66963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these DataFrames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4259475" y="1974125"/>
            <a:ext cx="1233300" cy="295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r="47671"/>
          <a:stretch/>
        </p:blipFill>
        <p:spPr>
          <a:xfrm>
            <a:off x="4075375" y="2438225"/>
            <a:ext cx="4840025" cy="2475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36"/>
          <p:cNvSpPr/>
          <p:nvPr/>
        </p:nvSpPr>
        <p:spPr>
          <a:xfrm>
            <a:off x="7717680" y="2763539"/>
            <a:ext cx="1133400" cy="30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6373600" y="1595800"/>
            <a:ext cx="18453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 of company A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2014425" y="4361600"/>
            <a:ext cx="1415400" cy="528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 of company B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36"/>
          <p:cNvCxnSpPr>
            <a:stCxn id="218" idx="3"/>
          </p:cNvCxnSpPr>
          <p:nvPr/>
        </p:nvCxnSpPr>
        <p:spPr>
          <a:xfrm rot="10800000" flipH="1">
            <a:off x="3429825" y="462275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6"/>
          <p:cNvCxnSpPr/>
          <p:nvPr/>
        </p:nvCxnSpPr>
        <p:spPr>
          <a:xfrm flipH="1">
            <a:off x="5678800" y="1938700"/>
            <a:ext cx="6948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r="57408"/>
          <a:stretch/>
        </p:blipFill>
        <p:spPr>
          <a:xfrm>
            <a:off x="4991700" y="1081925"/>
            <a:ext cx="3702401" cy="3518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3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75124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503550" y="1155675"/>
            <a:ext cx="41430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 DataFrames are concatenated using concat()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concat() method concatenates </a:t>
            </a: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along the axis = 0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(vertically)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concatenation is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index numbers of the concatenated DataFrame are of the actual DataFrames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5055650" y="2008550"/>
            <a:ext cx="235500" cy="11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5055650" y="3191250"/>
            <a:ext cx="235500" cy="132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r="46890"/>
          <a:stretch/>
        </p:blipFill>
        <p:spPr>
          <a:xfrm>
            <a:off x="474725" y="1742321"/>
            <a:ext cx="5067750" cy="249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3" name="Google Shape;243;p3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569100" y="862850"/>
            <a:ext cx="757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DataFrames contains order data for customers of company ‘A’. Use these DataFrames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4216875" y="2126525"/>
            <a:ext cx="1208400" cy="27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4">
            <a:alphaModFix/>
          </a:blip>
          <a:srcRect r="49779"/>
          <a:stretch/>
        </p:blipFill>
        <p:spPr>
          <a:xfrm>
            <a:off x="4007500" y="2495525"/>
            <a:ext cx="4869400" cy="249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38"/>
          <p:cNvSpPr/>
          <p:nvPr/>
        </p:nvSpPr>
        <p:spPr>
          <a:xfrm>
            <a:off x="7544900" y="2871225"/>
            <a:ext cx="1208400" cy="27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6373600" y="1748200"/>
            <a:ext cx="22038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2332350" y="4437800"/>
            <a:ext cx="10212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3" name="Google Shape;253;p38"/>
          <p:cNvCxnSpPr>
            <a:stCxn id="252" idx="3"/>
          </p:cNvCxnSpPr>
          <p:nvPr/>
        </p:nvCxnSpPr>
        <p:spPr>
          <a:xfrm rot="10800000" flipH="1">
            <a:off x="3353550" y="464330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8"/>
          <p:cNvCxnSpPr/>
          <p:nvPr/>
        </p:nvCxnSpPr>
        <p:spPr>
          <a:xfrm flipH="1">
            <a:off x="5587300" y="1956700"/>
            <a:ext cx="786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381000" y="1257250"/>
            <a:ext cx="32451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parameter, </a:t>
            </a: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‘axis = 1’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oncatenates the DataFrames horizontally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concatenation is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As, we do not have the order details for ‘Customer ID = 6’, the NaNs are printed for corresponding columns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r="35283"/>
          <a:stretch/>
        </p:blipFill>
        <p:spPr>
          <a:xfrm>
            <a:off x="3840850" y="1727075"/>
            <a:ext cx="5175350" cy="1912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39"/>
          <p:cNvSpPr/>
          <p:nvPr/>
        </p:nvSpPr>
        <p:spPr>
          <a:xfrm>
            <a:off x="4462411" y="3130805"/>
            <a:ext cx="4452000" cy="271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r="57739"/>
          <a:stretch/>
        </p:blipFill>
        <p:spPr>
          <a:xfrm>
            <a:off x="4503250" y="877151"/>
            <a:ext cx="3455926" cy="39633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4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multiple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884825" y="1965150"/>
            <a:ext cx="33051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concat() method can be used to concatenate more than two DataFrames simultaneously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4551825" y="1645300"/>
            <a:ext cx="191700" cy="97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4551825" y="2676225"/>
            <a:ext cx="191700" cy="111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0"/>
          <p:cNvSpPr/>
          <p:nvPr/>
        </p:nvSpPr>
        <p:spPr>
          <a:xfrm>
            <a:off x="4551825" y="3842150"/>
            <a:ext cx="191700" cy="97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662500" y="1510025"/>
            <a:ext cx="3205200" cy="2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append() method is used append a DataFrame with another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Here, we append the customers data of company ‘B’ to data of company ‘A’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r="61465"/>
          <a:stretch/>
        </p:blipFill>
        <p:spPr>
          <a:xfrm>
            <a:off x="4248700" y="1017725"/>
            <a:ext cx="3704425" cy="3731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41"/>
          <p:cNvSpPr/>
          <p:nvPr/>
        </p:nvSpPr>
        <p:spPr>
          <a:xfrm>
            <a:off x="4293650" y="2008550"/>
            <a:ext cx="235500" cy="11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4293650" y="3191250"/>
            <a:ext cx="235500" cy="1468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891100" y="1738625"/>
            <a:ext cx="26412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Here, we append the customers data of company ‘A’ to data of company ‘B’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 rotWithShape="1">
          <a:blip r:embed="rId3">
            <a:alphaModFix/>
          </a:blip>
          <a:srcRect r="61629"/>
          <a:stretch/>
        </p:blipFill>
        <p:spPr>
          <a:xfrm>
            <a:off x="4270575" y="1074350"/>
            <a:ext cx="3667574" cy="3742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2"/>
          <p:cNvSpPr/>
          <p:nvPr/>
        </p:nvSpPr>
        <p:spPr>
          <a:xfrm>
            <a:off x="4348241" y="2033028"/>
            <a:ext cx="242100" cy="142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4348241" y="3512305"/>
            <a:ext cx="242100" cy="1299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Append vs. Concat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19" name="Google Shape;319;p43"/>
          <p:cNvGraphicFramePr/>
          <p:nvPr/>
        </p:nvGraphicFramePr>
        <p:xfrm>
          <a:off x="846450" y="2123625"/>
          <a:ext cx="7451100" cy="1421325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37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append()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concat()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the error if one tries to concatenate more than two DataFrames simultaneously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concatenates multiple DataFrames simultaneously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Concatenate Series and </a:t>
            </a:r>
            <a:r>
              <a:rPr lang="en-IN" dirty="0" err="1" smtClean="0"/>
              <a:t>Dataframe</a:t>
            </a:r>
            <a:endParaRPr lang="en-IN" dirty="0" smtClean="0"/>
          </a:p>
          <a:p>
            <a:r>
              <a:rPr lang="en-IN" dirty="0" smtClean="0"/>
              <a:t>Join the </a:t>
            </a:r>
            <a:r>
              <a:rPr lang="en-IN" dirty="0" err="1" smtClean="0"/>
              <a:t>Dataframes</a:t>
            </a:r>
            <a:endParaRPr lang="en-IN" dirty="0" smtClean="0"/>
          </a:p>
          <a:p>
            <a:r>
              <a:rPr lang="en-IN" dirty="0" err="1" smtClean="0"/>
              <a:t>Mearge</a:t>
            </a:r>
            <a:r>
              <a:rPr lang="en-IN" dirty="0" smtClean="0"/>
              <a:t> the </a:t>
            </a:r>
            <a:r>
              <a:rPr lang="en-IN" dirty="0" err="1" smtClean="0"/>
              <a:t>Dataframes</a:t>
            </a:r>
            <a:endParaRPr lang="en-IN" dirty="0" smtClean="0"/>
          </a:p>
          <a:p>
            <a:r>
              <a:rPr lang="en-IN" dirty="0" smtClean="0"/>
              <a:t>Stack/Unstack Series and </a:t>
            </a:r>
            <a:r>
              <a:rPr lang="en-IN" dirty="0" err="1" smtClean="0"/>
              <a:t>Dataframe</a:t>
            </a:r>
            <a:endParaRPr lang="en-IN" dirty="0" smtClean="0"/>
          </a:p>
          <a:p>
            <a:r>
              <a:rPr lang="en-IN" dirty="0" smtClean="0"/>
              <a:t>Reshape</a:t>
            </a:r>
          </a:p>
          <a:p>
            <a:r>
              <a:rPr lang="en-IN" dirty="0" smtClean="0"/>
              <a:t>Pivot Tables and Cross Tables</a:t>
            </a:r>
          </a:p>
          <a:p>
            <a:r>
              <a:rPr lang="en-IN" dirty="0" smtClean="0"/>
              <a:t>Check for Duplicates</a:t>
            </a:r>
          </a:p>
          <a:p>
            <a:r>
              <a:rPr lang="en-IN" dirty="0" smtClean="0"/>
              <a:t>Dropping Rows and Columns</a:t>
            </a:r>
          </a:p>
          <a:p>
            <a:r>
              <a:rPr lang="en-IN" dirty="0" smtClean="0"/>
              <a:t>Mapping and Replacing</a:t>
            </a:r>
          </a:p>
          <a:p>
            <a:r>
              <a:rPr lang="en-IN" dirty="0" smtClean="0"/>
              <a:t>Group the </a:t>
            </a:r>
            <a:r>
              <a:rPr lang="en-IN" dirty="0" err="1" smtClean="0"/>
              <a:t>Dataframe</a:t>
            </a:r>
            <a:endParaRPr lang="en-IN" dirty="0" smtClean="0"/>
          </a:p>
          <a:p>
            <a:r>
              <a:rPr lang="en-IN" dirty="0" smtClean="0"/>
              <a:t>Summary Statistics and Skewness/Kurtosis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2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Join the DataFrames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529950" y="1627325"/>
            <a:ext cx="7901700" cy="28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join() method join the DataFrames based on index or key column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Index of the first DataFrame should match to one of the column in the second DataFrame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6"/>
          <p:cNvGraphicFramePr/>
          <p:nvPr/>
        </p:nvGraphicFramePr>
        <p:xfrm>
          <a:off x="698600" y="1467125"/>
          <a:ext cx="7746800" cy="27510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8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= ‘Type’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union of index (or column)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inner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intersection of index (or column)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right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index found in the right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left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index (or column) found in the left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Google Shape;345;p4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45" y="2294575"/>
            <a:ext cx="748147" cy="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Types of join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00900" y="984513"/>
            <a:ext cx="7256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join types can be specified using the parameter, ‘how’ </a:t>
            </a:r>
            <a:endParaRPr sz="1600" b="1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698600" y="4361875"/>
            <a:ext cx="73896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If the type is not specified, by default it is ‘left’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121" y="2755193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113" y="3219450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4113" y="3733800"/>
            <a:ext cx="749808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7"/>
          <p:cNvPicPr preferRelativeResize="0"/>
          <p:nvPr/>
        </p:nvPicPr>
        <p:blipFill rotWithShape="1">
          <a:blip r:embed="rId3">
            <a:alphaModFix/>
          </a:blip>
          <a:srcRect r="42811"/>
          <a:stretch/>
        </p:blipFill>
        <p:spPr>
          <a:xfrm>
            <a:off x="478350" y="1508500"/>
            <a:ext cx="4880026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1" name="Google Shape;361;p4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>
            <a:off x="666375" y="94347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DataFrames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4383200" y="1880125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6373600" y="1595800"/>
            <a:ext cx="22038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1920425" y="4285400"/>
            <a:ext cx="1052100" cy="389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69" name="Google Shape;369;p47"/>
          <p:cNvCxnSpPr/>
          <p:nvPr/>
        </p:nvCxnSpPr>
        <p:spPr>
          <a:xfrm rot="10800000" flipH="1">
            <a:off x="2972525" y="447860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7"/>
          <p:cNvCxnSpPr>
            <a:stCxn id="367" idx="1"/>
          </p:cNvCxnSpPr>
          <p:nvPr/>
        </p:nvCxnSpPr>
        <p:spPr>
          <a:xfrm flipH="1">
            <a:off x="5401300" y="1804300"/>
            <a:ext cx="972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1" name="Google Shape;371;p47"/>
          <p:cNvPicPr preferRelativeResize="0"/>
          <p:nvPr/>
        </p:nvPicPr>
        <p:blipFill rotWithShape="1">
          <a:blip r:embed="rId4">
            <a:alphaModFix/>
          </a:blip>
          <a:srcRect r="43026"/>
          <a:stretch/>
        </p:blipFill>
        <p:spPr>
          <a:xfrm>
            <a:off x="3657600" y="2353625"/>
            <a:ext cx="4880025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47"/>
          <p:cNvSpPr/>
          <p:nvPr/>
        </p:nvSpPr>
        <p:spPr>
          <a:xfrm>
            <a:off x="7608064" y="2630769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 rotWithShape="1">
          <a:blip r:embed="rId3">
            <a:alphaModFix/>
          </a:blip>
          <a:srcRect r="25738"/>
          <a:stretch/>
        </p:blipFill>
        <p:spPr>
          <a:xfrm>
            <a:off x="1393775" y="1855925"/>
            <a:ext cx="6363075" cy="2508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9" name="Google Shape;379;p4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609600" y="1017725"/>
            <a:ext cx="7622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Join the DataFrames to get the order details along with the customer information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4" name="Google Shape;384;p48"/>
          <p:cNvCxnSpPr/>
          <p:nvPr/>
        </p:nvCxnSpPr>
        <p:spPr>
          <a:xfrm rot="10800000">
            <a:off x="962300" y="3155625"/>
            <a:ext cx="564000" cy="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5" name="Google Shape;385;p48"/>
          <p:cNvSpPr txBox="1"/>
          <p:nvPr/>
        </p:nvSpPr>
        <p:spPr>
          <a:xfrm>
            <a:off x="174575" y="2676550"/>
            <a:ext cx="914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‘Cust_ID’ as index of the new DataFrame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827000" y="3205800"/>
            <a:ext cx="816300" cy="43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7" name="Google Shape;387;p48"/>
          <p:cNvCxnSpPr/>
          <p:nvPr/>
        </p:nvCxnSpPr>
        <p:spPr>
          <a:xfrm rot="-5400000">
            <a:off x="5843050" y="28393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48"/>
          <p:cNvSpPr txBox="1"/>
          <p:nvPr/>
        </p:nvSpPr>
        <p:spPr>
          <a:xfrm>
            <a:off x="7809050" y="2487525"/>
            <a:ext cx="1260600" cy="856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the common IDs in both the DataFrames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9" name="Google Shape;389;p48"/>
          <p:cNvCxnSpPr/>
          <p:nvPr/>
        </p:nvCxnSpPr>
        <p:spPr>
          <a:xfrm>
            <a:off x="6967728" y="2484525"/>
            <a:ext cx="887100" cy="431100"/>
          </a:xfrm>
          <a:prstGeom prst="bentConnector3">
            <a:avLst>
              <a:gd name="adj1" fmla="val 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using index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685800" y="1551125"/>
            <a:ext cx="2644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Resultant DataFrame  includes rows from both the DataFrames with same index as of  ‘df_cust’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method is useful, only if the record have same index in both the DataFrames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 rotWithShape="1">
          <a:blip r:embed="rId3">
            <a:alphaModFix/>
          </a:blip>
          <a:srcRect r="32295"/>
          <a:stretch/>
        </p:blipFill>
        <p:spPr>
          <a:xfrm>
            <a:off x="3483000" y="1752600"/>
            <a:ext cx="5508599" cy="23154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Merge the DataFrames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529950" y="1627325"/>
            <a:ext cx="7901700" cy="15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merge() method concatenates the DataFrames based on one or more keys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If the column for join is not specified, the merge() method uses the overlapping column names as the keys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p52"/>
          <p:cNvGraphicFramePr/>
          <p:nvPr/>
        </p:nvGraphicFramePr>
        <p:xfrm>
          <a:off x="698600" y="1467125"/>
          <a:ext cx="7746800" cy="27510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8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= ‘Type’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union of keys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inner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intersection of keys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right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keys found in the right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left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keys found in the left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6" name="Google Shape;426;p5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45" y="2294575"/>
            <a:ext cx="748147" cy="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Types of merge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600900" y="984513"/>
            <a:ext cx="7256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merge types can be specified using the parameter, ‘how’ </a:t>
            </a:r>
            <a:endParaRPr sz="1600" b="1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698600" y="4361875"/>
            <a:ext cx="73896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If the type is not specified, by default it is ‘inner’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3" name="Google Shape;43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121" y="2755193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113" y="3219450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4113" y="3733800"/>
            <a:ext cx="749808" cy="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merge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609600" y="1017725"/>
            <a:ext cx="6409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Merge 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both the DataFrames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 on common customer IDs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6" name="Google Shape;446;p53"/>
          <p:cNvPicPr preferRelativeResize="0"/>
          <p:nvPr/>
        </p:nvPicPr>
        <p:blipFill rotWithShape="1">
          <a:blip r:embed="rId3">
            <a:alphaModFix/>
          </a:blip>
          <a:srcRect r="47484"/>
          <a:stretch/>
        </p:blipFill>
        <p:spPr>
          <a:xfrm>
            <a:off x="1524000" y="1840025"/>
            <a:ext cx="5515501" cy="24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7" name="Google Shape;447;p53"/>
          <p:cNvSpPr txBox="1"/>
          <p:nvPr/>
        </p:nvSpPr>
        <p:spPr>
          <a:xfrm>
            <a:off x="4829250" y="13543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 rot="10800000">
            <a:off x="6605050" y="20773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53"/>
          <p:cNvCxnSpPr/>
          <p:nvPr/>
        </p:nvCxnSpPr>
        <p:spPr>
          <a:xfrm rot="10800000" flipH="1">
            <a:off x="4180350" y="1558300"/>
            <a:ext cx="648900" cy="318000"/>
          </a:xfrm>
          <a:prstGeom prst="bentConnector3">
            <a:avLst>
              <a:gd name="adj1" fmla="val -58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0" name="Google Shape;450;p53"/>
          <p:cNvSpPr txBox="1"/>
          <p:nvPr/>
        </p:nvSpPr>
        <p:spPr>
          <a:xfrm>
            <a:off x="7351850" y="1649325"/>
            <a:ext cx="12882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the common IDs in both the DataFrames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1" name="Google Shape;451;p53"/>
          <p:cNvCxnSpPr/>
          <p:nvPr/>
        </p:nvCxnSpPr>
        <p:spPr>
          <a:xfrm rot="10800000">
            <a:off x="6847150" y="3067956"/>
            <a:ext cx="6402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53"/>
          <p:cNvSpPr txBox="1"/>
          <p:nvPr/>
        </p:nvSpPr>
        <p:spPr>
          <a:xfrm>
            <a:off x="7504250" y="2639925"/>
            <a:ext cx="1224900" cy="83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604941" y="22472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dirty="0" smtClean="0">
                <a:latin typeface="Avenir"/>
                <a:ea typeface="Avenir"/>
                <a:cs typeface="Avenir"/>
                <a:sym typeface="Avenir"/>
              </a:rPr>
              <a:t>Concatenate a Series </a:t>
            </a:r>
            <a:endParaRPr sz="400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03114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4"/>
          <p:cNvPicPr preferRelativeResize="0"/>
          <p:nvPr/>
        </p:nvPicPr>
        <p:blipFill rotWithShape="1">
          <a:blip r:embed="rId3">
            <a:alphaModFix/>
          </a:blip>
          <a:srcRect r="42811"/>
          <a:stretch/>
        </p:blipFill>
        <p:spPr>
          <a:xfrm>
            <a:off x="478350" y="1508500"/>
            <a:ext cx="4880026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9" name="Google Shape;459;p5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666375" y="94347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DataFrames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4" name="Google Shape;464;p54"/>
          <p:cNvSpPr/>
          <p:nvPr/>
        </p:nvSpPr>
        <p:spPr>
          <a:xfrm>
            <a:off x="4383200" y="1880125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4"/>
          <p:cNvSpPr txBox="1"/>
          <p:nvPr/>
        </p:nvSpPr>
        <p:spPr>
          <a:xfrm>
            <a:off x="6373600" y="1595800"/>
            <a:ext cx="22038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54"/>
          <p:cNvSpPr txBox="1"/>
          <p:nvPr/>
        </p:nvSpPr>
        <p:spPr>
          <a:xfrm>
            <a:off x="1920425" y="4361600"/>
            <a:ext cx="1052100" cy="389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67" name="Google Shape;467;p54"/>
          <p:cNvCxnSpPr>
            <a:stCxn id="466" idx="3"/>
          </p:cNvCxnSpPr>
          <p:nvPr/>
        </p:nvCxnSpPr>
        <p:spPr>
          <a:xfrm rot="10800000" flipH="1">
            <a:off x="2972525" y="455330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54"/>
          <p:cNvCxnSpPr>
            <a:stCxn id="465" idx="1"/>
          </p:cNvCxnSpPr>
          <p:nvPr/>
        </p:nvCxnSpPr>
        <p:spPr>
          <a:xfrm flipH="1">
            <a:off x="5401300" y="1804300"/>
            <a:ext cx="972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469;p54"/>
          <p:cNvPicPr preferRelativeResize="0"/>
          <p:nvPr/>
        </p:nvPicPr>
        <p:blipFill rotWithShape="1">
          <a:blip r:embed="rId4">
            <a:alphaModFix/>
          </a:blip>
          <a:srcRect r="43026"/>
          <a:stretch/>
        </p:blipFill>
        <p:spPr>
          <a:xfrm>
            <a:off x="3657600" y="2353625"/>
            <a:ext cx="4880025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0" name="Google Shape;470;p54"/>
          <p:cNvSpPr/>
          <p:nvPr/>
        </p:nvSpPr>
        <p:spPr>
          <a:xfrm>
            <a:off x="7608064" y="2630769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5"/>
          <p:cNvPicPr preferRelativeResize="0"/>
          <p:nvPr/>
        </p:nvPicPr>
        <p:blipFill rotWithShape="1">
          <a:blip r:embed="rId3">
            <a:alphaModFix/>
          </a:blip>
          <a:srcRect r="45295"/>
          <a:stretch/>
        </p:blipFill>
        <p:spPr>
          <a:xfrm>
            <a:off x="1522475" y="1457500"/>
            <a:ext cx="5635450" cy="2889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7" name="Google Shape;477;p5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Outer merge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1" name="Google Shape;481;p55"/>
          <p:cNvSpPr txBox="1"/>
          <p:nvPr/>
        </p:nvSpPr>
        <p:spPr>
          <a:xfrm>
            <a:off x="4905450" y="8971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2" name="Google Shape;482;p55"/>
          <p:cNvCxnSpPr/>
          <p:nvPr/>
        </p:nvCxnSpPr>
        <p:spPr>
          <a:xfrm rot="10800000">
            <a:off x="6757450" y="16201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55"/>
          <p:cNvCxnSpPr>
            <a:stCxn id="484" idx="0"/>
            <a:endCxn id="481" idx="1"/>
          </p:cNvCxnSpPr>
          <p:nvPr/>
        </p:nvCxnSpPr>
        <p:spPr>
          <a:xfrm rot="10800000" flipH="1">
            <a:off x="4256550" y="1101100"/>
            <a:ext cx="648900" cy="318000"/>
          </a:xfrm>
          <a:prstGeom prst="bentConnector3">
            <a:avLst>
              <a:gd name="adj1" fmla="val 9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85" name="Google Shape;485;p55"/>
          <p:cNvSpPr txBox="1"/>
          <p:nvPr/>
        </p:nvSpPr>
        <p:spPr>
          <a:xfrm>
            <a:off x="7504250" y="1344525"/>
            <a:ext cx="14178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Outer merge includes the IDs in both DataFrames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6" name="Google Shape;486;p55"/>
          <p:cNvCxnSpPr/>
          <p:nvPr/>
        </p:nvCxnSpPr>
        <p:spPr>
          <a:xfrm rot="10800000" flipH="1">
            <a:off x="1281725" y="4074400"/>
            <a:ext cx="777300" cy="30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" name="Google Shape;487;p55"/>
          <p:cNvSpPr txBox="1"/>
          <p:nvPr/>
        </p:nvSpPr>
        <p:spPr>
          <a:xfrm>
            <a:off x="81875" y="3564100"/>
            <a:ext cx="1288200" cy="85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customer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8" name="Google Shape;488;p55"/>
          <p:cNvCxnSpPr/>
          <p:nvPr/>
        </p:nvCxnSpPr>
        <p:spPr>
          <a:xfrm rot="10800000">
            <a:off x="6909850" y="2633472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p55"/>
          <p:cNvSpPr txBox="1"/>
          <p:nvPr/>
        </p:nvSpPr>
        <p:spPr>
          <a:xfrm>
            <a:off x="7656650" y="2258923"/>
            <a:ext cx="1288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6"/>
          <p:cNvPicPr preferRelativeResize="0"/>
          <p:nvPr/>
        </p:nvPicPr>
        <p:blipFill rotWithShape="1">
          <a:blip r:embed="rId3">
            <a:alphaModFix/>
          </a:blip>
          <a:srcRect r="46059"/>
          <a:stretch/>
        </p:blipFill>
        <p:spPr>
          <a:xfrm>
            <a:off x="1678025" y="1371553"/>
            <a:ext cx="5454275" cy="287909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6" name="Google Shape;496;p5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merge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4905450" y="8971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1" name="Google Shape;501;p56"/>
          <p:cNvCxnSpPr/>
          <p:nvPr/>
        </p:nvCxnSpPr>
        <p:spPr>
          <a:xfrm flipH="1">
            <a:off x="6660949" y="1565636"/>
            <a:ext cx="7671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56"/>
          <p:cNvCxnSpPr>
            <a:endCxn id="500" idx="1"/>
          </p:cNvCxnSpPr>
          <p:nvPr/>
        </p:nvCxnSpPr>
        <p:spPr>
          <a:xfrm rot="10800000" flipH="1">
            <a:off x="4256550" y="1101100"/>
            <a:ext cx="648900" cy="318000"/>
          </a:xfrm>
          <a:prstGeom prst="bentConnector3">
            <a:avLst>
              <a:gd name="adj1" fmla="val 9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3" name="Google Shape;503;p56"/>
          <p:cNvSpPr txBox="1"/>
          <p:nvPr/>
        </p:nvSpPr>
        <p:spPr>
          <a:xfrm>
            <a:off x="7428049" y="1268336"/>
            <a:ext cx="1288200" cy="74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all the IDs in ‘df_order’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4" name="Google Shape;504;p56"/>
          <p:cNvCxnSpPr/>
          <p:nvPr/>
        </p:nvCxnSpPr>
        <p:spPr>
          <a:xfrm rot="10800000" flipH="1">
            <a:off x="1281725" y="3998200"/>
            <a:ext cx="7773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56"/>
          <p:cNvSpPr txBox="1"/>
          <p:nvPr/>
        </p:nvSpPr>
        <p:spPr>
          <a:xfrm>
            <a:off x="81875" y="3564100"/>
            <a:ext cx="1288200" cy="85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customer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6" name="Google Shape;506;p56"/>
          <p:cNvCxnSpPr/>
          <p:nvPr/>
        </p:nvCxnSpPr>
        <p:spPr>
          <a:xfrm rot="10800000">
            <a:off x="6923350" y="2560320"/>
            <a:ext cx="6402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" name="Google Shape;507;p56"/>
          <p:cNvSpPr txBox="1"/>
          <p:nvPr/>
        </p:nvSpPr>
        <p:spPr>
          <a:xfrm>
            <a:off x="7580450" y="2182723"/>
            <a:ext cx="1288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7"/>
          <p:cNvPicPr preferRelativeResize="0"/>
          <p:nvPr/>
        </p:nvPicPr>
        <p:blipFill rotWithShape="1">
          <a:blip r:embed="rId3">
            <a:alphaModFix/>
          </a:blip>
          <a:srcRect r="47421"/>
          <a:stretch/>
        </p:blipFill>
        <p:spPr>
          <a:xfrm>
            <a:off x="1066800" y="1597375"/>
            <a:ext cx="6116699" cy="267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4" name="Google Shape;514;p5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merge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8" name="Google Shape;518;p57"/>
          <p:cNvSpPr txBox="1"/>
          <p:nvPr/>
        </p:nvSpPr>
        <p:spPr>
          <a:xfrm>
            <a:off x="4829250" y="10495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9" name="Google Shape;519;p57"/>
          <p:cNvCxnSpPr/>
          <p:nvPr/>
        </p:nvCxnSpPr>
        <p:spPr>
          <a:xfrm rot="10800000">
            <a:off x="6681250" y="17725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57"/>
          <p:cNvCxnSpPr>
            <a:endCxn id="518" idx="1"/>
          </p:cNvCxnSpPr>
          <p:nvPr/>
        </p:nvCxnSpPr>
        <p:spPr>
          <a:xfrm rot="10800000" flipH="1">
            <a:off x="4180350" y="1253500"/>
            <a:ext cx="648900" cy="318000"/>
          </a:xfrm>
          <a:prstGeom prst="bentConnector3">
            <a:avLst>
              <a:gd name="adj1" fmla="val 9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21" name="Google Shape;521;p57"/>
          <p:cNvSpPr txBox="1"/>
          <p:nvPr/>
        </p:nvSpPr>
        <p:spPr>
          <a:xfrm>
            <a:off x="7428050" y="1420725"/>
            <a:ext cx="14178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all the IDs in ‘df_cust’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22" name="Google Shape;522;p57"/>
          <p:cNvCxnSpPr/>
          <p:nvPr/>
        </p:nvCxnSpPr>
        <p:spPr>
          <a:xfrm rot="10800000">
            <a:off x="6986050" y="29155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57"/>
          <p:cNvSpPr txBox="1"/>
          <p:nvPr/>
        </p:nvSpPr>
        <p:spPr>
          <a:xfrm>
            <a:off x="7732850" y="2487523"/>
            <a:ext cx="1288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using index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58"/>
          <p:cNvSpPr txBox="1"/>
          <p:nvPr/>
        </p:nvSpPr>
        <p:spPr>
          <a:xfrm>
            <a:off x="457200" y="1322525"/>
            <a:ext cx="28701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Merged DataFrame has the number of rows equal to that of the minimum of both the DataFrames. It includes rows from both DataFrames having same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method is useful, only if the record have same index in both the DataFrames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4" name="Google Shape;534;p58"/>
          <p:cNvPicPr preferRelativeResize="0"/>
          <p:nvPr/>
        </p:nvPicPr>
        <p:blipFill rotWithShape="1">
          <a:blip r:embed="rId3">
            <a:alphaModFix/>
          </a:blip>
          <a:srcRect r="39639"/>
          <a:stretch/>
        </p:blipFill>
        <p:spPr>
          <a:xfrm>
            <a:off x="3548275" y="1769350"/>
            <a:ext cx="5367125" cy="23786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vs. Join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544" name="Google Shape;544;p59"/>
          <p:cNvGraphicFramePr/>
          <p:nvPr/>
        </p:nvGraphicFramePr>
        <p:xfrm>
          <a:off x="786975" y="1447800"/>
          <a:ext cx="7451100" cy="28143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37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Merge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one or more columns of the second DataFrame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by the index of the second DataFrame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By default,</a:t>
                      </a: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performs ‘inner’ merge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By default,</a:t>
                      </a: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performs ‘Left’ join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error if one tries to merge more than two DataFrames simultaneously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multiple DataFrames by index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0"/>
          <p:cNvSpPr txBox="1"/>
          <p:nvPr/>
        </p:nvSpPr>
        <p:spPr>
          <a:xfrm>
            <a:off x="653725" y="2247225"/>
            <a:ext cx="61686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Unstack and Stack a Series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681150" y="1392875"/>
            <a:ext cx="72051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python series as shown below: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4" name="Google Shape;564;p61"/>
          <p:cNvPicPr preferRelativeResize="0"/>
          <p:nvPr/>
        </p:nvPicPr>
        <p:blipFill rotWithShape="1">
          <a:blip r:embed="rId3">
            <a:alphaModFix/>
          </a:blip>
          <a:srcRect r="54777"/>
          <a:stretch/>
        </p:blipFill>
        <p:spPr>
          <a:xfrm>
            <a:off x="2209800" y="1981175"/>
            <a:ext cx="4552599" cy="279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2"/>
          <p:cNvPicPr preferRelativeResize="0"/>
          <p:nvPr/>
        </p:nvPicPr>
        <p:blipFill rotWithShape="1">
          <a:blip r:embed="rId3">
            <a:alphaModFix/>
          </a:blip>
          <a:srcRect r="18513"/>
          <a:stretch/>
        </p:blipFill>
        <p:spPr>
          <a:xfrm>
            <a:off x="533400" y="2533850"/>
            <a:ext cx="7451101" cy="19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1" name="Google Shape;571;p6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6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Unstack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5" name="Google Shape;575;p62"/>
          <p:cNvSpPr txBox="1"/>
          <p:nvPr/>
        </p:nvSpPr>
        <p:spPr>
          <a:xfrm>
            <a:off x="533400" y="1173700"/>
            <a:ext cx="75438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Unstacking can be used to rearrange the series with hierarchical index in a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6219525" y="3315325"/>
            <a:ext cx="1502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Unstack the series at index ‘Index’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7" name="Google Shape;577;p62"/>
          <p:cNvCxnSpPr>
            <a:endCxn id="576" idx="1"/>
          </p:cNvCxnSpPr>
          <p:nvPr/>
        </p:nvCxnSpPr>
        <p:spPr>
          <a:xfrm rot="10800000" flipH="1">
            <a:off x="5412225" y="3579475"/>
            <a:ext cx="807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63"/>
          <p:cNvPicPr preferRelativeResize="0"/>
          <p:nvPr/>
        </p:nvPicPr>
        <p:blipFill rotWithShape="1">
          <a:blip r:embed="rId3">
            <a:alphaModFix/>
          </a:blip>
          <a:srcRect r="18513"/>
          <a:stretch/>
        </p:blipFill>
        <p:spPr>
          <a:xfrm>
            <a:off x="3346375" y="1257225"/>
            <a:ext cx="5645226" cy="311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4" name="Google Shape;584;p6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6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Unstack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8" name="Google Shape;588;p63"/>
          <p:cNvSpPr txBox="1"/>
          <p:nvPr/>
        </p:nvSpPr>
        <p:spPr>
          <a:xfrm>
            <a:off x="533400" y="1173700"/>
            <a:ext cx="23295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pass the level of index to unstack the series using parameter, ‘level’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9" name="Google Shape;589;p63"/>
          <p:cNvSpPr txBox="1"/>
          <p:nvPr/>
        </p:nvSpPr>
        <p:spPr>
          <a:xfrm>
            <a:off x="533400" y="2843575"/>
            <a:ext cx="23295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unstack() method uses the last level of index (-1) to unstack the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0" name="Google Shape;590;p63"/>
          <p:cNvSpPr txBox="1"/>
          <p:nvPr/>
        </p:nvSpPr>
        <p:spPr>
          <a:xfrm>
            <a:off x="5350576" y="2258877"/>
            <a:ext cx="1158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Unstack the series at index ‘Category’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91" name="Google Shape;591;p63"/>
          <p:cNvCxnSpPr/>
          <p:nvPr/>
        </p:nvCxnSpPr>
        <p:spPr>
          <a:xfrm>
            <a:off x="5062690" y="1755648"/>
            <a:ext cx="879000" cy="451200"/>
          </a:xfrm>
          <a:prstGeom prst="bentConnector3">
            <a:avLst>
              <a:gd name="adj1" fmla="val 10000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528750" y="1684025"/>
            <a:ext cx="75486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Creates a new series by appending a series with another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and append() methods are used to concatenate a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One can concatenate more than two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Stack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1" name="Google Shape;601;p64"/>
          <p:cNvSpPr txBox="1"/>
          <p:nvPr/>
        </p:nvSpPr>
        <p:spPr>
          <a:xfrm>
            <a:off x="748950" y="1588650"/>
            <a:ext cx="2859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Stack is the inverse operation of unstack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returns a series with hierarchical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2" name="Google Shape;602;p64"/>
          <p:cNvPicPr preferRelativeResize="0"/>
          <p:nvPr/>
        </p:nvPicPr>
        <p:blipFill rotWithShape="1">
          <a:blip r:embed="rId3">
            <a:alphaModFix/>
          </a:blip>
          <a:srcRect r="53795"/>
          <a:stretch/>
        </p:blipFill>
        <p:spPr>
          <a:xfrm>
            <a:off x="4522650" y="560525"/>
            <a:ext cx="3147675" cy="4354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6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5"/>
          <p:cNvSpPr txBox="1"/>
          <p:nvPr/>
        </p:nvSpPr>
        <p:spPr>
          <a:xfrm>
            <a:off x="653725" y="2247225"/>
            <a:ext cx="61686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Unstack and Stack the DataFrame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95225"/>
            <a:ext cx="7658301" cy="3394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8" name="Google Shape;618;p6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4718885" y="2423652"/>
            <a:ext cx="13854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hierarchical indexes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23" name="Google Shape;623;p66"/>
          <p:cNvCxnSpPr/>
          <p:nvPr/>
        </p:nvCxnSpPr>
        <p:spPr>
          <a:xfrm>
            <a:off x="5433375" y="1737360"/>
            <a:ext cx="6600" cy="70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7"/>
          <p:cNvPicPr preferRelativeResize="0"/>
          <p:nvPr/>
        </p:nvPicPr>
        <p:blipFill rotWithShape="1">
          <a:blip r:embed="rId3">
            <a:alphaModFix/>
          </a:blip>
          <a:srcRect r="72485"/>
          <a:stretch/>
        </p:blipFill>
        <p:spPr>
          <a:xfrm>
            <a:off x="2846975" y="2074102"/>
            <a:ext cx="3362400" cy="262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0" name="Google Shape;630;p6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Unstack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4" name="Google Shape;634;p67"/>
          <p:cNvSpPr txBox="1"/>
          <p:nvPr/>
        </p:nvSpPr>
        <p:spPr>
          <a:xfrm>
            <a:off x="685800" y="1021300"/>
            <a:ext cx="73233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Unstacking a DataFrame returns a DataFrame having a new level of column label which consists of the pivoted index label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6676725" y="3315325"/>
            <a:ext cx="12561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Unstack the DataFrame at index ‘key2’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6" name="Google Shape;636;p67"/>
          <p:cNvCxnSpPr/>
          <p:nvPr/>
        </p:nvCxnSpPr>
        <p:spPr>
          <a:xfrm>
            <a:off x="5815425" y="3581125"/>
            <a:ext cx="8613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37" name="Google Shape;637;p67"/>
          <p:cNvSpPr txBox="1"/>
          <p:nvPr/>
        </p:nvSpPr>
        <p:spPr>
          <a:xfrm>
            <a:off x="1571325" y="3315325"/>
            <a:ext cx="1119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New level of column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8" name="Google Shape;638;p67"/>
          <p:cNvCxnSpPr/>
          <p:nvPr/>
        </p:nvCxnSpPr>
        <p:spPr>
          <a:xfrm flipH="1">
            <a:off x="2670048" y="3593592"/>
            <a:ext cx="568500" cy="4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68"/>
          <p:cNvPicPr preferRelativeResize="0"/>
          <p:nvPr/>
        </p:nvPicPr>
        <p:blipFill rotWithShape="1">
          <a:blip r:embed="rId3">
            <a:alphaModFix/>
          </a:blip>
          <a:srcRect r="70858"/>
          <a:stretch/>
        </p:blipFill>
        <p:spPr>
          <a:xfrm>
            <a:off x="4572000" y="986950"/>
            <a:ext cx="3194175" cy="3434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5" name="Google Shape;645;p6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6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Stack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9" name="Google Shape;649;p68"/>
          <p:cNvSpPr txBox="1"/>
          <p:nvPr/>
        </p:nvSpPr>
        <p:spPr>
          <a:xfrm>
            <a:off x="581350" y="1439550"/>
            <a:ext cx="3721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Stacking a DataFrame returns a DataFrame having a new level of innermost index consisting of the the pivoted column label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 the English marks for John are unknown, the NaNs are printed for corresponding observations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0" name="Google Shape;650;p68"/>
          <p:cNvSpPr txBox="1"/>
          <p:nvPr/>
        </p:nvSpPr>
        <p:spPr>
          <a:xfrm>
            <a:off x="7819725" y="2400925"/>
            <a:ext cx="1119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New level of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index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51" name="Google Shape;651;p68"/>
          <p:cNvCxnSpPr/>
          <p:nvPr/>
        </p:nvCxnSpPr>
        <p:spPr>
          <a:xfrm>
            <a:off x="6790575" y="2041225"/>
            <a:ext cx="1589100" cy="359700"/>
          </a:xfrm>
          <a:prstGeom prst="bentConnector3">
            <a:avLst>
              <a:gd name="adj1" fmla="val 99176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69"/>
          <p:cNvSpPr txBox="1"/>
          <p:nvPr/>
        </p:nvSpPr>
        <p:spPr>
          <a:xfrm>
            <a:off x="653725" y="2323425"/>
            <a:ext cx="77550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Reshape</a:t>
            </a:r>
            <a:r>
              <a:rPr lang="en" sz="4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4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7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70"/>
          <p:cNvSpPr txBox="1"/>
          <p:nvPr/>
        </p:nvSpPr>
        <p:spPr>
          <a:xfrm>
            <a:off x="682350" y="139872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0" name="Google Shape;670;p7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1" name="Google Shape;671;p70"/>
          <p:cNvPicPr preferRelativeResize="0"/>
          <p:nvPr/>
        </p:nvPicPr>
        <p:blipFill rotWithShape="1">
          <a:blip r:embed="rId3">
            <a:alphaModFix/>
          </a:blip>
          <a:srcRect r="50524"/>
          <a:stretch/>
        </p:blipFill>
        <p:spPr>
          <a:xfrm>
            <a:off x="1905000" y="2092925"/>
            <a:ext cx="5192076" cy="2424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71"/>
          <p:cNvPicPr preferRelativeResize="0"/>
          <p:nvPr/>
        </p:nvPicPr>
        <p:blipFill rotWithShape="1">
          <a:blip r:embed="rId3">
            <a:alphaModFix/>
          </a:blip>
          <a:srcRect r="44481"/>
          <a:stretch/>
        </p:blipFill>
        <p:spPr>
          <a:xfrm>
            <a:off x="3939450" y="1063650"/>
            <a:ext cx="4904524" cy="3295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8" name="Google Shape;678;p7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7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Reshape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2" name="Google Shape;682;p71"/>
          <p:cNvSpPr txBox="1"/>
          <p:nvPr/>
        </p:nvSpPr>
        <p:spPr>
          <a:xfrm>
            <a:off x="572550" y="1454225"/>
            <a:ext cx="3214500" cy="2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melt() method is used to change the DataFrame format from wide to long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column ‘variable’ contains all the columns except the identifiers and ‘value’ contains the values of corresponding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3" name="Google Shape;683;p71"/>
          <p:cNvSpPr txBox="1"/>
          <p:nvPr/>
        </p:nvSpPr>
        <p:spPr>
          <a:xfrm>
            <a:off x="7057725" y="2477125"/>
            <a:ext cx="109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list of columns as identifiers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84" name="Google Shape;684;p71"/>
          <p:cNvCxnSpPr/>
          <p:nvPr/>
        </p:nvCxnSpPr>
        <p:spPr>
          <a:xfrm rot="-5400000" flipH="1">
            <a:off x="7110975" y="1967300"/>
            <a:ext cx="926700" cy="13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72"/>
          <p:cNvPicPr preferRelativeResize="0"/>
          <p:nvPr/>
        </p:nvPicPr>
        <p:blipFill rotWithShape="1">
          <a:blip r:embed="rId3">
            <a:alphaModFix/>
          </a:blip>
          <a:srcRect r="32908"/>
          <a:stretch/>
        </p:blipFill>
        <p:spPr>
          <a:xfrm>
            <a:off x="1676400" y="2275200"/>
            <a:ext cx="5970674" cy="2036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1" name="Google Shape;691;p7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7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Reshape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5" name="Google Shape;695;p72"/>
          <p:cNvSpPr txBox="1"/>
          <p:nvPr/>
        </p:nvSpPr>
        <p:spPr>
          <a:xfrm>
            <a:off x="547775" y="1160450"/>
            <a:ext cx="77439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Assign the variables to the parameter, ‘value_vars’ to get the corresponding values for specified identifiers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6" name="Google Shape;696;p72"/>
          <p:cNvSpPr txBox="1"/>
          <p:nvPr/>
        </p:nvSpPr>
        <p:spPr>
          <a:xfrm>
            <a:off x="6098850" y="3417200"/>
            <a:ext cx="135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column names to return the corresponding values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97" name="Google Shape;697;p72"/>
          <p:cNvCxnSpPr/>
          <p:nvPr/>
        </p:nvCxnSpPr>
        <p:spPr>
          <a:xfrm rot="-5400000" flipH="1">
            <a:off x="6394257" y="2975370"/>
            <a:ext cx="845700" cy="15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73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Pivot Tables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681150" y="1392875"/>
            <a:ext cx="72051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python series as shown below: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r="54777"/>
          <a:stretch/>
        </p:blipFill>
        <p:spPr>
          <a:xfrm>
            <a:off x="2209800" y="1981175"/>
            <a:ext cx="4552599" cy="279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7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Pivot tables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7" name="Google Shape;717;p74"/>
          <p:cNvSpPr txBox="1"/>
          <p:nvPr/>
        </p:nvSpPr>
        <p:spPr>
          <a:xfrm>
            <a:off x="604450" y="1576950"/>
            <a:ext cx="7588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has a DataFrame like structure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data for the specified columns and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7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7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7" name="Google Shape;727;p75"/>
          <p:cNvSpPr txBox="1"/>
          <p:nvPr/>
        </p:nvSpPr>
        <p:spPr>
          <a:xfrm>
            <a:off x="666400" y="2016075"/>
            <a:ext cx="21135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to create a pivot table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8" name="Google Shape;728;p75"/>
          <p:cNvPicPr preferRelativeResize="0"/>
          <p:nvPr/>
        </p:nvPicPr>
        <p:blipFill rotWithShape="1">
          <a:blip r:embed="rId3">
            <a:alphaModFix/>
          </a:blip>
          <a:srcRect r="65120"/>
          <a:stretch/>
        </p:blipFill>
        <p:spPr>
          <a:xfrm>
            <a:off x="3922900" y="865325"/>
            <a:ext cx="3311474" cy="39831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6"/>
          <p:cNvPicPr preferRelativeResize="0"/>
          <p:nvPr/>
        </p:nvPicPr>
        <p:blipFill rotWithShape="1">
          <a:blip r:embed="rId3">
            <a:alphaModFix/>
          </a:blip>
          <a:srcRect r="51611"/>
          <a:stretch/>
        </p:blipFill>
        <p:spPr>
          <a:xfrm>
            <a:off x="3886200" y="1609200"/>
            <a:ext cx="4985625" cy="1997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5" name="Google Shape;735;p7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7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pivot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572550" y="1606625"/>
            <a:ext cx="3174300" cy="28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pivot_table() method generates a pivot table for the given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aggregate function is ‘mean’, which aggregates the columns passed in the parameter, ‘values’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0" name="Google Shape;740;p76"/>
          <p:cNvSpPr txBox="1"/>
          <p:nvPr/>
        </p:nvSpPr>
        <p:spPr>
          <a:xfrm>
            <a:off x="7210125" y="3009187"/>
            <a:ext cx="109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columns to aggregate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41" name="Google Shape;741;p76"/>
          <p:cNvCxnSpPr/>
          <p:nvPr/>
        </p:nvCxnSpPr>
        <p:spPr>
          <a:xfrm rot="-5400000" flipH="1">
            <a:off x="7300575" y="2539700"/>
            <a:ext cx="852300" cy="13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2" name="Google Shape;742;p76"/>
          <p:cNvCxnSpPr/>
          <p:nvPr/>
        </p:nvCxnSpPr>
        <p:spPr>
          <a:xfrm rot="-5400000" flipH="1">
            <a:off x="5602475" y="3413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43" name="Google Shape;743;p76"/>
          <p:cNvSpPr txBox="1"/>
          <p:nvPr/>
        </p:nvSpPr>
        <p:spPr>
          <a:xfrm>
            <a:off x="5686125" y="4001125"/>
            <a:ext cx="109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Average yield per season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77"/>
          <p:cNvPicPr preferRelativeResize="0"/>
          <p:nvPr/>
        </p:nvPicPr>
        <p:blipFill rotWithShape="1">
          <a:blip r:embed="rId3">
            <a:alphaModFix/>
          </a:blip>
          <a:srcRect r="40631"/>
          <a:stretch/>
        </p:blipFill>
        <p:spPr>
          <a:xfrm>
            <a:off x="1066800" y="1615450"/>
            <a:ext cx="6477000" cy="21001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0" name="Google Shape;750;p7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77"/>
          <p:cNvSpPr txBox="1"/>
          <p:nvPr/>
        </p:nvSpPr>
        <p:spPr>
          <a:xfrm>
            <a:off x="5990925" y="3162925"/>
            <a:ext cx="1032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sum of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54" name="Google Shape;754;p77"/>
          <p:cNvCxnSpPr/>
          <p:nvPr/>
        </p:nvCxnSpPr>
        <p:spPr>
          <a:xfrm rot="-5400000" flipH="1">
            <a:off x="6044175" y="2653100"/>
            <a:ext cx="926700" cy="13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55" name="Google Shape;755;p77"/>
          <p:cNvCxnSpPr/>
          <p:nvPr/>
        </p:nvCxnSpPr>
        <p:spPr>
          <a:xfrm rot="-5400000" flipH="1">
            <a:off x="2630675" y="3413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6" name="Google Shape;756;p77"/>
          <p:cNvSpPr txBox="1"/>
          <p:nvPr/>
        </p:nvSpPr>
        <p:spPr>
          <a:xfrm>
            <a:off x="2714325" y="4001125"/>
            <a:ext cx="109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 of yield per season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7" name="Google Shape;757;p7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pivot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8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7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78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7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7" name="Google Shape;777;p79"/>
          <p:cNvSpPr txBox="1"/>
          <p:nvPr/>
        </p:nvSpPr>
        <p:spPr>
          <a:xfrm>
            <a:off x="680650" y="1653150"/>
            <a:ext cx="61371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Cross tables are similar to pivot tables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computes a cross tabulation of two or more factors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8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8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7" name="Google Shape;787;p80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‘EmployeeData’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8" name="Google Shape;788;p80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524000" y="2019450"/>
            <a:ext cx="5952550" cy="26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81"/>
          <p:cNvPicPr preferRelativeResize="0"/>
          <p:nvPr/>
        </p:nvPicPr>
        <p:blipFill rotWithShape="1">
          <a:blip r:embed="rId3">
            <a:alphaModFix/>
          </a:blip>
          <a:srcRect r="20401"/>
          <a:stretch/>
        </p:blipFill>
        <p:spPr>
          <a:xfrm>
            <a:off x="685800" y="1996975"/>
            <a:ext cx="7929103" cy="17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5" name="Google Shape;795;p8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cross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9" name="Google Shape;799;p81"/>
          <p:cNvSpPr txBox="1"/>
          <p:nvPr/>
        </p:nvSpPr>
        <p:spPr>
          <a:xfrm>
            <a:off x="641400" y="1219200"/>
            <a:ext cx="6060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city-wise gender count using the crosstab()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0" name="Google Shape;800;p81"/>
          <p:cNvSpPr txBox="1"/>
          <p:nvPr/>
        </p:nvSpPr>
        <p:spPr>
          <a:xfrm>
            <a:off x="6676725" y="3282050"/>
            <a:ext cx="1059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column label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1" name="Google Shape;801;p81"/>
          <p:cNvCxnSpPr/>
          <p:nvPr/>
        </p:nvCxnSpPr>
        <p:spPr>
          <a:xfrm>
            <a:off x="7144500" y="2471025"/>
            <a:ext cx="10200" cy="774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2" name="Google Shape;802;p81"/>
          <p:cNvSpPr txBox="1"/>
          <p:nvPr/>
        </p:nvSpPr>
        <p:spPr>
          <a:xfrm>
            <a:off x="5152725" y="3306743"/>
            <a:ext cx="9144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row label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3" name="Google Shape;803;p81"/>
          <p:cNvCxnSpPr/>
          <p:nvPr/>
        </p:nvCxnSpPr>
        <p:spPr>
          <a:xfrm>
            <a:off x="5604225" y="2468880"/>
            <a:ext cx="5700" cy="805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4" name="Google Shape;804;p81"/>
          <p:cNvSpPr txBox="1"/>
          <p:nvPr/>
        </p:nvSpPr>
        <p:spPr>
          <a:xfrm>
            <a:off x="641400" y="4114800"/>
            <a:ext cx="7451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By default, the crosstab() method returns the frequency table of the variables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82"/>
          <p:cNvPicPr preferRelativeResize="0"/>
          <p:nvPr/>
        </p:nvPicPr>
        <p:blipFill rotWithShape="1">
          <a:blip r:embed="rId3">
            <a:alphaModFix/>
          </a:blip>
          <a:srcRect r="4443"/>
          <a:stretch/>
        </p:blipFill>
        <p:spPr>
          <a:xfrm>
            <a:off x="203125" y="1867175"/>
            <a:ext cx="8737750" cy="1551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1" name="Google Shape;811;p8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8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2"/>
          <p:cNvSpPr txBox="1"/>
          <p:nvPr/>
        </p:nvSpPr>
        <p:spPr>
          <a:xfrm>
            <a:off x="489000" y="1219200"/>
            <a:ext cx="7339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city-wise distribution of salary for different genders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5" name="Google Shape;815;p8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cross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6" name="Google Shape;816;p82"/>
          <p:cNvSpPr txBox="1"/>
          <p:nvPr/>
        </p:nvSpPr>
        <p:spPr>
          <a:xfrm>
            <a:off x="7488936" y="2958575"/>
            <a:ext cx="91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Function to aggregate the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17" name="Google Shape;817;p82"/>
          <p:cNvCxnSpPr/>
          <p:nvPr/>
        </p:nvCxnSpPr>
        <p:spPr>
          <a:xfrm flipH="1">
            <a:off x="7924725" y="2304288"/>
            <a:ext cx="8400" cy="539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18" name="Google Shape;818;p82"/>
          <p:cNvSpPr txBox="1"/>
          <p:nvPr/>
        </p:nvSpPr>
        <p:spPr>
          <a:xfrm>
            <a:off x="4238325" y="2966075"/>
            <a:ext cx="1120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Values to be aggregated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19" name="Google Shape;819;p82"/>
          <p:cNvCxnSpPr/>
          <p:nvPr/>
        </p:nvCxnSpPr>
        <p:spPr>
          <a:xfrm>
            <a:off x="4793025" y="2304288"/>
            <a:ext cx="54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20" name="Google Shape;820;p82"/>
          <p:cNvSpPr txBox="1"/>
          <p:nvPr/>
        </p:nvSpPr>
        <p:spPr>
          <a:xfrm>
            <a:off x="2866725" y="4109075"/>
            <a:ext cx="1120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Gender and city-wise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Average salary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21" name="Google Shape;821;p82"/>
          <p:cNvCxnSpPr/>
          <p:nvPr/>
        </p:nvCxnSpPr>
        <p:spPr>
          <a:xfrm rot="-5400000" flipH="1">
            <a:off x="2783075" y="3413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3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8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8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3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for duplicates</a:t>
            </a:r>
            <a:endParaRPr sz="4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827550" y="1738200"/>
            <a:ext cx="2718000" cy="1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method concatenates a series in the order they are passed in the function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351149" y="1575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r="69394"/>
          <a:stretch/>
        </p:blipFill>
        <p:spPr>
          <a:xfrm>
            <a:off x="4840950" y="608475"/>
            <a:ext cx="2952551" cy="4192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30"/>
          <p:cNvSpPr/>
          <p:nvPr/>
        </p:nvSpPr>
        <p:spPr>
          <a:xfrm>
            <a:off x="4788400" y="1188720"/>
            <a:ext cx="1038300" cy="167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4788400" y="2896975"/>
            <a:ext cx="1038300" cy="172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8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8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1" name="Google Shape;841;p84"/>
          <p:cNvSpPr txBox="1"/>
          <p:nvPr/>
        </p:nvSpPr>
        <p:spPr>
          <a:xfrm>
            <a:off x="569100" y="1320050"/>
            <a:ext cx="7112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42" name="Google Shape;842;p84"/>
          <p:cNvPicPr preferRelativeResize="0"/>
          <p:nvPr/>
        </p:nvPicPr>
        <p:blipFill rotWithShape="1">
          <a:blip r:embed="rId3">
            <a:alphaModFix/>
          </a:blip>
          <a:srcRect r="50067"/>
          <a:stretch/>
        </p:blipFill>
        <p:spPr>
          <a:xfrm>
            <a:off x="1828800" y="1898450"/>
            <a:ext cx="5584274" cy="29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8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8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Check for duplicates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2" name="Google Shape;852;p85"/>
          <p:cNvSpPr txBox="1"/>
          <p:nvPr/>
        </p:nvSpPr>
        <p:spPr>
          <a:xfrm>
            <a:off x="630900" y="1744700"/>
            <a:ext cx="30354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duplicate observations using the duplicated()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second and last observation in the dataset is same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53" name="Google Shape;853;p85"/>
          <p:cNvPicPr preferRelativeResize="0"/>
          <p:nvPr/>
        </p:nvPicPr>
        <p:blipFill rotWithShape="1">
          <a:blip r:embed="rId3">
            <a:alphaModFix/>
          </a:blip>
          <a:srcRect r="63774"/>
          <a:stretch/>
        </p:blipFill>
        <p:spPr>
          <a:xfrm>
            <a:off x="4284000" y="1671050"/>
            <a:ext cx="4344475" cy="2164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86"/>
          <p:cNvPicPr preferRelativeResize="0"/>
          <p:nvPr/>
        </p:nvPicPr>
        <p:blipFill rotWithShape="1">
          <a:blip r:embed="rId3">
            <a:alphaModFix/>
          </a:blip>
          <a:srcRect r="70920"/>
          <a:stretch/>
        </p:blipFill>
        <p:spPr>
          <a:xfrm>
            <a:off x="457200" y="1606875"/>
            <a:ext cx="3700079" cy="27535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0" name="Google Shape;860;p8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duplicates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4" name="Google Shape;864;p86"/>
          <p:cNvSpPr txBox="1"/>
          <p:nvPr/>
        </p:nvSpPr>
        <p:spPr>
          <a:xfrm>
            <a:off x="601625" y="809400"/>
            <a:ext cx="6521400" cy="43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drop_duplicates() method to drop the duplicated rows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5" name="Google Shape;865;p86"/>
          <p:cNvSpPr txBox="1"/>
          <p:nvPr/>
        </p:nvSpPr>
        <p:spPr>
          <a:xfrm>
            <a:off x="842400" y="4476300"/>
            <a:ext cx="2774100" cy="43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6" name="Google Shape;866;p86"/>
          <p:cNvSpPr txBox="1"/>
          <p:nvPr/>
        </p:nvSpPr>
        <p:spPr>
          <a:xfrm>
            <a:off x="5228350" y="4476300"/>
            <a:ext cx="2921700" cy="43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7" name="Google Shape;867;p86"/>
          <p:cNvSpPr/>
          <p:nvPr/>
        </p:nvSpPr>
        <p:spPr>
          <a:xfrm>
            <a:off x="614325" y="2907792"/>
            <a:ext cx="3477000" cy="27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86"/>
          <p:cNvSpPr/>
          <p:nvPr/>
        </p:nvSpPr>
        <p:spPr>
          <a:xfrm>
            <a:off x="614325" y="3974592"/>
            <a:ext cx="3477000" cy="27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9" name="Google Shape;869;p86"/>
          <p:cNvPicPr preferRelativeResize="0"/>
          <p:nvPr/>
        </p:nvPicPr>
        <p:blipFill rotWithShape="1">
          <a:blip r:embed="rId4">
            <a:alphaModFix/>
          </a:blip>
          <a:srcRect r="70779"/>
          <a:stretch/>
        </p:blipFill>
        <p:spPr>
          <a:xfrm>
            <a:off x="4726578" y="1637625"/>
            <a:ext cx="4007023" cy="2753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7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7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Dropping Rows and Columns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8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rows and columns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9" name="Google Shape;889;p88"/>
          <p:cNvSpPr txBox="1"/>
          <p:nvPr/>
        </p:nvSpPr>
        <p:spPr>
          <a:xfrm>
            <a:off x="580475" y="1535925"/>
            <a:ext cx="8094900" cy="1387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drop() method is used to drop the unwanted rows and columns from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scenarios where we need to drop certain rows and/or columns which have missing values, or are redundant with respect to our analysis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8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8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9" name="Google Shape;899;p89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‘EmployeeData’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0" name="Google Shape;900;p89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524000" y="2019450"/>
            <a:ext cx="5952550" cy="26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90"/>
          <p:cNvPicPr preferRelativeResize="0"/>
          <p:nvPr/>
        </p:nvPicPr>
        <p:blipFill rotWithShape="1">
          <a:blip r:embed="rId3">
            <a:alphaModFix/>
          </a:blip>
          <a:srcRect r="34464"/>
          <a:stretch/>
        </p:blipFill>
        <p:spPr>
          <a:xfrm>
            <a:off x="3747150" y="1252500"/>
            <a:ext cx="4954125" cy="36043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7" name="Google Shape;907;p9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9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9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rows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1" name="Google Shape;911;p90"/>
          <p:cNvSpPr txBox="1"/>
          <p:nvPr/>
        </p:nvSpPr>
        <p:spPr>
          <a:xfrm>
            <a:off x="606150" y="1998525"/>
            <a:ext cx="2912400" cy="2258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drop() method to drop the rows with index values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‘range(6)’ is used to drop the first six rows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12" name="Google Shape;912;p90"/>
          <p:cNvCxnSpPr/>
          <p:nvPr/>
        </p:nvCxnSpPr>
        <p:spPr>
          <a:xfrm rot="10800000" flipH="1">
            <a:off x="5450075" y="10512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3" name="Google Shape;913;p90"/>
          <p:cNvSpPr txBox="1"/>
          <p:nvPr/>
        </p:nvSpPr>
        <p:spPr>
          <a:xfrm>
            <a:off x="6295725" y="724525"/>
            <a:ext cx="1005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row indices to ‘index’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91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029700" y="1919925"/>
            <a:ext cx="6181776" cy="23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0" name="Google Shape;920;p9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9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rows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4" name="Google Shape;924;p91"/>
          <p:cNvSpPr txBox="1"/>
          <p:nvPr/>
        </p:nvSpPr>
        <p:spPr>
          <a:xfrm>
            <a:off x="7562100" y="2040575"/>
            <a:ext cx="1353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list of row indices to drop the rows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25" name="Google Shape;925;p91"/>
          <p:cNvCxnSpPr/>
          <p:nvPr/>
        </p:nvCxnSpPr>
        <p:spPr>
          <a:xfrm rot="10800000" flipH="1">
            <a:off x="4598100" y="2322725"/>
            <a:ext cx="30540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9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9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columns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5" name="Google Shape;935;p92"/>
          <p:cNvSpPr txBox="1"/>
          <p:nvPr/>
        </p:nvSpPr>
        <p:spPr>
          <a:xfrm>
            <a:off x="7286996" y="1899294"/>
            <a:ext cx="13212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list of column names to drop the columns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6" name="Google Shape;936;p92"/>
          <p:cNvPicPr preferRelativeResize="0"/>
          <p:nvPr/>
        </p:nvPicPr>
        <p:blipFill rotWithShape="1">
          <a:blip r:embed="rId3">
            <a:alphaModFix/>
          </a:blip>
          <a:srcRect r="46876"/>
          <a:stretch/>
        </p:blipFill>
        <p:spPr>
          <a:xfrm>
            <a:off x="990600" y="1731800"/>
            <a:ext cx="5398189" cy="241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37" name="Google Shape;937;p92"/>
          <p:cNvCxnSpPr/>
          <p:nvPr/>
        </p:nvCxnSpPr>
        <p:spPr>
          <a:xfrm rot="10800000" flipH="1">
            <a:off x="6224573" y="2139727"/>
            <a:ext cx="1107600" cy="9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9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Usage of inplace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7" name="Google Shape;947;p93"/>
          <p:cNvSpPr txBox="1"/>
          <p:nvPr/>
        </p:nvSpPr>
        <p:spPr>
          <a:xfrm>
            <a:off x="609600" y="1497825"/>
            <a:ext cx="8019000" cy="3179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saw how to drop the unwanted rows and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However, doing so does not delete it permanently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remove them permanently from the data, we use the parameter ‘inplace’ and set it to true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By default, the value inplace takes is false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r="30972"/>
          <a:stretch/>
        </p:blipFill>
        <p:spPr>
          <a:xfrm>
            <a:off x="2971800" y="1017725"/>
            <a:ext cx="5342302" cy="3739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3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76350" y="151050"/>
            <a:ext cx="7451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hierarchical index and label the index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4875225" y="2563550"/>
            <a:ext cx="914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hierarchical indexes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4" name="Google Shape;154;p31"/>
          <p:cNvCxnSpPr/>
          <p:nvPr/>
        </p:nvCxnSpPr>
        <p:spPr>
          <a:xfrm rot="10800000">
            <a:off x="5339475" y="1613150"/>
            <a:ext cx="0" cy="950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31"/>
          <p:cNvSpPr txBox="1"/>
          <p:nvPr/>
        </p:nvSpPr>
        <p:spPr>
          <a:xfrm>
            <a:off x="6316450" y="2566625"/>
            <a:ext cx="11697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label of indexes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 rot="10800000" flipH="1">
            <a:off x="6856450" y="1610075"/>
            <a:ext cx="900" cy="962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31"/>
          <p:cNvSpPr txBox="1"/>
          <p:nvPr/>
        </p:nvSpPr>
        <p:spPr>
          <a:xfrm>
            <a:off x="431275" y="2025000"/>
            <a:ext cx="24693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Add the hierarchical indexes and labels while concatenating two series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94"/>
          <p:cNvPicPr preferRelativeResize="0"/>
          <p:nvPr/>
        </p:nvPicPr>
        <p:blipFill rotWithShape="1">
          <a:blip r:embed="rId3">
            <a:alphaModFix/>
          </a:blip>
          <a:srcRect r="22946"/>
          <a:stretch/>
        </p:blipFill>
        <p:spPr>
          <a:xfrm>
            <a:off x="1056875" y="1784725"/>
            <a:ext cx="6378925" cy="3099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4" name="Google Shape;954;p9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9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Usage of inplace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609600" y="1240475"/>
            <a:ext cx="7810800" cy="358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Drop the the first 11 rows and the variables ‘City_Residence’ and ‘Designation’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9" name="Google Shape;959;p94"/>
          <p:cNvSpPr txBox="1"/>
          <p:nvPr/>
        </p:nvSpPr>
        <p:spPr>
          <a:xfrm>
            <a:off x="7514925" y="2508875"/>
            <a:ext cx="12861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Removes the rows and columns from the original data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60" name="Google Shape;960;p94"/>
          <p:cNvCxnSpPr/>
          <p:nvPr/>
        </p:nvCxnSpPr>
        <p:spPr>
          <a:xfrm rot="10800000">
            <a:off x="7278875" y="21180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5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9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9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95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Mapping and Replacing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9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9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80" name="Google Shape;980;p96"/>
          <p:cNvPicPr preferRelativeResize="0"/>
          <p:nvPr/>
        </p:nvPicPr>
        <p:blipFill rotWithShape="1">
          <a:blip r:embed="rId3">
            <a:alphaModFix/>
          </a:blip>
          <a:srcRect r="36552"/>
          <a:stretch/>
        </p:blipFill>
        <p:spPr>
          <a:xfrm>
            <a:off x="1524000" y="1905800"/>
            <a:ext cx="6152250" cy="254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1" name="Google Shape;981;p96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9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9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Map the dictionary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1" name="Google Shape;991;p97"/>
          <p:cNvSpPr txBox="1"/>
          <p:nvPr/>
        </p:nvSpPr>
        <p:spPr>
          <a:xfrm>
            <a:off x="685800" y="1926275"/>
            <a:ext cx="25059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map() method to create a new column by mapping the DataFrame column values with the dictionary key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2" name="Google Shape;992;p97"/>
          <p:cNvPicPr preferRelativeResize="0"/>
          <p:nvPr/>
        </p:nvPicPr>
        <p:blipFill rotWithShape="1">
          <a:blip r:embed="rId3">
            <a:alphaModFix/>
          </a:blip>
          <a:srcRect r="57793"/>
          <a:stretch/>
        </p:blipFill>
        <p:spPr>
          <a:xfrm>
            <a:off x="3441000" y="1093925"/>
            <a:ext cx="4045449" cy="3539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3" name="Google Shape;993;p97"/>
          <p:cNvSpPr txBox="1"/>
          <p:nvPr/>
        </p:nvSpPr>
        <p:spPr>
          <a:xfrm>
            <a:off x="7440850" y="3182975"/>
            <a:ext cx="120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Map the dictionary to create a new column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94" name="Google Shape;994;p97"/>
          <p:cNvCxnSpPr/>
          <p:nvPr/>
        </p:nvCxnSpPr>
        <p:spPr>
          <a:xfrm rot="10800000">
            <a:off x="7233149" y="2683237"/>
            <a:ext cx="765900" cy="3843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9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9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Replace the values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4" name="Google Shape;1004;p98"/>
          <p:cNvSpPr txBox="1"/>
          <p:nvPr/>
        </p:nvSpPr>
        <p:spPr>
          <a:xfrm>
            <a:off x="609600" y="1011875"/>
            <a:ext cx="703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replace() method is used to replace the values in the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5" name="Google Shape;1005;p98"/>
          <p:cNvSpPr txBox="1"/>
          <p:nvPr/>
        </p:nvSpPr>
        <p:spPr>
          <a:xfrm>
            <a:off x="6297850" y="1582775"/>
            <a:ext cx="13881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Create a dictionary to replace the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06" name="Google Shape;1006;p98"/>
          <p:cNvPicPr preferRelativeResize="0"/>
          <p:nvPr/>
        </p:nvPicPr>
        <p:blipFill rotWithShape="1">
          <a:blip r:embed="rId3">
            <a:alphaModFix/>
          </a:blip>
          <a:srcRect r="59641"/>
          <a:stretch/>
        </p:blipFill>
        <p:spPr>
          <a:xfrm>
            <a:off x="1371600" y="1730475"/>
            <a:ext cx="4467512" cy="3108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07" name="Google Shape;1007;p98"/>
          <p:cNvCxnSpPr/>
          <p:nvPr/>
        </p:nvCxnSpPr>
        <p:spPr>
          <a:xfrm rot="-5400000">
            <a:off x="5049675" y="671940"/>
            <a:ext cx="9000" cy="2505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9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99"/>
          <p:cNvSpPr txBox="1"/>
          <p:nvPr/>
        </p:nvSpPr>
        <p:spPr>
          <a:xfrm>
            <a:off x="577525" y="2399625"/>
            <a:ext cx="5895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Group the DataFrame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0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0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10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6" name="Google Shape;1026;p100"/>
          <p:cNvSpPr txBox="1"/>
          <p:nvPr/>
        </p:nvSpPr>
        <p:spPr>
          <a:xfrm>
            <a:off x="834750" y="1855925"/>
            <a:ext cx="256770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7" name="Google Shape;1027;p100"/>
          <p:cNvPicPr preferRelativeResize="0"/>
          <p:nvPr/>
        </p:nvPicPr>
        <p:blipFill rotWithShape="1">
          <a:blip r:embed="rId3">
            <a:alphaModFix/>
          </a:blip>
          <a:srcRect r="65120"/>
          <a:stretch/>
        </p:blipFill>
        <p:spPr>
          <a:xfrm>
            <a:off x="3999100" y="865325"/>
            <a:ext cx="3311474" cy="39831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01"/>
          <p:cNvPicPr preferRelativeResize="0"/>
          <p:nvPr/>
        </p:nvPicPr>
        <p:blipFill rotWithShape="1">
          <a:blip r:embed="rId3">
            <a:alphaModFix/>
          </a:blip>
          <a:srcRect r="53589"/>
          <a:stretch/>
        </p:blipFill>
        <p:spPr>
          <a:xfrm>
            <a:off x="2286000" y="2152500"/>
            <a:ext cx="4243726" cy="175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4" name="Google Shape;1034;p10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0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0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8" name="Google Shape;1038;p101"/>
          <p:cNvSpPr txBox="1"/>
          <p:nvPr/>
        </p:nvSpPr>
        <p:spPr>
          <a:xfrm>
            <a:off x="682350" y="1398725"/>
            <a:ext cx="7146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Use groupby() method to group the dataframe by the specific column(s) 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9" name="Google Shape;1039;p101"/>
          <p:cNvSpPr txBox="1"/>
          <p:nvPr/>
        </p:nvSpPr>
        <p:spPr>
          <a:xfrm>
            <a:off x="3561450" y="3177550"/>
            <a:ext cx="914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Group the data by ‘Seasons’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0" name="Google Shape;1040;p101"/>
          <p:cNvCxnSpPr/>
          <p:nvPr/>
        </p:nvCxnSpPr>
        <p:spPr>
          <a:xfrm>
            <a:off x="4028475" y="2683740"/>
            <a:ext cx="9000" cy="473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41" name="Google Shape;1041;p101"/>
          <p:cNvSpPr txBox="1"/>
          <p:nvPr/>
        </p:nvSpPr>
        <p:spPr>
          <a:xfrm>
            <a:off x="4933050" y="3253750"/>
            <a:ext cx="1101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values for each season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2" name="Google Shape;1042;p101"/>
          <p:cNvCxnSpPr/>
          <p:nvPr/>
        </p:nvCxnSpPr>
        <p:spPr>
          <a:xfrm>
            <a:off x="5476200" y="2683750"/>
            <a:ext cx="7500" cy="570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3" name="Google Shape;1043;p101"/>
          <p:cNvCxnSpPr/>
          <p:nvPr/>
        </p:nvCxnSpPr>
        <p:spPr>
          <a:xfrm>
            <a:off x="6135875" y="2651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44" name="Google Shape;1044;p101"/>
          <p:cNvSpPr txBox="1"/>
          <p:nvPr/>
        </p:nvSpPr>
        <p:spPr>
          <a:xfrm>
            <a:off x="6981525" y="2781925"/>
            <a:ext cx="110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Converts the series to DataFrame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02"/>
          <p:cNvPicPr preferRelativeResize="0"/>
          <p:nvPr/>
        </p:nvPicPr>
        <p:blipFill rotWithShape="1">
          <a:blip r:embed="rId3">
            <a:alphaModFix/>
          </a:blip>
          <a:srcRect r="59758"/>
          <a:stretch/>
        </p:blipFill>
        <p:spPr>
          <a:xfrm>
            <a:off x="1905000" y="2117500"/>
            <a:ext cx="4426949" cy="1643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1" name="Google Shape;1051;p10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0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0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5" name="Google Shape;1055;p102"/>
          <p:cNvSpPr txBox="1"/>
          <p:nvPr/>
        </p:nvSpPr>
        <p:spPr>
          <a:xfrm>
            <a:off x="682350" y="1398725"/>
            <a:ext cx="7146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Get the number of months for each season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6" name="Google Shape;1056;p102"/>
          <p:cNvSpPr txBox="1"/>
          <p:nvPr/>
        </p:nvSpPr>
        <p:spPr>
          <a:xfrm>
            <a:off x="6761850" y="2263150"/>
            <a:ext cx="115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number of months per season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7" name="Google Shape;1057;p102"/>
          <p:cNvCxnSpPr/>
          <p:nvPr/>
        </p:nvCxnSpPr>
        <p:spPr>
          <a:xfrm rot="-5400000" flipH="1">
            <a:off x="6543000" y="2302750"/>
            <a:ext cx="7500" cy="570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58" name="Google Shape;1058;p102"/>
          <p:cNvSpPr txBox="1"/>
          <p:nvPr/>
        </p:nvSpPr>
        <p:spPr>
          <a:xfrm>
            <a:off x="428325" y="3728075"/>
            <a:ext cx="11532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Output as a series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9" name="Google Shape;1059;p102"/>
          <p:cNvCxnSpPr/>
          <p:nvPr/>
        </p:nvCxnSpPr>
        <p:spPr>
          <a:xfrm rot="10800000" flipH="1">
            <a:off x="1030475" y="33372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3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10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10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103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351149" y="10332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586300" y="1510025"/>
            <a:ext cx="3563400" cy="21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append() method is used append a series with another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Here, we append the 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‘even_series’ to ‘odd_series’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Appended indexes are same as the 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original series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r="67279"/>
          <a:stretch/>
        </p:blipFill>
        <p:spPr>
          <a:xfrm>
            <a:off x="4773825" y="492950"/>
            <a:ext cx="3197024" cy="438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32"/>
          <p:cNvSpPr/>
          <p:nvPr/>
        </p:nvSpPr>
        <p:spPr>
          <a:xfrm>
            <a:off x="4712200" y="1035400"/>
            <a:ext cx="1038300" cy="18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4712200" y="2896975"/>
            <a:ext cx="1038300" cy="181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0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0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0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9" name="Google Shape;1079;p104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‘EmployeeData’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0" name="Google Shape;1080;p104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524000" y="2019450"/>
            <a:ext cx="5952550" cy="26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105"/>
          <p:cNvPicPr preferRelativeResize="0"/>
          <p:nvPr/>
        </p:nvPicPr>
        <p:blipFill rotWithShape="1">
          <a:blip r:embed="rId3">
            <a:alphaModFix/>
          </a:blip>
          <a:srcRect r="64054"/>
          <a:stretch/>
        </p:blipFill>
        <p:spPr>
          <a:xfrm>
            <a:off x="4114800" y="1204675"/>
            <a:ext cx="3882424" cy="2689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7" name="Google Shape;1087;p10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10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10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1" name="Google Shape;1091;p105"/>
          <p:cNvSpPr txBox="1"/>
          <p:nvPr/>
        </p:nvSpPr>
        <p:spPr>
          <a:xfrm>
            <a:off x="742125" y="1728025"/>
            <a:ext cx="32868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info() returns the information about the type of the object,  shape, number of non-null entries in each variable, and the data type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2" name="Google Shape;1092;p105"/>
          <p:cNvSpPr txBox="1"/>
          <p:nvPr/>
        </p:nvSpPr>
        <p:spPr>
          <a:xfrm>
            <a:off x="6040725" y="3220800"/>
            <a:ext cx="15900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05"/>
          <p:cNvSpPr txBox="1"/>
          <p:nvPr/>
        </p:nvSpPr>
        <p:spPr>
          <a:xfrm>
            <a:off x="7828650" y="4091950"/>
            <a:ext cx="116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number of columns for each data type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94" name="Google Shape;1094;p105"/>
          <p:cNvCxnSpPr/>
          <p:nvPr/>
        </p:nvCxnSpPr>
        <p:spPr>
          <a:xfrm rot="10800000">
            <a:off x="7507475" y="3584448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10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10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4" name="Google Shape;1104;p106"/>
          <p:cNvSpPr txBox="1"/>
          <p:nvPr/>
        </p:nvSpPr>
        <p:spPr>
          <a:xfrm>
            <a:off x="453750" y="1459275"/>
            <a:ext cx="7912800" cy="2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Summary Statistics of the DataFrame is obtained using the describe()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it returns the summary of the numeric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Summary Statistics of the categorical (object) variables is obtained using the .describe(include =['object'])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0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10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10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 of numerical variables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4" name="Google Shape;1114;p107"/>
          <p:cNvPicPr preferRelativeResize="0"/>
          <p:nvPr/>
        </p:nvPicPr>
        <p:blipFill rotWithShape="1">
          <a:blip r:embed="rId3">
            <a:alphaModFix/>
          </a:blip>
          <a:srcRect r="59304"/>
          <a:stretch/>
        </p:blipFill>
        <p:spPr>
          <a:xfrm>
            <a:off x="4258125" y="1295400"/>
            <a:ext cx="4664321" cy="332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15" name="Google Shape;1115;p107"/>
          <p:cNvGraphicFramePr/>
          <p:nvPr/>
        </p:nvGraphicFramePr>
        <p:xfrm>
          <a:off x="723900" y="1123950"/>
          <a:ext cx="3192775" cy="355684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90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 number of observations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mean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Average 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std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Standard deviation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Minimum 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25%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First quartile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50%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Second quartile (median)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75%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Third quartile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Maximum 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10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10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 of categorical variables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5" name="Google Shape;1125;p108"/>
          <p:cNvPicPr preferRelativeResize="0"/>
          <p:nvPr/>
        </p:nvPicPr>
        <p:blipFill rotWithShape="1">
          <a:blip r:embed="rId3">
            <a:alphaModFix/>
          </a:blip>
          <a:srcRect r="59024"/>
          <a:stretch/>
        </p:blipFill>
        <p:spPr>
          <a:xfrm>
            <a:off x="4397025" y="1744600"/>
            <a:ext cx="4472653" cy="207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26" name="Google Shape;1126;p108"/>
          <p:cNvGraphicFramePr/>
          <p:nvPr/>
        </p:nvGraphicFramePr>
        <p:xfrm>
          <a:off x="322488" y="1744588"/>
          <a:ext cx="3797500" cy="2030825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8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 number of observations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unique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Number of unique categories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top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Category with highest frequency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freq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Frequency of the ‘top’ value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9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10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10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09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Skewness and Kurtosis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1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1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1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6" name="Google Shape;1146;p110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‘EmployeeData’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47" name="Google Shape;1147;p110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524000" y="2019450"/>
            <a:ext cx="5952550" cy="26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1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1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1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Skewness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7" name="Google Shape;1157;p111"/>
          <p:cNvSpPr txBox="1"/>
          <p:nvPr/>
        </p:nvSpPr>
        <p:spPr>
          <a:xfrm>
            <a:off x="524050" y="1380950"/>
            <a:ext cx="81231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Skewness is a lack of symmetry or departure from symmetry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If the distribution of the data is elongated on either sides then the data is said to be skewed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If the distribution of the data is elongated on the left side then the data is said to be left skewed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If the distribution of the data is elongated on the right side then the data is said to be right skewed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112"/>
          <p:cNvPicPr preferRelativeResize="0"/>
          <p:nvPr/>
        </p:nvPicPr>
        <p:blipFill rotWithShape="1">
          <a:blip r:embed="rId3">
            <a:alphaModFix/>
          </a:blip>
          <a:srcRect r="68907"/>
          <a:stretch/>
        </p:blipFill>
        <p:spPr>
          <a:xfrm>
            <a:off x="1905000" y="1100325"/>
            <a:ext cx="3697438" cy="156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4" name="Google Shape;1164;p11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1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11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Skewness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8" name="Google Shape;1168;p112"/>
          <p:cNvSpPr txBox="1"/>
          <p:nvPr/>
        </p:nvSpPr>
        <p:spPr>
          <a:xfrm>
            <a:off x="6060974" y="2000725"/>
            <a:ext cx="1350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Skewness of the numeric variables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9" name="Google Shape;1169;p112"/>
          <p:cNvSpPr txBox="1"/>
          <p:nvPr/>
        </p:nvSpPr>
        <p:spPr>
          <a:xfrm>
            <a:off x="5985375" y="1314850"/>
            <a:ext cx="914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skewness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0" name="Google Shape;1170;p112"/>
          <p:cNvCxnSpPr/>
          <p:nvPr/>
        </p:nvCxnSpPr>
        <p:spPr>
          <a:xfrm>
            <a:off x="3860168" y="1564372"/>
            <a:ext cx="2093400" cy="8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1171" name="Google Shape;1171;p112"/>
          <p:cNvGraphicFramePr/>
          <p:nvPr/>
        </p:nvGraphicFramePr>
        <p:xfrm>
          <a:off x="1967763" y="3153550"/>
          <a:ext cx="3724325" cy="158484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14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Skewness 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Interpretation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= 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skewness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skewness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 skewness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72" name="Google Shape;1172;p112"/>
          <p:cNvCxnSpPr>
            <a:endCxn id="1168" idx="1"/>
          </p:cNvCxnSpPr>
          <p:nvPr/>
        </p:nvCxnSpPr>
        <p:spPr>
          <a:xfrm>
            <a:off x="5155574" y="2250025"/>
            <a:ext cx="905400" cy="4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11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11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Kurtosis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2" name="Google Shape;1182;p113"/>
          <p:cNvSpPr txBox="1"/>
          <p:nvPr/>
        </p:nvSpPr>
        <p:spPr>
          <a:xfrm>
            <a:off x="453750" y="1398725"/>
            <a:ext cx="7859100" cy="28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It is a statistical measure that defines how heavily the tails of the distribution differ from the normal distribution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It identifies whether the tails of a given distribution contain extreme values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Thicker the tails are more the extreme values in the data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r="58326"/>
          <a:stretch/>
        </p:blipFill>
        <p:spPr>
          <a:xfrm>
            <a:off x="2209800" y="968639"/>
            <a:ext cx="3661387" cy="394626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3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51149" y="10332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 series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6323200" y="1541900"/>
            <a:ext cx="12204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Ignores the index labels of original series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4719025" y="1369500"/>
            <a:ext cx="1611600" cy="5151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3" name="Google Shape;183;p33"/>
          <p:cNvSpPr/>
          <p:nvPr/>
        </p:nvSpPr>
        <p:spPr>
          <a:xfrm>
            <a:off x="2100525" y="1429625"/>
            <a:ext cx="455100" cy="329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1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11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11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Kurtosis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92" name="Google Shape;1192;p114"/>
          <p:cNvPicPr preferRelativeResize="0"/>
          <p:nvPr/>
        </p:nvPicPr>
        <p:blipFill rotWithShape="1">
          <a:blip r:embed="rId3">
            <a:alphaModFix/>
          </a:blip>
          <a:srcRect r="68907"/>
          <a:stretch/>
        </p:blipFill>
        <p:spPr>
          <a:xfrm>
            <a:off x="2003675" y="1113924"/>
            <a:ext cx="3505551" cy="16741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3" name="Google Shape;1193;p114"/>
          <p:cNvSpPr txBox="1"/>
          <p:nvPr/>
        </p:nvSpPr>
        <p:spPr>
          <a:xfrm>
            <a:off x="6041000" y="2019175"/>
            <a:ext cx="1317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Kurtosis of the numeric variables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4" name="Google Shape;1194;p114"/>
          <p:cNvSpPr txBox="1"/>
          <p:nvPr/>
        </p:nvSpPr>
        <p:spPr>
          <a:xfrm>
            <a:off x="5950602" y="1257350"/>
            <a:ext cx="978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kurtosis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95" name="Google Shape;1195;p114"/>
          <p:cNvCxnSpPr/>
          <p:nvPr/>
        </p:nvCxnSpPr>
        <p:spPr>
          <a:xfrm>
            <a:off x="3843500" y="1607583"/>
            <a:ext cx="2075700" cy="9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1196" name="Google Shape;1196;p114"/>
          <p:cNvGraphicFramePr/>
          <p:nvPr/>
        </p:nvGraphicFramePr>
        <p:xfrm>
          <a:off x="2003663" y="3180425"/>
          <a:ext cx="3578625" cy="17982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127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Kurtosis value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Interpretation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 =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Mesokurtic distribution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&gt;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Leptokurtic distribution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&lt;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Platykurtic distribution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97" name="Google Shape;1197;p114"/>
          <p:cNvCxnSpPr/>
          <p:nvPr/>
        </p:nvCxnSpPr>
        <p:spPr>
          <a:xfrm>
            <a:off x="5062700" y="2293383"/>
            <a:ext cx="978300" cy="9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5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2359</Words>
  <Application>Microsoft Office PowerPoint</Application>
  <PresentationFormat>On-screen Show (16:9)</PresentationFormat>
  <Paragraphs>443</Paragraphs>
  <Slides>91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Avenir</vt:lpstr>
      <vt:lpstr>Calibri</vt:lpstr>
      <vt:lpstr>Helvetica Neue</vt:lpstr>
      <vt:lpstr>Helvetica Neue Light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Deepali Gatade</cp:lastModifiedBy>
  <cp:revision>5</cp:revision>
  <dcterms:modified xsi:type="dcterms:W3CDTF">2020-08-07T10:42:45Z</dcterms:modified>
</cp:coreProperties>
</file>