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87"/>
  </p:notesMasterIdLst>
  <p:sldIdLst>
    <p:sldId id="256" r:id="rId2"/>
    <p:sldId id="34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144F5-B2B8-474B-8E8E-D0EBE059178E}">
  <a:tblStyle styleId="{B4E144F5-B2B8-474B-8E8E-D0EBE05917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20aaba0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7c20aaba0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g7c20aaba08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d4cc1a88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d4cc1a88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d4cc1a88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d4cc1a88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4cc1a88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4cc1a88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d4cc1a88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d4cc1a88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c2d7a04e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c2d7a04e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c2d7a04e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c2d7a04e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1708ef1d6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1708ef1d6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15e079ef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15e079ef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c2d7a04e2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c2d7a04e2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c2d7a04e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c2d7a04e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20aaba08_2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20aaba08_2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c2d7a04e2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c2d7a04e2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d57ea4af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d57ea4af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d57ea4af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d57ea4af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d57ea4af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d57ea4af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d57ea4af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d57ea4af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d57ea4af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d57ea4af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d57ea4afb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d57ea4afb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d57ea4af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d57ea4af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d57ea4afb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d57ea4afb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d57ea4afb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d57ea4afb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c20aaba0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7c20aaba0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7c20aaba08_0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168e2d5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168e2d5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d57ea4afb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d57ea4afb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168e2d59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168e2d59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d57ea4afb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d57ea4afb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d57ea4afb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d57ea4afb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168e2d59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168e2d59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d57ea4afb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d57ea4afb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1708ef1d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1708ef1d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d57ea4afb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d57ea4afb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d57ea4afb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d57ea4afb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20aaba0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c20aaba0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7c20aaba08_0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e80f493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e80f493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168e2d6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168e2d6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e80f4937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e80f4937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d57ea4afb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6d57ea4afb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0" name="Google Shape;470;g6d57ea4afb_1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d57ea4afb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d57ea4afb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d57ea4afb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d57ea4afb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d57ea4afb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d57ea4afb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168e2d68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168e2d68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d57ea4afb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d57ea4afb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8168e2d68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8168e2d68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d57ea4afb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d57ea4afb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d57ea4afb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d57ea4afb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d57ea4afb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d57ea4afb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d57ea4afb_1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d57ea4afb_1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168e2d68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168e2d68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d57ea4afb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d57ea4afb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d57ea4afb_1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d57ea4afb_1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d57ea4afb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d57ea4afb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8168e2d68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8168e2d68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6d57ea4afb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6d57ea4afb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d57ea4afb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6d57ea4afb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15e079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15e079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d57ea4afb_1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6d57ea4afb_1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8168e2d68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8168e2d68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6d57ea4afb_1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6d57ea4afb_1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6d57ea4afb_1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6d57ea4afb_1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8168e2d68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8168e2d68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d57ea4afb_1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d57ea4afb_1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d57ea4af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d57ea4af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e80f4937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e80f4937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6d57ea4afb_1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6d57ea4afb_1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7e80f4937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7e80f4937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20aaba08_2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20aaba08_2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e80f4937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e80f4937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d57ea4afb_1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6d57ea4afb_1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168e2d68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168e2d68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6d57ea4afb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6d57ea4afb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71708ef1d6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71708ef1d6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6d682f560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g6d682f560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3" name="Google Shape;723;g6d682f560e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6d682f56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6d682f56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168e2d68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168e2d68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718c42c2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718c42c2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718c42c29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718c42c29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20aaba0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7c20aaba0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g7c20aaba08_0_1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718c42c29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718c42c29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168e2d68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168e2d687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d682f560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6d682f560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6d682f56d9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6d682f56d9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6d682f56d9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3" name="Google Shape;793;g6d682f56d9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4" name="Google Shape;794;g6d682f56d9_3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4cc1a8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4cc1a8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118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560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">
  <p:cSld name="Sourc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ubTitle" idx="1"/>
          </p:nvPr>
        </p:nvSpPr>
        <p:spPr>
          <a:xfrm>
            <a:off x="147300" y="4839475"/>
            <a:ext cx="1509900" cy="1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09048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45881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6686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" type="blank">
  <p:cSld name="Questio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97116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"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5200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sz="5200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sz="2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419966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sign">
  <p:cSld name="2_Desig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24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3600"/>
              <a:buNone/>
              <a:defRPr sz="3600" b="1">
                <a:solidFill>
                  <a:srgbClr val="365F9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653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779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647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820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1" name="Google Shape;31;p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1811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tages &amp; Disadvantages">
  <p:cSld name="Advantages &amp; Disadvantage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5" name="Google Shape;35;p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Helvetica Neue"/>
                <a:ea typeface="Helvetica Neue"/>
                <a:cs typeface="Helvetica Neue"/>
                <a:sym typeface="Helvetica Neue"/>
              </a:rPr>
              <a:t>Advantages &amp; Disadvantages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7283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620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524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Google Shape;9;p1"/>
          <p:cNvSpPr txBox="1"/>
          <p:nvPr/>
        </p:nvSpPr>
        <p:spPr>
          <a:xfrm>
            <a:off x="2234400" y="4867800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E7E7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Proprietary content. © Great Learning. All Rights Reserved. Unauthorized use or distribution prohibited.</a:t>
            </a:r>
            <a:endParaRPr sz="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628481" y="143219"/>
            <a:ext cx="1321960" cy="25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3982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2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/>
        </p:nvSpPr>
        <p:spPr>
          <a:xfrm>
            <a:off x="425125" y="2399625"/>
            <a:ext cx="5363100" cy="11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5000">
                <a:latin typeface="Avenir"/>
                <a:ea typeface="Avenir"/>
                <a:cs typeface="Avenir"/>
                <a:sym typeface="Avenir"/>
              </a:rPr>
              <a:t>Data Visualization </a:t>
            </a:r>
            <a:endParaRPr sz="5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4"/>
          <p:cNvPicPr preferRelativeResize="0"/>
          <p:nvPr/>
        </p:nvPicPr>
        <p:blipFill rotWithShape="1">
          <a:blip r:embed="rId3">
            <a:alphaModFix/>
          </a:blip>
          <a:srcRect r="52854"/>
          <a:stretch/>
        </p:blipFill>
        <p:spPr>
          <a:xfrm>
            <a:off x="381000" y="1603350"/>
            <a:ext cx="4310875" cy="239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5" name="Google Shape;165;p3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Add title of the graph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6" name="Google Shape;166;p34"/>
          <p:cNvCxnSpPr/>
          <p:nvPr/>
        </p:nvCxnSpPr>
        <p:spPr>
          <a:xfrm>
            <a:off x="2160200" y="3506675"/>
            <a:ext cx="5700" cy="7497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67" name="Google Shape;167;p34"/>
          <p:cNvSpPr/>
          <p:nvPr/>
        </p:nvSpPr>
        <p:spPr>
          <a:xfrm>
            <a:off x="1508450" y="4402375"/>
            <a:ext cx="1316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Put a title to the plot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8" name="Google Shape;1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977" y="1507375"/>
            <a:ext cx="3816223" cy="266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5"/>
          <p:cNvPicPr preferRelativeResize="0"/>
          <p:nvPr/>
        </p:nvPicPr>
        <p:blipFill rotWithShape="1">
          <a:blip r:embed="rId3">
            <a:alphaModFix/>
          </a:blip>
          <a:srcRect r="53003"/>
          <a:stretch/>
        </p:blipFill>
        <p:spPr>
          <a:xfrm>
            <a:off x="509825" y="1458750"/>
            <a:ext cx="4042275" cy="281057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4" name="Google Shape;174;p3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Add axes labels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35"/>
          <p:cNvSpPr/>
          <p:nvPr/>
        </p:nvSpPr>
        <p:spPr>
          <a:xfrm>
            <a:off x="1641050" y="4400975"/>
            <a:ext cx="13260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labels to x and y axis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6" name="Google Shape;176;p35"/>
          <p:cNvCxnSpPr/>
          <p:nvPr/>
        </p:nvCxnSpPr>
        <p:spPr>
          <a:xfrm rot="-5400000" flipH="1">
            <a:off x="1745300" y="3832175"/>
            <a:ext cx="811200" cy="301800"/>
          </a:xfrm>
          <a:prstGeom prst="bentConnector3">
            <a:avLst>
              <a:gd name="adj1" fmla="val -319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177" name="Google Shape;1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700" y="1525775"/>
            <a:ext cx="4067175" cy="2676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6"/>
          <p:cNvPicPr preferRelativeResize="0"/>
          <p:nvPr/>
        </p:nvPicPr>
        <p:blipFill rotWithShape="1">
          <a:blip r:embed="rId3">
            <a:alphaModFix/>
          </a:blip>
          <a:srcRect r="53733"/>
          <a:stretch/>
        </p:blipFill>
        <p:spPr>
          <a:xfrm>
            <a:off x="506250" y="1354975"/>
            <a:ext cx="4001974" cy="295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3" name="Google Shape;183;p3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Add grid lines to the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36"/>
          <p:cNvSpPr/>
          <p:nvPr/>
        </p:nvSpPr>
        <p:spPr>
          <a:xfrm>
            <a:off x="1216152" y="4513751"/>
            <a:ext cx="13722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grid lines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5" name="Google Shape;185;p36"/>
          <p:cNvCxnSpPr/>
          <p:nvPr/>
        </p:nvCxnSpPr>
        <p:spPr>
          <a:xfrm rot="-5400000" flipH="1">
            <a:off x="1287702" y="3923204"/>
            <a:ext cx="811200" cy="388800"/>
          </a:xfrm>
          <a:prstGeom prst="bentConnector3">
            <a:avLst>
              <a:gd name="adj1" fmla="val -319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186" name="Google Shape;1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825" y="1431175"/>
            <a:ext cx="4211212" cy="2807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r="52709"/>
          <a:stretch/>
        </p:blipFill>
        <p:spPr>
          <a:xfrm>
            <a:off x="609600" y="1308625"/>
            <a:ext cx="3840849" cy="2920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2" name="Google Shape;192;p3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Customize the grid lines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3" name="Google Shape;193;p37"/>
          <p:cNvCxnSpPr/>
          <p:nvPr/>
        </p:nvCxnSpPr>
        <p:spPr>
          <a:xfrm>
            <a:off x="2007800" y="3735175"/>
            <a:ext cx="2100" cy="676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4" name="Google Shape;194;p37"/>
          <p:cNvSpPr/>
          <p:nvPr/>
        </p:nvSpPr>
        <p:spPr>
          <a:xfrm>
            <a:off x="1432250" y="4478575"/>
            <a:ext cx="13119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Change style, width and color of grid lines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250" y="1431175"/>
            <a:ext cx="4038357" cy="2798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38"/>
          <p:cNvGraphicFramePr/>
          <p:nvPr/>
        </p:nvGraphicFramePr>
        <p:xfrm>
          <a:off x="1822072" y="2240100"/>
          <a:ext cx="5499875" cy="2377260"/>
        </p:xfrm>
        <a:graphic>
          <a:graphicData uri="http://schemas.openxmlformats.org/drawingml/2006/table">
            <a:tbl>
              <a:tblPr>
                <a:noFill/>
                <a:tableStyleId>{B4E144F5-B2B8-474B-8E8E-D0EBE059178E}</a:tableStyleId>
              </a:tblPr>
              <a:tblGrid>
                <a:gridCol w="10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Day</a:t>
                      </a:r>
                      <a:endParaRPr b="1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Sales</a:t>
                      </a:r>
                      <a:endParaRPr b="1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Vivo</a:t>
                      </a:r>
                      <a:endParaRPr b="1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Oppo</a:t>
                      </a:r>
                      <a:endParaRPr b="1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Samsung</a:t>
                      </a:r>
                      <a:endParaRPr b="1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Micromax</a:t>
                      </a:r>
                      <a:endParaRPr b="1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Day1</a:t>
                      </a:r>
                      <a:endParaRPr b="1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80000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75000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45000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47000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Day2</a:t>
                      </a:r>
                      <a:endParaRPr b="1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78000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44000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45000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55000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Day3</a:t>
                      </a:r>
                      <a:endParaRPr b="1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87000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58000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60333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78000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Day4</a:t>
                      </a:r>
                      <a:endParaRPr b="1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95000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40888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54000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65700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1" name="Google Shape;201;p3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Multiple line plots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542150" y="1253100"/>
            <a:ext cx="7341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the multiple line plots to represent the sales of each company recorded on the four different days. Use the data below to plot a graph: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9"/>
          <p:cNvPicPr preferRelativeResize="0"/>
          <p:nvPr/>
        </p:nvPicPr>
        <p:blipFill rotWithShape="1">
          <a:blip r:embed="rId3">
            <a:alphaModFix/>
          </a:blip>
          <a:srcRect r="43442"/>
          <a:stretch/>
        </p:blipFill>
        <p:spPr>
          <a:xfrm>
            <a:off x="519125" y="1426575"/>
            <a:ext cx="3930726" cy="3478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8" name="Google Shape;208;p3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Multiple line plots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9" name="Google Shape;209;p39"/>
          <p:cNvSpPr txBox="1"/>
          <p:nvPr/>
        </p:nvSpPr>
        <p:spPr>
          <a:xfrm>
            <a:off x="609600" y="921450"/>
            <a:ext cx="7341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Each line represents the sales of a company for four days 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0" name="Google Shape;210;p39"/>
          <p:cNvCxnSpPr/>
          <p:nvPr/>
        </p:nvCxnSpPr>
        <p:spPr>
          <a:xfrm rot="-5400000" flipH="1">
            <a:off x="2388800" y="1326858"/>
            <a:ext cx="2100" cy="676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1" name="Google Shape;211;p39"/>
          <p:cNvSpPr/>
          <p:nvPr/>
        </p:nvSpPr>
        <p:spPr>
          <a:xfrm>
            <a:off x="2727650" y="1506775"/>
            <a:ext cx="7371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Set the plot size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2" name="Google Shape;212;p39"/>
          <p:cNvCxnSpPr/>
          <p:nvPr/>
        </p:nvCxnSpPr>
        <p:spPr>
          <a:xfrm>
            <a:off x="3074600" y="3602736"/>
            <a:ext cx="2100" cy="676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3" name="Google Shape;213;p39"/>
          <p:cNvSpPr/>
          <p:nvPr/>
        </p:nvSpPr>
        <p:spPr>
          <a:xfrm>
            <a:off x="2422850" y="4326175"/>
            <a:ext cx="12477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Plot multiple line plots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4" name="Google Shape;2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450" y="1638750"/>
            <a:ext cx="4185025" cy="2906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Scatter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40"/>
          <p:cNvSpPr txBox="1"/>
          <p:nvPr/>
        </p:nvSpPr>
        <p:spPr>
          <a:xfrm>
            <a:off x="529950" y="1603375"/>
            <a:ext cx="7769400" cy="14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display the relationship between two numeric variables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Used to represent the extent of correlation between two variables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Used to detect the extreme points in the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Scatter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61" y="1797550"/>
            <a:ext cx="2430606" cy="2294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7" name="Google Shape;227;p41"/>
          <p:cNvSpPr txBox="1"/>
          <p:nvPr/>
        </p:nvSpPr>
        <p:spPr>
          <a:xfrm>
            <a:off x="1215400" y="4171600"/>
            <a:ext cx="1404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Positive Correlation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( 𝜌 = </a:t>
            </a:r>
            <a:r>
              <a:rPr lang="en" sz="1100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0.97167252</a:t>
            </a: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 )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739" y="1791425"/>
            <a:ext cx="2443947" cy="23068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9" name="Google Shape;229;p41"/>
          <p:cNvSpPr txBox="1"/>
          <p:nvPr/>
        </p:nvSpPr>
        <p:spPr>
          <a:xfrm>
            <a:off x="3997075" y="4171600"/>
            <a:ext cx="1572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Negative Correlation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( 𝜌 = </a:t>
            </a:r>
            <a:r>
              <a:rPr lang="en" sz="1100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-0.95056151 </a:t>
            </a: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41"/>
          <p:cNvSpPr txBox="1"/>
          <p:nvPr/>
        </p:nvSpPr>
        <p:spPr>
          <a:xfrm>
            <a:off x="6910500" y="4171450"/>
            <a:ext cx="1322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No Correlation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( 𝜌 = </a:t>
            </a:r>
            <a:r>
              <a:rPr lang="en" sz="1100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0.09919779 </a:t>
            </a: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2553" y="1791425"/>
            <a:ext cx="2443947" cy="22942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2" name="Google Shape;232;p41"/>
          <p:cNvSpPr txBox="1"/>
          <p:nvPr/>
        </p:nvSpPr>
        <p:spPr>
          <a:xfrm>
            <a:off x="529950" y="1222375"/>
            <a:ext cx="75276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Scatter plots explaining the different types of correlation between the variables: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682350" y="12223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iris data to create the scatter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9" name="Google Shape;239;p42"/>
          <p:cNvPicPr preferRelativeResize="0"/>
          <p:nvPr/>
        </p:nvPicPr>
        <p:blipFill rotWithShape="1">
          <a:blip r:embed="rId3">
            <a:alphaModFix/>
          </a:blip>
          <a:srcRect r="59487"/>
          <a:stretch/>
        </p:blipFill>
        <p:spPr>
          <a:xfrm>
            <a:off x="2362200" y="1799875"/>
            <a:ext cx="4373349" cy="302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3"/>
          <p:cNvPicPr preferRelativeResize="0"/>
          <p:nvPr/>
        </p:nvPicPr>
        <p:blipFill rotWithShape="1">
          <a:blip r:embed="rId3">
            <a:alphaModFix/>
          </a:blip>
          <a:srcRect r="47788"/>
          <a:stretch/>
        </p:blipFill>
        <p:spPr>
          <a:xfrm>
            <a:off x="381000" y="1830750"/>
            <a:ext cx="4386475" cy="2036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5" name="Google Shape;245;p4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Scatter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6" name="Google Shape;246;p43"/>
          <p:cNvCxnSpPr/>
          <p:nvPr/>
        </p:nvCxnSpPr>
        <p:spPr>
          <a:xfrm>
            <a:off x="2312600" y="2668475"/>
            <a:ext cx="0" cy="13515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47" name="Google Shape;247;p43"/>
          <p:cNvSpPr/>
          <p:nvPr/>
        </p:nvSpPr>
        <p:spPr>
          <a:xfrm>
            <a:off x="1641050" y="4019975"/>
            <a:ext cx="14304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Set the variables on x and y axis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43"/>
          <p:cNvSpPr txBox="1"/>
          <p:nvPr/>
        </p:nvSpPr>
        <p:spPr>
          <a:xfrm>
            <a:off x="606150" y="997650"/>
            <a:ext cx="69546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scatter() method to create scatter plot in matplotlib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075" y="1590825"/>
            <a:ext cx="3894250" cy="2611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0" name="Google Shape;250;p43"/>
          <p:cNvSpPr txBox="1"/>
          <p:nvPr/>
        </p:nvSpPr>
        <p:spPr>
          <a:xfrm>
            <a:off x="606150" y="4426650"/>
            <a:ext cx="69546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is no significant correlation between ‘sepal length’ and ‘sepal width’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Visualization using </a:t>
            </a:r>
            <a:r>
              <a:rPr lang="en-IN" dirty="0" err="1" smtClean="0"/>
              <a:t>MatplotLib</a:t>
            </a:r>
            <a:endParaRPr lang="en-IN" dirty="0" smtClean="0"/>
          </a:p>
          <a:p>
            <a:r>
              <a:rPr lang="en-IN" dirty="0" smtClean="0"/>
              <a:t>Visualization using </a:t>
            </a:r>
            <a:r>
              <a:rPr lang="en-IN" dirty="0" err="1" smtClean="0"/>
              <a:t>Seaborn</a:t>
            </a:r>
            <a:endParaRPr lang="en-IN" dirty="0" smtClean="0"/>
          </a:p>
          <a:p>
            <a:r>
              <a:rPr lang="en-IN" dirty="0" smtClean="0"/>
              <a:t>Visualization using </a:t>
            </a:r>
            <a:r>
              <a:rPr lang="en-IN" dirty="0" err="1" smtClean="0"/>
              <a:t>Plotly</a:t>
            </a:r>
            <a:r>
              <a:rPr lang="en-IN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14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4"/>
          <p:cNvPicPr preferRelativeResize="0"/>
          <p:nvPr/>
        </p:nvPicPr>
        <p:blipFill rotWithShape="1">
          <a:blip r:embed="rId3">
            <a:alphaModFix/>
          </a:blip>
          <a:srcRect r="48686"/>
          <a:stretch/>
        </p:blipFill>
        <p:spPr>
          <a:xfrm>
            <a:off x="564650" y="1219187"/>
            <a:ext cx="3974306" cy="252576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6" name="Google Shape;256;p4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Multiple scatter plots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44"/>
          <p:cNvSpPr/>
          <p:nvPr/>
        </p:nvSpPr>
        <p:spPr>
          <a:xfrm>
            <a:off x="1216152" y="4019975"/>
            <a:ext cx="13722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the legend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8" name="Google Shape;258;p44"/>
          <p:cNvCxnSpPr/>
          <p:nvPr/>
        </p:nvCxnSpPr>
        <p:spPr>
          <a:xfrm rot="-5400000" flipH="1">
            <a:off x="1287702" y="3429428"/>
            <a:ext cx="811200" cy="388800"/>
          </a:xfrm>
          <a:prstGeom prst="bentConnector3">
            <a:avLst>
              <a:gd name="adj1" fmla="val -319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9" name="Google Shape;259;p44"/>
          <p:cNvSpPr txBox="1"/>
          <p:nvPr/>
        </p:nvSpPr>
        <p:spPr>
          <a:xfrm>
            <a:off x="529950" y="4426650"/>
            <a:ext cx="7935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plot shows the positive relationship between ‘sepal length’ and ‘petal length’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0" name="Google Shape;26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150" y="1202575"/>
            <a:ext cx="3722175" cy="2839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Bar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6" name="Google Shape;266;p45"/>
          <p:cNvSpPr txBox="1"/>
          <p:nvPr/>
        </p:nvSpPr>
        <p:spPr>
          <a:xfrm>
            <a:off x="529950" y="1607250"/>
            <a:ext cx="7715700" cy="2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display the categorical data with bars of lengths proportional to the values that they represent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Used to compare the different categories of the categorical variable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One axis displays the categorical variable and another displays the value for each category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 r="59618"/>
          <a:stretch/>
        </p:blipFill>
        <p:spPr>
          <a:xfrm>
            <a:off x="457200" y="1600200"/>
            <a:ext cx="3578949" cy="332353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2" name="Google Shape;272;p4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Bar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3" name="Google Shape;273;p46"/>
          <p:cNvSpPr txBox="1"/>
          <p:nvPr/>
        </p:nvSpPr>
        <p:spPr>
          <a:xfrm>
            <a:off x="606150" y="1073850"/>
            <a:ext cx="68877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bar displays the bill amount by customer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4" name="Google Shape;274;p46"/>
          <p:cNvSpPr/>
          <p:nvPr/>
        </p:nvSpPr>
        <p:spPr>
          <a:xfrm>
            <a:off x="2663952" y="3410375"/>
            <a:ext cx="13722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a vertical bar plot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75" name="Google Shape;275;p46"/>
          <p:cNvCxnSpPr/>
          <p:nvPr/>
        </p:nvCxnSpPr>
        <p:spPr>
          <a:xfrm rot="-5400000" flipH="1">
            <a:off x="3041652" y="3091053"/>
            <a:ext cx="264300" cy="301800"/>
          </a:xfrm>
          <a:prstGeom prst="bentConnector3">
            <a:avLst>
              <a:gd name="adj1" fmla="val -319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276" name="Google Shape;27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350" y="1724550"/>
            <a:ext cx="4276425" cy="288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7"/>
          <p:cNvPicPr preferRelativeResize="0"/>
          <p:nvPr/>
        </p:nvPicPr>
        <p:blipFill rotWithShape="1">
          <a:blip r:embed="rId3">
            <a:alphaModFix/>
          </a:blip>
          <a:srcRect r="58774"/>
          <a:stretch/>
        </p:blipFill>
        <p:spPr>
          <a:xfrm>
            <a:off x="609600" y="1557750"/>
            <a:ext cx="3620701" cy="3321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2" name="Google Shape;282;p4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Horizontal bar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47"/>
          <p:cNvSpPr txBox="1"/>
          <p:nvPr/>
        </p:nvSpPr>
        <p:spPr>
          <a:xfrm>
            <a:off x="529950" y="997650"/>
            <a:ext cx="7371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the chart horizontally using the barh() method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4" name="Google Shape;284;p47"/>
          <p:cNvSpPr/>
          <p:nvPr/>
        </p:nvSpPr>
        <p:spPr>
          <a:xfrm>
            <a:off x="2729135" y="3364837"/>
            <a:ext cx="1415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a horizontal bar plot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85" name="Google Shape;285;p47"/>
          <p:cNvCxnSpPr/>
          <p:nvPr/>
        </p:nvCxnSpPr>
        <p:spPr>
          <a:xfrm rot="-5400000" flipH="1">
            <a:off x="3118975" y="3035447"/>
            <a:ext cx="272400" cy="311400"/>
          </a:xfrm>
          <a:prstGeom prst="bentConnector3">
            <a:avLst>
              <a:gd name="adj1" fmla="val -319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286" name="Google Shape;28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950" y="1733825"/>
            <a:ext cx="4407807" cy="2903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8"/>
          <p:cNvPicPr preferRelativeResize="0"/>
          <p:nvPr/>
        </p:nvPicPr>
        <p:blipFill rotWithShape="1">
          <a:blip r:embed="rId3">
            <a:alphaModFix/>
          </a:blip>
          <a:srcRect r="43181"/>
          <a:stretch/>
        </p:blipFill>
        <p:spPr>
          <a:xfrm>
            <a:off x="676275" y="1554475"/>
            <a:ext cx="3876324" cy="334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2" name="Google Shape;292;p4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Grouped bar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93" name="Google Shape;293;p48"/>
          <p:cNvCxnSpPr/>
          <p:nvPr/>
        </p:nvCxnSpPr>
        <p:spPr>
          <a:xfrm>
            <a:off x="3513097" y="3199195"/>
            <a:ext cx="4500" cy="409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94" name="Google Shape;294;p48"/>
          <p:cNvSpPr/>
          <p:nvPr/>
        </p:nvSpPr>
        <p:spPr>
          <a:xfrm>
            <a:off x="2862686" y="3678622"/>
            <a:ext cx="13854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Plot the bar plot for each subject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5" name="Google Shape;29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375" y="1812175"/>
            <a:ext cx="3800475" cy="270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6" name="Google Shape;296;p48"/>
          <p:cNvSpPr txBox="1"/>
          <p:nvPr/>
        </p:nvSpPr>
        <p:spPr>
          <a:xfrm>
            <a:off x="529950" y="997650"/>
            <a:ext cx="7371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Compare the marks of the students in R and Python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Stacked bar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2" name="Google Shape;302;p49"/>
          <p:cNvPicPr preferRelativeResize="0"/>
          <p:nvPr/>
        </p:nvPicPr>
        <p:blipFill rotWithShape="1">
          <a:blip r:embed="rId3">
            <a:alphaModFix/>
          </a:blip>
          <a:srcRect r="42246"/>
          <a:stretch/>
        </p:blipFill>
        <p:spPr>
          <a:xfrm>
            <a:off x="533400" y="1278775"/>
            <a:ext cx="4015124" cy="350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03" name="Google Shape;303;p49"/>
          <p:cNvCxnSpPr/>
          <p:nvPr/>
        </p:nvCxnSpPr>
        <p:spPr>
          <a:xfrm>
            <a:off x="3322259" y="3017520"/>
            <a:ext cx="4500" cy="3291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04" name="Google Shape;304;p49"/>
          <p:cNvSpPr/>
          <p:nvPr/>
        </p:nvSpPr>
        <p:spPr>
          <a:xfrm>
            <a:off x="2358400" y="3315550"/>
            <a:ext cx="20019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Plot the ‘R_marks’ above the ‘Python_marks’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5" name="Google Shape;30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325" y="1659775"/>
            <a:ext cx="3943000" cy="2764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Pie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1" name="Google Shape;311;p50"/>
          <p:cNvSpPr txBox="1"/>
          <p:nvPr/>
        </p:nvSpPr>
        <p:spPr>
          <a:xfrm>
            <a:off x="529950" y="1150050"/>
            <a:ext cx="7317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2" name="Google Shape;312;p50"/>
          <p:cNvSpPr txBox="1"/>
          <p:nvPr/>
        </p:nvSpPr>
        <p:spPr>
          <a:xfrm>
            <a:off x="453750" y="1531050"/>
            <a:ext cx="7729200" cy="1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a circular graph divided into sections displaying the numeric proportion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display the univariate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Each section of the pie plot represents a single category in the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1"/>
          <p:cNvPicPr preferRelativeResize="0"/>
          <p:nvPr/>
        </p:nvPicPr>
        <p:blipFill rotWithShape="1">
          <a:blip r:embed="rId3">
            <a:alphaModFix/>
          </a:blip>
          <a:srcRect r="48699"/>
          <a:stretch/>
        </p:blipFill>
        <p:spPr>
          <a:xfrm>
            <a:off x="304800" y="1695225"/>
            <a:ext cx="4580235" cy="2306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8" name="Google Shape;318;p5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Pie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9" name="Google Shape;319;p51"/>
          <p:cNvCxnSpPr/>
          <p:nvPr/>
        </p:nvCxnSpPr>
        <p:spPr>
          <a:xfrm>
            <a:off x="4326581" y="3034293"/>
            <a:ext cx="9000" cy="1152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20" name="Google Shape;320;p51"/>
          <p:cNvSpPr/>
          <p:nvPr/>
        </p:nvSpPr>
        <p:spPr>
          <a:xfrm>
            <a:off x="3578825" y="4192075"/>
            <a:ext cx="15648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the percentage with value to tenth place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1" name="Google Shape;321;p51"/>
          <p:cNvSpPr txBox="1"/>
          <p:nvPr/>
        </p:nvSpPr>
        <p:spPr>
          <a:xfrm>
            <a:off x="529950" y="1150050"/>
            <a:ext cx="7371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a pie plot to study the population proportion for different countries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2" name="Google Shape;32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423" y="1710150"/>
            <a:ext cx="2997800" cy="2702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Exploded pie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8" name="Google Shape;328;p52"/>
          <p:cNvPicPr preferRelativeResize="0"/>
          <p:nvPr/>
        </p:nvPicPr>
        <p:blipFill rotWithShape="1">
          <a:blip r:embed="rId3">
            <a:alphaModFix/>
          </a:blip>
          <a:srcRect r="34499"/>
          <a:stretch/>
        </p:blipFill>
        <p:spPr>
          <a:xfrm>
            <a:off x="304800" y="1690475"/>
            <a:ext cx="4843374" cy="2411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29" name="Google Shape;329;p52"/>
          <p:cNvCxnSpPr/>
          <p:nvPr/>
        </p:nvCxnSpPr>
        <p:spPr>
          <a:xfrm>
            <a:off x="4250381" y="3262893"/>
            <a:ext cx="9000" cy="1152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30" name="Google Shape;330;p52"/>
          <p:cNvSpPr/>
          <p:nvPr/>
        </p:nvSpPr>
        <p:spPr>
          <a:xfrm>
            <a:off x="3426425" y="4420675"/>
            <a:ext cx="172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Explode the country with highest population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1" name="Google Shape;33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175" y="1612825"/>
            <a:ext cx="3137525" cy="2742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2" name="Google Shape;332;p52"/>
          <p:cNvSpPr txBox="1"/>
          <p:nvPr/>
        </p:nvSpPr>
        <p:spPr>
          <a:xfrm>
            <a:off x="529950" y="1073850"/>
            <a:ext cx="7371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a type of pie plot in which one or more sectors are separated from the disc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Donut pie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8" name="Google Shape;338;p53"/>
          <p:cNvPicPr preferRelativeResize="0"/>
          <p:nvPr/>
        </p:nvPicPr>
        <p:blipFill rotWithShape="1">
          <a:blip r:embed="rId3">
            <a:alphaModFix/>
          </a:blip>
          <a:srcRect r="47764"/>
          <a:stretch/>
        </p:blipFill>
        <p:spPr>
          <a:xfrm>
            <a:off x="533400" y="1659775"/>
            <a:ext cx="4389499" cy="3328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9" name="Google Shape;339;p53"/>
          <p:cNvSpPr/>
          <p:nvPr/>
        </p:nvSpPr>
        <p:spPr>
          <a:xfrm>
            <a:off x="3197350" y="4248575"/>
            <a:ext cx="1398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circle to current figure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40" name="Google Shape;340;p53"/>
          <p:cNvCxnSpPr/>
          <p:nvPr/>
        </p:nvCxnSpPr>
        <p:spPr>
          <a:xfrm rot="-5400000" flipH="1">
            <a:off x="3011202" y="3380874"/>
            <a:ext cx="355500" cy="1398900"/>
          </a:xfrm>
          <a:prstGeom prst="bentConnector3">
            <a:avLst>
              <a:gd name="adj1" fmla="val -319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341" name="Google Shape;34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900" y="1888375"/>
            <a:ext cx="3137463" cy="2927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2" name="Google Shape;342;p53"/>
          <p:cNvSpPr txBox="1"/>
          <p:nvPr/>
        </p:nvSpPr>
        <p:spPr>
          <a:xfrm>
            <a:off x="529950" y="1073850"/>
            <a:ext cx="7371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a type of pie plot with a hollow center representing a doughnut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 visualization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>
            <a:off x="511825" y="1619000"/>
            <a:ext cx="7940100" cy="22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Representation of the data in a pictorial or graphical format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First step of data analysis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Allow us to get the intuitive understanding of the data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Helps to visualize the patterns in the data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8" name="Google Shape;348;p5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Histogram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9" name="Google Shape;349;p54"/>
          <p:cNvSpPr txBox="1"/>
          <p:nvPr/>
        </p:nvSpPr>
        <p:spPr>
          <a:xfrm>
            <a:off x="529950" y="1531050"/>
            <a:ext cx="7917300" cy="23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represent the distribution of the numeric variable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an estimate of the probability distribution of a continuous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One axis represents the variable in the form of bars and another represents the frequency each bar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are no gaps between the bars of the histogram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5" name="Google Shape;355;p55"/>
          <p:cNvSpPr txBox="1"/>
          <p:nvPr/>
        </p:nvSpPr>
        <p:spPr>
          <a:xfrm>
            <a:off x="682350" y="12223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iris data to create the histogram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6" name="Google Shape;356;p55"/>
          <p:cNvPicPr preferRelativeResize="0"/>
          <p:nvPr/>
        </p:nvPicPr>
        <p:blipFill rotWithShape="1">
          <a:blip r:embed="rId3">
            <a:alphaModFix/>
          </a:blip>
          <a:srcRect r="59487"/>
          <a:stretch/>
        </p:blipFill>
        <p:spPr>
          <a:xfrm>
            <a:off x="2362200" y="1799875"/>
            <a:ext cx="4373349" cy="302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Histogram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2" name="Google Shape;362;p56"/>
          <p:cNvSpPr txBox="1"/>
          <p:nvPr/>
        </p:nvSpPr>
        <p:spPr>
          <a:xfrm>
            <a:off x="606150" y="9937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the histogram to check the distribution of the variable, ‘sepal width’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3" name="Google Shape;363;p56"/>
          <p:cNvPicPr preferRelativeResize="0"/>
          <p:nvPr/>
        </p:nvPicPr>
        <p:blipFill rotWithShape="1">
          <a:blip r:embed="rId3">
            <a:alphaModFix/>
          </a:blip>
          <a:srcRect r="58574"/>
          <a:stretch/>
        </p:blipFill>
        <p:spPr>
          <a:xfrm>
            <a:off x="381000" y="1647475"/>
            <a:ext cx="4009500" cy="201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4" name="Google Shape;36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300" y="1571275"/>
            <a:ext cx="3981450" cy="2686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5" name="Google Shape;365;p56"/>
          <p:cNvSpPr txBox="1"/>
          <p:nvPr/>
        </p:nvSpPr>
        <p:spPr>
          <a:xfrm>
            <a:off x="606150" y="44227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Approximately 3 - 3.2 cm is the most occuring sepal width in the data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Histogram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1" name="Google Shape;371;p57"/>
          <p:cNvSpPr txBox="1"/>
          <p:nvPr/>
        </p:nvSpPr>
        <p:spPr>
          <a:xfrm>
            <a:off x="606150" y="11280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a histogram with 5 bins (bars)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2" name="Google Shape;372;p57"/>
          <p:cNvPicPr preferRelativeResize="0"/>
          <p:nvPr/>
        </p:nvPicPr>
        <p:blipFill rotWithShape="1">
          <a:blip r:embed="rId3">
            <a:alphaModFix/>
          </a:blip>
          <a:srcRect r="58879"/>
          <a:stretch/>
        </p:blipFill>
        <p:spPr>
          <a:xfrm>
            <a:off x="381000" y="1781775"/>
            <a:ext cx="4233550" cy="21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73" name="Google Shape;373;p57"/>
          <p:cNvCxnSpPr/>
          <p:nvPr/>
        </p:nvCxnSpPr>
        <p:spPr>
          <a:xfrm>
            <a:off x="3716981" y="2424693"/>
            <a:ext cx="9000" cy="877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74" name="Google Shape;374;p57"/>
          <p:cNvSpPr/>
          <p:nvPr/>
        </p:nvSpPr>
        <p:spPr>
          <a:xfrm>
            <a:off x="2811150" y="3277675"/>
            <a:ext cx="17145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‘bins’ returns a histogram with specified number of bars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5" name="Google Shape;37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550" y="1629375"/>
            <a:ext cx="3800475" cy="266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58"/>
          <p:cNvPicPr preferRelativeResize="0"/>
          <p:nvPr/>
        </p:nvPicPr>
        <p:blipFill rotWithShape="1">
          <a:blip r:embed="rId3">
            <a:alphaModFix/>
          </a:blip>
          <a:srcRect r="24947"/>
          <a:stretch/>
        </p:blipFill>
        <p:spPr>
          <a:xfrm>
            <a:off x="152400" y="1689575"/>
            <a:ext cx="5102013" cy="153176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1" name="Google Shape;381;p5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multiple histograms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2" name="Google Shape;382;p58"/>
          <p:cNvSpPr/>
          <p:nvPr/>
        </p:nvSpPr>
        <p:spPr>
          <a:xfrm>
            <a:off x="1947669" y="3438072"/>
            <a:ext cx="12135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Number of rows and columns to plot the subplots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3" name="Google Shape;383;p58"/>
          <p:cNvCxnSpPr/>
          <p:nvPr/>
        </p:nvCxnSpPr>
        <p:spPr>
          <a:xfrm>
            <a:off x="3773546" y="2479803"/>
            <a:ext cx="0" cy="9291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84" name="Google Shape;384;p58"/>
          <p:cNvSpPr/>
          <p:nvPr/>
        </p:nvSpPr>
        <p:spPr>
          <a:xfrm>
            <a:off x="3191534" y="3408858"/>
            <a:ext cx="10950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X-axis ticks are same for all subplots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5" name="Google Shape;385;p58"/>
          <p:cNvCxnSpPr/>
          <p:nvPr/>
        </p:nvCxnSpPr>
        <p:spPr>
          <a:xfrm>
            <a:off x="4871074" y="2479803"/>
            <a:ext cx="0" cy="9291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86" name="Google Shape;386;p58"/>
          <p:cNvSpPr/>
          <p:nvPr/>
        </p:nvSpPr>
        <p:spPr>
          <a:xfrm>
            <a:off x="4366231" y="3486857"/>
            <a:ext cx="9654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Y-axis ticks are different for all subplots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7" name="Google Shape;38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8600" y="1583575"/>
            <a:ext cx="3603000" cy="199700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88" name="Google Shape;388;p58"/>
          <p:cNvCxnSpPr/>
          <p:nvPr/>
        </p:nvCxnSpPr>
        <p:spPr>
          <a:xfrm>
            <a:off x="2529682" y="2479803"/>
            <a:ext cx="0" cy="9291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Box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4" name="Google Shape;394;p59"/>
          <p:cNvSpPr txBox="1"/>
          <p:nvPr/>
        </p:nvSpPr>
        <p:spPr>
          <a:xfrm>
            <a:off x="501450" y="1042000"/>
            <a:ext cx="8106900" cy="18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visualize the distribution of the numeric variable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Represents the five number summary of the variable which includes the minimum, first quartile (Q1), second quartile (median), third quartile (Q3) and maximum of the variable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Used to detect the outliers (extreme values) in the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95" name="Google Shape;39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475" y="3011600"/>
            <a:ext cx="3064675" cy="2008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1" name="Google Shape;401;p60"/>
          <p:cNvSpPr txBox="1"/>
          <p:nvPr/>
        </p:nvSpPr>
        <p:spPr>
          <a:xfrm>
            <a:off x="682350" y="12223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iris data to create the box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2" name="Google Shape;402;p60"/>
          <p:cNvPicPr preferRelativeResize="0"/>
          <p:nvPr/>
        </p:nvPicPr>
        <p:blipFill rotWithShape="1">
          <a:blip r:embed="rId3">
            <a:alphaModFix/>
          </a:blip>
          <a:srcRect r="59487"/>
          <a:stretch/>
        </p:blipFill>
        <p:spPr>
          <a:xfrm>
            <a:off x="2362200" y="1799875"/>
            <a:ext cx="4373349" cy="302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Box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8" name="Google Shape;408;p61"/>
          <p:cNvSpPr txBox="1"/>
          <p:nvPr/>
        </p:nvSpPr>
        <p:spPr>
          <a:xfrm>
            <a:off x="606150" y="1073850"/>
            <a:ext cx="7102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Check the distribution of the variable ‘petal length’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9" name="Google Shape;40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200" y="1593450"/>
            <a:ext cx="3551375" cy="2608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0" name="Google Shape;410;p61"/>
          <p:cNvPicPr preferRelativeResize="0"/>
          <p:nvPr/>
        </p:nvPicPr>
        <p:blipFill rotWithShape="1">
          <a:blip r:embed="rId4">
            <a:alphaModFix/>
          </a:blip>
          <a:srcRect r="63187"/>
          <a:stretch/>
        </p:blipFill>
        <p:spPr>
          <a:xfrm>
            <a:off x="457200" y="1839550"/>
            <a:ext cx="3961025" cy="2081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1" name="Google Shape;411;p61"/>
          <p:cNvSpPr txBox="1"/>
          <p:nvPr/>
        </p:nvSpPr>
        <p:spPr>
          <a:xfrm>
            <a:off x="606150" y="4426650"/>
            <a:ext cx="7102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box plot shows that the variable ‘petal length’ is negatively skewed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2" name="Google Shape;412;p61"/>
          <p:cNvSpPr/>
          <p:nvPr/>
        </p:nvSpPr>
        <p:spPr>
          <a:xfrm>
            <a:off x="7127350" y="2908675"/>
            <a:ext cx="7014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median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13" name="Google Shape;413;p61"/>
          <p:cNvCxnSpPr/>
          <p:nvPr/>
        </p:nvCxnSpPr>
        <p:spPr>
          <a:xfrm>
            <a:off x="6969850" y="2739475"/>
            <a:ext cx="508200" cy="169200"/>
          </a:xfrm>
          <a:prstGeom prst="bentConnector3">
            <a:avLst>
              <a:gd name="adj1" fmla="val 100428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Horizontal box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9" name="Google Shape;419;p62"/>
          <p:cNvSpPr txBox="1"/>
          <p:nvPr/>
        </p:nvSpPr>
        <p:spPr>
          <a:xfrm>
            <a:off x="606150" y="1073850"/>
            <a:ext cx="7102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Check the distribution of the variable ‘petal length’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0" name="Google Shape;420;p62"/>
          <p:cNvSpPr txBox="1"/>
          <p:nvPr/>
        </p:nvSpPr>
        <p:spPr>
          <a:xfrm>
            <a:off x="606150" y="4426650"/>
            <a:ext cx="7102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box plot shows that the variable ‘petal length’ is negatively skewed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21" name="Google Shape;421;p62"/>
          <p:cNvPicPr preferRelativeResize="0"/>
          <p:nvPr/>
        </p:nvPicPr>
        <p:blipFill rotWithShape="1">
          <a:blip r:embed="rId3">
            <a:alphaModFix/>
          </a:blip>
          <a:srcRect r="56600"/>
          <a:stretch/>
        </p:blipFill>
        <p:spPr>
          <a:xfrm>
            <a:off x="228600" y="1745850"/>
            <a:ext cx="4700026" cy="2063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2" name="Google Shape;42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701" y="1517250"/>
            <a:ext cx="3612833" cy="2604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23" name="Google Shape;423;p62"/>
          <p:cNvCxnSpPr/>
          <p:nvPr/>
        </p:nvCxnSpPr>
        <p:spPr>
          <a:xfrm>
            <a:off x="4414154" y="2439875"/>
            <a:ext cx="4200" cy="6666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24" name="Google Shape;424;p62"/>
          <p:cNvSpPr/>
          <p:nvPr/>
        </p:nvSpPr>
        <p:spPr>
          <a:xfrm>
            <a:off x="3958000" y="3204131"/>
            <a:ext cx="9165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horizontal box plot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5" name="Google Shape;425;p62"/>
          <p:cNvSpPr/>
          <p:nvPr/>
        </p:nvSpPr>
        <p:spPr>
          <a:xfrm>
            <a:off x="5984350" y="3141835"/>
            <a:ext cx="7014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median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26" name="Google Shape;426;p62"/>
          <p:cNvCxnSpPr/>
          <p:nvPr/>
        </p:nvCxnSpPr>
        <p:spPr>
          <a:xfrm rot="10800000" flipH="1">
            <a:off x="6664875" y="2990088"/>
            <a:ext cx="510000" cy="265200"/>
          </a:xfrm>
          <a:prstGeom prst="bentConnector3">
            <a:avLst>
              <a:gd name="adj1" fmla="val 100428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Add five number summary to box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32" name="Google Shape;432;p63"/>
          <p:cNvPicPr preferRelativeResize="0"/>
          <p:nvPr/>
        </p:nvPicPr>
        <p:blipFill rotWithShape="1">
          <a:blip r:embed="rId3">
            <a:alphaModFix/>
          </a:blip>
          <a:srcRect r="41255"/>
          <a:stretch/>
        </p:blipFill>
        <p:spPr>
          <a:xfrm>
            <a:off x="488450" y="1358750"/>
            <a:ext cx="4970550" cy="289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3" name="Google Shape;43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025" y="1593725"/>
            <a:ext cx="3313575" cy="2467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34" name="Google Shape;434;p63"/>
          <p:cNvCxnSpPr/>
          <p:nvPr/>
        </p:nvCxnSpPr>
        <p:spPr>
          <a:xfrm>
            <a:off x="4065200" y="3201875"/>
            <a:ext cx="9000" cy="1170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35" name="Google Shape;435;p63"/>
          <p:cNvSpPr/>
          <p:nvPr/>
        </p:nvSpPr>
        <p:spPr>
          <a:xfrm>
            <a:off x="3546050" y="4400975"/>
            <a:ext cx="11232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text to the plot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/>
        </p:nvSpPr>
        <p:spPr>
          <a:xfrm>
            <a:off x="457200" y="2419350"/>
            <a:ext cx="74661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Visualization using Matplotlib</a:t>
            </a:r>
            <a:endParaRPr sz="40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Box plot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1" name="Google Shape;441;p64"/>
          <p:cNvSpPr txBox="1"/>
          <p:nvPr/>
        </p:nvSpPr>
        <p:spPr>
          <a:xfrm>
            <a:off x="606150" y="1073850"/>
            <a:ext cx="7102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the boxplot of all the numeric variables in the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42" name="Google Shape;442;p64"/>
          <p:cNvPicPr preferRelativeResize="0"/>
          <p:nvPr/>
        </p:nvPicPr>
        <p:blipFill rotWithShape="1">
          <a:blip r:embed="rId3">
            <a:alphaModFix/>
          </a:blip>
          <a:srcRect r="64120"/>
          <a:stretch/>
        </p:blipFill>
        <p:spPr>
          <a:xfrm>
            <a:off x="457200" y="1918225"/>
            <a:ext cx="3929600" cy="1748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3" name="Google Shape;443;p64"/>
          <p:cNvSpPr/>
          <p:nvPr/>
        </p:nvSpPr>
        <p:spPr>
          <a:xfrm>
            <a:off x="379200" y="4407950"/>
            <a:ext cx="833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The boxplot of ‘sepal width’ shows the presence of outliers below and above the whiskers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44" name="Google Shape;44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625" y="1593450"/>
            <a:ext cx="3687425" cy="26763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Area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0" name="Google Shape;450;p65"/>
          <p:cNvSpPr txBox="1"/>
          <p:nvPr/>
        </p:nvSpPr>
        <p:spPr>
          <a:xfrm>
            <a:off x="530550" y="1610475"/>
            <a:ext cx="78675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similar to a line plot where the area under the line is shaded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study the time series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6" name="Google Shape;456;p66"/>
          <p:cNvSpPr txBox="1"/>
          <p:nvPr/>
        </p:nvSpPr>
        <p:spPr>
          <a:xfrm>
            <a:off x="682350" y="12223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iris data to create the area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57" name="Google Shape;457;p66"/>
          <p:cNvPicPr preferRelativeResize="0"/>
          <p:nvPr/>
        </p:nvPicPr>
        <p:blipFill rotWithShape="1">
          <a:blip r:embed="rId3">
            <a:alphaModFix/>
          </a:blip>
          <a:srcRect r="59487"/>
          <a:stretch/>
        </p:blipFill>
        <p:spPr>
          <a:xfrm>
            <a:off x="2362200" y="1799875"/>
            <a:ext cx="4373349" cy="302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Area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63" name="Google Shape;463;p67"/>
          <p:cNvPicPr preferRelativeResize="0"/>
          <p:nvPr/>
        </p:nvPicPr>
        <p:blipFill rotWithShape="1">
          <a:blip r:embed="rId3">
            <a:alphaModFix/>
          </a:blip>
          <a:srcRect r="50219"/>
          <a:stretch/>
        </p:blipFill>
        <p:spPr>
          <a:xfrm>
            <a:off x="259825" y="1976525"/>
            <a:ext cx="4400199" cy="184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4" name="Google Shape;46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624" y="1583575"/>
            <a:ext cx="3857625" cy="2619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65" name="Google Shape;465;p67"/>
          <p:cNvCxnSpPr/>
          <p:nvPr/>
        </p:nvCxnSpPr>
        <p:spPr>
          <a:xfrm>
            <a:off x="3227000" y="2592275"/>
            <a:ext cx="9000" cy="1353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66" name="Google Shape;466;p67"/>
          <p:cNvSpPr/>
          <p:nvPr/>
        </p:nvSpPr>
        <p:spPr>
          <a:xfrm>
            <a:off x="2479250" y="3943775"/>
            <a:ext cx="15090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Calculate the frequency and sort the values to plot the area plot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8"/>
          <p:cNvSpPr txBox="1"/>
          <p:nvPr/>
        </p:nvSpPr>
        <p:spPr>
          <a:xfrm>
            <a:off x="457200" y="2419350"/>
            <a:ext cx="6875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Visualization using Seaborn</a:t>
            </a:r>
            <a:endParaRPr sz="40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Introduction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8" name="Google Shape;478;p69"/>
          <p:cNvSpPr txBox="1"/>
          <p:nvPr/>
        </p:nvSpPr>
        <p:spPr>
          <a:xfrm>
            <a:off x="453750" y="1473500"/>
            <a:ext cx="7134000" cy="18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Seaborn is used for data visualization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based on the matplotlib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provides a high-level interface for drawing attractive and informative statistical graphics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Functionalities of seaborn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4" name="Google Shape;484;p70"/>
          <p:cNvSpPr txBox="1"/>
          <p:nvPr/>
        </p:nvSpPr>
        <p:spPr>
          <a:xfrm>
            <a:off x="564925" y="1538550"/>
            <a:ext cx="8241900" cy="28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Allows comparison between multiple variables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Supports multi-plot grids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Univariate and bivariate visualization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Availability of different color palettes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Estimates and plots linear regression line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1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Installation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0" name="Google Shape;490;p71"/>
          <p:cNvSpPr txBox="1"/>
          <p:nvPr/>
        </p:nvSpPr>
        <p:spPr>
          <a:xfrm>
            <a:off x="550600" y="1399500"/>
            <a:ext cx="75072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Open terminal program (for Mac user) or command line (for Windows) and install it using following command: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1" name="Google Shape;491;p71"/>
          <p:cNvSpPr/>
          <p:nvPr/>
        </p:nvSpPr>
        <p:spPr>
          <a:xfrm>
            <a:off x="3026075" y="2369850"/>
            <a:ext cx="2766300" cy="52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conda install seaborn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71"/>
          <p:cNvSpPr/>
          <p:nvPr/>
        </p:nvSpPr>
        <p:spPr>
          <a:xfrm>
            <a:off x="3026075" y="3707900"/>
            <a:ext cx="2766300" cy="52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pip install seaborn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71"/>
          <p:cNvSpPr txBox="1"/>
          <p:nvPr/>
        </p:nvSpPr>
        <p:spPr>
          <a:xfrm>
            <a:off x="4168625" y="3038875"/>
            <a:ext cx="4959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Or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2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Installation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9" name="Google Shape;499;p72"/>
          <p:cNvSpPr txBox="1"/>
          <p:nvPr/>
        </p:nvSpPr>
        <p:spPr>
          <a:xfrm>
            <a:off x="550600" y="1399500"/>
            <a:ext cx="79503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Alternatively, you can install seaborn in a jupyter notebook using below code: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0" name="Google Shape;500;p72"/>
          <p:cNvSpPr/>
          <p:nvPr/>
        </p:nvSpPr>
        <p:spPr>
          <a:xfrm>
            <a:off x="2705900" y="2054700"/>
            <a:ext cx="2793900" cy="52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!pip install seaborn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72"/>
          <p:cNvSpPr txBox="1"/>
          <p:nvPr/>
        </p:nvSpPr>
        <p:spPr>
          <a:xfrm>
            <a:off x="550600" y="2999700"/>
            <a:ext cx="81600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To import the library, use the command: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2" name="Google Shape;502;p72"/>
          <p:cNvSpPr/>
          <p:nvPr/>
        </p:nvSpPr>
        <p:spPr>
          <a:xfrm>
            <a:off x="2706050" y="3654900"/>
            <a:ext cx="2793900" cy="52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Import seaborn as sns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Strip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8" name="Google Shape;508;p73"/>
          <p:cNvSpPr txBox="1"/>
          <p:nvPr/>
        </p:nvSpPr>
        <p:spPr>
          <a:xfrm>
            <a:off x="606150" y="1589100"/>
            <a:ext cx="7836600" cy="19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similar to the scatter plot with one categorical variable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understand the underlying distribution of the data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One axis represents the categorical variable and another represents the value corresponding to the categories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Introduction to matplotlib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29"/>
          <p:cNvSpPr txBox="1"/>
          <p:nvPr/>
        </p:nvSpPr>
        <p:spPr>
          <a:xfrm>
            <a:off x="359425" y="1625900"/>
            <a:ext cx="8204700" cy="21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 It is a Python’s 2D plotting library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‘pyplot’ is a subpackage of matplotlib that provides a MATLAB-like way of plotting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Provides a simple way of plotting the various plots like histogram, bar plot, scatter plot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4" name="Google Shape;514;p74"/>
          <p:cNvSpPr txBox="1"/>
          <p:nvPr/>
        </p:nvSpPr>
        <p:spPr>
          <a:xfrm>
            <a:off x="663025" y="1244900"/>
            <a:ext cx="52644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Load the titanic data to create a strip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15" name="Google Shape;515;p74"/>
          <p:cNvPicPr preferRelativeResize="0"/>
          <p:nvPr/>
        </p:nvPicPr>
        <p:blipFill rotWithShape="1">
          <a:blip r:embed="rId3">
            <a:alphaModFix/>
          </a:blip>
          <a:srcRect r="2515"/>
          <a:stretch/>
        </p:blipFill>
        <p:spPr>
          <a:xfrm>
            <a:off x="301350" y="1925400"/>
            <a:ext cx="8617074" cy="2468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Strip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1" name="Google Shape;521;p75"/>
          <p:cNvSpPr txBox="1"/>
          <p:nvPr/>
        </p:nvSpPr>
        <p:spPr>
          <a:xfrm>
            <a:off x="591500" y="1047000"/>
            <a:ext cx="6633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Check the distribution of age based on gender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22" name="Google Shape;522;p75"/>
          <p:cNvPicPr preferRelativeResize="0"/>
          <p:nvPr/>
        </p:nvPicPr>
        <p:blipFill rotWithShape="1">
          <a:blip r:embed="rId3">
            <a:alphaModFix/>
          </a:blip>
          <a:srcRect r="54777"/>
          <a:stretch/>
        </p:blipFill>
        <p:spPr>
          <a:xfrm>
            <a:off x="362600" y="1853225"/>
            <a:ext cx="4253251" cy="1982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23" name="Google Shape;52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651" y="1629300"/>
            <a:ext cx="3838575" cy="2657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4" name="Google Shape;524;p75"/>
          <p:cNvSpPr txBox="1"/>
          <p:nvPr/>
        </p:nvSpPr>
        <p:spPr>
          <a:xfrm>
            <a:off x="591500" y="4399800"/>
            <a:ext cx="77079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plot shows that, the maximum age of males is higher than of females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Strip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0" name="Google Shape;530;p76"/>
          <p:cNvSpPr txBox="1"/>
          <p:nvPr/>
        </p:nvSpPr>
        <p:spPr>
          <a:xfrm>
            <a:off x="543900" y="1065100"/>
            <a:ext cx="76077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Add the one more categorical variable to strip plot using the parameter, ‘hue’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31" name="Google Shape;531;p76"/>
          <p:cNvPicPr preferRelativeResize="0"/>
          <p:nvPr/>
        </p:nvPicPr>
        <p:blipFill rotWithShape="1">
          <a:blip r:embed="rId3">
            <a:alphaModFix/>
          </a:blip>
          <a:srcRect r="42015"/>
          <a:stretch/>
        </p:blipFill>
        <p:spPr>
          <a:xfrm>
            <a:off x="228600" y="1620700"/>
            <a:ext cx="4837951" cy="1888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32" name="Google Shape;532;p76"/>
          <p:cNvCxnSpPr/>
          <p:nvPr/>
        </p:nvCxnSpPr>
        <p:spPr>
          <a:xfrm>
            <a:off x="3303200" y="2592275"/>
            <a:ext cx="9000" cy="10791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33" name="Google Shape;533;p76"/>
          <p:cNvSpPr/>
          <p:nvPr/>
        </p:nvSpPr>
        <p:spPr>
          <a:xfrm>
            <a:off x="2707850" y="3715175"/>
            <a:ext cx="1245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a categorical variable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34" name="Google Shape;53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950" y="1620700"/>
            <a:ext cx="3698250" cy="2547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35" name="Google Shape;535;p76"/>
          <p:cNvSpPr txBox="1"/>
          <p:nvPr/>
        </p:nvSpPr>
        <p:spPr>
          <a:xfrm>
            <a:off x="543900" y="4417900"/>
            <a:ext cx="76077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Proportion of female survivors is higher than males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Violin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1" name="Google Shape;541;p77"/>
          <p:cNvSpPr txBox="1"/>
          <p:nvPr/>
        </p:nvSpPr>
        <p:spPr>
          <a:xfrm>
            <a:off x="600250" y="1625900"/>
            <a:ext cx="7842600" cy="15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similar to a boxplot, that displays the kernel density estimator of the underlying distribution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shows the distribution of the quantitative data across categorical variables such that those distributions can be compared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7" name="Google Shape;547;p78"/>
          <p:cNvSpPr txBox="1"/>
          <p:nvPr/>
        </p:nvSpPr>
        <p:spPr>
          <a:xfrm>
            <a:off x="663025" y="1244900"/>
            <a:ext cx="52644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Load the titanic data to create a violin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48" name="Google Shape;548;p78"/>
          <p:cNvPicPr preferRelativeResize="0"/>
          <p:nvPr/>
        </p:nvPicPr>
        <p:blipFill rotWithShape="1">
          <a:blip r:embed="rId3">
            <a:alphaModFix/>
          </a:blip>
          <a:srcRect r="2515"/>
          <a:stretch/>
        </p:blipFill>
        <p:spPr>
          <a:xfrm>
            <a:off x="301350" y="1925400"/>
            <a:ext cx="8617074" cy="2468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Violin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4" name="Google Shape;554;p79"/>
          <p:cNvSpPr txBox="1"/>
          <p:nvPr/>
        </p:nvSpPr>
        <p:spPr>
          <a:xfrm>
            <a:off x="682350" y="1073850"/>
            <a:ext cx="72639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the violin plot to compare the distribution of age based on gender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55" name="Google Shape;555;p79"/>
          <p:cNvPicPr preferRelativeResize="0"/>
          <p:nvPr/>
        </p:nvPicPr>
        <p:blipFill rotWithShape="1">
          <a:blip r:embed="rId3">
            <a:alphaModFix/>
          </a:blip>
          <a:srcRect r="54928"/>
          <a:stretch/>
        </p:blipFill>
        <p:spPr>
          <a:xfrm>
            <a:off x="152400" y="1629450"/>
            <a:ext cx="4674826" cy="2166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56" name="Google Shape;556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025" y="1629450"/>
            <a:ext cx="3539050" cy="2533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57" name="Google Shape;557;p79"/>
          <p:cNvSpPr txBox="1"/>
          <p:nvPr/>
        </p:nvSpPr>
        <p:spPr>
          <a:xfrm>
            <a:off x="682350" y="4350450"/>
            <a:ext cx="72639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box plot is plotted inside the violin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80"/>
          <p:cNvPicPr preferRelativeResize="0"/>
          <p:nvPr/>
        </p:nvPicPr>
        <p:blipFill rotWithShape="1">
          <a:blip r:embed="rId3">
            <a:alphaModFix/>
          </a:blip>
          <a:srcRect r="38905"/>
          <a:stretch/>
        </p:blipFill>
        <p:spPr>
          <a:xfrm>
            <a:off x="219250" y="1982000"/>
            <a:ext cx="5051216" cy="192318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3" name="Google Shape;563;p8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Violin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4" name="Google Shape;564;p80"/>
          <p:cNvSpPr txBox="1"/>
          <p:nvPr/>
        </p:nvSpPr>
        <p:spPr>
          <a:xfrm>
            <a:off x="457200" y="1226250"/>
            <a:ext cx="80169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Violin plot can be divided into two halves, where one half represents surviving while other half represents the non-surviving passenger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65" name="Google Shape;565;p80"/>
          <p:cNvCxnSpPr/>
          <p:nvPr/>
        </p:nvCxnSpPr>
        <p:spPr>
          <a:xfrm>
            <a:off x="4592236" y="3031029"/>
            <a:ext cx="600" cy="10149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66" name="Google Shape;566;p80"/>
          <p:cNvSpPr/>
          <p:nvPr/>
        </p:nvSpPr>
        <p:spPr>
          <a:xfrm>
            <a:off x="3847259" y="4193249"/>
            <a:ext cx="15693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Pass ‘True’ as value for the split parameter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67" name="Google Shape;567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350" y="1939650"/>
            <a:ext cx="3402275" cy="247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Swarm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3" name="Google Shape;573;p81"/>
          <p:cNvSpPr txBox="1"/>
          <p:nvPr/>
        </p:nvSpPr>
        <p:spPr>
          <a:xfrm>
            <a:off x="453750" y="1638125"/>
            <a:ext cx="79935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the combination of strip and violin plots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points are adjusted in such a way that they don't overlap, which gives the better representation of the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9" name="Google Shape;579;p82"/>
          <p:cNvSpPr txBox="1"/>
          <p:nvPr/>
        </p:nvSpPr>
        <p:spPr>
          <a:xfrm>
            <a:off x="663025" y="1244900"/>
            <a:ext cx="52644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Load the titanic data to create a swarm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80" name="Google Shape;580;p82"/>
          <p:cNvPicPr preferRelativeResize="0"/>
          <p:nvPr/>
        </p:nvPicPr>
        <p:blipFill rotWithShape="1">
          <a:blip r:embed="rId3">
            <a:alphaModFix/>
          </a:blip>
          <a:srcRect r="2515"/>
          <a:stretch/>
        </p:blipFill>
        <p:spPr>
          <a:xfrm>
            <a:off x="301350" y="1925400"/>
            <a:ext cx="8617074" cy="2468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Swarm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6" name="Google Shape;586;p83"/>
          <p:cNvSpPr txBox="1"/>
          <p:nvPr/>
        </p:nvSpPr>
        <p:spPr>
          <a:xfrm>
            <a:off x="606150" y="1073850"/>
            <a:ext cx="6995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Create a swarm plot for the distribution of age based on gender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87" name="Google Shape;587;p83"/>
          <p:cNvPicPr preferRelativeResize="0"/>
          <p:nvPr/>
        </p:nvPicPr>
        <p:blipFill rotWithShape="1">
          <a:blip r:embed="rId3">
            <a:alphaModFix/>
          </a:blip>
          <a:srcRect r="56447"/>
          <a:stretch/>
        </p:blipFill>
        <p:spPr>
          <a:xfrm>
            <a:off x="304800" y="1718850"/>
            <a:ext cx="4325126" cy="2072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88" name="Google Shape;58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725" y="1642650"/>
            <a:ext cx="3539300" cy="2499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89" name="Google Shape;589;p83"/>
          <p:cNvSpPr txBox="1"/>
          <p:nvPr/>
        </p:nvSpPr>
        <p:spPr>
          <a:xfrm>
            <a:off x="606150" y="4350450"/>
            <a:ext cx="6995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High proportion of males are in the age range 20 - 40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Installation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p30"/>
          <p:cNvSpPr txBox="1"/>
          <p:nvPr/>
        </p:nvSpPr>
        <p:spPr>
          <a:xfrm>
            <a:off x="550600" y="1399500"/>
            <a:ext cx="8173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Open terminal program (for Mac user) or command line (for Windows) and install the matplotlib using the command: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30"/>
          <p:cNvSpPr/>
          <p:nvPr/>
        </p:nvSpPr>
        <p:spPr>
          <a:xfrm>
            <a:off x="2867300" y="2307150"/>
            <a:ext cx="2544900" cy="52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conda install matplotlib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2867300" y="3941700"/>
            <a:ext cx="2544900" cy="52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pip install matplotlib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3946700" y="3234675"/>
            <a:ext cx="483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Or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Swarm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5" name="Google Shape;595;p84"/>
          <p:cNvSpPr txBox="1"/>
          <p:nvPr/>
        </p:nvSpPr>
        <p:spPr>
          <a:xfrm>
            <a:off x="377550" y="1302450"/>
            <a:ext cx="77877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Add one more categorical variable ‘Survived’ to the swarm plot using the parameter, ‘hue’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96" name="Google Shape;596;p84"/>
          <p:cNvPicPr preferRelativeResize="0"/>
          <p:nvPr/>
        </p:nvPicPr>
        <p:blipFill rotWithShape="1">
          <a:blip r:embed="rId3">
            <a:alphaModFix/>
          </a:blip>
          <a:srcRect r="43078"/>
          <a:stretch/>
        </p:blipFill>
        <p:spPr>
          <a:xfrm>
            <a:off x="152400" y="2162550"/>
            <a:ext cx="5031399" cy="1989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97" name="Google Shape;59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200" y="1857750"/>
            <a:ext cx="3594425" cy="2541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Pair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3" name="Google Shape;603;p85"/>
          <p:cNvSpPr txBox="1"/>
          <p:nvPr/>
        </p:nvSpPr>
        <p:spPr>
          <a:xfrm>
            <a:off x="609600" y="1682875"/>
            <a:ext cx="79047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displays the pairwise relationship between the numeric variables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pairplot() method creates a matrix; where the diagonal plots represent the univariate distribution of each variable and the off-diagonal plots represent the scatter plot of the pair of variables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9" name="Google Shape;609;p86"/>
          <p:cNvSpPr txBox="1"/>
          <p:nvPr/>
        </p:nvSpPr>
        <p:spPr>
          <a:xfrm>
            <a:off x="682350" y="12223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iris data to create the pair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10" name="Google Shape;610;p86"/>
          <p:cNvPicPr preferRelativeResize="0"/>
          <p:nvPr/>
        </p:nvPicPr>
        <p:blipFill rotWithShape="1">
          <a:blip r:embed="rId3">
            <a:alphaModFix/>
          </a:blip>
          <a:srcRect r="59487"/>
          <a:stretch/>
        </p:blipFill>
        <p:spPr>
          <a:xfrm>
            <a:off x="2362200" y="1799875"/>
            <a:ext cx="4373349" cy="302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Pair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16" name="Google Shape;616;p87"/>
          <p:cNvPicPr preferRelativeResize="0"/>
          <p:nvPr/>
        </p:nvPicPr>
        <p:blipFill rotWithShape="1">
          <a:blip r:embed="rId3">
            <a:alphaModFix/>
          </a:blip>
          <a:srcRect r="59942"/>
          <a:stretch/>
        </p:blipFill>
        <p:spPr>
          <a:xfrm>
            <a:off x="228600" y="1983450"/>
            <a:ext cx="4366200" cy="1365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7" name="Google Shape;617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600" y="1139450"/>
            <a:ext cx="3807101" cy="3775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Distribution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3" name="Google Shape;623;p88"/>
          <p:cNvSpPr txBox="1"/>
          <p:nvPr/>
        </p:nvSpPr>
        <p:spPr>
          <a:xfrm>
            <a:off x="511825" y="1544100"/>
            <a:ext cx="78279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displays the distribution of the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a variation of histogram that uses kernel smoothing to plot values, allowing for smoother distributions by smoothing out the noise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9" name="Google Shape;629;p89"/>
          <p:cNvSpPr txBox="1"/>
          <p:nvPr/>
        </p:nvSpPr>
        <p:spPr>
          <a:xfrm>
            <a:off x="663025" y="1244900"/>
            <a:ext cx="52644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Load the titanic data to create a distribution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30" name="Google Shape;630;p89"/>
          <p:cNvPicPr preferRelativeResize="0"/>
          <p:nvPr/>
        </p:nvPicPr>
        <p:blipFill rotWithShape="1">
          <a:blip r:embed="rId3">
            <a:alphaModFix/>
          </a:blip>
          <a:srcRect r="2515"/>
          <a:stretch/>
        </p:blipFill>
        <p:spPr>
          <a:xfrm>
            <a:off x="225150" y="1925400"/>
            <a:ext cx="8714526" cy="249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Distribution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6" name="Google Shape;636;p90"/>
          <p:cNvSpPr txBox="1"/>
          <p:nvPr/>
        </p:nvSpPr>
        <p:spPr>
          <a:xfrm>
            <a:off x="533400" y="1048275"/>
            <a:ext cx="79137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distplot() method plots the histogram with a Kernel Density Estimator (KDE), which is a used to estimate the probability distribution function of a random variable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37" name="Google Shape;637;p90"/>
          <p:cNvPicPr preferRelativeResize="0"/>
          <p:nvPr/>
        </p:nvPicPr>
        <p:blipFill rotWithShape="1">
          <a:blip r:embed="rId3">
            <a:alphaModFix/>
          </a:blip>
          <a:srcRect r="57055"/>
          <a:stretch/>
        </p:blipFill>
        <p:spPr>
          <a:xfrm>
            <a:off x="304800" y="2104575"/>
            <a:ext cx="4336100" cy="1772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38" name="Google Shape;638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725" y="1875975"/>
            <a:ext cx="3729625" cy="2547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9" name="Google Shape;639;p90"/>
          <p:cNvSpPr txBox="1"/>
          <p:nvPr/>
        </p:nvSpPr>
        <p:spPr>
          <a:xfrm>
            <a:off x="533400" y="4553475"/>
            <a:ext cx="78558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plot shows the positive skewness of the ‘Fare’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40" name="Google Shape;640;p90"/>
          <p:cNvCxnSpPr>
            <a:endCxn id="641" idx="1"/>
          </p:cNvCxnSpPr>
          <p:nvPr/>
        </p:nvCxnSpPr>
        <p:spPr>
          <a:xfrm rot="10800000" flipH="1">
            <a:off x="5663750" y="2736840"/>
            <a:ext cx="777900" cy="96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41" name="Google Shape;641;p90"/>
          <p:cNvSpPr/>
          <p:nvPr/>
        </p:nvSpPr>
        <p:spPr>
          <a:xfrm>
            <a:off x="6441650" y="2606040"/>
            <a:ext cx="492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KDE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Distribution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7" name="Google Shape;647;p91"/>
          <p:cNvSpPr txBox="1"/>
          <p:nvPr/>
        </p:nvSpPr>
        <p:spPr>
          <a:xfrm>
            <a:off x="424100" y="1302450"/>
            <a:ext cx="6827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the distribution of ‘Fare’ without the kernel density estimator (KDE)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48" name="Google Shape;648;p91"/>
          <p:cNvPicPr preferRelativeResize="0"/>
          <p:nvPr/>
        </p:nvPicPr>
        <p:blipFill rotWithShape="1">
          <a:blip r:embed="rId3">
            <a:alphaModFix/>
          </a:blip>
          <a:srcRect r="57359"/>
          <a:stretch/>
        </p:blipFill>
        <p:spPr>
          <a:xfrm>
            <a:off x="304800" y="1844550"/>
            <a:ext cx="4314501" cy="1767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49" name="Google Shape;649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101" y="1844550"/>
            <a:ext cx="3714750" cy="2638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650" name="Google Shape;650;p91"/>
          <p:cNvCxnSpPr/>
          <p:nvPr/>
        </p:nvCxnSpPr>
        <p:spPr>
          <a:xfrm>
            <a:off x="3525436" y="2497629"/>
            <a:ext cx="600" cy="12894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51" name="Google Shape;651;p91"/>
          <p:cNvSpPr/>
          <p:nvPr/>
        </p:nvSpPr>
        <p:spPr>
          <a:xfrm>
            <a:off x="2856651" y="3888450"/>
            <a:ext cx="1365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plot without kde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Count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7" name="Google Shape;657;p92"/>
          <p:cNvSpPr txBox="1"/>
          <p:nvPr/>
        </p:nvSpPr>
        <p:spPr>
          <a:xfrm>
            <a:off x="470650" y="1101000"/>
            <a:ext cx="73581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similar to the bar plot. However, it shows the count of the categories in a specific variable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58" name="Google Shape;658;p92"/>
          <p:cNvPicPr preferRelativeResize="0"/>
          <p:nvPr/>
        </p:nvPicPr>
        <p:blipFill rotWithShape="1">
          <a:blip r:embed="rId3">
            <a:alphaModFix/>
          </a:blip>
          <a:srcRect r="17756"/>
          <a:stretch/>
        </p:blipFill>
        <p:spPr>
          <a:xfrm>
            <a:off x="152400" y="2070825"/>
            <a:ext cx="5417974" cy="1929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59" name="Google Shape;659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725" y="1911600"/>
            <a:ext cx="3192675" cy="214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660" name="Google Shape;660;p92"/>
          <p:cNvCxnSpPr/>
          <p:nvPr/>
        </p:nvCxnSpPr>
        <p:spPr>
          <a:xfrm>
            <a:off x="3525436" y="3259629"/>
            <a:ext cx="600" cy="9234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61" name="Google Shape;661;p92"/>
          <p:cNvSpPr/>
          <p:nvPr/>
        </p:nvSpPr>
        <p:spPr>
          <a:xfrm>
            <a:off x="2704250" y="4193250"/>
            <a:ext cx="1628700" cy="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Calculate the gender-wise percentage upto 2 decimals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Regression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7" name="Google Shape;667;p93"/>
          <p:cNvSpPr txBox="1"/>
          <p:nvPr/>
        </p:nvSpPr>
        <p:spPr>
          <a:xfrm>
            <a:off x="576500" y="1073850"/>
            <a:ext cx="7451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study the relationship between the two variables with the regression line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68" name="Google Shape;668;p93"/>
          <p:cNvPicPr preferRelativeResize="0"/>
          <p:nvPr/>
        </p:nvPicPr>
        <p:blipFill rotWithShape="1">
          <a:blip r:embed="rId3">
            <a:alphaModFix/>
          </a:blip>
          <a:srcRect r="46643"/>
          <a:stretch/>
        </p:blipFill>
        <p:spPr>
          <a:xfrm>
            <a:off x="304800" y="2296200"/>
            <a:ext cx="4545701" cy="1791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69" name="Google Shape;669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101" y="1937250"/>
            <a:ext cx="3686175" cy="2657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Installation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31"/>
          <p:cNvSpPr txBox="1"/>
          <p:nvPr/>
        </p:nvSpPr>
        <p:spPr>
          <a:xfrm>
            <a:off x="550600" y="1399500"/>
            <a:ext cx="79503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Alternatively, you can install matplotlib in a jupyter notebook using below code: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31"/>
          <p:cNvSpPr/>
          <p:nvPr/>
        </p:nvSpPr>
        <p:spPr>
          <a:xfrm>
            <a:off x="2705900" y="2054700"/>
            <a:ext cx="2793900" cy="65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!pip install matplotlib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550600" y="2999700"/>
            <a:ext cx="81600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To import subpackage ‘pyplot’, use the command: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1" name="Google Shape;141;p31"/>
          <p:cNvSpPr/>
          <p:nvPr/>
        </p:nvSpPr>
        <p:spPr>
          <a:xfrm>
            <a:off x="2706050" y="3578700"/>
            <a:ext cx="2793900" cy="776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Point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5" name="Google Shape;675;p94"/>
          <p:cNvSpPr txBox="1"/>
          <p:nvPr/>
        </p:nvSpPr>
        <p:spPr>
          <a:xfrm>
            <a:off x="500300" y="1073850"/>
            <a:ext cx="76827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represents an estimate of central tendency (by default, mean) by position of scatter points and </a:t>
            </a:r>
            <a:r>
              <a:rPr lang="en" sz="1600">
                <a:solidFill>
                  <a:srgbClr val="444444"/>
                </a:solidFill>
                <a:latin typeface="Avenir"/>
                <a:ea typeface="Avenir"/>
                <a:cs typeface="Avenir"/>
                <a:sym typeface="Avenir"/>
              </a:rPr>
              <a:t> provides the indication of the uncertainty around that estimate using error bars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76" name="Google Shape;676;p94"/>
          <p:cNvPicPr preferRelativeResize="0"/>
          <p:nvPr/>
        </p:nvPicPr>
        <p:blipFill rotWithShape="1">
          <a:blip r:embed="rId3">
            <a:alphaModFix/>
          </a:blip>
          <a:srcRect r="53003"/>
          <a:stretch/>
        </p:blipFill>
        <p:spPr>
          <a:xfrm>
            <a:off x="295450" y="2246400"/>
            <a:ext cx="4297450" cy="1913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77" name="Google Shape;677;p94"/>
          <p:cNvPicPr preferRelativeResize="0"/>
          <p:nvPr/>
        </p:nvPicPr>
        <p:blipFill rotWithShape="1">
          <a:blip r:embed="rId4">
            <a:alphaModFix/>
          </a:blip>
          <a:srcRect r="6120"/>
          <a:stretch/>
        </p:blipFill>
        <p:spPr>
          <a:xfrm>
            <a:off x="4972775" y="2071650"/>
            <a:ext cx="3752025" cy="241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678" name="Google Shape;678;p94"/>
          <p:cNvCxnSpPr/>
          <p:nvPr/>
        </p:nvCxnSpPr>
        <p:spPr>
          <a:xfrm rot="5400000">
            <a:off x="7314454" y="3465049"/>
            <a:ext cx="300" cy="6339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79" name="Google Shape;679;p94"/>
          <p:cNvSpPr/>
          <p:nvPr/>
        </p:nvSpPr>
        <p:spPr>
          <a:xfrm>
            <a:off x="6123850" y="3591849"/>
            <a:ext cx="8127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Error bar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Joint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5" name="Google Shape;685;p95"/>
          <p:cNvSpPr txBox="1"/>
          <p:nvPr/>
        </p:nvSpPr>
        <p:spPr>
          <a:xfrm>
            <a:off x="576500" y="1217400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joint plot is a bivariate plot along with the distribution plot along the margins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86" name="Google Shape;686;p95"/>
          <p:cNvPicPr preferRelativeResize="0"/>
          <p:nvPr/>
        </p:nvPicPr>
        <p:blipFill rotWithShape="1">
          <a:blip r:embed="rId3">
            <a:alphaModFix/>
          </a:blip>
          <a:srcRect r="55537"/>
          <a:stretch/>
        </p:blipFill>
        <p:spPr>
          <a:xfrm>
            <a:off x="228600" y="2279100"/>
            <a:ext cx="4780750" cy="1714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87" name="Google Shape;687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350" y="1821900"/>
            <a:ext cx="3157888" cy="309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Heatmap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3" name="Google Shape;693;p96"/>
          <p:cNvSpPr txBox="1"/>
          <p:nvPr/>
        </p:nvSpPr>
        <p:spPr>
          <a:xfrm>
            <a:off x="600250" y="1549700"/>
            <a:ext cx="7632000" cy="1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heatmap is a two-dimensional graphical representation of data where the individual values that are contained in a matrix are represented by the different colors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Heatmap for correlation shows the correlation between the variables on each axis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9" name="Google Shape;699;p97"/>
          <p:cNvSpPr txBox="1"/>
          <p:nvPr/>
        </p:nvSpPr>
        <p:spPr>
          <a:xfrm>
            <a:off x="682350" y="12223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iris data to create the heatmap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00" name="Google Shape;700;p97"/>
          <p:cNvPicPr preferRelativeResize="0"/>
          <p:nvPr/>
        </p:nvPicPr>
        <p:blipFill rotWithShape="1">
          <a:blip r:embed="rId3">
            <a:alphaModFix/>
          </a:blip>
          <a:srcRect r="59487"/>
          <a:stretch/>
        </p:blipFill>
        <p:spPr>
          <a:xfrm>
            <a:off x="2362200" y="1799875"/>
            <a:ext cx="4373349" cy="302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98"/>
          <p:cNvPicPr preferRelativeResize="0"/>
          <p:nvPr/>
        </p:nvPicPr>
        <p:blipFill rotWithShape="1">
          <a:blip r:embed="rId3">
            <a:alphaModFix/>
          </a:blip>
          <a:srcRect r="34938"/>
          <a:stretch/>
        </p:blipFill>
        <p:spPr>
          <a:xfrm>
            <a:off x="152400" y="1619925"/>
            <a:ext cx="4754050" cy="1642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6" name="Google Shape;706;p9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Heatmap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07" name="Google Shape;707;p98"/>
          <p:cNvCxnSpPr/>
          <p:nvPr/>
        </p:nvCxnSpPr>
        <p:spPr>
          <a:xfrm>
            <a:off x="2470456" y="2650025"/>
            <a:ext cx="600" cy="8172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08" name="Google Shape;708;p98"/>
          <p:cNvSpPr/>
          <p:nvPr/>
        </p:nvSpPr>
        <p:spPr>
          <a:xfrm>
            <a:off x="1942250" y="3476328"/>
            <a:ext cx="106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values to the heatmap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9" name="Google Shape;709;p98"/>
          <p:cNvSpPr txBox="1"/>
          <p:nvPr/>
        </p:nvSpPr>
        <p:spPr>
          <a:xfrm>
            <a:off x="529950" y="4270375"/>
            <a:ext cx="7742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variables ‘petal width’ and ‘petal length’ are highly positively correlated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10" name="Google Shape;710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850" y="1431175"/>
            <a:ext cx="3932750" cy="23805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711" name="Google Shape;711;p98"/>
          <p:cNvCxnSpPr/>
          <p:nvPr/>
        </p:nvCxnSpPr>
        <p:spPr>
          <a:xfrm>
            <a:off x="1403656" y="2802425"/>
            <a:ext cx="600" cy="759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12" name="Google Shape;712;p98"/>
          <p:cNvSpPr/>
          <p:nvPr/>
        </p:nvSpPr>
        <p:spPr>
          <a:xfrm>
            <a:off x="951650" y="3628725"/>
            <a:ext cx="897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Assigns color to each cell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Heatmap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8" name="Google Shape;718;p99"/>
          <p:cNvSpPr txBox="1"/>
          <p:nvPr/>
        </p:nvSpPr>
        <p:spPr>
          <a:xfrm>
            <a:off x="475950" y="1260000"/>
            <a:ext cx="43542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Diagonal cells represent the correlation of the variable with itself; thus, the value will always equal to 1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off-diagonal entries represent the correlation between the pair of variables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color bar beside the heatmap shows that the dark blue color represents the positive correlation (near to +1) and light blue color represent the negative correlation (near to -1)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19" name="Google Shape;71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650" y="1583575"/>
            <a:ext cx="3932750" cy="23805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00"/>
          <p:cNvSpPr txBox="1"/>
          <p:nvPr/>
        </p:nvSpPr>
        <p:spPr>
          <a:xfrm>
            <a:off x="489775" y="2458450"/>
            <a:ext cx="7869000" cy="13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Visualization using Plotly</a:t>
            </a:r>
            <a:endParaRPr sz="40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0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1" name="Google Shape;731;p10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Plotly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2" name="Google Shape;732;p101"/>
          <p:cNvSpPr txBox="1"/>
          <p:nvPr/>
        </p:nvSpPr>
        <p:spPr>
          <a:xfrm>
            <a:off x="550900" y="1549700"/>
            <a:ext cx="7770900" cy="2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Plotly allows us to make beautiful, interactive, explorable charts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an open-source and browser-based graphing library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can get the values on the graph by hovering over the graph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0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8" name="Google Shape;738;p102"/>
          <p:cNvSpPr txBox="1"/>
          <p:nvPr/>
        </p:nvSpPr>
        <p:spPr>
          <a:xfrm>
            <a:off x="550900" y="2845100"/>
            <a:ext cx="47004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Import the subpackage ‘express’ as: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39" name="Google Shape;739;p102"/>
          <p:cNvPicPr preferRelativeResize="0"/>
          <p:nvPr/>
        </p:nvPicPr>
        <p:blipFill rotWithShape="1">
          <a:blip r:embed="rId3">
            <a:alphaModFix/>
          </a:blip>
          <a:srcRect r="75440"/>
          <a:stretch/>
        </p:blipFill>
        <p:spPr>
          <a:xfrm>
            <a:off x="2895600" y="3754400"/>
            <a:ext cx="3040549" cy="709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40" name="Google Shape;740;p10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Plotly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1" name="Google Shape;741;p102"/>
          <p:cNvSpPr txBox="1"/>
          <p:nvPr/>
        </p:nvSpPr>
        <p:spPr>
          <a:xfrm>
            <a:off x="533400" y="1371600"/>
            <a:ext cx="56172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Import the offline version of plotly as:</a:t>
            </a:r>
            <a:endParaRPr/>
          </a:p>
        </p:txBody>
      </p:sp>
      <p:pic>
        <p:nvPicPr>
          <p:cNvPr id="742" name="Google Shape;742;p102"/>
          <p:cNvPicPr preferRelativeResize="0"/>
          <p:nvPr/>
        </p:nvPicPr>
        <p:blipFill rotWithShape="1">
          <a:blip r:embed="rId4">
            <a:alphaModFix/>
          </a:blip>
          <a:srcRect t="-1306" r="56706"/>
          <a:stretch/>
        </p:blipFill>
        <p:spPr>
          <a:xfrm>
            <a:off x="1598237" y="1953075"/>
            <a:ext cx="5690026" cy="7855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8" name="Google Shape;748;p103"/>
          <p:cNvSpPr txBox="1"/>
          <p:nvPr/>
        </p:nvSpPr>
        <p:spPr>
          <a:xfrm>
            <a:off x="663025" y="1244900"/>
            <a:ext cx="52644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Load the titanic data for further manipulations: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49" name="Google Shape;749;p103"/>
          <p:cNvPicPr preferRelativeResize="0"/>
          <p:nvPr/>
        </p:nvPicPr>
        <p:blipFill rotWithShape="1">
          <a:blip r:embed="rId3">
            <a:alphaModFix/>
          </a:blip>
          <a:srcRect r="2515"/>
          <a:stretch/>
        </p:blipFill>
        <p:spPr>
          <a:xfrm>
            <a:off x="225150" y="1925400"/>
            <a:ext cx="8714526" cy="249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588025" y="1397300"/>
            <a:ext cx="75051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It is a simple plot that displays the relationship between two variables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Line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8" name="Google Shape;1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950" y="1977675"/>
            <a:ext cx="36480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Bar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5" name="Google Shape;755;p104"/>
          <p:cNvSpPr txBox="1"/>
          <p:nvPr/>
        </p:nvSpPr>
        <p:spPr>
          <a:xfrm>
            <a:off x="682350" y="41941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Male population is more in the data than female population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56" name="Google Shape;756;p104"/>
          <p:cNvPicPr preferRelativeResize="0"/>
          <p:nvPr/>
        </p:nvPicPr>
        <p:blipFill rotWithShape="1">
          <a:blip r:embed="rId3">
            <a:alphaModFix/>
          </a:blip>
          <a:srcRect r="27124"/>
          <a:stretch/>
        </p:blipFill>
        <p:spPr>
          <a:xfrm>
            <a:off x="189625" y="1895875"/>
            <a:ext cx="5652236" cy="162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7" name="Google Shape;757;p104"/>
          <p:cNvSpPr txBox="1"/>
          <p:nvPr/>
        </p:nvSpPr>
        <p:spPr>
          <a:xfrm>
            <a:off x="682350" y="10699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a bar plot to get the gender-wise count of passengers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58" name="Google Shape;758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050" y="1812925"/>
            <a:ext cx="3158900" cy="1697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Histogram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4" name="Google Shape;764;p105"/>
          <p:cNvSpPr txBox="1"/>
          <p:nvPr/>
        </p:nvSpPr>
        <p:spPr>
          <a:xfrm>
            <a:off x="682350" y="4041775"/>
            <a:ext cx="76977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histogram shows the positive skewness in the ‘Fare’. There are few extreme points near to Fare = 500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5" name="Google Shape;765;p105"/>
          <p:cNvSpPr txBox="1"/>
          <p:nvPr/>
        </p:nvSpPr>
        <p:spPr>
          <a:xfrm>
            <a:off x="682350" y="11461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a distribution of fare of the passengers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66" name="Google Shape;766;p105"/>
          <p:cNvPicPr preferRelativeResize="0"/>
          <p:nvPr/>
        </p:nvPicPr>
        <p:blipFill rotWithShape="1">
          <a:blip r:embed="rId3">
            <a:alphaModFix/>
          </a:blip>
          <a:srcRect r="55840"/>
          <a:stretch/>
        </p:blipFill>
        <p:spPr>
          <a:xfrm>
            <a:off x="129900" y="1972075"/>
            <a:ext cx="4168975" cy="1188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7" name="Google Shape;767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400" y="1647475"/>
            <a:ext cx="4444900" cy="21518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0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3" name="Google Shape;773;p106"/>
          <p:cNvSpPr txBox="1"/>
          <p:nvPr/>
        </p:nvSpPr>
        <p:spPr>
          <a:xfrm>
            <a:off x="682350" y="12223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iris data for further manipulations: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74" name="Google Shape;774;p106"/>
          <p:cNvPicPr preferRelativeResize="0"/>
          <p:nvPr/>
        </p:nvPicPr>
        <p:blipFill rotWithShape="1">
          <a:blip r:embed="rId3">
            <a:alphaModFix/>
          </a:blip>
          <a:srcRect r="59487"/>
          <a:stretch/>
        </p:blipFill>
        <p:spPr>
          <a:xfrm>
            <a:off x="2362200" y="1799875"/>
            <a:ext cx="4373349" cy="302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Boxplot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80" name="Google Shape;780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899" y="1735975"/>
            <a:ext cx="4418701" cy="20102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81" name="Google Shape;781;p107"/>
          <p:cNvPicPr preferRelativeResize="0"/>
          <p:nvPr/>
        </p:nvPicPr>
        <p:blipFill rotWithShape="1">
          <a:blip r:embed="rId4">
            <a:alphaModFix/>
          </a:blip>
          <a:srcRect r="63884"/>
          <a:stretch/>
        </p:blipFill>
        <p:spPr>
          <a:xfrm>
            <a:off x="259825" y="2101700"/>
            <a:ext cx="3979650" cy="138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82" name="Google Shape;782;p107"/>
          <p:cNvSpPr txBox="1"/>
          <p:nvPr/>
        </p:nvSpPr>
        <p:spPr>
          <a:xfrm>
            <a:off x="682350" y="41941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boxplot shows that, the ‘sepal length’ is not significantly skewed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Scatter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88" name="Google Shape;788;p108"/>
          <p:cNvPicPr preferRelativeResize="0"/>
          <p:nvPr/>
        </p:nvPicPr>
        <p:blipFill rotWithShape="1">
          <a:blip r:embed="rId3">
            <a:alphaModFix/>
          </a:blip>
          <a:srcRect r="49184"/>
          <a:stretch/>
        </p:blipFill>
        <p:spPr>
          <a:xfrm>
            <a:off x="143350" y="1848750"/>
            <a:ext cx="4832649" cy="151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89" name="Google Shape;789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399" y="1659775"/>
            <a:ext cx="3863200" cy="19378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90" name="Google Shape;790;p108"/>
          <p:cNvSpPr txBox="1"/>
          <p:nvPr/>
        </p:nvSpPr>
        <p:spPr>
          <a:xfrm>
            <a:off x="606150" y="4117975"/>
            <a:ext cx="79395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plot shows that, the variables ‘petal length’ and ‘petal width’ are positively correlated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9"/>
          <p:cNvSpPr txBox="1"/>
          <p:nvPr/>
        </p:nvSpPr>
        <p:spPr>
          <a:xfrm>
            <a:off x="0" y="2248350"/>
            <a:ext cx="91440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3"/>
          <p:cNvPicPr preferRelativeResize="0"/>
          <p:nvPr/>
        </p:nvPicPr>
        <p:blipFill rotWithShape="1">
          <a:blip r:embed="rId3">
            <a:alphaModFix/>
          </a:blip>
          <a:srcRect r="53257"/>
          <a:stretch/>
        </p:blipFill>
        <p:spPr>
          <a:xfrm>
            <a:off x="265100" y="1912400"/>
            <a:ext cx="4435482" cy="199333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5" name="Google Shape;155;p3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Plot a line plot from a list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6" name="Google Shape;156;p33"/>
          <p:cNvCxnSpPr/>
          <p:nvPr/>
        </p:nvCxnSpPr>
        <p:spPr>
          <a:xfrm>
            <a:off x="1905325" y="3354275"/>
            <a:ext cx="7200" cy="8322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7" name="Google Shape;157;p33"/>
          <p:cNvSpPr/>
          <p:nvPr/>
        </p:nvSpPr>
        <p:spPr>
          <a:xfrm>
            <a:off x="1177375" y="4248575"/>
            <a:ext cx="14415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Plot the line plot using the plot() method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588025" y="1168700"/>
            <a:ext cx="67713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Plot a line plot to visualize the price trend of a product over a year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9" name="Google Shape;1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150" y="1683800"/>
            <a:ext cx="3992600" cy="2591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L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 Theme" id="{B49C2641-581E-46F0-ABC6-F30B7CF371C7}" vid="{48D78C5C-43CC-4DD5-B8A9-108BAE32A8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2041</Words>
  <Application>Microsoft Office PowerPoint</Application>
  <PresentationFormat>On-screen Show (16:9)</PresentationFormat>
  <Paragraphs>289</Paragraphs>
  <Slides>85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Avenir</vt:lpstr>
      <vt:lpstr>Courier New</vt:lpstr>
      <vt:lpstr>Helvetica Neue</vt:lpstr>
      <vt:lpstr>Helvetica Neue Light</vt:lpstr>
      <vt:lpstr>GL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Gatade</dc:creator>
  <cp:lastModifiedBy>Deepali Gatade</cp:lastModifiedBy>
  <cp:revision>3</cp:revision>
  <dcterms:modified xsi:type="dcterms:W3CDTF">2020-08-07T11:00:05Z</dcterms:modified>
</cp:coreProperties>
</file>