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69" r:id="rId5"/>
    <p:sldId id="260" r:id="rId6"/>
    <p:sldId id="261" r:id="rId7"/>
    <p:sldId id="262" r:id="rId8"/>
    <p:sldId id="263" r:id="rId9"/>
    <p:sldId id="267" r:id="rId10"/>
    <p:sldId id="266" r:id="rId11"/>
    <p:sldId id="265" r:id="rId12"/>
    <p:sldId id="276" r:id="rId13"/>
    <p:sldId id="277" r:id="rId14"/>
    <p:sldId id="278" r:id="rId15"/>
    <p:sldId id="279" r:id="rId16"/>
    <p:sldId id="275" r:id="rId17"/>
    <p:sldId id="268"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9AA31-BC97-4411-8CF3-74D5D6CD55E4}" type="doc">
      <dgm:prSet loTypeId="urn:microsoft.com/office/officeart/2005/8/layout/radial6" loCatId="cycle" qsTypeId="urn:microsoft.com/office/officeart/2005/8/quickstyle/simple1" qsCatId="simple" csTypeId="urn:microsoft.com/office/officeart/2005/8/colors/accent1_1" csCatId="accent1" phldr="1"/>
      <dgm:spPr/>
      <dgm:t>
        <a:bodyPr/>
        <a:lstStyle/>
        <a:p>
          <a:endParaRPr lang="en-US"/>
        </a:p>
      </dgm:t>
    </dgm:pt>
    <dgm:pt modelId="{C6AB0419-5329-43CD-9724-70FBAD06FF9E}">
      <dgm:prSet phldrT="[Text]" custT="1"/>
      <dgm:spPr/>
      <dgm:t>
        <a:bodyPr/>
        <a:lstStyle/>
        <a:p>
          <a:r>
            <a:rPr lang="en-US" sz="2400" dirty="0" smtClean="0"/>
            <a:t>PRODUCTS</a:t>
          </a:r>
          <a:endParaRPr lang="en-US" sz="2400" dirty="0"/>
        </a:p>
      </dgm:t>
    </dgm:pt>
    <dgm:pt modelId="{81FA3584-3638-4B24-9BC3-4CAA46E372F0}" type="parTrans" cxnId="{6AEB6DDC-A9FA-4E8A-AA0B-125E92E0588D}">
      <dgm:prSet/>
      <dgm:spPr/>
      <dgm:t>
        <a:bodyPr/>
        <a:lstStyle/>
        <a:p>
          <a:endParaRPr lang="en-US"/>
        </a:p>
      </dgm:t>
    </dgm:pt>
    <dgm:pt modelId="{638AF58D-AA0B-4650-BC5B-5063641C4517}" type="sibTrans" cxnId="{6AEB6DDC-A9FA-4E8A-AA0B-125E92E0588D}">
      <dgm:prSet/>
      <dgm:spPr/>
      <dgm:t>
        <a:bodyPr/>
        <a:lstStyle/>
        <a:p>
          <a:endParaRPr lang="en-US"/>
        </a:p>
      </dgm:t>
    </dgm:pt>
    <dgm:pt modelId="{AE8D3B22-3011-438A-B099-2D8573D79FCE}">
      <dgm:prSet phldrT="[Text]" custT="1"/>
      <dgm:spPr/>
      <dgm:t>
        <a:bodyPr/>
        <a:lstStyle/>
        <a:p>
          <a:r>
            <a:rPr lang="en-US" sz="2400" dirty="0" smtClean="0"/>
            <a:t>JUICE</a:t>
          </a:r>
          <a:endParaRPr lang="en-US" sz="2400" dirty="0"/>
        </a:p>
      </dgm:t>
    </dgm:pt>
    <dgm:pt modelId="{7B3D19C9-9AAD-4582-BD22-73D4EF36BB22}" type="parTrans" cxnId="{1ABC80D7-039F-4F06-9CAD-86E5F6E52804}">
      <dgm:prSet/>
      <dgm:spPr/>
      <dgm:t>
        <a:bodyPr/>
        <a:lstStyle/>
        <a:p>
          <a:endParaRPr lang="en-US"/>
        </a:p>
      </dgm:t>
    </dgm:pt>
    <dgm:pt modelId="{2841E94E-2602-4387-951B-D884D18D724F}" type="sibTrans" cxnId="{1ABC80D7-039F-4F06-9CAD-86E5F6E52804}">
      <dgm:prSet/>
      <dgm:spPr/>
      <dgm:t>
        <a:bodyPr/>
        <a:lstStyle/>
        <a:p>
          <a:endParaRPr lang="en-US" sz="2400"/>
        </a:p>
      </dgm:t>
    </dgm:pt>
    <dgm:pt modelId="{2632399C-F4FA-44F5-89A1-B7DD35890BEF}">
      <dgm:prSet phldrT="[Text]" custT="1"/>
      <dgm:spPr/>
      <dgm:t>
        <a:bodyPr/>
        <a:lstStyle/>
        <a:p>
          <a:r>
            <a:rPr lang="en-US" sz="2400" dirty="0" smtClean="0"/>
            <a:t>SOFT DRINKS</a:t>
          </a:r>
          <a:endParaRPr lang="en-US" sz="2400" dirty="0"/>
        </a:p>
      </dgm:t>
    </dgm:pt>
    <dgm:pt modelId="{43B5C86F-CB71-41D9-B049-E1867FC51365}" type="parTrans" cxnId="{5D49460D-658C-4FA4-8537-A1DE0F54DBC5}">
      <dgm:prSet/>
      <dgm:spPr/>
      <dgm:t>
        <a:bodyPr/>
        <a:lstStyle/>
        <a:p>
          <a:endParaRPr lang="en-US"/>
        </a:p>
      </dgm:t>
    </dgm:pt>
    <dgm:pt modelId="{0ADCB7EF-012A-435A-9C7D-AE9BFD3C3BF4}" type="sibTrans" cxnId="{5D49460D-658C-4FA4-8537-A1DE0F54DBC5}">
      <dgm:prSet/>
      <dgm:spPr/>
      <dgm:t>
        <a:bodyPr/>
        <a:lstStyle/>
        <a:p>
          <a:endParaRPr lang="en-US" sz="2400"/>
        </a:p>
      </dgm:t>
    </dgm:pt>
    <dgm:pt modelId="{0D8A0CB3-0580-403B-948D-6D76C7592834}">
      <dgm:prSet phldrT="[Text]" custT="1"/>
      <dgm:spPr/>
      <dgm:t>
        <a:bodyPr/>
        <a:lstStyle/>
        <a:p>
          <a:r>
            <a:rPr lang="en-US" sz="2400" dirty="0" smtClean="0"/>
            <a:t>ENERGY DRINKS</a:t>
          </a:r>
          <a:endParaRPr lang="en-US" sz="2400" dirty="0"/>
        </a:p>
      </dgm:t>
    </dgm:pt>
    <dgm:pt modelId="{270426DA-4799-410B-909A-C7B62D01D642}" type="parTrans" cxnId="{4C3A3042-1D41-46EA-9B5C-FD48F980FA77}">
      <dgm:prSet/>
      <dgm:spPr/>
      <dgm:t>
        <a:bodyPr/>
        <a:lstStyle/>
        <a:p>
          <a:endParaRPr lang="en-US"/>
        </a:p>
      </dgm:t>
    </dgm:pt>
    <dgm:pt modelId="{0DB0E504-642B-4D69-83C0-8C84FF2A5CF6}" type="sibTrans" cxnId="{4C3A3042-1D41-46EA-9B5C-FD48F980FA77}">
      <dgm:prSet/>
      <dgm:spPr/>
      <dgm:t>
        <a:bodyPr/>
        <a:lstStyle/>
        <a:p>
          <a:endParaRPr lang="en-US" sz="2400"/>
        </a:p>
      </dgm:t>
    </dgm:pt>
    <dgm:pt modelId="{39170E84-C8A1-4C61-9AB1-8CF05E5BD7ED}">
      <dgm:prSet phldrT="[Text]" custT="1"/>
      <dgm:spPr/>
      <dgm:t>
        <a:bodyPr/>
        <a:lstStyle/>
        <a:p>
          <a:r>
            <a:rPr lang="en-US" sz="2400" dirty="0" smtClean="0"/>
            <a:t>MOCKTAILS</a:t>
          </a:r>
          <a:endParaRPr lang="en-US" sz="2400" dirty="0"/>
        </a:p>
      </dgm:t>
    </dgm:pt>
    <dgm:pt modelId="{0BCB4B65-785F-4F70-8FF4-0BEE40BC0D97}" type="parTrans" cxnId="{4242E862-7A6E-4ECB-A4F8-DE5791618131}">
      <dgm:prSet/>
      <dgm:spPr/>
      <dgm:t>
        <a:bodyPr/>
        <a:lstStyle/>
        <a:p>
          <a:endParaRPr lang="en-US"/>
        </a:p>
      </dgm:t>
    </dgm:pt>
    <dgm:pt modelId="{66BE13CF-0420-49FC-807B-E945FF59FA3E}" type="sibTrans" cxnId="{4242E862-7A6E-4ECB-A4F8-DE5791618131}">
      <dgm:prSet/>
      <dgm:spPr/>
      <dgm:t>
        <a:bodyPr/>
        <a:lstStyle/>
        <a:p>
          <a:endParaRPr lang="en-US" sz="2400"/>
        </a:p>
      </dgm:t>
    </dgm:pt>
    <dgm:pt modelId="{78324CC2-48F7-4D88-86F5-0E37E3348755}">
      <dgm:prSet phldrT="[Text]" custT="1"/>
      <dgm:spPr/>
      <dgm:t>
        <a:bodyPr/>
        <a:lstStyle/>
        <a:p>
          <a:r>
            <a:rPr lang="en-US" sz="2400" dirty="0" smtClean="0"/>
            <a:t>TONIC WATER</a:t>
          </a:r>
          <a:endParaRPr lang="en-US" sz="2400" dirty="0"/>
        </a:p>
      </dgm:t>
    </dgm:pt>
    <dgm:pt modelId="{48D19AAB-40F1-494C-93EB-D3097D53E621}" type="parTrans" cxnId="{D41A3A23-B8A7-407C-8F2B-DA455D4771B9}">
      <dgm:prSet/>
      <dgm:spPr/>
      <dgm:t>
        <a:bodyPr/>
        <a:lstStyle/>
        <a:p>
          <a:endParaRPr lang="en-US"/>
        </a:p>
      </dgm:t>
    </dgm:pt>
    <dgm:pt modelId="{E0C7B9B4-15E0-428A-9393-B620EAC8B86C}" type="sibTrans" cxnId="{D41A3A23-B8A7-407C-8F2B-DA455D4771B9}">
      <dgm:prSet/>
      <dgm:spPr/>
      <dgm:t>
        <a:bodyPr/>
        <a:lstStyle/>
        <a:p>
          <a:endParaRPr lang="en-US" sz="2400"/>
        </a:p>
      </dgm:t>
    </dgm:pt>
    <dgm:pt modelId="{D9FB9823-E26F-42A3-A513-C111788777E0}" type="pres">
      <dgm:prSet presAssocID="{F5A9AA31-BC97-4411-8CF3-74D5D6CD55E4}" presName="Name0" presStyleCnt="0">
        <dgm:presLayoutVars>
          <dgm:chMax val="1"/>
          <dgm:dir/>
          <dgm:animLvl val="ctr"/>
          <dgm:resizeHandles val="exact"/>
        </dgm:presLayoutVars>
      </dgm:prSet>
      <dgm:spPr/>
      <dgm:t>
        <a:bodyPr/>
        <a:lstStyle/>
        <a:p>
          <a:endParaRPr lang="en-US"/>
        </a:p>
      </dgm:t>
    </dgm:pt>
    <dgm:pt modelId="{83342A40-39B0-4471-A0AC-F70DF0F9A414}" type="pres">
      <dgm:prSet presAssocID="{C6AB0419-5329-43CD-9724-70FBAD06FF9E}" presName="centerShape" presStyleLbl="node0" presStyleIdx="0" presStyleCnt="1" custScaleX="109643" custScaleY="110987"/>
      <dgm:spPr/>
      <dgm:t>
        <a:bodyPr/>
        <a:lstStyle/>
        <a:p>
          <a:endParaRPr lang="en-US"/>
        </a:p>
      </dgm:t>
    </dgm:pt>
    <dgm:pt modelId="{79C73254-0B41-43FF-9783-A15AA21BCDE0}" type="pres">
      <dgm:prSet presAssocID="{AE8D3B22-3011-438A-B099-2D8573D79FCE}" presName="node" presStyleLbl="node1" presStyleIdx="0" presStyleCnt="5">
        <dgm:presLayoutVars>
          <dgm:bulletEnabled val="1"/>
        </dgm:presLayoutVars>
      </dgm:prSet>
      <dgm:spPr/>
      <dgm:t>
        <a:bodyPr/>
        <a:lstStyle/>
        <a:p>
          <a:endParaRPr lang="en-US"/>
        </a:p>
      </dgm:t>
    </dgm:pt>
    <dgm:pt modelId="{EA94AFD5-3122-45F7-B3D7-643BC2CF8D25}" type="pres">
      <dgm:prSet presAssocID="{AE8D3B22-3011-438A-B099-2D8573D79FCE}" presName="dummy" presStyleCnt="0"/>
      <dgm:spPr/>
    </dgm:pt>
    <dgm:pt modelId="{73F5C3DF-3354-4CBE-B45F-6B3B1BD7AA06}" type="pres">
      <dgm:prSet presAssocID="{2841E94E-2602-4387-951B-D884D18D724F}" presName="sibTrans" presStyleLbl="sibTrans2D1" presStyleIdx="0" presStyleCnt="5"/>
      <dgm:spPr/>
      <dgm:t>
        <a:bodyPr/>
        <a:lstStyle/>
        <a:p>
          <a:endParaRPr lang="en-US"/>
        </a:p>
      </dgm:t>
    </dgm:pt>
    <dgm:pt modelId="{82F26057-DC97-440A-A3C2-C2EE0B10847A}" type="pres">
      <dgm:prSet presAssocID="{2632399C-F4FA-44F5-89A1-B7DD35890BEF}" presName="node" presStyleLbl="node1" presStyleIdx="1" presStyleCnt="5">
        <dgm:presLayoutVars>
          <dgm:bulletEnabled val="1"/>
        </dgm:presLayoutVars>
      </dgm:prSet>
      <dgm:spPr/>
      <dgm:t>
        <a:bodyPr/>
        <a:lstStyle/>
        <a:p>
          <a:endParaRPr lang="en-US"/>
        </a:p>
      </dgm:t>
    </dgm:pt>
    <dgm:pt modelId="{DABD21BD-032A-408E-8B1C-C52D62DEE4B1}" type="pres">
      <dgm:prSet presAssocID="{2632399C-F4FA-44F5-89A1-B7DD35890BEF}" presName="dummy" presStyleCnt="0"/>
      <dgm:spPr/>
    </dgm:pt>
    <dgm:pt modelId="{85C74558-890C-4ECF-922D-2F7A63154DA4}" type="pres">
      <dgm:prSet presAssocID="{0ADCB7EF-012A-435A-9C7D-AE9BFD3C3BF4}" presName="sibTrans" presStyleLbl="sibTrans2D1" presStyleIdx="1" presStyleCnt="5"/>
      <dgm:spPr/>
      <dgm:t>
        <a:bodyPr/>
        <a:lstStyle/>
        <a:p>
          <a:endParaRPr lang="en-US"/>
        </a:p>
      </dgm:t>
    </dgm:pt>
    <dgm:pt modelId="{F65A798C-C698-4086-A135-062E40CC12BF}" type="pres">
      <dgm:prSet presAssocID="{0D8A0CB3-0580-403B-948D-6D76C7592834}" presName="node" presStyleLbl="node1" presStyleIdx="2" presStyleCnt="5">
        <dgm:presLayoutVars>
          <dgm:bulletEnabled val="1"/>
        </dgm:presLayoutVars>
      </dgm:prSet>
      <dgm:spPr/>
      <dgm:t>
        <a:bodyPr/>
        <a:lstStyle/>
        <a:p>
          <a:endParaRPr lang="en-US"/>
        </a:p>
      </dgm:t>
    </dgm:pt>
    <dgm:pt modelId="{A1594707-BF74-43C2-A0C7-875A96839002}" type="pres">
      <dgm:prSet presAssocID="{0D8A0CB3-0580-403B-948D-6D76C7592834}" presName="dummy" presStyleCnt="0"/>
      <dgm:spPr/>
    </dgm:pt>
    <dgm:pt modelId="{6B530FA8-F1EA-47E6-B778-59967860B1F6}" type="pres">
      <dgm:prSet presAssocID="{0DB0E504-642B-4D69-83C0-8C84FF2A5CF6}" presName="sibTrans" presStyleLbl="sibTrans2D1" presStyleIdx="2" presStyleCnt="5"/>
      <dgm:spPr/>
      <dgm:t>
        <a:bodyPr/>
        <a:lstStyle/>
        <a:p>
          <a:endParaRPr lang="en-US"/>
        </a:p>
      </dgm:t>
    </dgm:pt>
    <dgm:pt modelId="{55165C49-FBCA-4845-884D-29E5699D14BA}" type="pres">
      <dgm:prSet presAssocID="{39170E84-C8A1-4C61-9AB1-8CF05E5BD7ED}" presName="node" presStyleLbl="node1" presStyleIdx="3" presStyleCnt="5">
        <dgm:presLayoutVars>
          <dgm:bulletEnabled val="1"/>
        </dgm:presLayoutVars>
      </dgm:prSet>
      <dgm:spPr/>
      <dgm:t>
        <a:bodyPr/>
        <a:lstStyle/>
        <a:p>
          <a:endParaRPr lang="en-US"/>
        </a:p>
      </dgm:t>
    </dgm:pt>
    <dgm:pt modelId="{771838DC-910E-47E5-A426-63E6D048B750}" type="pres">
      <dgm:prSet presAssocID="{39170E84-C8A1-4C61-9AB1-8CF05E5BD7ED}" presName="dummy" presStyleCnt="0"/>
      <dgm:spPr/>
    </dgm:pt>
    <dgm:pt modelId="{1FF668A6-9C02-44B8-8985-64F5A454391D}" type="pres">
      <dgm:prSet presAssocID="{66BE13CF-0420-49FC-807B-E945FF59FA3E}" presName="sibTrans" presStyleLbl="sibTrans2D1" presStyleIdx="3" presStyleCnt="5"/>
      <dgm:spPr/>
      <dgm:t>
        <a:bodyPr/>
        <a:lstStyle/>
        <a:p>
          <a:endParaRPr lang="en-US"/>
        </a:p>
      </dgm:t>
    </dgm:pt>
    <dgm:pt modelId="{7E2A9279-F81E-4667-B2D0-2D4C02A4915E}" type="pres">
      <dgm:prSet presAssocID="{78324CC2-48F7-4D88-86F5-0E37E3348755}" presName="node" presStyleLbl="node1" presStyleIdx="4" presStyleCnt="5">
        <dgm:presLayoutVars>
          <dgm:bulletEnabled val="1"/>
        </dgm:presLayoutVars>
      </dgm:prSet>
      <dgm:spPr/>
      <dgm:t>
        <a:bodyPr/>
        <a:lstStyle/>
        <a:p>
          <a:endParaRPr lang="en-US"/>
        </a:p>
      </dgm:t>
    </dgm:pt>
    <dgm:pt modelId="{D2AFA468-D5E1-481F-B0C2-B6F517C5E975}" type="pres">
      <dgm:prSet presAssocID="{78324CC2-48F7-4D88-86F5-0E37E3348755}" presName="dummy" presStyleCnt="0"/>
      <dgm:spPr/>
    </dgm:pt>
    <dgm:pt modelId="{885A986F-CB84-4A7D-91FE-7B452513F7EC}" type="pres">
      <dgm:prSet presAssocID="{E0C7B9B4-15E0-428A-9393-B620EAC8B86C}" presName="sibTrans" presStyleLbl="sibTrans2D1" presStyleIdx="4" presStyleCnt="5"/>
      <dgm:spPr/>
      <dgm:t>
        <a:bodyPr/>
        <a:lstStyle/>
        <a:p>
          <a:endParaRPr lang="en-US"/>
        </a:p>
      </dgm:t>
    </dgm:pt>
  </dgm:ptLst>
  <dgm:cxnLst>
    <dgm:cxn modelId="{00B7BB73-95EC-4291-B51B-44DEBA85F3C4}" type="presOf" srcId="{78324CC2-48F7-4D88-86F5-0E37E3348755}" destId="{7E2A9279-F81E-4667-B2D0-2D4C02A4915E}" srcOrd="0" destOrd="0" presId="urn:microsoft.com/office/officeart/2005/8/layout/radial6"/>
    <dgm:cxn modelId="{D41A3A23-B8A7-407C-8F2B-DA455D4771B9}" srcId="{C6AB0419-5329-43CD-9724-70FBAD06FF9E}" destId="{78324CC2-48F7-4D88-86F5-0E37E3348755}" srcOrd="4" destOrd="0" parTransId="{48D19AAB-40F1-494C-93EB-D3097D53E621}" sibTransId="{E0C7B9B4-15E0-428A-9393-B620EAC8B86C}"/>
    <dgm:cxn modelId="{18F47611-E36A-48CA-8D54-91B2D5F84ABA}" type="presOf" srcId="{0ADCB7EF-012A-435A-9C7D-AE9BFD3C3BF4}" destId="{85C74558-890C-4ECF-922D-2F7A63154DA4}" srcOrd="0" destOrd="0" presId="urn:microsoft.com/office/officeart/2005/8/layout/radial6"/>
    <dgm:cxn modelId="{6AEB6DDC-A9FA-4E8A-AA0B-125E92E0588D}" srcId="{F5A9AA31-BC97-4411-8CF3-74D5D6CD55E4}" destId="{C6AB0419-5329-43CD-9724-70FBAD06FF9E}" srcOrd="0" destOrd="0" parTransId="{81FA3584-3638-4B24-9BC3-4CAA46E372F0}" sibTransId="{638AF58D-AA0B-4650-BC5B-5063641C4517}"/>
    <dgm:cxn modelId="{AB235245-5E59-405B-B7C2-36938A916878}" type="presOf" srcId="{F5A9AA31-BC97-4411-8CF3-74D5D6CD55E4}" destId="{D9FB9823-E26F-42A3-A513-C111788777E0}" srcOrd="0" destOrd="0" presId="urn:microsoft.com/office/officeart/2005/8/layout/radial6"/>
    <dgm:cxn modelId="{96678F8D-CB73-4B79-930A-908F8BB280D4}" type="presOf" srcId="{C6AB0419-5329-43CD-9724-70FBAD06FF9E}" destId="{83342A40-39B0-4471-A0AC-F70DF0F9A414}" srcOrd="0" destOrd="0" presId="urn:microsoft.com/office/officeart/2005/8/layout/radial6"/>
    <dgm:cxn modelId="{4242E862-7A6E-4ECB-A4F8-DE5791618131}" srcId="{C6AB0419-5329-43CD-9724-70FBAD06FF9E}" destId="{39170E84-C8A1-4C61-9AB1-8CF05E5BD7ED}" srcOrd="3" destOrd="0" parTransId="{0BCB4B65-785F-4F70-8FF4-0BEE40BC0D97}" sibTransId="{66BE13CF-0420-49FC-807B-E945FF59FA3E}"/>
    <dgm:cxn modelId="{5D49460D-658C-4FA4-8537-A1DE0F54DBC5}" srcId="{C6AB0419-5329-43CD-9724-70FBAD06FF9E}" destId="{2632399C-F4FA-44F5-89A1-B7DD35890BEF}" srcOrd="1" destOrd="0" parTransId="{43B5C86F-CB71-41D9-B049-E1867FC51365}" sibTransId="{0ADCB7EF-012A-435A-9C7D-AE9BFD3C3BF4}"/>
    <dgm:cxn modelId="{26C09E5A-9DF9-49D3-8BDA-B8F11EE254F7}" type="presOf" srcId="{E0C7B9B4-15E0-428A-9393-B620EAC8B86C}" destId="{885A986F-CB84-4A7D-91FE-7B452513F7EC}" srcOrd="0" destOrd="0" presId="urn:microsoft.com/office/officeart/2005/8/layout/radial6"/>
    <dgm:cxn modelId="{4C3A3042-1D41-46EA-9B5C-FD48F980FA77}" srcId="{C6AB0419-5329-43CD-9724-70FBAD06FF9E}" destId="{0D8A0CB3-0580-403B-948D-6D76C7592834}" srcOrd="2" destOrd="0" parTransId="{270426DA-4799-410B-909A-C7B62D01D642}" sibTransId="{0DB0E504-642B-4D69-83C0-8C84FF2A5CF6}"/>
    <dgm:cxn modelId="{96CE50AF-98FD-46EB-AAA5-D6BE0BF39975}" type="presOf" srcId="{39170E84-C8A1-4C61-9AB1-8CF05E5BD7ED}" destId="{55165C49-FBCA-4845-884D-29E5699D14BA}" srcOrd="0" destOrd="0" presId="urn:microsoft.com/office/officeart/2005/8/layout/radial6"/>
    <dgm:cxn modelId="{3863D0C1-BEC5-4A03-B41D-DBB18997A225}" type="presOf" srcId="{66BE13CF-0420-49FC-807B-E945FF59FA3E}" destId="{1FF668A6-9C02-44B8-8985-64F5A454391D}" srcOrd="0" destOrd="0" presId="urn:microsoft.com/office/officeart/2005/8/layout/radial6"/>
    <dgm:cxn modelId="{FAC32D5A-DEBF-4ACA-B4C5-EE542CE22165}" type="presOf" srcId="{2632399C-F4FA-44F5-89A1-B7DD35890BEF}" destId="{82F26057-DC97-440A-A3C2-C2EE0B10847A}" srcOrd="0" destOrd="0" presId="urn:microsoft.com/office/officeart/2005/8/layout/radial6"/>
    <dgm:cxn modelId="{1ABC80D7-039F-4F06-9CAD-86E5F6E52804}" srcId="{C6AB0419-5329-43CD-9724-70FBAD06FF9E}" destId="{AE8D3B22-3011-438A-B099-2D8573D79FCE}" srcOrd="0" destOrd="0" parTransId="{7B3D19C9-9AAD-4582-BD22-73D4EF36BB22}" sibTransId="{2841E94E-2602-4387-951B-D884D18D724F}"/>
    <dgm:cxn modelId="{5E1A74E0-C504-42F5-AAE8-73010CD53A5E}" type="presOf" srcId="{0DB0E504-642B-4D69-83C0-8C84FF2A5CF6}" destId="{6B530FA8-F1EA-47E6-B778-59967860B1F6}" srcOrd="0" destOrd="0" presId="urn:microsoft.com/office/officeart/2005/8/layout/radial6"/>
    <dgm:cxn modelId="{6FF6F37C-7FE7-4935-A5C3-3755EC731B51}" type="presOf" srcId="{AE8D3B22-3011-438A-B099-2D8573D79FCE}" destId="{79C73254-0B41-43FF-9783-A15AA21BCDE0}" srcOrd="0" destOrd="0" presId="urn:microsoft.com/office/officeart/2005/8/layout/radial6"/>
    <dgm:cxn modelId="{AE20D78D-81A0-4A43-A095-37B5CD36BE6B}" type="presOf" srcId="{2841E94E-2602-4387-951B-D884D18D724F}" destId="{73F5C3DF-3354-4CBE-B45F-6B3B1BD7AA06}" srcOrd="0" destOrd="0" presId="urn:microsoft.com/office/officeart/2005/8/layout/radial6"/>
    <dgm:cxn modelId="{798D3D5F-AFE4-4BE4-B627-B65C469EDAEA}" type="presOf" srcId="{0D8A0CB3-0580-403B-948D-6D76C7592834}" destId="{F65A798C-C698-4086-A135-062E40CC12BF}" srcOrd="0" destOrd="0" presId="urn:microsoft.com/office/officeart/2005/8/layout/radial6"/>
    <dgm:cxn modelId="{6521E832-9002-4702-AF94-41375810A914}" type="presParOf" srcId="{D9FB9823-E26F-42A3-A513-C111788777E0}" destId="{83342A40-39B0-4471-A0AC-F70DF0F9A414}" srcOrd="0" destOrd="0" presId="urn:microsoft.com/office/officeart/2005/8/layout/radial6"/>
    <dgm:cxn modelId="{BB04D9C5-9142-4268-94AA-19EC4A666B9A}" type="presParOf" srcId="{D9FB9823-E26F-42A3-A513-C111788777E0}" destId="{79C73254-0B41-43FF-9783-A15AA21BCDE0}" srcOrd="1" destOrd="0" presId="urn:microsoft.com/office/officeart/2005/8/layout/radial6"/>
    <dgm:cxn modelId="{CBE54633-942D-4F1D-A553-CFD6E17FE835}" type="presParOf" srcId="{D9FB9823-E26F-42A3-A513-C111788777E0}" destId="{EA94AFD5-3122-45F7-B3D7-643BC2CF8D25}" srcOrd="2" destOrd="0" presId="urn:microsoft.com/office/officeart/2005/8/layout/radial6"/>
    <dgm:cxn modelId="{C85A96A2-F28F-4694-BC2C-D8909727396A}" type="presParOf" srcId="{D9FB9823-E26F-42A3-A513-C111788777E0}" destId="{73F5C3DF-3354-4CBE-B45F-6B3B1BD7AA06}" srcOrd="3" destOrd="0" presId="urn:microsoft.com/office/officeart/2005/8/layout/radial6"/>
    <dgm:cxn modelId="{D6CF56D3-E4A8-4A01-8D57-87D0DB85F50A}" type="presParOf" srcId="{D9FB9823-E26F-42A3-A513-C111788777E0}" destId="{82F26057-DC97-440A-A3C2-C2EE0B10847A}" srcOrd="4" destOrd="0" presId="urn:microsoft.com/office/officeart/2005/8/layout/radial6"/>
    <dgm:cxn modelId="{43F385B8-B166-4478-8909-9A73E14D8EFC}" type="presParOf" srcId="{D9FB9823-E26F-42A3-A513-C111788777E0}" destId="{DABD21BD-032A-408E-8B1C-C52D62DEE4B1}" srcOrd="5" destOrd="0" presId="urn:microsoft.com/office/officeart/2005/8/layout/radial6"/>
    <dgm:cxn modelId="{F1DA7E78-CD52-4A57-B921-47DDA0D1AB31}" type="presParOf" srcId="{D9FB9823-E26F-42A3-A513-C111788777E0}" destId="{85C74558-890C-4ECF-922D-2F7A63154DA4}" srcOrd="6" destOrd="0" presId="urn:microsoft.com/office/officeart/2005/8/layout/radial6"/>
    <dgm:cxn modelId="{56194D8B-0A42-4EE0-AAE4-3236B5F5BAF0}" type="presParOf" srcId="{D9FB9823-E26F-42A3-A513-C111788777E0}" destId="{F65A798C-C698-4086-A135-062E40CC12BF}" srcOrd="7" destOrd="0" presId="urn:microsoft.com/office/officeart/2005/8/layout/radial6"/>
    <dgm:cxn modelId="{E278AA70-F1F9-481D-AD3E-E1D45680A79A}" type="presParOf" srcId="{D9FB9823-E26F-42A3-A513-C111788777E0}" destId="{A1594707-BF74-43C2-A0C7-875A96839002}" srcOrd="8" destOrd="0" presId="urn:microsoft.com/office/officeart/2005/8/layout/radial6"/>
    <dgm:cxn modelId="{502EC9B3-7925-4220-BB52-31C2C1A4E307}" type="presParOf" srcId="{D9FB9823-E26F-42A3-A513-C111788777E0}" destId="{6B530FA8-F1EA-47E6-B778-59967860B1F6}" srcOrd="9" destOrd="0" presId="urn:microsoft.com/office/officeart/2005/8/layout/radial6"/>
    <dgm:cxn modelId="{1094A527-B666-472C-8A90-E60C47A9A903}" type="presParOf" srcId="{D9FB9823-E26F-42A3-A513-C111788777E0}" destId="{55165C49-FBCA-4845-884D-29E5699D14BA}" srcOrd="10" destOrd="0" presId="urn:microsoft.com/office/officeart/2005/8/layout/radial6"/>
    <dgm:cxn modelId="{D3D10E0D-E652-4C83-A8B2-6B58C2562927}" type="presParOf" srcId="{D9FB9823-E26F-42A3-A513-C111788777E0}" destId="{771838DC-910E-47E5-A426-63E6D048B750}" srcOrd="11" destOrd="0" presId="urn:microsoft.com/office/officeart/2005/8/layout/radial6"/>
    <dgm:cxn modelId="{49FE9A56-24FC-44B7-A7BA-B25B67DD73FE}" type="presParOf" srcId="{D9FB9823-E26F-42A3-A513-C111788777E0}" destId="{1FF668A6-9C02-44B8-8985-64F5A454391D}" srcOrd="12" destOrd="0" presId="urn:microsoft.com/office/officeart/2005/8/layout/radial6"/>
    <dgm:cxn modelId="{02154E3D-E495-4235-A409-4CA9ED43267F}" type="presParOf" srcId="{D9FB9823-E26F-42A3-A513-C111788777E0}" destId="{7E2A9279-F81E-4667-B2D0-2D4C02A4915E}" srcOrd="13" destOrd="0" presId="urn:microsoft.com/office/officeart/2005/8/layout/radial6"/>
    <dgm:cxn modelId="{FC14A8C6-9489-41AB-8256-62F562BAB493}" type="presParOf" srcId="{D9FB9823-E26F-42A3-A513-C111788777E0}" destId="{D2AFA468-D5E1-481F-B0C2-B6F517C5E975}" srcOrd="14" destOrd="0" presId="urn:microsoft.com/office/officeart/2005/8/layout/radial6"/>
    <dgm:cxn modelId="{CD5B3461-75D5-491B-8AA9-7B774738D432}" type="presParOf" srcId="{D9FB9823-E26F-42A3-A513-C111788777E0}" destId="{885A986F-CB84-4A7D-91FE-7B452513F7EC}"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A986F-CB84-4A7D-91FE-7B452513F7EC}">
      <dsp:nvSpPr>
        <dsp:cNvPr id="0" name=""/>
        <dsp:cNvSpPr/>
      </dsp:nvSpPr>
      <dsp:spPr>
        <a:xfrm>
          <a:off x="1665168" y="790728"/>
          <a:ext cx="5265975" cy="5265975"/>
        </a:xfrm>
        <a:prstGeom prst="blockArc">
          <a:avLst>
            <a:gd name="adj1" fmla="val 11880000"/>
            <a:gd name="adj2" fmla="val 162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F668A6-9C02-44B8-8985-64F5A454391D}">
      <dsp:nvSpPr>
        <dsp:cNvPr id="0" name=""/>
        <dsp:cNvSpPr/>
      </dsp:nvSpPr>
      <dsp:spPr>
        <a:xfrm>
          <a:off x="1665168" y="790728"/>
          <a:ext cx="5265975" cy="5265975"/>
        </a:xfrm>
        <a:prstGeom prst="blockArc">
          <a:avLst>
            <a:gd name="adj1" fmla="val 7560000"/>
            <a:gd name="adj2" fmla="val 1188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530FA8-F1EA-47E6-B778-59967860B1F6}">
      <dsp:nvSpPr>
        <dsp:cNvPr id="0" name=""/>
        <dsp:cNvSpPr/>
      </dsp:nvSpPr>
      <dsp:spPr>
        <a:xfrm>
          <a:off x="1665168" y="790728"/>
          <a:ext cx="5265975" cy="5265975"/>
        </a:xfrm>
        <a:prstGeom prst="blockArc">
          <a:avLst>
            <a:gd name="adj1" fmla="val 3240000"/>
            <a:gd name="adj2" fmla="val 756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C74558-890C-4ECF-922D-2F7A63154DA4}">
      <dsp:nvSpPr>
        <dsp:cNvPr id="0" name=""/>
        <dsp:cNvSpPr/>
      </dsp:nvSpPr>
      <dsp:spPr>
        <a:xfrm>
          <a:off x="1665168" y="790728"/>
          <a:ext cx="5265975" cy="5265975"/>
        </a:xfrm>
        <a:prstGeom prst="blockArc">
          <a:avLst>
            <a:gd name="adj1" fmla="val 20520000"/>
            <a:gd name="adj2" fmla="val 324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F5C3DF-3354-4CBE-B45F-6B3B1BD7AA06}">
      <dsp:nvSpPr>
        <dsp:cNvPr id="0" name=""/>
        <dsp:cNvSpPr/>
      </dsp:nvSpPr>
      <dsp:spPr>
        <a:xfrm>
          <a:off x="1665168" y="790728"/>
          <a:ext cx="5265975" cy="5265975"/>
        </a:xfrm>
        <a:prstGeom prst="blockArc">
          <a:avLst>
            <a:gd name="adj1" fmla="val 16200000"/>
            <a:gd name="adj2" fmla="val 2052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42A40-39B0-4471-A0AC-F70DF0F9A414}">
      <dsp:nvSpPr>
        <dsp:cNvPr id="0" name=""/>
        <dsp:cNvSpPr/>
      </dsp:nvSpPr>
      <dsp:spPr>
        <a:xfrm>
          <a:off x="2968127" y="2077384"/>
          <a:ext cx="2660057" cy="2692664"/>
        </a:xfrm>
        <a:prstGeom prst="ellips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PRODUCTS</a:t>
          </a:r>
          <a:endParaRPr lang="en-US" sz="2400" kern="1200" dirty="0"/>
        </a:p>
      </dsp:txBody>
      <dsp:txXfrm>
        <a:off x="3357683" y="2471716"/>
        <a:ext cx="1880945" cy="1904000"/>
      </dsp:txXfrm>
    </dsp:sp>
    <dsp:sp modelId="{79C73254-0B41-43FF-9783-A15AA21BCDE0}">
      <dsp:nvSpPr>
        <dsp:cNvPr id="0" name=""/>
        <dsp:cNvSpPr/>
      </dsp:nvSpPr>
      <dsp:spPr>
        <a:xfrm>
          <a:off x="3449018" y="2728"/>
          <a:ext cx="1698275" cy="1698275"/>
        </a:xfrm>
        <a:prstGeom prst="ellips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JUICE</a:t>
          </a:r>
          <a:endParaRPr lang="en-US" sz="2400" kern="1200" dirty="0"/>
        </a:p>
      </dsp:txBody>
      <dsp:txXfrm>
        <a:off x="3697725" y="251435"/>
        <a:ext cx="1200861" cy="1200861"/>
      </dsp:txXfrm>
    </dsp:sp>
    <dsp:sp modelId="{82F26057-DC97-440A-A3C2-C2EE0B10847A}">
      <dsp:nvSpPr>
        <dsp:cNvPr id="0" name=""/>
        <dsp:cNvSpPr/>
      </dsp:nvSpPr>
      <dsp:spPr>
        <a:xfrm>
          <a:off x="5894992" y="1779833"/>
          <a:ext cx="1698275" cy="1698275"/>
        </a:xfrm>
        <a:prstGeom prst="ellips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SOFT DRINKS</a:t>
          </a:r>
          <a:endParaRPr lang="en-US" sz="2400" kern="1200" dirty="0"/>
        </a:p>
      </dsp:txBody>
      <dsp:txXfrm>
        <a:off x="6143699" y="2028540"/>
        <a:ext cx="1200861" cy="1200861"/>
      </dsp:txXfrm>
    </dsp:sp>
    <dsp:sp modelId="{F65A798C-C698-4086-A135-062E40CC12BF}">
      <dsp:nvSpPr>
        <dsp:cNvPr id="0" name=""/>
        <dsp:cNvSpPr/>
      </dsp:nvSpPr>
      <dsp:spPr>
        <a:xfrm>
          <a:off x="4960713" y="4655248"/>
          <a:ext cx="1698275" cy="1698275"/>
        </a:xfrm>
        <a:prstGeom prst="ellips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ENERGY DRINKS</a:t>
          </a:r>
          <a:endParaRPr lang="en-US" sz="2400" kern="1200" dirty="0"/>
        </a:p>
      </dsp:txBody>
      <dsp:txXfrm>
        <a:off x="5209420" y="4903955"/>
        <a:ext cx="1200861" cy="1200861"/>
      </dsp:txXfrm>
    </dsp:sp>
    <dsp:sp modelId="{55165C49-FBCA-4845-884D-29E5699D14BA}">
      <dsp:nvSpPr>
        <dsp:cNvPr id="0" name=""/>
        <dsp:cNvSpPr/>
      </dsp:nvSpPr>
      <dsp:spPr>
        <a:xfrm>
          <a:off x="1937322" y="4655248"/>
          <a:ext cx="1698275" cy="1698275"/>
        </a:xfrm>
        <a:prstGeom prst="ellips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MOCKTAILS</a:t>
          </a:r>
          <a:endParaRPr lang="en-US" sz="2400" kern="1200" dirty="0"/>
        </a:p>
      </dsp:txBody>
      <dsp:txXfrm>
        <a:off x="2186029" y="4903955"/>
        <a:ext cx="1200861" cy="1200861"/>
      </dsp:txXfrm>
    </dsp:sp>
    <dsp:sp modelId="{7E2A9279-F81E-4667-B2D0-2D4C02A4915E}">
      <dsp:nvSpPr>
        <dsp:cNvPr id="0" name=""/>
        <dsp:cNvSpPr/>
      </dsp:nvSpPr>
      <dsp:spPr>
        <a:xfrm>
          <a:off x="1003043" y="1779833"/>
          <a:ext cx="1698275" cy="1698275"/>
        </a:xfrm>
        <a:prstGeom prst="ellips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TONIC WATER</a:t>
          </a:r>
          <a:endParaRPr lang="en-US" sz="2400" kern="1200" dirty="0"/>
        </a:p>
      </dsp:txBody>
      <dsp:txXfrm>
        <a:off x="1251750" y="2028540"/>
        <a:ext cx="1200861" cy="120086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1471F0-D314-4058-A7AE-AD08645FA709}"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2186263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471F0-D314-4058-A7AE-AD08645FA709}"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200504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471F0-D314-4058-A7AE-AD08645FA709}"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CC914-42C2-46F9-8F28-2A526D9110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0666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471F0-D314-4058-A7AE-AD08645FA709}"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3950695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471F0-D314-4058-A7AE-AD08645FA709}"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CC914-42C2-46F9-8F28-2A526D9110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8868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471F0-D314-4058-A7AE-AD08645FA709}"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2374733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1471F0-D314-4058-A7AE-AD08645FA709}"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392285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1471F0-D314-4058-A7AE-AD08645FA709}"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51759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1471F0-D314-4058-A7AE-AD08645FA709}"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8204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471F0-D314-4058-A7AE-AD08645FA709}"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144517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1471F0-D314-4058-A7AE-AD08645FA709}"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382433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1471F0-D314-4058-A7AE-AD08645FA709}"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169540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1471F0-D314-4058-A7AE-AD08645FA709}"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426144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471F0-D314-4058-A7AE-AD08645FA709}"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327245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471F0-D314-4058-A7AE-AD08645FA709}"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CC914-42C2-46F9-8F28-2A526D911083}" type="slidenum">
              <a:rPr lang="en-US" smtClean="0"/>
              <a:t>‹#›</a:t>
            </a:fld>
            <a:endParaRPr lang="en-US"/>
          </a:p>
        </p:txBody>
      </p:sp>
    </p:spTree>
    <p:extLst>
      <p:ext uri="{BB962C8B-B14F-4D97-AF65-F5344CB8AC3E}">
        <p14:creationId xmlns:p14="http://schemas.microsoft.com/office/powerpoint/2010/main" val="367289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CC914-42C2-46F9-8F28-2A526D911083}" type="slidenum">
              <a:rPr lang="en-US" smtClean="0"/>
              <a:t>‹#›</a:t>
            </a:fld>
            <a:endParaRPr lang="en-US"/>
          </a:p>
        </p:txBody>
      </p:sp>
      <p:sp>
        <p:nvSpPr>
          <p:cNvPr id="5" name="Date Placeholder 4"/>
          <p:cNvSpPr>
            <a:spLocks noGrp="1"/>
          </p:cNvSpPr>
          <p:nvPr>
            <p:ph type="dt" sz="half" idx="10"/>
          </p:nvPr>
        </p:nvSpPr>
        <p:spPr/>
        <p:txBody>
          <a:bodyPr/>
          <a:lstStyle/>
          <a:p>
            <a:fld id="{761471F0-D314-4058-A7AE-AD08645FA709}" type="datetimeFigureOut">
              <a:rPr lang="en-US" smtClean="0"/>
              <a:t>9/10/2019</a:t>
            </a:fld>
            <a:endParaRPr lang="en-US"/>
          </a:p>
        </p:txBody>
      </p:sp>
    </p:spTree>
    <p:extLst>
      <p:ext uri="{BB962C8B-B14F-4D97-AF65-F5344CB8AC3E}">
        <p14:creationId xmlns:p14="http://schemas.microsoft.com/office/powerpoint/2010/main" val="37678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1471F0-D314-4058-A7AE-AD08645FA709}" type="datetimeFigureOut">
              <a:rPr lang="en-US" smtClean="0"/>
              <a:t>9/10/2019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BCC914-42C2-46F9-8F28-2A526D911083}" type="slidenum">
              <a:rPr lang="en-US" smtClean="0"/>
              <a:t>‹#›</a:t>
            </a:fld>
            <a:endParaRPr lang="en-US"/>
          </a:p>
        </p:txBody>
      </p:sp>
    </p:spTree>
    <p:extLst>
      <p:ext uri="{BB962C8B-B14F-4D97-AF65-F5344CB8AC3E}">
        <p14:creationId xmlns:p14="http://schemas.microsoft.com/office/powerpoint/2010/main" val="2679757480"/>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9820" y="678764"/>
            <a:ext cx="10161430" cy="4468968"/>
          </a:xfrm>
        </p:spPr>
        <p:txBody>
          <a:bodyPr>
            <a:normAutofit/>
          </a:bodyPr>
          <a:lstStyle/>
          <a:p>
            <a:pPr algn="ctr"/>
            <a:r>
              <a:rPr lang="en-US" dirty="0" smtClean="0">
                <a:solidFill>
                  <a:schemeClr val="tx2">
                    <a:lumMod val="60000"/>
                    <a:lumOff val="40000"/>
                  </a:schemeClr>
                </a:solidFill>
              </a:rPr>
              <a:t>INVENTORY MANAGEMENT SYSTEM IMPROVEMENT</a:t>
            </a:r>
            <a:br>
              <a:rPr lang="en-US" dirty="0" smtClean="0">
                <a:solidFill>
                  <a:schemeClr val="tx2">
                    <a:lumMod val="60000"/>
                    <a:lumOff val="40000"/>
                  </a:schemeClr>
                </a:solidFill>
              </a:rPr>
            </a:br>
            <a:r>
              <a:rPr lang="en-US" dirty="0" smtClean="0">
                <a:solidFill>
                  <a:schemeClr val="tx2">
                    <a:lumMod val="60000"/>
                    <a:lumOff val="40000"/>
                  </a:schemeClr>
                </a:solidFill>
              </a:rPr>
              <a:t> FOR </a:t>
            </a:r>
            <a:br>
              <a:rPr lang="en-US" dirty="0" smtClean="0">
                <a:solidFill>
                  <a:schemeClr val="tx2">
                    <a:lumMod val="60000"/>
                    <a:lumOff val="40000"/>
                  </a:schemeClr>
                </a:solidFill>
              </a:rPr>
            </a:br>
            <a:r>
              <a:rPr lang="en-US" dirty="0" smtClean="0">
                <a:solidFill>
                  <a:schemeClr val="tx2">
                    <a:lumMod val="60000"/>
                    <a:lumOff val="40000"/>
                  </a:schemeClr>
                </a:solidFill>
              </a:rPr>
              <a:t>DRINK &amp; DELIGHT</a:t>
            </a:r>
            <a:endParaRPr lang="en-US" dirty="0">
              <a:solidFill>
                <a:schemeClr val="tx2">
                  <a:lumMod val="60000"/>
                  <a:lumOff val="40000"/>
                </a:schemeClr>
              </a:solidFill>
            </a:endParaRPr>
          </a:p>
        </p:txBody>
      </p:sp>
    </p:spTree>
    <p:extLst>
      <p:ext uri="{BB962C8B-B14F-4D97-AF65-F5344CB8AC3E}">
        <p14:creationId xmlns:p14="http://schemas.microsoft.com/office/powerpoint/2010/main" val="1834895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72" y="141668"/>
            <a:ext cx="8744755" cy="824248"/>
          </a:xfrm>
        </p:spPr>
        <p:txBody>
          <a:bodyPr/>
          <a:lstStyle/>
          <a:p>
            <a:r>
              <a:rPr lang="en-US" dirty="0" smtClean="0">
                <a:solidFill>
                  <a:schemeClr val="tx2">
                    <a:lumMod val="60000"/>
                    <a:lumOff val="40000"/>
                  </a:schemeClr>
                </a:solidFill>
              </a:rPr>
              <a:t>RAW MATERIAL </a:t>
            </a:r>
            <a:endParaRPr lang="en-US" dirty="0">
              <a:solidFill>
                <a:schemeClr val="tx2">
                  <a:lumMod val="60000"/>
                  <a:lumOff val="40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642" y="785611"/>
            <a:ext cx="9593516" cy="5775061"/>
          </a:xfrm>
        </p:spPr>
      </p:pic>
    </p:spTree>
    <p:extLst>
      <p:ext uri="{BB962C8B-B14F-4D97-AF65-F5344CB8AC3E}">
        <p14:creationId xmlns:p14="http://schemas.microsoft.com/office/powerpoint/2010/main" val="3653653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23" y="274749"/>
            <a:ext cx="8375984" cy="1335109"/>
          </a:xfrm>
        </p:spPr>
        <p:txBody>
          <a:bodyPr/>
          <a:lstStyle/>
          <a:p>
            <a:r>
              <a:rPr lang="en-US" dirty="0" smtClean="0">
                <a:solidFill>
                  <a:schemeClr val="tx2">
                    <a:lumMod val="60000"/>
                    <a:lumOff val="40000"/>
                  </a:schemeClr>
                </a:solidFill>
              </a:rPr>
              <a:t>FINISHED GOODS</a:t>
            </a:r>
            <a:endParaRPr lang="en-US" dirty="0">
              <a:solidFill>
                <a:schemeClr val="tx2">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31" y="875763"/>
            <a:ext cx="10890602" cy="5652935"/>
          </a:xfrm>
        </p:spPr>
      </p:pic>
    </p:spTree>
    <p:extLst>
      <p:ext uri="{BB962C8B-B14F-4D97-AF65-F5344CB8AC3E}">
        <p14:creationId xmlns:p14="http://schemas.microsoft.com/office/powerpoint/2010/main" val="3100194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1442" y="103188"/>
            <a:ext cx="5911154" cy="6754812"/>
          </a:xfrm>
        </p:spPr>
      </p:pic>
    </p:spTree>
    <p:extLst>
      <p:ext uri="{BB962C8B-B14F-4D97-AF65-F5344CB8AC3E}">
        <p14:creationId xmlns:p14="http://schemas.microsoft.com/office/powerpoint/2010/main" val="176888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261" y="540913"/>
            <a:ext cx="8192643" cy="5035477"/>
          </a:xfrm>
        </p:spPr>
      </p:pic>
    </p:spTree>
    <p:extLst>
      <p:ext uri="{BB962C8B-B14F-4D97-AF65-F5344CB8AC3E}">
        <p14:creationId xmlns:p14="http://schemas.microsoft.com/office/powerpoint/2010/main" val="117258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08" y="552251"/>
            <a:ext cx="9972675" cy="5359152"/>
          </a:xfrm>
        </p:spPr>
      </p:pic>
    </p:spTree>
    <p:extLst>
      <p:ext uri="{BB962C8B-B14F-4D97-AF65-F5344CB8AC3E}">
        <p14:creationId xmlns:p14="http://schemas.microsoft.com/office/powerpoint/2010/main" val="182579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680" y="1120462"/>
            <a:ext cx="7983064" cy="5074276"/>
          </a:xfrm>
        </p:spPr>
      </p:pic>
    </p:spTree>
    <p:extLst>
      <p:ext uri="{BB962C8B-B14F-4D97-AF65-F5344CB8AC3E}">
        <p14:creationId xmlns:p14="http://schemas.microsoft.com/office/powerpoint/2010/main" val="67411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984" y="296213"/>
            <a:ext cx="7753448" cy="5982237"/>
          </a:xfrm>
          <a:prstGeom prst="rect">
            <a:avLst/>
          </a:prstGeom>
        </p:spPr>
      </p:pic>
    </p:spTree>
    <p:extLst>
      <p:ext uri="{BB962C8B-B14F-4D97-AF65-F5344CB8AC3E}">
        <p14:creationId xmlns:p14="http://schemas.microsoft.com/office/powerpoint/2010/main" val="3727129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0960" y="296215"/>
            <a:ext cx="9622138" cy="6299968"/>
          </a:xfrm>
          <a:prstGeom prst="rect">
            <a:avLst/>
          </a:prstGeom>
        </p:spPr>
      </p:pic>
    </p:spTree>
    <p:extLst>
      <p:ext uri="{BB962C8B-B14F-4D97-AF65-F5344CB8AC3E}">
        <p14:creationId xmlns:p14="http://schemas.microsoft.com/office/powerpoint/2010/main" val="2083256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40158" y="0"/>
            <a:ext cx="10010930" cy="6664649"/>
          </a:xfrm>
          <a:prstGeom prst="rect">
            <a:avLst/>
          </a:prstGeom>
        </p:spPr>
      </p:pic>
    </p:spTree>
    <p:extLst>
      <p:ext uri="{BB962C8B-B14F-4D97-AF65-F5344CB8AC3E}">
        <p14:creationId xmlns:p14="http://schemas.microsoft.com/office/powerpoint/2010/main" val="904750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211" y="1080283"/>
            <a:ext cx="5112913" cy="4897995"/>
          </a:xfrm>
        </p:spPr>
      </p:pic>
    </p:spTree>
    <p:extLst>
      <p:ext uri="{BB962C8B-B14F-4D97-AF65-F5344CB8AC3E}">
        <p14:creationId xmlns:p14="http://schemas.microsoft.com/office/powerpoint/2010/main" val="3437538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1674" y="592428"/>
            <a:ext cx="8603088" cy="1841679"/>
          </a:xfrm>
        </p:spPr>
        <p:txBody>
          <a:bodyPr>
            <a:normAutofit/>
          </a:bodyPr>
          <a:lstStyle/>
          <a:p>
            <a:pPr algn="ctr"/>
            <a:r>
              <a:rPr lang="en-US" dirty="0" smtClean="0">
                <a:solidFill>
                  <a:schemeClr val="tx2">
                    <a:lumMod val="60000"/>
                    <a:lumOff val="40000"/>
                  </a:schemeClr>
                </a:solidFill>
              </a:rPr>
              <a:t>TEAM MEMBERS</a:t>
            </a:r>
            <a:br>
              <a:rPr lang="en-US" dirty="0" smtClean="0">
                <a:solidFill>
                  <a:schemeClr val="tx2">
                    <a:lumMod val="60000"/>
                    <a:lumOff val="40000"/>
                  </a:schemeClr>
                </a:solidFill>
              </a:rPr>
            </a:br>
            <a:endParaRPr lang="en-US" dirty="0">
              <a:solidFill>
                <a:schemeClr val="tx2">
                  <a:lumMod val="60000"/>
                  <a:lumOff val="40000"/>
                </a:schemeClr>
              </a:solidFill>
            </a:endParaRPr>
          </a:p>
        </p:txBody>
      </p:sp>
      <p:sp>
        <p:nvSpPr>
          <p:cNvPr id="3" name="Subtitle 2"/>
          <p:cNvSpPr>
            <a:spLocks noGrp="1"/>
          </p:cNvSpPr>
          <p:nvPr>
            <p:ph type="subTitle" idx="1"/>
          </p:nvPr>
        </p:nvSpPr>
        <p:spPr>
          <a:xfrm>
            <a:off x="1592690" y="2434107"/>
            <a:ext cx="8002072" cy="4056845"/>
          </a:xfrm>
        </p:spPr>
        <p:txBody>
          <a:bodyPr>
            <a:normAutofit/>
          </a:bodyPr>
          <a:lstStyle/>
          <a:p>
            <a:pPr algn="l"/>
            <a:r>
              <a:rPr lang="en-US" sz="2400" dirty="0" smtClean="0">
                <a:solidFill>
                  <a:schemeClr val="tx1"/>
                </a:solidFill>
              </a:rPr>
              <a:t>TEAM 3:                                                     TEAM 4:</a:t>
            </a:r>
          </a:p>
          <a:p>
            <a:pPr algn="l"/>
            <a:r>
              <a:rPr lang="en-US" sz="2400" dirty="0">
                <a:solidFill>
                  <a:schemeClr val="tx1"/>
                </a:solidFill>
              </a:rPr>
              <a:t>AKASH                                                        </a:t>
            </a:r>
            <a:r>
              <a:rPr lang="en-US" sz="2400" dirty="0" smtClean="0">
                <a:solidFill>
                  <a:schemeClr val="tx1"/>
                </a:solidFill>
              </a:rPr>
              <a:t>ANIRUDDHA       </a:t>
            </a:r>
          </a:p>
          <a:p>
            <a:pPr algn="l"/>
            <a:r>
              <a:rPr lang="en-US" sz="2400" dirty="0" smtClean="0">
                <a:solidFill>
                  <a:schemeClr val="tx1"/>
                </a:solidFill>
              </a:rPr>
              <a:t>AKHIL                                                         ASHWANI</a:t>
            </a:r>
          </a:p>
          <a:p>
            <a:pPr algn="l"/>
            <a:r>
              <a:rPr lang="en-US" sz="2400" dirty="0" smtClean="0">
                <a:solidFill>
                  <a:schemeClr val="tx1"/>
                </a:solidFill>
              </a:rPr>
              <a:t>ANKIT                                                         DIKSHA</a:t>
            </a:r>
          </a:p>
          <a:p>
            <a:pPr algn="l"/>
            <a:r>
              <a:rPr lang="en-US" sz="2400" dirty="0" smtClean="0">
                <a:solidFill>
                  <a:schemeClr val="tx1"/>
                </a:solidFill>
              </a:rPr>
              <a:t>ASHMITA                                                     GAURAV</a:t>
            </a:r>
          </a:p>
          <a:p>
            <a:pPr algn="l"/>
            <a:r>
              <a:rPr lang="en-US" sz="2400" dirty="0" smtClean="0">
                <a:solidFill>
                  <a:schemeClr val="tx1"/>
                </a:solidFill>
              </a:rPr>
              <a:t>MASHARIB                                                   KAUSHIK</a:t>
            </a:r>
          </a:p>
          <a:p>
            <a:pPr algn="l"/>
            <a:r>
              <a:rPr lang="en-US" sz="2400" dirty="0">
                <a:solidFill>
                  <a:schemeClr val="tx1"/>
                </a:solidFill>
              </a:rPr>
              <a:t>PRATHAMESH                                              </a:t>
            </a:r>
            <a:r>
              <a:rPr lang="en-US" sz="2400" dirty="0" smtClean="0">
                <a:solidFill>
                  <a:schemeClr val="tx1"/>
                </a:solidFill>
              </a:rPr>
              <a:t> NAFEES  </a:t>
            </a:r>
          </a:p>
        </p:txBody>
      </p:sp>
    </p:spTree>
    <p:extLst>
      <p:ext uri="{BB962C8B-B14F-4D97-AF65-F5344CB8AC3E}">
        <p14:creationId xmlns:p14="http://schemas.microsoft.com/office/powerpoint/2010/main" val="2453874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154" y="193184"/>
            <a:ext cx="8744756" cy="965915"/>
          </a:xfrm>
        </p:spPr>
        <p:txBody>
          <a:bodyPr/>
          <a:lstStyle/>
          <a:p>
            <a:r>
              <a:rPr lang="en-US" dirty="0" smtClean="0">
                <a:solidFill>
                  <a:schemeClr val="tx2">
                    <a:lumMod val="60000"/>
                    <a:lumOff val="40000"/>
                  </a:schemeClr>
                </a:solidFill>
              </a:rPr>
              <a:t>PRESENT SCENARIO OF DD</a:t>
            </a:r>
            <a:endParaRPr lang="en-US" dirty="0">
              <a:solidFill>
                <a:schemeClr val="tx2">
                  <a:lumMod val="60000"/>
                  <a:lumOff val="40000"/>
                </a:schemeClr>
              </a:solidFill>
            </a:endParaRPr>
          </a:p>
        </p:txBody>
      </p:sp>
      <p:sp>
        <p:nvSpPr>
          <p:cNvPr id="3" name="Subtitle 2"/>
          <p:cNvSpPr>
            <a:spLocks noGrp="1"/>
          </p:cNvSpPr>
          <p:nvPr>
            <p:ph type="subTitle" idx="1"/>
          </p:nvPr>
        </p:nvSpPr>
        <p:spPr>
          <a:xfrm>
            <a:off x="618186" y="1738648"/>
            <a:ext cx="10509160" cy="5280337"/>
          </a:xfrm>
        </p:spPr>
        <p:txBody>
          <a:bodyPr>
            <a:normAutofit fontScale="92500" lnSpcReduction="10000"/>
          </a:bodyPr>
          <a:lstStyle/>
          <a:p>
            <a:pPr marL="342900" indent="-342900" algn="l">
              <a:buFont typeface="Arial" panose="020B0604020202020204" pitchFamily="34" charset="0"/>
              <a:buChar char="•"/>
            </a:pPr>
            <a:r>
              <a:rPr lang="en-US" sz="2400" dirty="0">
                <a:solidFill>
                  <a:schemeClr val="tx1"/>
                </a:solidFill>
              </a:rPr>
              <a:t>Drink &amp; Delight(DD) is India’s first listed pure-play beverage Company and one of the leading fruit juice </a:t>
            </a:r>
            <a:r>
              <a:rPr lang="en-US" sz="2400" dirty="0" smtClean="0">
                <a:solidFill>
                  <a:schemeClr val="tx1"/>
                </a:solidFill>
              </a:rPr>
              <a:t>manufacturers.</a:t>
            </a:r>
          </a:p>
          <a:p>
            <a:pPr marL="342900" indent="-342900" algn="l">
              <a:buFont typeface="Arial" panose="020B0604020202020204" pitchFamily="34" charset="0"/>
              <a:buChar char="•"/>
            </a:pPr>
            <a:r>
              <a:rPr lang="en-US" sz="2400" dirty="0" smtClean="0">
                <a:solidFill>
                  <a:schemeClr val="tx1"/>
                </a:solidFill>
              </a:rPr>
              <a:t>DD has beverage </a:t>
            </a:r>
            <a:r>
              <a:rPr lang="en-US" sz="2400" dirty="0">
                <a:solidFill>
                  <a:schemeClr val="tx1"/>
                </a:solidFill>
              </a:rPr>
              <a:t>brands in over 20 </a:t>
            </a:r>
            <a:r>
              <a:rPr lang="en-US" sz="2400" dirty="0" smtClean="0">
                <a:solidFill>
                  <a:schemeClr val="tx1"/>
                </a:solidFill>
              </a:rPr>
              <a:t>states and </a:t>
            </a:r>
            <a:r>
              <a:rPr lang="en-US" sz="2400" dirty="0">
                <a:solidFill>
                  <a:schemeClr val="tx1"/>
                </a:solidFill>
              </a:rPr>
              <a:t>have 400,000 retailers, over 2500 distributors and 200 plus super </a:t>
            </a:r>
            <a:r>
              <a:rPr lang="en-US" sz="2400" dirty="0" err="1" smtClean="0">
                <a:solidFill>
                  <a:schemeClr val="tx1"/>
                </a:solidFill>
              </a:rPr>
              <a:t>stockist</a:t>
            </a:r>
            <a:r>
              <a:rPr lang="en-US" sz="2400" dirty="0" smtClean="0">
                <a:solidFill>
                  <a:schemeClr val="tx1"/>
                </a:solidFill>
              </a:rPr>
              <a:t>. </a:t>
            </a:r>
            <a:endParaRPr lang="en-US" sz="2400" dirty="0">
              <a:solidFill>
                <a:schemeClr val="tx1"/>
              </a:solidFill>
            </a:endParaRPr>
          </a:p>
          <a:p>
            <a:pPr marL="342900" indent="-342900" algn="l">
              <a:buFont typeface="Arial" panose="020B0604020202020204" pitchFamily="34" charset="0"/>
              <a:buChar char="•"/>
            </a:pPr>
            <a:r>
              <a:rPr lang="en-US" sz="2400" dirty="0" smtClean="0">
                <a:solidFill>
                  <a:schemeClr val="tx1"/>
                </a:solidFill>
              </a:rPr>
              <a:t>The company has seven operational manufacturing facilities: </a:t>
            </a:r>
          </a:p>
          <a:p>
            <a:pPr marL="342900" indent="-342900" algn="l">
              <a:buFont typeface="Arial" panose="020B0604020202020204" pitchFamily="34" charset="0"/>
              <a:buChar char="•"/>
            </a:pPr>
            <a:r>
              <a:rPr lang="en-US" sz="2400" dirty="0" smtClean="0">
                <a:solidFill>
                  <a:schemeClr val="tx1"/>
                </a:solidFill>
              </a:rPr>
              <a:t>3 at Vadodara, 2 at Varanasi, 1 in Dehradun and </a:t>
            </a:r>
            <a:r>
              <a:rPr lang="en-US" sz="2400" dirty="0" err="1">
                <a:solidFill>
                  <a:schemeClr val="tx1"/>
                </a:solidFill>
              </a:rPr>
              <a:t>A</a:t>
            </a:r>
            <a:r>
              <a:rPr lang="en-US" sz="2400" dirty="0" err="1" smtClean="0">
                <a:solidFill>
                  <a:schemeClr val="tx1"/>
                </a:solidFill>
              </a:rPr>
              <a:t>mbala</a:t>
            </a:r>
            <a:r>
              <a:rPr lang="en-US" sz="2400" dirty="0" smtClean="0">
                <a:solidFill>
                  <a:schemeClr val="tx1"/>
                </a:solidFill>
              </a:rPr>
              <a:t>, 4 at Bangalore and 2 at Chennai.</a:t>
            </a:r>
          </a:p>
          <a:p>
            <a:pPr marL="342900" indent="-342900" algn="l">
              <a:buFont typeface="Arial" panose="020B0604020202020204" pitchFamily="34" charset="0"/>
              <a:buChar char="•"/>
            </a:pPr>
            <a:r>
              <a:rPr lang="en-US" sz="2400" dirty="0" smtClean="0">
                <a:solidFill>
                  <a:schemeClr val="tx1"/>
                </a:solidFill>
              </a:rPr>
              <a:t>Since 2015, DD’s </a:t>
            </a:r>
            <a:r>
              <a:rPr lang="en-US" sz="2400" dirty="0">
                <a:solidFill>
                  <a:schemeClr val="tx1"/>
                </a:solidFill>
              </a:rPr>
              <a:t>revenue has been increasing at a rapid rate of &gt; 26% per year on </a:t>
            </a:r>
            <a:r>
              <a:rPr lang="en-US" sz="2400" dirty="0" smtClean="0">
                <a:solidFill>
                  <a:schemeClr val="tx1"/>
                </a:solidFill>
              </a:rPr>
              <a:t>year.</a:t>
            </a:r>
          </a:p>
          <a:p>
            <a:pPr marL="342900" indent="-342900" algn="l">
              <a:buFont typeface="Arial" panose="020B0604020202020204" pitchFamily="34" charset="0"/>
              <a:buChar char="•"/>
            </a:pPr>
            <a:r>
              <a:rPr lang="en-US" sz="2400" dirty="0">
                <a:solidFill>
                  <a:schemeClr val="tx1"/>
                </a:solidFill>
              </a:rPr>
              <a:t>The total revenue of this year </a:t>
            </a:r>
            <a:r>
              <a:rPr lang="en-US" sz="2400" dirty="0" smtClean="0">
                <a:solidFill>
                  <a:schemeClr val="tx1"/>
                </a:solidFill>
              </a:rPr>
              <a:t>is </a:t>
            </a:r>
            <a:r>
              <a:rPr lang="en-US" sz="2400" dirty="0">
                <a:solidFill>
                  <a:schemeClr val="tx1"/>
                </a:solidFill>
              </a:rPr>
              <a:t>₹984.95 </a:t>
            </a:r>
            <a:r>
              <a:rPr lang="en-US" sz="2400" dirty="0" smtClean="0">
                <a:solidFill>
                  <a:schemeClr val="tx1"/>
                </a:solidFill>
              </a:rPr>
              <a:t>crores  </a:t>
            </a:r>
            <a:r>
              <a:rPr lang="en-US" sz="2400" dirty="0">
                <a:solidFill>
                  <a:schemeClr val="tx1"/>
                </a:solidFill>
              </a:rPr>
              <a:t>whereas in the last fiscal year 2016-17 the revenue was </a:t>
            </a:r>
            <a:r>
              <a:rPr lang="en-US" sz="2400" dirty="0" smtClean="0">
                <a:solidFill>
                  <a:schemeClr val="tx1"/>
                </a:solidFill>
              </a:rPr>
              <a:t>₹</a:t>
            </a:r>
            <a:r>
              <a:rPr lang="en-US" sz="2400" dirty="0">
                <a:solidFill>
                  <a:schemeClr val="tx1"/>
                </a:solidFill>
              </a:rPr>
              <a:t>735.02 </a:t>
            </a:r>
            <a:r>
              <a:rPr lang="en-US" sz="2400" dirty="0" smtClean="0">
                <a:solidFill>
                  <a:schemeClr val="tx1"/>
                </a:solidFill>
              </a:rPr>
              <a:t>crores.</a:t>
            </a:r>
            <a:endParaRPr lang="en-US" sz="2400" dirty="0">
              <a:solidFill>
                <a:schemeClr val="tx1"/>
              </a:solidFill>
            </a:endParaRP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algn="l"/>
            <a:r>
              <a:rPr lang="en-US" sz="1600" dirty="0"/>
              <a:t> </a:t>
            </a:r>
            <a:r>
              <a:rPr lang="en-US" sz="1600" dirty="0" smtClean="0"/>
              <a:t>      </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114285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83662321"/>
              </p:ext>
            </p:extLst>
          </p:nvPr>
        </p:nvGraphicFramePr>
        <p:xfrm>
          <a:off x="677863" y="283335"/>
          <a:ext cx="8596312" cy="6400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03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200762" cy="1320800"/>
          </a:xfrm>
        </p:spPr>
        <p:txBody>
          <a:bodyPr/>
          <a:lstStyle/>
          <a:p>
            <a:pPr algn="ctr"/>
            <a:r>
              <a:rPr lang="en-US" dirty="0" smtClean="0">
                <a:solidFill>
                  <a:schemeClr val="tx2">
                    <a:lumMod val="60000"/>
                    <a:lumOff val="40000"/>
                  </a:schemeClr>
                </a:solidFill>
              </a:rPr>
              <a:t>NEED FOR AN INVENTORY MANAGEMENT SYSTEM</a:t>
            </a:r>
            <a:endParaRPr lang="en-US" dirty="0">
              <a:solidFill>
                <a:schemeClr val="tx2">
                  <a:lumMod val="60000"/>
                  <a:lumOff val="40000"/>
                </a:schemeClr>
              </a:solidFill>
            </a:endParaRPr>
          </a:p>
        </p:txBody>
      </p:sp>
      <p:sp>
        <p:nvSpPr>
          <p:cNvPr id="3" name="Content Placeholder 2"/>
          <p:cNvSpPr>
            <a:spLocks noGrp="1"/>
          </p:cNvSpPr>
          <p:nvPr>
            <p:ph idx="1"/>
          </p:nvPr>
        </p:nvSpPr>
        <p:spPr>
          <a:xfrm>
            <a:off x="677333" y="1930401"/>
            <a:ext cx="9806069" cy="4367368"/>
          </a:xfrm>
        </p:spPr>
        <p:txBody>
          <a:bodyPr>
            <a:normAutofit fontScale="92500" lnSpcReduction="20000"/>
          </a:bodyPr>
          <a:lstStyle/>
          <a:p>
            <a:pPr marL="0" indent="0">
              <a:buNone/>
            </a:pPr>
            <a:r>
              <a:rPr lang="en-US" sz="2100" dirty="0" smtClean="0">
                <a:solidFill>
                  <a:schemeClr val="tx1"/>
                </a:solidFill>
              </a:rPr>
              <a:t>Inventory </a:t>
            </a:r>
            <a:r>
              <a:rPr lang="en-US" sz="2100" dirty="0">
                <a:solidFill>
                  <a:schemeClr val="tx1"/>
                </a:solidFill>
              </a:rPr>
              <a:t>has to be  maintained:</a:t>
            </a:r>
          </a:p>
          <a:p>
            <a:r>
              <a:rPr lang="en-US" sz="2100" dirty="0">
                <a:solidFill>
                  <a:schemeClr val="tx1"/>
                </a:solidFill>
              </a:rPr>
              <a:t>To meet anticipated demand</a:t>
            </a:r>
          </a:p>
          <a:p>
            <a:r>
              <a:rPr lang="en-US" sz="2100" dirty="0">
                <a:solidFill>
                  <a:schemeClr val="tx1"/>
                </a:solidFill>
              </a:rPr>
              <a:t>To smooth production requirement</a:t>
            </a:r>
          </a:p>
          <a:p>
            <a:r>
              <a:rPr lang="en-US" sz="2100" dirty="0">
                <a:solidFill>
                  <a:schemeClr val="tx1"/>
                </a:solidFill>
              </a:rPr>
              <a:t>To protect against stock-out</a:t>
            </a:r>
          </a:p>
          <a:p>
            <a:r>
              <a:rPr lang="en-US" sz="2100" dirty="0">
                <a:solidFill>
                  <a:schemeClr val="tx1"/>
                </a:solidFill>
              </a:rPr>
              <a:t>To take advantage of order cycles</a:t>
            </a:r>
          </a:p>
          <a:p>
            <a:r>
              <a:rPr lang="en-US" sz="2100" dirty="0">
                <a:solidFill>
                  <a:schemeClr val="tx1"/>
                </a:solidFill>
              </a:rPr>
              <a:t>To hedge against price increases or to take advantage of quantity discounts</a:t>
            </a:r>
          </a:p>
          <a:p>
            <a:r>
              <a:rPr lang="en-US" sz="2100" dirty="0">
                <a:solidFill>
                  <a:schemeClr val="tx1"/>
                </a:solidFill>
              </a:rPr>
              <a:t>To permit operations</a:t>
            </a:r>
          </a:p>
          <a:p>
            <a:r>
              <a:rPr lang="en-US" sz="2100" dirty="0">
                <a:solidFill>
                  <a:schemeClr val="tx1"/>
                </a:solidFill>
              </a:rPr>
              <a:t>To decouple components of the production-distribution system</a:t>
            </a:r>
          </a:p>
          <a:p>
            <a:pPr marL="0" indent="0">
              <a:buNone/>
            </a:pPr>
            <a:endParaRPr lang="en-US" sz="2100" dirty="0">
              <a:solidFill>
                <a:schemeClr val="tx1"/>
              </a:solidFill>
            </a:endParaRPr>
          </a:p>
          <a:p>
            <a:pPr marL="0" indent="0">
              <a:buNone/>
            </a:pPr>
            <a:r>
              <a:rPr lang="en-US" sz="2100" dirty="0">
                <a:solidFill>
                  <a:schemeClr val="tx1"/>
                </a:solidFill>
              </a:rPr>
              <a:t>Maintaining the inventory is becoming a tedious job over the years because of the expansion in business. Till date the inventory was maintained in excel sheet. This led to inaccurate information on the orders inventory and is sometimes left with more than </a:t>
            </a:r>
            <a:r>
              <a:rPr lang="en-US" sz="2100" dirty="0" smtClean="0">
                <a:solidFill>
                  <a:schemeClr val="tx1"/>
                </a:solidFill>
              </a:rPr>
              <a:t>needed.</a:t>
            </a:r>
            <a:endParaRPr lang="en-US" sz="2100" dirty="0" smtClean="0"/>
          </a:p>
          <a:p>
            <a:endParaRPr lang="en-US" sz="1900" dirty="0"/>
          </a:p>
          <a:p>
            <a:endParaRPr lang="en-US" sz="1900" dirty="0" smtClean="0"/>
          </a:p>
          <a:p>
            <a:endParaRPr lang="en-US" sz="1900" dirty="0"/>
          </a:p>
          <a:p>
            <a:endParaRPr lang="en-US" sz="1800" dirty="0" smtClean="0"/>
          </a:p>
          <a:p>
            <a:pPr marL="0" indent="0">
              <a:buNone/>
            </a:pPr>
            <a:endParaRPr lang="en-US" dirty="0" smtClean="0"/>
          </a:p>
        </p:txBody>
      </p:sp>
    </p:spTree>
    <p:extLst>
      <p:ext uri="{BB962C8B-B14F-4D97-AF65-F5344CB8AC3E}">
        <p14:creationId xmlns:p14="http://schemas.microsoft.com/office/powerpoint/2010/main" val="449728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718"/>
            <a:ext cx="8596668" cy="1320800"/>
          </a:xfrm>
        </p:spPr>
        <p:txBody>
          <a:bodyPr/>
          <a:lstStyle/>
          <a:p>
            <a:r>
              <a:rPr lang="en-US" dirty="0" smtClean="0">
                <a:solidFill>
                  <a:schemeClr val="tx2">
                    <a:lumMod val="60000"/>
                    <a:lumOff val="40000"/>
                  </a:schemeClr>
                </a:solidFill>
              </a:rPr>
              <a:t>FUNCTIONAL REQUIREMENTS:</a:t>
            </a:r>
            <a:endParaRPr lang="en-US" dirty="0">
              <a:solidFill>
                <a:schemeClr val="tx2">
                  <a:lumMod val="60000"/>
                  <a:lumOff val="40000"/>
                </a:schemeClr>
              </a:solidFill>
            </a:endParaRPr>
          </a:p>
        </p:txBody>
      </p:sp>
      <p:sp>
        <p:nvSpPr>
          <p:cNvPr id="3" name="Content Placeholder 2"/>
          <p:cNvSpPr>
            <a:spLocks noGrp="1"/>
          </p:cNvSpPr>
          <p:nvPr>
            <p:ph idx="1"/>
          </p:nvPr>
        </p:nvSpPr>
        <p:spPr>
          <a:xfrm>
            <a:off x="677334" y="1492519"/>
            <a:ext cx="8596668" cy="5011312"/>
          </a:xfrm>
        </p:spPr>
        <p:txBody>
          <a:bodyPr>
            <a:normAutofit/>
          </a:bodyPr>
          <a:lstStyle/>
          <a:p>
            <a:r>
              <a:rPr lang="en-US" sz="2200" b="1" dirty="0"/>
              <a:t>Stock </a:t>
            </a:r>
            <a:r>
              <a:rPr lang="en-US" sz="2200" b="1" dirty="0" smtClean="0"/>
              <a:t>Management</a:t>
            </a:r>
            <a:r>
              <a:rPr lang="en-US" b="1" smtClean="0"/>
              <a:t>: </a:t>
            </a:r>
            <a:r>
              <a:rPr lang="en-US" sz="1900" smtClean="0"/>
              <a:t>ow </a:t>
            </a:r>
            <a:r>
              <a:rPr lang="en-US" sz="1900" dirty="0" smtClean="0"/>
              <a:t>much to order and when to order.</a:t>
            </a:r>
          </a:p>
          <a:p>
            <a:r>
              <a:rPr lang="en-US" sz="2200" b="1" dirty="0" smtClean="0"/>
              <a:t>Operational Cost: </a:t>
            </a:r>
            <a:r>
              <a:rPr lang="en-US" sz="1900" dirty="0"/>
              <a:t>Increased operational efficiencies and employee </a:t>
            </a:r>
            <a:r>
              <a:rPr lang="en-US" sz="1900" dirty="0" smtClean="0"/>
              <a:t>productivity</a:t>
            </a:r>
          </a:p>
          <a:p>
            <a:r>
              <a:rPr lang="en-US" sz="2200" b="1" dirty="0" smtClean="0"/>
              <a:t>Manufacturing Management:</a:t>
            </a:r>
          </a:p>
          <a:p>
            <a:pPr marL="0" indent="0">
              <a:buNone/>
            </a:pPr>
            <a:r>
              <a:rPr lang="en-US" sz="2400" dirty="0" smtClean="0"/>
              <a:t>           </a:t>
            </a:r>
            <a:r>
              <a:rPr lang="en-US" sz="1900" dirty="0" smtClean="0"/>
              <a:t>Manage Warehouse</a:t>
            </a:r>
            <a:endParaRPr lang="en-US" sz="1900" dirty="0"/>
          </a:p>
          <a:p>
            <a:pPr marL="0" indent="0">
              <a:buNone/>
            </a:pPr>
            <a:r>
              <a:rPr lang="en-US" sz="1900" dirty="0" smtClean="0"/>
              <a:t>              Manage </a:t>
            </a:r>
            <a:r>
              <a:rPr lang="en-US" sz="1900" dirty="0"/>
              <a:t>Production and Quality </a:t>
            </a:r>
          </a:p>
          <a:p>
            <a:pPr marL="0" indent="0">
              <a:buNone/>
            </a:pPr>
            <a:r>
              <a:rPr lang="en-US" sz="1900" dirty="0" smtClean="0"/>
              <a:t>              Manage </a:t>
            </a:r>
            <a:r>
              <a:rPr lang="en-US" sz="1900" dirty="0"/>
              <a:t>Product Shipping </a:t>
            </a:r>
            <a:r>
              <a:rPr lang="en-US" sz="1900" dirty="0" smtClean="0"/>
              <a:t>Addresses</a:t>
            </a:r>
          </a:p>
          <a:p>
            <a:pPr marL="0" indent="0">
              <a:buNone/>
            </a:pPr>
            <a:r>
              <a:rPr lang="en-US" sz="1900" dirty="0" smtClean="0"/>
              <a:t>              Maintain </a:t>
            </a:r>
            <a:r>
              <a:rPr lang="en-US" sz="1900" dirty="0"/>
              <a:t>Addresses List </a:t>
            </a:r>
            <a:endParaRPr lang="en-US" sz="1900" dirty="0" smtClean="0"/>
          </a:p>
          <a:p>
            <a:r>
              <a:rPr lang="en-US" sz="2200" b="1" dirty="0" smtClean="0"/>
              <a:t>Store Inventory: </a:t>
            </a:r>
            <a:r>
              <a:rPr lang="en-US" sz="1900" dirty="0"/>
              <a:t>R</a:t>
            </a:r>
            <a:r>
              <a:rPr lang="en-US" sz="1900" dirty="0" smtClean="0"/>
              <a:t>eports </a:t>
            </a:r>
            <a:r>
              <a:rPr lang="en-US" sz="1900" dirty="0" smtClean="0"/>
              <a:t>on a monthly basis on the time an item </a:t>
            </a:r>
            <a:r>
              <a:rPr lang="en-US" sz="1900" dirty="0" smtClean="0"/>
              <a:t>spent</a:t>
            </a:r>
            <a:r>
              <a:rPr lang="en-US" sz="1900" dirty="0" smtClean="0"/>
              <a:t> on </a:t>
            </a:r>
            <a:r>
              <a:rPr lang="en-US" sz="1900" dirty="0" smtClean="0"/>
              <a:t>shelf of inventory. Track the time taken for the items to reach the </a:t>
            </a:r>
            <a:r>
              <a:rPr lang="en-US" sz="1900" dirty="0" smtClean="0"/>
              <a:t>Retailer</a:t>
            </a:r>
            <a:endParaRPr lang="en-US" sz="1900" dirty="0"/>
          </a:p>
          <a:p>
            <a:pPr marL="0" indent="0">
              <a:buNone/>
            </a:pPr>
            <a:endParaRPr lang="en-US" dirty="0"/>
          </a:p>
        </p:txBody>
      </p:sp>
    </p:spTree>
    <p:extLst>
      <p:ext uri="{BB962C8B-B14F-4D97-AF65-F5344CB8AC3E}">
        <p14:creationId xmlns:p14="http://schemas.microsoft.com/office/powerpoint/2010/main" val="4149816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8"/>
            <a:ext cx="10515600" cy="914399"/>
          </a:xfrm>
        </p:spPr>
        <p:txBody>
          <a:bodyPr>
            <a:normAutofit fontScale="90000"/>
          </a:bodyPr>
          <a:lstStyle/>
          <a:p>
            <a:r>
              <a:rPr lang="en-US" dirty="0" smtClean="0"/>
              <a:t>NON-FUNCTIONAL REQUIREMENT:</a:t>
            </a:r>
            <a:br>
              <a:rPr lang="en-US" dirty="0" smtClean="0"/>
            </a:br>
            <a:endParaRPr lang="en-US" dirty="0"/>
          </a:p>
        </p:txBody>
      </p:sp>
      <p:sp>
        <p:nvSpPr>
          <p:cNvPr id="3" name="Content Placeholder 2"/>
          <p:cNvSpPr>
            <a:spLocks noGrp="1"/>
          </p:cNvSpPr>
          <p:nvPr>
            <p:ph idx="1"/>
          </p:nvPr>
        </p:nvSpPr>
        <p:spPr>
          <a:xfrm>
            <a:off x="838200" y="1236372"/>
            <a:ext cx="10515600" cy="4940591"/>
          </a:xfrm>
        </p:spPr>
        <p:txBody>
          <a:bodyPr>
            <a:normAutofit fontScale="92500" lnSpcReduction="10000"/>
          </a:bodyPr>
          <a:lstStyle/>
          <a:p>
            <a:r>
              <a:rPr lang="en-US" sz="2200" b="1" dirty="0"/>
              <a:t>Performance </a:t>
            </a:r>
            <a:r>
              <a:rPr lang="en-US" sz="2200" b="1" dirty="0" smtClean="0"/>
              <a:t>Requirements:</a:t>
            </a:r>
          </a:p>
          <a:p>
            <a:pPr marL="457200" lvl="0" indent="-457200">
              <a:buFont typeface="+mj-lt"/>
              <a:buAutoNum type="arabicPeriod"/>
            </a:pPr>
            <a:r>
              <a:rPr lang="en-AU" sz="1900" dirty="0"/>
              <a:t>All canned reports should be published in &lt; 10 seconds</a:t>
            </a:r>
            <a:endParaRPr lang="en-US" sz="1900" i="1" dirty="0"/>
          </a:p>
          <a:p>
            <a:pPr marL="457200" lvl="0" indent="-457200">
              <a:buFont typeface="+mj-lt"/>
              <a:buAutoNum type="arabicPeriod"/>
            </a:pPr>
            <a:r>
              <a:rPr lang="en-AU" sz="1900" dirty="0"/>
              <a:t>All ad hoc reports should be published in &lt; 5 seconds</a:t>
            </a:r>
            <a:endParaRPr lang="en-US" sz="1900" i="1" dirty="0"/>
          </a:p>
          <a:p>
            <a:pPr marL="457200" indent="-457200">
              <a:buFont typeface="+mj-lt"/>
              <a:buAutoNum type="arabicPeriod"/>
            </a:pPr>
            <a:r>
              <a:rPr lang="en-AU" sz="1900" dirty="0"/>
              <a:t>Customer Order screen should be able complete submission of customer order within 3 sec including all validations on shipping address</a:t>
            </a:r>
            <a:r>
              <a:rPr lang="en-AU" sz="1900" dirty="0" smtClean="0"/>
              <a:t>.</a:t>
            </a:r>
            <a:endParaRPr lang="en-US" sz="1900" i="1" dirty="0" smtClean="0"/>
          </a:p>
          <a:p>
            <a:pPr marL="457200" indent="-457200">
              <a:buFont typeface="+mj-lt"/>
              <a:buAutoNum type="arabicPeriod"/>
            </a:pPr>
            <a:r>
              <a:rPr lang="en-AU" sz="1900" dirty="0"/>
              <a:t>Customer Address List screen should not take more than 2 </a:t>
            </a:r>
            <a:r>
              <a:rPr lang="en-AU" sz="1900" dirty="0" smtClean="0"/>
              <a:t>sec</a:t>
            </a:r>
            <a:endParaRPr lang="en-US" sz="1900" b="1" dirty="0"/>
          </a:p>
          <a:p>
            <a:r>
              <a:rPr lang="en-US" sz="2200" b="1" dirty="0"/>
              <a:t>Operations and </a:t>
            </a:r>
            <a:r>
              <a:rPr lang="en-US" sz="2200" b="1" dirty="0" smtClean="0"/>
              <a:t>Reliability:</a:t>
            </a:r>
          </a:p>
          <a:p>
            <a:pPr marL="457200" indent="-457200">
              <a:buFont typeface="+mj-lt"/>
              <a:buAutoNum type="arabicPeriod"/>
            </a:pPr>
            <a:r>
              <a:rPr lang="en-US" sz="1900" dirty="0" smtClean="0"/>
              <a:t>Up time requirement</a:t>
            </a:r>
          </a:p>
          <a:p>
            <a:pPr marL="457200" indent="-457200">
              <a:buFont typeface="+mj-lt"/>
              <a:buAutoNum type="arabicPeriod"/>
            </a:pPr>
            <a:r>
              <a:rPr lang="en-US" sz="1900" dirty="0" smtClean="0"/>
              <a:t>Acceptable data loss</a:t>
            </a:r>
          </a:p>
          <a:p>
            <a:pPr marL="457200" indent="-457200">
              <a:buFont typeface="+mj-lt"/>
              <a:buAutoNum type="arabicPeriod"/>
            </a:pPr>
            <a:r>
              <a:rPr lang="en-US" sz="1900" dirty="0" smtClean="0"/>
              <a:t>System update</a:t>
            </a:r>
          </a:p>
          <a:p>
            <a:r>
              <a:rPr lang="en-US" sz="2200" b="1" dirty="0" smtClean="0"/>
              <a:t>Disaster Recovery Requirements:</a:t>
            </a:r>
          </a:p>
          <a:p>
            <a:pPr marL="0" indent="0">
              <a:buNone/>
            </a:pPr>
            <a:endParaRPr lang="en-US" b="1" dirty="0"/>
          </a:p>
          <a:p>
            <a:r>
              <a:rPr lang="en-US" sz="2200" b="1" dirty="0" smtClean="0"/>
              <a:t>Platform Requirements</a:t>
            </a:r>
          </a:p>
          <a:p>
            <a:pPr marL="0" indent="0">
              <a:buNone/>
            </a:pPr>
            <a:endParaRPr lang="en-US" b="1" dirty="0" smtClean="0"/>
          </a:p>
          <a:p>
            <a:endParaRPr lang="en-US" dirty="0"/>
          </a:p>
        </p:txBody>
      </p:sp>
    </p:spTree>
    <p:extLst>
      <p:ext uri="{BB962C8B-B14F-4D97-AF65-F5344CB8AC3E}">
        <p14:creationId xmlns:p14="http://schemas.microsoft.com/office/powerpoint/2010/main" val="964509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167426"/>
            <a:ext cx="2653048" cy="1571222"/>
          </a:xfrm>
        </p:spPr>
        <p:txBody>
          <a:bodyPr/>
          <a:lstStyle/>
          <a:p>
            <a:r>
              <a:rPr lang="en-US" dirty="0" smtClean="0">
                <a:solidFill>
                  <a:schemeClr val="tx2">
                    <a:lumMod val="60000"/>
                    <a:lumOff val="40000"/>
                  </a:schemeClr>
                </a:solidFill>
              </a:rPr>
              <a:t>USE CASE DIAGRAM</a:t>
            </a:r>
            <a:endParaRPr lang="en-US" dirty="0">
              <a:solidFill>
                <a:schemeClr val="tx2">
                  <a:lumMod val="60000"/>
                  <a:lumOff val="4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838" y="0"/>
            <a:ext cx="6220493" cy="6858000"/>
          </a:xfrm>
        </p:spPr>
      </p:pic>
    </p:spTree>
    <p:extLst>
      <p:ext uri="{BB962C8B-B14F-4D97-AF65-F5344CB8AC3E}">
        <p14:creationId xmlns:p14="http://schemas.microsoft.com/office/powerpoint/2010/main" val="1407473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926" y="223235"/>
            <a:ext cx="8596668" cy="691165"/>
          </a:xfrm>
        </p:spPr>
        <p:txBody>
          <a:bodyPr>
            <a:normAutofit fontScale="90000"/>
          </a:bodyPr>
          <a:lstStyle/>
          <a:p>
            <a:r>
              <a:rPr lang="en-US" dirty="0" smtClean="0">
                <a:solidFill>
                  <a:schemeClr val="tx2">
                    <a:lumMod val="60000"/>
                    <a:lumOff val="40000"/>
                  </a:schemeClr>
                </a:solidFill>
              </a:rPr>
              <a:t>Authentication </a:t>
            </a:r>
            <a:r>
              <a:rPr lang="en-US" dirty="0">
                <a:solidFill>
                  <a:schemeClr val="tx2">
                    <a:lumMod val="60000"/>
                    <a:lumOff val="40000"/>
                  </a:schemeClr>
                </a:solidFill>
              </a:rPr>
              <a:t/>
            </a:r>
            <a:br>
              <a:rPr lang="en-US" dirty="0">
                <a:solidFill>
                  <a:schemeClr val="tx2">
                    <a:lumMod val="60000"/>
                    <a:lumOff val="40000"/>
                  </a:schemeClr>
                </a:solidFill>
              </a:rPr>
            </a:br>
            <a:endParaRPr lang="en-US" dirty="0">
              <a:solidFill>
                <a:schemeClr val="tx2">
                  <a:lumMod val="60000"/>
                  <a:lumOff val="4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221" y="864149"/>
            <a:ext cx="8384147" cy="5993851"/>
          </a:xfrm>
        </p:spPr>
      </p:pic>
    </p:spTree>
    <p:extLst>
      <p:ext uri="{BB962C8B-B14F-4D97-AF65-F5344CB8AC3E}">
        <p14:creationId xmlns:p14="http://schemas.microsoft.com/office/powerpoint/2010/main" val="1028685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899</TotalTime>
  <Words>412</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INVENTORY MANAGEMENT SYSTEM IMPROVEMENT  FOR  DRINK &amp; DELIGHT</vt:lpstr>
      <vt:lpstr>TEAM MEMBERS </vt:lpstr>
      <vt:lpstr>PRESENT SCENARIO OF DD</vt:lpstr>
      <vt:lpstr>PowerPoint Presentation</vt:lpstr>
      <vt:lpstr>NEED FOR AN INVENTORY MANAGEMENT SYSTEM</vt:lpstr>
      <vt:lpstr>FUNCTIONAL REQUIREMENTS:</vt:lpstr>
      <vt:lpstr>NON-FUNCTIONAL REQUIREMENT: </vt:lpstr>
      <vt:lpstr>USE CASE DIAGRAM</vt:lpstr>
      <vt:lpstr>Authentication  </vt:lpstr>
      <vt:lpstr>RAW MATERIAL </vt:lpstr>
      <vt:lpstr>FINISHED GOODS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OF  DRINK &amp; DELIGHT</dc:title>
  <dc:creator>Das, Ashmita</dc:creator>
  <cp:lastModifiedBy>Das, Ashmita</cp:lastModifiedBy>
  <cp:revision>47</cp:revision>
  <dcterms:created xsi:type="dcterms:W3CDTF">2019-09-07T03:44:54Z</dcterms:created>
  <dcterms:modified xsi:type="dcterms:W3CDTF">2019-09-10T08:26:36Z</dcterms:modified>
</cp:coreProperties>
</file>