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10"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40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69E04F1-6087-4E55-92CB-01FAE957A855}"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1508032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3255123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0384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2820112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3776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3576437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1434359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61351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1896116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9E04F1-6087-4E55-92CB-01FAE957A855}" type="datetimeFigureOut">
              <a:rPr lang="en-IN" smtClean="0"/>
              <a:t>22-06-2024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82191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9E04F1-6087-4E55-92CB-01FAE957A855}"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209714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9E04F1-6087-4E55-92CB-01FAE957A855}" type="datetimeFigureOut">
              <a:rPr lang="en-IN" smtClean="0"/>
              <a:t>22-06-2024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195828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9E04F1-6087-4E55-92CB-01FAE957A855}" type="datetimeFigureOut">
              <a:rPr lang="en-IN" smtClean="0"/>
              <a:t>22-06-2024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384808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E04F1-6087-4E55-92CB-01FAE957A855}" type="datetimeFigureOut">
              <a:rPr lang="en-IN" smtClean="0"/>
              <a:t>22-06-2024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109609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9E04F1-6087-4E55-92CB-01FAE957A855}"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94238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9E04F1-6087-4E55-92CB-01FAE957A855}" type="datetimeFigureOut">
              <a:rPr lang="en-IN" smtClean="0"/>
              <a:t>22-06-2024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0FDC1-2936-4797-9223-C59DEA6FF198}" type="slidenum">
              <a:rPr lang="en-IN" smtClean="0"/>
              <a:t>‹#›</a:t>
            </a:fld>
            <a:endParaRPr lang="en-IN"/>
          </a:p>
        </p:txBody>
      </p:sp>
    </p:spTree>
    <p:extLst>
      <p:ext uri="{BB962C8B-B14F-4D97-AF65-F5344CB8AC3E}">
        <p14:creationId xmlns:p14="http://schemas.microsoft.com/office/powerpoint/2010/main" val="284287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69E04F1-6087-4E55-92CB-01FAE957A855}" type="datetimeFigureOut">
              <a:rPr lang="en-IN" smtClean="0"/>
              <a:t>22-06-2024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720FDC1-2936-4797-9223-C59DEA6FF198}" type="slidenum">
              <a:rPr lang="en-IN" smtClean="0"/>
              <a:t>‹#›</a:t>
            </a:fld>
            <a:endParaRPr lang="en-IN"/>
          </a:p>
        </p:txBody>
      </p:sp>
    </p:spTree>
    <p:extLst>
      <p:ext uri="{BB962C8B-B14F-4D97-AF65-F5344CB8AC3E}">
        <p14:creationId xmlns:p14="http://schemas.microsoft.com/office/powerpoint/2010/main" val="35857002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D37D7B-26AB-6DE0-4B13-FA43FE4607F9}"/>
              </a:ext>
            </a:extLst>
          </p:cNvPr>
          <p:cNvSpPr>
            <a:spLocks noGrp="1"/>
          </p:cNvSpPr>
          <p:nvPr>
            <p:ph type="title"/>
          </p:nvPr>
        </p:nvSpPr>
        <p:spPr>
          <a:xfrm>
            <a:off x="975151" y="2799862"/>
            <a:ext cx="10241697" cy="1109786"/>
          </a:xfrm>
        </p:spPr>
        <p:txBody>
          <a:bodyPr>
            <a:normAutofit/>
          </a:bodyPr>
          <a:lstStyle/>
          <a:p>
            <a:r>
              <a:rPr lang="en-US" dirty="0"/>
              <a:t>          </a:t>
            </a:r>
            <a:r>
              <a:rPr lang="en-US" sz="4400" dirty="0">
                <a:latin typeface="Times New Roman" panose="02020603050405020304" pitchFamily="18" charset="0"/>
                <a:cs typeface="Times New Roman" panose="02020603050405020304" pitchFamily="18" charset="0"/>
              </a:rPr>
              <a:t>Fast tag fraud detection</a:t>
            </a:r>
            <a:endParaRPr lang="en-IN" sz="4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010C86F-8471-A6C7-0B4D-26B1A29D7235}"/>
              </a:ext>
            </a:extLst>
          </p:cNvPr>
          <p:cNvSpPr>
            <a:spLocks noGrp="1"/>
          </p:cNvSpPr>
          <p:nvPr>
            <p:ph type="body" idx="1"/>
          </p:nvPr>
        </p:nvSpPr>
        <p:spPr/>
        <p:txBody>
          <a:bodyPr/>
          <a:lstStyle/>
          <a:p>
            <a:r>
              <a:rPr lang="en-US" dirty="0"/>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873908"/>
      </p:ext>
    </p:extLst>
  </p:cSld>
  <p:clrMapOvr>
    <a:masterClrMapping/>
  </p:clrMapOvr>
  <mc:AlternateContent xmlns:mc="http://schemas.openxmlformats.org/markup-compatibility/2006" xmlns:p14="http://schemas.microsoft.com/office/powerpoint/2010/main">
    <mc:Choice Requires="p14">
      <p:transition spd="slow" p14:dur="2000" advTm="3687"/>
    </mc:Choice>
    <mc:Fallback xmlns="">
      <p:transition spd="slow" advTm="368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82DE-4149-3AFE-6309-C3DEBEE31202}"/>
              </a:ext>
            </a:extLst>
          </p:cNvPr>
          <p:cNvSpPr>
            <a:spLocks noGrp="1"/>
          </p:cNvSpPr>
          <p:nvPr>
            <p:ph type="title"/>
          </p:nvPr>
        </p:nvSpPr>
        <p:spPr>
          <a:xfrm>
            <a:off x="230920" y="934264"/>
            <a:ext cx="8534400" cy="1507067"/>
          </a:xfrm>
        </p:spPr>
        <p:txBody>
          <a:bodyPr/>
          <a:lstStyle/>
          <a:p>
            <a:r>
              <a:rPr lang="en-US" dirty="0">
                <a:solidFill>
                  <a:schemeClr val="bg1"/>
                </a:solidFill>
                <a:latin typeface="Times New Roman" panose="02020603050405020304" pitchFamily="18" charset="0"/>
                <a:cs typeface="Times New Roman" panose="02020603050405020304" pitchFamily="18" charset="0"/>
              </a:rPr>
              <a:t>PROBLEM STATEMENT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F43BE5-4085-848D-4207-59D734A3E9F0}"/>
              </a:ext>
            </a:extLst>
          </p:cNvPr>
          <p:cNvSpPr>
            <a:spLocks noGrp="1"/>
          </p:cNvSpPr>
          <p:nvPr>
            <p:ph idx="1"/>
          </p:nvPr>
        </p:nvSpPr>
        <p:spPr>
          <a:xfrm>
            <a:off x="609600" y="1922585"/>
            <a:ext cx="8534400" cy="4078165"/>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This internship project focuses on leveraging machine learning classification techniques to develop an effective fraud detection system for Fast tag transactions. The dataset comprises key features such as transaction details, vehicle information, geographical location, and transaction amounts. The goal is to create a robust model that can accurately identify instances of fraudulent activity, ensuring the integrity and security of Fast tag transactions</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138342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D9B5-E324-B7C3-9853-29C6D0B1E4BE}"/>
              </a:ext>
            </a:extLst>
          </p:cNvPr>
          <p:cNvSpPr>
            <a:spLocks noGrp="1"/>
          </p:cNvSpPr>
          <p:nvPr>
            <p:ph type="title"/>
          </p:nvPr>
        </p:nvSpPr>
        <p:spPr>
          <a:xfrm>
            <a:off x="466841" y="865299"/>
            <a:ext cx="9603275" cy="758810"/>
          </a:xfrm>
        </p:spPr>
        <p:txBody>
          <a:bodyPr/>
          <a:lstStyle/>
          <a:p>
            <a:r>
              <a:rPr lang="en-US" dirty="0">
                <a:solidFill>
                  <a:schemeClr val="bg1"/>
                </a:solidFill>
                <a:latin typeface="Times New Roman" panose="02020603050405020304" pitchFamily="18" charset="0"/>
                <a:cs typeface="Times New Roman" panose="02020603050405020304" pitchFamily="18" charset="0"/>
              </a:rPr>
              <a:t>DATASET DESCRIPTION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28B021-C462-0692-ADD4-B722679ED84E}"/>
              </a:ext>
            </a:extLst>
          </p:cNvPr>
          <p:cNvSpPr>
            <a:spLocks noGrp="1"/>
          </p:cNvSpPr>
          <p:nvPr>
            <p:ph idx="1"/>
          </p:nvPr>
        </p:nvSpPr>
        <p:spPr>
          <a:xfrm>
            <a:off x="1451579" y="2015733"/>
            <a:ext cx="6504483" cy="4408514"/>
          </a:xfrm>
        </p:spPr>
        <p:txBody>
          <a:bodyPr>
            <a:noAutofit/>
          </a:bodyPr>
          <a:lstStyle/>
          <a:p>
            <a:r>
              <a:rPr lang="en-US" sz="1400" dirty="0">
                <a:solidFill>
                  <a:schemeClr val="tx1"/>
                </a:solidFill>
                <a:latin typeface="Times New Roman" panose="02020603050405020304" pitchFamily="18" charset="0"/>
                <a:cs typeface="Times New Roman" panose="02020603050405020304" pitchFamily="18" charset="0"/>
              </a:rPr>
              <a:t>Transaction ID: Unique identifier for each transaction.</a:t>
            </a:r>
          </a:p>
          <a:p>
            <a:r>
              <a:rPr lang="en-US" sz="1400" dirty="0">
                <a:solidFill>
                  <a:schemeClr val="tx1"/>
                </a:solidFill>
                <a:latin typeface="Times New Roman" panose="02020603050405020304" pitchFamily="18" charset="0"/>
                <a:cs typeface="Times New Roman" panose="02020603050405020304" pitchFamily="18" charset="0"/>
              </a:rPr>
              <a:t> Timestamp: Date and time of the transaction.</a:t>
            </a:r>
          </a:p>
          <a:p>
            <a:r>
              <a:rPr lang="en-US" sz="1400" dirty="0">
                <a:solidFill>
                  <a:schemeClr val="tx1"/>
                </a:solidFill>
                <a:latin typeface="Times New Roman" panose="02020603050405020304" pitchFamily="18" charset="0"/>
                <a:cs typeface="Times New Roman" panose="02020603050405020304" pitchFamily="18" charset="0"/>
              </a:rPr>
              <a:t> Vehicle Type: Type of vehicle involved in the transaction.</a:t>
            </a:r>
          </a:p>
          <a:p>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Fastag</a:t>
            </a:r>
            <a:r>
              <a:rPr lang="en-US" sz="1400" dirty="0">
                <a:solidFill>
                  <a:schemeClr val="tx1"/>
                </a:solidFill>
                <a:latin typeface="Times New Roman" panose="02020603050405020304" pitchFamily="18" charset="0"/>
                <a:cs typeface="Times New Roman" panose="02020603050405020304" pitchFamily="18" charset="0"/>
              </a:rPr>
              <a:t> ID: Unique identifier for Fast tag.</a:t>
            </a:r>
          </a:p>
          <a:p>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TollBooth</a:t>
            </a:r>
            <a:r>
              <a:rPr lang="en-US" sz="1400" dirty="0">
                <a:solidFill>
                  <a:schemeClr val="tx1"/>
                </a:solidFill>
                <a:latin typeface="Times New Roman" panose="02020603050405020304" pitchFamily="18" charset="0"/>
                <a:cs typeface="Times New Roman" panose="02020603050405020304" pitchFamily="18" charset="0"/>
              </a:rPr>
              <a:t> ID: Identifier for the toll booth.</a:t>
            </a:r>
          </a:p>
          <a:p>
            <a:r>
              <a:rPr lang="en-US" sz="1400" dirty="0">
                <a:solidFill>
                  <a:schemeClr val="tx1"/>
                </a:solidFill>
                <a:latin typeface="Times New Roman" panose="02020603050405020304" pitchFamily="18" charset="0"/>
                <a:cs typeface="Times New Roman" panose="02020603050405020304" pitchFamily="18" charset="0"/>
              </a:rPr>
              <a:t> Lane Type: Type of lane used for the transaction.</a:t>
            </a:r>
          </a:p>
          <a:p>
            <a:r>
              <a:rPr lang="en-US" sz="1400" dirty="0">
                <a:solidFill>
                  <a:schemeClr val="tx1"/>
                </a:solidFill>
                <a:latin typeface="Times New Roman" panose="02020603050405020304" pitchFamily="18" charset="0"/>
                <a:cs typeface="Times New Roman" panose="02020603050405020304" pitchFamily="18" charset="0"/>
              </a:rPr>
              <a:t> Vehicle  Dimensions: Dimensions of the vehicle.</a:t>
            </a:r>
          </a:p>
          <a:p>
            <a:r>
              <a:rPr lang="en-US" sz="1400" dirty="0">
                <a:solidFill>
                  <a:schemeClr val="tx1"/>
                </a:solidFill>
                <a:latin typeface="Times New Roman" panose="02020603050405020304" pitchFamily="18" charset="0"/>
                <a:cs typeface="Times New Roman" panose="02020603050405020304" pitchFamily="18" charset="0"/>
              </a:rPr>
              <a:t> Transaction Amount: Amount associated with the transaction.</a:t>
            </a:r>
          </a:p>
          <a:p>
            <a:r>
              <a:rPr lang="en-US" sz="1400" dirty="0">
                <a:solidFill>
                  <a:schemeClr val="tx1"/>
                </a:solidFill>
                <a:latin typeface="Times New Roman" panose="02020603050405020304" pitchFamily="18" charset="0"/>
                <a:cs typeface="Times New Roman" panose="02020603050405020304" pitchFamily="18" charset="0"/>
              </a:rPr>
              <a:t> Amount paid: Amount paid for the transaction.</a:t>
            </a:r>
          </a:p>
          <a:p>
            <a:r>
              <a:rPr lang="en-US" sz="1400" dirty="0">
                <a:solidFill>
                  <a:schemeClr val="tx1"/>
                </a:solidFill>
                <a:latin typeface="Times New Roman" panose="02020603050405020304" pitchFamily="18" charset="0"/>
                <a:cs typeface="Times New Roman" panose="02020603050405020304" pitchFamily="18" charset="0"/>
              </a:rPr>
              <a:t> Geographical Location: Location details of the transaction.</a:t>
            </a:r>
          </a:p>
          <a:p>
            <a:r>
              <a:rPr lang="en-US" sz="1400" dirty="0">
                <a:solidFill>
                  <a:schemeClr val="tx1"/>
                </a:solidFill>
                <a:latin typeface="Times New Roman" panose="02020603050405020304" pitchFamily="18" charset="0"/>
                <a:cs typeface="Times New Roman" panose="02020603050405020304" pitchFamily="18" charset="0"/>
              </a:rPr>
              <a:t> Vehicle Speed: Speed of the vehicle during the transaction.</a:t>
            </a:r>
          </a:p>
          <a:p>
            <a:r>
              <a:rPr lang="en-US" sz="1400" dirty="0">
                <a:solidFill>
                  <a:schemeClr val="tx1"/>
                </a:solidFill>
                <a:latin typeface="Times New Roman" panose="02020603050405020304" pitchFamily="18" charset="0"/>
                <a:cs typeface="Times New Roman" panose="02020603050405020304" pitchFamily="18" charset="0"/>
              </a:rPr>
              <a:t> Vehicle Plate Number: License plate number of the vehicle.</a:t>
            </a:r>
          </a:p>
          <a:p>
            <a:r>
              <a:rPr lang="en-US" sz="1400" dirty="0">
                <a:solidFill>
                  <a:schemeClr val="tx1"/>
                </a:solidFill>
                <a:latin typeface="Times New Roman" panose="02020603050405020304" pitchFamily="18" charset="0"/>
                <a:cs typeface="Times New Roman" panose="02020603050405020304" pitchFamily="18" charset="0"/>
              </a:rPr>
              <a:t> Fraud indicator: Binary indicator of fraudulent activity (target variable).</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54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FC42-A29B-3ECA-3E8E-1CF2E214EF41}"/>
              </a:ext>
            </a:extLst>
          </p:cNvPr>
          <p:cNvSpPr>
            <a:spLocks noGrp="1"/>
          </p:cNvSpPr>
          <p:nvPr>
            <p:ph type="title"/>
          </p:nvPr>
        </p:nvSpPr>
        <p:spPr>
          <a:xfrm>
            <a:off x="609600" y="829732"/>
            <a:ext cx="8534400" cy="1507067"/>
          </a:xfrm>
        </p:spPr>
        <p:txBody>
          <a:bodyPr/>
          <a:lstStyle/>
          <a:p>
            <a:r>
              <a:rPr lang="en-US" dirty="0">
                <a:solidFill>
                  <a:schemeClr val="bg1"/>
                </a:solidFill>
                <a:latin typeface="Times New Roman" panose="02020603050405020304" pitchFamily="18" charset="0"/>
                <a:cs typeface="Times New Roman" panose="02020603050405020304" pitchFamily="18" charset="0"/>
              </a:rPr>
              <a:t>DATA EXPLORATION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841B3E-A390-495D-881C-8CDEE8905338}"/>
              </a:ext>
            </a:extLst>
          </p:cNvPr>
          <p:cNvSpPr>
            <a:spLocks noGrp="1"/>
          </p:cNvSpPr>
          <p:nvPr>
            <p:ph idx="1"/>
          </p:nvPr>
        </p:nvSpPr>
        <p:spPr>
          <a:xfrm>
            <a:off x="1451579" y="2015732"/>
            <a:ext cx="4021569" cy="3450613"/>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Data exploration refers to the initial step in data analysis in which data analysts use data visualization and statistical techniques to describe dataset characterizations, such as size, quantity, and accuracy, in order to better understand the nature of the data.</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D65469-9A61-2F55-CBB9-2CD69483D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13721"/>
            <a:ext cx="2475509" cy="2630557"/>
          </a:xfrm>
          <a:prstGeom prst="rect">
            <a:avLst/>
          </a:prstGeom>
        </p:spPr>
      </p:pic>
      <p:pic>
        <p:nvPicPr>
          <p:cNvPr id="7" name="Picture 6">
            <a:extLst>
              <a:ext uri="{FF2B5EF4-FFF2-40B4-BE49-F238E27FC236}">
                <a16:creationId xmlns:a16="http://schemas.microsoft.com/office/drawing/2014/main" id="{9F17F4BF-402E-AE67-AEC1-1A82C8B33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7496" y="2135421"/>
            <a:ext cx="2167358" cy="2630557"/>
          </a:xfrm>
          <a:prstGeom prst="rect">
            <a:avLst/>
          </a:prstGeom>
        </p:spPr>
      </p:pic>
    </p:spTree>
    <p:extLst>
      <p:ext uri="{BB962C8B-B14F-4D97-AF65-F5344CB8AC3E}">
        <p14:creationId xmlns:p14="http://schemas.microsoft.com/office/powerpoint/2010/main" val="223532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4AE27-323D-ED32-C58B-15016840F0FD}"/>
              </a:ext>
            </a:extLst>
          </p:cNvPr>
          <p:cNvSpPr>
            <a:spLocks noGrp="1"/>
          </p:cNvSpPr>
          <p:nvPr>
            <p:ph type="title"/>
          </p:nvPr>
        </p:nvSpPr>
        <p:spPr>
          <a:xfrm>
            <a:off x="426304" y="704686"/>
            <a:ext cx="8534400" cy="1507067"/>
          </a:xfrm>
        </p:spPr>
        <p:txBody>
          <a:bodyPr/>
          <a:lstStyle/>
          <a:p>
            <a:r>
              <a:rPr lang="en-US" dirty="0">
                <a:solidFill>
                  <a:schemeClr val="bg1"/>
                </a:solidFill>
                <a:latin typeface="Times New Roman" panose="02020603050405020304" pitchFamily="18" charset="0"/>
                <a:cs typeface="Times New Roman" panose="02020603050405020304" pitchFamily="18" charset="0"/>
              </a:rPr>
              <a:t>FEATURE ENGINEERING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3894A9-66D0-F524-CD06-02532967B838}"/>
              </a:ext>
            </a:extLst>
          </p:cNvPr>
          <p:cNvSpPr>
            <a:spLocks noGrp="1"/>
          </p:cNvSpPr>
          <p:nvPr>
            <p:ph idx="1"/>
          </p:nvPr>
        </p:nvSpPr>
        <p:spPr>
          <a:xfrm>
            <a:off x="1451579" y="2015732"/>
            <a:ext cx="4352873" cy="3450613"/>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Feature engineering is the process of selecting, manipulating and transforming raw data into features that can be used in supervised learning. It consists of five processes: feature creation, transformations, feature extraction, exploratory data analysis and benchmarking</a:t>
            </a:r>
            <a:r>
              <a:rPr lang="en-US" dirty="0">
                <a:solidFill>
                  <a:schemeClr val="tx1"/>
                </a:solidFill>
              </a:rPr>
              <a:t>. </a:t>
            </a:r>
            <a:endParaRPr lang="en-IN" dirty="0">
              <a:solidFill>
                <a:schemeClr val="tx1"/>
              </a:solidFill>
            </a:endParaRPr>
          </a:p>
        </p:txBody>
      </p:sp>
      <p:pic>
        <p:nvPicPr>
          <p:cNvPr id="5" name="Picture 4">
            <a:extLst>
              <a:ext uri="{FF2B5EF4-FFF2-40B4-BE49-F238E27FC236}">
                <a16:creationId xmlns:a16="http://schemas.microsoft.com/office/drawing/2014/main" id="{2BA3C160-E51F-4751-21DF-DAF4BFA2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334" y="2294038"/>
            <a:ext cx="4574787" cy="2710209"/>
          </a:xfrm>
          <a:prstGeom prst="rect">
            <a:avLst/>
          </a:prstGeom>
        </p:spPr>
      </p:pic>
    </p:spTree>
    <p:extLst>
      <p:ext uri="{BB962C8B-B14F-4D97-AF65-F5344CB8AC3E}">
        <p14:creationId xmlns:p14="http://schemas.microsoft.com/office/powerpoint/2010/main" val="408946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30452-9FEF-F858-3F59-CC9FA174C414}"/>
              </a:ext>
            </a:extLst>
          </p:cNvPr>
          <p:cNvSpPr>
            <a:spLocks noGrp="1"/>
          </p:cNvSpPr>
          <p:nvPr>
            <p:ph type="title"/>
          </p:nvPr>
        </p:nvSpPr>
        <p:spPr>
          <a:xfrm>
            <a:off x="535720" y="915702"/>
            <a:ext cx="8534400" cy="1507067"/>
          </a:xfrm>
        </p:spPr>
        <p:txBody>
          <a:bodyPr/>
          <a:lstStyle/>
          <a:p>
            <a:r>
              <a:rPr lang="en-US" dirty="0">
                <a:solidFill>
                  <a:schemeClr val="bg1"/>
                </a:solidFill>
                <a:latin typeface="Times New Roman" panose="02020603050405020304" pitchFamily="18" charset="0"/>
                <a:cs typeface="Times New Roman" panose="02020603050405020304" pitchFamily="18" charset="0"/>
              </a:rPr>
              <a:t>MODEL DEVELOPMENT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A90BA9-A102-3EAA-A73D-96BDEF8E8344}"/>
              </a:ext>
            </a:extLst>
          </p:cNvPr>
          <p:cNvSpPr>
            <a:spLocks noGrp="1"/>
          </p:cNvSpPr>
          <p:nvPr>
            <p:ph idx="1"/>
          </p:nvPr>
        </p:nvSpPr>
        <p:spPr>
          <a:xfrm>
            <a:off x="1451579" y="2015732"/>
            <a:ext cx="3716769" cy="3450613"/>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Model development is an iterative process, in which many models are derived, tested and built upon until a model fitting the desired criteria is built.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49DD68-3E66-33D0-DE02-2611C1FB2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084" y="2052795"/>
            <a:ext cx="3083160" cy="3450612"/>
          </a:xfrm>
          <a:prstGeom prst="rect">
            <a:avLst/>
          </a:prstGeom>
        </p:spPr>
      </p:pic>
    </p:spTree>
    <p:extLst>
      <p:ext uri="{BB962C8B-B14F-4D97-AF65-F5344CB8AC3E}">
        <p14:creationId xmlns:p14="http://schemas.microsoft.com/office/powerpoint/2010/main" val="164651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08AE-3717-C912-155F-1FE791F62B5C}"/>
              </a:ext>
            </a:extLst>
          </p:cNvPr>
          <p:cNvSpPr>
            <a:spLocks noGrp="1"/>
          </p:cNvSpPr>
          <p:nvPr>
            <p:ph type="title"/>
          </p:nvPr>
        </p:nvSpPr>
        <p:spPr>
          <a:xfrm>
            <a:off x="332297" y="517116"/>
            <a:ext cx="8534400" cy="1507067"/>
          </a:xfrm>
        </p:spPr>
        <p:txBody>
          <a:bodyPr/>
          <a:lstStyle/>
          <a:p>
            <a:r>
              <a:rPr lang="en-US" dirty="0">
                <a:solidFill>
                  <a:schemeClr val="bg1"/>
                </a:solidFill>
                <a:latin typeface="Times New Roman" panose="02020603050405020304" pitchFamily="18" charset="0"/>
                <a:cs typeface="Times New Roman" panose="02020603050405020304" pitchFamily="18" charset="0"/>
              </a:rPr>
              <a:t>REAL TIME FRAUD DETECTION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9FB4D7-2294-5B53-23B4-498867A0AC96}"/>
              </a:ext>
            </a:extLst>
          </p:cNvPr>
          <p:cNvSpPr>
            <a:spLocks noGrp="1"/>
          </p:cNvSpPr>
          <p:nvPr>
            <p:ph idx="1"/>
          </p:nvPr>
        </p:nvSpPr>
        <p:spPr>
          <a:xfrm>
            <a:off x="1584102" y="1949471"/>
            <a:ext cx="4657672" cy="3450613"/>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Machine learning-based fraud detection systems rely on ML algorithms that can be trained with historical data on past fraudulent or legitimate activities to autonomously identify the characteristic patterns of these events and recognize them once they recur.</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AA06F8-501F-673D-02C3-43F319BF0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5496" y="2147388"/>
            <a:ext cx="3482402" cy="3252695"/>
          </a:xfrm>
          <a:prstGeom prst="rect">
            <a:avLst/>
          </a:prstGeom>
        </p:spPr>
      </p:pic>
    </p:spTree>
    <p:extLst>
      <p:ext uri="{BB962C8B-B14F-4D97-AF65-F5344CB8AC3E}">
        <p14:creationId xmlns:p14="http://schemas.microsoft.com/office/powerpoint/2010/main" val="403059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9824-F953-D87A-5F6E-805C9913D989}"/>
              </a:ext>
            </a:extLst>
          </p:cNvPr>
          <p:cNvSpPr>
            <a:spLocks noGrp="1"/>
          </p:cNvSpPr>
          <p:nvPr>
            <p:ph type="title"/>
          </p:nvPr>
        </p:nvSpPr>
        <p:spPr>
          <a:xfrm>
            <a:off x="535720" y="638121"/>
            <a:ext cx="8534400" cy="1507067"/>
          </a:xfrm>
        </p:spPr>
        <p:txBody>
          <a:bodyPr/>
          <a:lstStyle/>
          <a:p>
            <a:r>
              <a:rPr lang="en-US" dirty="0">
                <a:solidFill>
                  <a:schemeClr val="bg1"/>
                </a:solidFill>
              </a:rPr>
              <a:t>EXPLANATORY ANALYSIS</a:t>
            </a:r>
            <a:endParaRPr lang="en-IN" dirty="0">
              <a:solidFill>
                <a:schemeClr val="bg1"/>
              </a:solidFill>
            </a:endParaRPr>
          </a:p>
        </p:txBody>
      </p:sp>
      <p:sp>
        <p:nvSpPr>
          <p:cNvPr id="3" name="Content Placeholder 2">
            <a:extLst>
              <a:ext uri="{FF2B5EF4-FFF2-40B4-BE49-F238E27FC236}">
                <a16:creationId xmlns:a16="http://schemas.microsoft.com/office/drawing/2014/main" id="{DDC62AD3-5D89-9A08-2316-4EFF23E049A0}"/>
              </a:ext>
            </a:extLst>
          </p:cNvPr>
          <p:cNvSpPr>
            <a:spLocks noGrp="1"/>
          </p:cNvSpPr>
          <p:nvPr>
            <p:ph idx="1"/>
          </p:nvPr>
        </p:nvSpPr>
        <p:spPr>
          <a:xfrm>
            <a:off x="1451579" y="2015732"/>
            <a:ext cx="3239691" cy="3450613"/>
          </a:xfrm>
        </p:spPr>
        <p:txBody>
          <a:bodyPr/>
          <a:lstStyle/>
          <a:p>
            <a:r>
              <a:rPr lang="en-US" dirty="0"/>
              <a:t> </a:t>
            </a:r>
            <a:r>
              <a:rPr lang="en-US" dirty="0">
                <a:solidFill>
                  <a:schemeClr val="tx1"/>
                </a:solidFill>
                <a:latin typeface="Times New Roman" panose="02020603050405020304" pitchFamily="18" charset="0"/>
                <a:cs typeface="Times New Roman" panose="02020603050405020304" pitchFamily="18" charset="0"/>
              </a:rPr>
              <a:t>Explanatory analysis main outputs are insights, which, when used to guide decision-making and actions, create wisdom.</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4EBEF8-CE95-1E4A-C778-70293921F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174" y="2015732"/>
            <a:ext cx="2504661" cy="3588239"/>
          </a:xfrm>
          <a:prstGeom prst="rect">
            <a:avLst/>
          </a:prstGeom>
        </p:spPr>
      </p:pic>
      <p:pic>
        <p:nvPicPr>
          <p:cNvPr id="7" name="Picture 6">
            <a:extLst>
              <a:ext uri="{FF2B5EF4-FFF2-40B4-BE49-F238E27FC236}">
                <a16:creationId xmlns:a16="http://schemas.microsoft.com/office/drawing/2014/main" id="{915B3D2C-9044-B2E8-B9C9-6B6802AEE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333" y="2015732"/>
            <a:ext cx="2574521" cy="3588239"/>
          </a:xfrm>
          <a:prstGeom prst="rect">
            <a:avLst/>
          </a:prstGeom>
        </p:spPr>
      </p:pic>
    </p:spTree>
    <p:extLst>
      <p:ext uri="{BB962C8B-B14F-4D97-AF65-F5344CB8AC3E}">
        <p14:creationId xmlns:p14="http://schemas.microsoft.com/office/powerpoint/2010/main" val="81040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3667CB-D339-35A2-DC8D-76DADC204B35}"/>
              </a:ext>
            </a:extLst>
          </p:cNvPr>
          <p:cNvSpPr txBox="1"/>
          <p:nvPr/>
        </p:nvSpPr>
        <p:spPr>
          <a:xfrm>
            <a:off x="2928729" y="2828835"/>
            <a:ext cx="6334541" cy="1200329"/>
          </a:xfrm>
          <a:prstGeom prst="rect">
            <a:avLst/>
          </a:prstGeom>
          <a:noFill/>
        </p:spPr>
        <p:txBody>
          <a:bodyPr wrap="square">
            <a:spAutoFit/>
          </a:bodyPr>
          <a:lstStyle/>
          <a:p>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817558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75</TotalTime>
  <Words>407</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Century Gothic</vt:lpstr>
      <vt:lpstr>Times New Roman</vt:lpstr>
      <vt:lpstr>Wingdings 3</vt:lpstr>
      <vt:lpstr>Slice</vt:lpstr>
      <vt:lpstr>          Fast tag fraud detection</vt:lpstr>
      <vt:lpstr>PROBLEM STATEMENT</vt:lpstr>
      <vt:lpstr>DATASET DESCRIPTION</vt:lpstr>
      <vt:lpstr>DATA EXPLORATION</vt:lpstr>
      <vt:lpstr>FEATURE ENGINEERING</vt:lpstr>
      <vt:lpstr>MODEL DEVELOPMENT</vt:lpstr>
      <vt:lpstr>REAL TIME FRAUD DETECTION</vt:lpstr>
      <vt:lpstr>EXPLANATORY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SHASANK ADIRAJU</dc:creator>
  <cp:lastModifiedBy>harsha vardhan</cp:lastModifiedBy>
  <cp:revision>3</cp:revision>
  <dcterms:created xsi:type="dcterms:W3CDTF">2024-06-22T14:04:31Z</dcterms:created>
  <dcterms:modified xsi:type="dcterms:W3CDTF">2024-06-22T15:59:04Z</dcterms:modified>
</cp:coreProperties>
</file>