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8" d="100"/>
          <a:sy n="98" d="100"/>
        </p:scale>
        <p:origin x="110"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A8D8ED-CC49-4D6D-A39B-D6E68B6DC2CF}"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12274-500F-4113-AF59-B64AD7DD5B8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980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9BA8D8ED-CC49-4D6D-A39B-D6E68B6DC2CF}"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3199039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8D8ED-CC49-4D6D-A39B-D6E68B6DC2CF}"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4072012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8D8ED-CC49-4D6D-A39B-D6E68B6DC2CF}"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12274-500F-4113-AF59-B64AD7DD5B8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54963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8D8ED-CC49-4D6D-A39B-D6E68B6DC2CF}"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1228347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8D8ED-CC49-4D6D-A39B-D6E68B6DC2CF}"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12274-500F-4113-AF59-B64AD7DD5B8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39019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8D8ED-CC49-4D6D-A39B-D6E68B6DC2CF}"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1118811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8D8ED-CC49-4D6D-A39B-D6E68B6DC2CF}"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2923488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8D8ED-CC49-4D6D-A39B-D6E68B6DC2CF}"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48205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A8D8ED-CC49-4D6D-A39B-D6E68B6DC2CF}"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114304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A8D8ED-CC49-4D6D-A39B-D6E68B6DC2CF}"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932551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A8D8ED-CC49-4D6D-A39B-D6E68B6DC2CF}"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115418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A8D8ED-CC49-4D6D-A39B-D6E68B6DC2CF}"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123561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A8D8ED-CC49-4D6D-A39B-D6E68B6DC2CF}"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905127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A8D8ED-CC49-4D6D-A39B-D6E68B6DC2CF}"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3101093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A8D8ED-CC49-4D6D-A39B-D6E68B6DC2CF}"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88746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A8D8ED-CC49-4D6D-A39B-D6E68B6DC2CF}"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612274-500F-4113-AF59-B64AD7DD5B85}" type="slidenum">
              <a:rPr lang="en-IN" smtClean="0"/>
              <a:t>‹#›</a:t>
            </a:fld>
            <a:endParaRPr lang="en-IN"/>
          </a:p>
        </p:txBody>
      </p:sp>
    </p:spTree>
    <p:extLst>
      <p:ext uri="{BB962C8B-B14F-4D97-AF65-F5344CB8AC3E}">
        <p14:creationId xmlns:p14="http://schemas.microsoft.com/office/powerpoint/2010/main" val="365808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9BA8D8ED-CC49-4D6D-A39B-D6E68B6DC2CF}" type="datetimeFigureOut">
              <a:rPr lang="en-IN" smtClean="0"/>
              <a:t>20-06-2024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612274-500F-4113-AF59-B64AD7DD5B85}" type="slidenum">
              <a:rPr lang="en-IN" smtClean="0"/>
              <a:t>‹#›</a:t>
            </a:fld>
            <a:endParaRPr lang="en-IN"/>
          </a:p>
        </p:txBody>
      </p:sp>
    </p:spTree>
    <p:extLst>
      <p:ext uri="{BB962C8B-B14F-4D97-AF65-F5344CB8AC3E}">
        <p14:creationId xmlns:p14="http://schemas.microsoft.com/office/powerpoint/2010/main" val="3454416774"/>
      </p:ext>
    </p:extLst>
  </p:cSld>
  <p:clrMap bg1="dk1" tx1="lt1" bg2="dk2" tx2="lt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5408F1-7DD2-EEF7-FBCE-A905322B3585}"/>
              </a:ext>
            </a:extLst>
          </p:cNvPr>
          <p:cNvSpPr txBox="1"/>
          <p:nvPr/>
        </p:nvSpPr>
        <p:spPr>
          <a:xfrm>
            <a:off x="3204309" y="2890391"/>
            <a:ext cx="7698153" cy="1077218"/>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SALARY PREDICTIONS OF DATA                      PROFESSIONS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548886"/>
      </p:ext>
    </p:extLst>
  </p:cSld>
  <p:clrMapOvr>
    <a:masterClrMapping/>
  </p:clrMapOvr>
  <mc:AlternateContent xmlns:mc="http://schemas.openxmlformats.org/markup-compatibility/2006" xmlns:p14="http://schemas.microsoft.com/office/powerpoint/2010/main">
    <mc:Choice Requires="p14">
      <p:transition spd="slow" p14:dur="2000" advTm="4977"/>
    </mc:Choice>
    <mc:Fallback xmlns="">
      <p:transition spd="slow" advTm="497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100E-5FD0-1056-3505-29C4F5D487F2}"/>
              </a:ext>
            </a:extLst>
          </p:cNvPr>
          <p:cNvSpPr>
            <a:spLocks noGrp="1"/>
          </p:cNvSpPr>
          <p:nvPr>
            <p:ph type="title"/>
          </p:nvPr>
        </p:nvSpPr>
        <p:spPr>
          <a:xfrm>
            <a:off x="559166" y="1512277"/>
            <a:ext cx="8534400" cy="1507067"/>
          </a:xfrm>
        </p:spPr>
        <p:txBody>
          <a:bodyPr>
            <a:normAutofit fontScale="90000"/>
          </a:bodyPr>
          <a:lstStyle/>
          <a:p>
            <a:br>
              <a:rPr lang="en-US" dirty="0"/>
            </a:br>
            <a:br>
              <a:rPr lang="en-US" dirty="0"/>
            </a:br>
            <a:r>
              <a:rPr lang="en-US" dirty="0">
                <a:solidFill>
                  <a:schemeClr val="bg1"/>
                </a:solidFill>
                <a:latin typeface="Times New Roman" panose="02020603050405020304" pitchFamily="18" charset="0"/>
                <a:cs typeface="Times New Roman" panose="02020603050405020304" pitchFamily="18" charset="0"/>
              </a:rPr>
              <a:t>CONTENTS</a:t>
            </a:r>
            <a:br>
              <a:rPr lang="en-US" dirty="0">
                <a:solidFill>
                  <a:schemeClr val="bg1"/>
                </a:solidFill>
              </a:rPr>
            </a:br>
            <a:br>
              <a:rPr lang="en-US" dirty="0"/>
            </a:br>
            <a:endParaRPr lang="en-IN" dirty="0"/>
          </a:p>
        </p:txBody>
      </p:sp>
      <p:sp>
        <p:nvSpPr>
          <p:cNvPr id="3" name="Content Placeholder 2">
            <a:extLst>
              <a:ext uri="{FF2B5EF4-FFF2-40B4-BE49-F238E27FC236}">
                <a16:creationId xmlns:a16="http://schemas.microsoft.com/office/drawing/2014/main" id="{412082D1-97FA-4E07-42F7-A41AE242B27C}"/>
              </a:ext>
            </a:extLst>
          </p:cNvPr>
          <p:cNvSpPr>
            <a:spLocks noGrp="1"/>
          </p:cNvSpPr>
          <p:nvPr>
            <p:ph idx="1"/>
          </p:nvPr>
        </p:nvSpPr>
        <p:spPr>
          <a:xfrm>
            <a:off x="1103312" y="2696309"/>
            <a:ext cx="8946541" cy="2977661"/>
          </a:xfrm>
        </p:spPr>
        <p:txBody>
          <a:bodyPr/>
          <a:lstStyle/>
          <a:p>
            <a:r>
              <a:rPr lang="en-US" dirty="0">
                <a:solidFill>
                  <a:schemeClr val="tx1"/>
                </a:solidFill>
                <a:latin typeface="Times New Roman" panose="02020603050405020304" pitchFamily="18" charset="0"/>
                <a:cs typeface="Times New Roman" panose="02020603050405020304" pitchFamily="18" charset="0"/>
              </a:rPr>
              <a:t>EXPLORATORY DATA ANALYSIS(EDA)</a:t>
            </a:r>
          </a:p>
          <a:p>
            <a:r>
              <a:rPr lang="en-US" dirty="0">
                <a:solidFill>
                  <a:schemeClr val="tx1"/>
                </a:solidFill>
                <a:latin typeface="Times New Roman" panose="02020603050405020304" pitchFamily="18" charset="0"/>
                <a:cs typeface="Times New Roman" panose="02020603050405020304" pitchFamily="18" charset="0"/>
              </a:rPr>
              <a:t>FEATURE ENGINEERING</a:t>
            </a:r>
          </a:p>
          <a:p>
            <a:r>
              <a:rPr lang="en-US" dirty="0">
                <a:solidFill>
                  <a:schemeClr val="tx1"/>
                </a:solidFill>
                <a:latin typeface="Times New Roman" panose="02020603050405020304" pitchFamily="18" charset="0"/>
                <a:cs typeface="Times New Roman" panose="02020603050405020304" pitchFamily="18" charset="0"/>
              </a:rPr>
              <a:t>DATA PREPROCESSING</a:t>
            </a:r>
          </a:p>
          <a:p>
            <a:r>
              <a:rPr lang="en-US" dirty="0">
                <a:solidFill>
                  <a:schemeClr val="tx1"/>
                </a:solidFill>
                <a:latin typeface="Times New Roman" panose="02020603050405020304" pitchFamily="18" charset="0"/>
                <a:cs typeface="Times New Roman" panose="02020603050405020304" pitchFamily="18" charset="0"/>
              </a:rPr>
              <a:t>MACHINE LEARNING MODEL DEVELOPMENT</a:t>
            </a:r>
          </a:p>
          <a:p>
            <a:r>
              <a:rPr lang="en-US" dirty="0">
                <a:solidFill>
                  <a:schemeClr val="tx1"/>
                </a:solidFill>
                <a:latin typeface="Times New Roman" panose="02020603050405020304" pitchFamily="18" charset="0"/>
                <a:cs typeface="Times New Roman" panose="02020603050405020304" pitchFamily="18" charset="0"/>
              </a:rPr>
              <a:t>ML PIPELINES AND DEPLOYMENT</a:t>
            </a:r>
          </a:p>
        </p:txBody>
      </p:sp>
    </p:spTree>
    <p:extLst>
      <p:ext uri="{BB962C8B-B14F-4D97-AF65-F5344CB8AC3E}">
        <p14:creationId xmlns:p14="http://schemas.microsoft.com/office/powerpoint/2010/main" val="2855887878"/>
      </p:ext>
    </p:extLst>
  </p:cSld>
  <p:clrMapOvr>
    <a:masterClrMapping/>
  </p:clrMapOvr>
  <mc:AlternateContent xmlns:mc="http://schemas.openxmlformats.org/markup-compatibility/2006" xmlns:p14="http://schemas.microsoft.com/office/powerpoint/2010/main">
    <mc:Choice Requires="p14">
      <p:transition spd="slow" p14:dur="2000" advTm="5558"/>
    </mc:Choice>
    <mc:Fallback xmlns="">
      <p:transition spd="slow" advTm="555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EB552E-D573-28AA-B418-2A46C6F1E6C3}"/>
              </a:ext>
            </a:extLst>
          </p:cNvPr>
          <p:cNvSpPr>
            <a:spLocks noGrp="1"/>
          </p:cNvSpPr>
          <p:nvPr>
            <p:ph type="title"/>
          </p:nvPr>
        </p:nvSpPr>
        <p:spPr>
          <a:xfrm>
            <a:off x="883138" y="742462"/>
            <a:ext cx="9167696" cy="1110786"/>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EXPLORATORY DATA ANALYSIS(EDA)</a:t>
            </a:r>
            <a:br>
              <a:rPr lang="en-US" sz="3200" dirty="0">
                <a:solidFill>
                  <a:schemeClr val="bg1"/>
                </a:solidFill>
                <a:latin typeface="Times New Roman" panose="02020603050405020304" pitchFamily="18"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48841A8E-C126-CBF8-E391-A533710478BF}"/>
              </a:ext>
            </a:extLst>
          </p:cNvPr>
          <p:cNvSpPr>
            <a:spLocks noGrp="1"/>
          </p:cNvSpPr>
          <p:nvPr>
            <p:ph idx="1"/>
          </p:nvPr>
        </p:nvSpPr>
        <p:spPr>
          <a:xfrm>
            <a:off x="1484310" y="2666999"/>
            <a:ext cx="5801393" cy="3124201"/>
          </a:xfrm>
        </p:spPr>
        <p:txBody>
          <a:bodyPr>
            <a:normAutofit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Exploratory Data Analysis (EDA) is a crucial initial step in data science projects. It involves analyzing and visualizing data to understand its key characteristics, uncover patterns, and identify relationships between variables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B093D1B4-C78C-C4A1-2FF5-9DE29964E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143" y="1774585"/>
            <a:ext cx="3513881" cy="2010834"/>
          </a:xfrm>
          <a:prstGeom prst="rect">
            <a:avLst/>
          </a:prstGeom>
        </p:spPr>
      </p:pic>
      <p:pic>
        <p:nvPicPr>
          <p:cNvPr id="18" name="Picture 17">
            <a:extLst>
              <a:ext uri="{FF2B5EF4-FFF2-40B4-BE49-F238E27FC236}">
                <a16:creationId xmlns:a16="http://schemas.microsoft.com/office/drawing/2014/main" id="{14A75A43-B628-23AD-2E4B-96647E317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9001" y="4109884"/>
            <a:ext cx="3513881" cy="2308864"/>
          </a:xfrm>
          <a:prstGeom prst="rect">
            <a:avLst/>
          </a:prstGeom>
        </p:spPr>
      </p:pic>
    </p:spTree>
    <p:extLst>
      <p:ext uri="{BB962C8B-B14F-4D97-AF65-F5344CB8AC3E}">
        <p14:creationId xmlns:p14="http://schemas.microsoft.com/office/powerpoint/2010/main" val="3541266455"/>
      </p:ext>
    </p:extLst>
  </p:cSld>
  <p:clrMapOvr>
    <a:masterClrMapping/>
  </p:clrMapOvr>
  <mc:AlternateContent xmlns:mc="http://schemas.openxmlformats.org/markup-compatibility/2006" xmlns:p14="http://schemas.microsoft.com/office/powerpoint/2010/main">
    <mc:Choice Requires="p14">
      <p:transition spd="slow" p14:dur="2000" advTm="11592"/>
    </mc:Choice>
    <mc:Fallback xmlns="">
      <p:transition spd="slow" advTm="1159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E88D-664F-014E-FA1C-70FAB8A6E6ED}"/>
              </a:ext>
            </a:extLst>
          </p:cNvPr>
          <p:cNvSpPr>
            <a:spLocks noGrp="1"/>
          </p:cNvSpPr>
          <p:nvPr>
            <p:ph type="title"/>
          </p:nvPr>
        </p:nvSpPr>
        <p:spPr>
          <a:xfrm>
            <a:off x="1632803" y="821035"/>
            <a:ext cx="10018713" cy="730045"/>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FEATURE ENGINEERING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F3F50E-EFFF-E9BA-18F3-A35FB9643FBE}"/>
              </a:ext>
            </a:extLst>
          </p:cNvPr>
          <p:cNvSpPr>
            <a:spLocks noGrp="1"/>
          </p:cNvSpPr>
          <p:nvPr>
            <p:ph idx="1"/>
          </p:nvPr>
        </p:nvSpPr>
        <p:spPr>
          <a:xfrm>
            <a:off x="1484310" y="2261419"/>
            <a:ext cx="6066864" cy="3529781"/>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Feature engineering is the process of selecting, manipulating and transforming raw data into features that can be used in supervised learning. It’s also necessary to design and train new machine learning features so it can tackle new tasks. A “feature” is any measurable input that can be used in a predictive model</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A1E06F-140A-8C67-F2B0-27B1A393E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5965" y="1551080"/>
            <a:ext cx="2743201" cy="2603442"/>
          </a:xfrm>
          <a:prstGeom prst="rect">
            <a:avLst/>
          </a:prstGeom>
        </p:spPr>
      </p:pic>
      <p:pic>
        <p:nvPicPr>
          <p:cNvPr id="7" name="Picture 6">
            <a:extLst>
              <a:ext uri="{FF2B5EF4-FFF2-40B4-BE49-F238E27FC236}">
                <a16:creationId xmlns:a16="http://schemas.microsoft.com/office/drawing/2014/main" id="{9C8525FD-FDDA-2A8B-5769-BE7F842B8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5965" y="4404852"/>
            <a:ext cx="2743201" cy="2188070"/>
          </a:xfrm>
          <a:prstGeom prst="rect">
            <a:avLst/>
          </a:prstGeom>
        </p:spPr>
      </p:pic>
    </p:spTree>
    <p:extLst>
      <p:ext uri="{BB962C8B-B14F-4D97-AF65-F5344CB8AC3E}">
        <p14:creationId xmlns:p14="http://schemas.microsoft.com/office/powerpoint/2010/main" val="2426768748"/>
      </p:ext>
    </p:extLst>
  </p:cSld>
  <p:clrMapOvr>
    <a:masterClrMapping/>
  </p:clrMapOvr>
  <mc:AlternateContent xmlns:mc="http://schemas.openxmlformats.org/markup-compatibility/2006" xmlns:p14="http://schemas.microsoft.com/office/powerpoint/2010/main">
    <mc:Choice Requires="p14">
      <p:transition spd="slow" p14:dur="2000" advTm="12837"/>
    </mc:Choice>
    <mc:Fallback xmlns="">
      <p:transition spd="slow" advTm="1283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EC09-F1CC-E20A-479B-FAE53E65C043}"/>
              </a:ext>
            </a:extLst>
          </p:cNvPr>
          <p:cNvSpPr>
            <a:spLocks noGrp="1"/>
          </p:cNvSpPr>
          <p:nvPr>
            <p:ph type="title"/>
          </p:nvPr>
        </p:nvSpPr>
        <p:spPr>
          <a:xfrm>
            <a:off x="1484311" y="685801"/>
            <a:ext cx="10018713" cy="381000"/>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DATA PRE PROCESSING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3FBE35-21FE-D555-FB98-B8D84B4A233C}"/>
              </a:ext>
            </a:extLst>
          </p:cNvPr>
          <p:cNvSpPr>
            <a:spLocks noGrp="1"/>
          </p:cNvSpPr>
          <p:nvPr>
            <p:ph idx="1"/>
          </p:nvPr>
        </p:nvSpPr>
        <p:spPr>
          <a:xfrm>
            <a:off x="1484310" y="1435511"/>
            <a:ext cx="5506425" cy="4355690"/>
          </a:xfrm>
        </p:spPr>
        <p:txBody>
          <a:bodyPr/>
          <a:lstStyle/>
          <a:p>
            <a:pPr algn="just"/>
            <a:r>
              <a:rPr lang="en-US" b="0" i="0" dirty="0">
                <a:solidFill>
                  <a:schemeClr val="tx1"/>
                </a:solidFill>
                <a:effectLst/>
                <a:latin typeface="Times New Roman" panose="02020603050405020304" pitchFamily="18" charset="0"/>
                <a:cs typeface="Times New Roman" panose="02020603050405020304" pitchFamily="18" charset="0"/>
              </a:rPr>
              <a:t>Data preprocessing is a basic and primary step for converting raw data into useful information. In general raw data could be incomplete, redundant, or noisy</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1EB2CC-BC70-FAD3-66A9-8C7878236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6460" y="1533834"/>
            <a:ext cx="2946564" cy="2459819"/>
          </a:xfrm>
          <a:prstGeom prst="rect">
            <a:avLst/>
          </a:prstGeom>
        </p:spPr>
      </p:pic>
      <p:pic>
        <p:nvPicPr>
          <p:cNvPr id="7" name="Picture 6">
            <a:extLst>
              <a:ext uri="{FF2B5EF4-FFF2-40B4-BE49-F238E27FC236}">
                <a16:creationId xmlns:a16="http://schemas.microsoft.com/office/drawing/2014/main" id="{1CCBF7FC-4692-7A44-A9B4-F27DE1070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6460" y="4170546"/>
            <a:ext cx="2946564" cy="2307239"/>
          </a:xfrm>
          <a:prstGeom prst="rect">
            <a:avLst/>
          </a:prstGeom>
        </p:spPr>
      </p:pic>
    </p:spTree>
    <p:extLst>
      <p:ext uri="{BB962C8B-B14F-4D97-AF65-F5344CB8AC3E}">
        <p14:creationId xmlns:p14="http://schemas.microsoft.com/office/powerpoint/2010/main" val="1933167268"/>
      </p:ext>
    </p:extLst>
  </p:cSld>
  <p:clrMapOvr>
    <a:masterClrMapping/>
  </p:clrMapOvr>
  <mc:AlternateContent xmlns:mc="http://schemas.openxmlformats.org/markup-compatibility/2006" xmlns:p14="http://schemas.microsoft.com/office/powerpoint/2010/main">
    <mc:Choice Requires="p14">
      <p:transition spd="slow" p14:dur="2000" advTm="7108"/>
    </mc:Choice>
    <mc:Fallback xmlns="">
      <p:transition spd="slow" advTm="71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052B-FDE2-A4B1-ED34-F19A7647B0D4}"/>
              </a:ext>
            </a:extLst>
          </p:cNvPr>
          <p:cNvSpPr>
            <a:spLocks noGrp="1"/>
          </p:cNvSpPr>
          <p:nvPr>
            <p:ph type="title"/>
          </p:nvPr>
        </p:nvSpPr>
        <p:spPr>
          <a:xfrm>
            <a:off x="569911" y="577644"/>
            <a:ext cx="10018713" cy="1260987"/>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MACHINE LEARNING MODEL DEVELOPMENT</a:t>
            </a:r>
            <a:br>
              <a:rPr lang="en-US" dirty="0"/>
            </a:br>
            <a:endParaRPr lang="en-IN" dirty="0"/>
          </a:p>
        </p:txBody>
      </p:sp>
      <p:sp>
        <p:nvSpPr>
          <p:cNvPr id="3" name="Content Placeholder 2">
            <a:extLst>
              <a:ext uri="{FF2B5EF4-FFF2-40B4-BE49-F238E27FC236}">
                <a16:creationId xmlns:a16="http://schemas.microsoft.com/office/drawing/2014/main" id="{5ABF1F5D-97A9-086B-91BC-F09C6C290898}"/>
              </a:ext>
            </a:extLst>
          </p:cNvPr>
          <p:cNvSpPr>
            <a:spLocks noGrp="1"/>
          </p:cNvSpPr>
          <p:nvPr>
            <p:ph idx="1"/>
          </p:nvPr>
        </p:nvSpPr>
        <p:spPr>
          <a:xfrm>
            <a:off x="1612489" y="1946787"/>
            <a:ext cx="4857137" cy="3844413"/>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Machine learning operates on the principle of learning from data to make predictions or decisions. To build a machine learning model, the first step is to gather and prepare the data. The data is then divided into training and test sets. The training set is used to train the model, while the test set is used to evaluate its   performance Machine learning algorithms are then applied to the training data.</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F65F75-342F-0F93-D35B-9DA56C5DD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0383" y="1661652"/>
            <a:ext cx="4095167" cy="2061084"/>
          </a:xfrm>
          <a:prstGeom prst="rect">
            <a:avLst/>
          </a:prstGeom>
        </p:spPr>
      </p:pic>
      <p:pic>
        <p:nvPicPr>
          <p:cNvPr id="7" name="Picture 6">
            <a:extLst>
              <a:ext uri="{FF2B5EF4-FFF2-40B4-BE49-F238E27FC236}">
                <a16:creationId xmlns:a16="http://schemas.microsoft.com/office/drawing/2014/main" id="{37694A00-4199-F115-2F99-3100A2BA5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382" y="3939047"/>
            <a:ext cx="4095167" cy="2727226"/>
          </a:xfrm>
          <a:prstGeom prst="rect">
            <a:avLst/>
          </a:prstGeom>
        </p:spPr>
      </p:pic>
    </p:spTree>
    <p:extLst>
      <p:ext uri="{BB962C8B-B14F-4D97-AF65-F5344CB8AC3E}">
        <p14:creationId xmlns:p14="http://schemas.microsoft.com/office/powerpoint/2010/main" val="3950218899"/>
      </p:ext>
    </p:extLst>
  </p:cSld>
  <p:clrMapOvr>
    <a:masterClrMapping/>
  </p:clrMapOvr>
  <mc:AlternateContent xmlns:mc="http://schemas.openxmlformats.org/markup-compatibility/2006" xmlns:p14="http://schemas.microsoft.com/office/powerpoint/2010/main">
    <mc:Choice Requires="p14">
      <p:transition spd="slow" p14:dur="2000" advTm="25895"/>
    </mc:Choice>
    <mc:Fallback xmlns="">
      <p:transition spd="slow" advTm="2589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0562-7970-9E94-DB6A-9698C52D891B}"/>
              </a:ext>
            </a:extLst>
          </p:cNvPr>
          <p:cNvSpPr>
            <a:spLocks noGrp="1"/>
          </p:cNvSpPr>
          <p:nvPr>
            <p:ph type="title"/>
          </p:nvPr>
        </p:nvSpPr>
        <p:spPr>
          <a:xfrm>
            <a:off x="1484311" y="685801"/>
            <a:ext cx="10018713" cy="1003852"/>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ML PIPELINES AND DEPLOYMENT</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A99D51-D9BE-2AF3-6599-48E1430A9916}"/>
              </a:ext>
            </a:extLst>
          </p:cNvPr>
          <p:cNvSpPr>
            <a:spLocks noGrp="1"/>
          </p:cNvSpPr>
          <p:nvPr>
            <p:ph idx="1"/>
          </p:nvPr>
        </p:nvSpPr>
        <p:spPr>
          <a:xfrm>
            <a:off x="1484310" y="1689653"/>
            <a:ext cx="5155029" cy="4101547"/>
          </a:xfrm>
        </p:spPr>
        <p:txBody>
          <a:bodyPr>
            <a:normAutofit fontScale="92500" lnSpcReduction="20000"/>
          </a:bodyPr>
          <a:lstStyle/>
          <a:p>
            <a:pPr algn="just"/>
            <a:r>
              <a:rPr lang="en-US" dirty="0">
                <a:solidFill>
                  <a:schemeClr val="tx1"/>
                </a:solidFill>
              </a:rPr>
              <a:t>ML pipeline is a means of automating the machine learning workflow by enabling data to be transformed and correlated into a model that can then be analyzed to achieve outputs. This type of ML pipeline makes the process of inputting data into the ML model fully automated. </a:t>
            </a:r>
          </a:p>
          <a:p>
            <a:pPr algn="just"/>
            <a:r>
              <a:rPr lang="en-US" dirty="0">
                <a:solidFill>
                  <a:schemeClr val="tx1"/>
                </a:solidFill>
              </a:rPr>
              <a:t>Model deployment in machine learning is the process of integrating your model into an existing production environment where it can take in an input and return an output. The goal is to make the predictions from your trained machine learning model available to others.</a:t>
            </a:r>
            <a:endParaRPr lang="en-IN" dirty="0">
              <a:solidFill>
                <a:schemeClr val="tx1"/>
              </a:solidFill>
            </a:endParaRPr>
          </a:p>
        </p:txBody>
      </p:sp>
      <p:pic>
        <p:nvPicPr>
          <p:cNvPr id="5" name="Picture 4">
            <a:extLst>
              <a:ext uri="{FF2B5EF4-FFF2-40B4-BE49-F238E27FC236}">
                <a16:creationId xmlns:a16="http://schemas.microsoft.com/office/drawing/2014/main" id="{6832CB87-F4C2-F36D-998C-E84D2DB7D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700" y="1985107"/>
            <a:ext cx="5014403" cy="1390009"/>
          </a:xfrm>
          <a:prstGeom prst="rect">
            <a:avLst/>
          </a:prstGeom>
        </p:spPr>
      </p:pic>
      <p:pic>
        <p:nvPicPr>
          <p:cNvPr id="7" name="Picture 6">
            <a:extLst>
              <a:ext uri="{FF2B5EF4-FFF2-40B4-BE49-F238E27FC236}">
                <a16:creationId xmlns:a16="http://schemas.microsoft.com/office/drawing/2014/main" id="{3BD07C15-9C24-1653-7E91-8A95A7B80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5776" y="3802948"/>
            <a:ext cx="1700327" cy="2773017"/>
          </a:xfrm>
          <a:prstGeom prst="rect">
            <a:avLst/>
          </a:prstGeom>
        </p:spPr>
      </p:pic>
      <p:pic>
        <p:nvPicPr>
          <p:cNvPr id="9" name="Picture 8">
            <a:extLst>
              <a:ext uri="{FF2B5EF4-FFF2-40B4-BE49-F238E27FC236}">
                <a16:creationId xmlns:a16="http://schemas.microsoft.com/office/drawing/2014/main" id="{24276434-CA13-A0B6-6877-B682983C36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1700" y="3802948"/>
            <a:ext cx="3054827" cy="2773017"/>
          </a:xfrm>
          <a:prstGeom prst="rect">
            <a:avLst/>
          </a:prstGeom>
        </p:spPr>
      </p:pic>
    </p:spTree>
    <p:extLst>
      <p:ext uri="{BB962C8B-B14F-4D97-AF65-F5344CB8AC3E}">
        <p14:creationId xmlns:p14="http://schemas.microsoft.com/office/powerpoint/2010/main" val="966478591"/>
      </p:ext>
    </p:extLst>
  </p:cSld>
  <p:clrMapOvr>
    <a:masterClrMapping/>
  </p:clrMapOvr>
  <mc:AlternateContent xmlns:mc="http://schemas.openxmlformats.org/markup-compatibility/2006" xmlns:p14="http://schemas.microsoft.com/office/powerpoint/2010/main">
    <mc:Choice Requires="p14">
      <p:transition spd="slow" p14:dur="2000" advTm="25270"/>
    </mc:Choice>
    <mc:Fallback xmlns="">
      <p:transition spd="slow" advTm="2527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BC57B2F-6001-2F07-BA4D-67061D4208F9}"/>
              </a:ext>
            </a:extLst>
          </p:cNvPr>
          <p:cNvSpPr>
            <a:spLocks noGrp="1"/>
          </p:cNvSpPr>
          <p:nvPr>
            <p:ph idx="4294967295"/>
          </p:nvPr>
        </p:nvSpPr>
        <p:spPr>
          <a:xfrm>
            <a:off x="3037743" y="2141537"/>
            <a:ext cx="7473950" cy="2574925"/>
          </a:xfrm>
        </p:spPr>
        <p:txBody>
          <a:bodyPr>
            <a:normAutofit/>
          </a:bodyPr>
          <a:lstStyle/>
          <a:p>
            <a:pPr marL="0" indent="0">
              <a:buNone/>
            </a:pPr>
            <a:r>
              <a:rPr lang="en-US" sz="7200"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72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779250"/>
      </p:ext>
    </p:extLst>
  </p:cSld>
  <p:clrMapOvr>
    <a:masterClrMapping/>
  </p:clrMapOvr>
  <mc:AlternateContent xmlns:mc="http://schemas.openxmlformats.org/markup-compatibility/2006" xmlns:p14="http://schemas.microsoft.com/office/powerpoint/2010/main">
    <mc:Choice Requires="p14">
      <p:transition spd="slow" p14:dur="2000" advTm="2770"/>
    </mc:Choice>
    <mc:Fallback xmlns="">
      <p:transition spd="slow" advTm="2770"/>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559</TotalTime>
  <Words>390</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Times New Roman</vt:lpstr>
      <vt:lpstr>Wingdings 3</vt:lpstr>
      <vt:lpstr>Slice</vt:lpstr>
      <vt:lpstr>PowerPoint Presentation</vt:lpstr>
      <vt:lpstr>  CONTENTS  </vt:lpstr>
      <vt:lpstr>EXPLORATORY DATA ANALYSIS(EDA) </vt:lpstr>
      <vt:lpstr>FEATURE ENGINEERING</vt:lpstr>
      <vt:lpstr>DATA PRE PROCESSING</vt:lpstr>
      <vt:lpstr>MACHINE LEARNING MODEL DEVELOPMENT </vt:lpstr>
      <vt:lpstr>ML PIPELINES AND DEPLOYMENT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SHASANK ADIRAJU</dc:creator>
  <cp:lastModifiedBy>harsha vardhan</cp:lastModifiedBy>
  <cp:revision>3</cp:revision>
  <dcterms:created xsi:type="dcterms:W3CDTF">2024-06-12T14:53:24Z</dcterms:created>
  <dcterms:modified xsi:type="dcterms:W3CDTF">2024-06-20T01:33:31Z</dcterms:modified>
</cp:coreProperties>
</file>