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86" r:id="rId2"/>
    <p:sldId id="287" r:id="rId3"/>
    <p:sldId id="288" r:id="rId4"/>
    <p:sldId id="289" r:id="rId5"/>
    <p:sldId id="284" r:id="rId6"/>
    <p:sldId id="256" r:id="rId7"/>
    <p:sldId id="292" r:id="rId8"/>
    <p:sldId id="293" r:id="rId9"/>
    <p:sldId id="294" r:id="rId10"/>
    <p:sldId id="295" r:id="rId11"/>
    <p:sldId id="28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064" y="-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BFE73-0FA6-495C-82B3-C3E7FD76E1DB}" type="datetimeFigureOut">
              <a:rPr lang="en-US" smtClean="0"/>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1FBC0-CF35-4085-B8FE-571EA1201402}" type="slidenum">
              <a:rPr lang="en-US" smtClean="0"/>
              <a:t>‹#›</a:t>
            </a:fld>
            <a:endParaRPr lang="en-US"/>
          </a:p>
        </p:txBody>
      </p:sp>
    </p:spTree>
    <p:extLst>
      <p:ext uri="{BB962C8B-B14F-4D97-AF65-F5344CB8AC3E}">
        <p14:creationId xmlns:p14="http://schemas.microsoft.com/office/powerpoint/2010/main" val="290070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29906-2524-479D-A3E1-72762C5B69E0}" type="slidenum">
              <a:rPr lang="en-US" smtClean="0"/>
              <a:pPr/>
              <a:t>2</a:t>
            </a:fld>
            <a:endParaRPr lang="en-US"/>
          </a:p>
        </p:txBody>
      </p:sp>
    </p:spTree>
    <p:extLst>
      <p:ext uri="{BB962C8B-B14F-4D97-AF65-F5344CB8AC3E}">
        <p14:creationId xmlns:p14="http://schemas.microsoft.com/office/powerpoint/2010/main" val="387057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29906-2524-479D-A3E1-72762C5B69E0}" type="slidenum">
              <a:rPr lang="en-US" smtClean="0"/>
              <a:pPr/>
              <a:t>3</a:t>
            </a:fld>
            <a:endParaRPr lang="en-US"/>
          </a:p>
        </p:txBody>
      </p:sp>
    </p:spTree>
    <p:extLst>
      <p:ext uri="{BB962C8B-B14F-4D97-AF65-F5344CB8AC3E}">
        <p14:creationId xmlns:p14="http://schemas.microsoft.com/office/powerpoint/2010/main" val="280953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29906-2524-479D-A3E1-72762C5B69E0}" type="slidenum">
              <a:rPr lang="en-US" smtClean="0"/>
              <a:pPr/>
              <a:t>4</a:t>
            </a:fld>
            <a:endParaRPr lang="en-US"/>
          </a:p>
        </p:txBody>
      </p:sp>
    </p:spTree>
    <p:extLst>
      <p:ext uri="{BB962C8B-B14F-4D97-AF65-F5344CB8AC3E}">
        <p14:creationId xmlns:p14="http://schemas.microsoft.com/office/powerpoint/2010/main" val="2426810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6944" y="2130425"/>
            <a:ext cx="7086600" cy="1470025"/>
          </a:xfrm>
        </p:spPr>
        <p:txBody>
          <a:bodyPr/>
          <a:lstStyle>
            <a:lvl1pPr algn="l">
              <a:defRPr baseline="0"/>
            </a:lvl1pPr>
          </a:lstStyle>
          <a:p>
            <a:r>
              <a:rPr lang="en-US" dirty="0" smtClean="0"/>
              <a:t>Title Page</a:t>
            </a:r>
            <a:endParaRPr lang="en-US" dirty="0"/>
          </a:p>
        </p:txBody>
      </p:sp>
      <p:sp>
        <p:nvSpPr>
          <p:cNvPr id="3" name="Subtitle 2"/>
          <p:cNvSpPr>
            <a:spLocks noGrp="1"/>
          </p:cNvSpPr>
          <p:nvPr>
            <p:ph type="subTitle" idx="1" hasCustomPrompt="1"/>
          </p:nvPr>
        </p:nvSpPr>
        <p:spPr>
          <a:xfrm>
            <a:off x="1156944" y="361788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 title</a:t>
            </a:r>
            <a:endParaRPr lang="en-US" dirty="0"/>
          </a:p>
        </p:txBody>
      </p:sp>
      <p:sp>
        <p:nvSpPr>
          <p:cNvPr id="4" name="Date Placeholder 3"/>
          <p:cNvSpPr>
            <a:spLocks noGrp="1"/>
          </p:cNvSpPr>
          <p:nvPr>
            <p:ph type="dt" sz="half" idx="10"/>
          </p:nvPr>
        </p:nvSpPr>
        <p:spPr>
          <a:xfrm>
            <a:off x="457200" y="6463678"/>
            <a:ext cx="2133600" cy="365125"/>
          </a:xfrm>
        </p:spPr>
        <p:txBody>
          <a:bodyPr/>
          <a:lstStyle>
            <a:lvl1pPr>
              <a:defRPr sz="900"/>
            </a:lvl1pPr>
          </a:lstStyle>
          <a:p>
            <a:fld id="{861769CD-7444-4220-992C-B1BBD7B6CCA7}" type="datetime1">
              <a:rPr lang="en-US" smtClean="0"/>
              <a:t>1/11/2017</a:t>
            </a:fld>
            <a:endParaRPr lang="en-US"/>
          </a:p>
        </p:txBody>
      </p:sp>
      <p:sp>
        <p:nvSpPr>
          <p:cNvPr id="5" name="Footer Placeholder 4"/>
          <p:cNvSpPr>
            <a:spLocks noGrp="1"/>
          </p:cNvSpPr>
          <p:nvPr>
            <p:ph type="ftr" sz="quarter" idx="11"/>
          </p:nvPr>
        </p:nvSpPr>
        <p:spPr>
          <a:xfrm>
            <a:off x="3124200" y="6463678"/>
            <a:ext cx="2895600" cy="365125"/>
          </a:xfrm>
        </p:spPr>
        <p:txBody>
          <a:bodyPr/>
          <a:lstStyle>
            <a:lvl1pPr>
              <a:defRPr sz="100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795EA-6F76-4702-BB36-9BCD5A46A672}"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29001"/>
            <a:ext cx="5486400" cy="3898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0DADA-D1F4-48C6-AF80-A1EA29D23701}"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54685"/>
            <a:ext cx="8229600" cy="1143000"/>
          </a:xfrm>
        </p:spPr>
        <p:txBody>
          <a:bodyPr/>
          <a:lstStyle>
            <a:lvl1pPr>
              <a:defRPr>
                <a:solidFill>
                  <a:schemeClr val="bg1"/>
                </a:solidFill>
              </a:defRPr>
            </a:lvl1pPr>
          </a:lstStyle>
          <a:p>
            <a:r>
              <a:rPr lang="en-US" dirty="0" smtClean="0"/>
              <a:t>Title Page</a:t>
            </a:r>
            <a:endParaRPr lang="en-US" dirty="0"/>
          </a:p>
        </p:txBody>
      </p:sp>
      <p:sp>
        <p:nvSpPr>
          <p:cNvPr id="3" name="Subtitle 2"/>
          <p:cNvSpPr>
            <a:spLocks noGrp="1"/>
          </p:cNvSpPr>
          <p:nvPr>
            <p:ph type="subTitle" idx="1" hasCustomPrompt="1"/>
          </p:nvPr>
        </p:nvSpPr>
        <p:spPr>
          <a:xfrm>
            <a:off x="457200" y="2865437"/>
            <a:ext cx="6400800" cy="1752600"/>
          </a:xfrm>
        </p:spPr>
        <p:txBody>
          <a:bodyPr/>
          <a:lstStyle>
            <a:lvl1pPr marL="0" indent="0" algn="l">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 title</a:t>
            </a:r>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7018" y="1654685"/>
            <a:ext cx="7169782" cy="1143000"/>
          </a:xfrm>
        </p:spPr>
        <p:txBody>
          <a:bodyPr/>
          <a:lstStyle>
            <a:lvl1pPr>
              <a:defRPr>
                <a:solidFill>
                  <a:schemeClr val="bg1"/>
                </a:solidFill>
              </a:defRPr>
            </a:lvl1pPr>
          </a:lstStyle>
          <a:p>
            <a:r>
              <a:rPr lang="en-US" dirty="0" smtClean="0"/>
              <a:t>Title Page</a:t>
            </a:r>
            <a:endParaRPr lang="en-US" dirty="0"/>
          </a:p>
        </p:txBody>
      </p:sp>
      <p:sp>
        <p:nvSpPr>
          <p:cNvPr id="3" name="Subtitle 2"/>
          <p:cNvSpPr>
            <a:spLocks noGrp="1"/>
          </p:cNvSpPr>
          <p:nvPr>
            <p:ph type="subTitle" idx="1" hasCustomPrompt="1"/>
          </p:nvPr>
        </p:nvSpPr>
        <p:spPr>
          <a:xfrm>
            <a:off x="1517018" y="2865437"/>
            <a:ext cx="5340982" cy="1752600"/>
          </a:xfrm>
        </p:spPr>
        <p:txBody>
          <a:bodyPr/>
          <a:lstStyle>
            <a:lvl1pPr marL="0" indent="0" algn="l">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 title</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751318"/>
            <a:ext cx="5275828" cy="1565242"/>
          </a:xfrm>
        </p:spPr>
        <p:txBody>
          <a:bodyPr/>
          <a:lstStyle>
            <a:lvl1pPr>
              <a:defRPr>
                <a:solidFill>
                  <a:schemeClr val="accent3"/>
                </a:solidFill>
              </a:defRPr>
            </a:lvl1pPr>
          </a:lstStyle>
          <a:p>
            <a:r>
              <a:rPr lang="en-US" smtClean="0"/>
              <a:t>Click to edit Master title style</a:t>
            </a:r>
            <a:endParaRPr lang="en-US" dirty="0"/>
          </a:p>
        </p:txBody>
      </p:sp>
      <p:sp>
        <p:nvSpPr>
          <p:cNvPr id="5" name="Content Placeholder 2"/>
          <p:cNvSpPr>
            <a:spLocks noGrp="1"/>
          </p:cNvSpPr>
          <p:nvPr>
            <p:ph idx="1"/>
          </p:nvPr>
        </p:nvSpPr>
        <p:spPr>
          <a:xfrm>
            <a:off x="457200" y="2513333"/>
            <a:ext cx="5275828" cy="3612830"/>
          </a:xfrm>
        </p:spPr>
        <p:txBody>
          <a:bodyPr/>
          <a:lstStyle>
            <a:lvl1pPr>
              <a:defRPr>
                <a:solidFill>
                  <a:schemeClr val="bg1"/>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54685"/>
            <a:ext cx="8229600" cy="1143000"/>
          </a:xfrm>
        </p:spPr>
        <p:txBody>
          <a:bodyPr/>
          <a:lstStyle>
            <a:lvl1pPr>
              <a:defRPr>
                <a:solidFill>
                  <a:schemeClr val="bg1"/>
                </a:solidFill>
              </a:defRPr>
            </a:lvl1pPr>
          </a:lstStyle>
          <a:p>
            <a:r>
              <a:rPr lang="en-US" dirty="0" smtClean="0"/>
              <a:t>Title Page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4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3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51318"/>
            <a:ext cx="5275828" cy="156524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513333"/>
            <a:ext cx="5275828" cy="36128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5CC8DB-615A-41FE-ABE9-4AC5A2B0565C}"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5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6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7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8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9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0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2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3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1023327"/>
            <a:ext cx="6290474" cy="576873"/>
          </a:xfrm>
        </p:spPr>
        <p:txBody>
          <a:bodyPr>
            <a:noAutofit/>
          </a:bodyPr>
          <a:lstStyle>
            <a:lvl1pPr>
              <a:defRPr sz="3600"/>
            </a:lvl1pPr>
          </a:lstStyle>
          <a:p>
            <a:r>
              <a:rPr lang="en-US" smtClean="0"/>
              <a:t>Click to edit Master title style</a:t>
            </a:r>
            <a:endParaRPr lang="en-US" dirty="0"/>
          </a:p>
        </p:txBody>
      </p:sp>
      <p:sp>
        <p:nvSpPr>
          <p:cNvPr id="4" name="Content Placeholder 3"/>
          <p:cNvSpPr>
            <a:spLocks noGrp="1"/>
          </p:cNvSpPr>
          <p:nvPr>
            <p:ph sz="half" idx="2"/>
          </p:nvPr>
        </p:nvSpPr>
        <p:spPr>
          <a:xfrm>
            <a:off x="2628900" y="2352336"/>
            <a:ext cx="4038600" cy="37738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5FEBB5-C298-4536-A28D-96BB862C96F1}"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4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5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6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1585337443"/>
      </p:ext>
    </p:extLst>
  </p:cSld>
  <p:clrMapOvr>
    <a:masterClrMapping/>
  </p:clrMapOvr>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7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910050570"/>
      </p:ext>
    </p:extLst>
  </p:cSld>
  <p:clrMapOvr>
    <a:masterClrMapping/>
  </p:clrMapOvr>
  <p:timing>
    <p:tnLst>
      <p:par>
        <p:cTn id="1" dur="indefinite" restart="never" nodeType="tmRoot"/>
      </p:par>
    </p:tn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8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910050570"/>
      </p:ext>
    </p:extLst>
  </p:cSld>
  <p:clrMapOvr>
    <a:masterClrMapping/>
  </p:clrMapOvr>
  <p:timing>
    <p:tnLst>
      <p:par>
        <p:cTn id="1" dur="indefinite" restart="never" nodeType="tmRoot"/>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9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910050570"/>
      </p:ext>
    </p:extLst>
  </p:cSld>
  <p:clrMapOvr>
    <a:masterClrMapping/>
  </p:clrMapOvr>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0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910050570"/>
      </p:ext>
    </p:extLst>
  </p:cSld>
  <p:clrMapOvr>
    <a:masterClrMapping/>
  </p:clrMapOvr>
  <p:timing>
    <p:tnLst>
      <p:par>
        <p:cTn id="1" dur="indefinite" restart="never" nodeType="tmRoot"/>
      </p:par>
    </p:tn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2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6799503"/>
      </p:ext>
    </p:extLst>
  </p:cSld>
  <p:clrMapOvr>
    <a:masterClrMapping/>
  </p:clrMapOvr>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3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6799503"/>
      </p:ext>
    </p:extLst>
  </p:cSld>
  <p:clrMapOvr>
    <a:masterClrMapping/>
  </p:clrMapOvr>
  <p:timing>
    <p:tnLst>
      <p:par>
        <p:cTn id="1" dur="indefinite" restart="never" nodeType="tmRoot"/>
      </p:par>
    </p:tn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4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6799503"/>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63482"/>
            <a:ext cx="6885726" cy="1362075"/>
          </a:xfrm>
        </p:spPr>
        <p:txBody>
          <a:bodyPr anchor="t"/>
          <a:lstStyle>
            <a:lvl1pPr algn="l">
              <a:defRPr sz="4000" b="1" cap="all" baseline="0"/>
            </a:lvl1pPr>
          </a:lstStyle>
          <a:p>
            <a:r>
              <a:rPr lang="en-US" dirty="0" smtClean="0"/>
              <a:t>Title page</a:t>
            </a:r>
            <a:endParaRPr lang="en-US" dirty="0"/>
          </a:p>
        </p:txBody>
      </p:sp>
      <p:sp>
        <p:nvSpPr>
          <p:cNvPr id="3" name="Text Placeholder 2"/>
          <p:cNvSpPr>
            <a:spLocks noGrp="1"/>
          </p:cNvSpPr>
          <p:nvPr>
            <p:ph type="body" idx="1" hasCustomPrompt="1"/>
          </p:nvPr>
        </p:nvSpPr>
        <p:spPr>
          <a:xfrm>
            <a:off x="445469" y="1925557"/>
            <a:ext cx="5976237" cy="7194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 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5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6799503"/>
      </p:ext>
    </p:extLst>
  </p:cSld>
  <p:clrMapOvr>
    <a:masterClrMapping/>
  </p:clrMapOvr>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6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5496004"/>
      </p:ext>
    </p:extLst>
  </p:cSld>
  <p:clrMapOvr>
    <a:masterClrMapping/>
  </p:clrMapOvr>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7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5496004"/>
      </p:ext>
    </p:extLst>
  </p:cSld>
  <p:clrMapOvr>
    <a:masterClrMapping/>
  </p:clrMapOvr>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8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5496004"/>
      </p:ext>
    </p:extLst>
  </p:cSld>
  <p:clrMapOvr>
    <a:masterClrMapping/>
  </p:clrMapOvr>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0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4225496004"/>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3738834963"/>
      </p:ext>
    </p:extLst>
  </p:cSld>
  <p:clrMapOvr>
    <a:masterClrMapping/>
  </p:clrMapOvr>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9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FEBB5-C298-4536-A28D-96BB862C96F1}"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50E9-E5F6-4F1F-91E8-37824CF40063}" type="slidenum">
              <a:rPr lang="en-US" smtClean="0"/>
              <a:t>‹#›</a:t>
            </a:fld>
            <a:endParaRPr lang="en-US"/>
          </a:p>
        </p:txBody>
      </p:sp>
      <p:cxnSp>
        <p:nvCxnSpPr>
          <p:cNvPr id="5" name="Straight Connector 4"/>
          <p:cNvCxnSpPr/>
          <p:nvPr/>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r>
              <a:rPr lang="en-US" sz="3200" b="1" smtClean="0">
                <a:solidFill>
                  <a:schemeClr val="accent1">
                    <a:lumMod val="75000"/>
                  </a:schemeClr>
                </a:solidFill>
              </a:rPr>
              <a:t>Click to edit Master title style</a:t>
            </a:r>
            <a:endParaRPr lang="en-US" sz="3200" b="1" dirty="0">
              <a:solidFill>
                <a:schemeClr val="accent1">
                  <a:lumMod val="75000"/>
                </a:schemeClr>
              </a:solidFill>
            </a:endParaRPr>
          </a:p>
        </p:txBody>
      </p:sp>
    </p:spTree>
    <p:extLst>
      <p:ext uri="{BB962C8B-B14F-4D97-AF65-F5344CB8AC3E}">
        <p14:creationId xmlns:p14="http://schemas.microsoft.com/office/powerpoint/2010/main" val="911928057"/>
      </p:ext>
    </p:extLst>
  </p:cSld>
  <p:clrMapOvr>
    <a:masterClrMapping/>
  </p:clrMapOvr>
  <p:timing>
    <p:tnLst>
      <p:par>
        <p:cTn id="1" dur="indefinite" restart="never" nodeType="tmRoot"/>
      </p:par>
    </p:tnLst>
  </p:timing>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5AFEB-13BF-4DD9-8815-2E1274B098B6}" type="datetime1">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B4E7A-C1B1-C24D-81B4-E5D54657DD52}" type="slidenum">
              <a:rPr lang="en-US" smtClean="0"/>
              <a:pPr/>
              <a:t>‹#›</a:t>
            </a:fld>
            <a:endParaRPr lang="en-US"/>
          </a:p>
        </p:txBody>
      </p:sp>
      <p:cxnSp>
        <p:nvCxnSpPr>
          <p:cNvPr id="5" name="Straight Connector 4"/>
          <p:cNvCxnSpPr/>
          <p:nvPr userDrawn="1"/>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endParaRPr lang="en-US" sz="3200" b="1" dirty="0">
              <a:solidFill>
                <a:schemeClr val="accent1">
                  <a:lumMod val="75000"/>
                </a:schemeClr>
              </a:solidFill>
            </a:endParaRPr>
          </a:p>
        </p:txBody>
      </p:sp>
    </p:spTree>
    <p:extLst>
      <p:ext uri="{BB962C8B-B14F-4D97-AF65-F5344CB8AC3E}">
        <p14:creationId xmlns:p14="http://schemas.microsoft.com/office/powerpoint/2010/main" val="312781865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5AFEB-13BF-4DD9-8815-2E1274B098B6}" type="datetime1">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B4E7A-C1B1-C24D-81B4-E5D54657DD52}" type="slidenum">
              <a:rPr lang="en-US" smtClean="0"/>
              <a:pPr/>
              <a:t>‹#›</a:t>
            </a:fld>
            <a:endParaRPr lang="en-US"/>
          </a:p>
        </p:txBody>
      </p:sp>
      <p:cxnSp>
        <p:nvCxnSpPr>
          <p:cNvPr id="5" name="Straight Connector 4"/>
          <p:cNvCxnSpPr/>
          <p:nvPr userDrawn="1"/>
        </p:nvCxnSpPr>
        <p:spPr>
          <a:xfrm>
            <a:off x="885371" y="1593257"/>
            <a:ext cx="7344229" cy="0"/>
          </a:xfrm>
          <a:prstGeom prst="line">
            <a:avLst/>
          </a:prstGeom>
          <a:ln>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idx="4294967295"/>
          </p:nvPr>
        </p:nvSpPr>
        <p:spPr>
          <a:xfrm>
            <a:off x="857251" y="750889"/>
            <a:ext cx="7391400" cy="860198"/>
          </a:xfrm>
        </p:spPr>
        <p:txBody>
          <a:bodyPr>
            <a:normAutofit/>
          </a:bodyPr>
          <a:lstStyle/>
          <a:p>
            <a:endParaRPr lang="en-US" sz="3200" b="1" dirty="0">
              <a:solidFill>
                <a:schemeClr val="accent1">
                  <a:lumMod val="75000"/>
                </a:schemeClr>
              </a:solidFill>
            </a:endParaRPr>
          </a:p>
        </p:txBody>
      </p:sp>
    </p:spTree>
    <p:extLst>
      <p:ext uri="{BB962C8B-B14F-4D97-AF65-F5344CB8AC3E}">
        <p14:creationId xmlns:p14="http://schemas.microsoft.com/office/powerpoint/2010/main" val="31278186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63482"/>
            <a:ext cx="6885726" cy="1362075"/>
          </a:xfrm>
        </p:spPr>
        <p:txBody>
          <a:bodyPr anchor="t"/>
          <a:lstStyle>
            <a:lvl1pPr algn="l">
              <a:defRPr sz="4000" b="1" cap="all" baseline="0"/>
            </a:lvl1pPr>
          </a:lstStyle>
          <a:p>
            <a:r>
              <a:rPr lang="en-US" dirty="0" smtClean="0"/>
              <a:t>Title page</a:t>
            </a:r>
            <a:endParaRPr lang="en-US" dirty="0"/>
          </a:p>
        </p:txBody>
      </p:sp>
      <p:sp>
        <p:nvSpPr>
          <p:cNvPr id="3" name="Text Placeholder 2"/>
          <p:cNvSpPr>
            <a:spLocks noGrp="1"/>
          </p:cNvSpPr>
          <p:nvPr>
            <p:ph type="body" idx="1" hasCustomPrompt="1"/>
          </p:nvPr>
        </p:nvSpPr>
        <p:spPr>
          <a:xfrm>
            <a:off x="445469" y="1925557"/>
            <a:ext cx="5976237" cy="7194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 title</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8874" y="563482"/>
            <a:ext cx="5460934" cy="1362075"/>
          </a:xfrm>
        </p:spPr>
        <p:txBody>
          <a:bodyPr anchor="t"/>
          <a:lstStyle>
            <a:lvl1pPr algn="l">
              <a:defRPr sz="4000" b="1" cap="all" baseline="0"/>
            </a:lvl1pPr>
          </a:lstStyle>
          <a:p>
            <a:r>
              <a:rPr lang="en-US" dirty="0" smtClean="0"/>
              <a:t>Title page</a:t>
            </a:r>
            <a:endParaRPr lang="en-US" dirty="0"/>
          </a:p>
        </p:txBody>
      </p:sp>
      <p:sp>
        <p:nvSpPr>
          <p:cNvPr id="3" name="Text Placeholder 2"/>
          <p:cNvSpPr>
            <a:spLocks noGrp="1"/>
          </p:cNvSpPr>
          <p:nvPr>
            <p:ph type="body" idx="1" hasCustomPrompt="1"/>
          </p:nvPr>
        </p:nvSpPr>
        <p:spPr>
          <a:xfrm>
            <a:off x="3497143" y="1925557"/>
            <a:ext cx="5472665" cy="7194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 title</a:t>
            </a: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3_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08874" y="563482"/>
            <a:ext cx="5460934" cy="1362075"/>
          </a:xfrm>
        </p:spPr>
        <p:txBody>
          <a:bodyPr anchor="t"/>
          <a:lstStyle>
            <a:lvl1pPr algn="l">
              <a:defRPr sz="4000" b="1" cap="all" baseline="0"/>
            </a:lvl1pPr>
          </a:lstStyle>
          <a:p>
            <a:r>
              <a:rPr lang="en-US" dirty="0" smtClean="0"/>
              <a:t>Title page</a:t>
            </a:r>
            <a:endParaRPr lang="en-US" dirty="0"/>
          </a:p>
        </p:txBody>
      </p:sp>
      <p:sp>
        <p:nvSpPr>
          <p:cNvPr id="3" name="Text Placeholder 2"/>
          <p:cNvSpPr>
            <a:spLocks noGrp="1"/>
          </p:cNvSpPr>
          <p:nvPr>
            <p:ph type="body" idx="1" hasCustomPrompt="1"/>
          </p:nvPr>
        </p:nvSpPr>
        <p:spPr>
          <a:xfrm>
            <a:off x="3497143" y="1925557"/>
            <a:ext cx="5472665" cy="71947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 title</a:t>
            </a: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EFDE5-F166-405C-A8AD-EE42EAC31CFF}"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E8BEC-6F4E-4AE3-BDA7-AA726C558205}" type="datetime1">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A50E9-E5F6-4F1F-91E8-37824CF400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1406"/>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accent6"/>
                </a:solidFill>
              </a:defRPr>
            </a:lvl1pPr>
          </a:lstStyle>
          <a:p>
            <a:fld id="{815FEBB5-C298-4536-A28D-96BB862C96F1}" type="datetime1">
              <a:rPr lang="en-US" smtClean="0"/>
              <a:t>1/11/2017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accent6"/>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chemeClr val="accent6"/>
                </a:solidFill>
              </a:defRPr>
            </a:lvl1pPr>
          </a:lstStyle>
          <a:p>
            <a:fld id="{B92A50E9-E5F6-4F1F-91E8-37824CF40063}" type="slidenum">
              <a:rPr lang="en-US" smtClean="0"/>
              <a:t>‹#›</a:t>
            </a:fld>
            <a:endParaRPr lang="en-US"/>
          </a:p>
        </p:txBody>
      </p:sp>
      <p:pic>
        <p:nvPicPr>
          <p:cNvPr id="138242" name="Picture 2"/>
          <p:cNvPicPr>
            <a:picLocks noChangeAspect="1" noChangeArrowheads="1"/>
          </p:cNvPicPr>
          <p:nvPr/>
        </p:nvPicPr>
        <p:blipFill>
          <a:blip r:embed="rId51"/>
          <a:srcRect/>
          <a:stretch>
            <a:fillRect/>
          </a:stretch>
        </p:blipFill>
        <p:spPr bwMode="auto">
          <a:xfrm>
            <a:off x="6585852" y="6174207"/>
            <a:ext cx="1455058" cy="53483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Lst>
  <p:hf hdr="0" ft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hyperlink" Target="mailto:sonja.streuber@valpo.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hyperlink" Target="http://bcs.wiley.com/he-bcs/Books?action=resource&amp;bcsId=8851&amp;itemId=1118335899&amp;resourceId=3489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01" y="1314801"/>
            <a:ext cx="7997371" cy="1704178"/>
          </a:xfrm>
        </p:spPr>
        <p:txBody>
          <a:bodyPr>
            <a:normAutofit/>
          </a:bodyPr>
          <a:lstStyle/>
          <a:p>
            <a:r>
              <a:rPr lang="en-US" sz="3600" b="1" dirty="0" smtClean="0"/>
              <a:t>IT-648</a:t>
            </a:r>
            <a:r>
              <a:rPr lang="en-US" sz="4000" dirty="0" smtClean="0"/>
              <a:t>: IT Risk Management</a:t>
            </a:r>
            <a:endParaRPr lang="en-US" sz="4000" dirty="0"/>
          </a:p>
        </p:txBody>
      </p:sp>
      <p:sp>
        <p:nvSpPr>
          <p:cNvPr id="4" name="Subtitle 3"/>
          <p:cNvSpPr>
            <a:spLocks noGrp="1"/>
          </p:cNvSpPr>
          <p:nvPr>
            <p:ph type="subTitle" idx="1"/>
          </p:nvPr>
        </p:nvSpPr>
        <p:spPr>
          <a:xfrm>
            <a:off x="910201" y="3882955"/>
            <a:ext cx="6400800" cy="1752600"/>
          </a:xfrm>
        </p:spPr>
        <p:txBody>
          <a:bodyPr>
            <a:normAutofit/>
          </a:bodyPr>
          <a:lstStyle/>
          <a:p>
            <a:r>
              <a:rPr lang="en-US" sz="2800" dirty="0" smtClean="0"/>
              <a:t>Week 1</a:t>
            </a:r>
          </a:p>
          <a:p>
            <a:r>
              <a:rPr lang="en-US" sz="2800" dirty="0" smtClean="0"/>
              <a:t>Sonja Streuber</a:t>
            </a:r>
            <a:endParaRPr lang="en-US" sz="2800" dirty="0"/>
          </a:p>
        </p:txBody>
      </p:sp>
      <p:pic>
        <p:nvPicPr>
          <p:cNvPr id="5" name="Picture 4" descr="http://www.dhlconsultant.com/wp-content/uploads/2014/10/IT-Security.jpg?quality=100.301507292239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2743200"/>
            <a:ext cx="2933700" cy="2200275"/>
          </a:xfrm>
          <a:prstGeom prst="rect">
            <a:avLst/>
          </a:prstGeom>
          <a:noFill/>
          <a:ln>
            <a:noFill/>
          </a:ln>
        </p:spPr>
      </p:pic>
    </p:spTree>
    <p:extLst>
      <p:ext uri="{BB962C8B-B14F-4D97-AF65-F5344CB8AC3E}">
        <p14:creationId xmlns:p14="http://schemas.microsoft.com/office/powerpoint/2010/main" val="934830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2A50E9-E5F6-4F1F-91E8-37824CF40063}" type="slidenum">
              <a:rPr lang="en-US" smtClean="0"/>
              <a:t>10</a:t>
            </a:fld>
            <a:endParaRPr lang="en-US"/>
          </a:p>
        </p:txBody>
      </p:sp>
      <p:sp>
        <p:nvSpPr>
          <p:cNvPr id="2" name="Title 1"/>
          <p:cNvSpPr>
            <a:spLocks noGrp="1"/>
          </p:cNvSpPr>
          <p:nvPr>
            <p:ph type="title" idx="4294967295"/>
          </p:nvPr>
        </p:nvSpPr>
        <p:spPr>
          <a:xfrm>
            <a:off x="914400" y="838200"/>
            <a:ext cx="4724400" cy="762000"/>
          </a:xfrm>
        </p:spPr>
        <p:txBody>
          <a:bodyPr/>
          <a:lstStyle/>
          <a:p>
            <a:r>
              <a:rPr lang="en-US" dirty="0" smtClean="0"/>
              <a:t>Summary</a:t>
            </a:r>
            <a:endParaRPr lang="en-US" dirty="0"/>
          </a:p>
        </p:txBody>
      </p:sp>
      <p:sp>
        <p:nvSpPr>
          <p:cNvPr id="6" name="Rectangle 5"/>
          <p:cNvSpPr/>
          <p:nvPr/>
        </p:nvSpPr>
        <p:spPr>
          <a:xfrm>
            <a:off x="914400" y="1752600"/>
            <a:ext cx="7315200" cy="2862322"/>
          </a:xfrm>
          <a:prstGeom prst="rect">
            <a:avLst/>
          </a:prstGeom>
        </p:spPr>
        <p:txBody>
          <a:bodyPr wrap="square">
            <a:spAutoFit/>
          </a:bodyPr>
          <a:lstStyle/>
          <a:p>
            <a:r>
              <a:rPr lang="en-US" dirty="0"/>
              <a:t>By the end of this week, you will be able to</a:t>
            </a:r>
            <a:r>
              <a:rPr lang="en-US" dirty="0" smtClean="0"/>
              <a:t>:</a:t>
            </a:r>
          </a:p>
          <a:p>
            <a:endParaRPr lang="en-US" dirty="0"/>
          </a:p>
          <a:p>
            <a:pPr marL="342900" lvl="0" indent="-342900">
              <a:buFont typeface="Wingdings" panose="05000000000000000000" pitchFamily="2" charset="2"/>
              <a:buChar char="ü"/>
            </a:pPr>
            <a:r>
              <a:rPr lang="en-US" dirty="0"/>
              <a:t>Summarize the important developments that led to the current state of the information security industry </a:t>
            </a:r>
          </a:p>
          <a:p>
            <a:pPr marL="342900" lvl="0" indent="-342900">
              <a:buFont typeface="Wingdings" panose="05000000000000000000" pitchFamily="2" charset="2"/>
              <a:buChar char="ü"/>
            </a:pPr>
            <a:r>
              <a:rPr lang="en-US" dirty="0"/>
              <a:t>Define key terms used in information security </a:t>
            </a:r>
          </a:p>
          <a:p>
            <a:pPr marL="342900" lvl="0" indent="-342900">
              <a:buFont typeface="Wingdings" panose="05000000000000000000" pitchFamily="2" charset="2"/>
              <a:buChar char="ü"/>
            </a:pPr>
            <a:r>
              <a:rPr lang="en-US" dirty="0"/>
              <a:t>Describe in broad outlines the procedures used in the industry to maintain information security</a:t>
            </a:r>
          </a:p>
          <a:p>
            <a:pPr marL="342900" lvl="0" indent="-342900">
              <a:buFont typeface="Wingdings" panose="05000000000000000000" pitchFamily="2" charset="2"/>
              <a:buChar char="ü"/>
            </a:pPr>
            <a:r>
              <a:rPr lang="en-US" dirty="0"/>
              <a:t>Perform a simple software audit with an online vulnerability scanner</a:t>
            </a:r>
          </a:p>
          <a:p>
            <a:pPr marL="342900" lvl="0" indent="-342900">
              <a:buFont typeface="Wingdings" panose="05000000000000000000" pitchFamily="2" charset="2"/>
              <a:buChar char="ü"/>
            </a:pPr>
            <a:r>
              <a:rPr lang="en-US" dirty="0"/>
              <a:t>Reverse engineer a simple virus cloaking mechanism</a:t>
            </a:r>
          </a:p>
        </p:txBody>
      </p:sp>
    </p:spTree>
    <p:extLst>
      <p:ext uri="{BB962C8B-B14F-4D97-AF65-F5344CB8AC3E}">
        <p14:creationId xmlns:p14="http://schemas.microsoft.com/office/powerpoint/2010/main" val="130734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41B0A3F-D3D1-4D5A-8D2D-36133BDF8F05}" type="slidenum">
              <a:rPr lang="en-US" smtClean="0"/>
              <a:pPr>
                <a:defRPr/>
              </a:pPr>
              <a:t>11</a:t>
            </a:fld>
            <a:endParaRPr lang="en-US" dirty="0"/>
          </a:p>
        </p:txBody>
      </p:sp>
      <p:sp>
        <p:nvSpPr>
          <p:cNvPr id="2" name="Title 1"/>
          <p:cNvSpPr>
            <a:spLocks noGrp="1"/>
          </p:cNvSpPr>
          <p:nvPr>
            <p:ph type="title" idx="4294967295"/>
          </p:nvPr>
        </p:nvSpPr>
        <p:spPr>
          <a:xfrm>
            <a:off x="876300" y="789781"/>
            <a:ext cx="5275263" cy="820737"/>
          </a:xfrm>
        </p:spPr>
        <p:txBody>
          <a:bodyPr>
            <a:normAutofit/>
          </a:bodyPr>
          <a:lstStyle/>
          <a:p>
            <a:r>
              <a:rPr lang="en-US" sz="3200" b="1" dirty="0" smtClean="0">
                <a:solidFill>
                  <a:schemeClr val="accent1">
                    <a:lumMod val="75000"/>
                  </a:schemeClr>
                </a:solidFill>
              </a:rPr>
              <a:t>For Next Week</a:t>
            </a:r>
            <a:endParaRPr lang="en-US" sz="3200" b="1" dirty="0">
              <a:solidFill>
                <a:schemeClr val="accent1">
                  <a:lumMod val="75000"/>
                </a:schemeClr>
              </a:solidFill>
            </a:endParaRP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2569059434"/>
              </p:ext>
            </p:extLst>
          </p:nvPr>
        </p:nvGraphicFramePr>
        <p:xfrm>
          <a:off x="876299" y="1709738"/>
          <a:ext cx="7307001" cy="1962912"/>
        </p:xfrm>
        <a:graphic>
          <a:graphicData uri="http://schemas.openxmlformats.org/drawingml/2006/table">
            <a:tbl>
              <a:tblPr firstRow="1" firstCol="1" bandRow="1">
                <a:tableStyleId>{5C22544A-7EE6-4342-B048-85BDC9FD1C3A}</a:tableStyleId>
              </a:tblPr>
              <a:tblGrid>
                <a:gridCol w="465127"/>
                <a:gridCol w="1850009"/>
                <a:gridCol w="2026024"/>
                <a:gridCol w="2965841"/>
              </a:tblGrid>
              <a:tr h="0">
                <a:tc>
                  <a:txBody>
                    <a:bodyPr/>
                    <a:lstStyle/>
                    <a:p>
                      <a:pPr marL="0" marR="0">
                        <a:lnSpc>
                          <a:spcPct val="115000"/>
                        </a:lnSpc>
                        <a:spcBef>
                          <a:spcPts val="0"/>
                        </a:spcBef>
                        <a:spcAft>
                          <a:spcPts val="0"/>
                        </a:spcAft>
                      </a:pPr>
                      <a:r>
                        <a:rPr lang="en-US" sz="1600" dirty="0">
                          <a:effectLst/>
                        </a:rPr>
                        <a: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Topic</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Reading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Due </a:t>
                      </a:r>
                      <a:r>
                        <a:rPr lang="en-US" sz="1600" dirty="0" smtClean="0">
                          <a:effectLst/>
                        </a:rPr>
                        <a:t>Sunday 11:59 pm CST on Blackboard</a:t>
                      </a:r>
                      <a:endParaRPr lang="en-US" sz="1600" dirty="0">
                        <a:effectLst/>
                        <a:latin typeface="Calibri"/>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600" dirty="0" smtClean="0">
                          <a:solidFill>
                            <a:srgbClr val="000000"/>
                          </a:solidFill>
                          <a:effectLst/>
                          <a:latin typeface="Calibri"/>
                          <a:ea typeface="Times New Roman"/>
                          <a:cs typeface="Times New Roman"/>
                        </a:rPr>
                        <a:t>2</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a:solidFill>
                            <a:srgbClr val="000000"/>
                          </a:solidFill>
                          <a:effectLst/>
                          <a:latin typeface="Calibri"/>
                          <a:ea typeface="Times New Roman"/>
                          <a:cs typeface="Times New Roman"/>
                        </a:rPr>
                        <a:t>System Administration (1):  Linux System Installation, </a:t>
                      </a:r>
                      <a:endParaRPr lang="en-US" sz="1600">
                        <a:effectLst/>
                        <a:latin typeface="Calibri"/>
                        <a:ea typeface="Times New Roman"/>
                        <a:cs typeface="Times New Roman"/>
                      </a:endParaRPr>
                    </a:p>
                    <a:p>
                      <a:pPr marL="0" marR="0">
                        <a:lnSpc>
                          <a:spcPct val="115000"/>
                        </a:lnSpc>
                        <a:spcBef>
                          <a:spcPts val="0"/>
                        </a:spcBef>
                        <a:spcAft>
                          <a:spcPts val="0"/>
                        </a:spcAft>
                      </a:pPr>
                      <a:r>
                        <a:rPr lang="en-US" sz="1600">
                          <a:solidFill>
                            <a:srgbClr val="000000"/>
                          </a:solidFill>
                          <a:effectLst/>
                          <a:latin typeface="Calibri"/>
                          <a:ea typeface="Times New Roman"/>
                          <a:cs typeface="Times New Roman"/>
                        </a:rPr>
                        <a:t>Case Studies</a:t>
                      </a:r>
                      <a:endParaRPr lang="en-US" sz="16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a:solidFill>
                            <a:srgbClr val="000000"/>
                          </a:solidFill>
                          <a:effectLst/>
                          <a:latin typeface="Calibri"/>
                          <a:ea typeface="Times New Roman"/>
                          <a:cs typeface="Times New Roman"/>
                        </a:rPr>
                        <a:t>Agrawal 2</a:t>
                      </a:r>
                      <a:endParaRPr lang="en-US" sz="1600">
                        <a:effectLst/>
                        <a:latin typeface="Calibri"/>
                        <a:ea typeface="Times New Roman"/>
                        <a:cs typeface="Times New Roman"/>
                      </a:endParaRPr>
                    </a:p>
                    <a:p>
                      <a:pPr marL="0" marR="0">
                        <a:lnSpc>
                          <a:spcPct val="115000"/>
                        </a:lnSpc>
                        <a:spcBef>
                          <a:spcPts val="0"/>
                        </a:spcBef>
                        <a:spcAft>
                          <a:spcPts val="0"/>
                        </a:spcAft>
                      </a:pPr>
                      <a:r>
                        <a:rPr lang="en-US" sz="1600">
                          <a:solidFill>
                            <a:srgbClr val="000000"/>
                          </a:solidFill>
                          <a:effectLst/>
                          <a:latin typeface="Calibri"/>
                          <a:ea typeface="Times New Roman"/>
                          <a:cs typeface="Times New Roman"/>
                        </a:rPr>
                        <a:t>Videos as posted on Blackboard</a:t>
                      </a:r>
                      <a:endParaRPr lang="en-US" sz="16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LAB_2</a:t>
                      </a:r>
                      <a:endParaRPr lang="en-US" sz="16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815841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5AFEB-13BF-4DD9-8815-2E1274B098B6}" type="datetime1">
              <a:rPr lang="en-US" smtClean="0"/>
              <a:pPr/>
              <a:t>1/11/2017</a:t>
            </a:fld>
            <a:endParaRPr lang="en-US"/>
          </a:p>
        </p:txBody>
      </p:sp>
      <p:sp>
        <p:nvSpPr>
          <p:cNvPr id="3" name="Slide Number Placeholder 2"/>
          <p:cNvSpPr>
            <a:spLocks noGrp="1"/>
          </p:cNvSpPr>
          <p:nvPr>
            <p:ph type="sldNum" sz="quarter" idx="12"/>
          </p:nvPr>
        </p:nvSpPr>
        <p:spPr/>
        <p:txBody>
          <a:bodyPr/>
          <a:lstStyle/>
          <a:p>
            <a:fld id="{88DB4E7A-C1B1-C24D-81B4-E5D54657DD52}" type="slidenum">
              <a:rPr lang="en-US" smtClean="0"/>
              <a:pPr/>
              <a:t>2</a:t>
            </a:fld>
            <a:endParaRPr lang="en-US"/>
          </a:p>
        </p:txBody>
      </p:sp>
      <p:sp>
        <p:nvSpPr>
          <p:cNvPr id="4" name="Rectangle 3"/>
          <p:cNvSpPr/>
          <p:nvPr/>
        </p:nvSpPr>
        <p:spPr>
          <a:xfrm>
            <a:off x="890781" y="1003158"/>
            <a:ext cx="4203267" cy="646331"/>
          </a:xfrm>
          <a:prstGeom prst="rect">
            <a:avLst/>
          </a:prstGeom>
        </p:spPr>
        <p:txBody>
          <a:bodyPr wrap="none">
            <a:spAutoFit/>
          </a:bodyPr>
          <a:lstStyle/>
          <a:p>
            <a:r>
              <a:rPr lang="en-US" sz="3600" b="1" dirty="0" smtClean="0"/>
              <a:t>Welcome to IT-648</a:t>
            </a:r>
            <a:endParaRPr lang="en-US" sz="3600" b="1" dirty="0"/>
          </a:p>
        </p:txBody>
      </p:sp>
      <p:sp>
        <p:nvSpPr>
          <p:cNvPr id="6" name="Rectangle 5"/>
          <p:cNvSpPr/>
          <p:nvPr/>
        </p:nvSpPr>
        <p:spPr>
          <a:xfrm>
            <a:off x="720276" y="1649489"/>
            <a:ext cx="5510019" cy="3693319"/>
          </a:xfrm>
          <a:prstGeom prst="rect">
            <a:avLst/>
          </a:prstGeom>
        </p:spPr>
        <p:txBody>
          <a:bodyPr wrap="square">
            <a:spAutoFit/>
          </a:bodyPr>
          <a:lstStyle/>
          <a:p>
            <a:r>
              <a:rPr lang="en-US" b="1" dirty="0"/>
              <a:t>Learning </a:t>
            </a:r>
            <a:r>
              <a:rPr lang="en-US" b="1" dirty="0" smtClean="0"/>
              <a:t>Objectives</a:t>
            </a:r>
          </a:p>
          <a:p>
            <a:endParaRPr lang="en-US" sz="800" dirty="0"/>
          </a:p>
          <a:p>
            <a:r>
              <a:rPr lang="en-US" sz="1600" dirty="0"/>
              <a:t>At the end of the course, students will be able to effectively respond to information security concerns in a professional environment, specifically to:</a:t>
            </a:r>
          </a:p>
          <a:p>
            <a:pPr marL="285750" lvl="0" indent="-285750">
              <a:buFont typeface="Arial" panose="020B0604020202020204" pitchFamily="34" charset="0"/>
              <a:buChar char="•"/>
            </a:pPr>
            <a:r>
              <a:rPr lang="en-US" sz="1600" dirty="0"/>
              <a:t>Evaluate an organization’s IT security posture and risk profile, incl. performing appropriate vulnerability scans</a:t>
            </a:r>
          </a:p>
          <a:p>
            <a:pPr marL="285750" lvl="0" indent="-285750">
              <a:buFont typeface="Arial" panose="020B0604020202020204" pitchFamily="34" charset="0"/>
              <a:buChar char="•"/>
            </a:pPr>
            <a:r>
              <a:rPr lang="en-US" sz="1600" dirty="0"/>
              <a:t>Identify, select, and implement an appropriate controls framework to reduce organizational IT risk, incl. hardware and software access and authorization management</a:t>
            </a:r>
          </a:p>
          <a:p>
            <a:pPr marL="285750" lvl="0" indent="-285750">
              <a:buFont typeface="Arial" panose="020B0604020202020204" pitchFamily="34" charset="0"/>
              <a:buChar char="•"/>
            </a:pPr>
            <a:r>
              <a:rPr lang="en-US" sz="1600" dirty="0"/>
              <a:t>Perform crucial system administration tasks to “harden” servers and other network equipment</a:t>
            </a:r>
          </a:p>
          <a:p>
            <a:pPr marL="285750" lvl="0" indent="-285750">
              <a:buFont typeface="Arial" panose="020B0604020202020204" pitchFamily="34" charset="0"/>
              <a:buChar char="•"/>
            </a:pPr>
            <a:r>
              <a:rPr lang="en-US" sz="1600" dirty="0"/>
              <a:t>Develop an appropriate incident handling and analysis strategy</a:t>
            </a:r>
          </a:p>
        </p:txBody>
      </p:sp>
      <p:pic>
        <p:nvPicPr>
          <p:cNvPr id="8" name="Picture 7"/>
          <p:cNvPicPr>
            <a:picLocks noChangeAspect="1"/>
          </p:cNvPicPr>
          <p:nvPr/>
        </p:nvPicPr>
        <p:blipFill>
          <a:blip r:embed="rId3"/>
          <a:stretch>
            <a:fillRect/>
          </a:stretch>
        </p:blipFill>
        <p:spPr>
          <a:xfrm>
            <a:off x="6230296" y="413620"/>
            <a:ext cx="1980030" cy="26413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1" name="TextBox 10"/>
          <p:cNvSpPr txBox="1"/>
          <p:nvPr/>
        </p:nvSpPr>
        <p:spPr>
          <a:xfrm>
            <a:off x="751652" y="5364358"/>
            <a:ext cx="7935148" cy="923330"/>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smtClean="0">
                <a:solidFill>
                  <a:schemeClr val="bg1"/>
                </a:solidFill>
              </a:rPr>
              <a:t>MWF </a:t>
            </a:r>
            <a:r>
              <a:rPr lang="en-US" b="1" dirty="0" smtClean="0">
                <a:solidFill>
                  <a:schemeClr val="bg1"/>
                </a:solidFill>
              </a:rPr>
              <a:t>12:30-1:20  in ASB 236 and on Blackboard</a:t>
            </a:r>
            <a:endParaRPr lang="en-US" b="1" dirty="0" smtClean="0">
              <a:solidFill>
                <a:schemeClr val="bg1"/>
              </a:solidFill>
            </a:endParaRPr>
          </a:p>
          <a:p>
            <a:pPr algn="ctr"/>
            <a:r>
              <a:rPr lang="en-US" b="1" dirty="0" smtClean="0">
                <a:solidFill>
                  <a:schemeClr val="bg1"/>
                </a:solidFill>
                <a:hlinkClick r:id="rId4"/>
              </a:rPr>
              <a:t>sonja.streuber@valpo.edu</a:t>
            </a:r>
            <a:r>
              <a:rPr lang="en-US" b="1" dirty="0" smtClean="0">
                <a:solidFill>
                  <a:schemeClr val="bg1"/>
                </a:solidFill>
              </a:rPr>
              <a:t> * Google Hangouts: MTWRF 12-1</a:t>
            </a:r>
          </a:p>
          <a:p>
            <a:pPr algn="ctr"/>
            <a:r>
              <a:rPr lang="en-US" b="1" dirty="0" smtClean="0">
                <a:solidFill>
                  <a:schemeClr val="bg1"/>
                </a:solidFill>
              </a:rPr>
              <a:t>212 </a:t>
            </a:r>
            <a:r>
              <a:rPr lang="en-US" b="1" dirty="0" err="1" smtClean="0">
                <a:solidFill>
                  <a:schemeClr val="bg1"/>
                </a:solidFill>
              </a:rPr>
              <a:t>Gellersen</a:t>
            </a:r>
            <a:r>
              <a:rPr lang="en-US" b="1" dirty="0" smtClean="0">
                <a:solidFill>
                  <a:schemeClr val="bg1"/>
                </a:solidFill>
              </a:rPr>
              <a:t>:  F 12-1</a:t>
            </a:r>
            <a:endParaRPr lang="en-US" b="1" dirty="0">
              <a:solidFill>
                <a:schemeClr val="bg1"/>
              </a:solidFill>
            </a:endParaRPr>
          </a:p>
        </p:txBody>
      </p:sp>
      <p:sp>
        <p:nvSpPr>
          <p:cNvPr id="13" name="TextBox 12"/>
          <p:cNvSpPr txBox="1"/>
          <p:nvPr/>
        </p:nvSpPr>
        <p:spPr>
          <a:xfrm rot="1201092">
            <a:off x="6838465" y="3285813"/>
            <a:ext cx="1786270" cy="1200329"/>
          </a:xfrm>
          <a:prstGeom prst="rect">
            <a:avLst/>
          </a:prstGeom>
          <a:solidFill>
            <a:srgbClr val="FF0000"/>
          </a:solidFill>
          <a:ln w="28575">
            <a:solidFill>
              <a:schemeClr val="tx1"/>
            </a:solidFill>
          </a:ln>
        </p:spPr>
        <p:txBody>
          <a:bodyPr wrap="square" rtlCol="0">
            <a:spAutoFit/>
          </a:bodyPr>
          <a:lstStyle/>
          <a:p>
            <a:pPr algn="ctr"/>
            <a:r>
              <a:rPr lang="en-US" dirty="0" smtClean="0">
                <a:solidFill>
                  <a:schemeClr val="bg1"/>
                </a:solidFill>
                <a:latin typeface="Stencil" panose="040409050D0802020404" pitchFamily="82" charset="0"/>
              </a:rPr>
              <a:t>ATTENDANCE </a:t>
            </a:r>
            <a:r>
              <a:rPr lang="en-US" dirty="0" smtClean="0">
                <a:solidFill>
                  <a:schemeClr val="bg1"/>
                </a:solidFill>
                <a:latin typeface="Stencil" panose="040409050D0802020404" pitchFamily="82" charset="0"/>
              </a:rPr>
              <a:t>REQUIRED for onsite students!</a:t>
            </a:r>
            <a:endParaRPr lang="en-US" dirty="0">
              <a:solidFill>
                <a:schemeClr val="bg1"/>
              </a:solidFill>
              <a:latin typeface="Stencil" panose="040409050D0802020404" pitchFamily="82" charset="0"/>
            </a:endParaRPr>
          </a:p>
        </p:txBody>
      </p:sp>
    </p:spTree>
    <p:extLst>
      <p:ext uri="{BB962C8B-B14F-4D97-AF65-F5344CB8AC3E}">
        <p14:creationId xmlns:p14="http://schemas.microsoft.com/office/powerpoint/2010/main" val="1823423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5AFEB-13BF-4DD9-8815-2E1274B098B6}" type="datetime1">
              <a:rPr lang="en-US" smtClean="0"/>
              <a:pPr/>
              <a:t>1/11/2017</a:t>
            </a:fld>
            <a:endParaRPr lang="en-US"/>
          </a:p>
        </p:txBody>
      </p:sp>
      <p:sp>
        <p:nvSpPr>
          <p:cNvPr id="3" name="Slide Number Placeholder 2"/>
          <p:cNvSpPr>
            <a:spLocks noGrp="1"/>
          </p:cNvSpPr>
          <p:nvPr>
            <p:ph type="sldNum" sz="quarter" idx="12"/>
          </p:nvPr>
        </p:nvSpPr>
        <p:spPr/>
        <p:txBody>
          <a:bodyPr/>
          <a:lstStyle/>
          <a:p>
            <a:fld id="{88DB4E7A-C1B1-C24D-81B4-E5D54657DD52}" type="slidenum">
              <a:rPr lang="en-US" smtClean="0"/>
              <a:pPr/>
              <a:t>3</a:t>
            </a:fld>
            <a:endParaRPr lang="en-US"/>
          </a:p>
        </p:txBody>
      </p:sp>
      <p:sp>
        <p:nvSpPr>
          <p:cNvPr id="4" name="Rectangle 3"/>
          <p:cNvSpPr/>
          <p:nvPr/>
        </p:nvSpPr>
        <p:spPr>
          <a:xfrm>
            <a:off x="890781" y="1003158"/>
            <a:ext cx="4203267" cy="646331"/>
          </a:xfrm>
          <a:prstGeom prst="rect">
            <a:avLst/>
          </a:prstGeom>
        </p:spPr>
        <p:txBody>
          <a:bodyPr wrap="none">
            <a:spAutoFit/>
          </a:bodyPr>
          <a:lstStyle/>
          <a:p>
            <a:r>
              <a:rPr lang="en-US" sz="3600" b="1" dirty="0"/>
              <a:t>Welcome to IT-648</a:t>
            </a:r>
          </a:p>
        </p:txBody>
      </p:sp>
      <p:sp>
        <p:nvSpPr>
          <p:cNvPr id="6" name="Rectangle 5"/>
          <p:cNvSpPr/>
          <p:nvPr/>
        </p:nvSpPr>
        <p:spPr>
          <a:xfrm>
            <a:off x="690939" y="1698754"/>
            <a:ext cx="7843461" cy="2416046"/>
          </a:xfrm>
          <a:prstGeom prst="rect">
            <a:avLst/>
          </a:prstGeom>
        </p:spPr>
        <p:txBody>
          <a:bodyPr wrap="square">
            <a:spAutoFit/>
          </a:bodyPr>
          <a:lstStyle/>
          <a:p>
            <a:r>
              <a:rPr lang="en-US" b="1" dirty="0" smtClean="0"/>
              <a:t>Required Materials</a:t>
            </a:r>
          </a:p>
          <a:p>
            <a:endParaRPr lang="en-US" sz="800" dirty="0"/>
          </a:p>
          <a:p>
            <a:pPr marL="285750" lvl="0" indent="-285750">
              <a:buFont typeface="Arial" panose="020B0604020202020204" pitchFamily="34" charset="0"/>
              <a:buChar char="•"/>
            </a:pPr>
            <a:r>
              <a:rPr lang="en-US" sz="1600" dirty="0"/>
              <a:t>Agrawal, Manish (2014), </a:t>
            </a:r>
            <a:r>
              <a:rPr lang="en-US" sz="1600" i="1" dirty="0"/>
              <a:t>Information Security and IT Risk Management</a:t>
            </a:r>
            <a:r>
              <a:rPr lang="en-US" sz="1600" dirty="0"/>
              <a:t>.  Wiley.</a:t>
            </a:r>
          </a:p>
          <a:p>
            <a:pPr marL="285750" lvl="0" indent="-285750">
              <a:buFont typeface="Arial" panose="020B0604020202020204" pitchFamily="34" charset="0"/>
              <a:buChar char="•"/>
            </a:pPr>
            <a:r>
              <a:rPr lang="en-US" sz="1600" dirty="0"/>
              <a:t>A laptop computer (Windows, Mac, or Linux</a:t>
            </a:r>
            <a:r>
              <a:rPr lang="en-US" sz="1600" dirty="0" smtClean="0"/>
              <a:t>) with </a:t>
            </a:r>
            <a:r>
              <a:rPr lang="en-US" sz="1600" dirty="0"/>
              <a:t>administrator permissions.</a:t>
            </a:r>
          </a:p>
          <a:p>
            <a:pPr marL="285750" lvl="0" indent="-285750">
              <a:buFont typeface="Arial" panose="020B0604020202020204" pitchFamily="34" charset="0"/>
              <a:buChar char="•"/>
            </a:pPr>
            <a:r>
              <a:rPr lang="en-US" sz="1600" dirty="0"/>
              <a:t>Oracle </a:t>
            </a:r>
            <a:r>
              <a:rPr lang="en-US" sz="1600" dirty="0" err="1"/>
              <a:t>VirtualBox</a:t>
            </a:r>
            <a:r>
              <a:rPr lang="en-US" sz="1600" dirty="0"/>
              <a:t>, available at </a:t>
            </a:r>
            <a:r>
              <a:rPr lang="en-US" sz="1600" u="sng" dirty="0">
                <a:hlinkClick r:id="rId3"/>
              </a:rPr>
              <a:t>https://www.virtualbox.org/</a:t>
            </a:r>
            <a:r>
              <a:rPr lang="en-US" sz="1600" dirty="0"/>
              <a:t> .</a:t>
            </a:r>
          </a:p>
          <a:p>
            <a:pPr marL="285750" indent="-285750">
              <a:buFont typeface="Arial" panose="020B0604020202020204" pitchFamily="34" charset="0"/>
              <a:buChar char="•"/>
            </a:pPr>
            <a:r>
              <a:rPr lang="en-US" sz="1600" dirty="0"/>
              <a:t>CentOS Virtual Machine download (</a:t>
            </a:r>
            <a:r>
              <a:rPr lang="en-US" sz="1600" b="1" dirty="0"/>
              <a:t>2.8 GB</a:t>
            </a:r>
            <a:r>
              <a:rPr lang="en-US" sz="1600" dirty="0"/>
              <a:t>) AND CentOS MD5 SUM download (1 KB) from </a:t>
            </a:r>
            <a:r>
              <a:rPr lang="en-US" sz="1600" u="sng" dirty="0">
                <a:hlinkClick r:id="rId4"/>
              </a:rPr>
              <a:t>http://bcs.wiley.com/he-bcs/Books?action=resource&amp;bcsId=8851&amp;itemId=1118335899&amp;resourceId=34893</a:t>
            </a:r>
            <a:r>
              <a:rPr lang="en-US" sz="1600" dirty="0"/>
              <a:t> </a:t>
            </a:r>
            <a:endParaRPr lang="en-US" sz="1100" dirty="0"/>
          </a:p>
          <a:p>
            <a:pPr marL="285750" indent="-285750">
              <a:buFont typeface="Arial" panose="020B0604020202020204" pitchFamily="34" charset="0"/>
              <a:buChar char="•"/>
            </a:pPr>
            <a:endParaRPr lang="en-US" sz="1100" b="1" dirty="0" smtClean="0"/>
          </a:p>
          <a:p>
            <a:r>
              <a:rPr lang="en-US" b="1" dirty="0" smtClean="0"/>
              <a:t>Required Work/ Grading</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741521020"/>
              </p:ext>
            </p:extLst>
          </p:nvPr>
        </p:nvGraphicFramePr>
        <p:xfrm>
          <a:off x="761526" y="4088986"/>
          <a:ext cx="4496274" cy="1367536"/>
        </p:xfrm>
        <a:graphic>
          <a:graphicData uri="http://schemas.openxmlformats.org/drawingml/2006/table">
            <a:tbl>
              <a:tblPr firstRow="1" firstCol="1" bandRow="1">
                <a:tableStyleId>{5C22544A-7EE6-4342-B048-85BDC9FD1C3A}</a:tableStyleId>
              </a:tblPr>
              <a:tblGrid>
                <a:gridCol w="2931395"/>
                <a:gridCol w="925702"/>
                <a:gridCol w="639177"/>
              </a:tblGrid>
              <a:tr h="180975">
                <a:tc>
                  <a:txBody>
                    <a:bodyPr/>
                    <a:lstStyle/>
                    <a:p>
                      <a:pPr marL="0" marR="0">
                        <a:lnSpc>
                          <a:spcPct val="115000"/>
                        </a:lnSpc>
                        <a:spcBef>
                          <a:spcPts val="0"/>
                        </a:spcBef>
                        <a:spcAft>
                          <a:spcPts val="0"/>
                        </a:spcAft>
                      </a:pPr>
                      <a:r>
                        <a:rPr lang="en-US" sz="1400" dirty="0">
                          <a:effectLst/>
                        </a:rPr>
                        <a:t>Required</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400" dirty="0" smtClean="0">
                          <a:effectLst/>
                        </a:rPr>
                        <a:t>Pts </a:t>
                      </a:r>
                      <a:r>
                        <a:rPr lang="en-US" sz="1400" dirty="0">
                          <a:effectLst/>
                        </a:rPr>
                        <a:t>Each</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400">
                          <a:effectLst/>
                        </a:rPr>
                        <a:t>Total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86080">
                <a:tc>
                  <a:txBody>
                    <a:bodyPr/>
                    <a:lstStyle/>
                    <a:p>
                      <a:pPr marL="0" marR="0">
                        <a:lnSpc>
                          <a:spcPct val="115000"/>
                        </a:lnSpc>
                        <a:spcBef>
                          <a:spcPts val="0"/>
                        </a:spcBef>
                        <a:spcAft>
                          <a:spcPts val="0"/>
                        </a:spcAft>
                      </a:pPr>
                      <a:r>
                        <a:rPr lang="en-US" sz="1400" dirty="0" smtClean="0">
                          <a:effectLst/>
                        </a:rPr>
                        <a:t>Discussion</a:t>
                      </a:r>
                      <a:r>
                        <a:rPr lang="en-US" sz="1400" baseline="0" dirty="0" smtClean="0">
                          <a:effectLst/>
                        </a:rPr>
                        <a:t>s and Responses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400">
                          <a:effectLst/>
                        </a:rPr>
                        <a:t>10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400">
                          <a:effectLst/>
                        </a:rPr>
                        <a:t>150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80975">
                <a:tc>
                  <a:txBody>
                    <a:bodyPr/>
                    <a:lstStyle/>
                    <a:p>
                      <a:pPr marL="0" marR="0">
                        <a:lnSpc>
                          <a:spcPct val="115000"/>
                        </a:lnSpc>
                        <a:spcBef>
                          <a:spcPts val="0"/>
                        </a:spcBef>
                        <a:spcAft>
                          <a:spcPts val="0"/>
                        </a:spcAft>
                      </a:pPr>
                      <a:r>
                        <a:rPr lang="en-US" sz="1400" dirty="0">
                          <a:effectLst/>
                        </a:rPr>
                        <a:t>Weekly Lab </a:t>
                      </a:r>
                      <a:r>
                        <a:rPr lang="en-US" sz="1400" dirty="0" smtClean="0">
                          <a:effectLst/>
                        </a:rPr>
                        <a:t>Assignments (Team)</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400">
                          <a:effectLst/>
                        </a:rPr>
                        <a:t>50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400">
                          <a:effectLst/>
                        </a:rPr>
                        <a:t>750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80975">
                <a:tc>
                  <a:txBody>
                    <a:bodyPr/>
                    <a:lstStyle/>
                    <a:p>
                      <a:pPr marL="0" marR="0">
                        <a:lnSpc>
                          <a:spcPct val="115000"/>
                        </a:lnSpc>
                        <a:spcBef>
                          <a:spcPts val="0"/>
                        </a:spcBef>
                        <a:spcAft>
                          <a:spcPts val="0"/>
                        </a:spcAft>
                      </a:pPr>
                      <a:r>
                        <a:rPr lang="en-US" sz="1400">
                          <a:effectLst/>
                        </a:rPr>
                        <a:t>Course Final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400">
                          <a:effectLst/>
                        </a:rPr>
                        <a:t>100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400">
                          <a:effectLst/>
                        </a:rPr>
                        <a:t>100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180975">
                <a:tc>
                  <a:txBody>
                    <a:bodyPr/>
                    <a:lstStyle/>
                    <a:p>
                      <a:pPr marL="0" marR="0">
                        <a:lnSpc>
                          <a:spcPct val="115000"/>
                        </a:lnSpc>
                        <a:spcBef>
                          <a:spcPts val="0"/>
                        </a:spcBef>
                        <a:spcAft>
                          <a:spcPts val="0"/>
                        </a:spcAft>
                      </a:pPr>
                      <a:r>
                        <a:rPr lang="en-US" sz="1400" dirty="0">
                          <a:effectLst/>
                        </a:rPr>
                        <a:t>TOTAL POINTS POSSIBLE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400" dirty="0">
                          <a:effectLst/>
                        </a:rPr>
                        <a:t>1000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
        <p:nvSpPr>
          <p:cNvPr id="12" name="Rectangle 11"/>
          <p:cNvSpPr/>
          <p:nvPr/>
        </p:nvSpPr>
        <p:spPr>
          <a:xfrm>
            <a:off x="5326915" y="3952940"/>
            <a:ext cx="3359885" cy="1260345"/>
          </a:xfrm>
          <a:prstGeom prst="rect">
            <a:avLst/>
          </a:prstGeom>
        </p:spPr>
        <p:txBody>
          <a:bodyPr wrap="square">
            <a:spAutoFit/>
          </a:bodyPr>
          <a:lstStyle/>
          <a:p>
            <a:pPr>
              <a:lnSpc>
                <a:spcPct val="115000"/>
              </a:lnSpc>
            </a:pPr>
            <a:r>
              <a:rPr lang="en-US" b="1" dirty="0">
                <a:latin typeface="Calibri" panose="020F0502020204030204" pitchFamily="34" charset="0"/>
                <a:ea typeface="Times New Roman" panose="02020603050405020304" pitchFamily="18" charset="0"/>
                <a:cs typeface="Times New Roman" panose="02020603050405020304" pitchFamily="18" charset="0"/>
              </a:rPr>
              <a:t>Letter Grade Conversion:</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1600" dirty="0">
                <a:latin typeface="Calibri" panose="020F0502020204030204" pitchFamily="34" charset="0"/>
                <a:ea typeface="Times New Roman" panose="02020603050405020304" pitchFamily="18" charset="0"/>
                <a:cs typeface="Times New Roman" panose="02020603050405020304" pitchFamily="18" charset="0"/>
              </a:rPr>
              <a:t>&gt;93%: A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90-93</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A-   87-90</a:t>
            </a:r>
            <a:r>
              <a:rPr lang="en-US" sz="1600" dirty="0">
                <a:latin typeface="Calibri" panose="020F0502020204030204" pitchFamily="34" charset="0"/>
                <a:ea typeface="Times New Roman" panose="02020603050405020304" pitchFamily="18" charset="0"/>
                <a:cs typeface="Times New Roman" panose="02020603050405020304" pitchFamily="18" charset="0"/>
              </a:rPr>
              <a:t>%: B+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83-87</a:t>
            </a:r>
            <a:r>
              <a:rPr lang="en-US" sz="1600" dirty="0">
                <a:latin typeface="Calibri" panose="020F0502020204030204" pitchFamily="34" charset="0"/>
                <a:ea typeface="Times New Roman" panose="02020603050405020304" pitchFamily="18" charset="0"/>
                <a:cs typeface="Times New Roman" panose="02020603050405020304" pitchFamily="18" charset="0"/>
              </a:rPr>
              <a:t>%: B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80-83</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B-   77-80</a:t>
            </a:r>
            <a:r>
              <a:rPr lang="en-US" sz="1600" dirty="0">
                <a:latin typeface="Calibri" panose="020F0502020204030204" pitchFamily="34" charset="0"/>
                <a:ea typeface="Times New Roman" panose="02020603050405020304" pitchFamily="18" charset="0"/>
                <a:cs typeface="Times New Roman" panose="02020603050405020304" pitchFamily="18" charset="0"/>
              </a:rPr>
              <a:t>%: C+ </a:t>
            </a:r>
          </a:p>
          <a:p>
            <a:pPr>
              <a:lnSpc>
                <a:spcPct val="115000"/>
              </a:lnSpc>
            </a:pPr>
            <a:r>
              <a:rPr lang="en-US" sz="1600" dirty="0">
                <a:latin typeface="Calibri" panose="020F0502020204030204" pitchFamily="34" charset="0"/>
                <a:ea typeface="Times New Roman" panose="02020603050405020304" pitchFamily="18" charset="0"/>
                <a:cs typeface="Times New Roman" panose="02020603050405020304" pitchFamily="18" charset="0"/>
              </a:rPr>
              <a:t>73-77%: C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70-73</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C-    &lt;</a:t>
            </a:r>
            <a:r>
              <a:rPr lang="en-US" sz="1600" dirty="0">
                <a:latin typeface="Calibri" panose="020F0502020204030204" pitchFamily="34" charset="0"/>
                <a:ea typeface="Times New Roman" panose="02020603050405020304" pitchFamily="18" charset="0"/>
                <a:cs typeface="Times New Roman" panose="02020603050405020304" pitchFamily="18" charset="0"/>
              </a:rPr>
              <a:t>70%: F</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Box 12"/>
          <p:cNvSpPr txBox="1"/>
          <p:nvPr/>
        </p:nvSpPr>
        <p:spPr>
          <a:xfrm>
            <a:off x="690939" y="5602069"/>
            <a:ext cx="7843460" cy="646331"/>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smtClean="0">
                <a:solidFill>
                  <a:schemeClr val="bg1"/>
                </a:solidFill>
              </a:rPr>
              <a:t>Submit all assignments in Blackboard—NO EMAILS.</a:t>
            </a:r>
          </a:p>
          <a:p>
            <a:pPr algn="ctr"/>
            <a:r>
              <a:rPr lang="en-US" b="1" dirty="0" smtClean="0">
                <a:solidFill>
                  <a:schemeClr val="bg1"/>
                </a:solidFill>
              </a:rPr>
              <a:t>Late assignments lose 50% of their grade.</a:t>
            </a:r>
            <a:endParaRPr lang="en-US" b="1" dirty="0">
              <a:solidFill>
                <a:schemeClr val="bg1"/>
              </a:solidFill>
            </a:endParaRPr>
          </a:p>
        </p:txBody>
      </p:sp>
    </p:spTree>
    <p:extLst>
      <p:ext uri="{BB962C8B-B14F-4D97-AF65-F5344CB8AC3E}">
        <p14:creationId xmlns:p14="http://schemas.microsoft.com/office/powerpoint/2010/main" val="2500690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5AFEB-13BF-4DD9-8815-2E1274B098B6}" type="datetime1">
              <a:rPr lang="en-US" smtClean="0"/>
              <a:pPr/>
              <a:t>1/11/2017</a:t>
            </a:fld>
            <a:endParaRPr lang="en-US"/>
          </a:p>
        </p:txBody>
      </p:sp>
      <p:sp>
        <p:nvSpPr>
          <p:cNvPr id="3" name="Slide Number Placeholder 2"/>
          <p:cNvSpPr>
            <a:spLocks noGrp="1"/>
          </p:cNvSpPr>
          <p:nvPr>
            <p:ph type="sldNum" sz="quarter" idx="12"/>
          </p:nvPr>
        </p:nvSpPr>
        <p:spPr/>
        <p:txBody>
          <a:bodyPr/>
          <a:lstStyle/>
          <a:p>
            <a:fld id="{88DB4E7A-C1B1-C24D-81B4-E5D54657DD52}" type="slidenum">
              <a:rPr lang="en-US" smtClean="0"/>
              <a:pPr/>
              <a:t>4</a:t>
            </a:fld>
            <a:endParaRPr lang="en-US"/>
          </a:p>
        </p:txBody>
      </p:sp>
      <p:sp>
        <p:nvSpPr>
          <p:cNvPr id="4" name="Rectangle 3"/>
          <p:cNvSpPr/>
          <p:nvPr/>
        </p:nvSpPr>
        <p:spPr>
          <a:xfrm>
            <a:off x="890781" y="1003158"/>
            <a:ext cx="4203267" cy="646331"/>
          </a:xfrm>
          <a:prstGeom prst="rect">
            <a:avLst/>
          </a:prstGeom>
        </p:spPr>
        <p:txBody>
          <a:bodyPr wrap="none">
            <a:spAutoFit/>
          </a:bodyPr>
          <a:lstStyle/>
          <a:p>
            <a:r>
              <a:rPr lang="en-US" sz="3600" b="1" dirty="0"/>
              <a:t>Welcome to IT-648</a:t>
            </a:r>
          </a:p>
        </p:txBody>
      </p:sp>
      <p:sp>
        <p:nvSpPr>
          <p:cNvPr id="6" name="Rectangle 5"/>
          <p:cNvSpPr/>
          <p:nvPr/>
        </p:nvSpPr>
        <p:spPr>
          <a:xfrm>
            <a:off x="533400" y="1765891"/>
            <a:ext cx="8001000" cy="3693319"/>
          </a:xfrm>
          <a:prstGeom prst="rect">
            <a:avLst/>
          </a:prstGeom>
        </p:spPr>
        <p:txBody>
          <a:bodyPr wrap="square">
            <a:spAutoFit/>
          </a:bodyPr>
          <a:lstStyle/>
          <a:p>
            <a:r>
              <a:rPr lang="en-US" b="1" u="sng" dirty="0" smtClean="0"/>
              <a:t>Weekly </a:t>
            </a:r>
            <a:r>
              <a:rPr lang="en-US" b="1" u="sng" dirty="0" smtClean="0"/>
              <a:t>Structure to get the most out of this course:</a:t>
            </a:r>
            <a:endParaRPr lang="en-US" b="1" u="sng" dirty="0" smtClean="0"/>
          </a:p>
          <a:p>
            <a:pPr marL="285750" lvl="0" indent="-285750">
              <a:buFont typeface="Arial" panose="020B0604020202020204" pitchFamily="34" charset="0"/>
              <a:buChar char="•"/>
            </a:pPr>
            <a:r>
              <a:rPr lang="en-US" b="1" dirty="0" smtClean="0"/>
              <a:t>Monday</a:t>
            </a:r>
            <a:r>
              <a:rPr lang="en-US" dirty="0"/>
              <a:t>:  </a:t>
            </a:r>
            <a:r>
              <a:rPr lang="en-US" dirty="0" smtClean="0"/>
              <a:t>Prepare for the d</a:t>
            </a:r>
            <a:r>
              <a:rPr lang="en-US" dirty="0" smtClean="0"/>
              <a:t>iscussion </a:t>
            </a:r>
            <a:r>
              <a:rPr lang="en-US" dirty="0"/>
              <a:t>of the </a:t>
            </a:r>
            <a:r>
              <a:rPr lang="en-US" dirty="0" smtClean="0"/>
              <a:t>previous week’s </a:t>
            </a:r>
            <a:r>
              <a:rPr lang="en-US" dirty="0"/>
              <a:t>lab </a:t>
            </a:r>
            <a:r>
              <a:rPr lang="en-US" dirty="0" smtClean="0"/>
              <a:t>assignment (onsite) or review assignment feedback (online); read the assigned book chapter for the week; review the new</a:t>
            </a:r>
            <a:r>
              <a:rPr lang="en-US" dirty="0" smtClean="0"/>
              <a:t> lab &amp;</a:t>
            </a:r>
            <a:r>
              <a:rPr lang="en-US" dirty="0" smtClean="0"/>
              <a:t> prepare to ask questions</a:t>
            </a:r>
          </a:p>
          <a:p>
            <a:pPr marL="285750" lvl="0" indent="-285750">
              <a:buFont typeface="Arial" panose="020B0604020202020204" pitchFamily="34" charset="0"/>
              <a:buChar char="•"/>
            </a:pPr>
            <a:r>
              <a:rPr lang="en-US" b="1" dirty="0" smtClean="0"/>
              <a:t>Tuesday</a:t>
            </a:r>
            <a:r>
              <a:rPr lang="en-US" dirty="0" smtClean="0"/>
              <a:t>:  Keep reviewing the materials posted on Blackboard; do the chapter review questions in the book</a:t>
            </a:r>
            <a:endParaRPr lang="en-US" dirty="0"/>
          </a:p>
          <a:p>
            <a:pPr marL="285750" lvl="0" indent="-285750">
              <a:buFont typeface="Arial" panose="020B0604020202020204" pitchFamily="34" charset="0"/>
              <a:buChar char="•"/>
            </a:pPr>
            <a:r>
              <a:rPr lang="en-US" b="1" dirty="0"/>
              <a:t>Wednesday</a:t>
            </a:r>
            <a:r>
              <a:rPr lang="en-US" dirty="0"/>
              <a:t>:  In-depth discussion of topic for the week with </a:t>
            </a:r>
            <a:r>
              <a:rPr lang="en-US" dirty="0" smtClean="0"/>
              <a:t>lab (onsite); do the hands-on activity (online); post your discussion post by 11:59 pm CST</a:t>
            </a:r>
          </a:p>
          <a:p>
            <a:pPr marL="285750" lvl="0" indent="-285750">
              <a:buFont typeface="Arial" panose="020B0604020202020204" pitchFamily="34" charset="0"/>
              <a:buChar char="•"/>
            </a:pPr>
            <a:r>
              <a:rPr lang="en-US" b="1" dirty="0" smtClean="0"/>
              <a:t>Thursday</a:t>
            </a:r>
            <a:r>
              <a:rPr lang="en-US" dirty="0" smtClean="0"/>
              <a:t>: Review the example case and the example case questions</a:t>
            </a:r>
            <a:endParaRPr lang="en-US" b="1" dirty="0"/>
          </a:p>
          <a:p>
            <a:pPr marL="285750" lvl="0" indent="-285750">
              <a:buFont typeface="Arial" panose="020B0604020202020204" pitchFamily="34" charset="0"/>
              <a:buChar char="•"/>
            </a:pPr>
            <a:r>
              <a:rPr lang="en-US" b="1" dirty="0"/>
              <a:t>Friday</a:t>
            </a:r>
            <a:r>
              <a:rPr lang="en-US" dirty="0"/>
              <a:t>:  Hands-on application of topic for the </a:t>
            </a:r>
            <a:r>
              <a:rPr lang="en-US" dirty="0" smtClean="0"/>
              <a:t>week; review the design case and be ready to answer the design case questions.</a:t>
            </a:r>
          </a:p>
        </p:txBody>
      </p:sp>
      <p:sp>
        <p:nvSpPr>
          <p:cNvPr id="11" name="TextBox 10"/>
          <p:cNvSpPr txBox="1"/>
          <p:nvPr/>
        </p:nvSpPr>
        <p:spPr>
          <a:xfrm>
            <a:off x="877920" y="5650468"/>
            <a:ext cx="7508940" cy="369332"/>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ctr">
            <a:spAutoFit/>
          </a:bodyPr>
          <a:lstStyle/>
          <a:p>
            <a:pPr algn="ctr"/>
            <a:r>
              <a:rPr lang="en-US" b="1" dirty="0" smtClean="0">
                <a:solidFill>
                  <a:schemeClr val="bg1"/>
                </a:solidFill>
              </a:rPr>
              <a:t>You will need your computer with the Virtual Machine for the book.</a:t>
            </a:r>
            <a:endParaRPr lang="en-US" dirty="0"/>
          </a:p>
        </p:txBody>
      </p:sp>
    </p:spTree>
    <p:extLst>
      <p:ext uri="{BB962C8B-B14F-4D97-AF65-F5344CB8AC3E}">
        <p14:creationId xmlns:p14="http://schemas.microsoft.com/office/powerpoint/2010/main" val="2204117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41B0A3F-D3D1-4D5A-8D2D-36133BDF8F05}" type="slidenum">
              <a:rPr lang="en-US" smtClean="0"/>
              <a:pPr>
                <a:defRPr/>
              </a:pPr>
              <a:t>5</a:t>
            </a:fld>
            <a:endParaRPr lang="en-US" dirty="0"/>
          </a:p>
        </p:txBody>
      </p:sp>
      <p:sp>
        <p:nvSpPr>
          <p:cNvPr id="2" name="Title 1"/>
          <p:cNvSpPr>
            <a:spLocks noGrp="1"/>
          </p:cNvSpPr>
          <p:nvPr>
            <p:ph type="title" idx="4294967295"/>
          </p:nvPr>
        </p:nvSpPr>
        <p:spPr>
          <a:xfrm>
            <a:off x="876300" y="789781"/>
            <a:ext cx="5275263" cy="820737"/>
          </a:xfrm>
        </p:spPr>
        <p:txBody>
          <a:bodyPr>
            <a:normAutofit/>
          </a:bodyPr>
          <a:lstStyle/>
          <a:p>
            <a:r>
              <a:rPr lang="en-US" sz="3200" b="1" dirty="0" smtClean="0">
                <a:solidFill>
                  <a:schemeClr val="accent1">
                    <a:lumMod val="75000"/>
                  </a:schemeClr>
                </a:solidFill>
              </a:rPr>
              <a:t>Agenda</a:t>
            </a:r>
            <a:endParaRPr lang="en-US" sz="3200" b="1" dirty="0">
              <a:solidFill>
                <a:schemeClr val="accent1">
                  <a:lumMod val="75000"/>
                </a:schemeClr>
              </a:solidFill>
            </a:endParaRP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351150581"/>
              </p:ext>
            </p:extLst>
          </p:nvPr>
        </p:nvGraphicFramePr>
        <p:xfrm>
          <a:off x="876299" y="1709738"/>
          <a:ext cx="7307001" cy="1383983"/>
        </p:xfrm>
        <a:graphic>
          <a:graphicData uri="http://schemas.openxmlformats.org/drawingml/2006/table">
            <a:tbl>
              <a:tblPr firstRow="1" firstCol="1" bandRow="1">
                <a:tableStyleId>{5C22544A-7EE6-4342-B048-85BDC9FD1C3A}</a:tableStyleId>
              </a:tblPr>
              <a:tblGrid>
                <a:gridCol w="465127"/>
                <a:gridCol w="1850009"/>
                <a:gridCol w="2026024"/>
                <a:gridCol w="2965841"/>
              </a:tblGrid>
              <a:tr h="0">
                <a:tc>
                  <a:txBody>
                    <a:bodyPr/>
                    <a:lstStyle/>
                    <a:p>
                      <a:pPr marL="0" marR="0">
                        <a:lnSpc>
                          <a:spcPct val="115000"/>
                        </a:lnSpc>
                        <a:spcBef>
                          <a:spcPts val="0"/>
                        </a:spcBef>
                        <a:spcAft>
                          <a:spcPts val="0"/>
                        </a:spcAft>
                      </a:pPr>
                      <a:r>
                        <a:rPr lang="en-US" sz="1600" dirty="0">
                          <a:effectLst/>
                        </a:rPr>
                        <a: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Topic</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Reading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Due </a:t>
                      </a:r>
                      <a:r>
                        <a:rPr lang="en-US" sz="1600" dirty="0" smtClean="0">
                          <a:effectLst/>
                        </a:rPr>
                        <a:t>Saturday </a:t>
                      </a:r>
                      <a:r>
                        <a:rPr lang="en-US" sz="1600" dirty="0" smtClean="0">
                          <a:effectLst/>
                        </a:rPr>
                        <a:t>11:59 pm CST on Blackboard</a:t>
                      </a:r>
                      <a:endParaRPr lang="en-US" sz="1600" dirty="0">
                        <a:effectLst/>
                        <a:latin typeface="Calibri"/>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600" dirty="0" smtClean="0">
                          <a:effectLst/>
                          <a:latin typeface="Calibri"/>
                          <a:ea typeface="Times New Roman"/>
                          <a:cs typeface="Times New Roman"/>
                        </a:rPr>
                        <a:t>1</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effectLst/>
                          <a:latin typeface="Calibri"/>
                          <a:ea typeface="Times New Roman"/>
                          <a:cs typeface="Times New Roman"/>
                        </a:rPr>
                        <a:t>Course Introduction</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a:solidFill>
                            <a:srgbClr val="000000"/>
                          </a:solidFill>
                          <a:effectLst/>
                          <a:latin typeface="Calibri"/>
                          <a:ea typeface="Times New Roman"/>
                          <a:cs typeface="Times New Roman"/>
                        </a:rPr>
                        <a:t>Agrawal 1</a:t>
                      </a:r>
                      <a:endParaRPr lang="en-US" sz="1600">
                        <a:effectLst/>
                        <a:latin typeface="Calibri"/>
                        <a:ea typeface="Times New Roman"/>
                        <a:cs typeface="Times New Roman"/>
                      </a:endParaRPr>
                    </a:p>
                    <a:p>
                      <a:pPr marL="0" marR="0">
                        <a:lnSpc>
                          <a:spcPct val="115000"/>
                        </a:lnSpc>
                        <a:spcBef>
                          <a:spcPts val="0"/>
                        </a:spcBef>
                        <a:spcAft>
                          <a:spcPts val="0"/>
                        </a:spcAft>
                      </a:pPr>
                      <a:r>
                        <a:rPr lang="en-US" sz="1600">
                          <a:solidFill>
                            <a:srgbClr val="000000"/>
                          </a:solidFill>
                          <a:effectLst/>
                          <a:latin typeface="Calibri"/>
                          <a:ea typeface="Times New Roman"/>
                          <a:cs typeface="Times New Roman"/>
                        </a:rPr>
                        <a:t>Videos as posted on Blackboard</a:t>
                      </a:r>
                      <a:endParaRPr lang="en-US" sz="160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solidFill>
                            <a:srgbClr val="000000"/>
                          </a:solidFill>
                          <a:effectLst/>
                          <a:latin typeface="Calibri"/>
                          <a:ea typeface="Times New Roman"/>
                          <a:cs typeface="Times New Roman"/>
                        </a:rPr>
                        <a:t>Friday: Post</a:t>
                      </a:r>
                    </a:p>
                    <a:p>
                      <a:pPr marL="0" marR="0">
                        <a:lnSpc>
                          <a:spcPct val="115000"/>
                        </a:lnSpc>
                        <a:spcBef>
                          <a:spcPts val="0"/>
                        </a:spcBef>
                        <a:spcAft>
                          <a:spcPts val="0"/>
                        </a:spcAft>
                      </a:pPr>
                      <a:r>
                        <a:rPr lang="en-US" sz="1600" dirty="0" smtClean="0">
                          <a:solidFill>
                            <a:srgbClr val="000000"/>
                          </a:solidFill>
                          <a:effectLst/>
                          <a:latin typeface="Calibri"/>
                          <a:ea typeface="Times New Roman"/>
                          <a:cs typeface="Times New Roman"/>
                        </a:rPr>
                        <a:t>Sunday: Responses</a:t>
                      </a:r>
                    </a:p>
                    <a:p>
                      <a:pPr marL="0" marR="0">
                        <a:lnSpc>
                          <a:spcPct val="115000"/>
                        </a:lnSpc>
                        <a:spcBef>
                          <a:spcPts val="0"/>
                        </a:spcBef>
                        <a:spcAft>
                          <a:spcPts val="0"/>
                        </a:spcAft>
                      </a:pPr>
                      <a:r>
                        <a:rPr lang="en-US" sz="1600" dirty="0" smtClean="0">
                          <a:solidFill>
                            <a:srgbClr val="000000"/>
                          </a:solidFill>
                          <a:effectLst/>
                          <a:latin typeface="Calibri"/>
                          <a:ea typeface="Times New Roman"/>
                          <a:cs typeface="Times New Roman"/>
                        </a:rPr>
                        <a:t>Saturday: LAB_1</a:t>
                      </a:r>
                    </a:p>
                  </a:txBody>
                  <a:tcPr marL="68580" marR="68580" marT="0" marB="0"/>
                </a:tc>
              </a:tr>
            </a:tbl>
          </a:graphicData>
        </a:graphic>
      </p:graphicFrame>
    </p:spTree>
    <p:extLst>
      <p:ext uri="{BB962C8B-B14F-4D97-AF65-F5344CB8AC3E}">
        <p14:creationId xmlns:p14="http://schemas.microsoft.com/office/powerpoint/2010/main" val="815841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a:t>
            </a:r>
            <a:endParaRPr lang="en-US" dirty="0"/>
          </a:p>
        </p:txBody>
      </p:sp>
      <p:sp>
        <p:nvSpPr>
          <p:cNvPr id="3" name="Subtitle 2"/>
          <p:cNvSpPr>
            <a:spLocks noGrp="1"/>
          </p:cNvSpPr>
          <p:nvPr>
            <p:ph type="body"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676553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2A50E9-E5F6-4F1F-91E8-37824CF40063}" type="slidenum">
              <a:rPr lang="en-US" smtClean="0"/>
              <a:t>7</a:t>
            </a:fld>
            <a:endParaRPr lang="en-US"/>
          </a:p>
        </p:txBody>
      </p:sp>
      <p:sp>
        <p:nvSpPr>
          <p:cNvPr id="2" name="Title 1"/>
          <p:cNvSpPr>
            <a:spLocks noGrp="1"/>
          </p:cNvSpPr>
          <p:nvPr>
            <p:ph type="title" idx="4294967295"/>
          </p:nvPr>
        </p:nvSpPr>
        <p:spPr>
          <a:xfrm>
            <a:off x="914400" y="838200"/>
            <a:ext cx="4724400" cy="762000"/>
          </a:xfrm>
        </p:spPr>
        <p:txBody>
          <a:bodyPr/>
          <a:lstStyle/>
          <a:p>
            <a:r>
              <a:rPr lang="en-US" dirty="0" smtClean="0"/>
              <a:t>Overview</a:t>
            </a:r>
            <a:endParaRPr lang="en-US" dirty="0"/>
          </a:p>
        </p:txBody>
      </p:sp>
      <p:sp>
        <p:nvSpPr>
          <p:cNvPr id="6" name="Rectangle 5"/>
          <p:cNvSpPr/>
          <p:nvPr/>
        </p:nvSpPr>
        <p:spPr>
          <a:xfrm>
            <a:off x="914400" y="1752600"/>
            <a:ext cx="7315200" cy="2862322"/>
          </a:xfrm>
          <a:prstGeom prst="rect">
            <a:avLst/>
          </a:prstGeom>
        </p:spPr>
        <p:txBody>
          <a:bodyPr wrap="square">
            <a:spAutoFit/>
          </a:bodyPr>
          <a:lstStyle/>
          <a:p>
            <a:r>
              <a:rPr lang="en-US" dirty="0"/>
              <a:t>By the end of this week, you will be able to</a:t>
            </a:r>
            <a:r>
              <a:rPr lang="en-US" dirty="0" smtClean="0"/>
              <a:t>:</a:t>
            </a:r>
          </a:p>
          <a:p>
            <a:endParaRPr lang="en-US" dirty="0"/>
          </a:p>
          <a:p>
            <a:pPr marL="342900" lvl="0" indent="-342900">
              <a:buFont typeface="Wingdings" panose="05000000000000000000" pitchFamily="2" charset="2"/>
              <a:buChar char="q"/>
            </a:pPr>
            <a:r>
              <a:rPr lang="en-US" dirty="0"/>
              <a:t>Summarize the important developments that led to the current state of the information security industry </a:t>
            </a:r>
          </a:p>
          <a:p>
            <a:pPr marL="342900" lvl="0" indent="-342900">
              <a:buFont typeface="Wingdings" panose="05000000000000000000" pitchFamily="2" charset="2"/>
              <a:buChar char="q"/>
            </a:pPr>
            <a:r>
              <a:rPr lang="en-US" dirty="0"/>
              <a:t>Define key terms used in information security </a:t>
            </a:r>
          </a:p>
          <a:p>
            <a:pPr marL="342900" lvl="0" indent="-342900">
              <a:buFont typeface="Wingdings" panose="05000000000000000000" pitchFamily="2" charset="2"/>
              <a:buChar char="q"/>
            </a:pPr>
            <a:r>
              <a:rPr lang="en-US" dirty="0"/>
              <a:t>Describe in broad outlines the procedures used in the industry to maintain information security</a:t>
            </a:r>
          </a:p>
          <a:p>
            <a:pPr marL="342900" lvl="0" indent="-342900">
              <a:buFont typeface="Wingdings" panose="05000000000000000000" pitchFamily="2" charset="2"/>
              <a:buChar char="q"/>
            </a:pPr>
            <a:r>
              <a:rPr lang="en-US" dirty="0"/>
              <a:t>Perform a simple software audit with an online vulnerability scanner</a:t>
            </a:r>
          </a:p>
          <a:p>
            <a:pPr marL="342900" lvl="0" indent="-342900">
              <a:buFont typeface="Wingdings" panose="05000000000000000000" pitchFamily="2" charset="2"/>
              <a:buChar char="q"/>
            </a:pPr>
            <a:r>
              <a:rPr lang="en-US" dirty="0"/>
              <a:t>Reverse engineer a simple virus cloaking mechanism</a:t>
            </a:r>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1353540356"/>
              </p:ext>
            </p:extLst>
          </p:nvPr>
        </p:nvGraphicFramePr>
        <p:xfrm>
          <a:off x="4038600" y="4953000"/>
          <a:ext cx="914400" cy="806450"/>
        </p:xfrm>
        <a:graphic>
          <a:graphicData uri="http://schemas.openxmlformats.org/presentationml/2006/ole">
            <mc:AlternateContent xmlns:mc="http://schemas.openxmlformats.org/markup-compatibility/2006">
              <mc:Choice xmlns:v="urn:schemas-microsoft-com:vml" Requires="v">
                <p:oleObj spid="_x0000_s4106" name="Presentation" showAsIcon="1" r:id="rId3" imgW="914400" imgH="806400" progId="PowerPoint.Show.12">
                  <p:embed/>
                </p:oleObj>
              </mc:Choice>
              <mc:Fallback>
                <p:oleObj name="Presentation" showAsIcon="1" r:id="rId3" imgW="914400" imgH="806400" progId="PowerPoint.Show.12">
                  <p:embed/>
                  <p:pic>
                    <p:nvPicPr>
                      <p:cNvPr id="0" name=""/>
                      <p:cNvPicPr/>
                      <p:nvPr/>
                    </p:nvPicPr>
                    <p:blipFill>
                      <a:blip r:embed="rId4"/>
                      <a:stretch>
                        <a:fillRect/>
                      </a:stretch>
                    </p:blipFill>
                    <p:spPr>
                      <a:xfrm>
                        <a:off x="4038600" y="495300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50337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8</a:t>
            </a:fld>
            <a:endParaRPr lang="en-US"/>
          </a:p>
        </p:txBody>
      </p:sp>
      <p:sp>
        <p:nvSpPr>
          <p:cNvPr id="3" name="Title 1"/>
          <p:cNvSpPr txBox="1">
            <a:spLocks/>
          </p:cNvSpPr>
          <p:nvPr/>
        </p:nvSpPr>
        <p:spPr>
          <a:xfrm>
            <a:off x="914400" y="838200"/>
            <a:ext cx="4724400" cy="76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Discussion 1</a:t>
            </a:r>
            <a:endParaRPr lang="en-US" dirty="0"/>
          </a:p>
        </p:txBody>
      </p:sp>
      <p:sp>
        <p:nvSpPr>
          <p:cNvPr id="4" name="Rectangle 3"/>
          <p:cNvSpPr/>
          <p:nvPr/>
        </p:nvSpPr>
        <p:spPr>
          <a:xfrm>
            <a:off x="533400" y="1676400"/>
            <a:ext cx="8229600" cy="4524315"/>
          </a:xfrm>
          <a:prstGeom prst="rect">
            <a:avLst/>
          </a:prstGeom>
        </p:spPr>
        <p:txBody>
          <a:bodyPr wrap="square">
            <a:spAutoFit/>
          </a:bodyPr>
          <a:lstStyle/>
          <a:p>
            <a:r>
              <a:rPr lang="en-US" b="1" dirty="0"/>
              <a:t>POST (DUE FRI 11:59 pm CST):   </a:t>
            </a:r>
            <a:r>
              <a:rPr lang="en-US" dirty="0"/>
              <a:t>Every course is much better when you are having fun!  And having fun means getting to know the people who are undertaking this educational journey with you.  So, please share with us an introduction of who you are, where you come from, where you are currently located, and why you are taking such a hard and intense course during the winter/ spring, when you could be lounging on a couch in front of a fireplace with a good novel and a cup of coffee in your hand</a:t>
            </a:r>
            <a:r>
              <a:rPr lang="en-US" dirty="0" smtClean="0"/>
              <a:t>.</a:t>
            </a:r>
          </a:p>
          <a:p>
            <a:endParaRPr lang="en-US" dirty="0"/>
          </a:p>
          <a:p>
            <a:r>
              <a:rPr lang="en-US" dirty="0"/>
              <a:t>Then get to work:</a:t>
            </a:r>
          </a:p>
          <a:p>
            <a:r>
              <a:rPr lang="en-US" dirty="0"/>
              <a:t>On the internet, find the homepage of </a:t>
            </a:r>
            <a:r>
              <a:rPr lang="en-US" dirty="0" err="1"/>
              <a:t>Secunia</a:t>
            </a:r>
            <a:r>
              <a:rPr lang="en-US" dirty="0"/>
              <a:t> Online Software Inspector, download the free personal computer app, and perform a scan of your laptop.  In your discussion post, describe the </a:t>
            </a:r>
            <a:r>
              <a:rPr lang="en-US" dirty="0" smtClean="0"/>
              <a:t>results.</a:t>
            </a:r>
          </a:p>
          <a:p>
            <a:endParaRPr lang="en-US" dirty="0"/>
          </a:p>
          <a:p>
            <a:r>
              <a:rPr lang="en-US" b="1" dirty="0"/>
              <a:t>RESPONSE (DUE SUN 11:59 pm CST):</a:t>
            </a:r>
            <a:r>
              <a:rPr lang="en-US" dirty="0"/>
              <a:t>   Respond to two of your peers' posts.   List three actions they can take to fix issues that the audit tool has </a:t>
            </a:r>
            <a:r>
              <a:rPr lang="en-US" dirty="0" smtClean="0"/>
              <a:t>identified.</a:t>
            </a:r>
            <a:endParaRPr lang="en-US" dirty="0"/>
          </a:p>
        </p:txBody>
      </p:sp>
    </p:spTree>
    <p:extLst>
      <p:ext uri="{BB962C8B-B14F-4D97-AF65-F5344CB8AC3E}">
        <p14:creationId xmlns:p14="http://schemas.microsoft.com/office/powerpoint/2010/main" val="210996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2A50E9-E5F6-4F1F-91E8-37824CF40063}" type="slidenum">
              <a:rPr lang="en-US" smtClean="0"/>
              <a:t>9</a:t>
            </a:fld>
            <a:endParaRPr lang="en-US"/>
          </a:p>
        </p:txBody>
      </p:sp>
      <p:sp>
        <p:nvSpPr>
          <p:cNvPr id="3" name="Title 1"/>
          <p:cNvSpPr txBox="1">
            <a:spLocks/>
          </p:cNvSpPr>
          <p:nvPr/>
        </p:nvSpPr>
        <p:spPr>
          <a:xfrm>
            <a:off x="914400" y="838200"/>
            <a:ext cx="4724400" cy="76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dirty="0" smtClean="0"/>
              <a:t>Homework Lab_1</a:t>
            </a:r>
            <a:endParaRPr lang="en-US" dirty="0"/>
          </a:p>
        </p:txBody>
      </p:sp>
      <p:sp>
        <p:nvSpPr>
          <p:cNvPr id="4" name="Rectangle 3"/>
          <p:cNvSpPr/>
          <p:nvPr/>
        </p:nvSpPr>
        <p:spPr>
          <a:xfrm>
            <a:off x="914400" y="1828800"/>
            <a:ext cx="7391400" cy="2031325"/>
          </a:xfrm>
          <a:prstGeom prst="rect">
            <a:avLst/>
          </a:prstGeom>
        </p:spPr>
        <p:txBody>
          <a:bodyPr wrap="square">
            <a:spAutoFit/>
          </a:bodyPr>
          <a:lstStyle/>
          <a:p>
            <a:r>
              <a:rPr lang="en-US" b="1" dirty="0"/>
              <a:t>LAB_1</a:t>
            </a:r>
            <a:r>
              <a:rPr lang="en-US" dirty="0"/>
              <a:t>:  The company you currently work for does not have a CISO.  You want this job and decide to demonstrate to the CEO that steganography is real.  Use the company logo that you have received and follow the steps on p. 17-21 in our course book to embed secret text in the image.  Submit printouts of the original image, the modified image, and a screenshot of the text embedded in the image as in Figure 1.14</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028" y="3697045"/>
            <a:ext cx="4377543" cy="23479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768275" y="4217075"/>
            <a:ext cx="2688028" cy="2031325"/>
          </a:xfrm>
          <a:prstGeom prst="rect">
            <a:avLst/>
          </a:prstGeom>
          <a:noFill/>
        </p:spPr>
        <p:txBody>
          <a:bodyPr wrap="square" rtlCol="0">
            <a:spAutoFit/>
          </a:bodyPr>
          <a:lstStyle/>
          <a:p>
            <a:r>
              <a:rPr lang="en-US" dirty="0" smtClean="0"/>
              <a:t>Use the files in your assigned group area.</a:t>
            </a:r>
          </a:p>
          <a:p>
            <a:endParaRPr lang="en-US" dirty="0"/>
          </a:p>
          <a:p>
            <a:endParaRPr lang="en-US" dirty="0" smtClean="0"/>
          </a:p>
          <a:p>
            <a:r>
              <a:rPr lang="en-US" dirty="0" smtClean="0"/>
              <a:t>NOTE:  Groups may change after the add/ drop deadline.</a:t>
            </a:r>
            <a:endParaRPr lang="en-US" dirty="0"/>
          </a:p>
        </p:txBody>
      </p:sp>
      <p:sp>
        <p:nvSpPr>
          <p:cNvPr id="6" name="Right Arrow 5"/>
          <p:cNvSpPr/>
          <p:nvPr/>
        </p:nvSpPr>
        <p:spPr>
          <a:xfrm>
            <a:off x="2057400" y="4800600"/>
            <a:ext cx="1219200" cy="5866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867607"/>
      </p:ext>
    </p:extLst>
  </p:cSld>
  <p:clrMapOvr>
    <a:masterClrMapping/>
  </p:clrMapOvr>
</p:sld>
</file>

<file path=ppt/theme/theme1.xml><?xml version="1.0" encoding="utf-8"?>
<a:theme xmlns:a="http://schemas.openxmlformats.org/drawingml/2006/main" name="nologo_template">
  <a:themeElements>
    <a:clrScheme name="Valpo Colors">
      <a:dk1>
        <a:sysClr val="windowText" lastClr="000000"/>
      </a:dk1>
      <a:lt1>
        <a:sysClr val="window" lastClr="FFFFFF"/>
      </a:lt1>
      <a:dk2>
        <a:srgbClr val="382111"/>
      </a:dk2>
      <a:lt2>
        <a:srgbClr val="FCCC00"/>
      </a:lt2>
      <a:accent1>
        <a:srgbClr val="ADD632"/>
      </a:accent1>
      <a:accent2>
        <a:srgbClr val="847A6C"/>
      </a:accent2>
      <a:accent3>
        <a:srgbClr val="FFD747"/>
      </a:accent3>
      <a:accent4>
        <a:srgbClr val="BB975E"/>
      </a:accent4>
      <a:accent5>
        <a:srgbClr val="B3AB9C"/>
      </a:accent5>
      <a:accent6>
        <a:srgbClr val="8F6F5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ValpoIT603_Week15</Template>
  <TotalTime>2841</TotalTime>
  <Words>728</Words>
  <Application>Microsoft Office PowerPoint</Application>
  <PresentationFormat>On-screen Show (4:3)</PresentationFormat>
  <Paragraphs>121</Paragraphs>
  <Slides>11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nologo_template</vt:lpstr>
      <vt:lpstr>Presentation</vt:lpstr>
      <vt:lpstr>IT-648: IT Risk Management</vt:lpstr>
      <vt:lpstr>PowerPoint Presentation</vt:lpstr>
      <vt:lpstr>PowerPoint Presentation</vt:lpstr>
      <vt:lpstr>PowerPoint Presentation</vt:lpstr>
      <vt:lpstr>Agenda</vt:lpstr>
      <vt:lpstr>Chapter 1</vt:lpstr>
      <vt:lpstr>Overview</vt:lpstr>
      <vt:lpstr>PowerPoint Presentation</vt:lpstr>
      <vt:lpstr>PowerPoint Presentation</vt:lpstr>
      <vt:lpstr>Summary</vt:lpstr>
      <vt:lpstr>For Next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Agrawal, Manish</dc:creator>
  <cp:lastModifiedBy>Sonja Streuber</cp:lastModifiedBy>
  <cp:revision>157</cp:revision>
  <dcterms:created xsi:type="dcterms:W3CDTF">2012-09-11T14:18:12Z</dcterms:created>
  <dcterms:modified xsi:type="dcterms:W3CDTF">2017-01-12T06:36:27Z</dcterms:modified>
</cp:coreProperties>
</file>