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0" d="100"/>
          <a:sy n="180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FE73-0FA6-495C-82B3-C3E7FD76E1DB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FBC0-CF35-4085-B8FE-571EA1201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3290BD-FFAC-4F13-972B-E1E163761E81}" type="datetime1">
              <a:rPr lang="en-US" smtClean="0"/>
              <a:t>5/21/2013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6F0A-BC2F-4AB8-8CBE-73548B3453CB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37C1-BAB5-4DD7-A0E0-D5F5A22C43E0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08A1-3618-49C5-9D9D-AC65195BC39D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7BB2D6-D15E-4E06-A652-DDB0D003396F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D204-51CB-4A6D-BA57-CA2D0DA71DBF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F229-E3F9-4369-878B-9D2569AFE2DB}" type="datetime1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675A-289D-4BAA-BBA1-C15C241947D3}" type="datetime1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E405-47B6-4491-AE78-8DDBBF8C19D8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4A40-305F-4DFB-B65E-2AE33D6BA10E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255-6EF2-4563-9AC9-BA21D246F1E3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9B19EE-E4AE-440A-B639-4FE8E459B276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2A50E9-E5F6-4F1F-91E8-37824CF40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information security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assets vs. physical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Duplicability</a:t>
            </a:r>
          </a:p>
          <a:p>
            <a:pPr lvl="1"/>
            <a:r>
              <a:rPr lang="en-US" dirty="0" smtClean="0"/>
              <a:t>Information assets are not just invisible</a:t>
            </a:r>
          </a:p>
          <a:p>
            <a:pPr lvl="1"/>
            <a:r>
              <a:rPr lang="en-US" dirty="0" smtClean="0"/>
              <a:t>They are also costless to replicate</a:t>
            </a:r>
          </a:p>
          <a:p>
            <a:r>
              <a:rPr lang="en-US" dirty="0" smtClean="0"/>
              <a:t>Physical theft visible</a:t>
            </a:r>
          </a:p>
          <a:p>
            <a:pPr lvl="1"/>
            <a:r>
              <a:rPr lang="en-US" dirty="0" smtClean="0"/>
              <a:t>Vandalized car noticeable even to strangers</a:t>
            </a:r>
          </a:p>
          <a:p>
            <a:r>
              <a:rPr lang="en-US" dirty="0" smtClean="0"/>
              <a:t>Information theft not visible</a:t>
            </a:r>
          </a:p>
          <a:p>
            <a:pPr lvl="1"/>
            <a:r>
              <a:rPr lang="en-US" dirty="0" smtClean="0"/>
              <a:t>Information theft not visible even to owners, e.g.</a:t>
            </a:r>
          </a:p>
          <a:p>
            <a:pPr lvl="2"/>
            <a:r>
              <a:rPr lang="en-US" dirty="0" smtClean="0"/>
              <a:t>How do you know if your assignment was copied without your permission?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Duplicability of assets is another general challenge in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vs. physical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Invisibility</a:t>
            </a:r>
          </a:p>
          <a:p>
            <a:pPr lvl="1"/>
            <a:r>
              <a:rPr lang="en-US" dirty="0" smtClean="0"/>
              <a:t>Duplicability</a:t>
            </a:r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Physical deterrence has limited impacts</a:t>
            </a:r>
          </a:p>
          <a:p>
            <a:pPr lvl="2"/>
            <a:r>
              <a:rPr lang="en-US" dirty="0" smtClean="0"/>
              <a:t>Locks, cameras etc.</a:t>
            </a:r>
          </a:p>
          <a:p>
            <a:pPr lvl="1"/>
            <a:r>
              <a:rPr lang="en-US" dirty="0" smtClean="0"/>
              <a:t>Asset recovery is meaningless</a:t>
            </a:r>
          </a:p>
          <a:p>
            <a:pPr lvl="2"/>
            <a:r>
              <a:rPr lang="en-US" dirty="0" smtClean="0"/>
              <a:t>You can return a stolen car</a:t>
            </a:r>
          </a:p>
          <a:p>
            <a:pPr lvl="3"/>
            <a:r>
              <a:rPr lang="en-US" dirty="0" smtClean="0"/>
              <a:t>What does it mean to return stolen information?</a:t>
            </a:r>
          </a:p>
          <a:p>
            <a:pPr lvl="2"/>
            <a:r>
              <a:rPr lang="en-US" dirty="0" smtClean="0"/>
              <a:t>100’s of potential copies in no time, at little cost</a:t>
            </a:r>
          </a:p>
          <a:p>
            <a:pPr lvl="3"/>
            <a:r>
              <a:rPr lang="en-US" dirty="0" smtClean="0"/>
              <a:t>Information in these copies is usable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representation 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Gold</a:t>
            </a:r>
          </a:p>
          <a:p>
            <a:pPr lvl="1"/>
            <a:r>
              <a:rPr lang="en-US" dirty="0" smtClean="0"/>
              <a:t>Centuries-old traditional measure of economic value</a:t>
            </a:r>
          </a:p>
          <a:p>
            <a:pPr lvl="1"/>
            <a:r>
              <a:rPr lang="en-US" dirty="0" smtClean="0"/>
              <a:t>Hence gold-bars in model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Today, information assets are potentially far more valuable than gold assets</a:t>
            </a:r>
          </a:p>
          <a:p>
            <a:r>
              <a:rPr lang="en-US" dirty="0" smtClean="0"/>
              <a:t>Stored in IT system</a:t>
            </a:r>
          </a:p>
          <a:p>
            <a:pPr lvl="1"/>
            <a:r>
              <a:rPr lang="en-US" dirty="0" smtClean="0"/>
              <a:t>Definition of IT system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ssembly </a:t>
            </a:r>
            <a:r>
              <a:rPr lang="en-US" dirty="0"/>
              <a:t>of computer hardware, software and firmware, configured for the purpose of processing, storing or forwarding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E.g.: Excel spreadsheet on PC, ERP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Weaknesses in a system that can be exploited</a:t>
            </a:r>
          </a:p>
          <a:p>
            <a:r>
              <a:rPr lang="en-US" dirty="0" smtClean="0"/>
              <a:t>All systems have vulnerabilities, e.g.</a:t>
            </a:r>
          </a:p>
          <a:p>
            <a:pPr lvl="1"/>
            <a:r>
              <a:rPr lang="en-US" dirty="0" smtClean="0"/>
              <a:t>Hard drive crashes</a:t>
            </a:r>
          </a:p>
          <a:p>
            <a:pPr lvl="1"/>
            <a:r>
              <a:rPr lang="en-US" dirty="0" smtClean="0"/>
              <a:t>Theft</a:t>
            </a:r>
          </a:p>
          <a:p>
            <a:r>
              <a:rPr lang="en-US" dirty="0" smtClean="0"/>
              <a:t>Technology improving with every release</a:t>
            </a:r>
          </a:p>
          <a:p>
            <a:pPr lvl="1"/>
            <a:r>
              <a:rPr lang="en-US" dirty="0" smtClean="0"/>
              <a:t>However, products also getting increasingly complex</a:t>
            </a:r>
          </a:p>
          <a:p>
            <a:pPr lvl="2"/>
            <a:r>
              <a:rPr lang="en-US" dirty="0" smtClean="0"/>
              <a:t>Tens of millions of lines of code</a:t>
            </a:r>
          </a:p>
          <a:p>
            <a:pPr lvl="2"/>
            <a:r>
              <a:rPr lang="en-US" dirty="0" smtClean="0"/>
              <a:t>Thousands of co-operating developers</a:t>
            </a:r>
          </a:p>
          <a:p>
            <a:r>
              <a:rPr lang="en-US" dirty="0" smtClean="0"/>
              <a:t>But human vulnerabilities remain, e.g.</a:t>
            </a:r>
          </a:p>
          <a:p>
            <a:pPr lvl="1"/>
            <a:r>
              <a:rPr lang="en-US" dirty="0" smtClean="0"/>
              <a:t>Weak passwords, ignorance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 and NVD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CVE</a:t>
            </a:r>
          </a:p>
          <a:p>
            <a:pPr lvl="1"/>
            <a:r>
              <a:rPr lang="en-US" dirty="0" smtClean="0"/>
              <a:t>Common vulnerabilities and exposures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common names and identifiers for all publicly known software </a:t>
            </a:r>
            <a:r>
              <a:rPr lang="en-US" dirty="0" smtClean="0"/>
              <a:t>vulnerabilities</a:t>
            </a:r>
          </a:p>
          <a:p>
            <a:pPr lvl="2"/>
            <a:r>
              <a:rPr lang="en-US" dirty="0" smtClean="0"/>
              <a:t>Facilitates discussion</a:t>
            </a:r>
          </a:p>
          <a:p>
            <a:pPr lvl="1"/>
            <a:r>
              <a:rPr lang="en-US" dirty="0" smtClean="0"/>
              <a:t>Maintained by </a:t>
            </a:r>
            <a:r>
              <a:rPr lang="en-US" dirty="0" err="1" smtClean="0"/>
              <a:t>Mitre</a:t>
            </a:r>
            <a:endParaRPr lang="en-US" dirty="0" smtClean="0"/>
          </a:p>
          <a:p>
            <a:pPr lvl="2"/>
            <a:r>
              <a:rPr lang="en-US" dirty="0" smtClean="0"/>
              <a:t>Non-profit R&amp;D organization</a:t>
            </a:r>
          </a:p>
          <a:p>
            <a:r>
              <a:rPr lang="en-US" dirty="0" smtClean="0"/>
              <a:t>NVD</a:t>
            </a:r>
          </a:p>
          <a:p>
            <a:pPr lvl="1"/>
            <a:r>
              <a:rPr lang="en-US" dirty="0" smtClean="0"/>
              <a:t>National vulnerabilities database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ikely </a:t>
            </a:r>
            <a:r>
              <a:rPr lang="en-US" dirty="0"/>
              <a:t>impacts of </a:t>
            </a:r>
            <a:r>
              <a:rPr lang="en-US" dirty="0" smtClean="0"/>
              <a:t>each CVE vulnerability</a:t>
            </a:r>
          </a:p>
          <a:p>
            <a:pPr lvl="1"/>
            <a:r>
              <a:rPr lang="en-US" dirty="0" smtClean="0"/>
              <a:t>Recommended </a:t>
            </a:r>
            <a:r>
              <a:rPr lang="en-US" dirty="0"/>
              <a:t>measures to remove </a:t>
            </a:r>
            <a:r>
              <a:rPr lang="en-US" dirty="0" smtClean="0"/>
              <a:t>each CVE vulnerability</a:t>
            </a:r>
          </a:p>
          <a:p>
            <a:r>
              <a:rPr lang="en-US" dirty="0" smtClean="0"/>
              <a:t>Industry-government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394"/>
            <a:ext cx="8229600" cy="389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of CVE and NVD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 between CVE and NVD</a:t>
            </a:r>
          </a:p>
          <a:p>
            <a:endParaRPr lang="en-US" dirty="0" smtClean="0"/>
          </a:p>
          <a:p>
            <a:r>
              <a:rPr lang="en-US" dirty="0" smtClean="0"/>
              <a:t>Most vulnerabilities typically reported by vendor itself</a:t>
            </a:r>
          </a:p>
          <a:p>
            <a:pPr lvl="1"/>
            <a:r>
              <a:rPr lang="en-US" dirty="0" smtClean="0"/>
              <a:t>i.e. vulnerability has been verified to exist</a:t>
            </a:r>
          </a:p>
          <a:p>
            <a:pPr lvl="1"/>
            <a:r>
              <a:rPr lang="en-US" dirty="0" smtClean="0"/>
              <a:t>Added to CVE database after public report</a:t>
            </a:r>
          </a:p>
          <a:p>
            <a:endParaRPr lang="en-US" dirty="0" smtClean="0"/>
          </a:p>
          <a:p>
            <a:r>
              <a:rPr lang="en-US" dirty="0" smtClean="0"/>
              <a:t>Detailed information about the vulnerability usually found at the vendor’s site</a:t>
            </a:r>
          </a:p>
          <a:p>
            <a:pPr lvl="1"/>
            <a:r>
              <a:rPr lang="en-US" dirty="0" smtClean="0"/>
              <a:t>CVE not “whistle-blower” or “watchdog”</a:t>
            </a:r>
          </a:p>
          <a:p>
            <a:pPr lvl="1"/>
            <a:r>
              <a:rPr lang="en-US" dirty="0" smtClean="0"/>
              <a:t>CVE and NVD are primarily central repositories of known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of 11 reported vulnerabilities/ day (May 2012)</a:t>
            </a:r>
          </a:p>
          <a:p>
            <a:pPr lvl="1"/>
            <a:r>
              <a:rPr lang="en-US" dirty="0" smtClean="0"/>
              <a:t>Mostly reported by vendors themselves</a:t>
            </a:r>
          </a:p>
          <a:p>
            <a:r>
              <a:rPr lang="en-US" dirty="0" smtClean="0"/>
              <a:t>New vulnerabilities</a:t>
            </a:r>
            <a:r>
              <a:rPr lang="en-US" baseline="30000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2010: 6,253</a:t>
            </a:r>
          </a:p>
          <a:p>
            <a:pPr lvl="1"/>
            <a:r>
              <a:rPr lang="en-US" dirty="0" smtClean="0"/>
              <a:t>2011: 4,989</a:t>
            </a:r>
          </a:p>
          <a:p>
            <a:pPr lvl="1"/>
            <a:r>
              <a:rPr lang="en-US" dirty="0" smtClean="0"/>
              <a:t>Drop: ~20%</a:t>
            </a:r>
          </a:p>
          <a:p>
            <a:r>
              <a:rPr lang="en-US" dirty="0" smtClean="0"/>
              <a:t>Attacks</a:t>
            </a:r>
            <a:r>
              <a:rPr lang="en-US" baseline="30000" dirty="0" smtClean="0"/>
              <a:t>*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2010: 5.5 billion</a:t>
            </a:r>
          </a:p>
          <a:p>
            <a:pPr lvl="1"/>
            <a:r>
              <a:rPr lang="en-US" dirty="0" smtClean="0"/>
              <a:t>2011: 3 billion</a:t>
            </a:r>
          </a:p>
          <a:p>
            <a:r>
              <a:rPr lang="en-US" dirty="0" smtClean="0"/>
              <a:t>Industry publishes top 25 vulnerability causing errors for the year from this database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apabilities</a:t>
            </a:r>
            <a:r>
              <a:rPr lang="en-US" dirty="0"/>
              <a:t>, intentions and attack methods of adversaries to exploit or cause harm to information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Someone trying to steal intellectual property</a:t>
            </a:r>
          </a:p>
          <a:p>
            <a:pPr lvl="1"/>
            <a:r>
              <a:rPr lang="en-US" dirty="0" smtClean="0"/>
              <a:t>Someone trying to guess passwords</a:t>
            </a:r>
          </a:p>
          <a:p>
            <a:endParaRPr lang="en-US" dirty="0" smtClean="0"/>
          </a:p>
          <a:p>
            <a:r>
              <a:rPr lang="en-US" dirty="0" smtClean="0"/>
              <a:t>Model representation</a:t>
            </a:r>
          </a:p>
          <a:p>
            <a:pPr lvl="1"/>
            <a:r>
              <a:rPr lang="en-US" dirty="0" smtClean="0"/>
              <a:t>Shown as arrows in basic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80’s</a:t>
            </a:r>
          </a:p>
          <a:p>
            <a:pPr lvl="1"/>
            <a:r>
              <a:rPr lang="en-US" dirty="0" smtClean="0"/>
              <a:t>Pranks</a:t>
            </a:r>
          </a:p>
          <a:p>
            <a:pPr lvl="1"/>
            <a:r>
              <a:rPr lang="en-US" dirty="0" smtClean="0"/>
              <a:t>No malicious intention</a:t>
            </a:r>
          </a:p>
          <a:p>
            <a:r>
              <a:rPr lang="en-US" dirty="0" smtClean="0"/>
              <a:t>2000</a:t>
            </a:r>
          </a:p>
          <a:p>
            <a:pPr lvl="1"/>
            <a:r>
              <a:rPr lang="en-US" dirty="0" smtClean="0"/>
              <a:t>Disruptive</a:t>
            </a:r>
          </a:p>
          <a:p>
            <a:pPr lvl="1"/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Denial of service outcomes</a:t>
            </a:r>
          </a:p>
          <a:p>
            <a:pPr lvl="1"/>
            <a:r>
              <a:rPr lang="en-US" dirty="0" smtClean="0"/>
              <a:t>Yet, not particularly profit seeking</a:t>
            </a:r>
          </a:p>
          <a:p>
            <a:r>
              <a:rPr lang="en-US" dirty="0" smtClean="0"/>
              <a:t>2010+</a:t>
            </a:r>
          </a:p>
          <a:p>
            <a:pPr lvl="1"/>
            <a:r>
              <a:rPr lang="en-US" dirty="0" smtClean="0"/>
              <a:t>Primarily profit seeking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elements of the basic information security model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relationships between the elements of the basic information security model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common classification of information security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Counterpart to vulnerability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Industry interest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Atlas threat monitor</a:t>
            </a:r>
          </a:p>
          <a:p>
            <a:pPr lvl="1"/>
            <a:r>
              <a:rPr lang="en-US" dirty="0" smtClean="0"/>
              <a:t>Uses sensors deployed at major ISPs worldwide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threat monitor interface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382" y="1280795"/>
            <a:ext cx="5563235" cy="534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industrialization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security attacks targeted towards profit-seeking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Ramnicu</a:t>
            </a:r>
            <a:r>
              <a:rPr lang="en-US" dirty="0" smtClean="0"/>
              <a:t> </a:t>
            </a:r>
            <a:r>
              <a:rPr lang="en-US" dirty="0" err="1" smtClean="0"/>
              <a:t>Valcea</a:t>
            </a:r>
            <a:r>
              <a:rPr lang="en-US" dirty="0" smtClean="0"/>
              <a:t>, Romania</a:t>
            </a:r>
            <a:r>
              <a:rPr lang="en-US" baseline="30000" dirty="0" smtClean="0"/>
              <a:t>*</a:t>
            </a:r>
            <a:endParaRPr lang="en-US" dirty="0" smtClean="0"/>
          </a:p>
          <a:p>
            <a:pPr lvl="2"/>
            <a:r>
              <a:rPr lang="en-US" dirty="0" smtClean="0"/>
              <a:t>Town built around “hacking”</a:t>
            </a:r>
          </a:p>
          <a:p>
            <a:endParaRPr lang="en-US" dirty="0" smtClean="0"/>
          </a:p>
          <a:p>
            <a:r>
              <a:rPr lang="en-US" dirty="0" smtClean="0"/>
              <a:t>Led to the development of tools</a:t>
            </a:r>
          </a:p>
          <a:p>
            <a:pPr lvl="1"/>
            <a:r>
              <a:rPr lang="en-US" dirty="0" smtClean="0"/>
              <a:t>Integrated development environments and toolkits</a:t>
            </a:r>
          </a:p>
          <a:p>
            <a:pPr lvl="2"/>
            <a:r>
              <a:rPr lang="en-US" dirty="0" smtClean="0"/>
              <a:t>Zeus, </a:t>
            </a:r>
            <a:r>
              <a:rPr lang="en-US" dirty="0" err="1" smtClean="0"/>
              <a:t>Spyeye</a:t>
            </a:r>
            <a:endParaRPr lang="en-US" dirty="0" smtClean="0"/>
          </a:p>
          <a:p>
            <a:pPr lvl="1"/>
            <a:r>
              <a:rPr lang="en-US" dirty="0" smtClean="0"/>
              <a:t>Remove entry barriers</a:t>
            </a:r>
          </a:p>
          <a:p>
            <a:pPr lvl="2"/>
            <a:r>
              <a:rPr lang="en-US" dirty="0" smtClean="0"/>
              <a:t>No more creating exploits from first principles</a:t>
            </a:r>
          </a:p>
          <a:p>
            <a:pPr lvl="2"/>
            <a:r>
              <a:rPr lang="en-US" dirty="0" smtClean="0"/>
              <a:t>Wider population can become attackers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Safeguards used to minimize the impact of threats</a:t>
            </a:r>
          </a:p>
          <a:p>
            <a:r>
              <a:rPr lang="en-US" dirty="0" smtClean="0"/>
              <a:t>Vulnerabilities and threats not going away</a:t>
            </a:r>
          </a:p>
          <a:p>
            <a:r>
              <a:rPr lang="en-US" dirty="0" smtClean="0"/>
              <a:t>System administrator response?</a:t>
            </a:r>
          </a:p>
          <a:p>
            <a:pPr lvl="1"/>
            <a:r>
              <a:rPr lang="en-US" dirty="0" smtClean="0"/>
              <a:t>Controls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Strong passwords</a:t>
            </a:r>
          </a:p>
          <a:p>
            <a:pPr lvl="2"/>
            <a:r>
              <a:rPr lang="en-US" dirty="0" smtClean="0"/>
              <a:t>Password enforcement</a:t>
            </a:r>
          </a:p>
          <a:p>
            <a:pPr lvl="1"/>
            <a:r>
              <a:rPr lang="en-US" dirty="0" smtClean="0"/>
              <a:t>Backups</a:t>
            </a:r>
          </a:p>
          <a:p>
            <a:r>
              <a:rPr lang="en-US" dirty="0" smtClean="0"/>
              <a:t>Model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</a:p>
          <a:p>
            <a:pPr lvl="1"/>
            <a:r>
              <a:rPr lang="en-US" dirty="0" smtClean="0"/>
              <a:t>Protective ring around IT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controls can be very effective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Personal firewalls</a:t>
            </a:r>
          </a:p>
          <a:p>
            <a:pPr lvl="1"/>
            <a:r>
              <a:rPr lang="en-US" dirty="0" smtClean="0"/>
              <a:t>Backups</a:t>
            </a:r>
          </a:p>
          <a:p>
            <a:r>
              <a:rPr lang="en-US" dirty="0" smtClean="0"/>
              <a:t>Only a small fraction of threats actually cause damage</a:t>
            </a:r>
          </a:p>
          <a:p>
            <a:pPr lvl="1"/>
            <a:r>
              <a:rPr lang="en-US" dirty="0" smtClean="0"/>
              <a:t>But one successful threat can be lethal</a:t>
            </a:r>
          </a:p>
          <a:p>
            <a:pPr lvl="2"/>
            <a:r>
              <a:rPr lang="en-US" dirty="0" smtClean="0"/>
              <a:t>May not be detected until late</a:t>
            </a:r>
          </a:p>
          <a:p>
            <a:r>
              <a:rPr lang="en-US" dirty="0" smtClean="0"/>
              <a:t>Information security goal</a:t>
            </a:r>
          </a:p>
          <a:p>
            <a:pPr lvl="1"/>
            <a:r>
              <a:rPr lang="en-US" dirty="0" smtClean="0"/>
              <a:t>Deploy appropriate controls</a:t>
            </a:r>
          </a:p>
          <a:p>
            <a:pPr lvl="2"/>
            <a:r>
              <a:rPr lang="en-US" dirty="0" smtClean="0"/>
              <a:t>Not all possible controls</a:t>
            </a:r>
          </a:p>
          <a:p>
            <a:pPr lvl="2"/>
            <a:r>
              <a:rPr lang="en-US" dirty="0" smtClean="0"/>
              <a:t>Maximize returns from security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Later chapters focus primarily on controls</a:t>
            </a:r>
          </a:p>
          <a:p>
            <a:r>
              <a:rPr lang="en-US" dirty="0" smtClean="0"/>
              <a:t>Awareness of important vulnerabilities is helpful</a:t>
            </a:r>
          </a:p>
          <a:p>
            <a:endParaRPr lang="en-US" dirty="0" smtClean="0"/>
          </a:p>
          <a:p>
            <a:r>
              <a:rPr lang="en-US" dirty="0" smtClean="0"/>
              <a:t>Simple classification scheme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Software vulnerabilities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in </a:t>
            </a:r>
            <a:r>
              <a:rPr lang="en-US" dirty="0" smtClean="0"/>
              <a:t>specification</a:t>
            </a:r>
            <a:r>
              <a:rPr lang="en-US" dirty="0"/>
              <a:t>, development or configuration of software such that its execution can violate the security policy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Procedural vulnerabilities</a:t>
            </a:r>
          </a:p>
          <a:p>
            <a:pPr lvl="2"/>
            <a:r>
              <a:rPr lang="en-US" dirty="0" smtClean="0"/>
              <a:t>Weakness </a:t>
            </a:r>
            <a:r>
              <a:rPr lang="en-US" dirty="0"/>
              <a:t>in an organization’s operational methods, which can be </a:t>
            </a:r>
            <a:r>
              <a:rPr lang="en-US" dirty="0" smtClean="0"/>
              <a:t>exploited </a:t>
            </a:r>
            <a:r>
              <a:rPr lang="en-US" dirty="0"/>
              <a:t>to violate the security </a:t>
            </a:r>
            <a:r>
              <a:rPr lang="en-US" dirty="0" smtClean="0"/>
              <a:t>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Lack of input validation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input </a:t>
            </a:r>
            <a:r>
              <a:rPr lang="en-US" dirty="0" smtClean="0"/>
              <a:t>not verified for appropriateness</a:t>
            </a:r>
          </a:p>
          <a:p>
            <a:pPr lvl="1"/>
            <a:r>
              <a:rPr lang="en-US" dirty="0" smtClean="0"/>
              <a:t>Lethal in web software</a:t>
            </a:r>
          </a:p>
          <a:p>
            <a:pPr lvl="2"/>
            <a:r>
              <a:rPr lang="en-US" dirty="0" smtClean="0"/>
              <a:t>User input used as parts of SQL queries into databases</a:t>
            </a:r>
          </a:p>
          <a:p>
            <a:pPr lvl="2"/>
            <a:r>
              <a:rPr lang="en-US" dirty="0" smtClean="0"/>
              <a:t>Knowledgeable user can exploit input</a:t>
            </a:r>
          </a:p>
          <a:p>
            <a:pPr lvl="1"/>
            <a:r>
              <a:rPr lang="en-US" dirty="0" smtClean="0"/>
              <a:t>Example</a:t>
            </a:r>
          </a:p>
          <a:p>
            <a:pPr marL="594360" lvl="2" indent="0">
              <a:buNone/>
            </a:pPr>
            <a:r>
              <a:rPr lang="en-US" sz="1800" dirty="0"/>
              <a:t>query = "SELECT * FROM items WHERE </a:t>
            </a:r>
            <a:r>
              <a:rPr lang="en-US" sz="1800" dirty="0" err="1"/>
              <a:t>itemname</a:t>
            </a:r>
            <a:r>
              <a:rPr lang="en-US" sz="1800" dirty="0"/>
              <a:t> = '" + </a:t>
            </a:r>
            <a:r>
              <a:rPr lang="en-US" sz="1800" dirty="0" err="1"/>
              <a:t>ItemName.Text</a:t>
            </a:r>
            <a:r>
              <a:rPr lang="en-US" sz="1800" dirty="0"/>
              <a:t> + "'";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// expected user input for </a:t>
            </a:r>
            <a:r>
              <a:rPr lang="en-US" dirty="0" err="1"/>
              <a:t>ItemName</a:t>
            </a:r>
            <a:r>
              <a:rPr lang="en-US" dirty="0"/>
              <a:t>: pencil;</a:t>
            </a:r>
          </a:p>
          <a:p>
            <a:pPr marL="594360" lvl="2" indent="0">
              <a:buNone/>
            </a:pPr>
            <a:r>
              <a:rPr lang="en-US" dirty="0"/>
              <a:t>// actual user input for </a:t>
            </a:r>
            <a:r>
              <a:rPr lang="en-US" dirty="0" err="1"/>
              <a:t>ItemName</a:t>
            </a:r>
            <a:r>
              <a:rPr lang="en-US" dirty="0"/>
              <a:t>: pencil OR 'a'='a';</a:t>
            </a:r>
          </a:p>
          <a:p>
            <a:pPr marL="594360" lvl="2" indent="0">
              <a:buNone/>
            </a:pPr>
            <a:r>
              <a:rPr lang="en-US" dirty="0"/>
              <a:t>// query result is:</a:t>
            </a:r>
          </a:p>
          <a:p>
            <a:pPr marL="594360" lvl="2" indent="0">
              <a:buNone/>
            </a:pPr>
            <a:r>
              <a:rPr lang="en-US" dirty="0"/>
              <a:t>SELECT * FROM items WHERE </a:t>
            </a:r>
            <a:r>
              <a:rPr lang="en-US" dirty="0" err="1"/>
              <a:t>itemname</a:t>
            </a:r>
            <a:r>
              <a:rPr lang="en-US" dirty="0"/>
              <a:t> = pencils OR 'a'='a';</a:t>
            </a:r>
          </a:p>
          <a:p>
            <a:pPr marL="594360" lvl="2" indent="0">
              <a:buNone/>
            </a:pPr>
            <a:r>
              <a:rPr lang="en-US" dirty="0"/>
              <a:t>// which translates to: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SELECT * FROM items;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3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Lack of input validation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Source of numerous attacks in 2008 – 2011 timeframe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Sweetbay</a:t>
            </a:r>
            <a:r>
              <a:rPr lang="en-US" dirty="0" smtClean="0"/>
              <a:t>, PBS </a:t>
            </a:r>
            <a:r>
              <a:rPr lang="en-US" dirty="0"/>
              <a:t>Frontline, HB Gary Federal and Sony </a:t>
            </a:r>
            <a:r>
              <a:rPr lang="en-US" dirty="0" smtClean="0"/>
              <a:t>Pictures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Specific form shown in example is called SQL injection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Definition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Use of </a:t>
            </a:r>
            <a:r>
              <a:rPr lang="en-US" dirty="0" err="1" smtClean="0"/>
              <a:t>unvalidated</a:t>
            </a:r>
            <a:r>
              <a:rPr lang="en-US" dirty="0" smtClean="0"/>
              <a:t> SQL input in applications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2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Unverified uploads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iles </a:t>
            </a:r>
            <a:r>
              <a:rPr lang="en-US" dirty="0"/>
              <a:t>are accepted by software without verifying that the file follows strict specifications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File uploads on web sites</a:t>
            </a:r>
          </a:p>
          <a:p>
            <a:pPr lvl="3"/>
            <a:r>
              <a:rPr lang="en-US" dirty="0" smtClean="0"/>
              <a:t>Expected file type: images, videos</a:t>
            </a:r>
          </a:p>
          <a:p>
            <a:pPr lvl="3"/>
            <a:r>
              <a:rPr lang="en-US" dirty="0" smtClean="0"/>
              <a:t>Actual file type: input logger, robot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uploaded files should be checked for malice</a:t>
            </a:r>
          </a:p>
          <a:p>
            <a:pPr lvl="2"/>
            <a:r>
              <a:rPr lang="en-US" dirty="0" smtClean="0"/>
              <a:t>Not trivial</a:t>
            </a:r>
          </a:p>
          <a:p>
            <a:pPr lvl="3"/>
            <a:r>
              <a:rPr lang="en-US" dirty="0" smtClean="0"/>
              <a:t>Image file formats allow text inputs in EXIF data</a:t>
            </a:r>
          </a:p>
          <a:p>
            <a:pPr lvl="3"/>
            <a:r>
              <a:rPr lang="en-US" dirty="0" smtClean="0"/>
              <a:t>Also, unverified data at the end of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Definition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ser-supplied </a:t>
            </a:r>
            <a:r>
              <a:rPr lang="en-US" dirty="0"/>
              <a:t>input is used without verification as part of the output served to other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Abbreviated as XSS</a:t>
            </a:r>
          </a:p>
          <a:p>
            <a:pPr lvl="1"/>
            <a:r>
              <a:rPr lang="en-US" dirty="0" smtClean="0"/>
              <a:t>Common scenario</a:t>
            </a:r>
          </a:p>
          <a:p>
            <a:pPr lvl="2"/>
            <a:r>
              <a:rPr lang="en-US" dirty="0" smtClean="0"/>
              <a:t>Forum posts may have html links with embedded JavaScript</a:t>
            </a:r>
          </a:p>
          <a:p>
            <a:pPr lvl="2"/>
            <a:r>
              <a:rPr lang="en-US" dirty="0" smtClean="0"/>
              <a:t>If a user clicks the link, the JavaScript is activated in the background</a:t>
            </a:r>
          </a:p>
          <a:p>
            <a:pPr lvl="3"/>
            <a:r>
              <a:rPr lang="en-US" dirty="0" smtClean="0"/>
              <a:t>JavaScript can take information from forum and apply it to link target</a:t>
            </a:r>
          </a:p>
          <a:p>
            <a:pPr lvl="4"/>
            <a:r>
              <a:rPr lang="en-US" dirty="0" smtClean="0"/>
              <a:t>Hence the name cross-site</a:t>
            </a:r>
          </a:p>
          <a:p>
            <a:pPr lvl="4"/>
            <a:r>
              <a:rPr lang="en-US" dirty="0" smtClean="0"/>
              <a:t>Information from one site </a:t>
            </a:r>
            <a:r>
              <a:rPr lang="en-US" smtClean="0"/>
              <a:t>(</a:t>
            </a:r>
            <a:r>
              <a:rPr lang="en-US" smtClean="0"/>
              <a:t>forum</a:t>
            </a:r>
            <a:r>
              <a:rPr lang="en-US" dirty="0" smtClean="0"/>
              <a:t>) used to compromise another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vulnerability in the organization will be exploited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aspects of the organization need to be examined to identify vulnerabilities</a:t>
            </a:r>
          </a:p>
          <a:p>
            <a:endParaRPr lang="en-US" dirty="0" smtClean="0"/>
          </a:p>
          <a:p>
            <a:r>
              <a:rPr lang="en-US" dirty="0" smtClean="0"/>
              <a:t>Helps </a:t>
            </a:r>
            <a:r>
              <a:rPr lang="en-US" dirty="0" smtClean="0"/>
              <a:t>to organize scope of activities</a:t>
            </a:r>
          </a:p>
          <a:p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 smtClean="0"/>
              <a:t>“basic information security model” 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</a:p>
          <a:p>
            <a:pPr lvl="1"/>
            <a:r>
              <a:rPr lang="en-US" dirty="0" smtClean="0"/>
              <a:t>Definition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puts more data into a storage location than it can hold</a:t>
            </a:r>
            <a:endParaRPr lang="en-US" dirty="0" smtClean="0"/>
          </a:p>
          <a:p>
            <a:r>
              <a:rPr lang="en-US" dirty="0" smtClean="0"/>
              <a:t>Usually benign</a:t>
            </a:r>
          </a:p>
          <a:p>
            <a:pPr lvl="1"/>
            <a:r>
              <a:rPr lang="en-US" dirty="0" smtClean="0"/>
              <a:t>Only causes software crash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Knowledgeable user can craft special input to make program crash in predictable ways</a:t>
            </a:r>
          </a:p>
          <a:p>
            <a:pPr lvl="1"/>
            <a:r>
              <a:rPr lang="en-US" dirty="0" smtClean="0"/>
              <a:t>Goal is generally to get a remote connection</a:t>
            </a:r>
          </a:p>
          <a:p>
            <a:pPr lvl="2"/>
            <a:r>
              <a:rPr lang="en-US" dirty="0" smtClean="0"/>
              <a:t>As administrative user if possible</a:t>
            </a:r>
          </a:p>
          <a:p>
            <a:r>
              <a:rPr lang="en-US" dirty="0" smtClean="0"/>
              <a:t>Avoidance requires careful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Missing authorization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allows users access to privileged parts of the program without verifying the credentials of the user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due to project management oversight in large web sites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May 2011, Citigroup</a:t>
            </a:r>
          </a:p>
          <a:p>
            <a:pPr lvl="2"/>
            <a:r>
              <a:rPr lang="en-US" dirty="0" smtClean="0"/>
              <a:t>Hundreds of thousands of bank accounts compromised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Unencrypted data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ensitive </a:t>
            </a:r>
            <a:r>
              <a:rPr lang="en-US" dirty="0"/>
              <a:t>data is stored locally or transmitted over a network without proper encryption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Email user names and passwords</a:t>
            </a:r>
          </a:p>
          <a:p>
            <a:pPr lvl="1"/>
            <a:r>
              <a:rPr lang="en-US" dirty="0" smtClean="0"/>
              <a:t>Unencrypted hard drive in stolen laptops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 procedures</a:t>
            </a:r>
          </a:p>
          <a:p>
            <a:pPr lvl="1"/>
            <a:r>
              <a:rPr lang="en-US" dirty="0" smtClean="0"/>
              <a:t>Effective passwords must be required</a:t>
            </a:r>
          </a:p>
          <a:p>
            <a:r>
              <a:rPr lang="en-US" dirty="0" smtClean="0"/>
              <a:t>4 components of password procedures</a:t>
            </a:r>
          </a:p>
          <a:p>
            <a:pPr lvl="1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8 or more characters</a:t>
            </a:r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Numbers, letters and punctuations must be required</a:t>
            </a:r>
          </a:p>
          <a:p>
            <a:pPr lvl="1"/>
            <a:r>
              <a:rPr lang="en-US" dirty="0" smtClean="0"/>
              <a:t>Variation</a:t>
            </a:r>
          </a:p>
          <a:p>
            <a:pPr lvl="2"/>
            <a:r>
              <a:rPr lang="en-US" dirty="0" smtClean="0"/>
              <a:t>Change periodically so that any theft is eventually ineffective</a:t>
            </a:r>
          </a:p>
          <a:p>
            <a:pPr lvl="1"/>
            <a:r>
              <a:rPr lang="en-US" dirty="0" smtClean="0"/>
              <a:t>Variety</a:t>
            </a:r>
          </a:p>
          <a:p>
            <a:pPr lvl="2"/>
            <a:r>
              <a:rPr lang="en-US" dirty="0" smtClean="0"/>
              <a:t>Different passwords for different sites</a:t>
            </a:r>
          </a:p>
          <a:p>
            <a:pPr lvl="3"/>
            <a:r>
              <a:rPr lang="en-US" dirty="0" smtClean="0"/>
              <a:t>At least distinguish between financial and non-financial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vulnerabilities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Training procedures</a:t>
            </a:r>
          </a:p>
          <a:p>
            <a:pPr lvl="1"/>
            <a:r>
              <a:rPr lang="en-US" dirty="0" smtClean="0"/>
              <a:t>Employees must know what actions have information security implications</a:t>
            </a:r>
          </a:p>
          <a:p>
            <a:pPr lvl="1"/>
            <a:r>
              <a:rPr lang="en-US" dirty="0" smtClean="0"/>
              <a:t>Employees must know what to do in these situations</a:t>
            </a:r>
          </a:p>
          <a:p>
            <a:endParaRPr lang="en-US" dirty="0"/>
          </a:p>
          <a:p>
            <a:r>
              <a:rPr lang="en-US" dirty="0" smtClean="0"/>
              <a:t>Minimal procedures and training</a:t>
            </a:r>
          </a:p>
          <a:p>
            <a:pPr lvl="1"/>
            <a:r>
              <a:rPr lang="en-US" dirty="0" smtClean="0"/>
              <a:t>Employees must never be asked for user credentials on the phone or online</a:t>
            </a:r>
          </a:p>
          <a:p>
            <a:pPr lvl="1"/>
            <a:r>
              <a:rPr lang="en-US" dirty="0" smtClean="0"/>
              <a:t>Employees must know they should never act on such requests</a:t>
            </a:r>
          </a:p>
          <a:p>
            <a:pPr lvl="1"/>
            <a:r>
              <a:rPr lang="en-US" dirty="0" smtClean="0"/>
              <a:t>Attends to most common social engineering and phishing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7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Limited only by the imagination of the attacker</a:t>
            </a:r>
          </a:p>
          <a:p>
            <a:pPr lvl="1"/>
            <a:r>
              <a:rPr lang="en-US" dirty="0" smtClean="0"/>
              <a:t>Hence impossible to catalog</a:t>
            </a:r>
          </a:p>
          <a:p>
            <a:r>
              <a:rPr lang="en-US" dirty="0" smtClean="0"/>
              <a:t>Only look at the best known threats</a:t>
            </a:r>
          </a:p>
          <a:p>
            <a:r>
              <a:rPr lang="en-US" dirty="0" smtClean="0"/>
              <a:t>Viruses/ worms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rograms </a:t>
            </a:r>
            <a:r>
              <a:rPr lang="en-US" dirty="0"/>
              <a:t>that adversely affect computers and propagate through the network without the user's consent</a:t>
            </a:r>
            <a:endParaRPr lang="en-US" dirty="0" smtClean="0"/>
          </a:p>
          <a:p>
            <a:pPr lvl="1"/>
            <a:r>
              <a:rPr lang="en-US" dirty="0" smtClean="0"/>
              <a:t>Modern viruses cause all possible damage within few minutes</a:t>
            </a:r>
          </a:p>
          <a:p>
            <a:pPr lvl="2"/>
            <a:r>
              <a:rPr lang="en-US" dirty="0" smtClean="0"/>
              <a:t>E.g. Slammer worm, Jan 25, 2003</a:t>
            </a:r>
          </a:p>
          <a:p>
            <a:pPr lvl="3"/>
            <a:r>
              <a:rPr lang="en-US" dirty="0" smtClean="0"/>
              <a:t>Reached 90% of all vulnerable targets within 10 minutes of release</a:t>
            </a:r>
          </a:p>
          <a:p>
            <a:pPr lvl="1"/>
            <a:r>
              <a:rPr lang="en-US" dirty="0" smtClean="0"/>
              <a:t>ILOVEYOU virus</a:t>
            </a:r>
          </a:p>
          <a:p>
            <a:pPr lvl="2"/>
            <a:r>
              <a:rPr lang="en-US" dirty="0" smtClean="0"/>
              <a:t>International legal differences became apparent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nauthorized </a:t>
            </a:r>
            <a:r>
              <a:rPr lang="en-US" dirty="0"/>
              <a:t>prevention of access to resources or the delaying of time-critical operations</a:t>
            </a:r>
            <a:endParaRPr lang="en-US" dirty="0" smtClean="0"/>
          </a:p>
          <a:p>
            <a:pPr lvl="1"/>
            <a:r>
              <a:rPr lang="en-US" dirty="0" smtClean="0"/>
              <a:t>Usually by making numerous unnecessary requests</a:t>
            </a:r>
          </a:p>
          <a:p>
            <a:pPr lvl="1"/>
            <a:r>
              <a:rPr lang="en-US" dirty="0" smtClean="0"/>
              <a:t>Commonly known by abbreviation</a:t>
            </a:r>
          </a:p>
          <a:p>
            <a:pPr lvl="2"/>
            <a:r>
              <a:rPr lang="en-US" dirty="0" smtClean="0"/>
              <a:t>DOS</a:t>
            </a:r>
          </a:p>
          <a:p>
            <a:r>
              <a:rPr lang="en-US" dirty="0" smtClean="0"/>
              <a:t>Distributed DOS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many compromised systems to cause denial of service for users of the targeted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Often, relatively straightforward to respond</a:t>
            </a:r>
          </a:p>
          <a:p>
            <a:pPr lvl="1"/>
            <a:r>
              <a:rPr lang="en-US" dirty="0" smtClean="0"/>
              <a:t>Steve Gibson’s report extremely readable and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2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Any software </a:t>
            </a:r>
            <a:r>
              <a:rPr lang="en-US" dirty="0"/>
              <a:t>or code specifically designed to exploit a computer, or the data it contains, without </a:t>
            </a:r>
            <a:r>
              <a:rPr lang="en-US" dirty="0" smtClean="0"/>
              <a:t>consent</a:t>
            </a:r>
          </a:p>
          <a:p>
            <a:pPr lvl="1"/>
            <a:r>
              <a:rPr lang="en-US" dirty="0" smtClean="0"/>
              <a:t>Usually</a:t>
            </a:r>
          </a:p>
          <a:p>
            <a:pPr lvl="2"/>
            <a:r>
              <a:rPr lang="en-US" dirty="0" smtClean="0"/>
              <a:t>Key loggers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rack </a:t>
            </a:r>
            <a:r>
              <a:rPr lang="en-US" dirty="0"/>
              <a:t>(log) </a:t>
            </a:r>
            <a:r>
              <a:rPr lang="en-US" dirty="0" smtClean="0"/>
              <a:t>keys </a:t>
            </a:r>
            <a:r>
              <a:rPr lang="en-US" dirty="0"/>
              <a:t>struck on a keyboard, typically trying to gather usernames and </a:t>
            </a:r>
            <a:r>
              <a:rPr lang="en-US" dirty="0" smtClean="0"/>
              <a:t>passwords</a:t>
            </a:r>
          </a:p>
          <a:p>
            <a:pPr lvl="2"/>
            <a:r>
              <a:rPr lang="en-US" dirty="0" smtClean="0"/>
              <a:t>Zombie clients</a:t>
            </a:r>
          </a:p>
          <a:p>
            <a:pPr lvl="3"/>
            <a:r>
              <a:rPr lang="en-US" dirty="0" smtClean="0"/>
              <a:t>Software </a:t>
            </a:r>
            <a:r>
              <a:rPr lang="en-US" dirty="0"/>
              <a:t>that takes directions from a remote computer and uses the infected computer to perform malicious tasks as </a:t>
            </a:r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Users often unaware of existence</a:t>
            </a:r>
          </a:p>
          <a:p>
            <a:pPr lvl="1"/>
            <a:r>
              <a:rPr lang="en-US" dirty="0" smtClean="0"/>
              <a:t>Modern anti-virus </a:t>
            </a:r>
            <a:r>
              <a:rPr lang="en-US" dirty="0" err="1" smtClean="0"/>
              <a:t>softwares</a:t>
            </a:r>
            <a:r>
              <a:rPr lang="en-US" dirty="0" smtClean="0"/>
              <a:t> usually include malware detectors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ollections </a:t>
            </a:r>
            <a:r>
              <a:rPr lang="en-US" dirty="0"/>
              <a:t>of software programs used to hide the existence of malicious software on computer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Typically give unauthorized users root access</a:t>
            </a:r>
          </a:p>
          <a:p>
            <a:pPr lvl="2"/>
            <a:r>
              <a:rPr lang="en-US" dirty="0" smtClean="0"/>
              <a:t>And hide the actions of the unauthorized user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Typically replace system utilities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ls</a:t>
            </a:r>
            <a:r>
              <a:rPr lang="en-US" dirty="0" smtClean="0"/>
              <a:t>, top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difficult to 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1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Zero-day exploit</a:t>
            </a:r>
          </a:p>
          <a:p>
            <a:pPr lvl="1"/>
            <a:r>
              <a:rPr lang="en-US" dirty="0" smtClean="0"/>
              <a:t>Compromise </a:t>
            </a:r>
            <a:r>
              <a:rPr lang="en-US" dirty="0"/>
              <a:t>a previously unknown </a:t>
            </a:r>
            <a:r>
              <a:rPr lang="en-US" dirty="0" smtClean="0"/>
              <a:t>vulnerability</a:t>
            </a:r>
          </a:p>
          <a:p>
            <a:pPr lvl="1"/>
            <a:r>
              <a:rPr lang="en-US" dirty="0" smtClean="0"/>
              <a:t>Developers had zero days to address the vulnerability</a:t>
            </a:r>
          </a:p>
          <a:p>
            <a:pPr lvl="1"/>
            <a:r>
              <a:rPr lang="en-US" dirty="0" smtClean="0"/>
              <a:t>But someone else had discovered the vulnerability</a:t>
            </a:r>
          </a:p>
          <a:p>
            <a:pPr lvl="2"/>
            <a:r>
              <a:rPr lang="en-US" dirty="0" smtClean="0"/>
              <a:t>And found a way to exploit it profitably</a:t>
            </a:r>
          </a:p>
          <a:p>
            <a:pPr lvl="1"/>
            <a:r>
              <a:rPr lang="en-US" dirty="0" smtClean="0"/>
              <a:t>RSA example</a:t>
            </a:r>
          </a:p>
          <a:p>
            <a:pPr lvl="2"/>
            <a:r>
              <a:rPr lang="en-US" dirty="0" smtClean="0"/>
              <a:t>Targeted date</a:t>
            </a:r>
          </a:p>
          <a:p>
            <a:pPr lvl="3"/>
            <a:r>
              <a:rPr lang="en-US" dirty="0" smtClean="0"/>
              <a:t>Mar 17, 2011</a:t>
            </a:r>
          </a:p>
          <a:p>
            <a:pPr lvl="2"/>
            <a:r>
              <a:rPr lang="en-US" dirty="0" smtClean="0"/>
              <a:t>Exploit release date (suspected)</a:t>
            </a:r>
          </a:p>
          <a:p>
            <a:pPr lvl="3"/>
            <a:r>
              <a:rPr lang="en-US" dirty="0" smtClean="0"/>
              <a:t>Feb 28,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 security model</a:t>
            </a:r>
            <a:endParaRPr lang="en-US" dirty="0"/>
          </a:p>
        </p:txBody>
      </p:sp>
      <p:pic>
        <p:nvPicPr>
          <p:cNvPr id="4" name="Picture 3" descr="InfosecGeneralModel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197"/>
            <a:ext cx="5486400" cy="51167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Zombies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connected to the </a:t>
            </a:r>
            <a:r>
              <a:rPr lang="en-US" dirty="0" smtClean="0"/>
              <a:t>Internet, performing </a:t>
            </a:r>
            <a:r>
              <a:rPr lang="en-US" dirty="0"/>
              <a:t>malicious tasks at the direction of a remote controller</a:t>
            </a:r>
            <a:endParaRPr lang="en-US" dirty="0" smtClean="0"/>
          </a:p>
          <a:p>
            <a:pPr lvl="1"/>
            <a:r>
              <a:rPr lang="en-US" dirty="0" smtClean="0"/>
              <a:t>Also called bots</a:t>
            </a:r>
          </a:p>
          <a:p>
            <a:pPr lvl="1"/>
            <a:r>
              <a:rPr lang="en-US" dirty="0" smtClean="0"/>
              <a:t>Owners of the </a:t>
            </a:r>
            <a:r>
              <a:rPr lang="en-US" dirty="0" err="1" smtClean="0"/>
              <a:t>zombified</a:t>
            </a:r>
            <a:r>
              <a:rPr lang="en-US" dirty="0" smtClean="0"/>
              <a:t> computers often unaware of compromise</a:t>
            </a:r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100,000 – 2,000,000 zombies</a:t>
            </a:r>
          </a:p>
          <a:p>
            <a:pPr lvl="3"/>
            <a:r>
              <a:rPr lang="en-US" dirty="0" smtClean="0"/>
              <a:t>24 hour rental</a:t>
            </a:r>
          </a:p>
          <a:p>
            <a:pPr lvl="4"/>
            <a:r>
              <a:rPr lang="en-US" dirty="0" smtClean="0"/>
              <a:t>$200</a:t>
            </a:r>
          </a:p>
          <a:p>
            <a:pPr lvl="1"/>
            <a:r>
              <a:rPr lang="en-US" dirty="0" smtClean="0"/>
              <a:t>Uses</a:t>
            </a:r>
          </a:p>
          <a:p>
            <a:pPr lvl="2"/>
            <a:r>
              <a:rPr lang="en-US" dirty="0" smtClean="0"/>
              <a:t>Spam, DOS, dictionary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8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Mega-D botnet</a:t>
            </a:r>
          </a:p>
          <a:p>
            <a:pPr lvl="1"/>
            <a:r>
              <a:rPr lang="en-US" dirty="0" smtClean="0"/>
              <a:t>One of the most famous botnets</a:t>
            </a:r>
          </a:p>
          <a:p>
            <a:pPr lvl="1"/>
            <a:r>
              <a:rPr lang="en-US" dirty="0"/>
              <a:t>Oleg </a:t>
            </a:r>
            <a:r>
              <a:rPr lang="en-US" dirty="0" err="1" smtClean="0"/>
              <a:t>Nikolaenko</a:t>
            </a:r>
            <a:endParaRPr lang="en-US" dirty="0" smtClean="0"/>
          </a:p>
          <a:p>
            <a:pPr lvl="1"/>
            <a:r>
              <a:rPr lang="en-US" dirty="0" smtClean="0"/>
              <a:t>Arrested in Las Vegas</a:t>
            </a:r>
          </a:p>
          <a:p>
            <a:pPr lvl="2"/>
            <a:r>
              <a:rPr lang="en-US" dirty="0" smtClean="0"/>
              <a:t>Nov 4, 2010</a:t>
            </a:r>
          </a:p>
          <a:p>
            <a:pPr lvl="1"/>
            <a:r>
              <a:rPr lang="en-US" dirty="0" smtClean="0"/>
              <a:t>Owned about 500,000 zombies</a:t>
            </a:r>
          </a:p>
          <a:p>
            <a:pPr lvl="1"/>
            <a:r>
              <a:rPr lang="en-US" dirty="0" smtClean="0"/>
              <a:t>Originator of approx. 30% of all spam in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Packet sniffing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ntercepting </a:t>
            </a:r>
            <a:r>
              <a:rPr lang="en-US" dirty="0"/>
              <a:t>and monitoring data passing through a computer network</a:t>
            </a:r>
            <a:endParaRPr lang="en-US" dirty="0" smtClean="0"/>
          </a:p>
          <a:p>
            <a:pPr lvl="1"/>
            <a:r>
              <a:rPr lang="en-US" dirty="0" smtClean="0"/>
              <a:t>Very easy to do</a:t>
            </a:r>
          </a:p>
          <a:p>
            <a:pPr lvl="2"/>
            <a:r>
              <a:rPr lang="en-US" dirty="0" smtClean="0"/>
              <a:t>Wireshark</a:t>
            </a:r>
          </a:p>
          <a:p>
            <a:pPr lvl="1"/>
            <a:r>
              <a:rPr lang="en-US" dirty="0" smtClean="0"/>
              <a:t>All unencrypted data is vulnerable</a:t>
            </a:r>
          </a:p>
          <a:p>
            <a:pPr lvl="1"/>
            <a:r>
              <a:rPr lang="en-US" dirty="0" smtClean="0"/>
              <a:t>T J Maxx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oster child of threat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 guessing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epeatedly </a:t>
            </a:r>
            <a:r>
              <a:rPr lang="en-US" dirty="0"/>
              <a:t>trying different passwords associated with a user account until the correct password is found</a:t>
            </a:r>
            <a:endParaRPr lang="en-US" dirty="0" smtClean="0"/>
          </a:p>
          <a:p>
            <a:pPr lvl="1"/>
            <a:r>
              <a:rPr lang="en-US" dirty="0" smtClean="0"/>
              <a:t>Any sequence of failed login attempts should be flagged</a:t>
            </a:r>
          </a:p>
          <a:p>
            <a:pPr lvl="1"/>
            <a:r>
              <a:rPr lang="en-US" dirty="0" smtClean="0"/>
              <a:t>Twitter, 2009</a:t>
            </a:r>
          </a:p>
          <a:p>
            <a:pPr lvl="2"/>
            <a:r>
              <a:rPr lang="en-US" dirty="0" smtClean="0"/>
              <a:t>18-year </a:t>
            </a:r>
            <a:r>
              <a:rPr lang="en-US" dirty="0"/>
              <a:t>old </a:t>
            </a:r>
            <a:r>
              <a:rPr lang="en-US" dirty="0" smtClean="0"/>
              <a:t>student</a:t>
            </a:r>
          </a:p>
          <a:p>
            <a:pPr lvl="2"/>
            <a:r>
              <a:rPr lang="en-US" dirty="0" smtClean="0"/>
              <a:t>Ran password </a:t>
            </a:r>
            <a:r>
              <a:rPr lang="en-US" dirty="0"/>
              <a:t>guessing program </a:t>
            </a:r>
            <a:r>
              <a:rPr lang="en-US" dirty="0" smtClean="0"/>
              <a:t>all-night</a:t>
            </a:r>
          </a:p>
          <a:p>
            <a:pPr lvl="2"/>
            <a:r>
              <a:rPr lang="en-US" dirty="0" smtClean="0"/>
              <a:t>Success</a:t>
            </a:r>
          </a:p>
          <a:p>
            <a:pPr lvl="3"/>
            <a:r>
              <a:rPr lang="en-US" dirty="0" smtClean="0"/>
              <a:t>System </a:t>
            </a:r>
            <a:r>
              <a:rPr lang="en-US" dirty="0"/>
              <a:t>administrator at </a:t>
            </a:r>
            <a:r>
              <a:rPr lang="en-US" dirty="0" smtClean="0"/>
              <a:t>Twitter</a:t>
            </a:r>
          </a:p>
          <a:p>
            <a:pPr lvl="4"/>
            <a:r>
              <a:rPr lang="en-US" dirty="0" smtClean="0"/>
              <a:t>Username </a:t>
            </a:r>
            <a:r>
              <a:rPr lang="en-US" dirty="0"/>
              <a:t>“Crystal</a:t>
            </a:r>
            <a:r>
              <a:rPr lang="en-US" dirty="0" smtClean="0"/>
              <a:t>”</a:t>
            </a:r>
          </a:p>
          <a:p>
            <a:pPr lvl="4"/>
            <a:r>
              <a:rPr lang="en-US" dirty="0" smtClean="0"/>
              <a:t>Password “</a:t>
            </a:r>
            <a:r>
              <a:rPr lang="en-US" dirty="0"/>
              <a:t>happiness”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7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Art </a:t>
            </a:r>
            <a:r>
              <a:rPr lang="en-US" dirty="0"/>
              <a:t>of manipulating people into performing desired actions</a:t>
            </a:r>
            <a:endParaRPr lang="en-US" dirty="0" smtClean="0"/>
          </a:p>
          <a:p>
            <a:pPr lvl="1"/>
            <a:r>
              <a:rPr lang="en-US" dirty="0" smtClean="0"/>
              <a:t>Exploit human desire to be helpful</a:t>
            </a:r>
          </a:p>
          <a:p>
            <a:pPr lvl="1"/>
            <a:r>
              <a:rPr lang="en-US" dirty="0" smtClean="0"/>
              <a:t>Commonly used to initiate other attacks</a:t>
            </a:r>
          </a:p>
          <a:p>
            <a:pPr lvl="1"/>
            <a:r>
              <a:rPr lang="en-US" dirty="0" smtClean="0"/>
              <a:t>Common method</a:t>
            </a:r>
          </a:p>
          <a:p>
            <a:pPr lvl="2"/>
            <a:r>
              <a:rPr lang="en-US" dirty="0" smtClean="0"/>
              <a:t>Send customized email to lower level employees</a:t>
            </a:r>
          </a:p>
          <a:p>
            <a:pPr lvl="2"/>
            <a:r>
              <a:rPr lang="en-US" dirty="0" smtClean="0"/>
              <a:t>Include attachments with zero-day exploits</a:t>
            </a:r>
          </a:p>
          <a:p>
            <a:pPr lvl="2"/>
            <a:r>
              <a:rPr lang="en-US" dirty="0" smtClean="0"/>
              <a:t>Exploit installs key logger, bot etc.</a:t>
            </a:r>
          </a:p>
          <a:p>
            <a:pPr lvl="1"/>
            <a:r>
              <a:rPr lang="en-US" dirty="0" smtClean="0"/>
              <a:t>Result often is APT</a:t>
            </a:r>
          </a:p>
          <a:p>
            <a:pPr lvl="2"/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8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Advanced persistent threat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ustained</a:t>
            </a:r>
            <a:r>
              <a:rPr lang="en-US" dirty="0"/>
              <a:t>, human intensive attack that leverages the full range of computer intrusion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Human-effort intensive</a:t>
            </a:r>
          </a:p>
          <a:p>
            <a:pPr lvl="1"/>
            <a:r>
              <a:rPr lang="en-US" dirty="0" smtClean="0"/>
              <a:t>Surgical</a:t>
            </a:r>
          </a:p>
          <a:p>
            <a:pPr lvl="1"/>
            <a:r>
              <a:rPr lang="en-US" dirty="0" smtClean="0"/>
              <a:t>Customized for target organization</a:t>
            </a:r>
          </a:p>
          <a:p>
            <a:pPr lvl="2"/>
            <a:r>
              <a:rPr lang="en-US" dirty="0" smtClean="0"/>
              <a:t>Generally cannot be reused</a:t>
            </a:r>
          </a:p>
          <a:p>
            <a:pPr lvl="1"/>
            <a:r>
              <a:rPr lang="en-US" dirty="0" smtClean="0"/>
              <a:t>Threat often refers to group behind attack</a:t>
            </a:r>
          </a:p>
          <a:p>
            <a:pPr lvl="2"/>
            <a:r>
              <a:rPr lang="en-US" dirty="0" smtClean="0"/>
              <a:t>Not attack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8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and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Successful threats are long-lived</a:t>
            </a:r>
          </a:p>
          <a:p>
            <a:pPr lvl="1"/>
            <a:r>
              <a:rPr lang="en-US" dirty="0" smtClean="0"/>
              <a:t>Vulnerabilities slow to be patched</a:t>
            </a:r>
          </a:p>
          <a:p>
            <a:r>
              <a:rPr lang="en-US" dirty="0" smtClean="0"/>
              <a:t>New vulnerabilities are quickly exploited</a:t>
            </a:r>
            <a:endParaRPr lang="en-US" dirty="0"/>
          </a:p>
        </p:txBody>
      </p:sp>
      <p:pic>
        <p:nvPicPr>
          <p:cNvPr id="4" name="Picture 3" descr="http://blog.trendmicro.com/wp-content/uploads/2012/05/document_exploit_april20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5105"/>
            <a:ext cx="5943600" cy="35548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Popular classification</a:t>
            </a:r>
          </a:p>
          <a:p>
            <a:pPr lvl="1"/>
            <a:r>
              <a:rPr lang="en-US" dirty="0" smtClean="0"/>
              <a:t>Physical controls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non-technical methods of preventing </a:t>
            </a:r>
            <a:r>
              <a:rPr lang="en-US" dirty="0" smtClean="0"/>
              <a:t>harm</a:t>
            </a:r>
          </a:p>
          <a:p>
            <a:pPr lvl="3"/>
            <a:r>
              <a:rPr lang="en-US" dirty="0" smtClean="0"/>
              <a:t>E.g. background checks, locks</a:t>
            </a:r>
          </a:p>
          <a:p>
            <a:pPr lvl="1"/>
            <a:r>
              <a:rPr lang="en-US" dirty="0" smtClean="0"/>
              <a:t>Procedural controls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rescribed </a:t>
            </a:r>
            <a:r>
              <a:rPr lang="en-US" dirty="0"/>
              <a:t>plans of action that govern the use of computer </a:t>
            </a:r>
            <a:r>
              <a:rPr lang="en-US" dirty="0" smtClean="0"/>
              <a:t>resources</a:t>
            </a:r>
          </a:p>
          <a:p>
            <a:pPr lvl="3"/>
            <a:r>
              <a:rPr lang="en-US" dirty="0" smtClean="0"/>
              <a:t>E.g. double entry book-keeping</a:t>
            </a:r>
          </a:p>
          <a:p>
            <a:pPr lvl="2"/>
            <a:r>
              <a:rPr lang="en-US" dirty="0" smtClean="0"/>
              <a:t>Two principles</a:t>
            </a:r>
          </a:p>
          <a:p>
            <a:pPr lvl="3"/>
            <a:r>
              <a:rPr lang="en-US" dirty="0" smtClean="0"/>
              <a:t>Personal accountability</a:t>
            </a:r>
          </a:p>
          <a:p>
            <a:pPr lvl="3"/>
            <a:r>
              <a:rPr lang="en-US" dirty="0" smtClean="0"/>
              <a:t>Forced co-operation</a:t>
            </a:r>
          </a:p>
          <a:p>
            <a:pPr lvl="4"/>
            <a:r>
              <a:rPr lang="en-US" i="1" dirty="0" smtClean="0"/>
              <a:t>“When thieves fall out, honest men get their dues”</a:t>
            </a:r>
          </a:p>
          <a:p>
            <a:pPr lvl="1"/>
            <a:r>
              <a:rPr lang="en-US" dirty="0" smtClean="0"/>
              <a:t>Technical controls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measures built into the information system itself</a:t>
            </a:r>
            <a:endParaRPr lang="en-US" dirty="0" smtClean="0"/>
          </a:p>
          <a:p>
            <a:pPr lvl="3"/>
            <a:r>
              <a:rPr lang="en-US" dirty="0" smtClean="0"/>
              <a:t>E.g. Automatic updates, firewalls,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Large organizations</a:t>
            </a:r>
          </a:p>
          <a:p>
            <a:pPr lvl="1"/>
            <a:r>
              <a:rPr lang="en-US" dirty="0" smtClean="0"/>
              <a:t>Procedures are very important</a:t>
            </a:r>
          </a:p>
          <a:p>
            <a:pPr lvl="1"/>
            <a:r>
              <a:rPr lang="en-US" dirty="0" smtClean="0"/>
              <a:t>Replicate proven methods across all employees</a:t>
            </a:r>
          </a:p>
          <a:p>
            <a:endParaRPr lang="en-US" dirty="0" smtClean="0"/>
          </a:p>
          <a:p>
            <a:r>
              <a:rPr lang="en-US" dirty="0" smtClean="0"/>
              <a:t>Fuzzy categories</a:t>
            </a:r>
          </a:p>
          <a:p>
            <a:pPr lvl="1"/>
            <a:r>
              <a:rPr lang="en-US" dirty="0" smtClean="0"/>
              <a:t>Most controls fall under multiple categories</a:t>
            </a:r>
          </a:p>
          <a:p>
            <a:pPr lvl="2"/>
            <a:r>
              <a:rPr lang="en-US" dirty="0" smtClean="0"/>
              <a:t>E.g. Passwords</a:t>
            </a:r>
          </a:p>
          <a:p>
            <a:pPr lvl="3"/>
            <a:r>
              <a:rPr lang="en-US" dirty="0" smtClean="0"/>
              <a:t>Technical?</a:t>
            </a:r>
          </a:p>
          <a:p>
            <a:pPr lvl="3"/>
            <a:r>
              <a:rPr lang="en-US" dirty="0" smtClean="0"/>
              <a:t>Procedural?</a:t>
            </a:r>
          </a:p>
          <a:p>
            <a:pPr lvl="3"/>
            <a:r>
              <a:rPr lang="en-US" dirty="0" smtClean="0"/>
              <a:t>Physical?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2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Basic </a:t>
            </a:r>
            <a:r>
              <a:rPr lang="en-US" dirty="0"/>
              <a:t>information security model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Traditional security vs. information security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Common vulnerabilities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Important threats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Popular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Representation of the real world</a:t>
            </a:r>
          </a:p>
          <a:p>
            <a:pPr lvl="1"/>
            <a:r>
              <a:rPr lang="en-US" dirty="0" smtClean="0"/>
              <a:t>Draws attention to the essential elements of a problem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Information security model</a:t>
            </a:r>
          </a:p>
          <a:p>
            <a:pPr lvl="1"/>
            <a:r>
              <a:rPr lang="en-US" dirty="0" smtClean="0"/>
              <a:t>Will include core </a:t>
            </a:r>
            <a:r>
              <a:rPr lang="en-US" dirty="0"/>
              <a:t>components of information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Show relationship </a:t>
            </a:r>
            <a:r>
              <a:rPr lang="en-US" dirty="0"/>
              <a:t>of </a:t>
            </a:r>
            <a:r>
              <a:rPr lang="en-US" dirty="0" smtClean="0"/>
              <a:t>components </a:t>
            </a:r>
            <a:r>
              <a:rPr lang="en-US" dirty="0"/>
              <a:t>to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Exclude </a:t>
            </a:r>
            <a:r>
              <a:rPr lang="en-US" dirty="0"/>
              <a:t>everything </a:t>
            </a:r>
            <a:r>
              <a:rPr lang="en-US" dirty="0" smtClean="0"/>
              <a:t>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 components</a:t>
            </a:r>
          </a:p>
          <a:p>
            <a:pPr lvl="1"/>
            <a:r>
              <a:rPr lang="en-US" dirty="0"/>
              <a:t>Assets</a:t>
            </a:r>
          </a:p>
          <a:p>
            <a:pPr lvl="1"/>
            <a:r>
              <a:rPr lang="en-US" dirty="0"/>
              <a:t>Vulnerabilities</a:t>
            </a:r>
          </a:p>
          <a:p>
            <a:pPr lvl="1"/>
            <a:r>
              <a:rPr lang="en-US" dirty="0"/>
              <a:t>Threats</a:t>
            </a:r>
          </a:p>
          <a:p>
            <a:pPr lvl="1"/>
            <a:r>
              <a:rPr lang="en-US" dirty="0" smtClean="0"/>
              <a:t>Controls</a:t>
            </a:r>
          </a:p>
          <a:p>
            <a:pPr lvl="1"/>
            <a:endParaRPr lang="en-US" dirty="0"/>
          </a:p>
          <a:p>
            <a:r>
              <a:rPr lang="en-US" dirty="0" smtClean="0"/>
              <a:t>All information security activities fall into one or more of these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Each component discussed in a following chapter</a:t>
            </a:r>
          </a:p>
          <a:p>
            <a:pPr lvl="1"/>
            <a:r>
              <a:rPr lang="en-US" dirty="0" smtClean="0"/>
              <a:t>Overview provided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Resource or information to be protected</a:t>
            </a:r>
          </a:p>
          <a:p>
            <a:endParaRPr lang="en-US" dirty="0"/>
          </a:p>
          <a:p>
            <a:r>
              <a:rPr lang="en-US" dirty="0" smtClean="0"/>
              <a:t>All security efforts protect assets</a:t>
            </a:r>
          </a:p>
          <a:p>
            <a:pPr lvl="1"/>
            <a:r>
              <a:rPr lang="en-US" dirty="0" smtClean="0"/>
              <a:t>Not just information security</a:t>
            </a:r>
          </a:p>
          <a:p>
            <a:endParaRPr lang="en-US" dirty="0" smtClean="0"/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National security: Defend nation’s autonomy</a:t>
            </a:r>
          </a:p>
          <a:p>
            <a:pPr lvl="2"/>
            <a:r>
              <a:rPr lang="en-US" dirty="0" smtClean="0"/>
              <a:t>Asset = national autonomy</a:t>
            </a:r>
          </a:p>
          <a:p>
            <a:pPr lvl="1"/>
            <a:r>
              <a:rPr lang="en-US" dirty="0" smtClean="0"/>
              <a:t>Home security: Defend home against break-ins</a:t>
            </a:r>
          </a:p>
          <a:p>
            <a:pPr lvl="2"/>
            <a:r>
              <a:rPr lang="en-US" dirty="0" smtClean="0"/>
              <a:t>Asset =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assets vs. physical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traditional security</a:t>
            </a:r>
          </a:p>
          <a:p>
            <a:pPr lvl="1"/>
            <a:r>
              <a:rPr lang="en-US" dirty="0" smtClean="0"/>
              <a:t>Assets are visible, e.g.</a:t>
            </a:r>
          </a:p>
          <a:p>
            <a:pPr lvl="2"/>
            <a:r>
              <a:rPr lang="en-US" dirty="0" smtClean="0"/>
              <a:t>Home</a:t>
            </a:r>
          </a:p>
          <a:p>
            <a:pPr lvl="2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Intrusions are visible, </a:t>
            </a:r>
            <a:r>
              <a:rPr lang="en-US" dirty="0"/>
              <a:t>e.g.</a:t>
            </a:r>
            <a:endParaRPr lang="en-US" dirty="0" smtClean="0"/>
          </a:p>
          <a:p>
            <a:pPr lvl="2"/>
            <a:r>
              <a:rPr lang="en-US" dirty="0" smtClean="0"/>
              <a:t>Broken windows</a:t>
            </a:r>
          </a:p>
          <a:p>
            <a:pPr lvl="2"/>
            <a:r>
              <a:rPr lang="en-US" dirty="0" smtClean="0"/>
              <a:t>Shattered glass</a:t>
            </a:r>
          </a:p>
          <a:p>
            <a:pPr lvl="1"/>
            <a:r>
              <a:rPr lang="en-US" dirty="0" smtClean="0"/>
              <a:t>Intruders are often local</a:t>
            </a:r>
          </a:p>
          <a:p>
            <a:pPr lvl="2"/>
            <a:r>
              <a:rPr lang="en-US" dirty="0" smtClean="0"/>
              <a:t>Difficulty of transporting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assets vs. physical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information security</a:t>
            </a:r>
          </a:p>
          <a:p>
            <a:pPr lvl="1"/>
            <a:r>
              <a:rPr lang="en-US" dirty="0" smtClean="0"/>
              <a:t>The most valuable assets are invisible, e.g.</a:t>
            </a:r>
          </a:p>
          <a:p>
            <a:pPr lvl="2"/>
            <a:r>
              <a:rPr lang="en-US" dirty="0" smtClean="0"/>
              <a:t>Student assignments in a file system</a:t>
            </a:r>
          </a:p>
          <a:p>
            <a:pPr lvl="2"/>
            <a:r>
              <a:rPr lang="en-US" dirty="0" smtClean="0"/>
              <a:t>Customer information in a database</a:t>
            </a:r>
          </a:p>
          <a:p>
            <a:pPr lvl="1"/>
            <a:r>
              <a:rPr lang="en-US" dirty="0" smtClean="0"/>
              <a:t>Most intrusions are invisible, </a:t>
            </a:r>
            <a:r>
              <a:rPr lang="en-US" dirty="0"/>
              <a:t>e.g.</a:t>
            </a:r>
            <a:endParaRPr lang="en-US" dirty="0" smtClean="0"/>
          </a:p>
          <a:p>
            <a:pPr lvl="2"/>
            <a:r>
              <a:rPr lang="en-US" dirty="0" smtClean="0"/>
              <a:t>Google’s code stolen by foreign students</a:t>
            </a:r>
          </a:p>
          <a:p>
            <a:pPr lvl="2"/>
            <a:r>
              <a:rPr lang="en-US" dirty="0" smtClean="0"/>
              <a:t>Viruses entering in email</a:t>
            </a:r>
          </a:p>
          <a:p>
            <a:pPr lvl="1"/>
            <a:r>
              <a:rPr lang="en-US" dirty="0" smtClean="0"/>
              <a:t>Intruders are often foreign and invisible (difficult to track)</a:t>
            </a:r>
          </a:p>
          <a:p>
            <a:pPr lvl="2"/>
            <a:r>
              <a:rPr lang="en-US" dirty="0" smtClean="0"/>
              <a:t>Information transport is relatively easy, inexpensive and fast</a:t>
            </a:r>
          </a:p>
          <a:p>
            <a:pPr lvl="2"/>
            <a:r>
              <a:rPr lang="en-US" dirty="0" smtClean="0"/>
              <a:t>Protection from legal response</a:t>
            </a:r>
            <a:endParaRPr lang="en-US" dirty="0"/>
          </a:p>
          <a:p>
            <a:r>
              <a:rPr lang="en-US" dirty="0" smtClean="0"/>
              <a:t>Invisibility of assets is a general challenge in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50E9-E5F6-4F1F-91E8-37824CF400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4900</TotalTime>
  <Words>2289</Words>
  <Application>Microsoft Office PowerPoint</Application>
  <PresentationFormat>On-screen Show (4:3)</PresentationFormat>
  <Paragraphs>527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Origin</vt:lpstr>
      <vt:lpstr>Chapter 4</vt:lpstr>
      <vt:lpstr>Overview</vt:lpstr>
      <vt:lpstr>Background</vt:lpstr>
      <vt:lpstr>Basic information security model</vt:lpstr>
      <vt:lpstr>Basic model (contd.)</vt:lpstr>
      <vt:lpstr>Basic model (contd.)</vt:lpstr>
      <vt:lpstr>Assets</vt:lpstr>
      <vt:lpstr>Information assets vs. physical assets</vt:lpstr>
      <vt:lpstr>Information assets vs. physical assets</vt:lpstr>
      <vt:lpstr>Information assets vs. physical assets</vt:lpstr>
      <vt:lpstr>Information vs. physical security</vt:lpstr>
      <vt:lpstr>Asset representation in model</vt:lpstr>
      <vt:lpstr>Vulnerabilities</vt:lpstr>
      <vt:lpstr>CVE and NVD</vt:lpstr>
      <vt:lpstr>CVE example</vt:lpstr>
      <vt:lpstr>Notable features of CVE and NVD</vt:lpstr>
      <vt:lpstr>Vulnerability statistics</vt:lpstr>
      <vt:lpstr>Threats</vt:lpstr>
      <vt:lpstr>Threats evolution</vt:lpstr>
      <vt:lpstr>Threat monitoring</vt:lpstr>
      <vt:lpstr>Atlas threat monitor interface</vt:lpstr>
      <vt:lpstr>Threat industrialization</vt:lpstr>
      <vt:lpstr>Controls</vt:lpstr>
      <vt:lpstr>Controls effectiveness</vt:lpstr>
      <vt:lpstr>Common vulnerabilities</vt:lpstr>
      <vt:lpstr>Software vulnerabilities</vt:lpstr>
      <vt:lpstr>Software vulnerabilities (contd.)</vt:lpstr>
      <vt:lpstr>Software vulnerabilities (contd.)</vt:lpstr>
      <vt:lpstr>Software vulnerabilities (contd.)</vt:lpstr>
      <vt:lpstr>Software vulnerabilities (contd.)</vt:lpstr>
      <vt:lpstr>Software vulnerabilities (contd.)</vt:lpstr>
      <vt:lpstr>Software vulnerabilities (contd.)</vt:lpstr>
      <vt:lpstr>Procedural vulnerabilities</vt:lpstr>
      <vt:lpstr>Procedural vulnerabilities (contd.)</vt:lpstr>
      <vt:lpstr>Threats</vt:lpstr>
      <vt:lpstr>Threats (contd.)</vt:lpstr>
      <vt:lpstr>Threats (contd.)</vt:lpstr>
      <vt:lpstr>Threats (contd.)</vt:lpstr>
      <vt:lpstr>Threats (contd.)</vt:lpstr>
      <vt:lpstr>Threats (contd.)</vt:lpstr>
      <vt:lpstr>Threats (contd.)</vt:lpstr>
      <vt:lpstr>Threats (contd.)</vt:lpstr>
      <vt:lpstr>Threats (contd.)</vt:lpstr>
      <vt:lpstr>Threats (contd.)</vt:lpstr>
      <vt:lpstr>Threats (contd.)</vt:lpstr>
      <vt:lpstr>Vulnerabilities and threats</vt:lpstr>
      <vt:lpstr>Controls</vt:lpstr>
      <vt:lpstr>Controls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Manish</dc:creator>
  <cp:lastModifiedBy>Agrawal, Manish</cp:lastModifiedBy>
  <cp:revision>924</cp:revision>
  <dcterms:created xsi:type="dcterms:W3CDTF">2012-09-11T14:18:12Z</dcterms:created>
  <dcterms:modified xsi:type="dcterms:W3CDTF">2013-05-21T21:25:21Z</dcterms:modified>
</cp:coreProperties>
</file>