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2884E-2175-49E4-8873-732874185149}" type="doc">
      <dgm:prSet loTypeId="urn:microsoft.com/office/officeart/2005/8/layout/cycle2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359A653-4239-4CFD-8C4D-6106EC08BA8A}">
      <dgm:prSet phldrT="[Text]"/>
      <dgm:spPr/>
      <dgm:t>
        <a:bodyPr/>
        <a:lstStyle/>
        <a:p>
          <a:r>
            <a:rPr lang="en-US" b="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Plan</a:t>
          </a:r>
        </a:p>
      </dgm:t>
    </dgm:pt>
    <dgm:pt modelId="{17D8BE2D-BF37-4FBE-8AA4-754DA808321F}" type="parTrans" cxnId="{FF2DCC8C-A872-4D48-BC6E-57759A5D3DF4}">
      <dgm:prSet/>
      <dgm:spPr/>
      <dgm:t>
        <a:bodyPr/>
        <a:lstStyle/>
        <a:p>
          <a:endParaRPr lang="en-US"/>
        </a:p>
      </dgm:t>
    </dgm:pt>
    <dgm:pt modelId="{7F0FCF35-2AE4-42AC-8084-E01797543EFA}" type="sibTrans" cxnId="{FF2DCC8C-A872-4D48-BC6E-57759A5D3DF4}">
      <dgm:prSet/>
      <dgm:spPr/>
      <dgm:t>
        <a:bodyPr/>
        <a:lstStyle/>
        <a:p>
          <a:endParaRPr lang="en-US" b="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4BCE6F4-AD5E-4334-920F-3BAFF888E22D}">
      <dgm:prSet phldrT="[Text]"/>
      <dgm:spPr/>
      <dgm:t>
        <a:bodyPr/>
        <a:lstStyle/>
        <a:p>
          <a:r>
            <a:rPr lang="en-US" b="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Acquire</a:t>
          </a:r>
        </a:p>
      </dgm:t>
    </dgm:pt>
    <dgm:pt modelId="{B1A074EF-7D92-4B36-8BDD-1B03520CB750}" type="parTrans" cxnId="{43C2ED9E-6DC8-4F0C-91A6-1F0113491AC0}">
      <dgm:prSet/>
      <dgm:spPr/>
      <dgm:t>
        <a:bodyPr/>
        <a:lstStyle/>
        <a:p>
          <a:endParaRPr lang="en-US"/>
        </a:p>
      </dgm:t>
    </dgm:pt>
    <dgm:pt modelId="{421E36B7-F29D-497B-9AA1-F10BF4DA1CB4}" type="sibTrans" cxnId="{43C2ED9E-6DC8-4F0C-91A6-1F0113491AC0}">
      <dgm:prSet/>
      <dgm:spPr/>
      <dgm:t>
        <a:bodyPr/>
        <a:lstStyle/>
        <a:p>
          <a:endParaRPr lang="en-US" b="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D37A739-1181-490B-86BD-018ED98E73A9}">
      <dgm:prSet phldrT="[Text]"/>
      <dgm:spPr/>
      <dgm:t>
        <a:bodyPr/>
        <a:lstStyle/>
        <a:p>
          <a:r>
            <a:rPr lang="en-US" b="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Deploy</a:t>
          </a:r>
        </a:p>
      </dgm:t>
    </dgm:pt>
    <dgm:pt modelId="{44BA1ACD-0496-4550-9C97-9D991527C40C}" type="parTrans" cxnId="{5B221979-6791-441B-81CC-76D91EACFD45}">
      <dgm:prSet/>
      <dgm:spPr/>
      <dgm:t>
        <a:bodyPr/>
        <a:lstStyle/>
        <a:p>
          <a:endParaRPr lang="en-US"/>
        </a:p>
      </dgm:t>
    </dgm:pt>
    <dgm:pt modelId="{E65CFF05-0334-4176-9ED1-E7BCBA68C49A}" type="sibTrans" cxnId="{5B221979-6791-441B-81CC-76D91EACFD45}">
      <dgm:prSet/>
      <dgm:spPr/>
      <dgm:t>
        <a:bodyPr/>
        <a:lstStyle/>
        <a:p>
          <a:endParaRPr lang="en-US" b="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7266F23-3EE7-4248-B768-562A0201C3D4}">
      <dgm:prSet phldrT="[Text]"/>
      <dgm:spPr/>
      <dgm:t>
        <a:bodyPr/>
        <a:lstStyle/>
        <a:p>
          <a:r>
            <a:rPr lang="en-US" b="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Manage</a:t>
          </a:r>
        </a:p>
      </dgm:t>
    </dgm:pt>
    <dgm:pt modelId="{9979247C-3261-424A-9F4C-8D62BE462A91}" type="parTrans" cxnId="{D56BED7D-7AE1-4DFE-A848-5887B3E32701}">
      <dgm:prSet/>
      <dgm:spPr/>
      <dgm:t>
        <a:bodyPr/>
        <a:lstStyle/>
        <a:p>
          <a:endParaRPr lang="en-US"/>
        </a:p>
      </dgm:t>
    </dgm:pt>
    <dgm:pt modelId="{45DEC3B5-440A-4945-B91C-8AABB380F6EC}" type="sibTrans" cxnId="{D56BED7D-7AE1-4DFE-A848-5887B3E32701}">
      <dgm:prSet/>
      <dgm:spPr/>
      <dgm:t>
        <a:bodyPr/>
        <a:lstStyle/>
        <a:p>
          <a:endParaRPr lang="en-US" b="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7C12EBE-5DCA-4500-96D3-27E217386F41}">
      <dgm:prSet phldrT="[Text]"/>
      <dgm:spPr/>
      <dgm:t>
        <a:bodyPr/>
        <a:lstStyle/>
        <a:p>
          <a:r>
            <a:rPr lang="en-US" b="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Retire</a:t>
          </a:r>
        </a:p>
      </dgm:t>
    </dgm:pt>
    <dgm:pt modelId="{FDC0B8DF-7A37-4CDB-86BA-90BD735B8BEF}" type="parTrans" cxnId="{992E640A-1282-4636-AC3E-09284517B463}">
      <dgm:prSet/>
      <dgm:spPr/>
      <dgm:t>
        <a:bodyPr/>
        <a:lstStyle/>
        <a:p>
          <a:endParaRPr lang="en-US"/>
        </a:p>
      </dgm:t>
    </dgm:pt>
    <dgm:pt modelId="{8632347D-2611-4F8A-997D-DDB96164D405}" type="sibTrans" cxnId="{992E640A-1282-4636-AC3E-09284517B463}">
      <dgm:prSet/>
      <dgm:spPr/>
      <dgm:t>
        <a:bodyPr/>
        <a:lstStyle/>
        <a:p>
          <a:endParaRPr lang="en-US" b="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96CFE46-6B14-4DDD-BB35-FB5CB50D3A06}" type="pres">
      <dgm:prSet presAssocID="{DE32884E-2175-49E4-8873-732874185149}" presName="cycle" presStyleCnt="0">
        <dgm:presLayoutVars>
          <dgm:dir/>
          <dgm:resizeHandles val="exact"/>
        </dgm:presLayoutVars>
      </dgm:prSet>
      <dgm:spPr/>
    </dgm:pt>
    <dgm:pt modelId="{FB31D8C0-07EB-4B2F-B2AF-52CD1BE0259A}" type="pres">
      <dgm:prSet presAssocID="{E359A653-4239-4CFD-8C4D-6106EC08BA8A}" presName="node" presStyleLbl="node1" presStyleIdx="0" presStyleCnt="5">
        <dgm:presLayoutVars>
          <dgm:bulletEnabled val="1"/>
        </dgm:presLayoutVars>
      </dgm:prSet>
      <dgm:spPr/>
    </dgm:pt>
    <dgm:pt modelId="{D5F8E808-4CD0-4736-A5AF-B8871A7B43C7}" type="pres">
      <dgm:prSet presAssocID="{7F0FCF35-2AE4-42AC-8084-E01797543EFA}" presName="sibTrans" presStyleLbl="sibTrans2D1" presStyleIdx="0" presStyleCnt="5"/>
      <dgm:spPr/>
    </dgm:pt>
    <dgm:pt modelId="{0863443D-567F-4644-84F8-8AC569FDAF73}" type="pres">
      <dgm:prSet presAssocID="{7F0FCF35-2AE4-42AC-8084-E01797543EFA}" presName="connectorText" presStyleLbl="sibTrans2D1" presStyleIdx="0" presStyleCnt="5"/>
      <dgm:spPr/>
    </dgm:pt>
    <dgm:pt modelId="{1F65EBF7-9211-4D4B-82AD-FD967642B7BF}" type="pres">
      <dgm:prSet presAssocID="{14BCE6F4-AD5E-4334-920F-3BAFF888E22D}" presName="node" presStyleLbl="node1" presStyleIdx="1" presStyleCnt="5">
        <dgm:presLayoutVars>
          <dgm:bulletEnabled val="1"/>
        </dgm:presLayoutVars>
      </dgm:prSet>
      <dgm:spPr/>
    </dgm:pt>
    <dgm:pt modelId="{65A2CF4C-E123-4E3E-A58C-86A9C80BDF29}" type="pres">
      <dgm:prSet presAssocID="{421E36B7-F29D-497B-9AA1-F10BF4DA1CB4}" presName="sibTrans" presStyleLbl="sibTrans2D1" presStyleIdx="1" presStyleCnt="5"/>
      <dgm:spPr/>
    </dgm:pt>
    <dgm:pt modelId="{6F121C2A-5171-43DB-8F62-E84014BAE4F6}" type="pres">
      <dgm:prSet presAssocID="{421E36B7-F29D-497B-9AA1-F10BF4DA1CB4}" presName="connectorText" presStyleLbl="sibTrans2D1" presStyleIdx="1" presStyleCnt="5"/>
      <dgm:spPr/>
    </dgm:pt>
    <dgm:pt modelId="{9E9874C7-65D1-4E38-A409-0752E771743A}" type="pres">
      <dgm:prSet presAssocID="{2D37A739-1181-490B-86BD-018ED98E73A9}" presName="node" presStyleLbl="node1" presStyleIdx="2" presStyleCnt="5">
        <dgm:presLayoutVars>
          <dgm:bulletEnabled val="1"/>
        </dgm:presLayoutVars>
      </dgm:prSet>
      <dgm:spPr/>
    </dgm:pt>
    <dgm:pt modelId="{9FF4181A-3DF3-4870-BF1C-F7F9A9F3A13E}" type="pres">
      <dgm:prSet presAssocID="{E65CFF05-0334-4176-9ED1-E7BCBA68C49A}" presName="sibTrans" presStyleLbl="sibTrans2D1" presStyleIdx="2" presStyleCnt="5"/>
      <dgm:spPr/>
    </dgm:pt>
    <dgm:pt modelId="{C8D73AC1-784E-48D7-8C07-EB967CD81676}" type="pres">
      <dgm:prSet presAssocID="{E65CFF05-0334-4176-9ED1-E7BCBA68C49A}" presName="connectorText" presStyleLbl="sibTrans2D1" presStyleIdx="2" presStyleCnt="5"/>
      <dgm:spPr/>
    </dgm:pt>
    <dgm:pt modelId="{0EAB53B8-18CF-433F-A8EB-05C83040C62D}" type="pres">
      <dgm:prSet presAssocID="{D7266F23-3EE7-4248-B768-562A0201C3D4}" presName="node" presStyleLbl="node1" presStyleIdx="3" presStyleCnt="5">
        <dgm:presLayoutVars>
          <dgm:bulletEnabled val="1"/>
        </dgm:presLayoutVars>
      </dgm:prSet>
      <dgm:spPr/>
    </dgm:pt>
    <dgm:pt modelId="{981F2D5A-E272-4177-8F5F-97DF03768EC1}" type="pres">
      <dgm:prSet presAssocID="{45DEC3B5-440A-4945-B91C-8AABB380F6EC}" presName="sibTrans" presStyleLbl="sibTrans2D1" presStyleIdx="3" presStyleCnt="5"/>
      <dgm:spPr/>
    </dgm:pt>
    <dgm:pt modelId="{ECD5BA94-13AA-48B1-9504-5ABB98E8132F}" type="pres">
      <dgm:prSet presAssocID="{45DEC3B5-440A-4945-B91C-8AABB380F6EC}" presName="connectorText" presStyleLbl="sibTrans2D1" presStyleIdx="3" presStyleCnt="5"/>
      <dgm:spPr/>
    </dgm:pt>
    <dgm:pt modelId="{476AC580-A5D6-4F43-98FA-94DBAAA30D12}" type="pres">
      <dgm:prSet presAssocID="{D7C12EBE-5DCA-4500-96D3-27E217386F41}" presName="node" presStyleLbl="node1" presStyleIdx="4" presStyleCnt="5">
        <dgm:presLayoutVars>
          <dgm:bulletEnabled val="1"/>
        </dgm:presLayoutVars>
      </dgm:prSet>
      <dgm:spPr/>
    </dgm:pt>
    <dgm:pt modelId="{A1306FF4-6F83-4832-81E8-A41F2228FBA9}" type="pres">
      <dgm:prSet presAssocID="{8632347D-2611-4F8A-997D-DDB96164D405}" presName="sibTrans" presStyleLbl="sibTrans2D1" presStyleIdx="4" presStyleCnt="5"/>
      <dgm:spPr/>
    </dgm:pt>
    <dgm:pt modelId="{7FF4CFCE-26A8-4AF6-92FA-55741D5235B6}" type="pres">
      <dgm:prSet presAssocID="{8632347D-2611-4F8A-997D-DDB96164D405}" presName="connectorText" presStyleLbl="sibTrans2D1" presStyleIdx="4" presStyleCnt="5"/>
      <dgm:spPr/>
    </dgm:pt>
  </dgm:ptLst>
  <dgm:cxnLst>
    <dgm:cxn modelId="{66C1DF68-C4FE-4D4A-9342-0380DCDE4323}" type="presOf" srcId="{DE32884E-2175-49E4-8873-732874185149}" destId="{296CFE46-6B14-4DDD-BB35-FB5CB50D3A06}" srcOrd="0" destOrd="0" presId="urn:microsoft.com/office/officeart/2005/8/layout/cycle2"/>
    <dgm:cxn modelId="{D596780D-DBDD-4A05-AB18-5C407AF5B239}" type="presOf" srcId="{2D37A739-1181-490B-86BD-018ED98E73A9}" destId="{9E9874C7-65D1-4E38-A409-0752E771743A}" srcOrd="0" destOrd="0" presId="urn:microsoft.com/office/officeart/2005/8/layout/cycle2"/>
    <dgm:cxn modelId="{824CDD14-23E5-4E26-95E7-3974F2BF2F77}" type="presOf" srcId="{45DEC3B5-440A-4945-B91C-8AABB380F6EC}" destId="{ECD5BA94-13AA-48B1-9504-5ABB98E8132F}" srcOrd="1" destOrd="0" presId="urn:microsoft.com/office/officeart/2005/8/layout/cycle2"/>
    <dgm:cxn modelId="{D40BF580-9959-4ED5-8C90-F74D96BCB048}" type="presOf" srcId="{421E36B7-F29D-497B-9AA1-F10BF4DA1CB4}" destId="{6F121C2A-5171-43DB-8F62-E84014BAE4F6}" srcOrd="1" destOrd="0" presId="urn:microsoft.com/office/officeart/2005/8/layout/cycle2"/>
    <dgm:cxn modelId="{1E5E4409-1FC5-460B-83A7-B22130BC88F2}" type="presOf" srcId="{7F0FCF35-2AE4-42AC-8084-E01797543EFA}" destId="{0863443D-567F-4644-84F8-8AC569FDAF73}" srcOrd="1" destOrd="0" presId="urn:microsoft.com/office/officeart/2005/8/layout/cycle2"/>
    <dgm:cxn modelId="{D56BED7D-7AE1-4DFE-A848-5887B3E32701}" srcId="{DE32884E-2175-49E4-8873-732874185149}" destId="{D7266F23-3EE7-4248-B768-562A0201C3D4}" srcOrd="3" destOrd="0" parTransId="{9979247C-3261-424A-9F4C-8D62BE462A91}" sibTransId="{45DEC3B5-440A-4945-B91C-8AABB380F6EC}"/>
    <dgm:cxn modelId="{43C2ED9E-6DC8-4F0C-91A6-1F0113491AC0}" srcId="{DE32884E-2175-49E4-8873-732874185149}" destId="{14BCE6F4-AD5E-4334-920F-3BAFF888E22D}" srcOrd="1" destOrd="0" parTransId="{B1A074EF-7D92-4B36-8BDD-1B03520CB750}" sibTransId="{421E36B7-F29D-497B-9AA1-F10BF4DA1CB4}"/>
    <dgm:cxn modelId="{CC712C22-A9E9-4BCE-A8C5-39BE78CE35F6}" type="presOf" srcId="{E65CFF05-0334-4176-9ED1-E7BCBA68C49A}" destId="{9FF4181A-3DF3-4870-BF1C-F7F9A9F3A13E}" srcOrd="0" destOrd="0" presId="urn:microsoft.com/office/officeart/2005/8/layout/cycle2"/>
    <dgm:cxn modelId="{B03D7857-6A69-4C7C-ABA4-CB6FDF278056}" type="presOf" srcId="{45DEC3B5-440A-4945-B91C-8AABB380F6EC}" destId="{981F2D5A-E272-4177-8F5F-97DF03768EC1}" srcOrd="0" destOrd="0" presId="urn:microsoft.com/office/officeart/2005/8/layout/cycle2"/>
    <dgm:cxn modelId="{992E640A-1282-4636-AC3E-09284517B463}" srcId="{DE32884E-2175-49E4-8873-732874185149}" destId="{D7C12EBE-5DCA-4500-96D3-27E217386F41}" srcOrd="4" destOrd="0" parTransId="{FDC0B8DF-7A37-4CDB-86BA-90BD735B8BEF}" sibTransId="{8632347D-2611-4F8A-997D-DDB96164D405}"/>
    <dgm:cxn modelId="{4A53FA2F-20C8-4D0B-9261-B2701BC985B2}" type="presOf" srcId="{7F0FCF35-2AE4-42AC-8084-E01797543EFA}" destId="{D5F8E808-4CD0-4736-A5AF-B8871A7B43C7}" srcOrd="0" destOrd="0" presId="urn:microsoft.com/office/officeart/2005/8/layout/cycle2"/>
    <dgm:cxn modelId="{FF2DCC8C-A872-4D48-BC6E-57759A5D3DF4}" srcId="{DE32884E-2175-49E4-8873-732874185149}" destId="{E359A653-4239-4CFD-8C4D-6106EC08BA8A}" srcOrd="0" destOrd="0" parTransId="{17D8BE2D-BF37-4FBE-8AA4-754DA808321F}" sibTransId="{7F0FCF35-2AE4-42AC-8084-E01797543EFA}"/>
    <dgm:cxn modelId="{DE82C1CA-3BB7-47D0-A980-A41E360064E9}" type="presOf" srcId="{421E36B7-F29D-497B-9AA1-F10BF4DA1CB4}" destId="{65A2CF4C-E123-4E3E-A58C-86A9C80BDF29}" srcOrd="0" destOrd="0" presId="urn:microsoft.com/office/officeart/2005/8/layout/cycle2"/>
    <dgm:cxn modelId="{CA0ED623-AE36-47BF-81FB-C1C862E0D28C}" type="presOf" srcId="{8632347D-2611-4F8A-997D-DDB96164D405}" destId="{7FF4CFCE-26A8-4AF6-92FA-55741D5235B6}" srcOrd="1" destOrd="0" presId="urn:microsoft.com/office/officeart/2005/8/layout/cycle2"/>
    <dgm:cxn modelId="{FF5BEB97-C440-4080-B38D-683CDECE9A41}" type="presOf" srcId="{E65CFF05-0334-4176-9ED1-E7BCBA68C49A}" destId="{C8D73AC1-784E-48D7-8C07-EB967CD81676}" srcOrd="1" destOrd="0" presId="urn:microsoft.com/office/officeart/2005/8/layout/cycle2"/>
    <dgm:cxn modelId="{E7E82B57-1823-412A-AA9C-2703621C4CE4}" type="presOf" srcId="{D7C12EBE-5DCA-4500-96D3-27E217386F41}" destId="{476AC580-A5D6-4F43-98FA-94DBAAA30D12}" srcOrd="0" destOrd="0" presId="urn:microsoft.com/office/officeart/2005/8/layout/cycle2"/>
    <dgm:cxn modelId="{2BC35A75-6465-4B72-AF9A-5099BCCFE36F}" type="presOf" srcId="{D7266F23-3EE7-4248-B768-562A0201C3D4}" destId="{0EAB53B8-18CF-433F-A8EB-05C83040C62D}" srcOrd="0" destOrd="0" presId="urn:microsoft.com/office/officeart/2005/8/layout/cycle2"/>
    <dgm:cxn modelId="{CE242BF4-7957-4D9A-B4B9-93C6547314E5}" type="presOf" srcId="{8632347D-2611-4F8A-997D-DDB96164D405}" destId="{A1306FF4-6F83-4832-81E8-A41F2228FBA9}" srcOrd="0" destOrd="0" presId="urn:microsoft.com/office/officeart/2005/8/layout/cycle2"/>
    <dgm:cxn modelId="{323F2D36-25F9-440F-8210-FCF3B2A2C118}" type="presOf" srcId="{E359A653-4239-4CFD-8C4D-6106EC08BA8A}" destId="{FB31D8C0-07EB-4B2F-B2AF-52CD1BE0259A}" srcOrd="0" destOrd="0" presId="urn:microsoft.com/office/officeart/2005/8/layout/cycle2"/>
    <dgm:cxn modelId="{5B221979-6791-441B-81CC-76D91EACFD45}" srcId="{DE32884E-2175-49E4-8873-732874185149}" destId="{2D37A739-1181-490B-86BD-018ED98E73A9}" srcOrd="2" destOrd="0" parTransId="{44BA1ACD-0496-4550-9C97-9D991527C40C}" sibTransId="{E65CFF05-0334-4176-9ED1-E7BCBA68C49A}"/>
    <dgm:cxn modelId="{CA69139B-422C-4613-9647-DE615C625329}" type="presOf" srcId="{14BCE6F4-AD5E-4334-920F-3BAFF888E22D}" destId="{1F65EBF7-9211-4D4B-82AD-FD967642B7BF}" srcOrd="0" destOrd="0" presId="urn:microsoft.com/office/officeart/2005/8/layout/cycle2"/>
    <dgm:cxn modelId="{44F30EA5-CDBF-4C8A-8BB8-C2B6DB25DE01}" type="presParOf" srcId="{296CFE46-6B14-4DDD-BB35-FB5CB50D3A06}" destId="{FB31D8C0-07EB-4B2F-B2AF-52CD1BE0259A}" srcOrd="0" destOrd="0" presId="urn:microsoft.com/office/officeart/2005/8/layout/cycle2"/>
    <dgm:cxn modelId="{9F26FC2A-578E-4C9B-A67B-A4F2A45E49FD}" type="presParOf" srcId="{296CFE46-6B14-4DDD-BB35-FB5CB50D3A06}" destId="{D5F8E808-4CD0-4736-A5AF-B8871A7B43C7}" srcOrd="1" destOrd="0" presId="urn:microsoft.com/office/officeart/2005/8/layout/cycle2"/>
    <dgm:cxn modelId="{0CBC5C87-43B3-4371-8940-4663EBE3DE68}" type="presParOf" srcId="{D5F8E808-4CD0-4736-A5AF-B8871A7B43C7}" destId="{0863443D-567F-4644-84F8-8AC569FDAF73}" srcOrd="0" destOrd="0" presId="urn:microsoft.com/office/officeart/2005/8/layout/cycle2"/>
    <dgm:cxn modelId="{37F727CA-F8C6-464F-B9AF-C3FDD029DC78}" type="presParOf" srcId="{296CFE46-6B14-4DDD-BB35-FB5CB50D3A06}" destId="{1F65EBF7-9211-4D4B-82AD-FD967642B7BF}" srcOrd="2" destOrd="0" presId="urn:microsoft.com/office/officeart/2005/8/layout/cycle2"/>
    <dgm:cxn modelId="{E99C9CEB-F812-4444-B59B-EC63FBB3BD35}" type="presParOf" srcId="{296CFE46-6B14-4DDD-BB35-FB5CB50D3A06}" destId="{65A2CF4C-E123-4E3E-A58C-86A9C80BDF29}" srcOrd="3" destOrd="0" presId="urn:microsoft.com/office/officeart/2005/8/layout/cycle2"/>
    <dgm:cxn modelId="{5C5730D2-8416-43E2-BFC4-440CACA163C9}" type="presParOf" srcId="{65A2CF4C-E123-4E3E-A58C-86A9C80BDF29}" destId="{6F121C2A-5171-43DB-8F62-E84014BAE4F6}" srcOrd="0" destOrd="0" presId="urn:microsoft.com/office/officeart/2005/8/layout/cycle2"/>
    <dgm:cxn modelId="{C9599CC9-37E1-4EEC-AF85-D70373DC64AB}" type="presParOf" srcId="{296CFE46-6B14-4DDD-BB35-FB5CB50D3A06}" destId="{9E9874C7-65D1-4E38-A409-0752E771743A}" srcOrd="4" destOrd="0" presId="urn:microsoft.com/office/officeart/2005/8/layout/cycle2"/>
    <dgm:cxn modelId="{A3C97486-EDE0-4F92-BBB4-1395275F20C4}" type="presParOf" srcId="{296CFE46-6B14-4DDD-BB35-FB5CB50D3A06}" destId="{9FF4181A-3DF3-4870-BF1C-F7F9A9F3A13E}" srcOrd="5" destOrd="0" presId="urn:microsoft.com/office/officeart/2005/8/layout/cycle2"/>
    <dgm:cxn modelId="{41AB64C7-8C50-42D1-B6D3-C161086719D9}" type="presParOf" srcId="{9FF4181A-3DF3-4870-BF1C-F7F9A9F3A13E}" destId="{C8D73AC1-784E-48D7-8C07-EB967CD81676}" srcOrd="0" destOrd="0" presId="urn:microsoft.com/office/officeart/2005/8/layout/cycle2"/>
    <dgm:cxn modelId="{ABEAE0A1-FC49-4F11-83ED-599E69BFFC77}" type="presParOf" srcId="{296CFE46-6B14-4DDD-BB35-FB5CB50D3A06}" destId="{0EAB53B8-18CF-433F-A8EB-05C83040C62D}" srcOrd="6" destOrd="0" presId="urn:microsoft.com/office/officeart/2005/8/layout/cycle2"/>
    <dgm:cxn modelId="{2EF86140-B224-4355-B288-35D3EBF92F5B}" type="presParOf" srcId="{296CFE46-6B14-4DDD-BB35-FB5CB50D3A06}" destId="{981F2D5A-E272-4177-8F5F-97DF03768EC1}" srcOrd="7" destOrd="0" presId="urn:microsoft.com/office/officeart/2005/8/layout/cycle2"/>
    <dgm:cxn modelId="{4B196158-2F91-48FE-AD2E-65CA857C0B63}" type="presParOf" srcId="{981F2D5A-E272-4177-8F5F-97DF03768EC1}" destId="{ECD5BA94-13AA-48B1-9504-5ABB98E8132F}" srcOrd="0" destOrd="0" presId="urn:microsoft.com/office/officeart/2005/8/layout/cycle2"/>
    <dgm:cxn modelId="{91F42299-BB00-41F7-829C-10BF50F8A12D}" type="presParOf" srcId="{296CFE46-6B14-4DDD-BB35-FB5CB50D3A06}" destId="{476AC580-A5D6-4F43-98FA-94DBAAA30D12}" srcOrd="8" destOrd="0" presId="urn:microsoft.com/office/officeart/2005/8/layout/cycle2"/>
    <dgm:cxn modelId="{49C39BD2-51D5-4DE9-811A-266F0F0DD9E4}" type="presParOf" srcId="{296CFE46-6B14-4DDD-BB35-FB5CB50D3A06}" destId="{A1306FF4-6F83-4832-81E8-A41F2228FBA9}" srcOrd="9" destOrd="0" presId="urn:microsoft.com/office/officeart/2005/8/layout/cycle2"/>
    <dgm:cxn modelId="{FF5BF5AA-B3A6-44D3-B68B-387E97CDE1A0}" type="presParOf" srcId="{A1306FF4-6F83-4832-81E8-A41F2228FBA9}" destId="{7FF4CFCE-26A8-4AF6-92FA-55741D5235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D8C0-07EB-4B2F-B2AF-52CD1BE0259A}">
      <dsp:nvSpPr>
        <dsp:cNvPr id="0" name=""/>
        <dsp:cNvSpPr/>
      </dsp:nvSpPr>
      <dsp:spPr>
        <a:xfrm>
          <a:off x="1747837" y="1073"/>
          <a:ext cx="1381125" cy="13811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Plan</a:t>
          </a:r>
        </a:p>
      </dsp:txBody>
      <dsp:txXfrm>
        <a:off x="1950098" y="203334"/>
        <a:ext cx="976603" cy="976603"/>
      </dsp:txXfrm>
    </dsp:sp>
    <dsp:sp modelId="{D5F8E808-4CD0-4736-A5AF-B8871A7B43C7}">
      <dsp:nvSpPr>
        <dsp:cNvPr id="0" name=""/>
        <dsp:cNvSpPr/>
      </dsp:nvSpPr>
      <dsp:spPr>
        <a:xfrm rot="2160000">
          <a:off x="3085096" y="1061471"/>
          <a:ext cx="366248" cy="466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095588" y="1122406"/>
        <a:ext cx="256374" cy="279677"/>
      </dsp:txXfrm>
    </dsp:sp>
    <dsp:sp modelId="{1F65EBF7-9211-4D4B-82AD-FD967642B7BF}">
      <dsp:nvSpPr>
        <dsp:cNvPr id="0" name=""/>
        <dsp:cNvSpPr/>
      </dsp:nvSpPr>
      <dsp:spPr>
        <a:xfrm>
          <a:off x="3424250" y="1219059"/>
          <a:ext cx="1381125" cy="13811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Acquire</a:t>
          </a:r>
        </a:p>
      </dsp:txBody>
      <dsp:txXfrm>
        <a:off x="3626511" y="1421320"/>
        <a:ext cx="976603" cy="976603"/>
      </dsp:txXfrm>
    </dsp:sp>
    <dsp:sp modelId="{65A2CF4C-E123-4E3E-A58C-86A9C80BDF29}">
      <dsp:nvSpPr>
        <dsp:cNvPr id="0" name=""/>
        <dsp:cNvSpPr/>
      </dsp:nvSpPr>
      <dsp:spPr>
        <a:xfrm rot="6480000">
          <a:off x="3614725" y="2652069"/>
          <a:ext cx="366248" cy="466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10800000">
        <a:off x="3686638" y="2693047"/>
        <a:ext cx="256374" cy="279677"/>
      </dsp:txXfrm>
    </dsp:sp>
    <dsp:sp modelId="{9E9874C7-65D1-4E38-A409-0752E771743A}">
      <dsp:nvSpPr>
        <dsp:cNvPr id="0" name=""/>
        <dsp:cNvSpPr/>
      </dsp:nvSpPr>
      <dsp:spPr>
        <a:xfrm>
          <a:off x="2783917" y="3189801"/>
          <a:ext cx="1381125" cy="13811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Deploy</a:t>
          </a:r>
        </a:p>
      </dsp:txBody>
      <dsp:txXfrm>
        <a:off x="2986178" y="3392062"/>
        <a:ext cx="976603" cy="976603"/>
      </dsp:txXfrm>
    </dsp:sp>
    <dsp:sp modelId="{9FF4181A-3DF3-4870-BF1C-F7F9A9F3A13E}">
      <dsp:nvSpPr>
        <dsp:cNvPr id="0" name=""/>
        <dsp:cNvSpPr/>
      </dsp:nvSpPr>
      <dsp:spPr>
        <a:xfrm rot="10800000">
          <a:off x="2265641" y="3647298"/>
          <a:ext cx="366248" cy="466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10800000">
        <a:off x="2375515" y="3740524"/>
        <a:ext cx="256374" cy="279677"/>
      </dsp:txXfrm>
    </dsp:sp>
    <dsp:sp modelId="{0EAB53B8-18CF-433F-A8EB-05C83040C62D}">
      <dsp:nvSpPr>
        <dsp:cNvPr id="0" name=""/>
        <dsp:cNvSpPr/>
      </dsp:nvSpPr>
      <dsp:spPr>
        <a:xfrm>
          <a:off x="711757" y="3189801"/>
          <a:ext cx="1381125" cy="13811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Manage</a:t>
          </a:r>
        </a:p>
      </dsp:txBody>
      <dsp:txXfrm>
        <a:off x="914018" y="3392062"/>
        <a:ext cx="976603" cy="976603"/>
      </dsp:txXfrm>
    </dsp:sp>
    <dsp:sp modelId="{981F2D5A-E272-4177-8F5F-97DF03768EC1}">
      <dsp:nvSpPr>
        <dsp:cNvPr id="0" name=""/>
        <dsp:cNvSpPr/>
      </dsp:nvSpPr>
      <dsp:spPr>
        <a:xfrm rot="15120000">
          <a:off x="902231" y="2671786"/>
          <a:ext cx="366248" cy="466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10800000">
        <a:off x="974144" y="2817260"/>
        <a:ext cx="256374" cy="279677"/>
      </dsp:txXfrm>
    </dsp:sp>
    <dsp:sp modelId="{476AC580-A5D6-4F43-98FA-94DBAAA30D12}">
      <dsp:nvSpPr>
        <dsp:cNvPr id="0" name=""/>
        <dsp:cNvSpPr/>
      </dsp:nvSpPr>
      <dsp:spPr>
        <a:xfrm>
          <a:off x="71424" y="1219059"/>
          <a:ext cx="1381125" cy="138112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9207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Retire</a:t>
          </a:r>
        </a:p>
      </dsp:txBody>
      <dsp:txXfrm>
        <a:off x="273685" y="1421320"/>
        <a:ext cx="976603" cy="976603"/>
      </dsp:txXfrm>
    </dsp:sp>
    <dsp:sp modelId="{A1306FF4-6F83-4832-81E8-A41F2228FBA9}">
      <dsp:nvSpPr>
        <dsp:cNvPr id="0" name=""/>
        <dsp:cNvSpPr/>
      </dsp:nvSpPr>
      <dsp:spPr>
        <a:xfrm rot="19440000">
          <a:off x="1408683" y="1073656"/>
          <a:ext cx="366248" cy="466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9207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419175" y="1199173"/>
        <a:ext cx="256374" cy="27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FE73-0FA6-495C-82B3-C3E7FD76E1DB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FBC0-CF35-4085-B8FE-571EA1201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C23B93-636E-4C98-BF78-662DD0FEE243}" type="datetime1">
              <a:rPr lang="en-US" smtClean="0"/>
              <a:t>2/8/2017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0D9-9FDB-48B3-BBDF-2ECE79E546BF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0250-2438-44C4-9449-69CFFFE10B98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D73E-C999-45E1-B4F2-4D424E2F40FE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14227D4-7A64-4040-B755-A819B0E97740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56B1-7206-4724-A523-B73E8E72746F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72D7-9FD9-44DB-B0A5-D94297117F39}" type="datetime1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664E-65BD-4AD0-8DE8-37F68F5B8285}" type="datetime1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5238-4279-4A2D-99CE-995A7173BB27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6D9-B8D8-4EE7-82A7-50749747D255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616A-E8C8-47C9-80EC-FB83F498A17A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B04653-99F3-4A28-BA78-5E9468B6F0C2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identification and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167655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examples and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Yahoo</a:t>
            </a:r>
          </a:p>
          <a:p>
            <a:pPr lvl="1"/>
            <a:r>
              <a:rPr lang="en-US" dirty="0"/>
              <a:t>“Creates deeply personal digital experiences that keep more than half a billion people connected to what matters most to them, across devices and around the globe. That's how we deliver your world, your way. And Yahoo's unique combination of Science + Art + Scale connects advertisers to the consumers who build their businesses”</a:t>
            </a:r>
          </a:p>
          <a:p>
            <a:pPr lvl="1"/>
            <a:r>
              <a:rPr lang="en-US" dirty="0"/>
              <a:t>July 2012</a:t>
            </a:r>
          </a:p>
          <a:p>
            <a:pPr lvl="2"/>
            <a:r>
              <a:rPr lang="en-US" dirty="0"/>
              <a:t>Simple security misstep in design of one service - Yahoo Voice</a:t>
            </a:r>
          </a:p>
          <a:p>
            <a:pPr lvl="3"/>
            <a:r>
              <a:rPr lang="en-US" dirty="0"/>
              <a:t>Led to leakage of nearly 400,000 online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examples and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University of Nebraska-Lincoln</a:t>
            </a:r>
          </a:p>
          <a:p>
            <a:pPr lvl="1"/>
            <a:r>
              <a:rPr lang="en-US" dirty="0"/>
              <a:t>“Learning that prepares students for lifetime success and leadership …</a:t>
            </a:r>
          </a:p>
          <a:p>
            <a:pPr lvl="1"/>
            <a:r>
              <a:rPr lang="en-US" dirty="0"/>
              <a:t>Engagement with academic, business, and civic communities throughout Nebraska and the world”</a:t>
            </a:r>
          </a:p>
          <a:p>
            <a:pPr lvl="1"/>
            <a:r>
              <a:rPr lang="en-US" dirty="0"/>
              <a:t>May 2012</a:t>
            </a:r>
          </a:p>
          <a:p>
            <a:pPr lvl="2"/>
            <a:r>
              <a:rPr lang="en-US" dirty="0"/>
              <a:t>Breach in Student Information System</a:t>
            </a:r>
          </a:p>
          <a:p>
            <a:pPr lvl="3"/>
            <a:r>
              <a:rPr lang="en-US" dirty="0"/>
              <a:t>Potential leakage of 654,000 students’ Personal Identifiable Information including Social Security Numbers</a:t>
            </a:r>
          </a:p>
          <a:p>
            <a:pPr lvl="3"/>
            <a:r>
              <a:rPr lang="en-US" dirty="0"/>
              <a:t>Number (654,000) vastly exceeds student enrolment</a:t>
            </a:r>
          </a:p>
          <a:p>
            <a:pPr lvl="4"/>
            <a:r>
              <a:rPr lang="en-US" dirty="0"/>
              <a:t>because the university maintains records of all alumni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Once the important areas of the organization are identified</a:t>
            </a:r>
          </a:p>
          <a:p>
            <a:pPr lvl="1"/>
            <a:r>
              <a:rPr lang="en-US" dirty="0"/>
              <a:t>Helps to know what to look for</a:t>
            </a:r>
          </a:p>
          <a:p>
            <a:r>
              <a:rPr lang="en-US" dirty="0"/>
              <a:t>Important asset types</a:t>
            </a:r>
          </a:p>
          <a:p>
            <a:pPr lvl="1"/>
            <a:r>
              <a:rPr lang="en-US" dirty="0"/>
              <a:t>Information Assets</a:t>
            </a:r>
          </a:p>
          <a:p>
            <a:pPr lvl="1"/>
            <a:r>
              <a:rPr lang="en-US" dirty="0"/>
              <a:t>Personnel Assets</a:t>
            </a:r>
          </a:p>
          <a:p>
            <a:pPr lvl="1"/>
            <a:r>
              <a:rPr lang="en-US" dirty="0"/>
              <a:t>Hardware Assets</a:t>
            </a:r>
          </a:p>
          <a:p>
            <a:pPr lvl="1"/>
            <a:r>
              <a:rPr lang="en-US" dirty="0"/>
              <a:t>Software Assets</a:t>
            </a:r>
          </a:p>
          <a:p>
            <a:pPr lvl="1"/>
            <a:r>
              <a:rPr lang="en-US" dirty="0"/>
              <a:t>Legal Assets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Digitally stored content owned by an individual or organization</a:t>
            </a:r>
          </a:p>
          <a:p>
            <a:r>
              <a:rPr lang="en-US" dirty="0"/>
              <a:t>May be stored locally or in the “cloud”</a:t>
            </a:r>
          </a:p>
          <a:p>
            <a:r>
              <a:rPr lang="en-US" dirty="0"/>
              <a:t>Usually the most important asset for information security</a:t>
            </a:r>
          </a:p>
          <a:p>
            <a:pPr lvl="1"/>
            <a:r>
              <a:rPr lang="en-US" dirty="0"/>
              <a:t>Prime target for attackers</a:t>
            </a:r>
          </a:p>
          <a:p>
            <a:r>
              <a:rPr lang="en-US" dirty="0"/>
              <a:t>General information assets</a:t>
            </a:r>
          </a:p>
          <a:p>
            <a:pPr lvl="1"/>
            <a:r>
              <a:rPr lang="en-US" dirty="0"/>
              <a:t>E.g. payroll data, cash flow data, credit card information</a:t>
            </a:r>
          </a:p>
          <a:p>
            <a:r>
              <a:rPr lang="en-US" dirty="0"/>
              <a:t>Idiosyncratic information assets</a:t>
            </a:r>
          </a:p>
          <a:p>
            <a:pPr lvl="1"/>
            <a:r>
              <a:rPr lang="en-US" dirty="0"/>
              <a:t>E.g. intellectual property, student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assets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Executives generally suffer from “</a:t>
            </a:r>
            <a:r>
              <a:rPr lang="en-US" dirty="0" err="1"/>
              <a:t>recency</a:t>
            </a:r>
            <a:r>
              <a:rPr lang="en-US" dirty="0"/>
              <a:t> effect”</a:t>
            </a:r>
          </a:p>
          <a:p>
            <a:pPr lvl="1"/>
            <a:r>
              <a:rPr lang="en-US" dirty="0"/>
              <a:t>Focus on events attracting recent media attention</a:t>
            </a:r>
          </a:p>
          <a:p>
            <a:pPr lvl="2"/>
            <a:r>
              <a:rPr lang="en-US" dirty="0"/>
              <a:t>E.g.  Credit card data theft in 2009</a:t>
            </a:r>
          </a:p>
          <a:p>
            <a:r>
              <a:rPr lang="en-US" dirty="0"/>
              <a:t>But other issues may be equally important</a:t>
            </a:r>
          </a:p>
          <a:p>
            <a:pPr lvl="1"/>
            <a:r>
              <a:rPr lang="en-US" dirty="0"/>
              <a:t>2010</a:t>
            </a:r>
          </a:p>
          <a:p>
            <a:pPr lvl="2"/>
            <a:r>
              <a:rPr lang="en-US" dirty="0"/>
              <a:t>RSA, Anonymous, H B Gary etc</a:t>
            </a:r>
          </a:p>
          <a:p>
            <a:endParaRPr lang="en-US" dirty="0"/>
          </a:p>
          <a:p>
            <a:r>
              <a:rPr lang="en-US" dirty="0"/>
              <a:t>Analyst must not be drawn by </a:t>
            </a:r>
            <a:r>
              <a:rPr lang="en-US" dirty="0" err="1"/>
              <a:t>recency</a:t>
            </a:r>
            <a:r>
              <a:rPr lang="en-US" dirty="0"/>
              <a:t>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Take time to replace</a:t>
            </a:r>
          </a:p>
          <a:p>
            <a:r>
              <a:rPr lang="en-US" dirty="0"/>
              <a:t>Identify employees with idiosyncratic skills</a:t>
            </a:r>
          </a:p>
          <a:p>
            <a:pPr lvl="1"/>
            <a:r>
              <a:rPr lang="en-US" dirty="0"/>
              <a:t>Bring this to attention of senior management</a:t>
            </a:r>
          </a:p>
          <a:p>
            <a:pPr lvl="2"/>
            <a:r>
              <a:rPr lang="en-US" dirty="0"/>
              <a:t>Employee retention incentives may be necessary</a:t>
            </a:r>
          </a:p>
          <a:p>
            <a:pPr lvl="1"/>
            <a:r>
              <a:rPr lang="en-US" dirty="0"/>
              <a:t>Try to cross-train other employees</a:t>
            </a:r>
          </a:p>
          <a:p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Disaster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Machinery used to store and process information</a:t>
            </a:r>
          </a:p>
          <a:p>
            <a:pPr lvl="1"/>
            <a:r>
              <a:rPr lang="en-US" dirty="0"/>
              <a:t>Usually general purpose assets</a:t>
            </a:r>
          </a:p>
          <a:p>
            <a:pPr lvl="1"/>
            <a:r>
              <a:rPr lang="en-US" dirty="0"/>
              <a:t>Purchased from vendors</a:t>
            </a:r>
          </a:p>
          <a:p>
            <a:pPr lvl="1"/>
            <a:r>
              <a:rPr lang="en-US" dirty="0"/>
              <a:t>But may have special needs</a:t>
            </a:r>
          </a:p>
          <a:p>
            <a:pPr lvl="2"/>
            <a:r>
              <a:rPr lang="en-US" dirty="0"/>
              <a:t>E.g. Being used past vendor’s announcement of end of life</a:t>
            </a:r>
          </a:p>
          <a:p>
            <a:pPr lvl="3"/>
            <a:r>
              <a:rPr lang="en-US" dirty="0"/>
              <a:t>Budget constraints</a:t>
            </a:r>
          </a:p>
          <a:p>
            <a:pPr lvl="1"/>
            <a:r>
              <a:rPr lang="en-US" dirty="0"/>
              <a:t>Spare parts inventory</a:t>
            </a:r>
          </a:p>
          <a:p>
            <a:pPr lvl="1"/>
            <a:r>
              <a:rPr lang="en-US" dirty="0"/>
              <a:t>Can be idiosyncratic</a:t>
            </a:r>
          </a:p>
          <a:p>
            <a:pPr lvl="2"/>
            <a:r>
              <a:rPr lang="en-US" dirty="0"/>
              <a:t>Prototypes</a:t>
            </a:r>
          </a:p>
          <a:p>
            <a:pPr lvl="3"/>
            <a:r>
              <a:rPr lang="en-US" dirty="0"/>
              <a:t>Non-disclosure agreements (NDAs)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assets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Tracking attributes</a:t>
            </a:r>
          </a:p>
          <a:p>
            <a:pPr lvl="1"/>
            <a:r>
              <a:rPr lang="en-US" dirty="0"/>
              <a:t>Information recorded to locate in case of theft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/>
              <a:t>Tag #</a:t>
            </a:r>
          </a:p>
          <a:p>
            <a:pPr lvl="2"/>
            <a:r>
              <a:rPr lang="en-US" dirty="0"/>
              <a:t>Model #</a:t>
            </a:r>
          </a:p>
          <a:p>
            <a:pPr lvl="2"/>
            <a:r>
              <a:rPr lang="en-US" dirty="0"/>
              <a:t>Serial #</a:t>
            </a:r>
          </a:p>
          <a:p>
            <a:pPr lvl="2"/>
            <a:r>
              <a:rPr lang="en-US" dirty="0"/>
              <a:t>Service tag #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End of life (estimated)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Network jack</a:t>
            </a:r>
          </a:p>
          <a:p>
            <a:pPr lvl="2"/>
            <a:r>
              <a:rPr lang="en-US" dirty="0"/>
              <a:t>Special disposal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used to accomplish organization’s mission</a:t>
            </a:r>
          </a:p>
          <a:p>
            <a:r>
              <a:rPr lang="en-US" dirty="0"/>
              <a:t>Many properties similar to hardware assets</a:t>
            </a:r>
          </a:p>
          <a:p>
            <a:pPr lvl="1"/>
            <a:r>
              <a:rPr lang="en-US" dirty="0"/>
              <a:t>Mainly general</a:t>
            </a:r>
          </a:p>
          <a:p>
            <a:pPr lvl="1"/>
            <a:r>
              <a:rPr lang="en-US" dirty="0"/>
              <a:t>Can also be idiosyncratic</a:t>
            </a:r>
          </a:p>
          <a:p>
            <a:pPr lvl="2"/>
            <a:r>
              <a:rPr lang="en-US" dirty="0"/>
              <a:t>E.g. locally developed utilities</a:t>
            </a:r>
          </a:p>
          <a:p>
            <a:pPr lvl="3"/>
            <a:r>
              <a:rPr lang="en-US" dirty="0"/>
              <a:t>Very dangerous</a:t>
            </a:r>
          </a:p>
          <a:p>
            <a:pPr lvl="4"/>
            <a:r>
              <a:rPr lang="en-US" dirty="0"/>
              <a:t>What happens when the developer leaves?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Contractual arrangements that guide the use of hardware and software assets within the organization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Technical support agreements, software licenses, revenue sources, and funding streams</a:t>
            </a:r>
          </a:p>
          <a:p>
            <a:r>
              <a:rPr lang="en-US" dirty="0"/>
              <a:t>Often forgotten as “legalese”, “fine-print” etc</a:t>
            </a:r>
          </a:p>
          <a:p>
            <a:r>
              <a:rPr lang="en-US" dirty="0"/>
              <a:t>Comair incident</a:t>
            </a:r>
          </a:p>
          <a:p>
            <a:pPr lvl="1"/>
            <a:r>
              <a:rPr lang="en-US" dirty="0"/>
              <a:t>2004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Issues involved in maintaining IT assets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Organization mission and IT assets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Characterizing assets based on their alignment to the organization’s mission</a:t>
            </a:r>
          </a:p>
          <a:p>
            <a:endParaRPr lang="en-US" dirty="0"/>
          </a:p>
          <a:p>
            <a:r>
              <a:rPr lang="en-US" dirty="0"/>
              <a:t>Asset management issues including lifecycle and ownership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identification – brief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Informational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Doe - Security Analyst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sensitivity and criticality of asset</a:t>
            </a:r>
          </a:p>
          <a:p>
            <a:endParaRPr lang="en-US" dirty="0"/>
          </a:p>
          <a:p>
            <a:r>
              <a:rPr lang="en-US" dirty="0"/>
              <a:t>Sensitivity</a:t>
            </a:r>
          </a:p>
          <a:p>
            <a:pPr lvl="1"/>
            <a:r>
              <a:rPr lang="en-US" dirty="0"/>
              <a:t>Damage from breach of confidentiality or integrity of an asset</a:t>
            </a:r>
          </a:p>
          <a:p>
            <a:endParaRPr lang="en-US" dirty="0"/>
          </a:p>
          <a:p>
            <a:r>
              <a:rPr lang="en-US" dirty="0"/>
              <a:t>Criticality</a:t>
            </a:r>
          </a:p>
          <a:p>
            <a:pPr lvl="1"/>
            <a:r>
              <a:rPr lang="en-US" dirty="0"/>
              <a:t>Importance of an asset to immediate survival of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classes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Restricted</a:t>
            </a:r>
          </a:p>
          <a:p>
            <a:pPr lvl="2"/>
            <a:r>
              <a:rPr lang="en-US" dirty="0"/>
              <a:t>Disclosure or alteration would have adverse consequences for the organization</a:t>
            </a:r>
          </a:p>
          <a:p>
            <a:pPr lvl="2"/>
            <a:r>
              <a:rPr lang="en-US" dirty="0"/>
              <a:t>E.g. student grades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Unrestricted</a:t>
            </a:r>
          </a:p>
          <a:p>
            <a:pPr lvl="2"/>
            <a:r>
              <a:rPr lang="en-US" dirty="0"/>
              <a:t>Leak or modification would not have adverse consequences for the organization</a:t>
            </a:r>
          </a:p>
          <a:p>
            <a:pPr lvl="2"/>
            <a:r>
              <a:rPr lang="en-US" dirty="0"/>
              <a:t>E.g.  Student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criticality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Essential asset</a:t>
            </a:r>
          </a:p>
          <a:p>
            <a:pPr lvl="1"/>
            <a:r>
              <a:rPr lang="en-US" dirty="0"/>
              <a:t>Loss of availability would have severe immediate repercussions for the organization</a:t>
            </a:r>
          </a:p>
          <a:p>
            <a:pPr lvl="1"/>
            <a:r>
              <a:rPr lang="en-US" dirty="0"/>
              <a:t>E.g. DNS server</a:t>
            </a:r>
          </a:p>
          <a:p>
            <a:r>
              <a:rPr lang="en-US" dirty="0"/>
              <a:t>Required asset</a:t>
            </a:r>
          </a:p>
          <a:p>
            <a:pPr lvl="1"/>
            <a:r>
              <a:rPr lang="en-US" dirty="0"/>
              <a:t>Organization would be able to continue for a time without the asset</a:t>
            </a:r>
          </a:p>
          <a:p>
            <a:pPr lvl="1"/>
            <a:r>
              <a:rPr lang="en-US" dirty="0"/>
              <a:t>E.g. learning management system</a:t>
            </a:r>
          </a:p>
          <a:p>
            <a:r>
              <a:rPr lang="en-US" dirty="0"/>
              <a:t>Deferrable asset</a:t>
            </a:r>
          </a:p>
          <a:p>
            <a:pPr lvl="1"/>
            <a:r>
              <a:rPr lang="en-US" dirty="0"/>
              <a:t>Loss of availability is tolerable</a:t>
            </a:r>
          </a:p>
          <a:p>
            <a:pPr lvl="1"/>
            <a:r>
              <a:rPr lang="en-US" dirty="0"/>
              <a:t>E.g. University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example (contd.)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68580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Informational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Restricted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Doe - Security Analyst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Deferrable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Assets have long lives</a:t>
            </a:r>
          </a:p>
          <a:p>
            <a:pPr lvl="1"/>
            <a:r>
              <a:rPr lang="en-US" dirty="0"/>
              <a:t>Forgotten assets may be compromised</a:t>
            </a:r>
          </a:p>
          <a:p>
            <a:pPr lvl="1"/>
            <a:r>
              <a:rPr lang="en-US" dirty="0"/>
              <a:t>Assets being acquired may be candidates for compromise</a:t>
            </a:r>
          </a:p>
          <a:p>
            <a:r>
              <a:rPr lang="en-US" dirty="0"/>
              <a:t>Information security analyst must plan ahead for these implications</a:t>
            </a:r>
          </a:p>
          <a:p>
            <a:pPr lvl="1"/>
            <a:r>
              <a:rPr lang="en-US" dirty="0"/>
              <a:t>Awareness of asset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lifecycle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86000" y="1371600"/>
          <a:ext cx="4876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Request for information</a:t>
            </a:r>
          </a:p>
          <a:p>
            <a:r>
              <a:rPr lang="en-US" dirty="0"/>
              <a:t>Acquiring</a:t>
            </a:r>
          </a:p>
          <a:p>
            <a:pPr lvl="1"/>
            <a:r>
              <a:rPr lang="en-US" dirty="0"/>
              <a:t>Invitation to negotiate</a:t>
            </a:r>
          </a:p>
          <a:p>
            <a:pPr lvl="1"/>
            <a:r>
              <a:rPr lang="en-US" dirty="0"/>
              <a:t>Request for proposal</a:t>
            </a:r>
          </a:p>
          <a:p>
            <a:pPr lvl="1"/>
            <a:r>
              <a:rPr lang="en-US" dirty="0"/>
              <a:t>Invitation to bid</a:t>
            </a:r>
          </a:p>
          <a:p>
            <a:r>
              <a:rPr lang="en-US" dirty="0"/>
              <a:t>Deploying</a:t>
            </a:r>
          </a:p>
          <a:p>
            <a:r>
              <a:rPr lang="en-US" dirty="0"/>
              <a:t>Managing</a:t>
            </a:r>
          </a:p>
          <a:p>
            <a:r>
              <a:rPr lang="en-US" dirty="0"/>
              <a:t>Retiring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Putting together all the assets inventoried, grouping them by function, and understanding the dependencies between these assets</a:t>
            </a:r>
          </a:p>
          <a:p>
            <a:pPr lvl="1"/>
            <a:r>
              <a:rPr lang="en-US" dirty="0"/>
              <a:t>Create big picture view of system or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Asset ownership and operational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Operational responsibility</a:t>
            </a:r>
          </a:p>
          <a:p>
            <a:pPr lvl="1"/>
            <a:r>
              <a:rPr lang="en-US" dirty="0"/>
              <a:t>Responsibility of an individual or entity for a specific function related to the use of an asset</a:t>
            </a:r>
          </a:p>
          <a:p>
            <a:pPr lvl="1"/>
            <a:r>
              <a:rPr lang="en-US" dirty="0"/>
              <a:t>Also called custodian</a:t>
            </a:r>
          </a:p>
          <a:p>
            <a:pPr lvl="1"/>
            <a:r>
              <a:rPr lang="en-US" dirty="0"/>
              <a:t>Clarify the roles of organizational members for all well-defined functions related to an asset</a:t>
            </a:r>
          </a:p>
          <a:p>
            <a:pPr lvl="1"/>
            <a:endParaRPr lang="en-US" dirty="0"/>
          </a:p>
          <a:p>
            <a:r>
              <a:rPr lang="en-US" dirty="0"/>
              <a:t>Owner</a:t>
            </a:r>
          </a:p>
          <a:p>
            <a:pPr lvl="1"/>
            <a:r>
              <a:rPr lang="en-US" dirty="0"/>
              <a:t>Individual or unit with operational responsibility for all unanticipated functions involved in securing an asset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/>
              <a:t>Assets are resources or information to be protected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Pro-actively gather all necessary information about an organization’s assets</a:t>
            </a:r>
          </a:p>
          <a:p>
            <a:pPr lvl="2"/>
            <a:r>
              <a:rPr lang="en-US" dirty="0"/>
              <a:t>Monitor identified assets to become aware of attacks</a:t>
            </a:r>
          </a:p>
          <a:p>
            <a:pPr lvl="3"/>
            <a:r>
              <a:rPr lang="en-US" dirty="0"/>
              <a:t>Take necessary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Respond to a threat affecting that asset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example (contd.)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1397000"/>
          <a:ext cx="815339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Deployment, backup – IT</a:t>
                      </a:r>
                    </a:p>
                    <a:p>
                      <a:r>
                        <a:rPr lang="en-US" dirty="0"/>
                        <a:t>Patching – 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Informational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Restricted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Registrar, financial aid,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Doe - Security Analyst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Deferrable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  <a:p>
            <a:r>
              <a:rPr lang="en-US" dirty="0"/>
              <a:t>Identification</a:t>
            </a:r>
          </a:p>
          <a:p>
            <a:r>
              <a:rPr lang="en-US" dirty="0"/>
              <a:t>Asset types</a:t>
            </a:r>
          </a:p>
          <a:p>
            <a:r>
              <a:rPr lang="en-US" dirty="0"/>
              <a:t>Characterization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/>
              <a:t>Criticality</a:t>
            </a:r>
          </a:p>
          <a:p>
            <a:r>
              <a:rPr lang="en-US" dirty="0"/>
              <a:t>Ownership</a:t>
            </a:r>
          </a:p>
          <a:p>
            <a:r>
              <a:rPr lang="en-US" dirty="0"/>
              <a:t>Operational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asset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organizations do not know of compromises</a:t>
            </a:r>
          </a:p>
          <a:p>
            <a:pPr lvl="1"/>
            <a:r>
              <a:rPr lang="en-US" dirty="0"/>
              <a:t>92% of all information security incidents in 2011 identified by third parties</a:t>
            </a:r>
          </a:p>
          <a:p>
            <a:pPr lvl="2"/>
            <a:r>
              <a:rPr lang="en-US" dirty="0"/>
              <a:t>E.g. law enforcement, other ISPs</a:t>
            </a:r>
          </a:p>
          <a:p>
            <a:pPr lvl="1"/>
            <a:r>
              <a:rPr lang="en-US" dirty="0"/>
              <a:t>Often attacks have acted for weeks or months</a:t>
            </a:r>
          </a:p>
          <a:p>
            <a:endParaRPr lang="en-US" dirty="0"/>
          </a:p>
          <a:p>
            <a:r>
              <a:rPr lang="en-US" dirty="0"/>
              <a:t>Adversaries are identifying your assets for their own benefit</a:t>
            </a:r>
          </a:p>
          <a:p>
            <a:pPr lvl="1"/>
            <a:r>
              <a:rPr lang="en-US" dirty="0"/>
              <a:t>Identification improves your own preparedness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identification and checklists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Checklists are very effective for identification</a:t>
            </a:r>
          </a:p>
          <a:p>
            <a:pPr lvl="1"/>
            <a:r>
              <a:rPr lang="en-US" dirty="0"/>
              <a:t>Asset identification often done using checklists</a:t>
            </a:r>
          </a:p>
          <a:p>
            <a:pPr lvl="2"/>
            <a:r>
              <a:rPr lang="en-US" dirty="0"/>
              <a:t>E.g. Hurricane preparedness checklists</a:t>
            </a:r>
          </a:p>
          <a:p>
            <a:endParaRPr lang="en-US" dirty="0"/>
          </a:p>
          <a:p>
            <a:r>
              <a:rPr lang="en-US" dirty="0"/>
              <a:t>Information security checklists difficult to develop</a:t>
            </a:r>
          </a:p>
          <a:p>
            <a:pPr lvl="1"/>
            <a:r>
              <a:rPr lang="en-US" dirty="0"/>
              <a:t>Organizations are unique</a:t>
            </a:r>
          </a:p>
          <a:p>
            <a:pPr lvl="2"/>
            <a:r>
              <a:rPr lang="en-US" dirty="0"/>
              <a:t>What is important to a university may not be so important to a bank</a:t>
            </a:r>
          </a:p>
          <a:p>
            <a:r>
              <a:rPr lang="en-US" dirty="0"/>
              <a:t>But, asset identification procedures may be developed</a:t>
            </a:r>
          </a:p>
          <a:p>
            <a:pPr lvl="1"/>
            <a:r>
              <a:rPr lang="en-US" dirty="0"/>
              <a:t>E.g. ISO 27002</a:t>
            </a:r>
          </a:p>
          <a:p>
            <a:pPr lvl="2"/>
            <a:r>
              <a:rPr lang="en-US" dirty="0"/>
              <a:t>Information security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Assets found in most organizations</a:t>
            </a:r>
          </a:p>
          <a:p>
            <a:pPr lvl="1"/>
            <a:r>
              <a:rPr lang="en-US" dirty="0"/>
              <a:t>E.g. email</a:t>
            </a:r>
          </a:p>
          <a:p>
            <a:pPr lvl="1"/>
            <a:r>
              <a:rPr lang="en-US" dirty="0"/>
              <a:t>Industry-wide checklists possible</a:t>
            </a:r>
          </a:p>
          <a:p>
            <a:r>
              <a:rPr lang="en-US" dirty="0"/>
              <a:t>Idiosyncratic</a:t>
            </a:r>
          </a:p>
          <a:p>
            <a:pPr lvl="1"/>
            <a:r>
              <a:rPr lang="en-US" dirty="0"/>
              <a:t>Distinct to an organization</a:t>
            </a:r>
          </a:p>
          <a:p>
            <a:pPr lvl="2"/>
            <a:r>
              <a:rPr lang="en-US" dirty="0"/>
              <a:t>E.g. student transcripts</a:t>
            </a:r>
          </a:p>
          <a:p>
            <a:pPr lvl="1"/>
            <a:r>
              <a:rPr lang="en-US" dirty="0"/>
              <a:t>Correct identification difficult</a:t>
            </a:r>
          </a:p>
          <a:p>
            <a:pPr lvl="1"/>
            <a:r>
              <a:rPr lang="en-US" dirty="0"/>
              <a:t>requires determination of the processes, procedures and activities in the organization </a:t>
            </a:r>
          </a:p>
          <a:p>
            <a:pPr lvl="2"/>
            <a:r>
              <a:rPr lang="en-US" dirty="0"/>
              <a:t>Considerable effort and attention to detail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important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Bottom up</a:t>
            </a:r>
          </a:p>
          <a:p>
            <a:pPr lvl="2"/>
            <a:r>
              <a:rPr lang="en-US" dirty="0"/>
              <a:t>Talking to co-workers</a:t>
            </a:r>
          </a:p>
          <a:p>
            <a:pPr lvl="2"/>
            <a:r>
              <a:rPr lang="en-US" dirty="0"/>
              <a:t>Learning curve</a:t>
            </a:r>
          </a:p>
          <a:p>
            <a:pPr lvl="2"/>
            <a:r>
              <a:rPr lang="en-US" dirty="0"/>
              <a:t>Learn the inner workings of the company</a:t>
            </a:r>
          </a:p>
          <a:p>
            <a:pPr lvl="2"/>
            <a:r>
              <a:rPr lang="en-US" dirty="0"/>
              <a:t>Employee knowledge</a:t>
            </a:r>
          </a:p>
          <a:p>
            <a:pPr lvl="1"/>
            <a:r>
              <a:rPr lang="en-US" dirty="0"/>
              <a:t>Top down</a:t>
            </a:r>
          </a:p>
          <a:p>
            <a:pPr lvl="2"/>
            <a:r>
              <a:rPr lang="en-US" dirty="0"/>
              <a:t>“About us” on website</a:t>
            </a:r>
          </a:p>
          <a:p>
            <a:pPr lvl="2"/>
            <a:r>
              <a:rPr lang="en-US" dirty="0"/>
              <a:t>Annual reports</a:t>
            </a:r>
          </a:p>
          <a:p>
            <a:pPr lvl="2"/>
            <a:r>
              <a:rPr lang="en-US" dirty="0"/>
              <a:t>Vision statement</a:t>
            </a:r>
          </a:p>
          <a:p>
            <a:pPr lvl="2"/>
            <a:r>
              <a:rPr lang="en-US" dirty="0"/>
              <a:t>Mission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asset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  <a:p>
            <a:pPr lvl="1"/>
            <a:r>
              <a:rPr lang="en-US" dirty="0"/>
              <a:t>Articulation of organization’s aspirations</a:t>
            </a:r>
          </a:p>
          <a:p>
            <a:r>
              <a:rPr lang="en-US" dirty="0"/>
              <a:t>Mission statement</a:t>
            </a:r>
          </a:p>
          <a:p>
            <a:pPr lvl="1"/>
            <a:r>
              <a:rPr lang="en-US" dirty="0"/>
              <a:t>Concise expression of an organization’s services,  target market and competitive advantages</a:t>
            </a:r>
          </a:p>
          <a:p>
            <a:r>
              <a:rPr lang="en-US" dirty="0"/>
              <a:t>These statements are conscious efforts to distinguish from competition</a:t>
            </a:r>
          </a:p>
          <a:p>
            <a:pPr lvl="1"/>
            <a:r>
              <a:rPr lang="en-US" dirty="0"/>
              <a:t>Careful scrutiny can reveal what is unique to the organization</a:t>
            </a:r>
          </a:p>
          <a:p>
            <a:pPr lvl="1"/>
            <a:r>
              <a:rPr lang="en-US" dirty="0"/>
              <a:t>Data related to these activities potentially idiosyncratic to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examples and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BAE Systems</a:t>
            </a:r>
          </a:p>
          <a:p>
            <a:pPr lvl="1"/>
            <a:r>
              <a:rPr lang="en-US" sz="2500" dirty="0"/>
              <a:t>Be “the premier global defense, aerospace and security company</a:t>
            </a:r>
          </a:p>
          <a:p>
            <a:pPr lvl="1"/>
            <a:r>
              <a:rPr lang="en-US" sz="2500" dirty="0"/>
              <a:t>2007</a:t>
            </a:r>
          </a:p>
          <a:p>
            <a:pPr lvl="2"/>
            <a:r>
              <a:rPr lang="en-US" dirty="0"/>
              <a:t>APT used to steal design documents related to F-35 Strike Fighter</a:t>
            </a:r>
          </a:p>
          <a:p>
            <a:pPr lvl="3"/>
            <a:r>
              <a:rPr lang="en-US" dirty="0"/>
              <a:t>Believed to have helped Chinese government develop J-20 Fighter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5128</TotalTime>
  <Words>1324</Words>
  <Application>Microsoft Office PowerPoint</Application>
  <PresentationFormat>On-screen Show (4:3)</PresentationFormat>
  <Paragraphs>344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Bookman Old Style</vt:lpstr>
      <vt:lpstr>Calibri</vt:lpstr>
      <vt:lpstr>Gill Sans MT</vt:lpstr>
      <vt:lpstr>Wingdings</vt:lpstr>
      <vt:lpstr>Wingdings 3</vt:lpstr>
      <vt:lpstr>Origin</vt:lpstr>
      <vt:lpstr>Chapter 5</vt:lpstr>
      <vt:lpstr>Overview</vt:lpstr>
      <vt:lpstr>Objective</vt:lpstr>
      <vt:lpstr>Importance of asset identification</vt:lpstr>
      <vt:lpstr>Asset identification and checklists</vt:lpstr>
      <vt:lpstr>Asset types</vt:lpstr>
      <vt:lpstr>Identifying important assets</vt:lpstr>
      <vt:lpstr>Top-down asset identification</vt:lpstr>
      <vt:lpstr>Statement examples and incidents</vt:lpstr>
      <vt:lpstr>Statement examples and incidents</vt:lpstr>
      <vt:lpstr>Statement examples and incidents</vt:lpstr>
      <vt:lpstr>Asset types</vt:lpstr>
      <vt:lpstr>Information assets</vt:lpstr>
      <vt:lpstr>Information assets (contd.)</vt:lpstr>
      <vt:lpstr>Personnel assets</vt:lpstr>
      <vt:lpstr>Hardware assets</vt:lpstr>
      <vt:lpstr>Hardware assets (contd.)</vt:lpstr>
      <vt:lpstr>Software assets</vt:lpstr>
      <vt:lpstr>Legal assets</vt:lpstr>
      <vt:lpstr>Asset identification – brief sample</vt:lpstr>
      <vt:lpstr>Asset characterization</vt:lpstr>
      <vt:lpstr>Asset sensitivity</vt:lpstr>
      <vt:lpstr>Asset criticality</vt:lpstr>
      <vt:lpstr>Asset example (contd.)</vt:lpstr>
      <vt:lpstr>Asset lifecycle</vt:lpstr>
      <vt:lpstr>Asset lifecycle</vt:lpstr>
      <vt:lpstr>Stage activities</vt:lpstr>
      <vt:lpstr>System profiling</vt:lpstr>
      <vt:lpstr>Asset ownership and operational responsibilities</vt:lpstr>
      <vt:lpstr>Asset example (contd.)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Manish</dc:creator>
  <cp:lastModifiedBy>Srinivasa Sriharsha Goteti</cp:lastModifiedBy>
  <cp:revision>1040</cp:revision>
  <dcterms:created xsi:type="dcterms:W3CDTF">2012-09-11T14:18:12Z</dcterms:created>
  <dcterms:modified xsi:type="dcterms:W3CDTF">2017-02-08T08:17:31Z</dcterms:modified>
</cp:coreProperties>
</file>