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FDE67B-A931-4DF5-9C64-6968D99858A6}">
  <a:tblStyle styleId="{36FDE67B-A931-4DF5-9C64-6968D99858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31ac0f75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031ac0f75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31ac0f755_5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031ac0f755_5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31ac0f755_4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031ac0f755_4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31ac0f755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31ac0f75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031ac0f755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7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jpg"/><Relationship Id="rId4" Type="http://schemas.openxmlformats.org/officeDocument/2006/relationships/image" Target="../media/image7.png"/><Relationship Id="rId5" Type="http://schemas.openxmlformats.org/officeDocument/2006/relationships/image" Target="../media/image28.jpg"/><Relationship Id="rId6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teejmahal20/airline-passenger-satisfaction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 b="-1" l="0" r="52444" t="0"/>
          <a:stretch/>
        </p:blipFill>
        <p:spPr>
          <a:xfrm>
            <a:off x="20" y="9364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/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4901"/>
            </a:srgbClr>
          </a:solidFill>
          <a:ln>
            <a:noFill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0" name="Google Shape;100;p13"/>
          <p:cNvSpPr txBox="1"/>
          <p:nvPr>
            <p:ph type="ctrTitle"/>
          </p:nvPr>
        </p:nvSpPr>
        <p:spPr>
          <a:xfrm>
            <a:off x="4309349" y="3429000"/>
            <a:ext cx="7501651" cy="1090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CS 513 - KNOWLEDGE DISCOVERY &amp; DATA MINING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4309349" y="4779313"/>
            <a:ext cx="7501650" cy="514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0"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Airline Passenger Satisfaction</a:t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102" name="Google Shape;102;p13"/>
          <p:cNvCxnSpPr/>
          <p:nvPr/>
        </p:nvCxnSpPr>
        <p:spPr>
          <a:xfrm>
            <a:off x="4309349" y="4666480"/>
            <a:ext cx="6832499" cy="0"/>
          </a:xfrm>
          <a:prstGeom prst="straightConnector1">
            <a:avLst/>
          </a:prstGeom>
          <a:noFill/>
          <a:ln cap="flat" cmpd="sng" w="22225">
            <a:solidFill>
              <a:srgbClr val="4AC4E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</p:cxnSp>
      <p:pic>
        <p:nvPicPr>
          <p:cNvPr descr="Airplane outline" id="103" name="Google Shape;1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0689797" y="805915"/>
            <a:ext cx="1298071" cy="1298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2" type="body"/>
          </p:nvPr>
        </p:nvSpPr>
        <p:spPr>
          <a:xfrm>
            <a:off x="338975" y="2453525"/>
            <a:ext cx="40920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400"/>
              <a:t> </a:t>
            </a:r>
            <a:r>
              <a:rPr lang="en-US"/>
              <a:t>Changed categorical variables into numeric, split the Airline class into Business vs. Eco Plus</a:t>
            </a:r>
            <a:endParaRPr sz="2400"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/>
              <a:t> Selected attributes with higher correlation to satisfaction, which was mostly in-flight passenger experience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400">
              <a:solidFill>
                <a:srgbClr val="C00000"/>
              </a:solidFill>
            </a:endParaRPr>
          </a:p>
        </p:txBody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776300" y="681075"/>
            <a:ext cx="36546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en-US"/>
              <a:t>CORRELATION </a:t>
            </a:r>
            <a:br>
              <a:rPr lang="en-US"/>
            </a:br>
            <a:r>
              <a:rPr lang="en-US"/>
              <a:t>HEATMAP</a:t>
            </a:r>
            <a:endParaRPr/>
          </a:p>
        </p:txBody>
      </p:sp>
      <p:pic>
        <p:nvPicPr>
          <p:cNvPr descr="Take Off outline" id="180" name="Google Shape;1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980" y="5641661"/>
            <a:ext cx="1124060" cy="112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0785" y="-34954"/>
            <a:ext cx="7761216" cy="687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353009" y="73488"/>
            <a:ext cx="11207020" cy="6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en-US"/>
              <a:t>NAÏVE BAYES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1133542" y="1069669"/>
            <a:ext cx="2223082" cy="530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143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Accuracy: ~85.4%</a:t>
            </a:r>
            <a:endParaRPr/>
          </a:p>
        </p:txBody>
      </p:sp>
      <p:pic>
        <p:nvPicPr>
          <p:cNvPr descr="Airplane outline" id="188" name="Google Shape;18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540920" y="221360"/>
            <a:ext cx="1298071" cy="1298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512" y="2061335"/>
            <a:ext cx="5155007" cy="4299404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" name="Google Shape;19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3150" y="2061335"/>
            <a:ext cx="5246584" cy="1449617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353009" y="73488"/>
            <a:ext cx="11207020" cy="6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en-US"/>
              <a:t>KNN METHOD</a:t>
            </a:r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1133542" y="1069670"/>
            <a:ext cx="2223082" cy="39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143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Accuracy: ~93.4%</a:t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64" y="1645321"/>
            <a:ext cx="9835797" cy="5139191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8" name="Google Shape;19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4752" y="1645322"/>
            <a:ext cx="3047656" cy="3774404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9" name="Google Shape;19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91325" y="90289"/>
            <a:ext cx="5294895" cy="125715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353009" y="73488"/>
            <a:ext cx="11207020" cy="6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en-US"/>
              <a:t>CART DECISION TREE</a:t>
            </a:r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1133542" y="1069669"/>
            <a:ext cx="2223082" cy="137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143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Accuracy: ~88.3%</a:t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9151" y="191015"/>
            <a:ext cx="6372454" cy="6206545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" name="Google Shape;20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93" y="2568510"/>
            <a:ext cx="4657725" cy="382905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353009" y="73488"/>
            <a:ext cx="11207020" cy="6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en-US"/>
              <a:t>C5.0 ALGORITHM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1133542" y="1069669"/>
            <a:ext cx="2223082" cy="492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143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Accuracy: ~96.0%, </a:t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8735020" y="1648073"/>
            <a:ext cx="2125252" cy="330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016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wentieth Century"/>
              <a:buChar char=" "/>
            </a:pPr>
            <a:r>
              <a:rPr b="0" i="0" lang="en-US" sz="1600" u="none" cap="none" strike="noStrike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Training Data Summary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50" y="2207141"/>
            <a:ext cx="3783793" cy="3704014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" name="Google Shape;21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235" y="2086938"/>
            <a:ext cx="5289284" cy="4342437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353009" y="73488"/>
            <a:ext cx="11207020" cy="6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en-US"/>
              <a:t>RANDOM FOREST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1133542" y="1069669"/>
            <a:ext cx="2223082" cy="137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143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Accuracy: ~96.2%</a:t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8182863" y="513812"/>
            <a:ext cx="2125252" cy="330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10000"/>
          </a:bodyPr>
          <a:lstStyle/>
          <a:p>
            <a:pPr indent="-117475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entieth Century"/>
              <a:buChar char=" "/>
            </a:pPr>
            <a:r>
              <a:rPr b="1" i="0" lang="en-US" sz="2000" u="none" cap="none" strike="noStrike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Fit Plot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870" y="3222526"/>
            <a:ext cx="4202586" cy="3417298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3060" y="1589681"/>
            <a:ext cx="7009394" cy="4949538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353009" y="73488"/>
            <a:ext cx="11207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en-US"/>
              <a:t>SVM</a:t>
            </a:r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8182863" y="586687"/>
            <a:ext cx="21252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wentieth Century"/>
              <a:buChar char=" "/>
            </a:pPr>
            <a:r>
              <a:rPr b="1" lang="en-US" sz="2000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Summary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325" y="1211098"/>
            <a:ext cx="5272300" cy="49896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p28"/>
          <p:cNvSpPr txBox="1"/>
          <p:nvPr/>
        </p:nvSpPr>
        <p:spPr>
          <a:xfrm>
            <a:off x="1098388" y="1031596"/>
            <a:ext cx="2223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143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Accuracy: ~9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%</a:t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900" y="2438394"/>
            <a:ext cx="4429125" cy="1981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353009" y="73488"/>
            <a:ext cx="11207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828650" y="871400"/>
            <a:ext cx="6481800" cy="5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have derived the following 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 satisfaction is most closely linked to their on-flight experience.</a:t>
            </a:r>
            <a:endParaRPr sz="1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the outliers are ignored, there is little difference in satisfaction for a flight delay departure of 5 to 7 minutes.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comparison to neutral or unsatisfied consumers, satisfied customers provided a higher rating for in-flight user experience factors (seat comfort, food/drink, leg room, entertainment)</a:t>
            </a:r>
            <a:endParaRPr sz="1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Random Forest method yielded the highest accuracy for the user's contentment based on their experiences followed closely by the C5.0 and SVM.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241" name="Google Shape;241;p29"/>
          <p:cNvGraphicFramePr/>
          <p:nvPr/>
        </p:nvGraphicFramePr>
        <p:xfrm>
          <a:off x="7798288" y="1498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{36FDE67B-A931-4DF5-9C64-6968D99858A6}</a:tableStyleId>
              </a:tblPr>
              <a:tblGrid>
                <a:gridCol w="2155750"/>
                <a:gridCol w="1929700"/>
              </a:tblGrid>
              <a:tr h="55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Method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70C0"/>
                    </a:solidFill>
                  </a:tcPr>
                </a:tc>
              </a:tr>
              <a:tr h="62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5000"/>
                        <a:buFont typeface="Twentieth Century"/>
                        <a:buNone/>
                      </a:pPr>
                      <a:r>
                        <a:rPr lang="en-US" sz="2200">
                          <a:solidFill>
                            <a:srgbClr val="0C0C0C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NAÏVE BAYES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85.4%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5000"/>
                        <a:buFont typeface="Twentieth Century"/>
                        <a:buNone/>
                      </a:pPr>
                      <a:r>
                        <a:rPr lang="en-US" sz="2200">
                          <a:solidFill>
                            <a:srgbClr val="0C0C0C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KNN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93.4%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5000"/>
                        <a:buFont typeface="Twentieth Century"/>
                        <a:buNone/>
                      </a:pPr>
                      <a:r>
                        <a:rPr lang="en-US" sz="2200">
                          <a:solidFill>
                            <a:srgbClr val="0C0C0C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CART </a:t>
                      </a:r>
                      <a:r>
                        <a:rPr lang="en-US" sz="2200">
                          <a:solidFill>
                            <a:srgbClr val="0C0C0C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DECISION TREE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88.3%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5000"/>
                        <a:buFont typeface="Twentieth Century"/>
                        <a:buNone/>
                      </a:pPr>
                      <a:r>
                        <a:rPr lang="en-US" sz="2200">
                          <a:solidFill>
                            <a:srgbClr val="0C0C0C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C5.0 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96.0%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5000"/>
                        <a:buFont typeface="Twentieth Century"/>
                        <a:buNone/>
                      </a:pPr>
                      <a:r>
                        <a:rPr lang="en-US" sz="2200">
                          <a:solidFill>
                            <a:srgbClr val="0C0C0C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RANDOM FOREST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96.2%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C0C0C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SVM</a:t>
                      </a:r>
                      <a:endParaRPr sz="2200">
                        <a:solidFill>
                          <a:srgbClr val="0C0C0C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95.5%</a:t>
                      </a:r>
                      <a:endParaRPr sz="18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353009" y="73488"/>
            <a:ext cx="11207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en-US"/>
              <a:t>OTHER INSIGHTS</a:t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828650" y="871400"/>
            <a:ext cx="9849000" cy="5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Half of the customers travelling in business class were observed to be loyal customers whereas this ratio is almost 10% lower in the economic class. This suggests, more benefits need to be provided to economic class passengers to try convert them into loyal customers.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Within the Economy class, only 18% of Loyal customers are satisfied, where 34% of regular passengers are satisfied.  Therefore, can airlines provide better service/benefits to their regular passenger flying Economy class.  On the contrary, Business class passengers that were loyal customer (78%) were more satisfied than regular customers (65%).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Online support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appears to be a key determinant in influencing satisfaction. Customer service is a company’s opportunity to connect with customers, solve problems, and show they care.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125" y="3502500"/>
            <a:ext cx="86963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353009" y="73488"/>
            <a:ext cx="11207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en-US"/>
              <a:t>FURTHER ANALYSIS</a:t>
            </a:r>
            <a:endParaRPr/>
          </a:p>
        </p:txBody>
      </p:sp>
      <p:sp>
        <p:nvSpPr>
          <p:cNvPr id="254" name="Google Shape;254;p31"/>
          <p:cNvSpPr txBox="1"/>
          <p:nvPr/>
        </p:nvSpPr>
        <p:spPr>
          <a:xfrm>
            <a:off x="919575" y="871400"/>
            <a:ext cx="10210500" cy="5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Thing to take into con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sideration: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Names of different airlines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would be beneficial to have in analyzing airline passenger satisfaction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Location of airport boarding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could also shed light on customer satisfaction.  City location could have a bigger impact than the current columns.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Conduct a separate study on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seat comfort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Seat comfort goes beyond the materials.  Separate study to conduct how seat comfort impacts passenger satisfaction.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1.1% of the training dataset were customers below the age of 14 were observed to be travelling under “Business Travel”. This was an anomaly in the dataset.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ctrTitle"/>
          </p:nvPr>
        </p:nvSpPr>
        <p:spPr>
          <a:xfrm>
            <a:off x="457200" y="6070100"/>
            <a:ext cx="11550000" cy="71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Members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2763175" y="1664575"/>
            <a:ext cx="7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 b="0" l="6288" r="0" t="0"/>
          <a:stretch/>
        </p:blipFill>
        <p:spPr>
          <a:xfrm>
            <a:off x="9659350" y="1043500"/>
            <a:ext cx="2255900" cy="2996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2" name="Google Shape;112;p14"/>
          <p:cNvSpPr txBox="1"/>
          <p:nvPr/>
        </p:nvSpPr>
        <p:spPr>
          <a:xfrm>
            <a:off x="9752850" y="4731000"/>
            <a:ext cx="208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SHWETA MISHRA</a:t>
            </a:r>
            <a:endParaRPr b="1"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CWID-10476307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CS-513A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41050" y="4731000"/>
            <a:ext cx="208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HARSH AGRAWAL</a:t>
            </a:r>
            <a:endParaRPr b="1"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CWID- 10475285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CS-513B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385913" y="4731000"/>
            <a:ext cx="208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AMIT RAMJEE</a:t>
            </a:r>
            <a:endParaRPr b="1"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CWID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-10457040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CS-513B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6052425" y="4731000"/>
            <a:ext cx="240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ABHISHEK AMBERKAR</a:t>
            </a:r>
            <a:endParaRPr b="1"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CWID- 10469370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CS-513B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9450" y="1051475"/>
            <a:ext cx="2086200" cy="29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 rotWithShape="1">
          <a:blip r:embed="rId5">
            <a:alphaModFix/>
          </a:blip>
          <a:srcRect b="15052" l="9325" r="9301" t="0"/>
          <a:stretch/>
        </p:blipFill>
        <p:spPr>
          <a:xfrm>
            <a:off x="228600" y="1051475"/>
            <a:ext cx="2159626" cy="299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 rotWithShape="1">
          <a:blip r:embed="rId6">
            <a:alphaModFix/>
          </a:blip>
          <a:srcRect b="0" l="5640" r="10305" t="0"/>
          <a:stretch/>
        </p:blipFill>
        <p:spPr>
          <a:xfrm>
            <a:off x="6051325" y="1051475"/>
            <a:ext cx="2255900" cy="291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TODAY’S AGENDA</a:t>
            </a:r>
            <a:endParaRPr/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1024150" y="2208325"/>
            <a:ext cx="97200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200"/>
              <a:buAutoNum type="arabicPeriod"/>
            </a:pPr>
            <a:r>
              <a:rPr lang="en-US">
                <a:solidFill>
                  <a:srgbClr val="0C0C0C"/>
                </a:solidFill>
              </a:rPr>
              <a:t> </a:t>
            </a:r>
            <a:r>
              <a:rPr lang="en-US">
                <a:solidFill>
                  <a:srgbClr val="0C0C0C"/>
                </a:solidFill>
              </a:rPr>
              <a:t>Discussion of Dataset</a:t>
            </a:r>
            <a:endParaRPr>
              <a:solidFill>
                <a:srgbClr val="0C0C0C"/>
              </a:solidFill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C0C0C"/>
              </a:buClr>
              <a:buSzPts val="2200"/>
              <a:buAutoNum type="arabicPeriod"/>
            </a:pPr>
            <a:r>
              <a:rPr lang="en-US">
                <a:solidFill>
                  <a:srgbClr val="0C0C0C"/>
                </a:solidFill>
              </a:rPr>
              <a:t> Problem Statement / Objective</a:t>
            </a:r>
            <a:endParaRPr>
              <a:solidFill>
                <a:srgbClr val="0C0C0C"/>
              </a:solidFill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C0C0C"/>
              </a:buClr>
              <a:buSzPts val="2200"/>
              <a:buAutoNum type="arabicPeriod"/>
            </a:pPr>
            <a:r>
              <a:rPr lang="en-US">
                <a:solidFill>
                  <a:srgbClr val="0C0C0C"/>
                </a:solidFill>
              </a:rPr>
              <a:t> Overview of Classification Techniques</a:t>
            </a:r>
            <a:endParaRPr>
              <a:solidFill>
                <a:srgbClr val="0C0C0C"/>
              </a:solidFill>
            </a:endParaRPr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C0C0C"/>
              </a:buClr>
              <a:buSzPts val="1800"/>
              <a:buAutoNum type="arabicPeriod"/>
            </a:pPr>
            <a:r>
              <a:rPr lang="en-US">
                <a:solidFill>
                  <a:srgbClr val="0C0C0C"/>
                </a:solidFill>
              </a:rPr>
              <a:t> EDA &amp; Correlation Heatmap</a:t>
            </a:r>
            <a:endParaRPr>
              <a:solidFill>
                <a:srgbClr val="0C0C0C"/>
              </a:solidFill>
            </a:endParaRPr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C0C0C"/>
              </a:buClr>
              <a:buSzPts val="1800"/>
              <a:buAutoNum type="arabicPeriod"/>
            </a:pPr>
            <a:r>
              <a:rPr lang="en-US">
                <a:solidFill>
                  <a:srgbClr val="0C0C0C"/>
                </a:solidFill>
              </a:rPr>
              <a:t> Detailed Classification/Clustering Analysis</a:t>
            </a:r>
            <a:endParaRPr>
              <a:solidFill>
                <a:srgbClr val="0C0C0C"/>
              </a:solidFill>
            </a:endParaRPr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C0C0C"/>
              </a:buClr>
              <a:buSzPts val="1800"/>
              <a:buAutoNum type="arabicPeriod"/>
            </a:pPr>
            <a:r>
              <a:rPr lang="en-US">
                <a:solidFill>
                  <a:srgbClr val="0C0C0C"/>
                </a:solidFill>
              </a:rPr>
              <a:t> Conclusions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998960" y="604008"/>
            <a:ext cx="6198793" cy="1281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/>
              <a:t>AIRPLANE PASSENGER SATISFACTION DATASET</a:t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6143625" y="1885100"/>
            <a:ext cx="2743200" cy="45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07950" lvl="0" marL="9144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 "/>
            </a:pPr>
            <a:r>
              <a:rPr b="1" lang="en-US" sz="1425"/>
              <a:t>Dataset Variables Attributes</a:t>
            </a:r>
            <a:endParaRPr b="1" sz="1425"/>
          </a:p>
          <a:p>
            <a:pPr indent="-8889" lvl="0" marL="9144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325"/>
              <a:buNone/>
            </a:pPr>
            <a:r>
              <a:t/>
            </a:r>
            <a:endParaRPr sz="1425"/>
          </a:p>
          <a:p>
            <a:pPr indent="-116840" lvl="0" marL="9144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 "/>
            </a:pPr>
            <a:r>
              <a:rPr lang="en-US" sz="1425"/>
              <a:t>Row</a:t>
            </a:r>
            <a:endParaRPr sz="1425"/>
          </a:p>
          <a:p>
            <a:pPr indent="-116840" lvl="0" marL="9144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 "/>
            </a:pPr>
            <a:r>
              <a:rPr lang="en-US" sz="1425"/>
              <a:t>id</a:t>
            </a:r>
            <a:endParaRPr sz="1425"/>
          </a:p>
          <a:p>
            <a:pPr indent="-116840" lvl="0" marL="9144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 "/>
            </a:pPr>
            <a:r>
              <a:rPr lang="en-US" sz="1425"/>
              <a:t>Gender</a:t>
            </a:r>
            <a:endParaRPr sz="1425"/>
          </a:p>
          <a:p>
            <a:pPr indent="-116840" lvl="0" marL="9144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 "/>
            </a:pPr>
            <a:r>
              <a:rPr lang="en-US" sz="1425"/>
              <a:t>Customer Type</a:t>
            </a:r>
            <a:endParaRPr sz="1425"/>
          </a:p>
          <a:p>
            <a:pPr indent="-116840" lvl="0" marL="9144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 "/>
            </a:pPr>
            <a:r>
              <a:rPr lang="en-US" sz="1425"/>
              <a:t>Age</a:t>
            </a:r>
            <a:endParaRPr sz="1425"/>
          </a:p>
          <a:p>
            <a:pPr indent="-116840" lvl="0" marL="9144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 "/>
            </a:pPr>
            <a:r>
              <a:rPr lang="en-US" sz="1425"/>
              <a:t>Type of Travel</a:t>
            </a:r>
            <a:endParaRPr sz="1425"/>
          </a:p>
          <a:p>
            <a:pPr indent="-116840" lvl="0" marL="9144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 "/>
            </a:pPr>
            <a:r>
              <a:rPr lang="en-US" sz="1425"/>
              <a:t>Class</a:t>
            </a:r>
            <a:endParaRPr sz="1425"/>
          </a:p>
          <a:p>
            <a:pPr indent="-116840" lvl="0" marL="9144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 "/>
            </a:pPr>
            <a:r>
              <a:rPr lang="en-US" sz="1425"/>
              <a:t>Flight Distance</a:t>
            </a:r>
            <a:endParaRPr sz="1425"/>
          </a:p>
          <a:p>
            <a:pPr indent="-116840" lvl="0" marL="9144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 "/>
            </a:pPr>
            <a:r>
              <a:rPr lang="en-US" sz="1425"/>
              <a:t>Inflight wifi service</a:t>
            </a:r>
            <a:endParaRPr sz="1425"/>
          </a:p>
          <a:p>
            <a:pPr indent="-116840" lvl="0" marL="9144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 "/>
            </a:pPr>
            <a:r>
              <a:rPr lang="en-US" sz="1425"/>
              <a:t>Departure/Arrival time convenient</a:t>
            </a:r>
            <a:endParaRPr sz="1425"/>
          </a:p>
          <a:p>
            <a:pPr indent="-116840" lvl="0" marL="9144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 "/>
            </a:pPr>
            <a:r>
              <a:rPr lang="en-US" sz="1425"/>
              <a:t>Ease of Online booking</a:t>
            </a:r>
            <a:endParaRPr sz="1425"/>
          </a:p>
          <a:p>
            <a:pPr indent="-116840" lvl="0" marL="9144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 "/>
            </a:pPr>
            <a:r>
              <a:rPr lang="en-US" sz="1425"/>
              <a:t>Gate location</a:t>
            </a:r>
            <a:endParaRPr sz="1425"/>
          </a:p>
          <a:p>
            <a:pPr indent="-116840" lvl="0" marL="9144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 "/>
            </a:pPr>
            <a:r>
              <a:rPr lang="en-US" sz="1425"/>
              <a:t>Food and drink Online boarding</a:t>
            </a:r>
            <a:endParaRPr sz="1425"/>
          </a:p>
        </p:txBody>
      </p:sp>
      <p:sp>
        <p:nvSpPr>
          <p:cNvPr id="131" name="Google Shape;131;p16"/>
          <p:cNvSpPr txBox="1"/>
          <p:nvPr>
            <p:ph idx="2" type="body"/>
          </p:nvPr>
        </p:nvSpPr>
        <p:spPr>
          <a:xfrm>
            <a:off x="896425" y="2031000"/>
            <a:ext cx="4355100" cy="4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Link: Airline Passenger Satisfaction | Kaggle</a:t>
            </a:r>
            <a:endParaRPr/>
          </a:p>
          <a:p>
            <a:pPr indent="-285750" lvl="0" marL="285750" rtl="0" algn="l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Training data: 25 columns and 103,905 training rows of data. </a:t>
            </a:r>
            <a:endParaRPr/>
          </a:p>
          <a:p>
            <a:pPr indent="-285750" lvl="0" marL="285750" rtl="0" algn="l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Test data: 25 columns and 25,977 rows</a:t>
            </a:r>
            <a:endParaRPr/>
          </a:p>
          <a:p>
            <a:pPr indent="-285750" lvl="0" marL="285750" rtl="0" algn="l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Categorical &amp; Numeric columns</a:t>
            </a:r>
            <a:endParaRPr/>
          </a:p>
          <a:p>
            <a:pPr indent="-285750" lvl="0" marL="285750" rtl="0" algn="l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Binary outcome variable: Satisfaction as ‘satisfied’ or ‘neutral of dissatisfied’</a:t>
            </a:r>
            <a:endParaRPr/>
          </a:p>
          <a:p>
            <a:pPr indent="-285750" lvl="0" marL="285750" rtl="0" algn="l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Passenger numerical ratings (1 – 5)</a:t>
            </a:r>
            <a:endParaRPr/>
          </a:p>
          <a:p>
            <a:pPr indent="-285750" lvl="0" marL="285750" rtl="0" algn="l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Cleaned data : replaced any blanks with median for Arrival Delay in Minutes</a:t>
            </a:r>
            <a:endParaRPr/>
          </a:p>
        </p:txBody>
      </p:sp>
      <p:pic>
        <p:nvPicPr>
          <p:cNvPr descr="Airplane outline" id="132" name="Google Shape;13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5400000">
            <a:off x="10284932" y="451791"/>
            <a:ext cx="1195431" cy="1195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9207450" y="1885100"/>
            <a:ext cx="2171700" cy="45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96837" lvl="0" marL="9144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525"/>
              <a:buChar char=" "/>
            </a:pPr>
            <a:r>
              <a:t/>
            </a:r>
            <a:endParaRPr sz="1700"/>
          </a:p>
          <a:p>
            <a:pPr indent="-96837" lvl="0" marL="9144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525"/>
              <a:buChar char=" "/>
            </a:pPr>
            <a:r>
              <a:t/>
            </a:r>
            <a:endParaRPr sz="1425"/>
          </a:p>
          <a:p>
            <a:pPr indent="-96837" lvl="0" marL="9144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525"/>
              <a:buChar char=" "/>
            </a:pPr>
            <a:r>
              <a:rPr lang="en-US" sz="1425"/>
              <a:t>Seat comfort</a:t>
            </a:r>
            <a:endParaRPr sz="1425"/>
          </a:p>
          <a:p>
            <a:pPr indent="-96837" lvl="0" marL="9144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525"/>
              <a:buChar char=" "/>
            </a:pPr>
            <a:r>
              <a:rPr lang="en-US" sz="1425"/>
              <a:t>Inflight entertainment</a:t>
            </a:r>
            <a:endParaRPr sz="1700"/>
          </a:p>
          <a:p>
            <a:pPr indent="-99377" lvl="0" marL="9144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25"/>
              <a:buChar char=" "/>
            </a:pPr>
            <a:r>
              <a:rPr lang="en-US" sz="1425"/>
              <a:t>On-board service</a:t>
            </a:r>
            <a:endParaRPr sz="1700"/>
          </a:p>
          <a:p>
            <a:pPr indent="-99377" lvl="0" marL="9144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25"/>
              <a:buChar char=" "/>
            </a:pPr>
            <a:r>
              <a:rPr lang="en-US" sz="1425"/>
              <a:t>Leg room service</a:t>
            </a:r>
            <a:endParaRPr sz="1700"/>
          </a:p>
          <a:p>
            <a:pPr indent="-99377" lvl="0" marL="9144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25"/>
              <a:buChar char=" "/>
            </a:pPr>
            <a:r>
              <a:rPr lang="en-US" sz="1425"/>
              <a:t>Baggage handling</a:t>
            </a:r>
            <a:endParaRPr sz="1700"/>
          </a:p>
          <a:p>
            <a:pPr indent="-99377" lvl="0" marL="9144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25"/>
              <a:buChar char=" "/>
            </a:pPr>
            <a:r>
              <a:rPr lang="en-US" sz="1425"/>
              <a:t>Checkin service</a:t>
            </a:r>
            <a:endParaRPr sz="1700"/>
          </a:p>
          <a:p>
            <a:pPr indent="-99377" lvl="0" marL="9144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25"/>
              <a:buChar char=" "/>
            </a:pPr>
            <a:r>
              <a:rPr lang="en-US" sz="1425"/>
              <a:t>Inflight service</a:t>
            </a:r>
            <a:endParaRPr sz="1700"/>
          </a:p>
          <a:p>
            <a:pPr indent="-99377" lvl="0" marL="9144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25"/>
              <a:buChar char=" "/>
            </a:pPr>
            <a:r>
              <a:rPr lang="en-US" sz="1425"/>
              <a:t>Cleanliness</a:t>
            </a:r>
            <a:endParaRPr sz="1700"/>
          </a:p>
          <a:p>
            <a:pPr indent="-99377" lvl="0" marL="9144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25"/>
              <a:buChar char=" "/>
            </a:pPr>
            <a:r>
              <a:rPr lang="en-US" sz="1425"/>
              <a:t>Departure Delay in Minutes</a:t>
            </a:r>
            <a:endParaRPr sz="1700"/>
          </a:p>
          <a:p>
            <a:pPr indent="-99377" lvl="0" marL="9144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25"/>
              <a:buChar char=" "/>
            </a:pPr>
            <a:r>
              <a:rPr lang="en-US" sz="1425"/>
              <a:t>Arrival Delay in Minutes</a:t>
            </a:r>
            <a:endParaRPr sz="1700"/>
          </a:p>
          <a:p>
            <a:pPr indent="-99377" lvl="0" marL="9144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25"/>
              <a:buChar char=" "/>
            </a:pPr>
            <a:r>
              <a:rPr lang="en-US" sz="1425">
                <a:solidFill>
                  <a:schemeClr val="accent2"/>
                </a:solidFill>
              </a:rPr>
              <a:t>Satisfaction</a:t>
            </a:r>
            <a:endParaRPr sz="1425">
              <a:solidFill>
                <a:schemeClr val="accent2"/>
              </a:solidFill>
            </a:endParaRPr>
          </a:p>
          <a:p>
            <a:pPr indent="-99377" lvl="0" marL="9144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25"/>
              <a:buChar char=" "/>
            </a:pPr>
            <a:r>
              <a:rPr lang="en-US" sz="1425"/>
              <a:t>Business</a:t>
            </a:r>
            <a:endParaRPr sz="1425"/>
          </a:p>
          <a:p>
            <a:pPr indent="-99377" lvl="0" marL="9144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25"/>
              <a:buChar char=" "/>
            </a:pPr>
            <a:r>
              <a:rPr lang="en-US" sz="1425"/>
              <a:t>Eco Plus</a:t>
            </a:r>
            <a:endParaRPr sz="1700"/>
          </a:p>
          <a:p>
            <a:pPr indent="-15239" lvl="0" marL="9144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998960" y="604008"/>
            <a:ext cx="6198793" cy="1281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/>
              <a:t>PROBLEM STATEMENT &amp; OBJECTIVE</a:t>
            </a:r>
            <a:endParaRPr/>
          </a:p>
        </p:txBody>
      </p:sp>
      <p:sp>
        <p:nvSpPr>
          <p:cNvPr id="139" name="Google Shape;139;p17"/>
          <p:cNvSpPr txBox="1"/>
          <p:nvPr>
            <p:ph idx="2" type="body"/>
          </p:nvPr>
        </p:nvSpPr>
        <p:spPr>
          <a:xfrm>
            <a:off x="896425" y="2031000"/>
            <a:ext cx="4725300" cy="4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/>
              <a:t>Problem Statement</a:t>
            </a:r>
            <a:endParaRPr/>
          </a:p>
          <a:p>
            <a:pPr indent="-285750" lvl="0" marL="285750" rtl="0" algn="just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Airline passengers often times experience a less than satisfying travel experience despite efforts avoid a bad experience (seat selection, travel class type, Wi-Fi, food options). </a:t>
            </a:r>
            <a:endParaRPr sz="1800"/>
          </a:p>
          <a:p>
            <a:pPr indent="0" lvl="0" marL="0" rtl="0" algn="just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  <a:p>
            <a:pPr indent="-285750" lvl="0" marL="285750" rtl="0" algn="just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There is an opportunity for airlines operating in the industry to </a:t>
            </a:r>
            <a:r>
              <a:rPr lang="en-US" sz="1800"/>
              <a:t>improve</a:t>
            </a:r>
            <a:r>
              <a:rPr lang="en-US" sz="1800"/>
              <a:t> their overall service across the board to help optimize passenger satisfaction, therefore it is key for airlines to understand which factors play a role in this.</a:t>
            </a:r>
            <a:endParaRPr/>
          </a:p>
        </p:txBody>
      </p:sp>
      <p:pic>
        <p:nvPicPr>
          <p:cNvPr descr="Airplane outline"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10284932" y="451791"/>
            <a:ext cx="1195431" cy="1195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6625973" y="2031003"/>
            <a:ext cx="4355100" cy="3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wentieth Century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Objective</a:t>
            </a:r>
            <a:endParaRPr/>
          </a:p>
          <a:p>
            <a:pPr indent="-285750" lvl="0" marL="285750" marR="0" rtl="0" algn="just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Predict the satisfaction of an airline passengers based on their respective 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different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taggings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feedback.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just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just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•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understand the 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categories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(feedback and taggings) which have a larger 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influence/impact upon passenger satisfaction across the board.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1024128" y="443433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CLASSIFICATION </a:t>
            </a:r>
            <a:br>
              <a:rPr lang="en-US"/>
            </a:br>
            <a:r>
              <a:rPr lang="en-US"/>
              <a:t>TECHNIQUES USED</a:t>
            </a:r>
            <a:endParaRPr/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1024128" y="2179636"/>
            <a:ext cx="4754880" cy="571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Techniques</a:t>
            </a:r>
            <a:endParaRPr/>
          </a:p>
        </p:txBody>
      </p:sp>
      <p:sp>
        <p:nvSpPr>
          <p:cNvPr id="148" name="Google Shape;148;p18"/>
          <p:cNvSpPr txBox="1"/>
          <p:nvPr>
            <p:ph idx="2" type="body"/>
          </p:nvPr>
        </p:nvSpPr>
        <p:spPr>
          <a:xfrm>
            <a:off x="1282089" y="2934426"/>
            <a:ext cx="49431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143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Naive Bayes</a:t>
            </a:r>
            <a:endParaRPr/>
          </a:p>
          <a:p>
            <a:pPr indent="-1143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KNN</a:t>
            </a:r>
            <a:endParaRPr/>
          </a:p>
          <a:p>
            <a:pPr indent="-1143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CART </a:t>
            </a:r>
            <a:r>
              <a:rPr lang="en-US"/>
              <a:t>Decision Tree</a:t>
            </a:r>
            <a:endParaRPr/>
          </a:p>
          <a:p>
            <a:pPr indent="-1143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C5.0 Algorithm</a:t>
            </a:r>
            <a:endParaRPr/>
          </a:p>
          <a:p>
            <a:pPr indent="-1143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Random Forest</a:t>
            </a:r>
            <a:endParaRPr/>
          </a:p>
          <a:p>
            <a:pPr indent="-1143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</a:t>
            </a:r>
            <a:r>
              <a:rPr lang="en-US"/>
              <a:t>SVM</a:t>
            </a:r>
            <a:endParaRPr/>
          </a:p>
        </p:txBody>
      </p:sp>
      <p:pic>
        <p:nvPicPr>
          <p:cNvPr descr="Airplane outline"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10368822" y="490411"/>
            <a:ext cx="1195431" cy="1195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898301" y="411050"/>
            <a:ext cx="7302600" cy="10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en-US"/>
              <a:t>EDA: DOES DEPARTURE DELAY </a:t>
            </a:r>
            <a:br>
              <a:rPr lang="en-US"/>
            </a:br>
            <a:r>
              <a:rPr lang="en-US"/>
              <a:t>IMPACT SATISFACTION?</a:t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88" y="1688985"/>
            <a:ext cx="8679807" cy="506197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19"/>
          <p:cNvSpPr txBox="1"/>
          <p:nvPr/>
        </p:nvSpPr>
        <p:spPr>
          <a:xfrm>
            <a:off x="9062908" y="1720831"/>
            <a:ext cx="2950128" cy="4302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143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Shouldn’t departure delay have an impact on passenger satisfaction?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Boxplot shows airplane departure delayal does not impact passenger satisfaction.  There is little difference in delayal minutes between those satisfied vs. not (~5-7 minutes)</a:t>
            </a:r>
            <a:endParaRPr/>
          </a:p>
        </p:txBody>
      </p:sp>
      <p:pic>
        <p:nvPicPr>
          <p:cNvPr descr="Questions outline" id="157" name="Google Shape;15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68070" y="164803"/>
            <a:ext cx="1339803" cy="1339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884312" y="669107"/>
            <a:ext cx="11207020" cy="6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en-US"/>
              <a:t>EDA: HOW DOES AIRLINE CLASS </a:t>
            </a:r>
            <a:br>
              <a:rPr lang="en-US"/>
            </a:br>
            <a:r>
              <a:rPr lang="en-US"/>
              <a:t>INFLUENCE SATISFACTION?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9773370" y="3098725"/>
            <a:ext cx="2223082" cy="2656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143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As expected, satisfied passengers were more likely to fall in the business class (approx.75%) vs. ‘neutral or dissatisfied’ who mostly flew Economy class (~60%).</a:t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81" y="1783729"/>
            <a:ext cx="9149788" cy="497510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hought outline" id="165" name="Google Shape;16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57928" y="252785"/>
            <a:ext cx="1534318" cy="1534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193625" y="73475"/>
            <a:ext cx="118719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500"/>
              <a:buFont typeface="Twentieth Century"/>
              <a:buNone/>
            </a:pPr>
            <a:r>
              <a:rPr lang="en-US" sz="3600"/>
              <a:t>EDA: HOW DOES AIRLINE CLASS INFLUENCE SATISFACTION?</a:t>
            </a:r>
            <a:endParaRPr sz="3600"/>
          </a:p>
        </p:txBody>
      </p:sp>
      <p:sp>
        <p:nvSpPr>
          <p:cNvPr id="171" name="Google Shape;171;p21"/>
          <p:cNvSpPr txBox="1"/>
          <p:nvPr/>
        </p:nvSpPr>
        <p:spPr>
          <a:xfrm>
            <a:off x="10293291" y="2909970"/>
            <a:ext cx="1772203" cy="3138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143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Satisfied passengers gave one rating better than those who were ‘neutral or dissatisfied’.</a:t>
            </a:r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18" y="1157330"/>
            <a:ext cx="9964124" cy="56271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 outline" id="173" name="Google Shape;17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0462" y="1036202"/>
            <a:ext cx="1098958" cy="1098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