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304" r:id="rId8"/>
    <p:sldId id="261" r:id="rId9"/>
    <p:sldId id="305" r:id="rId10"/>
    <p:sldId id="266" r:id="rId11"/>
    <p:sldId id="306" r:id="rId12"/>
    <p:sldId id="281" r:id="rId13"/>
    <p:sldId id="307" r:id="rId14"/>
    <p:sldId id="276" r:id="rId15"/>
    <p:sldId id="282" r:id="rId16"/>
    <p:sldId id="267" r:id="rId17"/>
    <p:sldId id="277" r:id="rId18"/>
    <p:sldId id="308" r:id="rId19"/>
    <p:sldId id="271" r:id="rId20"/>
    <p:sldId id="274" r:id="rId21"/>
    <p:sldId id="309" r:id="rId22"/>
    <p:sldId id="262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B5B54F-ED5E-42CC-B839-010B9CDF701C}">
  <a:tblStyle styleId="{7EB5B54F-ED5E-42CC-B839-010B9CDF7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6533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2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9686f69e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9686f69e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9686f69e8_0_3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9686f69e8_0_3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197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9686f69e8_0_3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9686f69e8_0_3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0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1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9686f69e8_0_2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9686f69e8_0_2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443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9686f69e8_0_3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9686f69e8_0_3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13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9686f69e8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9686f69e8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7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96a5c1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96a5c12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9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24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9686f69e8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9686f69e8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7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95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9686f69e8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9686f69e8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0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686f69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686f69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25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79e9cc359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79e9cc359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79e9cc35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79e9cc35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44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8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79e9cc35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79e9cc35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4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686f69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686f69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8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686f69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686f69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9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79e9cc359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79e9cc359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0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759926" y="158350"/>
            <a:ext cx="8168276" cy="49848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655100" y="2261050"/>
            <a:ext cx="25362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-153525" y="3159523"/>
            <a:ext cx="9454943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0" y="3355279"/>
            <a:ext cx="9454905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39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7239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342915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342915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61344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61344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 flipH="1">
            <a:off x="723900" y="-4313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-38800" y="3533338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08075" y="1956298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4303175" y="-417364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 sz="1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Encode Sans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flipH="1">
            <a:off x="-2034149" y="320622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-1657202" y="386346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10800000" flipH="1">
            <a:off x="6466250" y="-1577673"/>
            <a:ext cx="4581747" cy="32921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 rot="10800000" flipH="1">
            <a:off x="4542425" y="-381013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10800000" flipH="1">
            <a:off x="5468505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840950" y="3377925"/>
            <a:ext cx="3582900" cy="12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190975" y="2285998"/>
            <a:ext cx="7461073" cy="3251072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4971075" y="-410499"/>
            <a:ext cx="6192507" cy="5713642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20134F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/>
          <p:nvPr/>
        </p:nvSpPr>
        <p:spPr>
          <a:xfrm rot="10800000">
            <a:off x="-1800626" y="-563713"/>
            <a:ext cx="3669634" cy="1961778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-994107" y="-451600"/>
            <a:ext cx="2957135" cy="212472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D5D2E2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659175" y="1914725"/>
            <a:ext cx="27609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5659200" y="3668525"/>
            <a:ext cx="27609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052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 flipH="1">
            <a:off x="7900" y="-7304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Lending Club Loan Data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kaggle.com/datasets/</a:t>
            </a:r>
            <a:r>
              <a:rPr lang="en-US" dirty="0" err="1"/>
              <a:t>wordsforthewise</a:t>
            </a:r>
            <a:r>
              <a:rPr lang="en-US" dirty="0"/>
              <a:t>/lending-club</a:t>
            </a:r>
            <a:endParaRPr dirty="0"/>
          </a:p>
        </p:txBody>
      </p:sp>
      <p:grpSp>
        <p:nvGrpSpPr>
          <p:cNvPr id="172" name="Google Shape;172;p28"/>
          <p:cNvGrpSpPr/>
          <p:nvPr/>
        </p:nvGrpSpPr>
        <p:grpSpPr>
          <a:xfrm>
            <a:off x="724179" y="1043769"/>
            <a:ext cx="4381522" cy="3568451"/>
            <a:chOff x="-4712334" y="1264042"/>
            <a:chExt cx="4111403" cy="3348457"/>
          </a:xfrm>
        </p:grpSpPr>
        <p:sp>
          <p:nvSpPr>
            <p:cNvPr id="173" name="Google Shape;173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extrusionOk="0">
                  <a:moveTo>
                    <a:pt x="3024" y="0"/>
                  </a:move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0D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-3350076" y="1838090"/>
              <a:ext cx="25302" cy="322092"/>
            </a:xfrm>
            <a:custGeom>
              <a:avLst/>
              <a:gdLst/>
              <a:ahLst/>
              <a:cxnLst/>
              <a:rect l="l" t="t" r="r" b="b"/>
              <a:pathLst>
                <a:path w="640" h="8147" extrusionOk="0">
                  <a:moveTo>
                    <a:pt x="415" y="1"/>
                  </a:moveTo>
                  <a:lnTo>
                    <a:pt x="329" y="9"/>
                  </a:lnTo>
                  <a:lnTo>
                    <a:pt x="286" y="18"/>
                  </a:lnTo>
                  <a:lnTo>
                    <a:pt x="242" y="35"/>
                  </a:lnTo>
                  <a:lnTo>
                    <a:pt x="199" y="70"/>
                  </a:lnTo>
                  <a:lnTo>
                    <a:pt x="165" y="113"/>
                  </a:lnTo>
                  <a:lnTo>
                    <a:pt x="139" y="173"/>
                  </a:lnTo>
                  <a:lnTo>
                    <a:pt x="121" y="234"/>
                  </a:lnTo>
                  <a:lnTo>
                    <a:pt x="104" y="294"/>
                  </a:lnTo>
                  <a:lnTo>
                    <a:pt x="96" y="372"/>
                  </a:lnTo>
                  <a:lnTo>
                    <a:pt x="0" y="7818"/>
                  </a:lnTo>
                  <a:lnTo>
                    <a:pt x="0" y="7887"/>
                  </a:lnTo>
                  <a:lnTo>
                    <a:pt x="18" y="7948"/>
                  </a:lnTo>
                  <a:lnTo>
                    <a:pt x="35" y="8008"/>
                  </a:lnTo>
                  <a:lnTo>
                    <a:pt x="61" y="8060"/>
                  </a:lnTo>
                  <a:lnTo>
                    <a:pt x="96" y="8094"/>
                  </a:lnTo>
                  <a:lnTo>
                    <a:pt x="139" y="8129"/>
                  </a:lnTo>
                  <a:lnTo>
                    <a:pt x="182" y="8146"/>
                  </a:lnTo>
                  <a:lnTo>
                    <a:pt x="225" y="8146"/>
                  </a:lnTo>
                  <a:lnTo>
                    <a:pt x="303" y="8138"/>
                  </a:lnTo>
                  <a:lnTo>
                    <a:pt x="355" y="8129"/>
                  </a:lnTo>
                  <a:lnTo>
                    <a:pt x="398" y="8103"/>
                  </a:lnTo>
                  <a:lnTo>
                    <a:pt x="432" y="8060"/>
                  </a:lnTo>
                  <a:lnTo>
                    <a:pt x="467" y="8017"/>
                  </a:lnTo>
                  <a:lnTo>
                    <a:pt x="501" y="7965"/>
                  </a:lnTo>
                  <a:lnTo>
                    <a:pt x="519" y="7904"/>
                  </a:lnTo>
                  <a:lnTo>
                    <a:pt x="536" y="7835"/>
                  </a:lnTo>
                  <a:lnTo>
                    <a:pt x="545" y="7766"/>
                  </a:lnTo>
                  <a:lnTo>
                    <a:pt x="640" y="346"/>
                  </a:lnTo>
                  <a:lnTo>
                    <a:pt x="640" y="277"/>
                  </a:lnTo>
                  <a:lnTo>
                    <a:pt x="622" y="208"/>
                  </a:lnTo>
                  <a:lnTo>
                    <a:pt x="605" y="156"/>
                  </a:lnTo>
                  <a:lnTo>
                    <a:pt x="579" y="104"/>
                  </a:lnTo>
                  <a:lnTo>
                    <a:pt x="545" y="61"/>
                  </a:lnTo>
                  <a:lnTo>
                    <a:pt x="501" y="27"/>
                  </a:lnTo>
                  <a:lnTo>
                    <a:pt x="458" y="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-3354860" y="2217863"/>
              <a:ext cx="25302" cy="322408"/>
            </a:xfrm>
            <a:custGeom>
              <a:avLst/>
              <a:gdLst/>
              <a:ahLst/>
              <a:cxnLst/>
              <a:rect l="l" t="t" r="r" b="b"/>
              <a:pathLst>
                <a:path w="640" h="8155" extrusionOk="0">
                  <a:moveTo>
                    <a:pt x="415" y="0"/>
                  </a:moveTo>
                  <a:lnTo>
                    <a:pt x="329" y="9"/>
                  </a:lnTo>
                  <a:lnTo>
                    <a:pt x="286" y="26"/>
                  </a:lnTo>
                  <a:lnTo>
                    <a:pt x="242" y="52"/>
                  </a:lnTo>
                  <a:lnTo>
                    <a:pt x="208" y="87"/>
                  </a:lnTo>
                  <a:lnTo>
                    <a:pt x="173" y="130"/>
                  </a:lnTo>
                  <a:lnTo>
                    <a:pt x="139" y="190"/>
                  </a:lnTo>
                  <a:lnTo>
                    <a:pt x="121" y="251"/>
                  </a:lnTo>
                  <a:lnTo>
                    <a:pt x="104" y="320"/>
                  </a:lnTo>
                  <a:lnTo>
                    <a:pt x="96" y="389"/>
                  </a:lnTo>
                  <a:lnTo>
                    <a:pt x="1" y="7835"/>
                  </a:lnTo>
                  <a:lnTo>
                    <a:pt x="9" y="7904"/>
                  </a:lnTo>
                  <a:lnTo>
                    <a:pt x="18" y="7973"/>
                  </a:lnTo>
                  <a:lnTo>
                    <a:pt x="44" y="8025"/>
                  </a:lnTo>
                  <a:lnTo>
                    <a:pt x="70" y="8077"/>
                  </a:lnTo>
                  <a:lnTo>
                    <a:pt x="104" y="8111"/>
                  </a:lnTo>
                  <a:lnTo>
                    <a:pt x="139" y="8137"/>
                  </a:lnTo>
                  <a:lnTo>
                    <a:pt x="182" y="8154"/>
                  </a:lnTo>
                  <a:lnTo>
                    <a:pt x="225" y="8154"/>
                  </a:lnTo>
                  <a:lnTo>
                    <a:pt x="303" y="8137"/>
                  </a:lnTo>
                  <a:lnTo>
                    <a:pt x="355" y="8120"/>
                  </a:lnTo>
                  <a:lnTo>
                    <a:pt x="398" y="8094"/>
                  </a:lnTo>
                  <a:lnTo>
                    <a:pt x="432" y="8051"/>
                  </a:lnTo>
                  <a:lnTo>
                    <a:pt x="467" y="8008"/>
                  </a:lnTo>
                  <a:lnTo>
                    <a:pt x="493" y="7947"/>
                  </a:lnTo>
                  <a:lnTo>
                    <a:pt x="519" y="7887"/>
                  </a:lnTo>
                  <a:lnTo>
                    <a:pt x="536" y="7818"/>
                  </a:lnTo>
                  <a:lnTo>
                    <a:pt x="536" y="7748"/>
                  </a:lnTo>
                  <a:lnTo>
                    <a:pt x="640" y="328"/>
                  </a:lnTo>
                  <a:lnTo>
                    <a:pt x="631" y="259"/>
                  </a:lnTo>
                  <a:lnTo>
                    <a:pt x="622" y="190"/>
                  </a:lnTo>
                  <a:lnTo>
                    <a:pt x="605" y="138"/>
                  </a:lnTo>
                  <a:lnTo>
                    <a:pt x="571" y="87"/>
                  </a:lnTo>
                  <a:lnTo>
                    <a:pt x="545" y="52"/>
                  </a:lnTo>
                  <a:lnTo>
                    <a:pt x="502" y="17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extrusionOk="0">
                  <a:moveTo>
                    <a:pt x="2704" y="0"/>
                  </a:move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extrusionOk="0">
                  <a:moveTo>
                    <a:pt x="2946" y="328"/>
                  </a:moveTo>
                  <a:lnTo>
                    <a:pt x="18701" y="1304"/>
                  </a:lnTo>
                  <a:lnTo>
                    <a:pt x="18840" y="1322"/>
                  </a:lnTo>
                  <a:lnTo>
                    <a:pt x="18978" y="1348"/>
                  </a:lnTo>
                  <a:lnTo>
                    <a:pt x="19116" y="1373"/>
                  </a:lnTo>
                  <a:lnTo>
                    <a:pt x="19246" y="1425"/>
                  </a:lnTo>
                  <a:lnTo>
                    <a:pt x="19375" y="1477"/>
                  </a:lnTo>
                  <a:lnTo>
                    <a:pt x="19505" y="1538"/>
                  </a:lnTo>
                  <a:lnTo>
                    <a:pt x="19634" y="1607"/>
                  </a:lnTo>
                  <a:lnTo>
                    <a:pt x="19764" y="1693"/>
                  </a:lnTo>
                  <a:lnTo>
                    <a:pt x="19885" y="1779"/>
                  </a:lnTo>
                  <a:lnTo>
                    <a:pt x="19997" y="1883"/>
                  </a:lnTo>
                  <a:lnTo>
                    <a:pt x="20118" y="1995"/>
                  </a:lnTo>
                  <a:lnTo>
                    <a:pt x="20230" y="2108"/>
                  </a:lnTo>
                  <a:lnTo>
                    <a:pt x="20343" y="2237"/>
                  </a:lnTo>
                  <a:lnTo>
                    <a:pt x="20446" y="2367"/>
                  </a:lnTo>
                  <a:lnTo>
                    <a:pt x="20550" y="2514"/>
                  </a:lnTo>
                  <a:lnTo>
                    <a:pt x="20645" y="2661"/>
                  </a:lnTo>
                  <a:lnTo>
                    <a:pt x="20740" y="2825"/>
                  </a:lnTo>
                  <a:lnTo>
                    <a:pt x="20826" y="2980"/>
                  </a:lnTo>
                  <a:lnTo>
                    <a:pt x="20904" y="3153"/>
                  </a:lnTo>
                  <a:lnTo>
                    <a:pt x="20982" y="3326"/>
                  </a:lnTo>
                  <a:lnTo>
                    <a:pt x="21051" y="3498"/>
                  </a:lnTo>
                  <a:lnTo>
                    <a:pt x="21120" y="3680"/>
                  </a:lnTo>
                  <a:lnTo>
                    <a:pt x="21180" y="3870"/>
                  </a:lnTo>
                  <a:lnTo>
                    <a:pt x="21232" y="4060"/>
                  </a:lnTo>
                  <a:lnTo>
                    <a:pt x="21275" y="4250"/>
                  </a:lnTo>
                  <a:lnTo>
                    <a:pt x="21310" y="4449"/>
                  </a:lnTo>
                  <a:lnTo>
                    <a:pt x="21345" y="4647"/>
                  </a:lnTo>
                  <a:lnTo>
                    <a:pt x="21370" y="4846"/>
                  </a:lnTo>
                  <a:lnTo>
                    <a:pt x="21396" y="5053"/>
                  </a:lnTo>
                  <a:lnTo>
                    <a:pt x="21405" y="5252"/>
                  </a:lnTo>
                  <a:lnTo>
                    <a:pt x="21414" y="5459"/>
                  </a:lnTo>
                  <a:lnTo>
                    <a:pt x="21414" y="5675"/>
                  </a:lnTo>
                  <a:lnTo>
                    <a:pt x="20697" y="61486"/>
                  </a:lnTo>
                  <a:lnTo>
                    <a:pt x="20688" y="61701"/>
                  </a:lnTo>
                  <a:lnTo>
                    <a:pt x="20679" y="61926"/>
                  </a:lnTo>
                  <a:lnTo>
                    <a:pt x="20662" y="62142"/>
                  </a:lnTo>
                  <a:lnTo>
                    <a:pt x="20636" y="62358"/>
                  </a:lnTo>
                  <a:lnTo>
                    <a:pt x="20602" y="62565"/>
                  </a:lnTo>
                  <a:lnTo>
                    <a:pt x="20567" y="62781"/>
                  </a:lnTo>
                  <a:lnTo>
                    <a:pt x="20515" y="62997"/>
                  </a:lnTo>
                  <a:lnTo>
                    <a:pt x="20472" y="63205"/>
                  </a:lnTo>
                  <a:lnTo>
                    <a:pt x="20412" y="63412"/>
                  </a:lnTo>
                  <a:lnTo>
                    <a:pt x="20351" y="63619"/>
                  </a:lnTo>
                  <a:lnTo>
                    <a:pt x="20291" y="63818"/>
                  </a:lnTo>
                  <a:lnTo>
                    <a:pt x="20222" y="64025"/>
                  </a:lnTo>
                  <a:lnTo>
                    <a:pt x="20144" y="64215"/>
                  </a:lnTo>
                  <a:lnTo>
                    <a:pt x="20057" y="64405"/>
                  </a:lnTo>
                  <a:lnTo>
                    <a:pt x="19980" y="64595"/>
                  </a:lnTo>
                  <a:lnTo>
                    <a:pt x="19885" y="64777"/>
                  </a:lnTo>
                  <a:lnTo>
                    <a:pt x="19798" y="64958"/>
                  </a:lnTo>
                  <a:lnTo>
                    <a:pt x="19695" y="65131"/>
                  </a:lnTo>
                  <a:lnTo>
                    <a:pt x="19600" y="65304"/>
                  </a:lnTo>
                  <a:lnTo>
                    <a:pt x="19487" y="65459"/>
                  </a:lnTo>
                  <a:lnTo>
                    <a:pt x="19384" y="65615"/>
                  </a:lnTo>
                  <a:lnTo>
                    <a:pt x="19271" y="65770"/>
                  </a:lnTo>
                  <a:lnTo>
                    <a:pt x="19159" y="65908"/>
                  </a:lnTo>
                  <a:lnTo>
                    <a:pt x="19038" y="66046"/>
                  </a:lnTo>
                  <a:lnTo>
                    <a:pt x="18917" y="66167"/>
                  </a:lnTo>
                  <a:lnTo>
                    <a:pt x="18796" y="66288"/>
                  </a:lnTo>
                  <a:lnTo>
                    <a:pt x="18667" y="66401"/>
                  </a:lnTo>
                  <a:lnTo>
                    <a:pt x="18546" y="66504"/>
                  </a:lnTo>
                  <a:lnTo>
                    <a:pt x="18408" y="66599"/>
                  </a:lnTo>
                  <a:lnTo>
                    <a:pt x="18278" y="66677"/>
                  </a:lnTo>
                  <a:lnTo>
                    <a:pt x="18148" y="66755"/>
                  </a:lnTo>
                  <a:lnTo>
                    <a:pt x="18010" y="66815"/>
                  </a:lnTo>
                  <a:lnTo>
                    <a:pt x="3006" y="73389"/>
                  </a:lnTo>
                  <a:lnTo>
                    <a:pt x="2868" y="73441"/>
                  </a:lnTo>
                  <a:lnTo>
                    <a:pt x="2730" y="73484"/>
                  </a:lnTo>
                  <a:lnTo>
                    <a:pt x="2600" y="73510"/>
                  </a:lnTo>
                  <a:lnTo>
                    <a:pt x="2470" y="73518"/>
                  </a:lnTo>
                  <a:lnTo>
                    <a:pt x="2341" y="73527"/>
                  </a:lnTo>
                  <a:lnTo>
                    <a:pt x="2220" y="73510"/>
                  </a:lnTo>
                  <a:lnTo>
                    <a:pt x="2099" y="73492"/>
                  </a:lnTo>
                  <a:lnTo>
                    <a:pt x="1978" y="73458"/>
                  </a:lnTo>
                  <a:lnTo>
                    <a:pt x="1857" y="73406"/>
                  </a:lnTo>
                  <a:lnTo>
                    <a:pt x="1745" y="73354"/>
                  </a:lnTo>
                  <a:lnTo>
                    <a:pt x="1633" y="73285"/>
                  </a:lnTo>
                  <a:lnTo>
                    <a:pt x="1529" y="73207"/>
                  </a:lnTo>
                  <a:lnTo>
                    <a:pt x="1425" y="73112"/>
                  </a:lnTo>
                  <a:lnTo>
                    <a:pt x="1330" y="73017"/>
                  </a:lnTo>
                  <a:lnTo>
                    <a:pt x="1227" y="72905"/>
                  </a:lnTo>
                  <a:lnTo>
                    <a:pt x="1140" y="72784"/>
                  </a:lnTo>
                  <a:lnTo>
                    <a:pt x="1054" y="72655"/>
                  </a:lnTo>
                  <a:lnTo>
                    <a:pt x="967" y="72516"/>
                  </a:lnTo>
                  <a:lnTo>
                    <a:pt x="890" y="72369"/>
                  </a:lnTo>
                  <a:lnTo>
                    <a:pt x="812" y="72205"/>
                  </a:lnTo>
                  <a:lnTo>
                    <a:pt x="743" y="72041"/>
                  </a:lnTo>
                  <a:lnTo>
                    <a:pt x="682" y="71868"/>
                  </a:lnTo>
                  <a:lnTo>
                    <a:pt x="622" y="71687"/>
                  </a:lnTo>
                  <a:lnTo>
                    <a:pt x="570" y="71488"/>
                  </a:lnTo>
                  <a:lnTo>
                    <a:pt x="518" y="71290"/>
                  </a:lnTo>
                  <a:lnTo>
                    <a:pt x="484" y="71082"/>
                  </a:lnTo>
                  <a:lnTo>
                    <a:pt x="441" y="70875"/>
                  </a:lnTo>
                  <a:lnTo>
                    <a:pt x="415" y="70650"/>
                  </a:lnTo>
                  <a:lnTo>
                    <a:pt x="389" y="70426"/>
                  </a:lnTo>
                  <a:lnTo>
                    <a:pt x="371" y="70184"/>
                  </a:lnTo>
                  <a:lnTo>
                    <a:pt x="363" y="69942"/>
                  </a:lnTo>
                  <a:lnTo>
                    <a:pt x="354" y="69700"/>
                  </a:lnTo>
                  <a:lnTo>
                    <a:pt x="190" y="5019"/>
                  </a:lnTo>
                  <a:lnTo>
                    <a:pt x="190" y="4794"/>
                  </a:lnTo>
                  <a:lnTo>
                    <a:pt x="199" y="4570"/>
                  </a:lnTo>
                  <a:lnTo>
                    <a:pt x="216" y="4345"/>
                  </a:lnTo>
                  <a:lnTo>
                    <a:pt x="233" y="4129"/>
                  </a:lnTo>
                  <a:lnTo>
                    <a:pt x="259" y="3913"/>
                  </a:lnTo>
                  <a:lnTo>
                    <a:pt x="294" y="3697"/>
                  </a:lnTo>
                  <a:lnTo>
                    <a:pt x="328" y="3490"/>
                  </a:lnTo>
                  <a:lnTo>
                    <a:pt x="371" y="3291"/>
                  </a:lnTo>
                  <a:lnTo>
                    <a:pt x="415" y="3092"/>
                  </a:lnTo>
                  <a:lnTo>
                    <a:pt x="466" y="2902"/>
                  </a:lnTo>
                  <a:lnTo>
                    <a:pt x="527" y="2712"/>
                  </a:lnTo>
                  <a:lnTo>
                    <a:pt x="587" y="2531"/>
                  </a:lnTo>
                  <a:lnTo>
                    <a:pt x="648" y="2358"/>
                  </a:lnTo>
                  <a:lnTo>
                    <a:pt x="717" y="2185"/>
                  </a:lnTo>
                  <a:lnTo>
                    <a:pt x="795" y="2021"/>
                  </a:lnTo>
                  <a:lnTo>
                    <a:pt x="872" y="1857"/>
                  </a:lnTo>
                  <a:lnTo>
                    <a:pt x="950" y="1710"/>
                  </a:lnTo>
                  <a:lnTo>
                    <a:pt x="1037" y="1564"/>
                  </a:lnTo>
                  <a:lnTo>
                    <a:pt x="1123" y="1425"/>
                  </a:lnTo>
                  <a:lnTo>
                    <a:pt x="1218" y="1287"/>
                  </a:lnTo>
                  <a:lnTo>
                    <a:pt x="1313" y="1166"/>
                  </a:lnTo>
                  <a:lnTo>
                    <a:pt x="1417" y="1054"/>
                  </a:lnTo>
                  <a:lnTo>
                    <a:pt x="1520" y="942"/>
                  </a:lnTo>
                  <a:lnTo>
                    <a:pt x="1624" y="838"/>
                  </a:lnTo>
                  <a:lnTo>
                    <a:pt x="1728" y="752"/>
                  </a:lnTo>
                  <a:lnTo>
                    <a:pt x="1840" y="665"/>
                  </a:lnTo>
                  <a:lnTo>
                    <a:pt x="1952" y="587"/>
                  </a:lnTo>
                  <a:lnTo>
                    <a:pt x="2073" y="527"/>
                  </a:lnTo>
                  <a:lnTo>
                    <a:pt x="2194" y="466"/>
                  </a:lnTo>
                  <a:lnTo>
                    <a:pt x="2315" y="423"/>
                  </a:lnTo>
                  <a:lnTo>
                    <a:pt x="2436" y="380"/>
                  </a:lnTo>
                  <a:lnTo>
                    <a:pt x="2557" y="354"/>
                  </a:lnTo>
                  <a:lnTo>
                    <a:pt x="2652" y="337"/>
                  </a:lnTo>
                  <a:lnTo>
                    <a:pt x="2747" y="328"/>
                  </a:lnTo>
                  <a:close/>
                  <a:moveTo>
                    <a:pt x="2790" y="0"/>
                  </a:moveTo>
                  <a:lnTo>
                    <a:pt x="2643" y="9"/>
                  </a:lnTo>
                  <a:lnTo>
                    <a:pt x="2496" y="35"/>
                  </a:lnTo>
                  <a:lnTo>
                    <a:pt x="2350" y="69"/>
                  </a:lnTo>
                  <a:lnTo>
                    <a:pt x="2203" y="121"/>
                  </a:lnTo>
                  <a:lnTo>
                    <a:pt x="2064" y="181"/>
                  </a:lnTo>
                  <a:lnTo>
                    <a:pt x="1926" y="251"/>
                  </a:lnTo>
                  <a:lnTo>
                    <a:pt x="1797" y="337"/>
                  </a:lnTo>
                  <a:lnTo>
                    <a:pt x="1659" y="432"/>
                  </a:lnTo>
                  <a:lnTo>
                    <a:pt x="1538" y="544"/>
                  </a:lnTo>
                  <a:lnTo>
                    <a:pt x="1408" y="657"/>
                  </a:lnTo>
                  <a:lnTo>
                    <a:pt x="1296" y="786"/>
                  </a:lnTo>
                  <a:lnTo>
                    <a:pt x="1175" y="924"/>
                  </a:lnTo>
                  <a:lnTo>
                    <a:pt x="1062" y="1071"/>
                  </a:lnTo>
                  <a:lnTo>
                    <a:pt x="959" y="1227"/>
                  </a:lnTo>
                  <a:lnTo>
                    <a:pt x="855" y="1399"/>
                  </a:lnTo>
                  <a:lnTo>
                    <a:pt x="760" y="1572"/>
                  </a:lnTo>
                  <a:lnTo>
                    <a:pt x="665" y="1754"/>
                  </a:lnTo>
                  <a:lnTo>
                    <a:pt x="579" y="1944"/>
                  </a:lnTo>
                  <a:lnTo>
                    <a:pt x="501" y="2142"/>
                  </a:lnTo>
                  <a:lnTo>
                    <a:pt x="423" y="2350"/>
                  </a:lnTo>
                  <a:lnTo>
                    <a:pt x="354" y="2566"/>
                  </a:lnTo>
                  <a:lnTo>
                    <a:pt x="285" y="2781"/>
                  </a:lnTo>
                  <a:lnTo>
                    <a:pt x="225" y="3006"/>
                  </a:lnTo>
                  <a:lnTo>
                    <a:pt x="173" y="3239"/>
                  </a:lnTo>
                  <a:lnTo>
                    <a:pt x="130" y="3481"/>
                  </a:lnTo>
                  <a:lnTo>
                    <a:pt x="86" y="3723"/>
                  </a:lnTo>
                  <a:lnTo>
                    <a:pt x="60" y="3974"/>
                  </a:lnTo>
                  <a:lnTo>
                    <a:pt x="35" y="4224"/>
                  </a:lnTo>
                  <a:lnTo>
                    <a:pt x="17" y="4483"/>
                  </a:lnTo>
                  <a:lnTo>
                    <a:pt x="0" y="4751"/>
                  </a:lnTo>
                  <a:lnTo>
                    <a:pt x="0" y="5019"/>
                  </a:lnTo>
                  <a:lnTo>
                    <a:pt x="173" y="69769"/>
                  </a:lnTo>
                  <a:lnTo>
                    <a:pt x="181" y="70037"/>
                  </a:lnTo>
                  <a:lnTo>
                    <a:pt x="190" y="70296"/>
                  </a:lnTo>
                  <a:lnTo>
                    <a:pt x="207" y="70547"/>
                  </a:lnTo>
                  <a:lnTo>
                    <a:pt x="233" y="70789"/>
                  </a:lnTo>
                  <a:lnTo>
                    <a:pt x="268" y="71031"/>
                  </a:lnTo>
                  <a:lnTo>
                    <a:pt x="302" y="71255"/>
                  </a:lnTo>
                  <a:lnTo>
                    <a:pt x="354" y="71480"/>
                  </a:lnTo>
                  <a:lnTo>
                    <a:pt x="406" y="71687"/>
                  </a:lnTo>
                  <a:lnTo>
                    <a:pt x="458" y="71894"/>
                  </a:lnTo>
                  <a:lnTo>
                    <a:pt x="518" y="72093"/>
                  </a:lnTo>
                  <a:lnTo>
                    <a:pt x="587" y="72283"/>
                  </a:lnTo>
                  <a:lnTo>
                    <a:pt x="665" y="72456"/>
                  </a:lnTo>
                  <a:lnTo>
                    <a:pt x="743" y="72629"/>
                  </a:lnTo>
                  <a:lnTo>
                    <a:pt x="829" y="72784"/>
                  </a:lnTo>
                  <a:lnTo>
                    <a:pt x="916" y="72931"/>
                  </a:lnTo>
                  <a:lnTo>
                    <a:pt x="1011" y="73069"/>
                  </a:lnTo>
                  <a:lnTo>
                    <a:pt x="1106" y="73199"/>
                  </a:lnTo>
                  <a:lnTo>
                    <a:pt x="1209" y="73320"/>
                  </a:lnTo>
                  <a:lnTo>
                    <a:pt x="1322" y="73423"/>
                  </a:lnTo>
                  <a:lnTo>
                    <a:pt x="1425" y="73527"/>
                  </a:lnTo>
                  <a:lnTo>
                    <a:pt x="1546" y="73605"/>
                  </a:lnTo>
                  <a:lnTo>
                    <a:pt x="1659" y="73682"/>
                  </a:lnTo>
                  <a:lnTo>
                    <a:pt x="1779" y="73743"/>
                  </a:lnTo>
                  <a:lnTo>
                    <a:pt x="1909" y="73795"/>
                  </a:lnTo>
                  <a:lnTo>
                    <a:pt x="2039" y="73829"/>
                  </a:lnTo>
                  <a:lnTo>
                    <a:pt x="2168" y="73855"/>
                  </a:lnTo>
                  <a:lnTo>
                    <a:pt x="2298" y="73864"/>
                  </a:lnTo>
                  <a:lnTo>
                    <a:pt x="2436" y="73864"/>
                  </a:lnTo>
                  <a:lnTo>
                    <a:pt x="2574" y="73847"/>
                  </a:lnTo>
                  <a:lnTo>
                    <a:pt x="2712" y="73812"/>
                  </a:lnTo>
                  <a:lnTo>
                    <a:pt x="2859" y="73777"/>
                  </a:lnTo>
                  <a:lnTo>
                    <a:pt x="3006" y="73717"/>
                  </a:lnTo>
                  <a:lnTo>
                    <a:pt x="18010" y="67109"/>
                  </a:lnTo>
                  <a:lnTo>
                    <a:pt x="18200" y="67014"/>
                  </a:lnTo>
                  <a:lnTo>
                    <a:pt x="18399" y="66902"/>
                  </a:lnTo>
                  <a:lnTo>
                    <a:pt x="18529" y="66807"/>
                  </a:lnTo>
                  <a:lnTo>
                    <a:pt x="18649" y="66712"/>
                  </a:lnTo>
                  <a:lnTo>
                    <a:pt x="18770" y="66608"/>
                  </a:lnTo>
                  <a:lnTo>
                    <a:pt x="18900" y="66496"/>
                  </a:lnTo>
                  <a:lnTo>
                    <a:pt x="19012" y="66375"/>
                  </a:lnTo>
                  <a:lnTo>
                    <a:pt x="19133" y="66254"/>
                  </a:lnTo>
                  <a:lnTo>
                    <a:pt x="19246" y="66116"/>
                  </a:lnTo>
                  <a:lnTo>
                    <a:pt x="19358" y="65977"/>
                  </a:lnTo>
                  <a:lnTo>
                    <a:pt x="19470" y="65830"/>
                  </a:lnTo>
                  <a:lnTo>
                    <a:pt x="19574" y="65684"/>
                  </a:lnTo>
                  <a:lnTo>
                    <a:pt x="19677" y="65519"/>
                  </a:lnTo>
                  <a:lnTo>
                    <a:pt x="19781" y="65364"/>
                  </a:lnTo>
                  <a:lnTo>
                    <a:pt x="19876" y="65191"/>
                  </a:lnTo>
                  <a:lnTo>
                    <a:pt x="19971" y="65018"/>
                  </a:lnTo>
                  <a:lnTo>
                    <a:pt x="20057" y="64846"/>
                  </a:lnTo>
                  <a:lnTo>
                    <a:pt x="20144" y="64664"/>
                  </a:lnTo>
                  <a:lnTo>
                    <a:pt x="20222" y="64474"/>
                  </a:lnTo>
                  <a:lnTo>
                    <a:pt x="20299" y="64293"/>
                  </a:lnTo>
                  <a:lnTo>
                    <a:pt x="20446" y="63904"/>
                  </a:lnTo>
                  <a:lnTo>
                    <a:pt x="20507" y="63706"/>
                  </a:lnTo>
                  <a:lnTo>
                    <a:pt x="20567" y="63507"/>
                  </a:lnTo>
                  <a:lnTo>
                    <a:pt x="20619" y="63300"/>
                  </a:lnTo>
                  <a:lnTo>
                    <a:pt x="20671" y="63092"/>
                  </a:lnTo>
                  <a:lnTo>
                    <a:pt x="20714" y="62885"/>
                  </a:lnTo>
                  <a:lnTo>
                    <a:pt x="20757" y="62678"/>
                  </a:lnTo>
                  <a:lnTo>
                    <a:pt x="20792" y="62470"/>
                  </a:lnTo>
                  <a:lnTo>
                    <a:pt x="20818" y="62263"/>
                  </a:lnTo>
                  <a:lnTo>
                    <a:pt x="20844" y="62047"/>
                  </a:lnTo>
                  <a:lnTo>
                    <a:pt x="20861" y="61840"/>
                  </a:lnTo>
                  <a:lnTo>
                    <a:pt x="20878" y="61624"/>
                  </a:lnTo>
                  <a:lnTo>
                    <a:pt x="20878" y="61416"/>
                  </a:lnTo>
                  <a:lnTo>
                    <a:pt x="21604" y="5675"/>
                  </a:lnTo>
                  <a:lnTo>
                    <a:pt x="21604" y="5451"/>
                  </a:lnTo>
                  <a:lnTo>
                    <a:pt x="21595" y="5235"/>
                  </a:lnTo>
                  <a:lnTo>
                    <a:pt x="21586" y="5010"/>
                  </a:lnTo>
                  <a:lnTo>
                    <a:pt x="21561" y="4794"/>
                  </a:lnTo>
                  <a:lnTo>
                    <a:pt x="21535" y="4578"/>
                  </a:lnTo>
                  <a:lnTo>
                    <a:pt x="21500" y="4371"/>
                  </a:lnTo>
                  <a:lnTo>
                    <a:pt x="21457" y="4155"/>
                  </a:lnTo>
                  <a:lnTo>
                    <a:pt x="21405" y="3956"/>
                  </a:lnTo>
                  <a:lnTo>
                    <a:pt x="21353" y="3749"/>
                  </a:lnTo>
                  <a:lnTo>
                    <a:pt x="21284" y="3550"/>
                  </a:lnTo>
                  <a:lnTo>
                    <a:pt x="21224" y="3360"/>
                  </a:lnTo>
                  <a:lnTo>
                    <a:pt x="21146" y="3170"/>
                  </a:lnTo>
                  <a:lnTo>
                    <a:pt x="21060" y="2989"/>
                  </a:lnTo>
                  <a:lnTo>
                    <a:pt x="20973" y="2807"/>
                  </a:lnTo>
                  <a:lnTo>
                    <a:pt x="20878" y="2635"/>
                  </a:lnTo>
                  <a:lnTo>
                    <a:pt x="20783" y="2462"/>
                  </a:lnTo>
                  <a:lnTo>
                    <a:pt x="20679" y="2306"/>
                  </a:lnTo>
                  <a:lnTo>
                    <a:pt x="20567" y="2151"/>
                  </a:lnTo>
                  <a:lnTo>
                    <a:pt x="20455" y="2004"/>
                  </a:lnTo>
                  <a:lnTo>
                    <a:pt x="20343" y="1874"/>
                  </a:lnTo>
                  <a:lnTo>
                    <a:pt x="20222" y="1745"/>
                  </a:lnTo>
                  <a:lnTo>
                    <a:pt x="20092" y="1633"/>
                  </a:lnTo>
                  <a:lnTo>
                    <a:pt x="19962" y="1520"/>
                  </a:lnTo>
                  <a:lnTo>
                    <a:pt x="19833" y="1425"/>
                  </a:lnTo>
                  <a:lnTo>
                    <a:pt x="19703" y="1339"/>
                  </a:lnTo>
                  <a:lnTo>
                    <a:pt x="19565" y="1261"/>
                  </a:lnTo>
                  <a:lnTo>
                    <a:pt x="19427" y="1192"/>
                  </a:lnTo>
                  <a:lnTo>
                    <a:pt x="19289" y="1132"/>
                  </a:lnTo>
                  <a:lnTo>
                    <a:pt x="19142" y="1088"/>
                  </a:lnTo>
                  <a:lnTo>
                    <a:pt x="19004" y="1054"/>
                  </a:lnTo>
                  <a:lnTo>
                    <a:pt x="18857" y="1028"/>
                  </a:lnTo>
                  <a:lnTo>
                    <a:pt x="18710" y="1011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CE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-4171376" y="1278037"/>
              <a:ext cx="839091" cy="2894950"/>
            </a:xfrm>
            <a:custGeom>
              <a:avLst/>
              <a:gdLst/>
              <a:ahLst/>
              <a:cxnLst/>
              <a:rect l="l" t="t" r="r" b="b"/>
              <a:pathLst>
                <a:path w="21224" h="73225" fill="none" extrusionOk="0">
                  <a:moveTo>
                    <a:pt x="0" y="4691"/>
                  </a:moveTo>
                  <a:lnTo>
                    <a:pt x="164" y="69372"/>
                  </a:lnTo>
                  <a:lnTo>
                    <a:pt x="164" y="69372"/>
                  </a:lnTo>
                  <a:lnTo>
                    <a:pt x="173" y="69614"/>
                  </a:lnTo>
                  <a:lnTo>
                    <a:pt x="181" y="69856"/>
                  </a:lnTo>
                  <a:lnTo>
                    <a:pt x="199" y="70098"/>
                  </a:lnTo>
                  <a:lnTo>
                    <a:pt x="225" y="70322"/>
                  </a:lnTo>
                  <a:lnTo>
                    <a:pt x="251" y="70547"/>
                  </a:lnTo>
                  <a:lnTo>
                    <a:pt x="294" y="70754"/>
                  </a:lnTo>
                  <a:lnTo>
                    <a:pt x="328" y="70962"/>
                  </a:lnTo>
                  <a:lnTo>
                    <a:pt x="380" y="71160"/>
                  </a:lnTo>
                  <a:lnTo>
                    <a:pt x="432" y="71359"/>
                  </a:lnTo>
                  <a:lnTo>
                    <a:pt x="492" y="71540"/>
                  </a:lnTo>
                  <a:lnTo>
                    <a:pt x="553" y="71713"/>
                  </a:lnTo>
                  <a:lnTo>
                    <a:pt x="622" y="71877"/>
                  </a:lnTo>
                  <a:lnTo>
                    <a:pt x="700" y="72041"/>
                  </a:lnTo>
                  <a:lnTo>
                    <a:pt x="777" y="72188"/>
                  </a:lnTo>
                  <a:lnTo>
                    <a:pt x="864" y="72327"/>
                  </a:lnTo>
                  <a:lnTo>
                    <a:pt x="950" y="72456"/>
                  </a:lnTo>
                  <a:lnTo>
                    <a:pt x="1037" y="72577"/>
                  </a:lnTo>
                  <a:lnTo>
                    <a:pt x="1140" y="72689"/>
                  </a:lnTo>
                  <a:lnTo>
                    <a:pt x="1235" y="72784"/>
                  </a:lnTo>
                  <a:lnTo>
                    <a:pt x="1339" y="72879"/>
                  </a:lnTo>
                  <a:lnTo>
                    <a:pt x="1443" y="72957"/>
                  </a:lnTo>
                  <a:lnTo>
                    <a:pt x="1555" y="73026"/>
                  </a:lnTo>
                  <a:lnTo>
                    <a:pt x="1667" y="73078"/>
                  </a:lnTo>
                  <a:lnTo>
                    <a:pt x="1788" y="73130"/>
                  </a:lnTo>
                  <a:lnTo>
                    <a:pt x="1909" y="73164"/>
                  </a:lnTo>
                  <a:lnTo>
                    <a:pt x="2030" y="73182"/>
                  </a:lnTo>
                  <a:lnTo>
                    <a:pt x="2151" y="73199"/>
                  </a:lnTo>
                  <a:lnTo>
                    <a:pt x="2280" y="73190"/>
                  </a:lnTo>
                  <a:lnTo>
                    <a:pt x="2410" y="73182"/>
                  </a:lnTo>
                  <a:lnTo>
                    <a:pt x="2540" y="73156"/>
                  </a:lnTo>
                  <a:lnTo>
                    <a:pt x="2678" y="73113"/>
                  </a:lnTo>
                  <a:lnTo>
                    <a:pt x="2816" y="73061"/>
                  </a:lnTo>
                  <a:lnTo>
                    <a:pt x="2816" y="73225"/>
                  </a:lnTo>
                  <a:lnTo>
                    <a:pt x="2816" y="73061"/>
                  </a:lnTo>
                  <a:lnTo>
                    <a:pt x="17820" y="66487"/>
                  </a:lnTo>
                  <a:lnTo>
                    <a:pt x="17820" y="66487"/>
                  </a:lnTo>
                  <a:lnTo>
                    <a:pt x="17958" y="66427"/>
                  </a:lnTo>
                  <a:lnTo>
                    <a:pt x="18088" y="66349"/>
                  </a:lnTo>
                  <a:lnTo>
                    <a:pt x="18218" y="66271"/>
                  </a:lnTo>
                  <a:lnTo>
                    <a:pt x="18356" y="66176"/>
                  </a:lnTo>
                  <a:lnTo>
                    <a:pt x="18477" y="66073"/>
                  </a:lnTo>
                  <a:lnTo>
                    <a:pt x="18606" y="65960"/>
                  </a:lnTo>
                  <a:lnTo>
                    <a:pt x="18727" y="65839"/>
                  </a:lnTo>
                  <a:lnTo>
                    <a:pt x="18848" y="65718"/>
                  </a:lnTo>
                  <a:lnTo>
                    <a:pt x="18969" y="65580"/>
                  </a:lnTo>
                  <a:lnTo>
                    <a:pt x="19081" y="65442"/>
                  </a:lnTo>
                  <a:lnTo>
                    <a:pt x="19194" y="65287"/>
                  </a:lnTo>
                  <a:lnTo>
                    <a:pt x="19297" y="65131"/>
                  </a:lnTo>
                  <a:lnTo>
                    <a:pt x="19410" y="64976"/>
                  </a:lnTo>
                  <a:lnTo>
                    <a:pt x="19505" y="64803"/>
                  </a:lnTo>
                  <a:lnTo>
                    <a:pt x="19608" y="64630"/>
                  </a:lnTo>
                  <a:lnTo>
                    <a:pt x="19695" y="64449"/>
                  </a:lnTo>
                  <a:lnTo>
                    <a:pt x="19790" y="64267"/>
                  </a:lnTo>
                  <a:lnTo>
                    <a:pt x="19867" y="64077"/>
                  </a:lnTo>
                  <a:lnTo>
                    <a:pt x="19954" y="63887"/>
                  </a:lnTo>
                  <a:lnTo>
                    <a:pt x="20032" y="63697"/>
                  </a:lnTo>
                  <a:lnTo>
                    <a:pt x="20101" y="63490"/>
                  </a:lnTo>
                  <a:lnTo>
                    <a:pt x="20161" y="63291"/>
                  </a:lnTo>
                  <a:lnTo>
                    <a:pt x="20222" y="63084"/>
                  </a:lnTo>
                  <a:lnTo>
                    <a:pt x="20282" y="62877"/>
                  </a:lnTo>
                  <a:lnTo>
                    <a:pt x="20325" y="62669"/>
                  </a:lnTo>
                  <a:lnTo>
                    <a:pt x="20377" y="62453"/>
                  </a:lnTo>
                  <a:lnTo>
                    <a:pt x="20412" y="62237"/>
                  </a:lnTo>
                  <a:lnTo>
                    <a:pt x="20446" y="62030"/>
                  </a:lnTo>
                  <a:lnTo>
                    <a:pt x="20472" y="61814"/>
                  </a:lnTo>
                  <a:lnTo>
                    <a:pt x="20489" y="61598"/>
                  </a:lnTo>
                  <a:lnTo>
                    <a:pt x="20498" y="61373"/>
                  </a:lnTo>
                  <a:lnTo>
                    <a:pt x="20507" y="61158"/>
                  </a:lnTo>
                  <a:lnTo>
                    <a:pt x="21224" y="5347"/>
                  </a:lnTo>
                  <a:lnTo>
                    <a:pt x="21224" y="5347"/>
                  </a:lnTo>
                  <a:lnTo>
                    <a:pt x="21224" y="5131"/>
                  </a:lnTo>
                  <a:lnTo>
                    <a:pt x="21215" y="4924"/>
                  </a:lnTo>
                  <a:lnTo>
                    <a:pt x="21206" y="4725"/>
                  </a:lnTo>
                  <a:lnTo>
                    <a:pt x="21180" y="4518"/>
                  </a:lnTo>
                  <a:lnTo>
                    <a:pt x="21155" y="4319"/>
                  </a:lnTo>
                  <a:lnTo>
                    <a:pt x="21120" y="4121"/>
                  </a:lnTo>
                  <a:lnTo>
                    <a:pt x="21085" y="3922"/>
                  </a:lnTo>
                  <a:lnTo>
                    <a:pt x="21042" y="3732"/>
                  </a:lnTo>
                  <a:lnTo>
                    <a:pt x="20990" y="3542"/>
                  </a:lnTo>
                  <a:lnTo>
                    <a:pt x="20930" y="3352"/>
                  </a:lnTo>
                  <a:lnTo>
                    <a:pt x="20861" y="3170"/>
                  </a:lnTo>
                  <a:lnTo>
                    <a:pt x="20792" y="2998"/>
                  </a:lnTo>
                  <a:lnTo>
                    <a:pt x="20714" y="2825"/>
                  </a:lnTo>
                  <a:lnTo>
                    <a:pt x="20636" y="2652"/>
                  </a:lnTo>
                  <a:lnTo>
                    <a:pt x="20550" y="2497"/>
                  </a:lnTo>
                  <a:lnTo>
                    <a:pt x="20455" y="2333"/>
                  </a:lnTo>
                  <a:lnTo>
                    <a:pt x="20455" y="2333"/>
                  </a:lnTo>
                  <a:lnTo>
                    <a:pt x="20360" y="2186"/>
                  </a:lnTo>
                  <a:lnTo>
                    <a:pt x="20256" y="2039"/>
                  </a:lnTo>
                  <a:lnTo>
                    <a:pt x="20153" y="1909"/>
                  </a:lnTo>
                  <a:lnTo>
                    <a:pt x="20040" y="1780"/>
                  </a:lnTo>
                  <a:lnTo>
                    <a:pt x="19928" y="1667"/>
                  </a:lnTo>
                  <a:lnTo>
                    <a:pt x="19807" y="1555"/>
                  </a:lnTo>
                  <a:lnTo>
                    <a:pt x="19695" y="1451"/>
                  </a:lnTo>
                  <a:lnTo>
                    <a:pt x="19574" y="1365"/>
                  </a:lnTo>
                  <a:lnTo>
                    <a:pt x="19444" y="1279"/>
                  </a:lnTo>
                  <a:lnTo>
                    <a:pt x="19315" y="1210"/>
                  </a:lnTo>
                  <a:lnTo>
                    <a:pt x="19185" y="1149"/>
                  </a:lnTo>
                  <a:lnTo>
                    <a:pt x="19056" y="1097"/>
                  </a:lnTo>
                  <a:lnTo>
                    <a:pt x="18926" y="1045"/>
                  </a:lnTo>
                  <a:lnTo>
                    <a:pt x="18788" y="1020"/>
                  </a:lnTo>
                  <a:lnTo>
                    <a:pt x="18650" y="994"/>
                  </a:lnTo>
                  <a:lnTo>
                    <a:pt x="18511" y="976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652" y="0"/>
                  </a:lnTo>
                  <a:lnTo>
                    <a:pt x="2557" y="0"/>
                  </a:lnTo>
                  <a:lnTo>
                    <a:pt x="2462" y="9"/>
                  </a:lnTo>
                  <a:lnTo>
                    <a:pt x="2367" y="26"/>
                  </a:lnTo>
                  <a:lnTo>
                    <a:pt x="2367" y="26"/>
                  </a:lnTo>
                  <a:lnTo>
                    <a:pt x="2246" y="52"/>
                  </a:lnTo>
                  <a:lnTo>
                    <a:pt x="2125" y="95"/>
                  </a:lnTo>
                  <a:lnTo>
                    <a:pt x="2004" y="138"/>
                  </a:lnTo>
                  <a:lnTo>
                    <a:pt x="1883" y="199"/>
                  </a:lnTo>
                  <a:lnTo>
                    <a:pt x="1762" y="259"/>
                  </a:lnTo>
                  <a:lnTo>
                    <a:pt x="1650" y="337"/>
                  </a:lnTo>
                  <a:lnTo>
                    <a:pt x="1538" y="424"/>
                  </a:lnTo>
                  <a:lnTo>
                    <a:pt x="1434" y="510"/>
                  </a:lnTo>
                  <a:lnTo>
                    <a:pt x="1330" y="614"/>
                  </a:lnTo>
                  <a:lnTo>
                    <a:pt x="1227" y="726"/>
                  </a:lnTo>
                  <a:lnTo>
                    <a:pt x="1123" y="838"/>
                  </a:lnTo>
                  <a:lnTo>
                    <a:pt x="1028" y="959"/>
                  </a:lnTo>
                  <a:lnTo>
                    <a:pt x="933" y="1097"/>
                  </a:lnTo>
                  <a:lnTo>
                    <a:pt x="847" y="1236"/>
                  </a:lnTo>
                  <a:lnTo>
                    <a:pt x="760" y="1382"/>
                  </a:lnTo>
                  <a:lnTo>
                    <a:pt x="682" y="1529"/>
                  </a:lnTo>
                  <a:lnTo>
                    <a:pt x="605" y="1693"/>
                  </a:lnTo>
                  <a:lnTo>
                    <a:pt x="527" y="1857"/>
                  </a:lnTo>
                  <a:lnTo>
                    <a:pt x="458" y="2030"/>
                  </a:lnTo>
                  <a:lnTo>
                    <a:pt x="397" y="2203"/>
                  </a:lnTo>
                  <a:lnTo>
                    <a:pt x="337" y="2384"/>
                  </a:lnTo>
                  <a:lnTo>
                    <a:pt x="276" y="2574"/>
                  </a:lnTo>
                  <a:lnTo>
                    <a:pt x="225" y="2764"/>
                  </a:lnTo>
                  <a:lnTo>
                    <a:pt x="181" y="2963"/>
                  </a:lnTo>
                  <a:lnTo>
                    <a:pt x="138" y="3162"/>
                  </a:lnTo>
                  <a:lnTo>
                    <a:pt x="104" y="3369"/>
                  </a:lnTo>
                  <a:lnTo>
                    <a:pt x="69" y="3585"/>
                  </a:lnTo>
                  <a:lnTo>
                    <a:pt x="43" y="3801"/>
                  </a:lnTo>
                  <a:lnTo>
                    <a:pt x="26" y="4017"/>
                  </a:lnTo>
                  <a:lnTo>
                    <a:pt x="9" y="4242"/>
                  </a:lnTo>
                  <a:lnTo>
                    <a:pt x="0" y="4466"/>
                  </a:lnTo>
                  <a:lnTo>
                    <a:pt x="0" y="4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extrusionOk="0">
                  <a:moveTo>
                    <a:pt x="2643" y="1"/>
                  </a:move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fill="none" extrusionOk="0">
                  <a:moveTo>
                    <a:pt x="2842" y="72180"/>
                  </a:moveTo>
                  <a:lnTo>
                    <a:pt x="17414" y="65831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43" y="1"/>
                  </a:ln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extrusionOk="0">
                  <a:moveTo>
                    <a:pt x="2548" y="0"/>
                  </a:move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fill="none" extrusionOk="0">
                  <a:moveTo>
                    <a:pt x="2713" y="70435"/>
                  </a:moveTo>
                  <a:lnTo>
                    <a:pt x="16412" y="64552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lnTo>
                    <a:pt x="2687" y="0"/>
                  </a:lnTo>
                  <a:lnTo>
                    <a:pt x="2548" y="0"/>
                  </a:ln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extrusionOk="0">
                  <a:moveTo>
                    <a:pt x="8198" y="0"/>
                  </a:moveTo>
                  <a:lnTo>
                    <a:pt x="8163" y="9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3989713" y="1314568"/>
              <a:ext cx="474736" cy="135605"/>
            </a:xfrm>
            <a:custGeom>
              <a:avLst/>
              <a:gdLst/>
              <a:ahLst/>
              <a:cxnLst/>
              <a:rect l="l" t="t" r="r" b="b"/>
              <a:pathLst>
                <a:path w="12008" h="3430" extrusionOk="0">
                  <a:moveTo>
                    <a:pt x="0" y="1"/>
                  </a:moveTo>
                  <a:lnTo>
                    <a:pt x="363" y="1927"/>
                  </a:lnTo>
                  <a:lnTo>
                    <a:pt x="389" y="2048"/>
                  </a:lnTo>
                  <a:lnTo>
                    <a:pt x="424" y="2169"/>
                  </a:lnTo>
                  <a:lnTo>
                    <a:pt x="458" y="2281"/>
                  </a:lnTo>
                  <a:lnTo>
                    <a:pt x="501" y="2393"/>
                  </a:lnTo>
                  <a:lnTo>
                    <a:pt x="545" y="2488"/>
                  </a:lnTo>
                  <a:lnTo>
                    <a:pt x="596" y="2583"/>
                  </a:lnTo>
                  <a:lnTo>
                    <a:pt x="648" y="2670"/>
                  </a:lnTo>
                  <a:lnTo>
                    <a:pt x="709" y="2756"/>
                  </a:lnTo>
                  <a:lnTo>
                    <a:pt x="769" y="2825"/>
                  </a:lnTo>
                  <a:lnTo>
                    <a:pt x="830" y="2886"/>
                  </a:lnTo>
                  <a:lnTo>
                    <a:pt x="899" y="2946"/>
                  </a:lnTo>
                  <a:lnTo>
                    <a:pt x="968" y="2989"/>
                  </a:lnTo>
                  <a:lnTo>
                    <a:pt x="1037" y="3032"/>
                  </a:lnTo>
                  <a:lnTo>
                    <a:pt x="1115" y="3058"/>
                  </a:lnTo>
                  <a:lnTo>
                    <a:pt x="1193" y="3076"/>
                  </a:lnTo>
                  <a:lnTo>
                    <a:pt x="1270" y="3084"/>
                  </a:lnTo>
                  <a:lnTo>
                    <a:pt x="10781" y="3430"/>
                  </a:lnTo>
                  <a:lnTo>
                    <a:pt x="10858" y="3430"/>
                  </a:lnTo>
                  <a:lnTo>
                    <a:pt x="10936" y="3413"/>
                  </a:lnTo>
                  <a:lnTo>
                    <a:pt x="11014" y="3395"/>
                  </a:lnTo>
                  <a:lnTo>
                    <a:pt x="11092" y="3361"/>
                  </a:lnTo>
                  <a:lnTo>
                    <a:pt x="11161" y="3318"/>
                  </a:lnTo>
                  <a:lnTo>
                    <a:pt x="11230" y="3266"/>
                  </a:lnTo>
                  <a:lnTo>
                    <a:pt x="11299" y="3205"/>
                  </a:lnTo>
                  <a:lnTo>
                    <a:pt x="11359" y="3145"/>
                  </a:lnTo>
                  <a:lnTo>
                    <a:pt x="11420" y="3067"/>
                  </a:lnTo>
                  <a:lnTo>
                    <a:pt x="11480" y="2981"/>
                  </a:lnTo>
                  <a:lnTo>
                    <a:pt x="11532" y="2894"/>
                  </a:lnTo>
                  <a:lnTo>
                    <a:pt x="11575" y="2799"/>
                  </a:lnTo>
                  <a:lnTo>
                    <a:pt x="11619" y="2696"/>
                  </a:lnTo>
                  <a:lnTo>
                    <a:pt x="11653" y="2583"/>
                  </a:lnTo>
                  <a:lnTo>
                    <a:pt x="11688" y="2471"/>
                  </a:lnTo>
                  <a:lnTo>
                    <a:pt x="11705" y="2350"/>
                  </a:lnTo>
                  <a:lnTo>
                    <a:pt x="12007" y="6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3775592" y="1341886"/>
              <a:ext cx="46137" cy="74168"/>
            </a:xfrm>
            <a:custGeom>
              <a:avLst/>
              <a:gdLst/>
              <a:ahLst/>
              <a:cxnLst/>
              <a:rect l="l" t="t" r="r" b="b"/>
              <a:pathLst>
                <a:path w="1167" h="1876" extrusionOk="0">
                  <a:moveTo>
                    <a:pt x="527" y="1"/>
                  </a:moveTo>
                  <a:lnTo>
                    <a:pt x="476" y="9"/>
                  </a:lnTo>
                  <a:lnTo>
                    <a:pt x="415" y="35"/>
                  </a:lnTo>
                  <a:lnTo>
                    <a:pt x="363" y="61"/>
                  </a:lnTo>
                  <a:lnTo>
                    <a:pt x="311" y="96"/>
                  </a:lnTo>
                  <a:lnTo>
                    <a:pt x="260" y="139"/>
                  </a:lnTo>
                  <a:lnTo>
                    <a:pt x="216" y="191"/>
                  </a:lnTo>
                  <a:lnTo>
                    <a:pt x="173" y="251"/>
                  </a:lnTo>
                  <a:lnTo>
                    <a:pt x="139" y="320"/>
                  </a:lnTo>
                  <a:lnTo>
                    <a:pt x="104" y="389"/>
                  </a:lnTo>
                  <a:lnTo>
                    <a:pt x="70" y="467"/>
                  </a:lnTo>
                  <a:lnTo>
                    <a:pt x="52" y="545"/>
                  </a:lnTo>
                  <a:lnTo>
                    <a:pt x="26" y="631"/>
                  </a:lnTo>
                  <a:lnTo>
                    <a:pt x="18" y="718"/>
                  </a:lnTo>
                  <a:lnTo>
                    <a:pt x="1" y="813"/>
                  </a:lnTo>
                  <a:lnTo>
                    <a:pt x="1" y="908"/>
                  </a:lnTo>
                  <a:lnTo>
                    <a:pt x="1" y="1003"/>
                  </a:lnTo>
                  <a:lnTo>
                    <a:pt x="9" y="1098"/>
                  </a:lnTo>
                  <a:lnTo>
                    <a:pt x="26" y="1193"/>
                  </a:lnTo>
                  <a:lnTo>
                    <a:pt x="44" y="1279"/>
                  </a:lnTo>
                  <a:lnTo>
                    <a:pt x="70" y="1357"/>
                  </a:lnTo>
                  <a:lnTo>
                    <a:pt x="96" y="1434"/>
                  </a:lnTo>
                  <a:lnTo>
                    <a:pt x="130" y="1512"/>
                  </a:lnTo>
                  <a:lnTo>
                    <a:pt x="173" y="1581"/>
                  </a:lnTo>
                  <a:lnTo>
                    <a:pt x="208" y="1642"/>
                  </a:lnTo>
                  <a:lnTo>
                    <a:pt x="260" y="1694"/>
                  </a:lnTo>
                  <a:lnTo>
                    <a:pt x="303" y="1745"/>
                  </a:lnTo>
                  <a:lnTo>
                    <a:pt x="355" y="1789"/>
                  </a:lnTo>
                  <a:lnTo>
                    <a:pt x="406" y="1823"/>
                  </a:lnTo>
                  <a:lnTo>
                    <a:pt x="467" y="1849"/>
                  </a:lnTo>
                  <a:lnTo>
                    <a:pt x="519" y="1866"/>
                  </a:lnTo>
                  <a:lnTo>
                    <a:pt x="579" y="1875"/>
                  </a:lnTo>
                  <a:lnTo>
                    <a:pt x="640" y="1866"/>
                  </a:lnTo>
                  <a:lnTo>
                    <a:pt x="700" y="1858"/>
                  </a:lnTo>
                  <a:lnTo>
                    <a:pt x="752" y="1840"/>
                  </a:lnTo>
                  <a:lnTo>
                    <a:pt x="812" y="1806"/>
                  </a:lnTo>
                  <a:lnTo>
                    <a:pt x="864" y="1771"/>
                  </a:lnTo>
                  <a:lnTo>
                    <a:pt x="908" y="1728"/>
                  </a:lnTo>
                  <a:lnTo>
                    <a:pt x="951" y="1676"/>
                  </a:lnTo>
                  <a:lnTo>
                    <a:pt x="994" y="1616"/>
                  </a:lnTo>
                  <a:lnTo>
                    <a:pt x="1037" y="1555"/>
                  </a:lnTo>
                  <a:lnTo>
                    <a:pt x="1072" y="1478"/>
                  </a:lnTo>
                  <a:lnTo>
                    <a:pt x="1098" y="1409"/>
                  </a:lnTo>
                  <a:lnTo>
                    <a:pt x="1123" y="1322"/>
                  </a:lnTo>
                  <a:lnTo>
                    <a:pt x="1141" y="1236"/>
                  </a:lnTo>
                  <a:lnTo>
                    <a:pt x="1158" y="1149"/>
                  </a:lnTo>
                  <a:lnTo>
                    <a:pt x="1167" y="1054"/>
                  </a:lnTo>
                  <a:lnTo>
                    <a:pt x="1167" y="959"/>
                  </a:lnTo>
                  <a:lnTo>
                    <a:pt x="1167" y="864"/>
                  </a:lnTo>
                  <a:lnTo>
                    <a:pt x="1158" y="778"/>
                  </a:lnTo>
                  <a:lnTo>
                    <a:pt x="1141" y="683"/>
                  </a:lnTo>
                  <a:lnTo>
                    <a:pt x="1123" y="597"/>
                  </a:lnTo>
                  <a:lnTo>
                    <a:pt x="1098" y="519"/>
                  </a:lnTo>
                  <a:lnTo>
                    <a:pt x="1072" y="432"/>
                  </a:lnTo>
                  <a:lnTo>
                    <a:pt x="1037" y="363"/>
                  </a:lnTo>
                  <a:lnTo>
                    <a:pt x="1003" y="294"/>
                  </a:lnTo>
                  <a:lnTo>
                    <a:pt x="959" y="234"/>
                  </a:lnTo>
                  <a:lnTo>
                    <a:pt x="916" y="173"/>
                  </a:lnTo>
                  <a:lnTo>
                    <a:pt x="864" y="130"/>
                  </a:lnTo>
                  <a:lnTo>
                    <a:pt x="821" y="87"/>
                  </a:lnTo>
                  <a:lnTo>
                    <a:pt x="761" y="52"/>
                  </a:lnTo>
                  <a:lnTo>
                    <a:pt x="709" y="26"/>
                  </a:lnTo>
                  <a:lnTo>
                    <a:pt x="648" y="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3768752" y="1350782"/>
              <a:ext cx="33842" cy="54321"/>
            </a:xfrm>
            <a:custGeom>
              <a:avLst/>
              <a:gdLst/>
              <a:ahLst/>
              <a:cxnLst/>
              <a:rect l="l" t="t" r="r" b="b"/>
              <a:pathLst>
                <a:path w="856" h="1374" extrusionOk="0">
                  <a:moveTo>
                    <a:pt x="389" y="0"/>
                  </a:moveTo>
                  <a:lnTo>
                    <a:pt x="346" y="9"/>
                  </a:lnTo>
                  <a:lnTo>
                    <a:pt x="303" y="26"/>
                  </a:lnTo>
                  <a:lnTo>
                    <a:pt x="259" y="43"/>
                  </a:lnTo>
                  <a:lnTo>
                    <a:pt x="225" y="69"/>
                  </a:lnTo>
                  <a:lnTo>
                    <a:pt x="190" y="104"/>
                  </a:lnTo>
                  <a:lnTo>
                    <a:pt x="121" y="190"/>
                  </a:lnTo>
                  <a:lnTo>
                    <a:pt x="69" y="285"/>
                  </a:lnTo>
                  <a:lnTo>
                    <a:pt x="35" y="398"/>
                  </a:lnTo>
                  <a:lnTo>
                    <a:pt x="9" y="527"/>
                  </a:lnTo>
                  <a:lnTo>
                    <a:pt x="0" y="665"/>
                  </a:lnTo>
                  <a:lnTo>
                    <a:pt x="9" y="804"/>
                  </a:lnTo>
                  <a:lnTo>
                    <a:pt x="26" y="933"/>
                  </a:lnTo>
                  <a:lnTo>
                    <a:pt x="69" y="1054"/>
                  </a:lnTo>
                  <a:lnTo>
                    <a:pt x="121" y="1158"/>
                  </a:lnTo>
                  <a:lnTo>
                    <a:pt x="182" y="1244"/>
                  </a:lnTo>
                  <a:lnTo>
                    <a:pt x="216" y="1279"/>
                  </a:lnTo>
                  <a:lnTo>
                    <a:pt x="259" y="1313"/>
                  </a:lnTo>
                  <a:lnTo>
                    <a:pt x="294" y="1339"/>
                  </a:lnTo>
                  <a:lnTo>
                    <a:pt x="337" y="1356"/>
                  </a:lnTo>
                  <a:lnTo>
                    <a:pt x="380" y="1365"/>
                  </a:lnTo>
                  <a:lnTo>
                    <a:pt x="424" y="1374"/>
                  </a:lnTo>
                  <a:lnTo>
                    <a:pt x="467" y="1374"/>
                  </a:lnTo>
                  <a:lnTo>
                    <a:pt x="510" y="1365"/>
                  </a:lnTo>
                  <a:lnTo>
                    <a:pt x="553" y="1348"/>
                  </a:lnTo>
                  <a:lnTo>
                    <a:pt x="588" y="1330"/>
                  </a:lnTo>
                  <a:lnTo>
                    <a:pt x="631" y="1305"/>
                  </a:lnTo>
                  <a:lnTo>
                    <a:pt x="665" y="1270"/>
                  </a:lnTo>
                  <a:lnTo>
                    <a:pt x="726" y="1184"/>
                  </a:lnTo>
                  <a:lnTo>
                    <a:pt x="778" y="1089"/>
                  </a:lnTo>
                  <a:lnTo>
                    <a:pt x="821" y="976"/>
                  </a:lnTo>
                  <a:lnTo>
                    <a:pt x="847" y="847"/>
                  </a:lnTo>
                  <a:lnTo>
                    <a:pt x="855" y="708"/>
                  </a:lnTo>
                  <a:lnTo>
                    <a:pt x="847" y="570"/>
                  </a:lnTo>
                  <a:lnTo>
                    <a:pt x="821" y="441"/>
                  </a:lnTo>
                  <a:lnTo>
                    <a:pt x="786" y="320"/>
                  </a:lnTo>
                  <a:lnTo>
                    <a:pt x="735" y="216"/>
                  </a:lnTo>
                  <a:lnTo>
                    <a:pt x="665" y="130"/>
                  </a:lnTo>
                  <a:lnTo>
                    <a:pt x="631" y="95"/>
                  </a:lnTo>
                  <a:lnTo>
                    <a:pt x="596" y="61"/>
                  </a:lnTo>
                  <a:lnTo>
                    <a:pt x="553" y="35"/>
                  </a:lnTo>
                  <a:lnTo>
                    <a:pt x="519" y="17"/>
                  </a:lnTo>
                  <a:lnTo>
                    <a:pt x="475" y="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9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extrusionOk="0">
                  <a:moveTo>
                    <a:pt x="0" y="0"/>
                  </a:moveTo>
                  <a:lnTo>
                    <a:pt x="61" y="60190"/>
                  </a:ln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fill="none" extrusionOk="0">
                  <a:moveTo>
                    <a:pt x="61" y="60190"/>
                  </a:move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lnTo>
                    <a:pt x="61" y="601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-4023199" y="3129659"/>
              <a:ext cx="528702" cy="336759"/>
            </a:xfrm>
            <a:custGeom>
              <a:avLst/>
              <a:gdLst/>
              <a:ahLst/>
              <a:cxnLst/>
              <a:rect l="l" t="t" r="r" b="b"/>
              <a:pathLst>
                <a:path w="13373" h="8518" extrusionOk="0">
                  <a:moveTo>
                    <a:pt x="12181" y="1"/>
                  </a:moveTo>
                  <a:lnTo>
                    <a:pt x="12111" y="9"/>
                  </a:lnTo>
                  <a:lnTo>
                    <a:pt x="12042" y="27"/>
                  </a:lnTo>
                  <a:lnTo>
                    <a:pt x="1366" y="2903"/>
                  </a:lnTo>
                  <a:lnTo>
                    <a:pt x="1297" y="2920"/>
                  </a:lnTo>
                  <a:lnTo>
                    <a:pt x="1228" y="2946"/>
                  </a:lnTo>
                  <a:lnTo>
                    <a:pt x="1158" y="2981"/>
                  </a:lnTo>
                  <a:lnTo>
                    <a:pt x="1089" y="3024"/>
                  </a:lnTo>
                  <a:lnTo>
                    <a:pt x="960" y="3119"/>
                  </a:lnTo>
                  <a:lnTo>
                    <a:pt x="839" y="3231"/>
                  </a:lnTo>
                  <a:lnTo>
                    <a:pt x="718" y="3361"/>
                  </a:lnTo>
                  <a:lnTo>
                    <a:pt x="606" y="3516"/>
                  </a:lnTo>
                  <a:lnTo>
                    <a:pt x="502" y="3680"/>
                  </a:lnTo>
                  <a:lnTo>
                    <a:pt x="407" y="3862"/>
                  </a:lnTo>
                  <a:lnTo>
                    <a:pt x="321" y="4061"/>
                  </a:lnTo>
                  <a:lnTo>
                    <a:pt x="234" y="4268"/>
                  </a:lnTo>
                  <a:lnTo>
                    <a:pt x="165" y="4484"/>
                  </a:lnTo>
                  <a:lnTo>
                    <a:pt x="113" y="4708"/>
                  </a:lnTo>
                  <a:lnTo>
                    <a:pt x="61" y="4942"/>
                  </a:lnTo>
                  <a:lnTo>
                    <a:pt x="27" y="5183"/>
                  </a:lnTo>
                  <a:lnTo>
                    <a:pt x="10" y="5425"/>
                  </a:lnTo>
                  <a:lnTo>
                    <a:pt x="1" y="5667"/>
                  </a:lnTo>
                  <a:lnTo>
                    <a:pt x="1" y="6496"/>
                  </a:lnTo>
                  <a:lnTo>
                    <a:pt x="10" y="6738"/>
                  </a:lnTo>
                  <a:lnTo>
                    <a:pt x="27" y="6972"/>
                  </a:lnTo>
                  <a:lnTo>
                    <a:pt x="61" y="7188"/>
                  </a:lnTo>
                  <a:lnTo>
                    <a:pt x="105" y="7395"/>
                  </a:lnTo>
                  <a:lnTo>
                    <a:pt x="156" y="7594"/>
                  </a:lnTo>
                  <a:lnTo>
                    <a:pt x="226" y="7766"/>
                  </a:lnTo>
                  <a:lnTo>
                    <a:pt x="303" y="7930"/>
                  </a:lnTo>
                  <a:lnTo>
                    <a:pt x="390" y="8069"/>
                  </a:lnTo>
                  <a:lnTo>
                    <a:pt x="485" y="8198"/>
                  </a:lnTo>
                  <a:lnTo>
                    <a:pt x="588" y="8302"/>
                  </a:lnTo>
                  <a:lnTo>
                    <a:pt x="649" y="8354"/>
                  </a:lnTo>
                  <a:lnTo>
                    <a:pt x="701" y="8388"/>
                  </a:lnTo>
                  <a:lnTo>
                    <a:pt x="761" y="8423"/>
                  </a:lnTo>
                  <a:lnTo>
                    <a:pt x="822" y="8457"/>
                  </a:lnTo>
                  <a:lnTo>
                    <a:pt x="882" y="8483"/>
                  </a:lnTo>
                  <a:lnTo>
                    <a:pt x="942" y="8500"/>
                  </a:lnTo>
                  <a:lnTo>
                    <a:pt x="1012" y="8509"/>
                  </a:lnTo>
                  <a:lnTo>
                    <a:pt x="1072" y="8518"/>
                  </a:lnTo>
                  <a:lnTo>
                    <a:pt x="1210" y="8518"/>
                  </a:lnTo>
                  <a:lnTo>
                    <a:pt x="1279" y="8500"/>
                  </a:lnTo>
                  <a:lnTo>
                    <a:pt x="1348" y="8483"/>
                  </a:lnTo>
                  <a:lnTo>
                    <a:pt x="11973" y="5201"/>
                  </a:lnTo>
                  <a:lnTo>
                    <a:pt x="12042" y="5175"/>
                  </a:lnTo>
                  <a:lnTo>
                    <a:pt x="12111" y="5149"/>
                  </a:lnTo>
                  <a:lnTo>
                    <a:pt x="12250" y="5071"/>
                  </a:lnTo>
                  <a:lnTo>
                    <a:pt x="12379" y="4976"/>
                  </a:lnTo>
                  <a:lnTo>
                    <a:pt x="12509" y="4864"/>
                  </a:lnTo>
                  <a:lnTo>
                    <a:pt x="12621" y="4734"/>
                  </a:lnTo>
                  <a:lnTo>
                    <a:pt x="12733" y="4596"/>
                  </a:lnTo>
                  <a:lnTo>
                    <a:pt x="12846" y="4432"/>
                  </a:lnTo>
                  <a:lnTo>
                    <a:pt x="12941" y="4268"/>
                  </a:lnTo>
                  <a:lnTo>
                    <a:pt x="13027" y="4078"/>
                  </a:lnTo>
                  <a:lnTo>
                    <a:pt x="13113" y="3888"/>
                  </a:lnTo>
                  <a:lnTo>
                    <a:pt x="13183" y="3689"/>
                  </a:lnTo>
                  <a:lnTo>
                    <a:pt x="13243" y="3482"/>
                  </a:lnTo>
                  <a:lnTo>
                    <a:pt x="13286" y="3266"/>
                  </a:lnTo>
                  <a:lnTo>
                    <a:pt x="13329" y="3041"/>
                  </a:lnTo>
                  <a:lnTo>
                    <a:pt x="13347" y="2825"/>
                  </a:lnTo>
                  <a:lnTo>
                    <a:pt x="13355" y="2601"/>
                  </a:lnTo>
                  <a:lnTo>
                    <a:pt x="13373" y="1849"/>
                  </a:lnTo>
                  <a:lnTo>
                    <a:pt x="13364" y="1625"/>
                  </a:lnTo>
                  <a:lnTo>
                    <a:pt x="13347" y="1417"/>
                  </a:lnTo>
                  <a:lnTo>
                    <a:pt x="13312" y="1219"/>
                  </a:lnTo>
                  <a:lnTo>
                    <a:pt x="13269" y="1029"/>
                  </a:lnTo>
                  <a:lnTo>
                    <a:pt x="13217" y="856"/>
                  </a:lnTo>
                  <a:lnTo>
                    <a:pt x="13148" y="692"/>
                  </a:lnTo>
                  <a:lnTo>
                    <a:pt x="13079" y="545"/>
                  </a:lnTo>
                  <a:lnTo>
                    <a:pt x="12993" y="415"/>
                  </a:lnTo>
                  <a:lnTo>
                    <a:pt x="12898" y="294"/>
                  </a:lnTo>
                  <a:lnTo>
                    <a:pt x="12794" y="199"/>
                  </a:lnTo>
                  <a:lnTo>
                    <a:pt x="12682" y="122"/>
                  </a:lnTo>
                  <a:lnTo>
                    <a:pt x="12561" y="61"/>
                  </a:lnTo>
                  <a:lnTo>
                    <a:pt x="12500" y="35"/>
                  </a:lnTo>
                  <a:lnTo>
                    <a:pt x="12440" y="18"/>
                  </a:lnTo>
                  <a:lnTo>
                    <a:pt x="12379" y="9"/>
                  </a:lnTo>
                  <a:lnTo>
                    <a:pt x="1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3995881" y="3303139"/>
              <a:ext cx="50605" cy="125721"/>
            </a:xfrm>
            <a:custGeom>
              <a:avLst/>
              <a:gdLst/>
              <a:ahLst/>
              <a:cxnLst/>
              <a:rect l="l" t="t" r="r" b="b"/>
              <a:pathLst>
                <a:path w="1280" h="3180" extrusionOk="0">
                  <a:moveTo>
                    <a:pt x="1279" y="1"/>
                  </a:moveTo>
                  <a:lnTo>
                    <a:pt x="1" y="364"/>
                  </a:lnTo>
                  <a:lnTo>
                    <a:pt x="1" y="821"/>
                  </a:lnTo>
                  <a:lnTo>
                    <a:pt x="476" y="683"/>
                  </a:lnTo>
                  <a:lnTo>
                    <a:pt x="467" y="3180"/>
                  </a:lnTo>
                  <a:lnTo>
                    <a:pt x="796" y="3076"/>
                  </a:lnTo>
                  <a:lnTo>
                    <a:pt x="804" y="588"/>
                  </a:lnTo>
                  <a:lnTo>
                    <a:pt x="1279" y="4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3938159" y="3293255"/>
              <a:ext cx="52661" cy="123665"/>
            </a:xfrm>
            <a:custGeom>
              <a:avLst/>
              <a:gdLst/>
              <a:ahLst/>
              <a:cxnLst/>
              <a:rect l="l" t="t" r="r" b="b"/>
              <a:pathLst>
                <a:path w="1332" h="3128" extrusionOk="0">
                  <a:moveTo>
                    <a:pt x="761" y="467"/>
                  </a:moveTo>
                  <a:lnTo>
                    <a:pt x="804" y="493"/>
                  </a:lnTo>
                  <a:lnTo>
                    <a:pt x="847" y="536"/>
                  </a:lnTo>
                  <a:lnTo>
                    <a:pt x="873" y="588"/>
                  </a:lnTo>
                  <a:lnTo>
                    <a:pt x="899" y="657"/>
                  </a:lnTo>
                  <a:lnTo>
                    <a:pt x="908" y="735"/>
                  </a:lnTo>
                  <a:lnTo>
                    <a:pt x="916" y="830"/>
                  </a:lnTo>
                  <a:lnTo>
                    <a:pt x="908" y="925"/>
                  </a:lnTo>
                  <a:lnTo>
                    <a:pt x="891" y="1011"/>
                  </a:lnTo>
                  <a:lnTo>
                    <a:pt x="873" y="1089"/>
                  </a:lnTo>
                  <a:lnTo>
                    <a:pt x="839" y="1158"/>
                  </a:lnTo>
                  <a:lnTo>
                    <a:pt x="804" y="1218"/>
                  </a:lnTo>
                  <a:lnTo>
                    <a:pt x="752" y="1261"/>
                  </a:lnTo>
                  <a:lnTo>
                    <a:pt x="700" y="1296"/>
                  </a:lnTo>
                  <a:lnTo>
                    <a:pt x="631" y="1322"/>
                  </a:lnTo>
                  <a:lnTo>
                    <a:pt x="338" y="1408"/>
                  </a:lnTo>
                  <a:lnTo>
                    <a:pt x="346" y="562"/>
                  </a:lnTo>
                  <a:lnTo>
                    <a:pt x="640" y="475"/>
                  </a:lnTo>
                  <a:lnTo>
                    <a:pt x="700" y="467"/>
                  </a:lnTo>
                  <a:close/>
                  <a:moveTo>
                    <a:pt x="778" y="0"/>
                  </a:moveTo>
                  <a:lnTo>
                    <a:pt x="709" y="9"/>
                  </a:lnTo>
                  <a:lnTo>
                    <a:pt x="640" y="26"/>
                  </a:lnTo>
                  <a:lnTo>
                    <a:pt x="9" y="199"/>
                  </a:lnTo>
                  <a:lnTo>
                    <a:pt x="1" y="3127"/>
                  </a:lnTo>
                  <a:lnTo>
                    <a:pt x="1" y="3127"/>
                  </a:lnTo>
                  <a:lnTo>
                    <a:pt x="338" y="3024"/>
                  </a:lnTo>
                  <a:lnTo>
                    <a:pt x="338" y="1857"/>
                  </a:lnTo>
                  <a:lnTo>
                    <a:pt x="657" y="1762"/>
                  </a:lnTo>
                  <a:lnTo>
                    <a:pt x="718" y="1754"/>
                  </a:lnTo>
                  <a:lnTo>
                    <a:pt x="770" y="1762"/>
                  </a:lnTo>
                  <a:lnTo>
                    <a:pt x="813" y="1788"/>
                  </a:lnTo>
                  <a:lnTo>
                    <a:pt x="847" y="1832"/>
                  </a:lnTo>
                  <a:lnTo>
                    <a:pt x="882" y="1883"/>
                  </a:lnTo>
                  <a:lnTo>
                    <a:pt x="899" y="1961"/>
                  </a:lnTo>
                  <a:lnTo>
                    <a:pt x="916" y="2048"/>
                  </a:lnTo>
                  <a:lnTo>
                    <a:pt x="916" y="2151"/>
                  </a:lnTo>
                  <a:lnTo>
                    <a:pt x="916" y="2350"/>
                  </a:lnTo>
                  <a:lnTo>
                    <a:pt x="916" y="2488"/>
                  </a:lnTo>
                  <a:lnTo>
                    <a:pt x="925" y="2635"/>
                  </a:lnTo>
                  <a:lnTo>
                    <a:pt x="934" y="2695"/>
                  </a:lnTo>
                  <a:lnTo>
                    <a:pt x="951" y="2756"/>
                  </a:lnTo>
                  <a:lnTo>
                    <a:pt x="968" y="2799"/>
                  </a:lnTo>
                  <a:lnTo>
                    <a:pt x="986" y="2825"/>
                  </a:lnTo>
                  <a:lnTo>
                    <a:pt x="1331" y="2721"/>
                  </a:lnTo>
                  <a:lnTo>
                    <a:pt x="1331" y="2678"/>
                  </a:lnTo>
                  <a:lnTo>
                    <a:pt x="1314" y="2652"/>
                  </a:lnTo>
                  <a:lnTo>
                    <a:pt x="1297" y="2609"/>
                  </a:lnTo>
                  <a:lnTo>
                    <a:pt x="1279" y="2566"/>
                  </a:lnTo>
                  <a:lnTo>
                    <a:pt x="1271" y="2505"/>
                  </a:lnTo>
                  <a:lnTo>
                    <a:pt x="1253" y="2376"/>
                  </a:lnTo>
                  <a:lnTo>
                    <a:pt x="1253" y="2255"/>
                  </a:lnTo>
                  <a:lnTo>
                    <a:pt x="1253" y="2048"/>
                  </a:lnTo>
                  <a:lnTo>
                    <a:pt x="1245" y="1918"/>
                  </a:lnTo>
                  <a:lnTo>
                    <a:pt x="1236" y="1806"/>
                  </a:lnTo>
                  <a:lnTo>
                    <a:pt x="1219" y="1711"/>
                  </a:lnTo>
                  <a:lnTo>
                    <a:pt x="1193" y="1624"/>
                  </a:lnTo>
                  <a:lnTo>
                    <a:pt x="1150" y="1555"/>
                  </a:lnTo>
                  <a:lnTo>
                    <a:pt x="1106" y="1495"/>
                  </a:lnTo>
                  <a:lnTo>
                    <a:pt x="1046" y="1460"/>
                  </a:lnTo>
                  <a:lnTo>
                    <a:pt x="977" y="1434"/>
                  </a:lnTo>
                  <a:lnTo>
                    <a:pt x="1037" y="1365"/>
                  </a:lnTo>
                  <a:lnTo>
                    <a:pt x="1089" y="1287"/>
                  </a:lnTo>
                  <a:lnTo>
                    <a:pt x="1141" y="1201"/>
                  </a:lnTo>
                  <a:lnTo>
                    <a:pt x="1176" y="1115"/>
                  </a:lnTo>
                  <a:lnTo>
                    <a:pt x="1210" y="1020"/>
                  </a:lnTo>
                  <a:lnTo>
                    <a:pt x="1227" y="925"/>
                  </a:lnTo>
                  <a:lnTo>
                    <a:pt x="1245" y="821"/>
                  </a:lnTo>
                  <a:lnTo>
                    <a:pt x="1245" y="709"/>
                  </a:lnTo>
                  <a:lnTo>
                    <a:pt x="1245" y="614"/>
                  </a:lnTo>
                  <a:lnTo>
                    <a:pt x="1236" y="519"/>
                  </a:lnTo>
                  <a:lnTo>
                    <a:pt x="1227" y="441"/>
                  </a:lnTo>
                  <a:lnTo>
                    <a:pt x="1210" y="363"/>
                  </a:lnTo>
                  <a:lnTo>
                    <a:pt x="1184" y="294"/>
                  </a:lnTo>
                  <a:lnTo>
                    <a:pt x="1158" y="225"/>
                  </a:lnTo>
                  <a:lnTo>
                    <a:pt x="1124" y="173"/>
                  </a:lnTo>
                  <a:lnTo>
                    <a:pt x="1089" y="121"/>
                  </a:lnTo>
                  <a:lnTo>
                    <a:pt x="1046" y="87"/>
                  </a:lnTo>
                  <a:lnTo>
                    <a:pt x="1003" y="52"/>
                  </a:lnTo>
                  <a:lnTo>
                    <a:pt x="951" y="26"/>
                  </a:lnTo>
                  <a:lnTo>
                    <a:pt x="899" y="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3882494" y="3275148"/>
              <a:ext cx="59144" cy="125010"/>
            </a:xfrm>
            <a:custGeom>
              <a:avLst/>
              <a:gdLst/>
              <a:ahLst/>
              <a:cxnLst/>
              <a:rect l="l" t="t" r="r" b="b"/>
              <a:pathLst>
                <a:path w="1496" h="3162" extrusionOk="0">
                  <a:moveTo>
                    <a:pt x="761" y="726"/>
                  </a:moveTo>
                  <a:lnTo>
                    <a:pt x="968" y="1797"/>
                  </a:lnTo>
                  <a:lnTo>
                    <a:pt x="545" y="1918"/>
                  </a:lnTo>
                  <a:lnTo>
                    <a:pt x="761" y="726"/>
                  </a:lnTo>
                  <a:close/>
                  <a:moveTo>
                    <a:pt x="934" y="0"/>
                  </a:moveTo>
                  <a:lnTo>
                    <a:pt x="597" y="104"/>
                  </a:lnTo>
                  <a:lnTo>
                    <a:pt x="1" y="3162"/>
                  </a:lnTo>
                  <a:lnTo>
                    <a:pt x="338" y="3058"/>
                  </a:lnTo>
                  <a:lnTo>
                    <a:pt x="459" y="2402"/>
                  </a:lnTo>
                  <a:lnTo>
                    <a:pt x="1046" y="2220"/>
                  </a:lnTo>
                  <a:lnTo>
                    <a:pt x="1158" y="2808"/>
                  </a:lnTo>
                  <a:lnTo>
                    <a:pt x="1495" y="270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3817261" y="3252257"/>
              <a:ext cx="54361" cy="128093"/>
            </a:xfrm>
            <a:custGeom>
              <a:avLst/>
              <a:gdLst/>
              <a:ahLst/>
              <a:cxnLst/>
              <a:rect l="l" t="t" r="r" b="b"/>
              <a:pathLst>
                <a:path w="1375" h="3240" extrusionOk="0">
                  <a:moveTo>
                    <a:pt x="1374" y="1"/>
                  </a:moveTo>
                  <a:lnTo>
                    <a:pt x="1037" y="87"/>
                  </a:lnTo>
                  <a:lnTo>
                    <a:pt x="1020" y="2031"/>
                  </a:lnTo>
                  <a:lnTo>
                    <a:pt x="1011" y="2031"/>
                  </a:lnTo>
                  <a:lnTo>
                    <a:pt x="355" y="286"/>
                  </a:lnTo>
                  <a:lnTo>
                    <a:pt x="18" y="381"/>
                  </a:lnTo>
                  <a:lnTo>
                    <a:pt x="1" y="3240"/>
                  </a:lnTo>
                  <a:lnTo>
                    <a:pt x="338" y="3136"/>
                  </a:lnTo>
                  <a:lnTo>
                    <a:pt x="346" y="1193"/>
                  </a:lnTo>
                  <a:lnTo>
                    <a:pt x="355" y="1184"/>
                  </a:lnTo>
                  <a:lnTo>
                    <a:pt x="1020" y="2929"/>
                  </a:lnTo>
                  <a:lnTo>
                    <a:pt x="1348" y="2834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3753412" y="3239290"/>
              <a:ext cx="51277" cy="116510"/>
            </a:xfrm>
            <a:custGeom>
              <a:avLst/>
              <a:gdLst/>
              <a:ahLst/>
              <a:cxnLst/>
              <a:rect l="l" t="t" r="r" b="b"/>
              <a:pathLst>
                <a:path w="1297" h="2947" extrusionOk="0">
                  <a:moveTo>
                    <a:pt x="813" y="0"/>
                  </a:moveTo>
                  <a:lnTo>
                    <a:pt x="752" y="9"/>
                  </a:lnTo>
                  <a:lnTo>
                    <a:pt x="683" y="26"/>
                  </a:lnTo>
                  <a:lnTo>
                    <a:pt x="614" y="44"/>
                  </a:lnTo>
                  <a:lnTo>
                    <a:pt x="554" y="78"/>
                  </a:lnTo>
                  <a:lnTo>
                    <a:pt x="493" y="104"/>
                  </a:lnTo>
                  <a:lnTo>
                    <a:pt x="433" y="147"/>
                  </a:lnTo>
                  <a:lnTo>
                    <a:pt x="381" y="191"/>
                  </a:lnTo>
                  <a:lnTo>
                    <a:pt x="329" y="251"/>
                  </a:lnTo>
                  <a:lnTo>
                    <a:pt x="277" y="303"/>
                  </a:lnTo>
                  <a:lnTo>
                    <a:pt x="234" y="372"/>
                  </a:lnTo>
                  <a:lnTo>
                    <a:pt x="191" y="441"/>
                  </a:lnTo>
                  <a:lnTo>
                    <a:pt x="156" y="510"/>
                  </a:lnTo>
                  <a:lnTo>
                    <a:pt x="131" y="579"/>
                  </a:lnTo>
                  <a:lnTo>
                    <a:pt x="105" y="657"/>
                  </a:lnTo>
                  <a:lnTo>
                    <a:pt x="79" y="735"/>
                  </a:lnTo>
                  <a:lnTo>
                    <a:pt x="70" y="821"/>
                  </a:lnTo>
                  <a:lnTo>
                    <a:pt x="61" y="899"/>
                  </a:lnTo>
                  <a:lnTo>
                    <a:pt x="53" y="985"/>
                  </a:lnTo>
                  <a:lnTo>
                    <a:pt x="61" y="1149"/>
                  </a:lnTo>
                  <a:lnTo>
                    <a:pt x="79" y="1218"/>
                  </a:lnTo>
                  <a:lnTo>
                    <a:pt x="87" y="1288"/>
                  </a:lnTo>
                  <a:lnTo>
                    <a:pt x="113" y="1348"/>
                  </a:lnTo>
                  <a:lnTo>
                    <a:pt x="139" y="1400"/>
                  </a:lnTo>
                  <a:lnTo>
                    <a:pt x="165" y="1452"/>
                  </a:lnTo>
                  <a:lnTo>
                    <a:pt x="200" y="1495"/>
                  </a:lnTo>
                  <a:lnTo>
                    <a:pt x="243" y="1529"/>
                  </a:lnTo>
                  <a:lnTo>
                    <a:pt x="286" y="1564"/>
                  </a:lnTo>
                  <a:lnTo>
                    <a:pt x="390" y="1624"/>
                  </a:lnTo>
                  <a:lnTo>
                    <a:pt x="511" y="1668"/>
                  </a:lnTo>
                  <a:lnTo>
                    <a:pt x="649" y="1702"/>
                  </a:lnTo>
                  <a:lnTo>
                    <a:pt x="735" y="1728"/>
                  </a:lnTo>
                  <a:lnTo>
                    <a:pt x="796" y="1754"/>
                  </a:lnTo>
                  <a:lnTo>
                    <a:pt x="848" y="1780"/>
                  </a:lnTo>
                  <a:lnTo>
                    <a:pt x="891" y="1823"/>
                  </a:lnTo>
                  <a:lnTo>
                    <a:pt x="917" y="1866"/>
                  </a:lnTo>
                  <a:lnTo>
                    <a:pt x="943" y="1918"/>
                  </a:lnTo>
                  <a:lnTo>
                    <a:pt x="951" y="1987"/>
                  </a:lnTo>
                  <a:lnTo>
                    <a:pt x="960" y="2056"/>
                  </a:lnTo>
                  <a:lnTo>
                    <a:pt x="951" y="2134"/>
                  </a:lnTo>
                  <a:lnTo>
                    <a:pt x="934" y="2212"/>
                  </a:lnTo>
                  <a:lnTo>
                    <a:pt x="917" y="2272"/>
                  </a:lnTo>
                  <a:lnTo>
                    <a:pt x="882" y="2333"/>
                  </a:lnTo>
                  <a:lnTo>
                    <a:pt x="839" y="2385"/>
                  </a:lnTo>
                  <a:lnTo>
                    <a:pt x="796" y="2428"/>
                  </a:lnTo>
                  <a:lnTo>
                    <a:pt x="735" y="2462"/>
                  </a:lnTo>
                  <a:lnTo>
                    <a:pt x="675" y="2488"/>
                  </a:lnTo>
                  <a:lnTo>
                    <a:pt x="597" y="2506"/>
                  </a:lnTo>
                  <a:lnTo>
                    <a:pt x="528" y="2506"/>
                  </a:lnTo>
                  <a:lnTo>
                    <a:pt x="467" y="2488"/>
                  </a:lnTo>
                  <a:lnTo>
                    <a:pt x="416" y="2454"/>
                  </a:lnTo>
                  <a:lnTo>
                    <a:pt x="398" y="2428"/>
                  </a:lnTo>
                  <a:lnTo>
                    <a:pt x="381" y="2393"/>
                  </a:lnTo>
                  <a:lnTo>
                    <a:pt x="355" y="2324"/>
                  </a:lnTo>
                  <a:lnTo>
                    <a:pt x="338" y="2220"/>
                  </a:lnTo>
                  <a:lnTo>
                    <a:pt x="329" y="2108"/>
                  </a:lnTo>
                  <a:lnTo>
                    <a:pt x="1" y="2203"/>
                  </a:lnTo>
                  <a:lnTo>
                    <a:pt x="1" y="2220"/>
                  </a:lnTo>
                  <a:lnTo>
                    <a:pt x="1" y="2324"/>
                  </a:lnTo>
                  <a:lnTo>
                    <a:pt x="10" y="2419"/>
                  </a:lnTo>
                  <a:lnTo>
                    <a:pt x="27" y="2506"/>
                  </a:lnTo>
                  <a:lnTo>
                    <a:pt x="44" y="2583"/>
                  </a:lnTo>
                  <a:lnTo>
                    <a:pt x="70" y="2661"/>
                  </a:lnTo>
                  <a:lnTo>
                    <a:pt x="105" y="2721"/>
                  </a:lnTo>
                  <a:lnTo>
                    <a:pt x="148" y="2773"/>
                  </a:lnTo>
                  <a:lnTo>
                    <a:pt x="191" y="2825"/>
                  </a:lnTo>
                  <a:lnTo>
                    <a:pt x="243" y="2868"/>
                  </a:lnTo>
                  <a:lnTo>
                    <a:pt x="303" y="2894"/>
                  </a:lnTo>
                  <a:lnTo>
                    <a:pt x="355" y="2920"/>
                  </a:lnTo>
                  <a:lnTo>
                    <a:pt x="416" y="2937"/>
                  </a:lnTo>
                  <a:lnTo>
                    <a:pt x="476" y="2946"/>
                  </a:lnTo>
                  <a:lnTo>
                    <a:pt x="537" y="2946"/>
                  </a:lnTo>
                  <a:lnTo>
                    <a:pt x="606" y="2937"/>
                  </a:lnTo>
                  <a:lnTo>
                    <a:pt x="666" y="2920"/>
                  </a:lnTo>
                  <a:lnTo>
                    <a:pt x="735" y="2894"/>
                  </a:lnTo>
                  <a:lnTo>
                    <a:pt x="804" y="2868"/>
                  </a:lnTo>
                  <a:lnTo>
                    <a:pt x="865" y="2834"/>
                  </a:lnTo>
                  <a:lnTo>
                    <a:pt x="917" y="2791"/>
                  </a:lnTo>
                  <a:lnTo>
                    <a:pt x="977" y="2747"/>
                  </a:lnTo>
                  <a:lnTo>
                    <a:pt x="1029" y="2696"/>
                  </a:lnTo>
                  <a:lnTo>
                    <a:pt x="1072" y="2635"/>
                  </a:lnTo>
                  <a:lnTo>
                    <a:pt x="1115" y="2575"/>
                  </a:lnTo>
                  <a:lnTo>
                    <a:pt x="1158" y="2506"/>
                  </a:lnTo>
                  <a:lnTo>
                    <a:pt x="1193" y="2436"/>
                  </a:lnTo>
                  <a:lnTo>
                    <a:pt x="1219" y="2367"/>
                  </a:lnTo>
                  <a:lnTo>
                    <a:pt x="1245" y="2290"/>
                  </a:lnTo>
                  <a:lnTo>
                    <a:pt x="1262" y="2212"/>
                  </a:lnTo>
                  <a:lnTo>
                    <a:pt x="1279" y="2134"/>
                  </a:lnTo>
                  <a:lnTo>
                    <a:pt x="1288" y="2048"/>
                  </a:lnTo>
                  <a:lnTo>
                    <a:pt x="1288" y="1953"/>
                  </a:lnTo>
                  <a:lnTo>
                    <a:pt x="1288" y="1797"/>
                  </a:lnTo>
                  <a:lnTo>
                    <a:pt x="1271" y="1719"/>
                  </a:lnTo>
                  <a:lnTo>
                    <a:pt x="1262" y="1659"/>
                  </a:lnTo>
                  <a:lnTo>
                    <a:pt x="1236" y="1599"/>
                  </a:lnTo>
                  <a:lnTo>
                    <a:pt x="1219" y="1538"/>
                  </a:lnTo>
                  <a:lnTo>
                    <a:pt x="1184" y="1486"/>
                  </a:lnTo>
                  <a:lnTo>
                    <a:pt x="1150" y="1443"/>
                  </a:lnTo>
                  <a:lnTo>
                    <a:pt x="1115" y="1400"/>
                  </a:lnTo>
                  <a:lnTo>
                    <a:pt x="1072" y="1365"/>
                  </a:lnTo>
                  <a:lnTo>
                    <a:pt x="1029" y="1331"/>
                  </a:lnTo>
                  <a:lnTo>
                    <a:pt x="977" y="1305"/>
                  </a:lnTo>
                  <a:lnTo>
                    <a:pt x="865" y="1253"/>
                  </a:lnTo>
                  <a:lnTo>
                    <a:pt x="735" y="1218"/>
                  </a:lnTo>
                  <a:lnTo>
                    <a:pt x="649" y="1201"/>
                  </a:lnTo>
                  <a:lnTo>
                    <a:pt x="571" y="1167"/>
                  </a:lnTo>
                  <a:lnTo>
                    <a:pt x="511" y="1141"/>
                  </a:lnTo>
                  <a:lnTo>
                    <a:pt x="467" y="1106"/>
                  </a:lnTo>
                  <a:lnTo>
                    <a:pt x="433" y="1063"/>
                  </a:lnTo>
                  <a:lnTo>
                    <a:pt x="407" y="1020"/>
                  </a:lnTo>
                  <a:lnTo>
                    <a:pt x="398" y="959"/>
                  </a:lnTo>
                  <a:lnTo>
                    <a:pt x="390" y="890"/>
                  </a:lnTo>
                  <a:lnTo>
                    <a:pt x="398" y="821"/>
                  </a:lnTo>
                  <a:lnTo>
                    <a:pt x="407" y="743"/>
                  </a:lnTo>
                  <a:lnTo>
                    <a:pt x="433" y="674"/>
                  </a:lnTo>
                  <a:lnTo>
                    <a:pt x="467" y="614"/>
                  </a:lnTo>
                  <a:lnTo>
                    <a:pt x="511" y="562"/>
                  </a:lnTo>
                  <a:lnTo>
                    <a:pt x="554" y="510"/>
                  </a:lnTo>
                  <a:lnTo>
                    <a:pt x="614" y="476"/>
                  </a:lnTo>
                  <a:lnTo>
                    <a:pt x="675" y="458"/>
                  </a:lnTo>
                  <a:lnTo>
                    <a:pt x="744" y="441"/>
                  </a:lnTo>
                  <a:lnTo>
                    <a:pt x="796" y="450"/>
                  </a:lnTo>
                  <a:lnTo>
                    <a:pt x="848" y="476"/>
                  </a:lnTo>
                  <a:lnTo>
                    <a:pt x="891" y="510"/>
                  </a:lnTo>
                  <a:lnTo>
                    <a:pt x="925" y="571"/>
                  </a:lnTo>
                  <a:lnTo>
                    <a:pt x="951" y="640"/>
                  </a:lnTo>
                  <a:lnTo>
                    <a:pt x="960" y="717"/>
                  </a:lnTo>
                  <a:lnTo>
                    <a:pt x="968" y="804"/>
                  </a:lnTo>
                  <a:lnTo>
                    <a:pt x="1288" y="717"/>
                  </a:lnTo>
                  <a:lnTo>
                    <a:pt x="1297" y="700"/>
                  </a:lnTo>
                  <a:lnTo>
                    <a:pt x="1297" y="614"/>
                  </a:lnTo>
                  <a:lnTo>
                    <a:pt x="1288" y="527"/>
                  </a:lnTo>
                  <a:lnTo>
                    <a:pt x="1279" y="450"/>
                  </a:lnTo>
                  <a:lnTo>
                    <a:pt x="1262" y="381"/>
                  </a:lnTo>
                  <a:lnTo>
                    <a:pt x="1236" y="311"/>
                  </a:lnTo>
                  <a:lnTo>
                    <a:pt x="1210" y="251"/>
                  </a:lnTo>
                  <a:lnTo>
                    <a:pt x="1176" y="199"/>
                  </a:lnTo>
                  <a:lnTo>
                    <a:pt x="1133" y="147"/>
                  </a:lnTo>
                  <a:lnTo>
                    <a:pt x="1089" y="96"/>
                  </a:lnTo>
                  <a:lnTo>
                    <a:pt x="1038" y="61"/>
                  </a:lnTo>
                  <a:lnTo>
                    <a:pt x="986" y="35"/>
                  </a:lnTo>
                  <a:lnTo>
                    <a:pt x="934" y="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3692608" y="3219127"/>
              <a:ext cx="46809" cy="123665"/>
            </a:xfrm>
            <a:custGeom>
              <a:avLst/>
              <a:gdLst/>
              <a:ahLst/>
              <a:cxnLst/>
              <a:rect l="l" t="t" r="r" b="b"/>
              <a:pathLst>
                <a:path w="1184" h="3128" extrusionOk="0">
                  <a:moveTo>
                    <a:pt x="1184" y="1"/>
                  </a:moveTo>
                  <a:lnTo>
                    <a:pt x="26" y="329"/>
                  </a:lnTo>
                  <a:lnTo>
                    <a:pt x="1" y="3128"/>
                  </a:lnTo>
                  <a:lnTo>
                    <a:pt x="337" y="3024"/>
                  </a:lnTo>
                  <a:lnTo>
                    <a:pt x="346" y="1867"/>
                  </a:lnTo>
                  <a:lnTo>
                    <a:pt x="1046" y="1659"/>
                  </a:lnTo>
                  <a:lnTo>
                    <a:pt x="1054" y="1227"/>
                  </a:lnTo>
                  <a:lnTo>
                    <a:pt x="355" y="1435"/>
                  </a:lnTo>
                  <a:lnTo>
                    <a:pt x="355" y="666"/>
                  </a:lnTo>
                  <a:lnTo>
                    <a:pt x="1175" y="43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3638998" y="3204104"/>
              <a:ext cx="46493" cy="122321"/>
            </a:xfrm>
            <a:custGeom>
              <a:avLst/>
              <a:gdLst/>
              <a:ahLst/>
              <a:cxnLst/>
              <a:rect l="l" t="t" r="r" b="b"/>
              <a:pathLst>
                <a:path w="1176" h="3094" extrusionOk="0">
                  <a:moveTo>
                    <a:pt x="1175" y="1"/>
                  </a:moveTo>
                  <a:lnTo>
                    <a:pt x="27" y="329"/>
                  </a:lnTo>
                  <a:lnTo>
                    <a:pt x="1" y="3093"/>
                  </a:lnTo>
                  <a:lnTo>
                    <a:pt x="1150" y="2748"/>
                  </a:lnTo>
                  <a:lnTo>
                    <a:pt x="1150" y="2324"/>
                  </a:lnTo>
                  <a:lnTo>
                    <a:pt x="338" y="2566"/>
                  </a:lnTo>
                  <a:lnTo>
                    <a:pt x="338" y="2566"/>
                  </a:lnTo>
                  <a:lnTo>
                    <a:pt x="346" y="1780"/>
                  </a:lnTo>
                  <a:lnTo>
                    <a:pt x="1037" y="1582"/>
                  </a:lnTo>
                  <a:lnTo>
                    <a:pt x="1046" y="1150"/>
                  </a:lnTo>
                  <a:lnTo>
                    <a:pt x="355" y="1357"/>
                  </a:lnTo>
                  <a:lnTo>
                    <a:pt x="355" y="1357"/>
                  </a:lnTo>
                  <a:lnTo>
                    <a:pt x="364" y="657"/>
                  </a:lnTo>
                  <a:lnTo>
                    <a:pt x="1167" y="433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3585705" y="3193864"/>
              <a:ext cx="52977" cy="116510"/>
            </a:xfrm>
            <a:custGeom>
              <a:avLst/>
              <a:gdLst/>
              <a:ahLst/>
              <a:cxnLst/>
              <a:rect l="l" t="t" r="r" b="b"/>
              <a:pathLst>
                <a:path w="1340" h="2947" extrusionOk="0">
                  <a:moveTo>
                    <a:pt x="778" y="441"/>
                  </a:moveTo>
                  <a:lnTo>
                    <a:pt x="830" y="467"/>
                  </a:lnTo>
                  <a:lnTo>
                    <a:pt x="864" y="502"/>
                  </a:lnTo>
                  <a:lnTo>
                    <a:pt x="890" y="553"/>
                  </a:lnTo>
                  <a:lnTo>
                    <a:pt x="916" y="614"/>
                  </a:lnTo>
                  <a:lnTo>
                    <a:pt x="925" y="692"/>
                  </a:lnTo>
                  <a:lnTo>
                    <a:pt x="933" y="778"/>
                  </a:lnTo>
                  <a:lnTo>
                    <a:pt x="925" y="873"/>
                  </a:lnTo>
                  <a:lnTo>
                    <a:pt x="907" y="951"/>
                  </a:lnTo>
                  <a:lnTo>
                    <a:pt x="890" y="1029"/>
                  </a:lnTo>
                  <a:lnTo>
                    <a:pt x="855" y="1089"/>
                  </a:lnTo>
                  <a:lnTo>
                    <a:pt x="821" y="1141"/>
                  </a:lnTo>
                  <a:lnTo>
                    <a:pt x="769" y="1184"/>
                  </a:lnTo>
                  <a:lnTo>
                    <a:pt x="709" y="1219"/>
                  </a:lnTo>
                  <a:lnTo>
                    <a:pt x="648" y="1245"/>
                  </a:lnTo>
                  <a:lnTo>
                    <a:pt x="354" y="1331"/>
                  </a:lnTo>
                  <a:lnTo>
                    <a:pt x="363" y="536"/>
                  </a:lnTo>
                  <a:lnTo>
                    <a:pt x="657" y="450"/>
                  </a:lnTo>
                  <a:lnTo>
                    <a:pt x="726" y="441"/>
                  </a:lnTo>
                  <a:close/>
                  <a:moveTo>
                    <a:pt x="804" y="1"/>
                  </a:moveTo>
                  <a:lnTo>
                    <a:pt x="734" y="9"/>
                  </a:lnTo>
                  <a:lnTo>
                    <a:pt x="665" y="27"/>
                  </a:lnTo>
                  <a:lnTo>
                    <a:pt x="35" y="208"/>
                  </a:lnTo>
                  <a:lnTo>
                    <a:pt x="0" y="2946"/>
                  </a:lnTo>
                  <a:lnTo>
                    <a:pt x="337" y="2851"/>
                  </a:lnTo>
                  <a:lnTo>
                    <a:pt x="354" y="1754"/>
                  </a:lnTo>
                  <a:lnTo>
                    <a:pt x="665" y="1659"/>
                  </a:lnTo>
                  <a:lnTo>
                    <a:pt x="726" y="1650"/>
                  </a:lnTo>
                  <a:lnTo>
                    <a:pt x="778" y="1659"/>
                  </a:lnTo>
                  <a:lnTo>
                    <a:pt x="821" y="1676"/>
                  </a:lnTo>
                  <a:lnTo>
                    <a:pt x="864" y="1720"/>
                  </a:lnTo>
                  <a:lnTo>
                    <a:pt x="890" y="1771"/>
                  </a:lnTo>
                  <a:lnTo>
                    <a:pt x="907" y="1841"/>
                  </a:lnTo>
                  <a:lnTo>
                    <a:pt x="925" y="1918"/>
                  </a:lnTo>
                  <a:lnTo>
                    <a:pt x="925" y="2013"/>
                  </a:lnTo>
                  <a:lnTo>
                    <a:pt x="925" y="2203"/>
                  </a:lnTo>
                  <a:lnTo>
                    <a:pt x="925" y="2333"/>
                  </a:lnTo>
                  <a:lnTo>
                    <a:pt x="933" y="2471"/>
                  </a:lnTo>
                  <a:lnTo>
                    <a:pt x="942" y="2532"/>
                  </a:lnTo>
                  <a:lnTo>
                    <a:pt x="950" y="2583"/>
                  </a:lnTo>
                  <a:lnTo>
                    <a:pt x="968" y="2618"/>
                  </a:lnTo>
                  <a:lnTo>
                    <a:pt x="994" y="2653"/>
                  </a:lnTo>
                  <a:lnTo>
                    <a:pt x="1339" y="2549"/>
                  </a:lnTo>
                  <a:lnTo>
                    <a:pt x="1339" y="2506"/>
                  </a:lnTo>
                  <a:lnTo>
                    <a:pt x="1313" y="2480"/>
                  </a:lnTo>
                  <a:lnTo>
                    <a:pt x="1296" y="2445"/>
                  </a:lnTo>
                  <a:lnTo>
                    <a:pt x="1287" y="2393"/>
                  </a:lnTo>
                  <a:lnTo>
                    <a:pt x="1270" y="2342"/>
                  </a:lnTo>
                  <a:lnTo>
                    <a:pt x="1261" y="2229"/>
                  </a:lnTo>
                  <a:lnTo>
                    <a:pt x="1261" y="2108"/>
                  </a:lnTo>
                  <a:lnTo>
                    <a:pt x="1261" y="1910"/>
                  </a:lnTo>
                  <a:lnTo>
                    <a:pt x="1261" y="1797"/>
                  </a:lnTo>
                  <a:lnTo>
                    <a:pt x="1244" y="1694"/>
                  </a:lnTo>
                  <a:lnTo>
                    <a:pt x="1227" y="1599"/>
                  </a:lnTo>
                  <a:lnTo>
                    <a:pt x="1201" y="1521"/>
                  </a:lnTo>
                  <a:lnTo>
                    <a:pt x="1166" y="1452"/>
                  </a:lnTo>
                  <a:lnTo>
                    <a:pt x="1115" y="1400"/>
                  </a:lnTo>
                  <a:lnTo>
                    <a:pt x="1063" y="1365"/>
                  </a:lnTo>
                  <a:lnTo>
                    <a:pt x="994" y="1340"/>
                  </a:lnTo>
                  <a:lnTo>
                    <a:pt x="1054" y="1279"/>
                  </a:lnTo>
                  <a:lnTo>
                    <a:pt x="1106" y="1201"/>
                  </a:lnTo>
                  <a:lnTo>
                    <a:pt x="1158" y="1124"/>
                  </a:lnTo>
                  <a:lnTo>
                    <a:pt x="1192" y="1037"/>
                  </a:lnTo>
                  <a:lnTo>
                    <a:pt x="1227" y="951"/>
                  </a:lnTo>
                  <a:lnTo>
                    <a:pt x="1244" y="856"/>
                  </a:lnTo>
                  <a:lnTo>
                    <a:pt x="1261" y="761"/>
                  </a:lnTo>
                  <a:lnTo>
                    <a:pt x="1261" y="657"/>
                  </a:lnTo>
                  <a:lnTo>
                    <a:pt x="1261" y="571"/>
                  </a:lnTo>
                  <a:lnTo>
                    <a:pt x="1253" y="484"/>
                  </a:lnTo>
                  <a:lnTo>
                    <a:pt x="1244" y="407"/>
                  </a:lnTo>
                  <a:lnTo>
                    <a:pt x="1227" y="329"/>
                  </a:lnTo>
                  <a:lnTo>
                    <a:pt x="1210" y="268"/>
                  </a:lnTo>
                  <a:lnTo>
                    <a:pt x="1175" y="208"/>
                  </a:lnTo>
                  <a:lnTo>
                    <a:pt x="1149" y="156"/>
                  </a:lnTo>
                  <a:lnTo>
                    <a:pt x="1106" y="113"/>
                  </a:lnTo>
                  <a:lnTo>
                    <a:pt x="1071" y="78"/>
                  </a:lnTo>
                  <a:lnTo>
                    <a:pt x="1020" y="44"/>
                  </a:lnTo>
                  <a:lnTo>
                    <a:pt x="976" y="27"/>
                  </a:lnTo>
                  <a:lnTo>
                    <a:pt x="916" y="9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Preprocessing </a:t>
            </a:r>
            <a:r>
              <a:rPr lang="en" dirty="0" smtClean="0"/>
              <a:t>Summary</a:t>
            </a:r>
            <a:endParaRPr dirty="0"/>
          </a:p>
        </p:txBody>
      </p:sp>
      <p:sp>
        <p:nvSpPr>
          <p:cNvPr id="411" name="Google Shape;411;p38"/>
          <p:cNvSpPr txBox="1"/>
          <p:nvPr/>
        </p:nvSpPr>
        <p:spPr>
          <a:xfrm>
            <a:off x="847437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NaN Values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847437" y="3912875"/>
            <a:ext cx="1913700" cy="75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Dealing with categorical and numerical NaNs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76513" y="1622242"/>
            <a:ext cx="2264883" cy="1294029"/>
          </a:xfrm>
          <a:custGeom>
            <a:avLst/>
            <a:gdLst/>
            <a:ahLst/>
            <a:cxnLst/>
            <a:rect l="l" t="t" r="r" b="b"/>
            <a:pathLst>
              <a:path w="32322" h="18467" extrusionOk="0">
                <a:moveTo>
                  <a:pt x="1" y="1"/>
                </a:moveTo>
                <a:lnTo>
                  <a:pt x="7990" y="9245"/>
                </a:lnTo>
                <a:lnTo>
                  <a:pt x="1" y="18466"/>
                </a:lnTo>
                <a:lnTo>
                  <a:pt x="24447" y="18466"/>
                </a:lnTo>
                <a:lnTo>
                  <a:pt x="32322" y="9245"/>
                </a:lnTo>
                <a:lnTo>
                  <a:pt x="2444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8"/>
          <p:cNvGrpSpPr/>
          <p:nvPr/>
        </p:nvGrpSpPr>
        <p:grpSpPr>
          <a:xfrm>
            <a:off x="1547614" y="2916226"/>
            <a:ext cx="513491" cy="513501"/>
            <a:chOff x="1647746" y="2916226"/>
            <a:chExt cx="513491" cy="513501"/>
          </a:xfrm>
        </p:grpSpPr>
        <p:sp>
          <p:nvSpPr>
            <p:cNvPr id="415" name="Google Shape;415;p38"/>
            <p:cNvSpPr/>
            <p:nvPr/>
          </p:nvSpPr>
          <p:spPr>
            <a:xfrm>
              <a:off x="190687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47746" y="3429657"/>
              <a:ext cx="513491" cy="70"/>
            </a:xfrm>
            <a:custGeom>
              <a:avLst/>
              <a:gdLst/>
              <a:ahLst/>
              <a:cxnLst/>
              <a:rect l="l" t="t" r="r" b="b"/>
              <a:pathLst>
                <a:path w="7328" h="1" fill="none" extrusionOk="0">
                  <a:moveTo>
                    <a:pt x="7328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38"/>
          <p:cNvSpPr txBox="1"/>
          <p:nvPr/>
        </p:nvSpPr>
        <p:spPr>
          <a:xfrm>
            <a:off x="1543100" y="1905975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2688213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Dropping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688213" y="3912875"/>
            <a:ext cx="1913700" cy="75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Dropping/merging unnecessary columns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22329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898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3389077" y="2916226"/>
            <a:ext cx="511880" cy="513501"/>
            <a:chOff x="3492174" y="2916226"/>
            <a:chExt cx="511880" cy="513501"/>
          </a:xfrm>
        </p:grpSpPr>
        <p:sp>
          <p:nvSpPr>
            <p:cNvPr id="422" name="Google Shape;422;p38"/>
            <p:cNvSpPr/>
            <p:nvPr/>
          </p:nvSpPr>
          <p:spPr>
            <a:xfrm>
              <a:off x="3492174" y="3429657"/>
              <a:ext cx="511880" cy="70"/>
            </a:xfrm>
            <a:custGeom>
              <a:avLst/>
              <a:gdLst/>
              <a:ahLst/>
              <a:cxnLst/>
              <a:rect l="l" t="t" r="r" b="b"/>
              <a:pathLst>
                <a:path w="7305" h="1" fill="none" extrusionOk="0">
                  <a:moveTo>
                    <a:pt x="730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3744861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3383491" y="1905982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6379100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Sampling</a:t>
            </a:r>
            <a:endParaRPr lang="en-US"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6379050" y="3912875"/>
            <a:ext cx="1913700" cy="75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Modifying features using under and oversampling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6201065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1" y="1"/>
                </a:moveTo>
                <a:lnTo>
                  <a:pt x="7989" y="9245"/>
                </a:lnTo>
                <a:lnTo>
                  <a:pt x="1" y="18466"/>
                </a:lnTo>
                <a:lnTo>
                  <a:pt x="24446" y="18466"/>
                </a:lnTo>
                <a:lnTo>
                  <a:pt x="32344" y="9245"/>
                </a:lnTo>
                <a:lnTo>
                  <a:pt x="24446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7082444" y="2916226"/>
            <a:ext cx="507045" cy="513501"/>
            <a:chOff x="7179350" y="2916226"/>
            <a:chExt cx="507045" cy="513501"/>
          </a:xfrm>
        </p:grpSpPr>
        <p:sp>
          <p:nvSpPr>
            <p:cNvPr id="429" name="Google Shape;429;p38"/>
            <p:cNvSpPr/>
            <p:nvPr/>
          </p:nvSpPr>
          <p:spPr>
            <a:xfrm>
              <a:off x="7179350" y="3429657"/>
              <a:ext cx="507045" cy="70"/>
            </a:xfrm>
            <a:custGeom>
              <a:avLst/>
              <a:gdLst/>
              <a:ahLst/>
              <a:cxnLst/>
              <a:rect l="l" t="t" r="r" b="b"/>
              <a:pathLst>
                <a:path w="7236" h="1" fill="none" extrusionOk="0">
                  <a:moveTo>
                    <a:pt x="7236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433648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 txBox="1"/>
          <p:nvPr/>
        </p:nvSpPr>
        <p:spPr>
          <a:xfrm>
            <a:off x="7077270" y="1905969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4538274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Dimension Reduction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4538275" y="4154495"/>
            <a:ext cx="1913700" cy="51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Techniques like LDA and PCA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4361697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989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5241641" y="2916226"/>
            <a:ext cx="507115" cy="513501"/>
            <a:chOff x="5334921" y="2916226"/>
            <a:chExt cx="507115" cy="513501"/>
          </a:xfrm>
        </p:grpSpPr>
        <p:sp>
          <p:nvSpPr>
            <p:cNvPr id="436" name="Google Shape;436;p38"/>
            <p:cNvSpPr/>
            <p:nvPr/>
          </p:nvSpPr>
          <p:spPr>
            <a:xfrm>
              <a:off x="5334921" y="3429657"/>
              <a:ext cx="507115" cy="70"/>
            </a:xfrm>
            <a:custGeom>
              <a:avLst/>
              <a:gdLst/>
              <a:ahLst/>
              <a:cxnLst/>
              <a:rect l="l" t="t" r="r" b="b"/>
              <a:pathLst>
                <a:path w="7237" h="1" fill="none" extrusionOk="0">
                  <a:moveTo>
                    <a:pt x="72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8928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0" y="0"/>
                  </a:moveTo>
                  <a:lnTo>
                    <a:pt x="0" y="7327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8"/>
          <p:cNvSpPr txBox="1"/>
          <p:nvPr/>
        </p:nvSpPr>
        <p:spPr>
          <a:xfrm>
            <a:off x="5220216" y="1905219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p38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NaN values</a:t>
            </a:r>
            <a:endParaRPr dirty="0"/>
          </a:p>
        </p:txBody>
      </p:sp>
      <p:sp>
        <p:nvSpPr>
          <p:cNvPr id="969" name="Google Shape;969;p54"/>
          <p:cNvSpPr txBox="1">
            <a:spLocks noGrp="1"/>
          </p:cNvSpPr>
          <p:nvPr>
            <p:ph type="subTitle" idx="1"/>
          </p:nvPr>
        </p:nvSpPr>
        <p:spPr>
          <a:xfrm>
            <a:off x="723900" y="1557624"/>
            <a:ext cx="3436800" cy="308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dirty="0" smtClean="0"/>
              <a:t>Trying to plot the NaN value count against feature list</a:t>
            </a:r>
            <a:r>
              <a:rPr lang="en" dirty="0" smtClean="0"/>
              <a:t>: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Initially, multiple columns have very high NaN values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Remove columns having over 20% NaN values.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Dropping irrelevant columns like “id” and “url”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Numerical values replaced by mean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37" y="706888"/>
            <a:ext cx="4336027" cy="192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37" y="2933363"/>
            <a:ext cx="4345033" cy="16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Values</a:t>
            </a:r>
            <a:endParaRPr dirty="0"/>
          </a:p>
        </p:txBody>
      </p:sp>
      <p:sp>
        <p:nvSpPr>
          <p:cNvPr id="962" name="Google Shape;962;p53"/>
          <p:cNvSpPr txBox="1">
            <a:spLocks noGrp="1"/>
          </p:cNvSpPr>
          <p:nvPr>
            <p:ph type="subTitle" idx="1"/>
          </p:nvPr>
        </p:nvSpPr>
        <p:spPr>
          <a:xfrm>
            <a:off x="1655100" y="2261050"/>
            <a:ext cx="25362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Target values categories are combines and replaced by 0 and 1 for binary classification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06" b="2124"/>
          <a:stretch/>
        </p:blipFill>
        <p:spPr>
          <a:xfrm>
            <a:off x="4607718" y="1532940"/>
            <a:ext cx="3696439" cy="2496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>
                <a:solidFill>
                  <a:schemeClr val="accent5"/>
                </a:solidFill>
              </a:rPr>
              <a:t>03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Club Loan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4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8"/>
          <p:cNvSpPr txBox="1">
            <a:spLocks noGrp="1"/>
          </p:cNvSpPr>
          <p:nvPr>
            <p:ph type="title"/>
          </p:nvPr>
        </p:nvSpPr>
        <p:spPr>
          <a:xfrm>
            <a:off x="723900" y="132803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Correlation Matrix </a:t>
            </a:r>
            <a:endParaRPr dirty="0"/>
          </a:p>
        </p:txBody>
      </p:sp>
      <p:sp>
        <p:nvSpPr>
          <p:cNvPr id="820" name="Google Shape;820;p48"/>
          <p:cNvSpPr txBox="1"/>
          <p:nvPr/>
        </p:nvSpPr>
        <p:spPr>
          <a:xfrm>
            <a:off x="350044" y="4431287"/>
            <a:ext cx="2120956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igh correlation -last_fico_range_high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983600" y="4089312"/>
            <a:ext cx="987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0.67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2546667" y="4431287"/>
            <a:ext cx="2063166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 correlation -</a:t>
            </a:r>
            <a:r>
              <a:rPr lang="en-US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last_fico_range_low</a:t>
            </a:r>
            <a:endParaRPr lang="en-US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48"/>
          <p:cNvSpPr txBox="1"/>
          <p:nvPr/>
        </p:nvSpPr>
        <p:spPr>
          <a:xfrm>
            <a:off x="3046729" y="4099762"/>
            <a:ext cx="987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0.58</a:t>
            </a:r>
            <a:endParaRPr sz="1800" b="1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4" name="Google Shape;824;p48"/>
          <p:cNvSpPr txBox="1"/>
          <p:nvPr/>
        </p:nvSpPr>
        <p:spPr>
          <a:xfrm>
            <a:off x="4609833" y="4431287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Low correlation – int_rate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5" name="Google Shape;825;p48"/>
          <p:cNvSpPr txBox="1"/>
          <p:nvPr/>
        </p:nvSpPr>
        <p:spPr>
          <a:xfrm>
            <a:off x="5109939" y="4113312"/>
            <a:ext cx="987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0.26</a:t>
            </a:r>
            <a:endParaRPr sz="18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48"/>
          <p:cNvSpPr txBox="1"/>
          <p:nvPr/>
        </p:nvSpPr>
        <p:spPr>
          <a:xfrm>
            <a:off x="6673000" y="4431287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Low correlation – total_pymnt_inv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48"/>
          <p:cNvSpPr txBox="1"/>
          <p:nvPr/>
        </p:nvSpPr>
        <p:spPr>
          <a:xfrm>
            <a:off x="7173100" y="4113312"/>
            <a:ext cx="987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0.31</a:t>
            </a:r>
            <a:endParaRPr sz="18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p48"/>
          <p:cNvSpPr/>
          <p:nvPr/>
        </p:nvSpPr>
        <p:spPr>
          <a:xfrm rot="10800000" flipH="1">
            <a:off x="6171398" y="-1859847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70" y="737018"/>
            <a:ext cx="5953472" cy="3074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Correlation Conclusion</a:t>
            </a:r>
            <a:endParaRPr dirty="0"/>
          </a:p>
        </p:txBody>
      </p:sp>
      <p:sp>
        <p:nvSpPr>
          <p:cNvPr id="969" name="Google Shape;969;p54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Fico values have a very negatively high correlation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Most values have a “0” or extremely low correlation with loan status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Some values like recoveries and collection recovery fee have a considerable positive correlation</a:t>
            </a:r>
            <a:endParaRPr dirty="0" smtClean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92" y="1040700"/>
            <a:ext cx="3977691" cy="31935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</a:t>
            </a:r>
            <a:endParaRPr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Installments</a:t>
            </a:r>
            <a:endParaRPr dirty="0"/>
          </a:p>
        </p:txBody>
      </p:sp>
      <p:sp>
        <p:nvSpPr>
          <p:cNvPr id="452" name="Google Shape;452;p3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Installments column seems to be normally distributed</a:t>
            </a:r>
            <a:endParaRPr dirty="0"/>
          </a:p>
        </p:txBody>
      </p:sp>
      <p:sp>
        <p:nvSpPr>
          <p:cNvPr id="453" name="Google Shape;453;p3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FICO RANGE HIGH</a:t>
            </a:r>
            <a:endParaRPr dirty="0"/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FICO range is the most important column in the provided dataset</a:t>
            </a:r>
            <a:endParaRPr dirty="0"/>
          </a:p>
        </p:txBody>
      </p:sp>
      <p:sp>
        <p:nvSpPr>
          <p:cNvPr id="455" name="Google Shape;455;p3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FICO RANGE LOW</a:t>
            </a:r>
            <a:endParaRPr dirty="0"/>
          </a:p>
        </p:txBody>
      </p:sp>
      <p:sp>
        <p:nvSpPr>
          <p:cNvPr id="456" name="Google Shape;456;p3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No normal distribution but a decreasing trend is observed</a:t>
            </a:r>
            <a:endParaRPr dirty="0"/>
          </a:p>
        </p:txBody>
      </p:sp>
      <p:grpSp>
        <p:nvGrpSpPr>
          <p:cNvPr id="460" name="Google Shape;460;p39"/>
          <p:cNvGrpSpPr/>
          <p:nvPr/>
        </p:nvGrpSpPr>
        <p:grpSpPr>
          <a:xfrm>
            <a:off x="6237622" y="3275243"/>
            <a:ext cx="509968" cy="457188"/>
            <a:chOff x="854261" y="2908813"/>
            <a:chExt cx="377474" cy="335748"/>
          </a:xfrm>
        </p:grpSpPr>
        <p:sp>
          <p:nvSpPr>
            <p:cNvPr id="461" name="Google Shape;461;p3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815982" y="3275243"/>
            <a:ext cx="457185" cy="457207"/>
            <a:chOff x="3996113" y="4291176"/>
            <a:chExt cx="336512" cy="335048"/>
          </a:xfrm>
        </p:grpSpPr>
        <p:sp>
          <p:nvSpPr>
            <p:cNvPr id="467" name="Google Shape;467;p39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3513190" y="3327992"/>
            <a:ext cx="457196" cy="358134"/>
            <a:chOff x="2611458" y="3816374"/>
            <a:chExt cx="426329" cy="332375"/>
          </a:xfrm>
        </p:grpSpPr>
        <p:sp>
          <p:nvSpPr>
            <p:cNvPr id="481" name="Google Shape;481;p39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9" y="1481363"/>
            <a:ext cx="2445544" cy="1525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002" y="1489066"/>
            <a:ext cx="5331726" cy="1517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Outliers</a:t>
            </a:r>
            <a:endParaRPr dirty="0"/>
          </a:p>
        </p:txBody>
      </p:sp>
      <p:sp>
        <p:nvSpPr>
          <p:cNvPr id="847" name="Google Shape;847;p49"/>
          <p:cNvSpPr txBox="1">
            <a:spLocks noGrp="1"/>
          </p:cNvSpPr>
          <p:nvPr>
            <p:ph type="body" idx="4294967295"/>
          </p:nvPr>
        </p:nvSpPr>
        <p:spPr>
          <a:xfrm>
            <a:off x="2333175" y="4119145"/>
            <a:ext cx="4477800" cy="874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A large number of outliers are observed, especially in fico range, implying the total range of the values around the mean is too high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860" name="Google Shape;860;p49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01" y="1097594"/>
            <a:ext cx="6236147" cy="29003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accent6"/>
                </a:solidFill>
              </a:rPr>
              <a:t>04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Club Loan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6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Models</a:t>
            </a:r>
            <a:endParaRPr dirty="0"/>
          </a:p>
        </p:txBody>
      </p:sp>
      <p:cxnSp>
        <p:nvCxnSpPr>
          <p:cNvPr id="606" name="Google Shape;606;p43"/>
          <p:cNvCxnSpPr/>
          <p:nvPr/>
        </p:nvCxnSpPr>
        <p:spPr>
          <a:xfrm rot="10800000">
            <a:off x="1062000" y="2385475"/>
            <a:ext cx="703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3"/>
          <p:cNvSpPr txBox="1">
            <a:spLocks noGrp="1"/>
          </p:cNvSpPr>
          <p:nvPr>
            <p:ph type="title" idx="4294967295"/>
          </p:nvPr>
        </p:nvSpPr>
        <p:spPr>
          <a:xfrm>
            <a:off x="826989" y="2944581"/>
            <a:ext cx="142005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Logistic Regression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1441500" y="2289975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43"/>
          <p:cNvCxnSpPr>
            <a:stCxn id="608" idx="4"/>
          </p:cNvCxnSpPr>
          <p:nvPr/>
        </p:nvCxnSpPr>
        <p:spPr>
          <a:xfrm>
            <a:off x="1537050" y="248107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43"/>
          <p:cNvSpPr txBox="1">
            <a:spLocks noGrp="1"/>
          </p:cNvSpPr>
          <p:nvPr>
            <p:ph type="title" idx="4294967295"/>
          </p:nvPr>
        </p:nvSpPr>
        <p:spPr>
          <a:xfrm>
            <a:off x="2969888" y="2938900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6"/>
                </a:solidFill>
              </a:rPr>
              <a:t>PCA and LR</a:t>
            </a:r>
            <a:endParaRPr sz="1800" dirty="0">
              <a:solidFill>
                <a:schemeClr val="accent6"/>
              </a:solidFill>
            </a:endParaRPr>
          </a:p>
        </p:txBody>
      </p:sp>
      <p:sp>
        <p:nvSpPr>
          <p:cNvPr id="611" name="Google Shape;611;p43"/>
          <p:cNvSpPr/>
          <p:nvPr/>
        </p:nvSpPr>
        <p:spPr>
          <a:xfrm>
            <a:off x="3469388" y="2289934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2" name="Google Shape;612;p43"/>
          <p:cNvCxnSpPr>
            <a:stCxn id="611" idx="4"/>
          </p:cNvCxnSpPr>
          <p:nvPr/>
        </p:nvCxnSpPr>
        <p:spPr>
          <a:xfrm>
            <a:off x="3564938" y="2481034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43"/>
          <p:cNvSpPr txBox="1">
            <a:spLocks noGrp="1"/>
          </p:cNvSpPr>
          <p:nvPr>
            <p:ph type="title" idx="4294967295"/>
          </p:nvPr>
        </p:nvSpPr>
        <p:spPr>
          <a:xfrm>
            <a:off x="4808818" y="2953900"/>
            <a:ext cx="1568013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Linear Discriminant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5497288" y="2289932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5" name="Google Shape;615;p43"/>
          <p:cNvCxnSpPr>
            <a:stCxn id="614" idx="4"/>
          </p:cNvCxnSpPr>
          <p:nvPr/>
        </p:nvCxnSpPr>
        <p:spPr>
          <a:xfrm>
            <a:off x="5592838" y="2481032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43"/>
          <p:cNvSpPr txBox="1">
            <a:spLocks noGrp="1"/>
          </p:cNvSpPr>
          <p:nvPr>
            <p:ph type="title" idx="4294967295"/>
          </p:nvPr>
        </p:nvSpPr>
        <p:spPr>
          <a:xfrm>
            <a:off x="6952549" y="2978075"/>
            <a:ext cx="1379017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6"/>
                </a:solidFill>
              </a:rPr>
              <a:t>Over / Under Sampling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7525188" y="2289925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8" name="Google Shape;618;p43"/>
          <p:cNvCxnSpPr/>
          <p:nvPr/>
        </p:nvCxnSpPr>
        <p:spPr>
          <a:xfrm>
            <a:off x="7620763" y="248102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43"/>
          <p:cNvSpPr txBox="1"/>
          <p:nvPr/>
        </p:nvSpPr>
        <p:spPr>
          <a:xfrm>
            <a:off x="712025" y="3533146"/>
            <a:ext cx="16500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Basic logistic regression provides a good model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2636911" y="3533146"/>
            <a:ext cx="1882069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Adding Principal component analysis boosts the efficiency of LR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4767849" y="3533146"/>
            <a:ext cx="1947276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Linear Discriminant Analysis improves the model accuracy to ~99%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43"/>
          <p:cNvSpPr txBox="1"/>
          <p:nvPr/>
        </p:nvSpPr>
        <p:spPr>
          <a:xfrm>
            <a:off x="6757333" y="3531373"/>
            <a:ext cx="1826743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Due to disproportionate target values, sampling is used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43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3"/>
          <p:cNvGrpSpPr/>
          <p:nvPr/>
        </p:nvGrpSpPr>
        <p:grpSpPr>
          <a:xfrm>
            <a:off x="1319863" y="1711112"/>
            <a:ext cx="445022" cy="401614"/>
            <a:chOff x="4880567" y="1535870"/>
            <a:chExt cx="356245" cy="317607"/>
          </a:xfrm>
        </p:grpSpPr>
        <p:sp>
          <p:nvSpPr>
            <p:cNvPr id="625" name="Google Shape;625;p43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3"/>
          <p:cNvGrpSpPr/>
          <p:nvPr/>
        </p:nvGrpSpPr>
        <p:grpSpPr>
          <a:xfrm>
            <a:off x="3340307" y="1683313"/>
            <a:ext cx="449276" cy="457193"/>
            <a:chOff x="7098912" y="1969392"/>
            <a:chExt cx="359651" cy="361560"/>
          </a:xfrm>
        </p:grpSpPr>
        <p:sp>
          <p:nvSpPr>
            <p:cNvPr id="631" name="Google Shape;631;p43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3"/>
          <p:cNvGrpSpPr/>
          <p:nvPr/>
        </p:nvGrpSpPr>
        <p:grpSpPr>
          <a:xfrm>
            <a:off x="7395196" y="1683333"/>
            <a:ext cx="451144" cy="457153"/>
            <a:chOff x="7538896" y="1970156"/>
            <a:chExt cx="361147" cy="361529"/>
          </a:xfrm>
        </p:grpSpPr>
        <p:sp>
          <p:nvSpPr>
            <p:cNvPr id="645" name="Google Shape;645;p43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5326666" y="1686424"/>
            <a:ext cx="509391" cy="450955"/>
            <a:chOff x="4876780" y="2418064"/>
            <a:chExt cx="407774" cy="356627"/>
          </a:xfrm>
        </p:grpSpPr>
        <p:sp>
          <p:nvSpPr>
            <p:cNvPr id="652" name="Google Shape;652;p43"/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068159" y="2418064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Contents of This Template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/>
              <a:t>A slide structure based on a presentation for a meeting,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/>
              <a:t>An assortment of illustrations and photos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 slide.</a:t>
            </a:r>
            <a:endParaRPr b="1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 b="1">
                <a:uFill>
                  <a:noFill/>
                </a:uFill>
                <a:hlinkClick r:id=""/>
              </a:rPr>
              <a:t>Instructions for use</a:t>
            </a:r>
            <a:r>
              <a:rPr lang="en">
                <a:uFill>
                  <a:noFill/>
                </a:uFill>
                <a:hlinkClick r:id=""/>
              </a:rPr>
              <a:t>.</a:t>
            </a:r>
            <a:endParaRPr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used in the template.</a:t>
            </a:r>
            <a:endParaRPr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Char char="●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>
                <a:uFill>
                  <a:noFill/>
                </a:uFill>
                <a:hlinkClick r:id="" action="ppaction://noaction"/>
              </a:rPr>
              <a:t>.</a:t>
            </a:r>
            <a:r>
              <a:rPr lang="en"/>
              <a:t>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Poppins"/>
              <a:buChar char="●"/>
            </a:pPr>
            <a:r>
              <a:rPr lang="en" b="1">
                <a:uFill>
                  <a:noFill/>
                </a:uFill>
                <a:hlinkClick r:id="" action="ppaction://noaction"/>
              </a:rPr>
              <a:t>Sets of customizable icons</a:t>
            </a:r>
            <a:r>
              <a:rPr lang="en"/>
              <a:t>: general, business, avatar, creative process, education, help &amp; support, medical, nature, performing arts, SEO &amp; marketing, and teamwork.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You can delete this slide when you’re done editing the presentation.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6"/>
          <p:cNvSpPr txBox="1">
            <a:spLocks noGrp="1"/>
          </p:cNvSpPr>
          <p:nvPr>
            <p:ph type="title"/>
          </p:nvPr>
        </p:nvSpPr>
        <p:spPr>
          <a:xfrm>
            <a:off x="701954" y="370151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Results</a:t>
            </a:r>
            <a:endParaRPr dirty="0"/>
          </a:p>
        </p:txBody>
      </p:sp>
      <p:sp>
        <p:nvSpPr>
          <p:cNvPr id="690" name="Google Shape;690;p46"/>
          <p:cNvSpPr/>
          <p:nvPr/>
        </p:nvSpPr>
        <p:spPr>
          <a:xfrm>
            <a:off x="3395271" y="2643887"/>
            <a:ext cx="2338800" cy="3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3795323" y="1992927"/>
            <a:ext cx="1538700" cy="39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4131559" y="1341966"/>
            <a:ext cx="8661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/>
          <p:nvPr/>
        </p:nvSpPr>
        <p:spPr>
          <a:xfrm flipH="1">
            <a:off x="6132581" y="3300941"/>
            <a:ext cx="1464600" cy="131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Sampled Logistic Regression results in the best performing model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 flipH="1">
            <a:off x="6132596" y="2916341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04.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 flipH="1">
            <a:off x="1514745" y="3226786"/>
            <a:ext cx="1464600" cy="13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LDA tanks the positive f1 value but does not affec the negative f1 value as much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 flipH="1">
            <a:off x="1514758" y="2842187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 flipH="1">
            <a:off x="6149801" y="1732290"/>
            <a:ext cx="1464600" cy="110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PCA Does not improve the model, but results in less efficiency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8" name="Google Shape;698;p46"/>
          <p:cNvSpPr txBox="1"/>
          <p:nvPr/>
        </p:nvSpPr>
        <p:spPr>
          <a:xfrm flipH="1">
            <a:off x="6149816" y="1341966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9" name="Google Shape;699;p46"/>
          <p:cNvSpPr txBox="1"/>
          <p:nvPr/>
        </p:nvSpPr>
        <p:spPr>
          <a:xfrm flipH="1">
            <a:off x="1480370" y="1732565"/>
            <a:ext cx="1464600" cy="91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Logistic Regression results in very high accuracy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 flipH="1">
            <a:off x="1480383" y="1344966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01.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01" name="Google Shape;701;p46"/>
          <p:cNvCxnSpPr>
            <a:endCxn id="694" idx="3"/>
          </p:cNvCxnSpPr>
          <p:nvPr/>
        </p:nvCxnSpPr>
        <p:spPr>
          <a:xfrm>
            <a:off x="5338121" y="3108648"/>
            <a:ext cx="79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6"/>
          <p:cNvCxnSpPr>
            <a:endCxn id="696" idx="1"/>
          </p:cNvCxnSpPr>
          <p:nvPr/>
        </p:nvCxnSpPr>
        <p:spPr>
          <a:xfrm rot="10800000">
            <a:off x="2979246" y="3034483"/>
            <a:ext cx="118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46"/>
          <p:cNvCxnSpPr>
            <a:stCxn id="691" idx="3"/>
            <a:endCxn id="698" idx="3"/>
          </p:cNvCxnSpPr>
          <p:nvPr/>
        </p:nvCxnSpPr>
        <p:spPr>
          <a:xfrm flipV="1">
            <a:off x="5334023" y="1534266"/>
            <a:ext cx="815793" cy="65396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46"/>
          <p:cNvCxnSpPr>
            <a:stCxn id="692" idx="1"/>
            <a:endCxn id="700" idx="1"/>
          </p:cNvCxnSpPr>
          <p:nvPr/>
        </p:nvCxnSpPr>
        <p:spPr>
          <a:xfrm rot="10800000">
            <a:off x="2945059" y="1537266"/>
            <a:ext cx="1186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5" name="Google Shape;705;p46"/>
          <p:cNvSpPr/>
          <p:nvPr/>
        </p:nvSpPr>
        <p:spPr>
          <a:xfrm flipH="1">
            <a:off x="9" y="368310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02" y="1281641"/>
            <a:ext cx="31146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>
            <a:spLocks noGrp="1"/>
          </p:cNvSpPr>
          <p:nvPr>
            <p:ph type="subTitle" idx="1"/>
          </p:nvPr>
        </p:nvSpPr>
        <p:spPr>
          <a:xfrm>
            <a:off x="723900" y="1457350"/>
            <a:ext cx="7699950" cy="3377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Null Hypothesis: </a:t>
            </a:r>
            <a:r>
              <a:rPr lang="en-US" dirty="0"/>
              <a:t>There is no significant difference between the mean loan amount of paid and charged off loans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Alternate Hypothesis: </a:t>
            </a:r>
            <a:r>
              <a:rPr lang="en-US" dirty="0"/>
              <a:t>There is a significant difference between the mean loan amount of paid and charged off loans.</a:t>
            </a:r>
            <a:endParaRPr lang="en-US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NOTE - </a:t>
            </a:r>
            <a:r>
              <a:rPr lang="en-US" dirty="0" smtClean="0"/>
              <a:t>We </a:t>
            </a:r>
            <a:r>
              <a:rPr lang="en-US" dirty="0"/>
              <a:t>can also use t-test but it is used to compare the mean of two given samples like the Z-test. However, It is implemented when the sample size is less than 30. It assumes a normal distribution of the sample. It can also be one-sample or two-sample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Loan Status</a:t>
            </a:r>
            <a:r>
              <a:rPr lang="en-US" dirty="0"/>
              <a:t> - '0' - Fully Paid</a:t>
            </a:r>
          </a:p>
          <a:p>
            <a:r>
              <a:rPr lang="en-US" b="1" dirty="0"/>
              <a:t>Loan Status</a:t>
            </a:r>
            <a:r>
              <a:rPr lang="en-US" dirty="0"/>
              <a:t> - '1' - Charged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Statistical Analysis – Sample Z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57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Meeting Objectives</a:t>
            </a:r>
            <a:endParaRPr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1"/>
          </p:nvPr>
        </p:nvSpPr>
        <p:spPr>
          <a:xfrm>
            <a:off x="7239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Loan Amount</a:t>
            </a: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2"/>
          </p:nvPr>
        </p:nvSpPr>
        <p:spPr>
          <a:xfrm>
            <a:off x="7239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z = -75.212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 = 0.0</a:t>
            </a:r>
            <a:endParaRPr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3"/>
          </p:nvPr>
        </p:nvSpPr>
        <p:spPr>
          <a:xfrm>
            <a:off x="342915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Interest Rate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342915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Z = -296.074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 = 0.0</a:t>
            </a:r>
            <a:endParaRPr dirty="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6134400" y="23468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Installment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6"/>
          </p:nvPr>
        </p:nvSpPr>
        <p:spPr>
          <a:xfrm>
            <a:off x="6134400" y="26421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Z</a:t>
            </a:r>
            <a:r>
              <a:rPr lang="en" dirty="0" smtClean="0"/>
              <a:t> = -59.518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</a:t>
            </a:r>
            <a:r>
              <a:rPr lang="en" dirty="0" smtClean="0"/>
              <a:t> = 0.0</a:t>
            </a:r>
            <a:endParaRPr dirty="0"/>
          </a:p>
        </p:txBody>
      </p:sp>
      <p:grpSp>
        <p:nvGrpSpPr>
          <p:cNvPr id="369" name="Google Shape;369;p34"/>
          <p:cNvGrpSpPr/>
          <p:nvPr/>
        </p:nvGrpSpPr>
        <p:grpSpPr>
          <a:xfrm>
            <a:off x="4331180" y="1838003"/>
            <a:ext cx="481640" cy="475902"/>
            <a:chOff x="4687894" y="2289713"/>
            <a:chExt cx="359594" cy="353909"/>
          </a:xfrm>
        </p:grpSpPr>
        <p:sp>
          <p:nvSpPr>
            <p:cNvPr id="370" name="Google Shape;370;p34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7026304" y="1837111"/>
            <a:ext cx="498355" cy="477696"/>
            <a:chOff x="7390435" y="3680868"/>
            <a:chExt cx="372073" cy="355243"/>
          </a:xfrm>
        </p:grpSpPr>
        <p:sp>
          <p:nvSpPr>
            <p:cNvPr id="374" name="Google Shape;374;p34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>
            <a:off x="1615803" y="1824494"/>
            <a:ext cx="501885" cy="502932"/>
            <a:chOff x="1421638" y="4125629"/>
            <a:chExt cx="374709" cy="374010"/>
          </a:xfrm>
        </p:grpSpPr>
        <p:sp>
          <p:nvSpPr>
            <p:cNvPr id="381" name="Google Shape;381;p34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64;p34"/>
          <p:cNvSpPr txBox="1">
            <a:spLocks/>
          </p:cNvSpPr>
          <p:nvPr/>
        </p:nvSpPr>
        <p:spPr>
          <a:xfrm>
            <a:off x="1925369" y="3519781"/>
            <a:ext cx="5573293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1100"/>
            </a:pPr>
            <a:r>
              <a:rPr lang="en-US" dirty="0"/>
              <a:t>We reject null hypothesis and accept Alternate Hypothesis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23" name="Google Shape;323;p30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Dataset and feature description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Exploratory data analysis </a:t>
            </a:r>
            <a:r>
              <a:rPr lang="en" dirty="0" smtClean="0"/>
              <a:t>and </a:t>
            </a:r>
            <a:r>
              <a:rPr lang="en" dirty="0" smtClean="0"/>
              <a:t>statistical analysis 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6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Preprocessing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8"/>
          </p:nvPr>
        </p:nvSpPr>
        <p:spPr>
          <a:xfrm>
            <a:off x="58052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Problem being tackled and statistical analysis</a:t>
            </a: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9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14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Results and inferences derived </a:t>
            </a:r>
            <a:r>
              <a:rPr lang="en" dirty="0" smtClean="0"/>
              <a:t>from machine learning</a:t>
            </a:r>
            <a:endParaRPr dirty="0"/>
          </a:p>
        </p:txBody>
      </p:sp>
      <p:sp>
        <p:nvSpPr>
          <p:cNvPr id="333" name="Google Shape;333;p30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Club Loan Data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Interested in exploring the ability to predict a borrower’s likelihood to pay back a loan based on available information at the origination of </a:t>
            </a:r>
            <a:r>
              <a:rPr lang="en-US" dirty="0" smtClean="0"/>
              <a:t>a loan</a:t>
            </a:r>
            <a:r>
              <a:rPr lang="en-US" dirty="0"/>
              <a:t>.</a:t>
            </a:r>
          </a:p>
        </p:txBody>
      </p:sp>
      <p:sp>
        <p:nvSpPr>
          <p:cNvPr id="350" name="Google Shape;350;p32"/>
          <p:cNvSpPr/>
          <p:nvPr/>
        </p:nvSpPr>
        <p:spPr>
          <a:xfrm rot="10800000" flipH="1">
            <a:off x="3958675" y="25"/>
            <a:ext cx="5185398" cy="205167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flipH="1">
            <a:off x="-164" y="3157977"/>
            <a:ext cx="5018212" cy="198553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>
            <a:spLocks noGrp="1"/>
          </p:cNvSpPr>
          <p:nvPr>
            <p:ph type="subTitle" idx="1"/>
          </p:nvPr>
        </p:nvSpPr>
        <p:spPr>
          <a:xfrm>
            <a:off x="723900" y="1457350"/>
            <a:ext cx="7699950" cy="3377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task is to predict if a person borrowing money in the form of a loan, is more likely to pay the loan or forfeit the loan deadline. </a:t>
            </a:r>
            <a:endParaRPr lang="en-US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prediction will be based on information that is available to the lender at the time of allotting the loan amount at the origin. </a:t>
            </a:r>
            <a:endParaRPr lang="en-US" dirty="0" smtClean="0"/>
          </a:p>
          <a:p>
            <a:pPr marL="0" lvl="0" indent="0" algn="l"/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this information is used to predict if the loan will be paid off, or will there be dues remaining, hence making it a binary classification task.</a:t>
            </a:r>
            <a:endParaRPr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Abstract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>
            <a:spLocks noGrp="1"/>
          </p:cNvSpPr>
          <p:nvPr>
            <p:ph type="subTitle" idx="1"/>
          </p:nvPr>
        </p:nvSpPr>
        <p:spPr>
          <a:xfrm>
            <a:off x="723900" y="1457350"/>
            <a:ext cx="7699950" cy="3377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lending club dataset is acquired from </a:t>
            </a:r>
            <a:r>
              <a:rPr lang="en-US" dirty="0" err="1"/>
              <a:t>Kaggle</a:t>
            </a:r>
            <a:r>
              <a:rPr lang="en-US" dirty="0"/>
              <a:t>, which consists of 2.2M records released in 2018. It consists of 150 columns of raw data including valuable customer and lender information as well as general information like </a:t>
            </a:r>
            <a:r>
              <a:rPr lang="en-US" dirty="0" err="1" smtClean="0"/>
              <a:t>loan_id</a:t>
            </a:r>
            <a:r>
              <a:rPr lang="en-US" dirty="0"/>
              <a:t>, </a:t>
            </a:r>
            <a:r>
              <a:rPr lang="en-US" dirty="0" err="1" smtClean="0"/>
              <a:t>member_id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features such as monthly payment, interest rate, income, term of the loan, installments as well as borrower information features such as job title, home ownership, verification, annual income </a:t>
            </a:r>
            <a:r>
              <a:rPr lang="en-US" dirty="0" smtClean="0"/>
              <a:t>etc. are available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target column is the </a:t>
            </a:r>
            <a:r>
              <a:rPr lang="en-US" dirty="0" err="1" smtClean="0"/>
              <a:t>loan_status</a:t>
            </a:r>
            <a:r>
              <a:rPr lang="en-US" dirty="0"/>
              <a:t> </a:t>
            </a:r>
            <a:r>
              <a:rPr lang="en-US" dirty="0" smtClean="0"/>
              <a:t>divided into Fully Paid, Current, Charged Off, Grace Period, Late and Default.</a:t>
            </a:r>
            <a:endParaRPr lang="en-US" dirty="0" smtClean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0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5659175" y="2075656"/>
            <a:ext cx="2760900" cy="616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Related work</a:t>
            </a:r>
            <a:endParaRPr dirty="0"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1"/>
          </p:nvPr>
        </p:nvSpPr>
        <p:spPr>
          <a:xfrm>
            <a:off x="5837530" y="2640784"/>
            <a:ext cx="3167480" cy="2081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 err="1"/>
              <a:t>LendingClub</a:t>
            </a:r>
            <a:r>
              <a:rPr lang="en-US" dirty="0"/>
              <a:t> Wikipedia states that it is a financial services company headquartered in San Francisco, California. At its height, </a:t>
            </a:r>
            <a:r>
              <a:rPr lang="en-US" dirty="0" err="1"/>
              <a:t>LendingClub</a:t>
            </a:r>
            <a:r>
              <a:rPr lang="en-US" dirty="0"/>
              <a:t> was the world's largest peer to peer lending platform reporting that \$15.98 billion in loans had been originated through its platform up to December 31, 2015.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Preprocessing</a:t>
            </a:r>
            <a:br>
              <a:rPr lang="en" dirty="0" smtClean="0"/>
            </a:b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Club Loan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12256"/>
      </p:ext>
    </p:extLst>
  </p:cSld>
  <p:clrMapOvr>
    <a:masterClrMapping/>
  </p:clrMapOvr>
</p:sld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1010</Words>
  <Application>Microsoft Office PowerPoint</Application>
  <PresentationFormat>On-screen Show (16:9)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</vt:lpstr>
      <vt:lpstr>Arial</vt:lpstr>
      <vt:lpstr>Source Sans Pro</vt:lpstr>
      <vt:lpstr>Encode Sans</vt:lpstr>
      <vt:lpstr>Nunito Sans</vt:lpstr>
      <vt:lpstr>Poppins</vt:lpstr>
      <vt:lpstr>Pricing Strategies Meeting by Slidesgo</vt:lpstr>
      <vt:lpstr>Lending Club Loan Data</vt:lpstr>
      <vt:lpstr>Contents of This Template</vt:lpstr>
      <vt:lpstr>Agenda</vt:lpstr>
      <vt:lpstr>Introduction</vt:lpstr>
      <vt:lpstr>OBJECTIVE</vt:lpstr>
      <vt:lpstr>Abstract</vt:lpstr>
      <vt:lpstr>Dataset Description</vt:lpstr>
      <vt:lpstr>Related work</vt:lpstr>
      <vt:lpstr>Preprocessing </vt:lpstr>
      <vt:lpstr>Preprocessing Summary</vt:lpstr>
      <vt:lpstr>NaN values</vt:lpstr>
      <vt:lpstr>Target Values</vt:lpstr>
      <vt:lpstr>Data Analysis</vt:lpstr>
      <vt:lpstr>Correlation Matrix </vt:lpstr>
      <vt:lpstr>Correlation Conclusion</vt:lpstr>
      <vt:lpstr>Exploratory Data Analysis</vt:lpstr>
      <vt:lpstr>Outliers</vt:lpstr>
      <vt:lpstr>Solution</vt:lpstr>
      <vt:lpstr>Machine Learning Models</vt:lpstr>
      <vt:lpstr>Machine Learning Results</vt:lpstr>
      <vt:lpstr>Statistical Analysis – Sample Z Test</vt:lpstr>
      <vt:lpstr>Meeting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Loan Data</dc:title>
  <cp:lastModifiedBy>Asus</cp:lastModifiedBy>
  <cp:revision>12</cp:revision>
  <dcterms:modified xsi:type="dcterms:W3CDTF">2022-12-19T01:55:53Z</dcterms:modified>
</cp:coreProperties>
</file>