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6858000" cx="12192000"/>
  <p:notesSz cx="7010400" cy="9296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42" roundtripDataSignature="AMtx7mgnPeoLvAFh96PG//61YOLZsETLM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customschemas.google.com/relationships/presentationmetadata" Target="metadata"/><Relationship Id="rId41" Type="http://schemas.openxmlformats.org/officeDocument/2006/relationships/slide" Target="slides/slide36.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2" y="0"/>
            <a:ext cx="3038648" cy="46513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970135" y="0"/>
            <a:ext cx="3038648" cy="46513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2" y="8829675"/>
            <a:ext cx="3038648" cy="465138"/>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1:notes"/>
          <p:cNvSpPr txBox="1"/>
          <p:nvPr>
            <p:ph idx="1" type="body"/>
          </p:nvPr>
        </p:nvSpPr>
        <p:spPr>
          <a:xfrm>
            <a:off x="701848" y="4416426"/>
            <a:ext cx="560832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5" name="Google Shape;75;p1: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3a6ef108a9_2_4: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g23a6ef108a9_2_4: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g23a6ef108a9_2_4: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3a6ef108a9_2_11: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3" name="Google Shape;153;g23a6ef108a9_2_11: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g23a6ef108a9_2_11: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3a6ef108a9_2_18: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1" name="Google Shape;161;g23a6ef108a9_2_18: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g23a6ef108a9_2_18: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3a47c562cd_4_120: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9" name="Google Shape;169;g23a47c562cd_4_120: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g23a47c562cd_4_120: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3a47c562cd_4_113: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7" name="Google Shape;177;g23a47c562cd_4_113: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g23a47c562cd_4_113: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3a6ef108a9_1_7: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5" name="Google Shape;185;g23a6ef108a9_1_7: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g23a6ef108a9_1_7: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3a6ef108a9_1_14: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3" name="Google Shape;193;g23a6ef108a9_1_14: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g23a6ef108a9_1_14: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7: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1" name="Google Shape;201;p7: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02" name="Google Shape;202;p7: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8: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 name="Google Shape;209;p8: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10" name="Google Shape;210;p8: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3a6ef108a9_1_30: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7" name="Google Shape;217;g23a6ef108a9_1_30: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g23a6ef108a9_1_30: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2: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1" name="Google Shape;81;p2: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82" name="Google Shape;82;p2: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3a6ef108a9_1_37: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5" name="Google Shape;225;g23a6ef108a9_1_37: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g23a6ef108a9_1_37: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1:notes"/>
          <p:cNvSpPr txBox="1"/>
          <p:nvPr>
            <p:ph idx="1" type="body"/>
          </p:nvPr>
        </p:nvSpPr>
        <p:spPr>
          <a:xfrm>
            <a:off x="701848" y="4416426"/>
            <a:ext cx="5608279" cy="418299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233" name="Google Shape;233;p11: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3a47c562cd_0_36: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240" name="Google Shape;240;g23a47c562cd_0_36: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3a47c562cd_0_48: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247" name="Google Shape;247;g23a47c562cd_0_48: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2:notes"/>
          <p:cNvSpPr txBox="1"/>
          <p:nvPr>
            <p:ph idx="1" type="body"/>
          </p:nvPr>
        </p:nvSpPr>
        <p:spPr>
          <a:xfrm>
            <a:off x="701848" y="4416426"/>
            <a:ext cx="5608279" cy="418299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254" name="Google Shape;254;p12: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3a47c562cd_4_6: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261" name="Google Shape;261;g23a47c562cd_4_6: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3a47c562cd_4_105: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8" name="Google Shape;268;g23a47c562cd_4_105: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269" name="Google Shape;269;g23a47c562cd_4_105: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14: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7" name="Google Shape;277;p14: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278" name="Google Shape;278;p14: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Arial"/>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3a47c562cd_4_24: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7" name="Google Shape;287;g23a47c562cd_4_24: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288" name="Google Shape;288;g23a47c562cd_4_24: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Arial"/>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3a47c562cd_4_31: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7" name="Google Shape;297;g23a47c562cd_4_31: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298" name="Google Shape;298;g23a47c562cd_4_31: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3: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9" name="Google Shape;89;p3: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90" name="Google Shape;90;p3: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3a6ef108a9_1_21: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6" name="Google Shape;306;g23a6ef108a9_1_21: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307" name="Google Shape;307;g23a6ef108a9_1_21: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Arial"/>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3a47c562cd_0_71: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4" name="Google Shape;314;g23a47c562cd_0_71: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315" name="Google Shape;315;g23a47c562cd_0_71: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Arial"/>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15: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4" name="Google Shape;324;p15: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25" name="Google Shape;325;p15: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16:notes"/>
          <p:cNvSpPr txBox="1"/>
          <p:nvPr>
            <p:ph idx="1" type="body"/>
          </p:nvPr>
        </p:nvSpPr>
        <p:spPr>
          <a:xfrm>
            <a:off x="701848" y="4416426"/>
            <a:ext cx="560832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32" name="Google Shape;332;p16: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18:notes"/>
          <p:cNvSpPr txBox="1"/>
          <p:nvPr>
            <p:ph idx="1" type="body"/>
          </p:nvPr>
        </p:nvSpPr>
        <p:spPr>
          <a:xfrm>
            <a:off x="701848" y="4416426"/>
            <a:ext cx="560832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40" name="Google Shape;340;p18: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19: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7" name="Google Shape;347;p19: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48" name="Google Shape;348;p19: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20:notes"/>
          <p:cNvSpPr txBox="1"/>
          <p:nvPr>
            <p:ph idx="1" type="body"/>
          </p:nvPr>
        </p:nvSpPr>
        <p:spPr>
          <a:xfrm>
            <a:off x="701848" y="4416426"/>
            <a:ext cx="560832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55" name="Google Shape;355;p20: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4: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 name="Google Shape;97;p4: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98" name="Google Shape;98;p4: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3a47c562cd_0_8: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 name="Google Shape;105;g23a47c562cd_0_8: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g23a47c562cd_0_8: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5: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 name="Google Shape;113;p5: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14" name="Google Shape;114;p5: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6: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 name="Google Shape;121;p6: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22" name="Google Shape;122;p6: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3a47c562cd_0_62: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9" name="Google Shape;129;g23a47c562cd_0_62: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g23a47c562cd_0_62: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3a6ef108a9_1_0: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7" name="Google Shape;137;g23a6ef108a9_1_0: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g23a6ef108a9_1_0: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 name="Shape 16"/>
        <p:cNvGrpSpPr/>
        <p:nvPr/>
      </p:nvGrpSpPr>
      <p:grpSpPr>
        <a:xfrm>
          <a:off x="0" y="0"/>
          <a:ext cx="0" cy="0"/>
          <a:chOff x="0" y="0"/>
          <a:chExt cx="0" cy="0"/>
        </a:xfrm>
      </p:grpSpPr>
      <p:sp>
        <p:nvSpPr>
          <p:cNvPr id="17" name="Google Shape;17;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 name="Shape 20"/>
        <p:cNvGrpSpPr/>
        <p:nvPr/>
      </p:nvGrpSpPr>
      <p:grpSpPr>
        <a:xfrm>
          <a:off x="0" y="0"/>
          <a:ext cx="0" cy="0"/>
          <a:chOff x="0" y="0"/>
          <a:chExt cx="0" cy="0"/>
        </a:xfrm>
      </p:grpSpPr>
      <p:sp>
        <p:nvSpPr>
          <p:cNvPr id="21" name="Google Shape;21;p2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2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3" name="Google Shape;23;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2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2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5" name="Google Shape;35;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2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2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2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2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2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2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 name="Shape 54"/>
        <p:cNvGrpSpPr/>
        <p:nvPr/>
      </p:nvGrpSpPr>
      <p:grpSpPr>
        <a:xfrm>
          <a:off x="0" y="0"/>
          <a:ext cx="0" cy="0"/>
          <a:chOff x="0" y="0"/>
          <a:chExt cx="0" cy="0"/>
        </a:xfrm>
      </p:grpSpPr>
      <p:sp>
        <p:nvSpPr>
          <p:cNvPr id="55" name="Google Shape;55;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9" name="Shape 59"/>
        <p:cNvGrpSpPr/>
        <p:nvPr/>
      </p:nvGrpSpPr>
      <p:grpSpPr>
        <a:xfrm>
          <a:off x="0" y="0"/>
          <a:ext cx="0" cy="0"/>
          <a:chOff x="0" y="0"/>
          <a:chExt cx="0" cy="0"/>
        </a:xfrm>
      </p:grpSpPr>
      <p:sp>
        <p:nvSpPr>
          <p:cNvPr id="60" name="Google Shape;60;p2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2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2" name="Google Shape;62;p2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3" name="Google Shape;63;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6" name="Shape 66"/>
        <p:cNvGrpSpPr/>
        <p:nvPr/>
      </p:nvGrpSpPr>
      <p:grpSpPr>
        <a:xfrm>
          <a:off x="0" y="0"/>
          <a:ext cx="0" cy="0"/>
          <a:chOff x="0" y="0"/>
          <a:chExt cx="0" cy="0"/>
        </a:xfrm>
      </p:grpSpPr>
      <p:sp>
        <p:nvSpPr>
          <p:cNvPr id="67" name="Google Shape;67;p3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30"/>
          <p:cNvSpPr/>
          <p:nvPr>
            <p:ph idx="2" type="pic"/>
          </p:nvPr>
        </p:nvSpPr>
        <p:spPr>
          <a:xfrm>
            <a:off x="5183188" y="987425"/>
            <a:ext cx="6172200" cy="4873625"/>
          </a:xfrm>
          <a:prstGeom prst="rect">
            <a:avLst/>
          </a:prstGeom>
          <a:noFill/>
          <a:ln>
            <a:noFill/>
          </a:ln>
        </p:spPr>
      </p:sp>
      <p:sp>
        <p:nvSpPr>
          <p:cNvPr id="69" name="Google Shape;69;p3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0" name="Google Shape;70;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2.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88888"/>
                </a:solidFill>
                <a:latin typeface="Arial"/>
                <a:ea typeface="Arial"/>
                <a:cs typeface="Arial"/>
                <a:sym typeface="Arial"/>
              </a:defRPr>
            </a:lvl1pPr>
            <a:lvl2pPr indent="0" lvl="1" marL="0" marR="0" rtl="0" algn="r">
              <a:spcBef>
                <a:spcPts val="0"/>
              </a:spcBef>
              <a:spcAft>
                <a:spcPts val="0"/>
              </a:spcAft>
              <a:buNone/>
              <a:defRPr b="0" i="0" sz="1200" u="none" cap="none" strike="noStrike">
                <a:solidFill>
                  <a:srgbClr val="888888"/>
                </a:solidFill>
                <a:latin typeface="Arial"/>
                <a:ea typeface="Arial"/>
                <a:cs typeface="Arial"/>
                <a:sym typeface="Arial"/>
              </a:defRPr>
            </a:lvl2pPr>
            <a:lvl3pPr indent="0" lvl="2" marL="0" marR="0" rtl="0" algn="r">
              <a:spcBef>
                <a:spcPts val="0"/>
              </a:spcBef>
              <a:spcAft>
                <a:spcPts val="0"/>
              </a:spcAft>
              <a:buNone/>
              <a:defRPr b="0" i="0" sz="1200" u="none" cap="none" strike="noStrike">
                <a:solidFill>
                  <a:srgbClr val="888888"/>
                </a:solidFill>
                <a:latin typeface="Arial"/>
                <a:ea typeface="Arial"/>
                <a:cs typeface="Arial"/>
                <a:sym typeface="Arial"/>
              </a:defRPr>
            </a:lvl3pPr>
            <a:lvl4pPr indent="0" lvl="3" marL="0" marR="0" rtl="0" algn="r">
              <a:spcBef>
                <a:spcPts val="0"/>
              </a:spcBef>
              <a:spcAft>
                <a:spcPts val="0"/>
              </a:spcAft>
              <a:buNone/>
              <a:defRPr b="0" i="0" sz="1200" u="none" cap="none" strike="noStrike">
                <a:solidFill>
                  <a:srgbClr val="888888"/>
                </a:solidFill>
                <a:latin typeface="Arial"/>
                <a:ea typeface="Arial"/>
                <a:cs typeface="Arial"/>
                <a:sym typeface="Arial"/>
              </a:defRPr>
            </a:lvl4pPr>
            <a:lvl5pPr indent="0" lvl="4" marL="0" marR="0" rtl="0" algn="r">
              <a:spcBef>
                <a:spcPts val="0"/>
              </a:spcBef>
              <a:spcAft>
                <a:spcPts val="0"/>
              </a:spcAft>
              <a:buNone/>
              <a:defRPr b="0" i="0" sz="1200" u="none" cap="none" strike="noStrike">
                <a:solidFill>
                  <a:srgbClr val="888888"/>
                </a:solidFill>
                <a:latin typeface="Arial"/>
                <a:ea typeface="Arial"/>
                <a:cs typeface="Arial"/>
                <a:sym typeface="Arial"/>
              </a:defRPr>
            </a:lvl5pPr>
            <a:lvl6pPr indent="0" lvl="5" marL="0" marR="0" rtl="0" algn="r">
              <a:spcBef>
                <a:spcPts val="0"/>
              </a:spcBef>
              <a:spcAft>
                <a:spcPts val="0"/>
              </a:spcAft>
              <a:buNone/>
              <a:defRPr b="0" i="0" sz="1200" u="none" cap="none" strike="noStrike">
                <a:solidFill>
                  <a:srgbClr val="888888"/>
                </a:solidFill>
                <a:latin typeface="Arial"/>
                <a:ea typeface="Arial"/>
                <a:cs typeface="Arial"/>
                <a:sym typeface="Arial"/>
              </a:defRPr>
            </a:lvl6pPr>
            <a:lvl7pPr indent="0" lvl="6" marL="0" marR="0" rtl="0" algn="r">
              <a:spcBef>
                <a:spcPts val="0"/>
              </a:spcBef>
              <a:spcAft>
                <a:spcPts val="0"/>
              </a:spcAft>
              <a:buNone/>
              <a:defRPr b="0" i="0" sz="1200" u="none" cap="none" strike="noStrike">
                <a:solidFill>
                  <a:srgbClr val="888888"/>
                </a:solidFill>
                <a:latin typeface="Arial"/>
                <a:ea typeface="Arial"/>
                <a:cs typeface="Arial"/>
                <a:sym typeface="Arial"/>
              </a:defRPr>
            </a:lvl7pPr>
            <a:lvl8pPr indent="0" lvl="7" marL="0" marR="0" rtl="0" algn="r">
              <a:spcBef>
                <a:spcPts val="0"/>
              </a:spcBef>
              <a:spcAft>
                <a:spcPts val="0"/>
              </a:spcAft>
              <a:buNone/>
              <a:defRPr b="0" i="0" sz="1200" u="none" cap="none" strike="noStrike">
                <a:solidFill>
                  <a:srgbClr val="888888"/>
                </a:solidFill>
                <a:latin typeface="Arial"/>
                <a:ea typeface="Arial"/>
                <a:cs typeface="Arial"/>
                <a:sym typeface="Arial"/>
              </a:defRPr>
            </a:lvl8pPr>
            <a:lvl9pPr indent="0" lvl="8" marL="0" marR="0" rtl="0" algn="r">
              <a:spcBef>
                <a:spcPts val="0"/>
              </a:spcBef>
              <a:spcAft>
                <a:spcPts val="0"/>
              </a:spcAft>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descr="PESSAT - All India Online Entrance Exam for Admission to PES University" id="15" name="Google Shape;15;p21"/>
          <p:cNvPicPr preferRelativeResize="0"/>
          <p:nvPr/>
        </p:nvPicPr>
        <p:blipFill rotWithShape="1">
          <a:blip r:embed="rId1">
            <a:alphaModFix/>
          </a:blip>
          <a:srcRect b="0" l="0" r="0" t="0"/>
          <a:stretch/>
        </p:blipFill>
        <p:spPr>
          <a:xfrm>
            <a:off x="10167336" y="264409"/>
            <a:ext cx="1162050" cy="5334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3.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2.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
          <p:cNvSpPr/>
          <p:nvPr/>
        </p:nvSpPr>
        <p:spPr>
          <a:xfrm>
            <a:off x="2743200" y="1600200"/>
            <a:ext cx="7924800" cy="113877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800" u="none" cap="none" strike="noStrike">
                <a:solidFill>
                  <a:srgbClr val="FF0000"/>
                </a:solidFill>
                <a:latin typeface="Trebuchet MS"/>
                <a:ea typeface="Trebuchet MS"/>
                <a:cs typeface="Trebuchet MS"/>
                <a:sym typeface="Trebuchet MS"/>
              </a:rPr>
              <a:t>UE20CS390A –  Project Phase – 1</a:t>
            </a:r>
            <a:endParaRPr/>
          </a:p>
          <a:p>
            <a:pPr indent="0" lvl="0" marL="0" marR="0" rtl="0" algn="ctr">
              <a:spcBef>
                <a:spcPts val="0"/>
              </a:spcBef>
              <a:spcAft>
                <a:spcPts val="0"/>
              </a:spcAft>
              <a:buNone/>
            </a:pPr>
            <a:r>
              <a:rPr b="0" i="0" lang="en-US" sz="4000" u="none" cap="none" strike="noStrike">
                <a:solidFill>
                  <a:schemeClr val="dk1"/>
                </a:solidFill>
                <a:latin typeface="Trebuchet MS"/>
                <a:ea typeface="Trebuchet MS"/>
                <a:cs typeface="Trebuchet MS"/>
                <a:sym typeface="Trebuchet MS"/>
              </a:rPr>
              <a:t> </a:t>
            </a:r>
            <a:r>
              <a:rPr b="0" i="0" lang="en-US" sz="3600" u="none" cap="none" strike="noStrike">
                <a:solidFill>
                  <a:srgbClr val="FF0000"/>
                </a:solidFill>
                <a:latin typeface="Trebuchet MS"/>
                <a:ea typeface="Trebuchet MS"/>
                <a:cs typeface="Trebuchet MS"/>
                <a:sym typeface="Trebuchet MS"/>
              </a:rPr>
              <a:t>End Semester Assessment</a:t>
            </a:r>
            <a:endParaRPr/>
          </a:p>
        </p:txBody>
      </p:sp>
      <p:sp>
        <p:nvSpPr>
          <p:cNvPr id="78" name="Google Shape;78;p1"/>
          <p:cNvSpPr txBox="1"/>
          <p:nvPr/>
        </p:nvSpPr>
        <p:spPr>
          <a:xfrm>
            <a:off x="1746462" y="3260442"/>
            <a:ext cx="8458200" cy="1371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400" u="none" cap="none" strike="noStrike">
                <a:solidFill>
                  <a:srgbClr val="0033CC"/>
                </a:solidFill>
                <a:latin typeface="Trebuchet MS"/>
                <a:ea typeface="Trebuchet MS"/>
                <a:cs typeface="Trebuchet MS"/>
                <a:sym typeface="Trebuchet MS"/>
              </a:rPr>
              <a:t>Project Title   : </a:t>
            </a:r>
            <a:r>
              <a:rPr lang="en-US" sz="2400">
                <a:solidFill>
                  <a:srgbClr val="0033CC"/>
                </a:solidFill>
                <a:latin typeface="Trebuchet MS"/>
                <a:ea typeface="Trebuchet MS"/>
                <a:cs typeface="Trebuchet MS"/>
                <a:sym typeface="Trebuchet MS"/>
              </a:rPr>
              <a:t>PAYCRYPTO:  A Fintech Application for the</a:t>
            </a:r>
            <a:endParaRPr sz="2400">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rPr lang="en-US" sz="2400">
                <a:solidFill>
                  <a:srgbClr val="0033CC"/>
                </a:solidFill>
                <a:latin typeface="Trebuchet MS"/>
                <a:ea typeface="Trebuchet MS"/>
                <a:cs typeface="Trebuchet MS"/>
                <a:sym typeface="Trebuchet MS"/>
              </a:rPr>
              <a:t>                        Currency of Future</a:t>
            </a:r>
            <a:endParaRPr sz="2400">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rPr b="0" i="0" lang="en-US" sz="2400" u="none" cap="none" strike="noStrike">
                <a:solidFill>
                  <a:srgbClr val="0033CC"/>
                </a:solidFill>
                <a:latin typeface="Trebuchet MS"/>
                <a:ea typeface="Trebuchet MS"/>
                <a:cs typeface="Trebuchet MS"/>
                <a:sym typeface="Trebuchet MS"/>
              </a:rPr>
              <a:t>Project ID       : 127</a:t>
            </a:r>
            <a:endParaRPr/>
          </a:p>
          <a:p>
            <a:pPr indent="0" lvl="0" marL="0" marR="0" rtl="0" algn="l">
              <a:spcBef>
                <a:spcPts val="0"/>
              </a:spcBef>
              <a:spcAft>
                <a:spcPts val="0"/>
              </a:spcAft>
              <a:buNone/>
            </a:pPr>
            <a:r>
              <a:rPr b="0" i="0" lang="en-US" sz="2400" u="none" cap="none" strike="noStrike">
                <a:solidFill>
                  <a:srgbClr val="0033CC"/>
                </a:solidFill>
                <a:latin typeface="Trebuchet MS"/>
                <a:ea typeface="Trebuchet MS"/>
                <a:cs typeface="Trebuchet MS"/>
                <a:sym typeface="Trebuchet MS"/>
              </a:rPr>
              <a:t>Project Guide : </a:t>
            </a:r>
            <a:r>
              <a:rPr lang="en-US" sz="2400">
                <a:solidFill>
                  <a:srgbClr val="0033CC"/>
                </a:solidFill>
                <a:latin typeface="Trebuchet MS"/>
                <a:ea typeface="Trebuchet MS"/>
                <a:cs typeface="Trebuchet MS"/>
                <a:sym typeface="Trebuchet MS"/>
              </a:rPr>
              <a:t>Prof. Gauri Sameer Rapate</a:t>
            </a:r>
            <a:r>
              <a:rPr b="0" i="0" lang="en-US" sz="2400" u="none" cap="none" strike="noStrike">
                <a:solidFill>
                  <a:srgbClr val="0033CC"/>
                </a:solidFill>
                <a:latin typeface="Trebuchet MS"/>
                <a:ea typeface="Trebuchet MS"/>
                <a:cs typeface="Trebuchet MS"/>
                <a:sym typeface="Trebuchet MS"/>
              </a:rPr>
              <a:t>           </a:t>
            </a:r>
            <a:endParaRPr/>
          </a:p>
          <a:p>
            <a:pPr indent="0" lvl="0" marL="0" marR="0" rtl="0" algn="l">
              <a:spcBef>
                <a:spcPts val="0"/>
              </a:spcBef>
              <a:spcAft>
                <a:spcPts val="0"/>
              </a:spcAft>
              <a:buNone/>
            </a:pPr>
            <a:r>
              <a:rPr b="0" i="0" lang="en-US" sz="2400" u="none" cap="none" strike="noStrike">
                <a:solidFill>
                  <a:srgbClr val="0033CC"/>
                </a:solidFill>
                <a:latin typeface="Trebuchet MS"/>
                <a:ea typeface="Trebuchet MS"/>
                <a:cs typeface="Trebuchet MS"/>
                <a:sym typeface="Trebuchet MS"/>
              </a:rPr>
              <a:t>Project Team  : 1) Aryansh Garg</a:t>
            </a:r>
            <a:endParaRPr sz="2400">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rPr lang="en-US" sz="2400">
                <a:solidFill>
                  <a:srgbClr val="0033CC"/>
                </a:solidFill>
                <a:latin typeface="Trebuchet MS"/>
                <a:ea typeface="Trebuchet MS"/>
                <a:cs typeface="Trebuchet MS"/>
                <a:sym typeface="Trebuchet MS"/>
              </a:rPr>
              <a:t>                        </a:t>
            </a:r>
            <a:r>
              <a:rPr b="0" i="0" lang="en-US" sz="2400" u="none" cap="none" strike="noStrike">
                <a:solidFill>
                  <a:srgbClr val="0033CC"/>
                </a:solidFill>
                <a:latin typeface="Trebuchet MS"/>
                <a:ea typeface="Trebuchet MS"/>
                <a:cs typeface="Trebuchet MS"/>
                <a:sym typeface="Trebuchet MS"/>
              </a:rPr>
              <a:t>2) Harsh agrawal</a:t>
            </a:r>
            <a:endParaRPr b="0" i="0" sz="2400" u="none" cap="none" strike="noStrike">
              <a:solidFill>
                <a:srgbClr val="0033CC"/>
              </a:solidFill>
              <a:latin typeface="Trebuchet MS"/>
              <a:ea typeface="Trebuchet MS"/>
              <a:cs typeface="Trebuchet MS"/>
              <a:sym typeface="Trebuchet MS"/>
            </a:endParaRPr>
          </a:p>
          <a:p>
            <a:pPr indent="0" lvl="0" marL="0" marR="0" rtl="0" algn="l">
              <a:spcBef>
                <a:spcPts val="0"/>
              </a:spcBef>
              <a:spcAft>
                <a:spcPts val="0"/>
              </a:spcAft>
              <a:buClr>
                <a:schemeClr val="dk1"/>
              </a:buClr>
              <a:buSzPts val="1100"/>
              <a:buFont typeface="Arial"/>
              <a:buNone/>
            </a:pPr>
            <a:r>
              <a:rPr lang="en-US" sz="2400">
                <a:solidFill>
                  <a:srgbClr val="0033CC"/>
                </a:solidFill>
                <a:latin typeface="Trebuchet MS"/>
                <a:ea typeface="Trebuchet MS"/>
                <a:cs typeface="Trebuchet MS"/>
                <a:sym typeface="Trebuchet MS"/>
              </a:rPr>
              <a:t>                        </a:t>
            </a:r>
            <a:r>
              <a:rPr b="0" i="0" lang="en-US" sz="2400" u="none" cap="none" strike="noStrike">
                <a:solidFill>
                  <a:srgbClr val="0033CC"/>
                </a:solidFill>
                <a:latin typeface="Trebuchet MS"/>
                <a:ea typeface="Trebuchet MS"/>
                <a:cs typeface="Trebuchet MS"/>
                <a:sym typeface="Trebuchet MS"/>
              </a:rPr>
              <a:t>3) Harshit sharma</a:t>
            </a:r>
            <a:endParaRPr b="0" i="0" sz="2400" u="none" cap="none" strike="noStrike">
              <a:solidFill>
                <a:srgbClr val="0033CC"/>
              </a:solidFill>
              <a:latin typeface="Trebuchet MS"/>
              <a:ea typeface="Trebuchet MS"/>
              <a:cs typeface="Trebuchet MS"/>
              <a:sym typeface="Trebuchet MS"/>
            </a:endParaRPr>
          </a:p>
          <a:p>
            <a:pPr indent="0" lvl="0" marL="0" marR="0" rtl="0" algn="l">
              <a:spcBef>
                <a:spcPts val="0"/>
              </a:spcBef>
              <a:spcAft>
                <a:spcPts val="0"/>
              </a:spcAft>
              <a:buClr>
                <a:schemeClr val="dk1"/>
              </a:buClr>
              <a:buSzPts val="1100"/>
              <a:buFont typeface="Arial"/>
              <a:buNone/>
            </a:pPr>
            <a:r>
              <a:rPr lang="en-US" sz="2400">
                <a:solidFill>
                  <a:srgbClr val="0033CC"/>
                </a:solidFill>
                <a:latin typeface="Trebuchet MS"/>
                <a:ea typeface="Trebuchet MS"/>
                <a:cs typeface="Trebuchet MS"/>
                <a:sym typeface="Trebuchet MS"/>
              </a:rPr>
              <a:t>                        </a:t>
            </a:r>
            <a:r>
              <a:rPr b="0" i="0" lang="en-US" sz="2400" u="none" cap="none" strike="noStrike">
                <a:solidFill>
                  <a:srgbClr val="0033CC"/>
                </a:solidFill>
                <a:latin typeface="Trebuchet MS"/>
                <a:ea typeface="Trebuchet MS"/>
                <a:cs typeface="Trebuchet MS"/>
                <a:sym typeface="Trebuchet MS"/>
              </a:rPr>
              <a:t>4) Sagarikha M.</a:t>
            </a:r>
            <a:endParaRPr b="0" i="0" sz="2400" u="none" cap="none" strike="noStrike">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t/>
            </a:r>
            <a:endParaRPr sz="2400">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rPr b="0" i="0" lang="en-US" sz="2400" u="none" cap="none" strike="noStrike">
                <a:solidFill>
                  <a:srgbClr val="0033CC"/>
                </a:solidFill>
                <a:latin typeface="Trebuchet MS"/>
                <a:ea typeface="Trebuchet MS"/>
                <a:cs typeface="Trebuchet MS"/>
                <a:sym typeface="Trebuchet MS"/>
              </a:rPr>
              <a:t> </a:t>
            </a:r>
            <a:endParaRPr b="0" i="0" sz="2000" u="none" cap="none" strike="noStrike">
              <a:solidFill>
                <a:srgbClr val="0033CC"/>
              </a:solidFill>
              <a:latin typeface="Arial"/>
              <a:ea typeface="Arial"/>
              <a:cs typeface="Arial"/>
              <a:sym typeface="Arial"/>
            </a:endParaRPr>
          </a:p>
          <a:p>
            <a:pPr indent="0" lvl="0" marL="0" marR="0" rtl="0" algn="l">
              <a:spcBef>
                <a:spcPts val="0"/>
              </a:spcBef>
              <a:spcAft>
                <a:spcPts val="0"/>
              </a:spcAft>
              <a:buNone/>
            </a:pPr>
            <a:r>
              <a:t/>
            </a:r>
            <a:endParaRPr b="0" i="0" sz="2400" u="none" cap="none" strike="noStrike">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t/>
            </a:r>
            <a:endParaRPr b="0" i="0" sz="2400" u="none" cap="none" strike="noStrike">
              <a:solidFill>
                <a:srgbClr val="0033CC"/>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23a6ef108a9_2_4"/>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9" name="Google Shape;149;g23a6ef108a9_2_4"/>
          <p:cNvSpPr txBox="1"/>
          <p:nvPr/>
        </p:nvSpPr>
        <p:spPr>
          <a:xfrm>
            <a:off x="984475" y="2188875"/>
            <a:ext cx="9150000" cy="42120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b="1" lang="en-US" sz="2500">
                <a:solidFill>
                  <a:schemeClr val="dk1"/>
                </a:solidFill>
              </a:rPr>
              <a:t>Advantages</a:t>
            </a:r>
            <a:endParaRPr b="1" sz="2500">
              <a:solidFill>
                <a:schemeClr val="dk1"/>
              </a:solidFill>
            </a:endParaRPr>
          </a:p>
          <a:p>
            <a:pPr indent="-342900" lvl="0" marL="457200" rtl="0" algn="l">
              <a:spcBef>
                <a:spcPts val="1200"/>
              </a:spcBef>
              <a:spcAft>
                <a:spcPts val="0"/>
              </a:spcAft>
              <a:buClr>
                <a:schemeClr val="dk1"/>
              </a:buClr>
              <a:buSzPts val="1800"/>
              <a:buChar char="●"/>
            </a:pPr>
            <a:r>
              <a:rPr lang="en-US" sz="1800">
                <a:solidFill>
                  <a:schemeClr val="dk1"/>
                </a:solidFill>
              </a:rPr>
              <a:t>The paper evaluates the performance of four machine learning algorithms.</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Sensitivity analysis is performed allowing readers to understand which variables are most important for prediction.</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The authors provide open-source code for their machine learning models.</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sz="18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sz="2500">
                <a:solidFill>
                  <a:schemeClr val="dk1"/>
                </a:solidFill>
              </a:rPr>
              <a:t>Limitations</a:t>
            </a:r>
            <a:endParaRPr b="1" sz="2500">
              <a:solidFill>
                <a:schemeClr val="dk1"/>
              </a:solidFill>
            </a:endParaRPr>
          </a:p>
          <a:p>
            <a:pPr indent="-342900" lvl="0" marL="457200" rtl="0" algn="l">
              <a:spcBef>
                <a:spcPts val="1200"/>
              </a:spcBef>
              <a:spcAft>
                <a:spcPts val="0"/>
              </a:spcAft>
              <a:buClr>
                <a:schemeClr val="dk1"/>
              </a:buClr>
              <a:buSzPts val="1800"/>
              <a:buChar char="●"/>
            </a:pPr>
            <a:r>
              <a:rPr lang="en-US" sz="1800">
                <a:solidFill>
                  <a:schemeClr val="dk1"/>
                </a:solidFill>
              </a:rPr>
              <a:t>Only a few basic input features are used  to train their machine learning models, which may not capture all the complex factors that influence Bitcoin prices.</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They have  used a relatively small dataset of Bitcoin prices.</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The paper does not introduce any new techniques or methods for Bitcoin price prediction</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sz="180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b="1" sz="1800">
              <a:solidFill>
                <a:schemeClr val="dk1"/>
              </a:solidFill>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t/>
            </a:r>
            <a:endParaRPr sz="1600">
              <a:solidFill>
                <a:srgbClr val="00000A"/>
              </a:solidFill>
            </a:endParaRPr>
          </a:p>
          <a:p>
            <a:pPr indent="0" lvl="0" marL="495291" marR="0" rtl="0" algn="just">
              <a:spcBef>
                <a:spcPts val="1200"/>
              </a:spcBef>
              <a:spcAft>
                <a:spcPts val="0"/>
              </a:spcAft>
              <a:buClr>
                <a:schemeClr val="dk1"/>
              </a:buClr>
              <a:buSzPts val="2400"/>
              <a:buFont typeface="Arial"/>
              <a:buNone/>
            </a:pPr>
            <a:r>
              <a:t/>
            </a:r>
            <a:endParaRPr sz="2400">
              <a:solidFill>
                <a:srgbClr val="0000FF"/>
              </a:solidFill>
              <a:latin typeface="Trebuchet MS"/>
              <a:ea typeface="Trebuchet MS"/>
              <a:cs typeface="Trebuchet MS"/>
              <a:sym typeface="Trebuchet MS"/>
            </a:endParaRPr>
          </a:p>
        </p:txBody>
      </p:sp>
      <p:sp>
        <p:nvSpPr>
          <p:cNvPr id="150" name="Google Shape;150;g23a6ef108a9_2_4"/>
          <p:cNvSpPr txBox="1"/>
          <p:nvPr/>
        </p:nvSpPr>
        <p:spPr>
          <a:xfrm>
            <a:off x="4191000" y="1143002"/>
            <a:ext cx="6477000" cy="461700"/>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Literature Survey/Existing System</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23a6ef108a9_2_11"/>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7" name="Google Shape;157;g23a6ef108a9_2_11"/>
          <p:cNvSpPr txBox="1"/>
          <p:nvPr/>
        </p:nvSpPr>
        <p:spPr>
          <a:xfrm>
            <a:off x="984475" y="2188875"/>
            <a:ext cx="9150000" cy="42120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b="1" lang="en-US" sz="2500">
                <a:solidFill>
                  <a:srgbClr val="0033CC"/>
                </a:solidFill>
              </a:rPr>
              <a:t>Multivariate Cryptocurrency Prediction: comparative analysis of three recurrent neural networks approaches</a:t>
            </a:r>
            <a:endParaRPr b="1" sz="2500">
              <a:solidFill>
                <a:srgbClr val="0033CC"/>
              </a:solidFill>
            </a:endParaRPr>
          </a:p>
          <a:p>
            <a:pPr indent="0" lvl="0" marL="0" rtl="0" algn="l">
              <a:lnSpc>
                <a:spcPct val="150000"/>
              </a:lnSpc>
              <a:spcBef>
                <a:spcPts val="1200"/>
              </a:spcBef>
              <a:spcAft>
                <a:spcPts val="0"/>
              </a:spcAft>
              <a:buClr>
                <a:schemeClr val="dk1"/>
              </a:buClr>
              <a:buSzPts val="1100"/>
              <a:buFont typeface="Arial"/>
              <a:buNone/>
            </a:pPr>
            <a:r>
              <a:rPr lang="en-US" sz="1800">
                <a:solidFill>
                  <a:srgbClr val="00000A"/>
                </a:solidFill>
              </a:rPr>
              <a:t>The paper explores the use of recurrent neural networks (RNNs) for predicting cryptocurrency prices. They implement three RNN approaches (LSTM, GRU, and ESN) and compare their performance using data on various cryptocurrencies. The authors provide understanding into the potential of RNNs for cryptocurrency price prediction.</a:t>
            </a:r>
            <a:endParaRPr sz="1800">
              <a:solidFill>
                <a:srgbClr val="00000A"/>
              </a:solidFill>
            </a:endParaRPr>
          </a:p>
          <a:p>
            <a:pPr indent="0" lvl="0" marL="0" rtl="0" algn="l">
              <a:lnSpc>
                <a:spcPct val="115000"/>
              </a:lnSpc>
              <a:spcBef>
                <a:spcPts val="1200"/>
              </a:spcBef>
              <a:spcAft>
                <a:spcPts val="0"/>
              </a:spcAft>
              <a:buClr>
                <a:schemeClr val="dk1"/>
              </a:buClr>
              <a:buSzPts val="1100"/>
              <a:buFont typeface="Arial"/>
              <a:buNone/>
            </a:pPr>
            <a:r>
              <a:t/>
            </a:r>
            <a:endParaRPr b="1" sz="1800">
              <a:solidFill>
                <a:schemeClr val="dk1"/>
              </a:solidFill>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t/>
            </a:r>
            <a:endParaRPr sz="1600">
              <a:solidFill>
                <a:srgbClr val="00000A"/>
              </a:solidFill>
            </a:endParaRPr>
          </a:p>
          <a:p>
            <a:pPr indent="0" lvl="0" marL="495291" marR="0" rtl="0" algn="just">
              <a:spcBef>
                <a:spcPts val="1200"/>
              </a:spcBef>
              <a:spcAft>
                <a:spcPts val="0"/>
              </a:spcAft>
              <a:buClr>
                <a:schemeClr val="dk1"/>
              </a:buClr>
              <a:buSzPts val="2400"/>
              <a:buFont typeface="Arial"/>
              <a:buNone/>
            </a:pPr>
            <a:r>
              <a:t/>
            </a:r>
            <a:endParaRPr sz="2400">
              <a:solidFill>
                <a:srgbClr val="0000FF"/>
              </a:solidFill>
              <a:latin typeface="Trebuchet MS"/>
              <a:ea typeface="Trebuchet MS"/>
              <a:cs typeface="Trebuchet MS"/>
              <a:sym typeface="Trebuchet MS"/>
            </a:endParaRPr>
          </a:p>
        </p:txBody>
      </p:sp>
      <p:sp>
        <p:nvSpPr>
          <p:cNvPr id="158" name="Google Shape;158;g23a6ef108a9_2_11"/>
          <p:cNvSpPr txBox="1"/>
          <p:nvPr/>
        </p:nvSpPr>
        <p:spPr>
          <a:xfrm>
            <a:off x="4191000" y="1143002"/>
            <a:ext cx="6477000" cy="461700"/>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Literature Survey/Existing System</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23a6ef108a9_2_18"/>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5" name="Google Shape;165;g23a6ef108a9_2_18"/>
          <p:cNvSpPr txBox="1"/>
          <p:nvPr/>
        </p:nvSpPr>
        <p:spPr>
          <a:xfrm>
            <a:off x="1085975" y="1855400"/>
            <a:ext cx="9150000" cy="42120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b="1" lang="en-US" sz="2500">
                <a:solidFill>
                  <a:srgbClr val="00000A"/>
                </a:solidFill>
              </a:rPr>
              <a:t>Advantages</a:t>
            </a:r>
            <a:endParaRPr b="1" sz="2500">
              <a:solidFill>
                <a:srgbClr val="00000A"/>
              </a:solidFill>
            </a:endParaRPr>
          </a:p>
          <a:p>
            <a:pPr indent="-342900" lvl="0" marL="457200" rtl="0" algn="l">
              <a:spcBef>
                <a:spcPts val="1200"/>
              </a:spcBef>
              <a:spcAft>
                <a:spcPts val="0"/>
              </a:spcAft>
              <a:buClr>
                <a:schemeClr val="dk1"/>
              </a:buClr>
              <a:buSzPts val="1800"/>
              <a:buChar char="●"/>
            </a:pPr>
            <a:r>
              <a:rPr lang="en-US" sz="1800">
                <a:solidFill>
                  <a:schemeClr val="dk1"/>
                </a:solidFill>
              </a:rPr>
              <a:t>The paper addresses a relevant and relatively new topic, namely the use of RNN models for predicting cryptocurrency prices.</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The paper compares the performance of three different RNN models, which allows for a more thorough evaluation of their strengths and weaknesses.</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The paper uses a multivariate time series dataset, this allows for a more comprehensive analysis of the factors that may affect cryptocurrency prices. </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US" sz="2500">
                <a:solidFill>
                  <a:srgbClr val="00000A"/>
                </a:solidFill>
              </a:rPr>
              <a:t>Limitations</a:t>
            </a:r>
            <a:endParaRPr b="1" sz="2500">
              <a:solidFill>
                <a:srgbClr val="00000A"/>
              </a:solidFill>
            </a:endParaRPr>
          </a:p>
          <a:p>
            <a:pPr indent="-342900" lvl="0" marL="457200" rtl="0" algn="l">
              <a:lnSpc>
                <a:spcPct val="115000"/>
              </a:lnSpc>
              <a:spcBef>
                <a:spcPts val="1200"/>
              </a:spcBef>
              <a:spcAft>
                <a:spcPts val="0"/>
              </a:spcAft>
              <a:buClr>
                <a:schemeClr val="dk1"/>
              </a:buClr>
              <a:buSzPts val="1800"/>
              <a:buChar char="●"/>
            </a:pPr>
            <a:r>
              <a:rPr lang="en-US" sz="1800">
                <a:solidFill>
                  <a:schemeClr val="dk1"/>
                </a:solidFill>
              </a:rPr>
              <a:t>Limited evaluation metrics.</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The paper compares the performance of three RNN models, but does not compare them with other popular methods for cryptocurrency price prediction.</a:t>
            </a:r>
            <a:endParaRPr sz="1800">
              <a:solidFill>
                <a:schemeClr val="dk1"/>
              </a:solidFill>
            </a:endParaRPr>
          </a:p>
          <a:p>
            <a:pPr indent="-342900" lvl="0" marL="457200" rtl="0" algn="l">
              <a:spcBef>
                <a:spcPts val="0"/>
              </a:spcBef>
              <a:spcAft>
                <a:spcPts val="0"/>
              </a:spcAft>
              <a:buClr>
                <a:schemeClr val="dk1"/>
              </a:buClr>
              <a:buSzPts val="1800"/>
              <a:buChar char="●"/>
            </a:pPr>
            <a:r>
              <a:rPr lang="en-US" sz="1800">
                <a:solidFill>
                  <a:schemeClr val="dk1"/>
                </a:solidFill>
              </a:rPr>
              <a:t>The dataset used in the paper covers a relatively short time period (from January 2017 to February 2018) and may not be representative of the long-term behavior of cryptocurrency prices.</a:t>
            </a:r>
            <a:endParaRPr b="1" sz="1800">
              <a:solidFill>
                <a:srgbClr val="00000A"/>
              </a:solidFill>
            </a:endParaRPr>
          </a:p>
          <a:p>
            <a:pPr indent="0" lvl="0" marL="0" rtl="0" algn="l">
              <a:lnSpc>
                <a:spcPct val="115000"/>
              </a:lnSpc>
              <a:spcBef>
                <a:spcPts val="0"/>
              </a:spcBef>
              <a:spcAft>
                <a:spcPts val="0"/>
              </a:spcAft>
              <a:buClr>
                <a:schemeClr val="dk1"/>
              </a:buClr>
              <a:buSzPts val="1100"/>
              <a:buFont typeface="Arial"/>
              <a:buNone/>
            </a:pPr>
            <a:r>
              <a:t/>
            </a:r>
            <a:endParaRPr b="1" sz="1800">
              <a:solidFill>
                <a:srgbClr val="00000A"/>
              </a:solidFill>
            </a:endParaRPr>
          </a:p>
          <a:p>
            <a:pPr indent="0" lvl="0" marL="0" rtl="0" algn="l">
              <a:lnSpc>
                <a:spcPct val="115000"/>
              </a:lnSpc>
              <a:spcBef>
                <a:spcPts val="1200"/>
              </a:spcBef>
              <a:spcAft>
                <a:spcPts val="0"/>
              </a:spcAft>
              <a:buClr>
                <a:schemeClr val="dk1"/>
              </a:buClr>
              <a:buSzPts val="1100"/>
              <a:buFont typeface="Arial"/>
              <a:buNone/>
            </a:pPr>
            <a:r>
              <a:t/>
            </a:r>
            <a:endParaRPr sz="1600">
              <a:solidFill>
                <a:srgbClr val="00000A"/>
              </a:solidFill>
            </a:endParaRPr>
          </a:p>
          <a:p>
            <a:pPr indent="0" lvl="0" marL="495291" marR="0" rtl="0" algn="just">
              <a:spcBef>
                <a:spcPts val="1200"/>
              </a:spcBef>
              <a:spcAft>
                <a:spcPts val="0"/>
              </a:spcAft>
              <a:buClr>
                <a:schemeClr val="dk1"/>
              </a:buClr>
              <a:buSzPts val="2400"/>
              <a:buFont typeface="Arial"/>
              <a:buNone/>
            </a:pPr>
            <a:r>
              <a:t/>
            </a:r>
            <a:endParaRPr sz="2400">
              <a:solidFill>
                <a:srgbClr val="0000FF"/>
              </a:solidFill>
              <a:latin typeface="Trebuchet MS"/>
              <a:ea typeface="Trebuchet MS"/>
              <a:cs typeface="Trebuchet MS"/>
              <a:sym typeface="Trebuchet MS"/>
            </a:endParaRPr>
          </a:p>
        </p:txBody>
      </p:sp>
      <p:sp>
        <p:nvSpPr>
          <p:cNvPr id="166" name="Google Shape;166;g23a6ef108a9_2_18"/>
          <p:cNvSpPr txBox="1"/>
          <p:nvPr/>
        </p:nvSpPr>
        <p:spPr>
          <a:xfrm>
            <a:off x="4191000" y="1143002"/>
            <a:ext cx="6477000" cy="461700"/>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Literature Survey/Existing System</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23a47c562cd_4_120"/>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3" name="Google Shape;173;g23a47c562cd_4_120"/>
          <p:cNvSpPr txBox="1"/>
          <p:nvPr/>
        </p:nvSpPr>
        <p:spPr>
          <a:xfrm>
            <a:off x="833275" y="2038775"/>
            <a:ext cx="10408800" cy="43623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chemeClr val="dk1"/>
              </a:buClr>
              <a:buSzPts val="1100"/>
              <a:buFont typeface="Arial"/>
              <a:buNone/>
            </a:pPr>
            <a:r>
              <a:rPr b="1" lang="en-US" sz="2700">
                <a:solidFill>
                  <a:srgbClr val="0000FF"/>
                </a:solidFill>
                <a:latin typeface="Trebuchet MS"/>
                <a:ea typeface="Trebuchet MS"/>
                <a:cs typeface="Trebuchet MS"/>
                <a:sym typeface="Trebuchet MS"/>
              </a:rPr>
              <a:t>Predicting Price of Cryptocurrency - A Deep Learning Approach</a:t>
            </a:r>
            <a:endParaRPr b="1" sz="2700">
              <a:solidFill>
                <a:srgbClr val="0000FF"/>
              </a:solidFill>
              <a:latin typeface="Trebuchet MS"/>
              <a:ea typeface="Trebuchet MS"/>
              <a:cs typeface="Trebuchet MS"/>
              <a:sym typeface="Trebuchet MS"/>
            </a:endParaRPr>
          </a:p>
          <a:p>
            <a:pPr indent="-387350" lvl="0" marL="457200" rtl="0" algn="l">
              <a:lnSpc>
                <a:spcPct val="150000"/>
              </a:lnSpc>
              <a:spcBef>
                <a:spcPts val="0"/>
              </a:spcBef>
              <a:spcAft>
                <a:spcPts val="0"/>
              </a:spcAft>
              <a:buSzPts val="2500"/>
              <a:buFont typeface="Trebuchet MS"/>
              <a:buChar char="●"/>
            </a:pPr>
            <a:r>
              <a:rPr b="1" lang="en-US" sz="2500">
                <a:solidFill>
                  <a:srgbClr val="0000FF"/>
                </a:solidFill>
                <a:latin typeface="Trebuchet MS"/>
                <a:ea typeface="Trebuchet MS"/>
                <a:cs typeface="Trebuchet MS"/>
                <a:sym typeface="Trebuchet MS"/>
              </a:rPr>
              <a:t> </a:t>
            </a:r>
            <a:r>
              <a:rPr b="1" lang="en-US" sz="2500">
                <a:solidFill>
                  <a:schemeClr val="dk1"/>
                </a:solidFill>
                <a:latin typeface="Trebuchet MS"/>
                <a:ea typeface="Trebuchet MS"/>
                <a:cs typeface="Trebuchet MS"/>
                <a:sym typeface="Trebuchet MS"/>
              </a:rPr>
              <a:t>Objective of the paper:</a:t>
            </a:r>
            <a:endParaRPr b="1" sz="2500">
              <a:solidFill>
                <a:schemeClr val="dk1"/>
              </a:solidFill>
              <a:latin typeface="Trebuchet MS"/>
              <a:ea typeface="Trebuchet MS"/>
              <a:cs typeface="Trebuchet MS"/>
              <a:sym typeface="Trebuchet MS"/>
            </a:endParaRPr>
          </a:p>
          <a:p>
            <a:pPr indent="0" lvl="0" marL="0" rtl="0" algn="l">
              <a:lnSpc>
                <a:spcPct val="150000"/>
              </a:lnSpc>
              <a:spcBef>
                <a:spcPts val="0"/>
              </a:spcBef>
              <a:spcAft>
                <a:spcPts val="0"/>
              </a:spcAft>
              <a:buClr>
                <a:schemeClr val="dk1"/>
              </a:buClr>
              <a:buSzPts val="1100"/>
              <a:buFont typeface="Arial"/>
              <a:buNone/>
            </a:pPr>
            <a:r>
              <a:rPr lang="en-US" sz="1500">
                <a:solidFill>
                  <a:schemeClr val="dk1"/>
                </a:solidFill>
                <a:latin typeface="Trebuchet MS"/>
                <a:ea typeface="Trebuchet MS"/>
                <a:cs typeface="Trebuchet MS"/>
                <a:sym typeface="Trebuchet MS"/>
              </a:rPr>
              <a:t>        This academic article's goal is to demonstrate and evaluate a cutting-edge method for using deep learning          algorithms to forecast cryptocurrency values. Since cryptocurrencies are notorious for their extreme volatility and the  shortcomings of conventional approaches to address the difficulties of predicting the future prices of cryptocurrencies.</a:t>
            </a:r>
            <a:endParaRPr sz="1500">
              <a:solidFill>
                <a:schemeClr val="dk1"/>
              </a:solidFill>
              <a:latin typeface="Trebuchet MS"/>
              <a:ea typeface="Trebuchet MS"/>
              <a:cs typeface="Trebuchet MS"/>
              <a:sym typeface="Trebuchet MS"/>
            </a:endParaRPr>
          </a:p>
          <a:p>
            <a:pPr indent="0" lvl="0" marL="0" rtl="0" algn="l">
              <a:lnSpc>
                <a:spcPct val="150000"/>
              </a:lnSpc>
              <a:spcBef>
                <a:spcPts val="0"/>
              </a:spcBef>
              <a:spcAft>
                <a:spcPts val="0"/>
              </a:spcAft>
              <a:buClr>
                <a:schemeClr val="dk1"/>
              </a:buClr>
              <a:buSzPts val="1100"/>
              <a:buFont typeface="Arial"/>
              <a:buNone/>
            </a:pPr>
            <a:r>
              <a:t/>
            </a:r>
            <a:endParaRPr sz="1200">
              <a:solidFill>
                <a:srgbClr val="0000FF"/>
              </a:solidFill>
              <a:latin typeface="Trebuchet MS"/>
              <a:ea typeface="Trebuchet MS"/>
              <a:cs typeface="Trebuchet MS"/>
              <a:sym typeface="Trebuchet MS"/>
            </a:endParaRPr>
          </a:p>
          <a:p>
            <a:pPr indent="-387350" lvl="0" marL="457200" rtl="0" algn="l">
              <a:lnSpc>
                <a:spcPct val="150000"/>
              </a:lnSpc>
              <a:spcBef>
                <a:spcPts val="0"/>
              </a:spcBef>
              <a:spcAft>
                <a:spcPts val="0"/>
              </a:spcAft>
              <a:buClr>
                <a:schemeClr val="dk1"/>
              </a:buClr>
              <a:buSzPts val="2500"/>
              <a:buFont typeface="Trebuchet MS"/>
              <a:buChar char="•"/>
            </a:pPr>
            <a:r>
              <a:rPr b="1" lang="en-US" sz="2500">
                <a:solidFill>
                  <a:schemeClr val="dk1"/>
                </a:solidFill>
                <a:latin typeface="Trebuchet MS"/>
                <a:ea typeface="Trebuchet MS"/>
                <a:cs typeface="Trebuchet MS"/>
                <a:sym typeface="Trebuchet MS"/>
              </a:rPr>
              <a:t>Advantages:</a:t>
            </a:r>
            <a:endParaRPr sz="2500">
              <a:solidFill>
                <a:schemeClr val="dk1"/>
              </a:solidFill>
              <a:latin typeface="Trebuchet MS"/>
              <a:ea typeface="Trebuchet MS"/>
              <a:cs typeface="Trebuchet MS"/>
              <a:sym typeface="Trebuchet MS"/>
            </a:endParaRPr>
          </a:p>
          <a:p>
            <a:pPr indent="0" lvl="0" marL="457200" rtl="0" algn="l">
              <a:lnSpc>
                <a:spcPct val="150000"/>
              </a:lnSpc>
              <a:spcBef>
                <a:spcPts val="0"/>
              </a:spcBef>
              <a:spcAft>
                <a:spcPts val="0"/>
              </a:spcAft>
              <a:buNone/>
            </a:pPr>
            <a:r>
              <a:rPr lang="en-US" sz="1500">
                <a:solidFill>
                  <a:schemeClr val="dk1"/>
                </a:solidFill>
                <a:latin typeface="Trebuchet MS"/>
                <a:ea typeface="Trebuchet MS"/>
                <a:cs typeface="Trebuchet MS"/>
                <a:sym typeface="Trebuchet MS"/>
              </a:rPr>
              <a:t>It emphasises the benefits of utilising deep learning methods to estimate cryptocurrency values, including increased pattern detection, real-time flexibility, forecasting accuracy, and the possibility to forecast prices of other cryptocurrencies.</a:t>
            </a:r>
            <a:endParaRPr sz="1500">
              <a:solidFill>
                <a:schemeClr val="dk1"/>
              </a:solidFill>
              <a:latin typeface="Trebuchet MS"/>
              <a:ea typeface="Trebuchet MS"/>
              <a:cs typeface="Trebuchet MS"/>
              <a:sym typeface="Trebuchet MS"/>
            </a:endParaRPr>
          </a:p>
          <a:p>
            <a:pPr indent="-190500" lvl="0" marL="685791" marR="0" rtl="0" algn="just">
              <a:spcBef>
                <a:spcPts val="480"/>
              </a:spcBef>
              <a:spcAft>
                <a:spcPts val="0"/>
              </a:spcAft>
              <a:buClr>
                <a:schemeClr val="dk1"/>
              </a:buClr>
              <a:buSzPts val="2400"/>
              <a:buFont typeface="Arial"/>
              <a:buNone/>
            </a:pPr>
            <a:r>
              <a:t/>
            </a:r>
            <a:endParaRPr sz="2400">
              <a:solidFill>
                <a:srgbClr val="0000FF"/>
              </a:solidFill>
              <a:latin typeface="Trebuchet MS"/>
              <a:ea typeface="Trebuchet MS"/>
              <a:cs typeface="Trebuchet MS"/>
              <a:sym typeface="Trebuchet MS"/>
            </a:endParaRPr>
          </a:p>
        </p:txBody>
      </p:sp>
      <p:sp>
        <p:nvSpPr>
          <p:cNvPr id="174" name="Google Shape;174;g23a47c562cd_4_120"/>
          <p:cNvSpPr txBox="1"/>
          <p:nvPr/>
        </p:nvSpPr>
        <p:spPr>
          <a:xfrm>
            <a:off x="4191000" y="1143002"/>
            <a:ext cx="6477000" cy="461700"/>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Literature Survey/Existing System</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23a47c562cd_4_113"/>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1" name="Google Shape;181;g23a47c562cd_4_113"/>
          <p:cNvSpPr txBox="1"/>
          <p:nvPr/>
        </p:nvSpPr>
        <p:spPr>
          <a:xfrm>
            <a:off x="1241325" y="1787993"/>
            <a:ext cx="8077200" cy="4212000"/>
          </a:xfrm>
          <a:prstGeom prst="rect">
            <a:avLst/>
          </a:prstGeom>
          <a:noFill/>
          <a:ln>
            <a:noFill/>
          </a:ln>
        </p:spPr>
        <p:txBody>
          <a:bodyPr anchorCtr="0" anchor="t" bIns="45700" lIns="91425" spcFirstLastPara="1" rIns="91425" wrap="square" tIns="45700">
            <a:noAutofit/>
          </a:bodyPr>
          <a:lstStyle/>
          <a:p>
            <a:pPr indent="0" lvl="0" marL="457200" rtl="0" algn="l">
              <a:lnSpc>
                <a:spcPct val="150000"/>
              </a:lnSpc>
              <a:spcBef>
                <a:spcPts val="0"/>
              </a:spcBef>
              <a:spcAft>
                <a:spcPts val="0"/>
              </a:spcAft>
              <a:buNone/>
            </a:pPr>
            <a:r>
              <a:t/>
            </a:r>
            <a:endParaRPr sz="2000">
              <a:solidFill>
                <a:srgbClr val="00000A"/>
              </a:solidFill>
              <a:latin typeface="Times New Roman"/>
              <a:ea typeface="Times New Roman"/>
              <a:cs typeface="Times New Roman"/>
              <a:sym typeface="Times New Roman"/>
            </a:endParaRPr>
          </a:p>
          <a:p>
            <a:pPr indent="-355600" lvl="0" marL="457200" rtl="0" algn="l">
              <a:lnSpc>
                <a:spcPct val="150000"/>
              </a:lnSpc>
              <a:spcBef>
                <a:spcPts val="0"/>
              </a:spcBef>
              <a:spcAft>
                <a:spcPts val="0"/>
              </a:spcAft>
              <a:buClr>
                <a:srgbClr val="00000A"/>
              </a:buClr>
              <a:buSzPts val="2000"/>
              <a:buFont typeface="Times New Roman"/>
              <a:buChar char="•"/>
            </a:pPr>
            <a:r>
              <a:rPr b="1" lang="en-US" sz="2000">
                <a:solidFill>
                  <a:srgbClr val="00000A"/>
                </a:solidFill>
                <a:latin typeface="Times New Roman"/>
                <a:ea typeface="Times New Roman"/>
                <a:cs typeface="Times New Roman"/>
                <a:sym typeface="Times New Roman"/>
              </a:rPr>
              <a:t>Limitations:</a:t>
            </a:r>
            <a:endParaRPr sz="2000">
              <a:solidFill>
                <a:srgbClr val="00000A"/>
              </a:solidFill>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rPr lang="en-US" sz="2000">
                <a:solidFill>
                  <a:srgbClr val="00000A"/>
                </a:solidFill>
                <a:latin typeface="Times New Roman"/>
                <a:ea typeface="Times New Roman"/>
                <a:cs typeface="Times New Roman"/>
                <a:sym typeface="Times New Roman"/>
              </a:rPr>
              <a:t>The paper does not cover Limited Generalizability in which it's possible that the deep learning models created for forecasting Bitcoin prices won't work for other cryptocurrencies. The price dynamics of each cryptocurrency may be unique, therefore the models created for Bitcoin may not be accurate for other cryptocurrencies.</a:t>
            </a:r>
            <a:endParaRPr sz="2000">
              <a:solidFill>
                <a:srgbClr val="00000A"/>
              </a:solidFill>
              <a:latin typeface="Times New Roman"/>
              <a:ea typeface="Times New Roman"/>
              <a:cs typeface="Times New Roman"/>
              <a:sym typeface="Times New Roman"/>
            </a:endParaRPr>
          </a:p>
          <a:p>
            <a:pPr indent="0" lvl="0" marL="457200" rtl="0" algn="l">
              <a:lnSpc>
                <a:spcPct val="150000"/>
              </a:lnSpc>
              <a:spcBef>
                <a:spcPts val="0"/>
              </a:spcBef>
              <a:spcAft>
                <a:spcPts val="0"/>
              </a:spcAft>
              <a:buClr>
                <a:schemeClr val="dk1"/>
              </a:buClr>
              <a:buSzPts val="1100"/>
              <a:buFont typeface="Arial"/>
              <a:buNone/>
            </a:pPr>
            <a:r>
              <a:t/>
            </a:r>
            <a:endParaRPr sz="2000">
              <a:solidFill>
                <a:srgbClr val="00000A"/>
              </a:solidFill>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t/>
            </a:r>
            <a:endParaRPr sz="2000">
              <a:solidFill>
                <a:srgbClr val="0000FF"/>
              </a:solidFill>
              <a:latin typeface="Trebuchet MS"/>
              <a:ea typeface="Trebuchet MS"/>
              <a:cs typeface="Trebuchet MS"/>
              <a:sym typeface="Trebuchet MS"/>
            </a:endParaRPr>
          </a:p>
        </p:txBody>
      </p:sp>
      <p:sp>
        <p:nvSpPr>
          <p:cNvPr id="182" name="Google Shape;182;g23a47c562cd_4_113"/>
          <p:cNvSpPr txBox="1"/>
          <p:nvPr/>
        </p:nvSpPr>
        <p:spPr>
          <a:xfrm>
            <a:off x="4191000" y="1143002"/>
            <a:ext cx="6477000" cy="461700"/>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Literature Survey/Existing System</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g23a6ef108a9_1_7"/>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9" name="Google Shape;189;g23a6ef108a9_1_7"/>
          <p:cNvSpPr txBox="1"/>
          <p:nvPr/>
        </p:nvSpPr>
        <p:spPr>
          <a:xfrm>
            <a:off x="833275" y="2038775"/>
            <a:ext cx="10408800" cy="43623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b="1" lang="en-US" sz="2500">
                <a:solidFill>
                  <a:srgbClr val="0000FF"/>
                </a:solidFill>
                <a:latin typeface="Times New Roman"/>
                <a:ea typeface="Times New Roman"/>
                <a:cs typeface="Times New Roman"/>
                <a:sym typeface="Times New Roman"/>
              </a:rPr>
              <a:t>Cryptocurrency Price Prediction using Long Short-Term Memory and Twitter Sentiment Analysis</a:t>
            </a:r>
            <a:endParaRPr b="1" sz="2500">
              <a:solidFill>
                <a:srgbClr val="0000FF"/>
              </a:solidFill>
              <a:latin typeface="Trebuchet MS"/>
              <a:ea typeface="Trebuchet MS"/>
              <a:cs typeface="Trebuchet MS"/>
              <a:sym typeface="Trebuchet MS"/>
            </a:endParaRPr>
          </a:p>
          <a:p>
            <a:pPr indent="-387350" lvl="0" marL="457200" rtl="0" algn="l">
              <a:lnSpc>
                <a:spcPct val="150000"/>
              </a:lnSpc>
              <a:spcBef>
                <a:spcPts val="0"/>
              </a:spcBef>
              <a:spcAft>
                <a:spcPts val="0"/>
              </a:spcAft>
              <a:buSzPts val="2500"/>
              <a:buFont typeface="Trebuchet MS"/>
              <a:buChar char="●"/>
            </a:pPr>
            <a:r>
              <a:rPr b="1" lang="en-US" sz="2500">
                <a:solidFill>
                  <a:srgbClr val="0000FF"/>
                </a:solidFill>
                <a:latin typeface="Trebuchet MS"/>
                <a:ea typeface="Trebuchet MS"/>
                <a:cs typeface="Trebuchet MS"/>
                <a:sym typeface="Trebuchet MS"/>
              </a:rPr>
              <a:t> </a:t>
            </a:r>
            <a:r>
              <a:rPr b="1" lang="en-US" sz="2500">
                <a:solidFill>
                  <a:schemeClr val="dk1"/>
                </a:solidFill>
                <a:latin typeface="Trebuchet MS"/>
                <a:ea typeface="Trebuchet MS"/>
                <a:cs typeface="Trebuchet MS"/>
                <a:sym typeface="Trebuchet MS"/>
              </a:rPr>
              <a:t>Objective of the paper:</a:t>
            </a:r>
            <a:endParaRPr b="1" sz="2500">
              <a:solidFill>
                <a:schemeClr val="dk1"/>
              </a:solidFill>
              <a:latin typeface="Trebuchet MS"/>
              <a:ea typeface="Trebuchet MS"/>
              <a:cs typeface="Trebuchet MS"/>
              <a:sym typeface="Trebuchet MS"/>
            </a:endParaRPr>
          </a:p>
          <a:p>
            <a:pPr indent="0" lvl="0" marL="0" rtl="0" algn="l">
              <a:lnSpc>
                <a:spcPct val="150000"/>
              </a:lnSpc>
              <a:spcBef>
                <a:spcPts val="0"/>
              </a:spcBef>
              <a:spcAft>
                <a:spcPts val="0"/>
              </a:spcAft>
              <a:buNone/>
            </a:pPr>
            <a:r>
              <a:rPr lang="en-US" sz="1800">
                <a:solidFill>
                  <a:srgbClr val="00000A"/>
                </a:solidFill>
                <a:latin typeface="Times New Roman"/>
                <a:ea typeface="Times New Roman"/>
                <a:cs typeface="Times New Roman"/>
                <a:sym typeface="Times New Roman"/>
              </a:rPr>
              <a:t>The article explores the use of machine learning and sentiment analysis to forecast the direction of the cryptocurrency market, particularly for Bitcoin. The authors use a deep neural network model called Long Short-Term Memory (LSTM) to analyze historical Bitcoin prices and Twitter data to predict future cryptocurrency prices. They also develop a dashboard prototype to assist investors in making investment decisions based on the predicted prices and the latest cryptocurrency updates. The paper highlights the value of integrating LSTM and sentiment analysis to forecast cryptocurrency prices accurately and provides a promising approach for future research in this field.</a:t>
            </a:r>
            <a:endParaRPr sz="1800">
              <a:solidFill>
                <a:schemeClr val="dk1"/>
              </a:solidFill>
              <a:latin typeface="Trebuchet MS"/>
              <a:ea typeface="Trebuchet MS"/>
              <a:cs typeface="Trebuchet MS"/>
              <a:sym typeface="Trebuchet MS"/>
            </a:endParaRPr>
          </a:p>
          <a:p>
            <a:pPr indent="0" lvl="0" marL="0" rtl="0" algn="l">
              <a:lnSpc>
                <a:spcPct val="150000"/>
              </a:lnSpc>
              <a:spcBef>
                <a:spcPts val="0"/>
              </a:spcBef>
              <a:spcAft>
                <a:spcPts val="0"/>
              </a:spcAft>
              <a:buNone/>
            </a:pPr>
            <a:r>
              <a:t/>
            </a:r>
            <a:endParaRPr sz="1500">
              <a:solidFill>
                <a:schemeClr val="dk1"/>
              </a:solidFill>
              <a:latin typeface="Trebuchet MS"/>
              <a:ea typeface="Trebuchet MS"/>
              <a:cs typeface="Trebuchet MS"/>
              <a:sym typeface="Trebuchet MS"/>
            </a:endParaRPr>
          </a:p>
          <a:p>
            <a:pPr indent="-190500" lvl="0" marL="685791" marR="0" rtl="0" algn="just">
              <a:spcBef>
                <a:spcPts val="480"/>
              </a:spcBef>
              <a:spcAft>
                <a:spcPts val="0"/>
              </a:spcAft>
              <a:buClr>
                <a:schemeClr val="dk1"/>
              </a:buClr>
              <a:buSzPts val="2400"/>
              <a:buFont typeface="Arial"/>
              <a:buNone/>
            </a:pPr>
            <a:r>
              <a:t/>
            </a:r>
            <a:endParaRPr sz="2400">
              <a:solidFill>
                <a:srgbClr val="0000FF"/>
              </a:solidFill>
              <a:latin typeface="Trebuchet MS"/>
              <a:ea typeface="Trebuchet MS"/>
              <a:cs typeface="Trebuchet MS"/>
              <a:sym typeface="Trebuchet MS"/>
            </a:endParaRPr>
          </a:p>
        </p:txBody>
      </p:sp>
      <p:sp>
        <p:nvSpPr>
          <p:cNvPr id="190" name="Google Shape;190;g23a6ef108a9_1_7"/>
          <p:cNvSpPr txBox="1"/>
          <p:nvPr/>
        </p:nvSpPr>
        <p:spPr>
          <a:xfrm>
            <a:off x="4191000" y="1143002"/>
            <a:ext cx="6477000" cy="461700"/>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Literature Survey/Existing System</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23a6ef108a9_1_14"/>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7" name="Google Shape;197;g23a6ef108a9_1_14"/>
          <p:cNvSpPr txBox="1"/>
          <p:nvPr/>
        </p:nvSpPr>
        <p:spPr>
          <a:xfrm>
            <a:off x="833275" y="2038775"/>
            <a:ext cx="10408800" cy="4362300"/>
          </a:xfrm>
          <a:prstGeom prst="rect">
            <a:avLst/>
          </a:prstGeom>
          <a:noFill/>
          <a:ln>
            <a:noFill/>
          </a:ln>
        </p:spPr>
        <p:txBody>
          <a:bodyPr anchorCtr="0" anchor="t" bIns="45700" lIns="91425" spcFirstLastPara="1" rIns="91425" wrap="square" tIns="45700">
            <a:noAutofit/>
          </a:bodyPr>
          <a:lstStyle/>
          <a:p>
            <a:pPr indent="-387350" lvl="0" marL="457200" rtl="0" algn="l">
              <a:lnSpc>
                <a:spcPct val="150000"/>
              </a:lnSpc>
              <a:spcBef>
                <a:spcPts val="0"/>
              </a:spcBef>
              <a:spcAft>
                <a:spcPts val="0"/>
              </a:spcAft>
              <a:buClr>
                <a:schemeClr val="dk1"/>
              </a:buClr>
              <a:buSzPts val="2500"/>
              <a:buFont typeface="Trebuchet MS"/>
              <a:buChar char="●"/>
            </a:pPr>
            <a:r>
              <a:rPr b="1" lang="en-US" sz="2500">
                <a:solidFill>
                  <a:srgbClr val="00000A"/>
                </a:solidFill>
                <a:latin typeface="Times New Roman"/>
                <a:ea typeface="Times New Roman"/>
                <a:cs typeface="Times New Roman"/>
                <a:sym typeface="Times New Roman"/>
              </a:rPr>
              <a:t>Advantage: </a:t>
            </a:r>
            <a:r>
              <a:rPr lang="en-US" sz="1800">
                <a:solidFill>
                  <a:srgbClr val="00000A"/>
                </a:solidFill>
                <a:latin typeface="Times New Roman"/>
                <a:ea typeface="Times New Roman"/>
                <a:cs typeface="Times New Roman"/>
                <a:sym typeface="Times New Roman"/>
              </a:rPr>
              <a:t>The use of LSTM and sentiment analysis provides a highly accurate method for predicting cryptocurrency prices, which can help investors make more informed decisions.The paper integrates historical price data with Twitter sentiment data to provide a more comprehensive understanding of cryptocurrency price fluctuations, which can help investors gain a better perspective on market trends.</a:t>
            </a:r>
            <a:endParaRPr sz="1800">
              <a:solidFill>
                <a:srgbClr val="00000A"/>
              </a:solidFill>
              <a:latin typeface="Times New Roman"/>
              <a:ea typeface="Times New Roman"/>
              <a:cs typeface="Times New Roman"/>
              <a:sym typeface="Times New Roman"/>
            </a:endParaRPr>
          </a:p>
          <a:p>
            <a:pPr indent="-387350" lvl="0" marL="457200" rtl="0" algn="l">
              <a:lnSpc>
                <a:spcPct val="150000"/>
              </a:lnSpc>
              <a:spcBef>
                <a:spcPts val="0"/>
              </a:spcBef>
              <a:spcAft>
                <a:spcPts val="0"/>
              </a:spcAft>
              <a:buClr>
                <a:srgbClr val="00000A"/>
              </a:buClr>
              <a:buSzPts val="2500"/>
              <a:buFont typeface="Times New Roman"/>
              <a:buChar char="●"/>
            </a:pPr>
            <a:r>
              <a:rPr b="1" lang="en-US" sz="2500">
                <a:solidFill>
                  <a:srgbClr val="00000A"/>
                </a:solidFill>
                <a:latin typeface="Times New Roman"/>
                <a:ea typeface="Times New Roman"/>
                <a:cs typeface="Times New Roman"/>
                <a:sym typeface="Times New Roman"/>
              </a:rPr>
              <a:t>Limitations: </a:t>
            </a:r>
            <a:r>
              <a:rPr lang="en-US" sz="1800">
                <a:solidFill>
                  <a:srgbClr val="00000A"/>
                </a:solidFill>
                <a:latin typeface="Times New Roman"/>
                <a:ea typeface="Times New Roman"/>
                <a:cs typeface="Times New Roman"/>
                <a:sym typeface="Times New Roman"/>
              </a:rPr>
              <a:t>Limited Scope: The paper focuses only on Bitcoin and may not be applicable to other cryptocurrencies, which could limit its usefulness for investors who are interested in other digital currencies.</a:t>
            </a:r>
            <a:endParaRPr sz="1800">
              <a:solidFill>
                <a:srgbClr val="00000A"/>
              </a:solidFill>
              <a:latin typeface="Times New Roman"/>
              <a:ea typeface="Times New Roman"/>
              <a:cs typeface="Times New Roman"/>
              <a:sym typeface="Times New Roman"/>
            </a:endParaRPr>
          </a:p>
          <a:p>
            <a:pPr indent="0" lvl="0" marL="457200" rtl="0" algn="l">
              <a:lnSpc>
                <a:spcPct val="150000"/>
              </a:lnSpc>
              <a:spcBef>
                <a:spcPts val="0"/>
              </a:spcBef>
              <a:spcAft>
                <a:spcPts val="0"/>
              </a:spcAft>
              <a:buNone/>
            </a:pPr>
            <a:r>
              <a:rPr lang="en-US" sz="1800">
                <a:solidFill>
                  <a:srgbClr val="00000A"/>
                </a:solidFill>
                <a:latin typeface="Times New Roman"/>
                <a:ea typeface="Times New Roman"/>
                <a:cs typeface="Times New Roman"/>
                <a:sym typeface="Times New Roman"/>
              </a:rPr>
              <a:t>Lack of Long-Term Predictions: The paper focuses on short-term predictions (3-4 days in advance) and does not provide insights into long-term trends or fluctuations in the cryptocurrency market.</a:t>
            </a:r>
            <a:endParaRPr b="1" sz="1800">
              <a:solidFill>
                <a:srgbClr val="00000A"/>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1500">
              <a:solidFill>
                <a:schemeClr val="dk1"/>
              </a:solidFill>
              <a:latin typeface="Trebuchet MS"/>
              <a:ea typeface="Trebuchet MS"/>
              <a:cs typeface="Trebuchet MS"/>
              <a:sym typeface="Trebuchet MS"/>
            </a:endParaRPr>
          </a:p>
          <a:p>
            <a:pPr indent="-190500" lvl="0" marL="685791" marR="0" rtl="0" algn="just">
              <a:spcBef>
                <a:spcPts val="480"/>
              </a:spcBef>
              <a:spcAft>
                <a:spcPts val="0"/>
              </a:spcAft>
              <a:buClr>
                <a:schemeClr val="dk1"/>
              </a:buClr>
              <a:buSzPts val="2400"/>
              <a:buFont typeface="Arial"/>
              <a:buNone/>
            </a:pPr>
            <a:r>
              <a:t/>
            </a:r>
            <a:endParaRPr sz="2400">
              <a:solidFill>
                <a:srgbClr val="0000FF"/>
              </a:solidFill>
              <a:latin typeface="Trebuchet MS"/>
              <a:ea typeface="Trebuchet MS"/>
              <a:cs typeface="Trebuchet MS"/>
              <a:sym typeface="Trebuchet MS"/>
            </a:endParaRPr>
          </a:p>
        </p:txBody>
      </p:sp>
      <p:sp>
        <p:nvSpPr>
          <p:cNvPr id="198" name="Google Shape;198;g23a6ef108a9_1_14"/>
          <p:cNvSpPr txBox="1"/>
          <p:nvPr/>
        </p:nvSpPr>
        <p:spPr>
          <a:xfrm>
            <a:off x="4191000" y="1143002"/>
            <a:ext cx="6477000" cy="461700"/>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Literature Survey/Existing System</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7"/>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5" name="Google Shape;205;p7"/>
          <p:cNvSpPr txBox="1"/>
          <p:nvPr/>
        </p:nvSpPr>
        <p:spPr>
          <a:xfrm>
            <a:off x="792650" y="2092325"/>
            <a:ext cx="9875400" cy="4384800"/>
          </a:xfrm>
          <a:prstGeom prst="rect">
            <a:avLst/>
          </a:prstGeom>
          <a:noFill/>
          <a:ln>
            <a:noFill/>
          </a:ln>
        </p:spPr>
        <p:txBody>
          <a:bodyPr anchorCtr="0" anchor="t" bIns="45700" lIns="91425" spcFirstLastPara="1" rIns="91425" wrap="square" tIns="45700">
            <a:noAutofit/>
          </a:bodyPr>
          <a:lstStyle/>
          <a:p>
            <a:pPr indent="-355600" lvl="0" marL="457200" marR="0" rtl="0" algn="just">
              <a:spcBef>
                <a:spcPts val="480"/>
              </a:spcBef>
              <a:spcAft>
                <a:spcPts val="0"/>
              </a:spcAft>
              <a:buSzPts val="2000"/>
              <a:buChar char="●"/>
            </a:pPr>
            <a:r>
              <a:rPr lang="en-US" sz="2000"/>
              <a:t>ER diagram should be more detailed with proper </a:t>
            </a:r>
            <a:r>
              <a:rPr lang="en-US" sz="2000"/>
              <a:t>indication</a:t>
            </a:r>
            <a:r>
              <a:rPr lang="en-US" sz="2000"/>
              <a:t> of entities and their </a:t>
            </a:r>
            <a:r>
              <a:rPr lang="en-US" sz="2000"/>
              <a:t>relations</a:t>
            </a:r>
            <a:r>
              <a:rPr lang="en-US" sz="2000"/>
              <a:t> </a:t>
            </a:r>
            <a:endParaRPr sz="2000"/>
          </a:p>
          <a:p>
            <a:pPr indent="-355600" lvl="0" marL="457200" marR="0" rtl="0" algn="just">
              <a:spcBef>
                <a:spcPts val="0"/>
              </a:spcBef>
              <a:spcAft>
                <a:spcPts val="0"/>
              </a:spcAft>
              <a:buSzPts val="2000"/>
              <a:buChar char="●"/>
            </a:pPr>
            <a:r>
              <a:rPr lang="en-US" sz="2000"/>
              <a:t>High level structure diagram should contain both the aspects of the </a:t>
            </a:r>
            <a:r>
              <a:rPr lang="en-US" sz="2000"/>
              <a:t>applications</a:t>
            </a:r>
            <a:r>
              <a:rPr lang="en-US" sz="2000"/>
              <a:t> i.e transaction as well as price prediction.</a:t>
            </a:r>
            <a:endParaRPr sz="2000"/>
          </a:p>
        </p:txBody>
      </p:sp>
      <p:sp>
        <p:nvSpPr>
          <p:cNvPr id="206" name="Google Shape;206;p7"/>
          <p:cNvSpPr txBox="1"/>
          <p:nvPr/>
        </p:nvSpPr>
        <p:spPr>
          <a:xfrm>
            <a:off x="4191000" y="1143002"/>
            <a:ext cx="6477000" cy="461665"/>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Suggestions from Review - 3</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8"/>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3" name="Google Shape;213;p8"/>
          <p:cNvSpPr txBox="1"/>
          <p:nvPr/>
        </p:nvSpPr>
        <p:spPr>
          <a:xfrm>
            <a:off x="1905000" y="1789175"/>
            <a:ext cx="9798600" cy="46878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1800"/>
              </a:spcBef>
              <a:spcAft>
                <a:spcPts val="0"/>
              </a:spcAft>
              <a:buNone/>
            </a:pPr>
            <a:r>
              <a:rPr b="1" lang="en-US" sz="2500">
                <a:solidFill>
                  <a:schemeClr val="dk1"/>
                </a:solidFill>
                <a:latin typeface="Times New Roman"/>
                <a:ea typeface="Times New Roman"/>
                <a:cs typeface="Times New Roman"/>
                <a:sym typeface="Times New Roman"/>
              </a:rPr>
              <a:t>Requirements :</a:t>
            </a:r>
            <a:endParaRPr b="1" sz="2500">
              <a:solidFill>
                <a:schemeClr val="dk1"/>
              </a:solidFill>
              <a:latin typeface="Times New Roman"/>
              <a:ea typeface="Times New Roman"/>
              <a:cs typeface="Times New Roman"/>
              <a:sym typeface="Times New Roman"/>
            </a:endParaRPr>
          </a:p>
          <a:p>
            <a:pPr indent="-342900" lvl="0" marL="457200" rtl="0" algn="just">
              <a:lnSpc>
                <a:spcPct val="150000"/>
              </a:lnSpc>
              <a:spcBef>
                <a:spcPts val="600"/>
              </a:spcBef>
              <a:spcAft>
                <a:spcPts val="0"/>
              </a:spcAft>
              <a:buClr>
                <a:schemeClr val="dk1"/>
              </a:buClr>
              <a:buSzPts val="1800"/>
              <a:buFont typeface="Noto Sans Symbols"/>
              <a:buChar char="▪"/>
            </a:pPr>
            <a:r>
              <a:rPr b="1" lang="en-US" sz="1800">
                <a:solidFill>
                  <a:schemeClr val="dk1"/>
                </a:solidFill>
                <a:latin typeface="Times New Roman"/>
                <a:ea typeface="Times New Roman"/>
                <a:cs typeface="Times New Roman"/>
                <a:sym typeface="Times New Roman"/>
              </a:rPr>
              <a:t>Crypto Price Prediction</a:t>
            </a:r>
            <a:r>
              <a:rPr lang="en-US" sz="1800">
                <a:solidFill>
                  <a:schemeClr val="dk1"/>
                </a:solidFill>
                <a:latin typeface="Times New Roman"/>
                <a:ea typeface="Times New Roman"/>
                <a:cs typeface="Times New Roman"/>
                <a:sym typeface="Times New Roman"/>
              </a:rPr>
              <a:t> - The application will provide users with the ability to predict the prices of different cryptocurrencies using machine learning.The machine learning model will be trained on historical cryptocurrency price data and will use this data to make predictions about future price movements.The application will allow users to select the cryptocurrencies they are interested in and will provide them with predictions of the future prices of those cryptocurrencies.</a:t>
            </a:r>
            <a:endParaRPr sz="1800">
              <a:solidFill>
                <a:schemeClr val="dk1"/>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chemeClr val="dk1"/>
              </a:buClr>
              <a:buSzPts val="1800"/>
              <a:buFont typeface="Times New Roman"/>
              <a:buChar char="▪"/>
            </a:pPr>
            <a:r>
              <a:rPr b="1" lang="en-US" sz="1800">
                <a:solidFill>
                  <a:schemeClr val="dk1"/>
                </a:solidFill>
                <a:latin typeface="Times New Roman"/>
                <a:ea typeface="Times New Roman"/>
                <a:cs typeface="Times New Roman"/>
                <a:sym typeface="Times New Roman"/>
              </a:rPr>
              <a:t>Wallet Creation</a:t>
            </a:r>
            <a:r>
              <a:rPr lang="en-US" sz="1800">
                <a:solidFill>
                  <a:schemeClr val="dk1"/>
                </a:solidFill>
                <a:latin typeface="Times New Roman"/>
                <a:ea typeface="Times New Roman"/>
                <a:cs typeface="Times New Roman"/>
                <a:sym typeface="Times New Roman"/>
              </a:rPr>
              <a:t> - The application will allow users to create a wallet to store their cryptocurrencies.The wallet will be secure and will use industry-standard encryption techniques to protect users' private keys.Users will be able to create multiple wallets for different cryptocurrencies.</a:t>
            </a:r>
            <a:endParaRPr/>
          </a:p>
        </p:txBody>
      </p:sp>
      <p:sp>
        <p:nvSpPr>
          <p:cNvPr id="214" name="Google Shape;214;p8"/>
          <p:cNvSpPr txBox="1"/>
          <p:nvPr/>
        </p:nvSpPr>
        <p:spPr>
          <a:xfrm>
            <a:off x="4191000" y="1143002"/>
            <a:ext cx="6477000" cy="461700"/>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Requirements/Technologies used</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g23a6ef108a9_1_30"/>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1" name="Google Shape;221;g23a6ef108a9_1_30"/>
          <p:cNvSpPr txBox="1"/>
          <p:nvPr/>
        </p:nvSpPr>
        <p:spPr>
          <a:xfrm>
            <a:off x="1905000" y="2092332"/>
            <a:ext cx="8077200" cy="4384800"/>
          </a:xfrm>
          <a:prstGeom prst="rect">
            <a:avLst/>
          </a:prstGeom>
          <a:noFill/>
          <a:ln>
            <a:noFill/>
          </a:ln>
        </p:spPr>
        <p:txBody>
          <a:bodyPr anchorCtr="0" anchor="t" bIns="45700" lIns="91425" spcFirstLastPara="1" rIns="91425" wrap="square" tIns="45700">
            <a:noAutofit/>
          </a:bodyPr>
          <a:lstStyle/>
          <a:p>
            <a:pPr indent="0" lvl="0" marL="457200" marR="0" rtl="0" algn="just">
              <a:spcBef>
                <a:spcPts val="0"/>
              </a:spcBef>
              <a:spcAft>
                <a:spcPts val="0"/>
              </a:spcAft>
              <a:buNone/>
            </a:pPr>
            <a:r>
              <a:t/>
            </a:r>
            <a:endParaRPr/>
          </a:p>
          <a:p>
            <a:pPr indent="-342900" lvl="0" marL="457200" rtl="0" algn="just">
              <a:lnSpc>
                <a:spcPct val="150000"/>
              </a:lnSpc>
              <a:spcBef>
                <a:spcPts val="0"/>
              </a:spcBef>
              <a:spcAft>
                <a:spcPts val="0"/>
              </a:spcAft>
              <a:buClr>
                <a:schemeClr val="dk1"/>
              </a:buClr>
              <a:buSzPts val="1800"/>
              <a:buFont typeface="Times New Roman"/>
              <a:buChar char="▪"/>
            </a:pPr>
            <a:r>
              <a:rPr b="1" lang="en-US" sz="1800">
                <a:solidFill>
                  <a:schemeClr val="dk1"/>
                </a:solidFill>
                <a:latin typeface="Times New Roman"/>
                <a:ea typeface="Times New Roman"/>
                <a:cs typeface="Times New Roman"/>
                <a:sym typeface="Times New Roman"/>
              </a:rPr>
              <a:t>Buying and Trading Crypto</a:t>
            </a:r>
            <a:r>
              <a:rPr lang="en-US" sz="1800">
                <a:solidFill>
                  <a:schemeClr val="dk1"/>
                </a:solidFill>
                <a:latin typeface="Times New Roman"/>
                <a:ea typeface="Times New Roman"/>
                <a:cs typeface="Times New Roman"/>
                <a:sym typeface="Times New Roman"/>
              </a:rPr>
              <a:t> - The application will allow users to buy and trade cryptocurrencies using their wallets.Users will be able to purchase cryptocurrencies using fiat currency or other cryptocurrencies.The application will also provide users with a trading platform where they can buy and sell cryptocurrencies based on the predicted prices.</a:t>
            </a:r>
            <a:endParaRPr sz="1800">
              <a:solidFill>
                <a:schemeClr val="dk1"/>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chemeClr val="dk1"/>
              </a:buClr>
              <a:buSzPts val="1800"/>
              <a:buFont typeface="Times New Roman"/>
              <a:buChar char="▪"/>
            </a:pPr>
            <a:r>
              <a:rPr b="1" lang="en-US" sz="1800">
                <a:solidFill>
                  <a:schemeClr val="dk1"/>
                </a:solidFill>
                <a:latin typeface="Times New Roman"/>
                <a:ea typeface="Times New Roman"/>
                <a:cs typeface="Times New Roman"/>
                <a:sym typeface="Times New Roman"/>
              </a:rPr>
              <a:t>Peer-to-Peer Crypto Transfers</a:t>
            </a:r>
            <a:r>
              <a:rPr lang="en-US" sz="1800">
                <a:solidFill>
                  <a:schemeClr val="dk1"/>
                </a:solidFill>
                <a:latin typeface="Times New Roman"/>
                <a:ea typeface="Times New Roman"/>
                <a:cs typeface="Times New Roman"/>
                <a:sym typeface="Times New Roman"/>
              </a:rPr>
              <a:t> - The application will allow users to transfer cryptocurrencies to other users using QR codes or wallet details.The transfers will be secure and will use blockchain technology to ensure that the transactions are recorded on the blockchain.</a:t>
            </a:r>
            <a:endParaRPr/>
          </a:p>
        </p:txBody>
      </p:sp>
      <p:sp>
        <p:nvSpPr>
          <p:cNvPr id="222" name="Google Shape;222;g23a6ef108a9_1_30"/>
          <p:cNvSpPr txBox="1"/>
          <p:nvPr/>
        </p:nvSpPr>
        <p:spPr>
          <a:xfrm>
            <a:off x="4191000" y="1143002"/>
            <a:ext cx="6477000" cy="461700"/>
          </a:xfrm>
          <a:prstGeom prst="rect">
            <a:avLst/>
          </a:prstGeom>
          <a:noFill/>
          <a:ln>
            <a:noFill/>
          </a:ln>
        </p:spPr>
        <p:txBody>
          <a:bodyPr anchorCtr="0" anchor="t" bIns="45700" lIns="91425" spcFirstLastPara="1" rIns="91425" wrap="square" tIns="45700">
            <a:spAutoFit/>
          </a:bodyPr>
          <a:lstStyle/>
          <a:p>
            <a:pPr indent="-342891" lvl="0" marL="342891" rtl="0" algn="r">
              <a:spcBef>
                <a:spcPts val="0"/>
              </a:spcBef>
              <a:spcAft>
                <a:spcPts val="0"/>
              </a:spcAft>
              <a:buClr>
                <a:schemeClr val="dk1"/>
              </a:buClr>
              <a:buFont typeface="Arial"/>
              <a:buNone/>
            </a:pPr>
            <a:r>
              <a:rPr lang="en-US" sz="2400">
                <a:solidFill>
                  <a:srgbClr val="FF0000"/>
                </a:solidFill>
                <a:latin typeface="Trebuchet MS"/>
                <a:ea typeface="Trebuchet MS"/>
                <a:cs typeface="Trebuchet MS"/>
                <a:sym typeface="Trebuchet MS"/>
              </a:rPr>
              <a:t>Requirements/Technologies used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2"/>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5" name="Google Shape;85;p2"/>
          <p:cNvSpPr txBox="1"/>
          <p:nvPr/>
        </p:nvSpPr>
        <p:spPr>
          <a:xfrm>
            <a:off x="2057400" y="1676400"/>
            <a:ext cx="8077200" cy="4724400"/>
          </a:xfrm>
          <a:prstGeom prst="rect">
            <a:avLst/>
          </a:prstGeom>
          <a:noFill/>
          <a:ln>
            <a:noFill/>
          </a:ln>
        </p:spPr>
        <p:txBody>
          <a:bodyPr anchorCtr="0" anchor="t" bIns="45700" lIns="91425" spcFirstLastPara="1" rIns="91425" wrap="square" tIns="45700">
            <a:noAutofit/>
          </a:bodyPr>
          <a:lstStyle/>
          <a:p>
            <a:pPr indent="-342900" lvl="0" marL="685791" marR="0" rtl="0" algn="just">
              <a:spcBef>
                <a:spcPts val="0"/>
              </a:spcBef>
              <a:spcAft>
                <a:spcPts val="0"/>
              </a:spcAft>
              <a:buClr>
                <a:srgbClr val="0000FF"/>
              </a:buClr>
              <a:buSzPts val="2000"/>
              <a:buFont typeface="Arial"/>
              <a:buChar char="•"/>
            </a:pPr>
            <a:r>
              <a:rPr lang="en-US" sz="2000">
                <a:solidFill>
                  <a:srgbClr val="0000FF"/>
                </a:solidFill>
                <a:latin typeface="Trebuchet MS"/>
                <a:ea typeface="Trebuchet MS"/>
                <a:cs typeface="Trebuchet MS"/>
                <a:sym typeface="Trebuchet MS"/>
              </a:rPr>
              <a:t>Introduction and Motivation</a:t>
            </a:r>
            <a:endParaRPr/>
          </a:p>
          <a:p>
            <a:pPr indent="-342900" lvl="0" marL="685791" marR="0" rtl="0" algn="just">
              <a:spcBef>
                <a:spcPts val="400"/>
              </a:spcBef>
              <a:spcAft>
                <a:spcPts val="0"/>
              </a:spcAft>
              <a:buClr>
                <a:srgbClr val="0000FF"/>
              </a:buClr>
              <a:buSzPts val="2000"/>
              <a:buFont typeface="Arial"/>
              <a:buChar char="•"/>
            </a:pPr>
            <a:r>
              <a:rPr lang="en-US" sz="2000">
                <a:solidFill>
                  <a:srgbClr val="0000FF"/>
                </a:solidFill>
                <a:latin typeface="Trebuchet MS"/>
                <a:ea typeface="Trebuchet MS"/>
                <a:cs typeface="Trebuchet MS"/>
                <a:sym typeface="Trebuchet MS"/>
              </a:rPr>
              <a:t>Problem Statement</a:t>
            </a:r>
            <a:endParaRPr/>
          </a:p>
          <a:p>
            <a:pPr indent="-342900" lvl="0" marL="685791" marR="0" rtl="0" algn="just">
              <a:spcBef>
                <a:spcPts val="400"/>
              </a:spcBef>
              <a:spcAft>
                <a:spcPts val="0"/>
              </a:spcAft>
              <a:buClr>
                <a:srgbClr val="0000FF"/>
              </a:buClr>
              <a:buSzPts val="2000"/>
              <a:buFont typeface="Arial"/>
              <a:buChar char="•"/>
            </a:pPr>
            <a:r>
              <a:rPr lang="en-US" sz="2000">
                <a:solidFill>
                  <a:srgbClr val="0000FF"/>
                </a:solidFill>
                <a:latin typeface="Trebuchet MS"/>
                <a:ea typeface="Trebuchet MS"/>
                <a:cs typeface="Trebuchet MS"/>
                <a:sym typeface="Trebuchet MS"/>
              </a:rPr>
              <a:t>Abstract and Scope</a:t>
            </a:r>
            <a:endParaRPr/>
          </a:p>
          <a:p>
            <a:pPr indent="-342900" lvl="0" marL="685791" marR="0" rtl="0" algn="just">
              <a:spcBef>
                <a:spcPts val="400"/>
              </a:spcBef>
              <a:spcAft>
                <a:spcPts val="0"/>
              </a:spcAft>
              <a:buClr>
                <a:srgbClr val="0000FF"/>
              </a:buClr>
              <a:buSzPts val="2000"/>
              <a:buFont typeface="Arial"/>
              <a:buChar char="•"/>
            </a:pPr>
            <a:r>
              <a:rPr lang="en-US" sz="2000">
                <a:solidFill>
                  <a:srgbClr val="0000FF"/>
                </a:solidFill>
                <a:latin typeface="Trebuchet MS"/>
                <a:ea typeface="Trebuchet MS"/>
                <a:cs typeface="Trebuchet MS"/>
                <a:sym typeface="Trebuchet MS"/>
              </a:rPr>
              <a:t>Literature Survey / Existing System</a:t>
            </a:r>
            <a:endParaRPr/>
          </a:p>
          <a:p>
            <a:pPr indent="-342900" lvl="0" marL="685791" marR="0" rtl="0" algn="just">
              <a:spcBef>
                <a:spcPts val="400"/>
              </a:spcBef>
              <a:spcAft>
                <a:spcPts val="0"/>
              </a:spcAft>
              <a:buClr>
                <a:srgbClr val="0000FF"/>
              </a:buClr>
              <a:buSzPts val="2000"/>
              <a:buFont typeface="Arial"/>
              <a:buChar char="•"/>
            </a:pPr>
            <a:r>
              <a:rPr lang="en-US" sz="2000">
                <a:solidFill>
                  <a:srgbClr val="0000FF"/>
                </a:solidFill>
                <a:latin typeface="Trebuchet MS"/>
                <a:ea typeface="Trebuchet MS"/>
                <a:cs typeface="Trebuchet MS"/>
                <a:sym typeface="Trebuchet MS"/>
              </a:rPr>
              <a:t>Suggestions from Review – 3</a:t>
            </a:r>
            <a:endParaRPr/>
          </a:p>
          <a:p>
            <a:pPr indent="-342900" lvl="0" marL="685791" marR="0" rtl="0" algn="just">
              <a:spcBef>
                <a:spcPts val="400"/>
              </a:spcBef>
              <a:spcAft>
                <a:spcPts val="0"/>
              </a:spcAft>
              <a:buClr>
                <a:srgbClr val="0000FF"/>
              </a:buClr>
              <a:buSzPts val="2000"/>
              <a:buFont typeface="Arial"/>
              <a:buChar char="•"/>
            </a:pPr>
            <a:r>
              <a:rPr lang="en-US" sz="2000">
                <a:solidFill>
                  <a:srgbClr val="0000FF"/>
                </a:solidFill>
                <a:latin typeface="Trebuchet MS"/>
                <a:ea typeface="Trebuchet MS"/>
                <a:cs typeface="Trebuchet MS"/>
                <a:sym typeface="Trebuchet MS"/>
              </a:rPr>
              <a:t>Requirements Specification</a:t>
            </a:r>
            <a:endParaRPr/>
          </a:p>
          <a:p>
            <a:pPr indent="-342900" lvl="0" marL="685791" marR="0" rtl="0" algn="just">
              <a:spcBef>
                <a:spcPts val="400"/>
              </a:spcBef>
              <a:spcAft>
                <a:spcPts val="0"/>
              </a:spcAft>
              <a:buClr>
                <a:srgbClr val="0000FF"/>
              </a:buClr>
              <a:buSzPts val="2000"/>
              <a:buFont typeface="Arial"/>
              <a:buChar char="•"/>
            </a:pPr>
            <a:r>
              <a:rPr lang="en-US" sz="2000">
                <a:solidFill>
                  <a:srgbClr val="0000FF"/>
                </a:solidFill>
                <a:latin typeface="Trebuchet MS"/>
                <a:ea typeface="Trebuchet MS"/>
                <a:cs typeface="Trebuchet MS"/>
                <a:sym typeface="Trebuchet MS"/>
              </a:rPr>
              <a:t>Design Approach </a:t>
            </a:r>
            <a:endParaRPr/>
          </a:p>
          <a:p>
            <a:pPr indent="-342900" lvl="0" marL="685791" marR="0" rtl="0" algn="just">
              <a:spcBef>
                <a:spcPts val="400"/>
              </a:spcBef>
              <a:spcAft>
                <a:spcPts val="0"/>
              </a:spcAft>
              <a:buClr>
                <a:srgbClr val="0000FF"/>
              </a:buClr>
              <a:buSzPts val="2000"/>
              <a:buFont typeface="Arial"/>
              <a:buChar char="•"/>
            </a:pPr>
            <a:r>
              <a:rPr lang="en-US" sz="2000">
                <a:solidFill>
                  <a:srgbClr val="0000FF"/>
                </a:solidFill>
                <a:latin typeface="Trebuchet MS"/>
                <a:ea typeface="Trebuchet MS"/>
                <a:cs typeface="Trebuchet MS"/>
                <a:sym typeface="Trebuchet MS"/>
              </a:rPr>
              <a:t>Design Constraints, Assumptions &amp; Dependencies</a:t>
            </a:r>
            <a:endParaRPr/>
          </a:p>
          <a:p>
            <a:pPr indent="-342900" lvl="0" marL="685791" marR="0" rtl="0" algn="just">
              <a:spcBef>
                <a:spcPts val="400"/>
              </a:spcBef>
              <a:spcAft>
                <a:spcPts val="0"/>
              </a:spcAft>
              <a:buClr>
                <a:srgbClr val="0000FF"/>
              </a:buClr>
              <a:buSzPts val="2000"/>
              <a:buFont typeface="Arial"/>
              <a:buChar char="•"/>
            </a:pPr>
            <a:r>
              <a:rPr lang="en-US" sz="2000">
                <a:solidFill>
                  <a:srgbClr val="0000FF"/>
                </a:solidFill>
                <a:latin typeface="Trebuchet MS"/>
                <a:ea typeface="Trebuchet MS"/>
                <a:cs typeface="Trebuchet MS"/>
                <a:sym typeface="Trebuchet MS"/>
              </a:rPr>
              <a:t>Proposed System / Approach</a:t>
            </a:r>
            <a:endParaRPr/>
          </a:p>
          <a:p>
            <a:pPr indent="-342900" lvl="0" marL="685791" marR="0" rtl="0" algn="just">
              <a:spcBef>
                <a:spcPts val="400"/>
              </a:spcBef>
              <a:spcAft>
                <a:spcPts val="0"/>
              </a:spcAft>
              <a:buClr>
                <a:srgbClr val="0000FF"/>
              </a:buClr>
              <a:buSzPts val="2000"/>
              <a:buFont typeface="Arial"/>
              <a:buChar char="•"/>
            </a:pPr>
            <a:r>
              <a:rPr lang="en-US" sz="2000">
                <a:solidFill>
                  <a:srgbClr val="0000FF"/>
                </a:solidFill>
                <a:latin typeface="Trebuchet MS"/>
                <a:ea typeface="Trebuchet MS"/>
                <a:cs typeface="Trebuchet MS"/>
                <a:sym typeface="Trebuchet MS"/>
              </a:rPr>
              <a:t>Architecture</a:t>
            </a:r>
            <a:endParaRPr/>
          </a:p>
          <a:p>
            <a:pPr indent="-342900" lvl="0" marL="685791" marR="0" rtl="0" algn="just">
              <a:spcBef>
                <a:spcPts val="400"/>
              </a:spcBef>
              <a:spcAft>
                <a:spcPts val="0"/>
              </a:spcAft>
              <a:buClr>
                <a:srgbClr val="0000FF"/>
              </a:buClr>
              <a:buSzPts val="2000"/>
              <a:buFont typeface="Arial"/>
              <a:buChar char="•"/>
            </a:pPr>
            <a:r>
              <a:rPr lang="en-US" sz="2000">
                <a:solidFill>
                  <a:srgbClr val="0000FF"/>
                </a:solidFill>
                <a:latin typeface="Trebuchet MS"/>
                <a:ea typeface="Trebuchet MS"/>
                <a:cs typeface="Trebuchet MS"/>
                <a:sym typeface="Trebuchet MS"/>
              </a:rPr>
              <a:t>Design Description</a:t>
            </a:r>
            <a:endParaRPr/>
          </a:p>
          <a:p>
            <a:pPr indent="-342900" lvl="0" marL="685791" marR="0" rtl="0" algn="just">
              <a:spcBef>
                <a:spcPts val="400"/>
              </a:spcBef>
              <a:spcAft>
                <a:spcPts val="0"/>
              </a:spcAft>
              <a:buClr>
                <a:srgbClr val="0000FF"/>
              </a:buClr>
              <a:buSzPts val="2000"/>
              <a:buFont typeface="Arial"/>
              <a:buChar char="•"/>
            </a:pPr>
            <a:r>
              <a:rPr lang="en-US" sz="2000">
                <a:solidFill>
                  <a:srgbClr val="0000FF"/>
                </a:solidFill>
                <a:latin typeface="Trebuchet MS"/>
                <a:ea typeface="Trebuchet MS"/>
                <a:cs typeface="Trebuchet MS"/>
                <a:sym typeface="Trebuchet MS"/>
              </a:rPr>
              <a:t>Project Progress</a:t>
            </a:r>
            <a:endParaRPr/>
          </a:p>
          <a:p>
            <a:pPr indent="-342900" lvl="0" marL="685791" marR="0" rtl="0" algn="just">
              <a:spcBef>
                <a:spcPts val="400"/>
              </a:spcBef>
              <a:spcAft>
                <a:spcPts val="0"/>
              </a:spcAft>
              <a:buClr>
                <a:srgbClr val="0000FF"/>
              </a:buClr>
              <a:buSzPts val="2000"/>
              <a:buFont typeface="Arial"/>
              <a:buChar char="•"/>
            </a:pPr>
            <a:r>
              <a:rPr lang="en-US" sz="2000">
                <a:solidFill>
                  <a:srgbClr val="0000FF"/>
                </a:solidFill>
                <a:latin typeface="Trebuchet MS"/>
                <a:ea typeface="Trebuchet MS"/>
                <a:cs typeface="Trebuchet MS"/>
                <a:sym typeface="Trebuchet MS"/>
              </a:rPr>
              <a:t>References</a:t>
            </a:r>
            <a:endParaRPr sz="2000">
              <a:solidFill>
                <a:srgbClr val="0000FF"/>
              </a:solidFill>
              <a:latin typeface="Trebuchet MS"/>
              <a:ea typeface="Trebuchet MS"/>
              <a:cs typeface="Trebuchet MS"/>
              <a:sym typeface="Trebuchet MS"/>
            </a:endParaRPr>
          </a:p>
        </p:txBody>
      </p:sp>
      <p:sp>
        <p:nvSpPr>
          <p:cNvPr id="86" name="Google Shape;86;p2"/>
          <p:cNvSpPr txBox="1"/>
          <p:nvPr/>
        </p:nvSpPr>
        <p:spPr>
          <a:xfrm>
            <a:off x="4191000" y="1143002"/>
            <a:ext cx="6477000" cy="461665"/>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Agenda</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23a6ef108a9_1_37"/>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9" name="Google Shape;229;g23a6ef108a9_1_37"/>
          <p:cNvSpPr txBox="1"/>
          <p:nvPr/>
        </p:nvSpPr>
        <p:spPr>
          <a:xfrm>
            <a:off x="1905000" y="2092332"/>
            <a:ext cx="8077200" cy="4384800"/>
          </a:xfrm>
          <a:prstGeom prst="rect">
            <a:avLst/>
          </a:prstGeom>
          <a:noFill/>
          <a:ln>
            <a:noFill/>
          </a:ln>
        </p:spPr>
        <p:txBody>
          <a:bodyPr anchorCtr="0" anchor="t" bIns="45700" lIns="91425" spcFirstLastPara="1" rIns="91425" wrap="square" tIns="45700">
            <a:noAutofit/>
          </a:bodyPr>
          <a:lstStyle/>
          <a:p>
            <a:pPr indent="0" lvl="0" marL="457200" rtl="0" algn="just">
              <a:lnSpc>
                <a:spcPct val="150000"/>
              </a:lnSpc>
              <a:spcBef>
                <a:spcPts val="0"/>
              </a:spcBef>
              <a:spcAft>
                <a:spcPts val="0"/>
              </a:spcAft>
              <a:buNone/>
            </a:pPr>
            <a:r>
              <a:rPr b="1" lang="en-US" sz="2500"/>
              <a:t>Technologies used:</a:t>
            </a:r>
            <a:endParaRPr b="1" sz="2500"/>
          </a:p>
          <a:p>
            <a:pPr indent="-342900" lvl="0" marL="457200" rtl="0" algn="just">
              <a:spcBef>
                <a:spcPts val="0"/>
              </a:spcBef>
              <a:spcAft>
                <a:spcPts val="0"/>
              </a:spcAft>
              <a:buClr>
                <a:schemeClr val="dk1"/>
              </a:buClr>
              <a:buSzPts val="1800"/>
              <a:buChar char="●"/>
            </a:pPr>
            <a:r>
              <a:rPr lang="en-US" sz="1800">
                <a:solidFill>
                  <a:schemeClr val="dk1"/>
                </a:solidFill>
              </a:rPr>
              <a:t>Front-end technologies : HTML , CSS , JAVASCRIPT , REACTJS</a:t>
            </a:r>
            <a:endParaRPr sz="1800">
              <a:solidFill>
                <a:schemeClr val="dk1"/>
              </a:solidFill>
            </a:endParaRPr>
          </a:p>
          <a:p>
            <a:pPr indent="0" lvl="0" marL="457200" rtl="0" algn="just">
              <a:spcBef>
                <a:spcPts val="0"/>
              </a:spcBef>
              <a:spcAft>
                <a:spcPts val="0"/>
              </a:spcAft>
              <a:buClr>
                <a:schemeClr val="dk1"/>
              </a:buClr>
              <a:buSzPts val="1100"/>
              <a:buFont typeface="Arial"/>
              <a:buNone/>
            </a:pPr>
            <a:r>
              <a:t/>
            </a:r>
            <a:endParaRPr sz="1800">
              <a:solidFill>
                <a:schemeClr val="dk1"/>
              </a:solidFill>
            </a:endParaRPr>
          </a:p>
          <a:p>
            <a:pPr indent="-342900" lvl="0" marL="457200" rtl="0" algn="just">
              <a:spcBef>
                <a:spcPts val="0"/>
              </a:spcBef>
              <a:spcAft>
                <a:spcPts val="0"/>
              </a:spcAft>
              <a:buClr>
                <a:schemeClr val="dk1"/>
              </a:buClr>
              <a:buSzPts val="1800"/>
              <a:buChar char="●"/>
            </a:pPr>
            <a:r>
              <a:rPr lang="en-US" sz="1800">
                <a:solidFill>
                  <a:schemeClr val="dk1"/>
                </a:solidFill>
              </a:rPr>
              <a:t>Machine Learning : Python , TensorFlow , Jupyter NoteBook</a:t>
            </a:r>
            <a:endParaRPr sz="1800">
              <a:solidFill>
                <a:schemeClr val="dk1"/>
              </a:solidFill>
            </a:endParaRPr>
          </a:p>
          <a:p>
            <a:pPr indent="0" lvl="0" marL="457200" rtl="0" algn="just">
              <a:spcBef>
                <a:spcPts val="0"/>
              </a:spcBef>
              <a:spcAft>
                <a:spcPts val="0"/>
              </a:spcAft>
              <a:buClr>
                <a:schemeClr val="dk1"/>
              </a:buClr>
              <a:buSzPts val="1100"/>
              <a:buFont typeface="Arial"/>
              <a:buNone/>
            </a:pPr>
            <a:r>
              <a:t/>
            </a:r>
            <a:endParaRPr sz="1800">
              <a:solidFill>
                <a:schemeClr val="dk1"/>
              </a:solidFill>
            </a:endParaRPr>
          </a:p>
          <a:p>
            <a:pPr indent="-342900" lvl="0" marL="457200" rtl="0" algn="just">
              <a:spcBef>
                <a:spcPts val="0"/>
              </a:spcBef>
              <a:spcAft>
                <a:spcPts val="0"/>
              </a:spcAft>
              <a:buClr>
                <a:schemeClr val="dk1"/>
              </a:buClr>
              <a:buSzPts val="1800"/>
              <a:buChar char="●"/>
            </a:pPr>
            <a:r>
              <a:rPr lang="en-US" sz="1800">
                <a:solidFill>
                  <a:schemeClr val="dk1"/>
                </a:solidFill>
              </a:rPr>
              <a:t>APIs : Twitter Api for sentiment analysis , CoinApi for realtime and historical data of crypto currency</a:t>
            </a:r>
            <a:endParaRPr sz="1800">
              <a:solidFill>
                <a:schemeClr val="dk1"/>
              </a:solidFill>
            </a:endParaRPr>
          </a:p>
          <a:p>
            <a:pPr indent="0" lvl="0" marL="457200" rtl="0" algn="just">
              <a:spcBef>
                <a:spcPts val="0"/>
              </a:spcBef>
              <a:spcAft>
                <a:spcPts val="0"/>
              </a:spcAft>
              <a:buClr>
                <a:schemeClr val="dk1"/>
              </a:buClr>
              <a:buSzPts val="1100"/>
              <a:buFont typeface="Arial"/>
              <a:buNone/>
            </a:pPr>
            <a:r>
              <a:t/>
            </a:r>
            <a:endParaRPr sz="1800">
              <a:solidFill>
                <a:schemeClr val="dk1"/>
              </a:solidFill>
            </a:endParaRPr>
          </a:p>
          <a:p>
            <a:pPr indent="-342900" lvl="0" marL="457200" rtl="0" algn="just">
              <a:spcBef>
                <a:spcPts val="0"/>
              </a:spcBef>
              <a:spcAft>
                <a:spcPts val="0"/>
              </a:spcAft>
              <a:buClr>
                <a:schemeClr val="dk1"/>
              </a:buClr>
              <a:buSzPts val="1800"/>
              <a:buChar char="●"/>
            </a:pPr>
            <a:r>
              <a:rPr lang="en-US" sz="1800">
                <a:solidFill>
                  <a:schemeClr val="dk1"/>
                </a:solidFill>
              </a:rPr>
              <a:t>Blockchain : Ethereum blockchain , Metamask , Solidity</a:t>
            </a:r>
            <a:endParaRPr sz="1800">
              <a:solidFill>
                <a:schemeClr val="dk1"/>
              </a:solidFill>
            </a:endParaRPr>
          </a:p>
          <a:p>
            <a:pPr indent="0" lvl="0" marL="0" rtl="0" algn="just">
              <a:spcBef>
                <a:spcPts val="0"/>
              </a:spcBef>
              <a:spcAft>
                <a:spcPts val="0"/>
              </a:spcAft>
              <a:buClr>
                <a:schemeClr val="dk1"/>
              </a:buClr>
              <a:buFont typeface="Arial"/>
              <a:buNone/>
            </a:pPr>
            <a:r>
              <a:t/>
            </a:r>
            <a:endParaRPr sz="1800">
              <a:solidFill>
                <a:schemeClr val="dk1"/>
              </a:solidFill>
            </a:endParaRPr>
          </a:p>
          <a:p>
            <a:pPr indent="-342900" lvl="0" marL="457200" rtl="0" algn="just">
              <a:spcBef>
                <a:spcPts val="0"/>
              </a:spcBef>
              <a:spcAft>
                <a:spcPts val="0"/>
              </a:spcAft>
              <a:buClr>
                <a:schemeClr val="dk1"/>
              </a:buClr>
              <a:buSzPts val="1800"/>
              <a:buChar char="●"/>
            </a:pPr>
            <a:r>
              <a:rPr lang="en-US" sz="1800">
                <a:solidFill>
                  <a:schemeClr val="dk1"/>
                </a:solidFill>
              </a:rPr>
              <a:t>Backend Technologies : Nodejs , Expressjs</a:t>
            </a:r>
            <a:endParaRPr sz="1800">
              <a:solidFill>
                <a:schemeClr val="dk1"/>
              </a:solidFill>
            </a:endParaRPr>
          </a:p>
          <a:p>
            <a:pPr indent="0" lvl="0" marL="457200" rtl="0" algn="just">
              <a:spcBef>
                <a:spcPts val="0"/>
              </a:spcBef>
              <a:spcAft>
                <a:spcPts val="0"/>
              </a:spcAft>
              <a:buClr>
                <a:schemeClr val="dk1"/>
              </a:buClr>
              <a:buSzPts val="1100"/>
              <a:buFont typeface="Arial"/>
              <a:buNone/>
            </a:pPr>
            <a:r>
              <a:t/>
            </a:r>
            <a:endParaRPr sz="1800">
              <a:solidFill>
                <a:schemeClr val="dk1"/>
              </a:solidFill>
            </a:endParaRPr>
          </a:p>
          <a:p>
            <a:pPr indent="-342900" lvl="0" marL="457200" rtl="0" algn="just">
              <a:spcBef>
                <a:spcPts val="0"/>
              </a:spcBef>
              <a:spcAft>
                <a:spcPts val="0"/>
              </a:spcAft>
              <a:buClr>
                <a:schemeClr val="dk1"/>
              </a:buClr>
              <a:buSzPts val="1800"/>
              <a:buChar char="●"/>
            </a:pPr>
            <a:r>
              <a:rPr lang="en-US" sz="1800">
                <a:solidFill>
                  <a:schemeClr val="dk1"/>
                </a:solidFill>
              </a:rPr>
              <a:t>Database : MongoDB</a:t>
            </a:r>
            <a:endParaRPr b="1" sz="1800"/>
          </a:p>
        </p:txBody>
      </p:sp>
      <p:sp>
        <p:nvSpPr>
          <p:cNvPr id="230" name="Google Shape;230;g23a6ef108a9_1_37"/>
          <p:cNvSpPr txBox="1"/>
          <p:nvPr/>
        </p:nvSpPr>
        <p:spPr>
          <a:xfrm>
            <a:off x="4191000" y="1143002"/>
            <a:ext cx="6477000" cy="461700"/>
          </a:xfrm>
          <a:prstGeom prst="rect">
            <a:avLst/>
          </a:prstGeom>
          <a:noFill/>
          <a:ln>
            <a:noFill/>
          </a:ln>
        </p:spPr>
        <p:txBody>
          <a:bodyPr anchorCtr="0" anchor="t" bIns="45700" lIns="91425" spcFirstLastPara="1" rIns="91425" wrap="square" tIns="45700">
            <a:spAutoFit/>
          </a:bodyPr>
          <a:lstStyle/>
          <a:p>
            <a:pPr indent="-342891" lvl="0" marL="342891" rtl="0" algn="r">
              <a:spcBef>
                <a:spcPts val="0"/>
              </a:spcBef>
              <a:spcAft>
                <a:spcPts val="0"/>
              </a:spcAft>
              <a:buNone/>
            </a:pPr>
            <a:r>
              <a:rPr lang="en-US" sz="2400">
                <a:solidFill>
                  <a:srgbClr val="FF0000"/>
                </a:solidFill>
                <a:latin typeface="Trebuchet MS"/>
                <a:ea typeface="Trebuchet MS"/>
                <a:cs typeface="Trebuchet MS"/>
                <a:sym typeface="Trebuchet MS"/>
              </a:rPr>
              <a:t>Requirements/Technologies used</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1"/>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6" name="Google Shape;236;p11"/>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Design Details</a:t>
            </a:r>
            <a:endParaRPr/>
          </a:p>
        </p:txBody>
      </p:sp>
      <p:sp>
        <p:nvSpPr>
          <p:cNvPr id="237" name="Google Shape;237;p11"/>
          <p:cNvSpPr txBox="1"/>
          <p:nvPr/>
        </p:nvSpPr>
        <p:spPr>
          <a:xfrm>
            <a:off x="1219200" y="2133600"/>
            <a:ext cx="9448800" cy="4223400"/>
          </a:xfrm>
          <a:prstGeom prst="rect">
            <a:avLst/>
          </a:prstGeom>
          <a:noFill/>
          <a:ln>
            <a:noFill/>
          </a:ln>
        </p:spPr>
        <p:txBody>
          <a:bodyPr anchorCtr="0" anchor="t" bIns="45700" lIns="91425" spcFirstLastPara="1" rIns="91425" wrap="square" tIns="45700">
            <a:noAutofit/>
          </a:bodyPr>
          <a:lstStyle/>
          <a:p>
            <a:pPr indent="0" lvl="0" marL="457200" marR="0" rtl="0" algn="just">
              <a:spcBef>
                <a:spcPts val="480"/>
              </a:spcBef>
              <a:spcAft>
                <a:spcPts val="0"/>
              </a:spcAft>
              <a:buNone/>
            </a:pPr>
            <a:r>
              <a:rPr b="1" i="1" lang="en-US" sz="2200" u="sng">
                <a:solidFill>
                  <a:schemeClr val="dk1"/>
                </a:solidFill>
              </a:rPr>
              <a:t>Novelty and innovativeness</a:t>
            </a:r>
            <a:endParaRPr b="1" i="1" sz="2200" u="sng">
              <a:solidFill>
                <a:schemeClr val="dk1"/>
              </a:solidFill>
            </a:endParaRPr>
          </a:p>
          <a:p>
            <a:pPr indent="0" lvl="0" marL="457200" marR="0" rtl="0" algn="just">
              <a:spcBef>
                <a:spcPts val="480"/>
              </a:spcBef>
              <a:spcAft>
                <a:spcPts val="0"/>
              </a:spcAft>
              <a:buNone/>
            </a:pPr>
            <a:r>
              <a:t/>
            </a:r>
            <a:endParaRPr b="1" sz="2400">
              <a:solidFill>
                <a:schemeClr val="dk1"/>
              </a:solidFill>
            </a:endParaRPr>
          </a:p>
          <a:p>
            <a:pPr indent="-355600" lvl="0" marL="914400" marR="0" rtl="0" algn="just">
              <a:spcBef>
                <a:spcPts val="480"/>
              </a:spcBef>
              <a:spcAft>
                <a:spcPts val="0"/>
              </a:spcAft>
              <a:buClr>
                <a:schemeClr val="dk1"/>
              </a:buClr>
              <a:buSzPts val="2000"/>
              <a:buChar char="●"/>
            </a:pPr>
            <a:r>
              <a:rPr lang="en-US" sz="2000">
                <a:solidFill>
                  <a:schemeClr val="dk1"/>
                </a:solidFill>
              </a:rPr>
              <a:t>The price prediction can be done with multiple machine learning models and each model has some different accuracy of the prediction. The proposed model for PAYCRYPTO uses historical data of the prices along with sentiment analysis from the social media to predict the prices.</a:t>
            </a:r>
            <a:endParaRPr sz="2000">
              <a:solidFill>
                <a:schemeClr val="dk1"/>
              </a:solidFill>
            </a:endParaRPr>
          </a:p>
          <a:p>
            <a:pPr indent="0" lvl="0" marL="914400" marR="0" rtl="0" algn="just">
              <a:spcBef>
                <a:spcPts val="480"/>
              </a:spcBef>
              <a:spcAft>
                <a:spcPts val="0"/>
              </a:spcAft>
              <a:buNone/>
            </a:pPr>
            <a:r>
              <a:t/>
            </a:r>
            <a:endParaRPr sz="2000">
              <a:solidFill>
                <a:schemeClr val="dk1"/>
              </a:solidFill>
            </a:endParaRPr>
          </a:p>
          <a:p>
            <a:pPr indent="-355600" lvl="0" marL="914400" marR="0" rtl="0" algn="just">
              <a:spcBef>
                <a:spcPts val="480"/>
              </a:spcBef>
              <a:spcAft>
                <a:spcPts val="0"/>
              </a:spcAft>
              <a:buClr>
                <a:schemeClr val="dk1"/>
              </a:buClr>
              <a:buSzPts val="2000"/>
              <a:buChar char="●"/>
            </a:pPr>
            <a:r>
              <a:rPr lang="en-US" sz="2000">
                <a:solidFill>
                  <a:schemeClr val="dk1"/>
                </a:solidFill>
              </a:rPr>
              <a:t> With the hybrid model of deep learning algorithms like LSTM and GRU along with sentiment analysis, better accuracy can be achieved in predicting the future prices of cryptocurrencies. </a:t>
            </a:r>
            <a:endParaRPr sz="20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23a47c562cd_0_36"/>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3" name="Google Shape;243;g23a47c562cd_0_36"/>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Design Details</a:t>
            </a:r>
            <a:endParaRPr/>
          </a:p>
        </p:txBody>
      </p:sp>
      <p:sp>
        <p:nvSpPr>
          <p:cNvPr id="244" name="Google Shape;244;g23a47c562cd_0_36"/>
          <p:cNvSpPr txBox="1"/>
          <p:nvPr/>
        </p:nvSpPr>
        <p:spPr>
          <a:xfrm>
            <a:off x="1219200" y="2133600"/>
            <a:ext cx="9448800" cy="4223400"/>
          </a:xfrm>
          <a:prstGeom prst="rect">
            <a:avLst/>
          </a:prstGeom>
          <a:noFill/>
          <a:ln>
            <a:noFill/>
          </a:ln>
        </p:spPr>
        <p:txBody>
          <a:bodyPr anchorCtr="0" anchor="t" bIns="45700" lIns="91425" spcFirstLastPara="1" rIns="91425" wrap="square" tIns="45700">
            <a:noAutofit/>
          </a:bodyPr>
          <a:lstStyle/>
          <a:p>
            <a:pPr indent="0" lvl="0" marL="457200" marR="0" rtl="0" algn="just">
              <a:spcBef>
                <a:spcPts val="480"/>
              </a:spcBef>
              <a:spcAft>
                <a:spcPts val="0"/>
              </a:spcAft>
              <a:buNone/>
            </a:pPr>
            <a:r>
              <a:rPr b="1" i="1" lang="en-US" sz="2200" u="sng">
                <a:solidFill>
                  <a:schemeClr val="dk1"/>
                </a:solidFill>
              </a:rPr>
              <a:t>Interoperability </a:t>
            </a:r>
            <a:endParaRPr sz="1800">
              <a:solidFill>
                <a:schemeClr val="dk1"/>
              </a:solidFill>
            </a:endParaRPr>
          </a:p>
          <a:p>
            <a:pPr indent="0" lvl="0" marL="457200" marR="0" rtl="0" algn="just">
              <a:spcBef>
                <a:spcPts val="480"/>
              </a:spcBef>
              <a:spcAft>
                <a:spcPts val="0"/>
              </a:spcAft>
              <a:buNone/>
            </a:pPr>
            <a:r>
              <a:rPr lang="en-US" sz="2000">
                <a:solidFill>
                  <a:schemeClr val="dk1"/>
                </a:solidFill>
              </a:rPr>
              <a:t>The platform should be operable on different devices so that more and more sample space of the users can be captured.</a:t>
            </a:r>
            <a:endParaRPr sz="2000">
              <a:solidFill>
                <a:schemeClr val="dk1"/>
              </a:solidFill>
            </a:endParaRPr>
          </a:p>
          <a:p>
            <a:pPr indent="0" lvl="0" marL="457200" marR="0" rtl="0" algn="just">
              <a:spcBef>
                <a:spcPts val="480"/>
              </a:spcBef>
              <a:spcAft>
                <a:spcPts val="0"/>
              </a:spcAft>
              <a:buNone/>
            </a:pPr>
            <a:r>
              <a:t/>
            </a:r>
            <a:endParaRPr sz="2000">
              <a:solidFill>
                <a:schemeClr val="dk1"/>
              </a:solidFill>
            </a:endParaRPr>
          </a:p>
          <a:p>
            <a:pPr indent="0" lvl="0" marL="457200" marR="0" rtl="0" algn="just">
              <a:spcBef>
                <a:spcPts val="480"/>
              </a:spcBef>
              <a:spcAft>
                <a:spcPts val="0"/>
              </a:spcAft>
              <a:buNone/>
            </a:pPr>
            <a:r>
              <a:rPr b="1" i="1" lang="en-US" sz="2200" u="sng">
                <a:solidFill>
                  <a:schemeClr val="dk1"/>
                </a:solidFill>
              </a:rPr>
              <a:t>Performance</a:t>
            </a:r>
            <a:endParaRPr b="1" i="1" sz="2200" u="sng">
              <a:solidFill>
                <a:schemeClr val="dk1"/>
              </a:solidFill>
            </a:endParaRPr>
          </a:p>
          <a:p>
            <a:pPr indent="0" lvl="0" marL="457200" marR="0" rtl="0" algn="just">
              <a:spcBef>
                <a:spcPts val="480"/>
              </a:spcBef>
              <a:spcAft>
                <a:spcPts val="0"/>
              </a:spcAft>
              <a:buNone/>
            </a:pPr>
            <a:r>
              <a:rPr lang="en-US" sz="2000">
                <a:solidFill>
                  <a:schemeClr val="dk1"/>
                </a:solidFill>
              </a:rPr>
              <a:t>It should be able to predict with sufficient accuracy in minimum amount of time even at the times of huge traffic. </a:t>
            </a:r>
            <a:endParaRPr sz="2000">
              <a:solidFill>
                <a:schemeClr val="dk1"/>
              </a:solidFill>
            </a:endParaRPr>
          </a:p>
          <a:p>
            <a:pPr indent="0" lvl="0" marL="457200" marR="0" rtl="0" algn="just">
              <a:spcBef>
                <a:spcPts val="480"/>
              </a:spcBef>
              <a:spcAft>
                <a:spcPts val="0"/>
              </a:spcAft>
              <a:buNone/>
            </a:pPr>
            <a:r>
              <a:t/>
            </a:r>
            <a:endParaRPr sz="2000">
              <a:solidFill>
                <a:schemeClr val="dk1"/>
              </a:solidFill>
            </a:endParaRPr>
          </a:p>
          <a:p>
            <a:pPr indent="0" lvl="0" marL="457200" marR="0" rtl="0" algn="just">
              <a:spcBef>
                <a:spcPts val="480"/>
              </a:spcBef>
              <a:spcAft>
                <a:spcPts val="0"/>
              </a:spcAft>
              <a:buNone/>
            </a:pPr>
            <a:r>
              <a:rPr b="1" i="1" lang="en-US" sz="2200" u="sng">
                <a:solidFill>
                  <a:schemeClr val="dk1"/>
                </a:solidFill>
              </a:rPr>
              <a:t>Security </a:t>
            </a:r>
            <a:endParaRPr b="1" i="1" sz="2200" u="sng">
              <a:solidFill>
                <a:schemeClr val="dk1"/>
              </a:solidFill>
            </a:endParaRPr>
          </a:p>
          <a:p>
            <a:pPr indent="0" lvl="0" marL="457200" marR="0" rtl="0" algn="just">
              <a:spcBef>
                <a:spcPts val="480"/>
              </a:spcBef>
              <a:spcAft>
                <a:spcPts val="0"/>
              </a:spcAft>
              <a:buNone/>
            </a:pPr>
            <a:r>
              <a:rPr lang="en-US" sz="2000">
                <a:solidFill>
                  <a:schemeClr val="dk1"/>
                </a:solidFill>
              </a:rPr>
              <a:t>The platform should be secure enough so that no ill practices can be performed by users which can harm other users. </a:t>
            </a:r>
            <a:endParaRPr sz="2000">
              <a:solidFill>
                <a:schemeClr val="dk1"/>
              </a:solidFill>
            </a:endParaRPr>
          </a:p>
          <a:p>
            <a:pPr indent="0" lvl="0" marL="457200" marR="0" rtl="0" algn="just">
              <a:spcBef>
                <a:spcPts val="480"/>
              </a:spcBef>
              <a:spcAft>
                <a:spcPts val="0"/>
              </a:spcAft>
              <a:buNone/>
            </a:pPr>
            <a:r>
              <a:t/>
            </a:r>
            <a:endParaRPr sz="2000">
              <a:solidFill>
                <a:schemeClr val="dk1"/>
              </a:solidFill>
            </a:endParaRPr>
          </a:p>
          <a:p>
            <a:pPr indent="0" lvl="0" marL="457200" marR="0" rtl="0" algn="just">
              <a:spcBef>
                <a:spcPts val="480"/>
              </a:spcBef>
              <a:spcAft>
                <a:spcPts val="0"/>
              </a:spcAft>
              <a:buNone/>
            </a:pPr>
            <a:r>
              <a:t/>
            </a:r>
            <a:endParaRPr b="1" sz="2400">
              <a:solidFill>
                <a:schemeClr val="dk1"/>
              </a:solidFill>
            </a:endParaRPr>
          </a:p>
          <a:p>
            <a:pPr indent="0" lvl="0" marL="914400" marR="0" rtl="0" algn="just">
              <a:spcBef>
                <a:spcPts val="480"/>
              </a:spcBef>
              <a:spcAft>
                <a:spcPts val="0"/>
              </a:spcAft>
              <a:buNone/>
            </a:pPr>
            <a:r>
              <a:t/>
            </a:r>
            <a:endParaRPr sz="2000">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g23a47c562cd_0_48"/>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0" name="Google Shape;250;g23a47c562cd_0_48"/>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Design Details</a:t>
            </a:r>
            <a:endParaRPr/>
          </a:p>
        </p:txBody>
      </p:sp>
      <p:sp>
        <p:nvSpPr>
          <p:cNvPr id="251" name="Google Shape;251;g23a47c562cd_0_48"/>
          <p:cNvSpPr txBox="1"/>
          <p:nvPr/>
        </p:nvSpPr>
        <p:spPr>
          <a:xfrm>
            <a:off x="1219200" y="2133600"/>
            <a:ext cx="9448800" cy="4223400"/>
          </a:xfrm>
          <a:prstGeom prst="rect">
            <a:avLst/>
          </a:prstGeom>
          <a:noFill/>
          <a:ln>
            <a:noFill/>
          </a:ln>
        </p:spPr>
        <p:txBody>
          <a:bodyPr anchorCtr="0" anchor="t" bIns="45700" lIns="91425" spcFirstLastPara="1" rIns="91425" wrap="square" tIns="45700">
            <a:noAutofit/>
          </a:bodyPr>
          <a:lstStyle/>
          <a:p>
            <a:pPr indent="0" lvl="0" marL="457200" marR="0" rtl="0" algn="just">
              <a:spcBef>
                <a:spcPts val="480"/>
              </a:spcBef>
              <a:spcAft>
                <a:spcPts val="0"/>
              </a:spcAft>
              <a:buNone/>
            </a:pPr>
            <a:r>
              <a:rPr b="1" i="1" lang="en-US" sz="2200" u="sng">
                <a:solidFill>
                  <a:schemeClr val="dk1"/>
                </a:solidFill>
              </a:rPr>
              <a:t>Reliability</a:t>
            </a:r>
            <a:endParaRPr sz="1800">
              <a:solidFill>
                <a:schemeClr val="dk1"/>
              </a:solidFill>
            </a:endParaRPr>
          </a:p>
          <a:p>
            <a:pPr indent="0" lvl="0" marL="457200" marR="0" rtl="0" algn="just">
              <a:spcBef>
                <a:spcPts val="480"/>
              </a:spcBef>
              <a:spcAft>
                <a:spcPts val="0"/>
              </a:spcAft>
              <a:buNone/>
            </a:pPr>
            <a:r>
              <a:rPr lang="en-US" sz="2000">
                <a:solidFill>
                  <a:schemeClr val="dk1"/>
                </a:solidFill>
              </a:rPr>
              <a:t>The platform should be accurate and secure to build the trust among the users towards it </a:t>
            </a:r>
            <a:endParaRPr sz="2000">
              <a:solidFill>
                <a:schemeClr val="dk1"/>
              </a:solidFill>
            </a:endParaRPr>
          </a:p>
          <a:p>
            <a:pPr indent="0" lvl="0" marL="457200" marR="0" rtl="0" algn="just">
              <a:spcBef>
                <a:spcPts val="480"/>
              </a:spcBef>
              <a:spcAft>
                <a:spcPts val="0"/>
              </a:spcAft>
              <a:buNone/>
            </a:pPr>
            <a:r>
              <a:t/>
            </a:r>
            <a:endParaRPr sz="2000">
              <a:solidFill>
                <a:schemeClr val="dk1"/>
              </a:solidFill>
            </a:endParaRPr>
          </a:p>
          <a:p>
            <a:pPr indent="0" lvl="0" marL="457200" marR="0" rtl="0" algn="just">
              <a:spcBef>
                <a:spcPts val="480"/>
              </a:spcBef>
              <a:spcAft>
                <a:spcPts val="0"/>
              </a:spcAft>
              <a:buNone/>
            </a:pPr>
            <a:r>
              <a:rPr b="1" i="1" lang="en-US" sz="2200" u="sng">
                <a:solidFill>
                  <a:schemeClr val="dk1"/>
                </a:solidFill>
              </a:rPr>
              <a:t>Maintainability</a:t>
            </a:r>
            <a:endParaRPr b="1" i="1" sz="2200" u="sng">
              <a:solidFill>
                <a:schemeClr val="dk1"/>
              </a:solidFill>
            </a:endParaRPr>
          </a:p>
          <a:p>
            <a:pPr indent="0" lvl="0" marL="457200" marR="0" rtl="0" algn="just">
              <a:spcBef>
                <a:spcPts val="480"/>
              </a:spcBef>
              <a:spcAft>
                <a:spcPts val="0"/>
              </a:spcAft>
              <a:buNone/>
            </a:pPr>
            <a:r>
              <a:rPr lang="en-US" sz="2000">
                <a:solidFill>
                  <a:schemeClr val="dk1"/>
                </a:solidFill>
              </a:rPr>
              <a:t>With regular updates of the interface and bug fixes(if any) the platform can be made more and more refined and user friendly </a:t>
            </a:r>
            <a:endParaRPr sz="2000">
              <a:solidFill>
                <a:schemeClr val="dk1"/>
              </a:solidFill>
            </a:endParaRPr>
          </a:p>
          <a:p>
            <a:pPr indent="0" lvl="0" marL="457200" marR="0" rtl="0" algn="just">
              <a:spcBef>
                <a:spcPts val="480"/>
              </a:spcBef>
              <a:spcAft>
                <a:spcPts val="0"/>
              </a:spcAft>
              <a:buNone/>
            </a:pPr>
            <a:r>
              <a:t/>
            </a:r>
            <a:endParaRPr sz="2000">
              <a:solidFill>
                <a:schemeClr val="dk1"/>
              </a:solidFill>
            </a:endParaRPr>
          </a:p>
          <a:p>
            <a:pPr indent="0" lvl="0" marL="457200" marR="0" rtl="0" algn="just">
              <a:spcBef>
                <a:spcPts val="480"/>
              </a:spcBef>
              <a:spcAft>
                <a:spcPts val="0"/>
              </a:spcAft>
              <a:buNone/>
            </a:pPr>
            <a:r>
              <a:rPr b="1" i="1" lang="en-US" sz="2200" u="sng">
                <a:solidFill>
                  <a:schemeClr val="dk1"/>
                </a:solidFill>
              </a:rPr>
              <a:t>Legacy to modernization</a:t>
            </a:r>
            <a:endParaRPr b="1" i="1" sz="2200" u="sng">
              <a:solidFill>
                <a:schemeClr val="dk1"/>
              </a:solidFill>
            </a:endParaRPr>
          </a:p>
          <a:p>
            <a:pPr indent="0" lvl="0" marL="457200" marR="0" rtl="0" algn="just">
              <a:spcBef>
                <a:spcPts val="480"/>
              </a:spcBef>
              <a:spcAft>
                <a:spcPts val="0"/>
              </a:spcAft>
              <a:buNone/>
            </a:pPr>
            <a:r>
              <a:rPr lang="en-US" sz="2000">
                <a:solidFill>
                  <a:schemeClr val="dk1"/>
                </a:solidFill>
              </a:rPr>
              <a:t>New and advanced features can be added over time to make it useful in wide variety of situations, for example generating personalised QR code for each user to make transactions, etc.</a:t>
            </a:r>
            <a:endParaRPr sz="2000">
              <a:solidFill>
                <a:schemeClr val="dk1"/>
              </a:solidFill>
            </a:endParaRPr>
          </a:p>
          <a:p>
            <a:pPr indent="0" lvl="0" marL="457200" marR="0" rtl="0" algn="just">
              <a:spcBef>
                <a:spcPts val="480"/>
              </a:spcBef>
              <a:spcAft>
                <a:spcPts val="0"/>
              </a:spcAft>
              <a:buNone/>
            </a:pPr>
            <a:r>
              <a:t/>
            </a:r>
            <a:endParaRPr b="1" sz="2400">
              <a:solidFill>
                <a:schemeClr val="dk1"/>
              </a:solidFill>
            </a:endParaRPr>
          </a:p>
          <a:p>
            <a:pPr indent="0" lvl="0" marL="914400" marR="0" rtl="0" algn="just">
              <a:spcBef>
                <a:spcPts val="480"/>
              </a:spcBef>
              <a:spcAft>
                <a:spcPts val="0"/>
              </a:spcAft>
              <a:buNone/>
            </a:pPr>
            <a:r>
              <a:t/>
            </a:r>
            <a:endParaRPr sz="2000">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12"/>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7" name="Google Shape;257;p12"/>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Proposed System / Approach</a:t>
            </a:r>
            <a:endParaRPr sz="2400">
              <a:solidFill>
                <a:schemeClr val="dk1"/>
              </a:solidFill>
              <a:latin typeface="Arial"/>
              <a:ea typeface="Arial"/>
              <a:cs typeface="Arial"/>
              <a:sym typeface="Arial"/>
            </a:endParaRPr>
          </a:p>
        </p:txBody>
      </p:sp>
      <p:sp>
        <p:nvSpPr>
          <p:cNvPr id="258" name="Google Shape;258;p12"/>
          <p:cNvSpPr txBox="1"/>
          <p:nvPr/>
        </p:nvSpPr>
        <p:spPr>
          <a:xfrm>
            <a:off x="946850" y="1952675"/>
            <a:ext cx="9721200" cy="45633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i="1" lang="en-US" sz="2400" u="sng">
                <a:solidFill>
                  <a:schemeClr val="dk1"/>
                </a:solidFill>
              </a:rPr>
              <a:t>Basic approach</a:t>
            </a:r>
            <a:endParaRPr b="1" i="1" sz="2400" u="sng">
              <a:solidFill>
                <a:schemeClr val="dk1"/>
              </a:solidFill>
            </a:endParaRPr>
          </a:p>
          <a:p>
            <a:pPr indent="0" lvl="0" marL="0" rtl="0" algn="l">
              <a:spcBef>
                <a:spcPts val="0"/>
              </a:spcBef>
              <a:spcAft>
                <a:spcPts val="0"/>
              </a:spcAft>
              <a:buClr>
                <a:schemeClr val="dk1"/>
              </a:buClr>
              <a:buSzPts val="1100"/>
              <a:buFont typeface="Arial"/>
              <a:buNone/>
            </a:pPr>
            <a:r>
              <a:t/>
            </a:r>
            <a:endParaRPr sz="2100">
              <a:solidFill>
                <a:schemeClr val="dk1"/>
              </a:solidFill>
            </a:endParaRPr>
          </a:p>
          <a:p>
            <a:pPr indent="0" lvl="0" marL="0" rtl="0" algn="l">
              <a:spcBef>
                <a:spcPts val="0"/>
              </a:spcBef>
              <a:spcAft>
                <a:spcPts val="0"/>
              </a:spcAft>
              <a:buClr>
                <a:schemeClr val="dk1"/>
              </a:buClr>
              <a:buSzPts val="1100"/>
              <a:buFont typeface="Arial"/>
              <a:buNone/>
            </a:pPr>
            <a:r>
              <a:rPr lang="en-US" sz="2100">
                <a:solidFill>
                  <a:schemeClr val="dk1"/>
                </a:solidFill>
              </a:rPr>
              <a:t>The project is divided basically into two major parts</a:t>
            </a:r>
            <a:endParaRPr sz="2100">
              <a:solidFill>
                <a:schemeClr val="dk1"/>
              </a:solidFill>
            </a:endParaRPr>
          </a:p>
          <a:p>
            <a:pPr indent="-361950" lvl="0" marL="457200" rtl="0" algn="l">
              <a:spcBef>
                <a:spcPts val="0"/>
              </a:spcBef>
              <a:spcAft>
                <a:spcPts val="0"/>
              </a:spcAft>
              <a:buClr>
                <a:schemeClr val="dk1"/>
              </a:buClr>
              <a:buSzPts val="2100"/>
              <a:buChar char="●"/>
            </a:pPr>
            <a:r>
              <a:rPr lang="en-US" sz="2100">
                <a:solidFill>
                  <a:schemeClr val="dk1"/>
                </a:solidFill>
              </a:rPr>
              <a:t>The cryptocurrency trading with price prediction</a:t>
            </a:r>
            <a:endParaRPr sz="2100">
              <a:solidFill>
                <a:schemeClr val="dk1"/>
              </a:solidFill>
            </a:endParaRPr>
          </a:p>
          <a:p>
            <a:pPr indent="-361950" lvl="0" marL="457200" rtl="0" algn="l">
              <a:spcBef>
                <a:spcPts val="0"/>
              </a:spcBef>
              <a:spcAft>
                <a:spcPts val="0"/>
              </a:spcAft>
              <a:buClr>
                <a:schemeClr val="dk1"/>
              </a:buClr>
              <a:buSzPts val="2100"/>
              <a:buChar char="●"/>
            </a:pPr>
            <a:r>
              <a:rPr lang="en-US" sz="2100">
                <a:solidFill>
                  <a:schemeClr val="dk1"/>
                </a:solidFill>
              </a:rPr>
              <a:t>Peer to peer cryptocurrency transactions</a:t>
            </a:r>
            <a:endParaRPr sz="2100">
              <a:solidFill>
                <a:schemeClr val="dk1"/>
              </a:solidFill>
            </a:endParaRPr>
          </a:p>
          <a:p>
            <a:pPr indent="0" lvl="0" marL="0" rtl="0" algn="l">
              <a:spcBef>
                <a:spcPts val="0"/>
              </a:spcBef>
              <a:spcAft>
                <a:spcPts val="0"/>
              </a:spcAft>
              <a:buClr>
                <a:schemeClr val="dk1"/>
              </a:buClr>
              <a:buSzPts val="1100"/>
              <a:buFont typeface="Arial"/>
              <a:buNone/>
            </a:pPr>
            <a:r>
              <a:t/>
            </a:r>
            <a:endParaRPr sz="2100">
              <a:solidFill>
                <a:schemeClr val="dk1"/>
              </a:solidFill>
            </a:endParaRPr>
          </a:p>
          <a:p>
            <a:pPr indent="0" lvl="0" marL="0" rtl="0" algn="l">
              <a:spcBef>
                <a:spcPts val="0"/>
              </a:spcBef>
              <a:spcAft>
                <a:spcPts val="0"/>
              </a:spcAft>
              <a:buClr>
                <a:schemeClr val="dk1"/>
              </a:buClr>
              <a:buSzPts val="1100"/>
              <a:buFont typeface="Arial"/>
              <a:buNone/>
            </a:pPr>
            <a:r>
              <a:rPr lang="en-US" sz="2100">
                <a:solidFill>
                  <a:schemeClr val="dk1"/>
                </a:solidFill>
              </a:rPr>
              <a:t>For the first  part, a machine learning model will be developed with historical data and social media sentiment analysis to predict the prices of different currencies. </a:t>
            </a:r>
            <a:endParaRPr sz="2100">
              <a:solidFill>
                <a:schemeClr val="dk1"/>
              </a:solidFill>
            </a:endParaRPr>
          </a:p>
          <a:p>
            <a:pPr indent="0" lvl="0" marL="0" rtl="0" algn="l">
              <a:spcBef>
                <a:spcPts val="0"/>
              </a:spcBef>
              <a:spcAft>
                <a:spcPts val="0"/>
              </a:spcAft>
              <a:buClr>
                <a:schemeClr val="dk1"/>
              </a:buClr>
              <a:buSzPts val="1100"/>
              <a:buFont typeface="Arial"/>
              <a:buNone/>
            </a:pPr>
            <a:r>
              <a:rPr lang="en-US" sz="2100">
                <a:solidFill>
                  <a:schemeClr val="dk1"/>
                </a:solidFill>
              </a:rPr>
              <a:t>Sentiment analysis is being used along with historical data to bring in the fact that many influential personalities can affect the prices through their opinions and views towards the crypto market on social media.  </a:t>
            </a:r>
            <a:endParaRPr sz="2100">
              <a:solidFill>
                <a:schemeClr val="dk1"/>
              </a:solidFill>
            </a:endParaRPr>
          </a:p>
          <a:p>
            <a:pPr indent="-220980" lvl="0" marL="342900" marR="0" rtl="0" algn="just">
              <a:spcBef>
                <a:spcPts val="480"/>
              </a:spcBef>
              <a:spcAft>
                <a:spcPts val="0"/>
              </a:spcAft>
              <a:buClr>
                <a:srgbClr val="FF0000"/>
              </a:buClr>
              <a:buSzPts val="1920"/>
              <a:buFont typeface="Arial"/>
              <a:buNone/>
            </a:pPr>
            <a:r>
              <a:t/>
            </a:r>
            <a:endParaRPr sz="2400">
              <a:solidFill>
                <a:srgbClr val="0033CC"/>
              </a:solidFill>
              <a:latin typeface="Trebuchet MS"/>
              <a:ea typeface="Trebuchet MS"/>
              <a:cs typeface="Trebuchet MS"/>
              <a:sym typeface="Trebuchet MS"/>
            </a:endParaRPr>
          </a:p>
          <a:p>
            <a:pPr indent="0" lvl="0" marL="121920" marR="0" rtl="0" algn="just">
              <a:spcBef>
                <a:spcPts val="480"/>
              </a:spcBef>
              <a:spcAft>
                <a:spcPts val="0"/>
              </a:spcAft>
              <a:buClr>
                <a:srgbClr val="FF0000"/>
              </a:buClr>
              <a:buSzPts val="1920"/>
              <a:buFont typeface="Arial"/>
              <a:buNone/>
            </a:pPr>
            <a:r>
              <a:t/>
            </a:r>
            <a:endParaRPr sz="2400">
              <a:solidFill>
                <a:srgbClr val="0033CC"/>
              </a:solidFill>
              <a:latin typeface="Trebuchet MS"/>
              <a:ea typeface="Trebuchet MS"/>
              <a:cs typeface="Trebuchet MS"/>
              <a:sym typeface="Trebuchet M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g23a47c562cd_4_6"/>
          <p:cNvSpPr/>
          <p:nvPr/>
        </p:nvSpPr>
        <p:spPr>
          <a:xfrm>
            <a:off x="3048000" y="1581150"/>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4" name="Google Shape;264;g23a47c562cd_4_6"/>
          <p:cNvSpPr txBox="1"/>
          <p:nvPr/>
        </p:nvSpPr>
        <p:spPr>
          <a:xfrm>
            <a:off x="2895600" y="1143000"/>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Proposed System / Approach</a:t>
            </a:r>
            <a:endParaRPr sz="2400">
              <a:solidFill>
                <a:schemeClr val="dk1"/>
              </a:solidFill>
              <a:latin typeface="Arial"/>
              <a:ea typeface="Arial"/>
              <a:cs typeface="Arial"/>
              <a:sym typeface="Arial"/>
            </a:endParaRPr>
          </a:p>
        </p:txBody>
      </p:sp>
      <p:sp>
        <p:nvSpPr>
          <p:cNvPr id="265" name="Google Shape;265;g23a47c562cd_4_6"/>
          <p:cNvSpPr txBox="1"/>
          <p:nvPr/>
        </p:nvSpPr>
        <p:spPr>
          <a:xfrm>
            <a:off x="946850" y="1952675"/>
            <a:ext cx="9721200" cy="45633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2100">
                <a:solidFill>
                  <a:schemeClr val="dk1"/>
                </a:solidFill>
              </a:rPr>
              <a:t>After the literature survey on the similar problem statements, a promising approach coming forward is using deep learning algorithm such as LSTM and GRU along with sentiment analysis using polarity extractor VADER which classifies the tweets under positive, negative or neutral.</a:t>
            </a:r>
            <a:endParaRPr sz="2100">
              <a:solidFill>
                <a:schemeClr val="dk1"/>
              </a:solidFill>
            </a:endParaRPr>
          </a:p>
          <a:p>
            <a:pPr indent="0" lvl="0" marL="0" rtl="0" algn="l">
              <a:spcBef>
                <a:spcPts val="0"/>
              </a:spcBef>
              <a:spcAft>
                <a:spcPts val="0"/>
              </a:spcAft>
              <a:buClr>
                <a:schemeClr val="dk1"/>
              </a:buClr>
              <a:buSzPts val="1100"/>
              <a:buFont typeface="Arial"/>
              <a:buNone/>
            </a:pPr>
            <a:r>
              <a:t/>
            </a:r>
            <a:endParaRPr sz="2100">
              <a:solidFill>
                <a:schemeClr val="dk1"/>
              </a:solidFill>
            </a:endParaRPr>
          </a:p>
          <a:p>
            <a:pPr indent="0" lvl="0" marL="0" rtl="0" algn="l">
              <a:spcBef>
                <a:spcPts val="0"/>
              </a:spcBef>
              <a:spcAft>
                <a:spcPts val="0"/>
              </a:spcAft>
              <a:buClr>
                <a:schemeClr val="dk1"/>
              </a:buClr>
              <a:buSzPts val="1100"/>
              <a:buFont typeface="Arial"/>
              <a:buNone/>
            </a:pPr>
            <a:r>
              <a:rPr lang="en-US" sz="2100">
                <a:solidFill>
                  <a:schemeClr val="dk1"/>
                </a:solidFill>
              </a:rPr>
              <a:t>For the transactions part, a wallet will be created to hold the currency and the user will be able to transfer the desired amount to other user after entering the PIN.</a:t>
            </a:r>
            <a:endParaRPr sz="2100">
              <a:solidFill>
                <a:schemeClr val="dk1"/>
              </a:solidFill>
            </a:endParaRPr>
          </a:p>
          <a:p>
            <a:pPr indent="0" lvl="0" marL="0" rtl="0" algn="l">
              <a:spcBef>
                <a:spcPts val="0"/>
              </a:spcBef>
              <a:spcAft>
                <a:spcPts val="0"/>
              </a:spcAft>
              <a:buClr>
                <a:schemeClr val="dk1"/>
              </a:buClr>
              <a:buSzPts val="1100"/>
              <a:buFont typeface="Arial"/>
              <a:buNone/>
            </a:pPr>
            <a:r>
              <a:t/>
            </a:r>
            <a:endParaRPr sz="2100">
              <a:solidFill>
                <a:schemeClr val="dk1"/>
              </a:solidFill>
            </a:endParaRPr>
          </a:p>
          <a:p>
            <a:pPr indent="0" lvl="0" marL="121920" marR="0" rtl="0" algn="just">
              <a:spcBef>
                <a:spcPts val="480"/>
              </a:spcBef>
              <a:spcAft>
                <a:spcPts val="0"/>
              </a:spcAft>
              <a:buClr>
                <a:srgbClr val="FF0000"/>
              </a:buClr>
              <a:buSzPts val="1920"/>
              <a:buFont typeface="Arial"/>
              <a:buNone/>
            </a:pPr>
            <a:r>
              <a:t/>
            </a:r>
            <a:endParaRPr b="1" i="1" sz="2400" u="sng">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g23a47c562cd_4_105"/>
          <p:cNvSpPr/>
          <p:nvPr/>
        </p:nvSpPr>
        <p:spPr>
          <a:xfrm>
            <a:off x="3048000" y="1581151"/>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2" name="Google Shape;272;g23a47c562cd_4_105"/>
          <p:cNvSpPr txBox="1"/>
          <p:nvPr/>
        </p:nvSpPr>
        <p:spPr>
          <a:xfrm>
            <a:off x="2895600" y="1143001"/>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Design Description (if applicable)</a:t>
            </a:r>
            <a:endParaRPr sz="2400">
              <a:solidFill>
                <a:schemeClr val="dk1"/>
              </a:solidFill>
              <a:latin typeface="Arial"/>
              <a:ea typeface="Arial"/>
              <a:cs typeface="Arial"/>
              <a:sym typeface="Arial"/>
            </a:endParaRPr>
          </a:p>
        </p:txBody>
      </p:sp>
      <p:sp>
        <p:nvSpPr>
          <p:cNvPr id="273" name="Google Shape;273;g23a47c562cd_4_105"/>
          <p:cNvSpPr txBox="1"/>
          <p:nvPr/>
        </p:nvSpPr>
        <p:spPr>
          <a:xfrm>
            <a:off x="1380300" y="1861675"/>
            <a:ext cx="10352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i="1" lang="en-US" sz="1800">
                <a:solidFill>
                  <a:schemeClr val="dk1"/>
                </a:solidFill>
              </a:rPr>
              <a:t>UI DIAGRAM</a:t>
            </a:r>
            <a:endParaRPr>
              <a:latin typeface="Calibri"/>
              <a:ea typeface="Calibri"/>
              <a:cs typeface="Calibri"/>
              <a:sym typeface="Calibri"/>
            </a:endParaRPr>
          </a:p>
        </p:txBody>
      </p:sp>
      <p:pic>
        <p:nvPicPr>
          <p:cNvPr id="274" name="Google Shape;274;g23a47c562cd_4_105"/>
          <p:cNvPicPr preferRelativeResize="0"/>
          <p:nvPr/>
        </p:nvPicPr>
        <p:blipFill>
          <a:blip r:embed="rId3">
            <a:alphaModFix/>
          </a:blip>
          <a:stretch>
            <a:fillRect/>
          </a:stretch>
        </p:blipFill>
        <p:spPr>
          <a:xfrm>
            <a:off x="960500" y="2604400"/>
            <a:ext cx="9707500" cy="41012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14"/>
          <p:cNvSpPr/>
          <p:nvPr/>
        </p:nvSpPr>
        <p:spPr>
          <a:xfrm>
            <a:off x="3534250" y="1265476"/>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1" name="Google Shape;281;p14"/>
          <p:cNvSpPr txBox="1"/>
          <p:nvPr/>
        </p:nvSpPr>
        <p:spPr>
          <a:xfrm>
            <a:off x="3323300" y="803776"/>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Architecture</a:t>
            </a:r>
            <a:endParaRPr sz="2400">
              <a:solidFill>
                <a:srgbClr val="FF0000"/>
              </a:solidFill>
              <a:latin typeface="Trebuchet MS"/>
              <a:ea typeface="Trebuchet MS"/>
              <a:cs typeface="Trebuchet MS"/>
              <a:sym typeface="Trebuchet MS"/>
            </a:endParaRPr>
          </a:p>
          <a:p>
            <a:pPr indent="-342900" lvl="0" marL="342900" marR="0" rtl="0" algn="r">
              <a:spcBef>
                <a:spcPts val="0"/>
              </a:spcBef>
              <a:spcAft>
                <a:spcPts val="0"/>
              </a:spcAft>
              <a:buNone/>
            </a:pPr>
            <a:r>
              <a:t/>
            </a:r>
            <a:endParaRPr sz="2400">
              <a:solidFill>
                <a:srgbClr val="FF0000"/>
              </a:solidFill>
              <a:latin typeface="Trebuchet MS"/>
              <a:ea typeface="Trebuchet MS"/>
              <a:cs typeface="Trebuchet MS"/>
              <a:sym typeface="Trebuchet MS"/>
            </a:endParaRPr>
          </a:p>
        </p:txBody>
      </p:sp>
      <p:sp>
        <p:nvSpPr>
          <p:cNvPr id="282" name="Google Shape;282;p14"/>
          <p:cNvSpPr txBox="1"/>
          <p:nvPr/>
        </p:nvSpPr>
        <p:spPr>
          <a:xfrm>
            <a:off x="1188175" y="2330125"/>
            <a:ext cx="9019500" cy="4758900"/>
          </a:xfrm>
          <a:prstGeom prst="rect">
            <a:avLst/>
          </a:prstGeom>
          <a:noFill/>
          <a:ln>
            <a:noFill/>
          </a:ln>
        </p:spPr>
        <p:txBody>
          <a:bodyPr anchorCtr="0" anchor="ctr" bIns="45700" lIns="91425" spcFirstLastPara="1" rIns="91425" wrap="square" tIns="45700">
            <a:noAutofit/>
          </a:bodyPr>
          <a:lstStyle/>
          <a:p>
            <a:pPr indent="0" lvl="0" marL="0" marR="0" rtl="0" algn="just">
              <a:spcBef>
                <a:spcPts val="480"/>
              </a:spcBef>
              <a:spcAft>
                <a:spcPts val="0"/>
              </a:spcAft>
              <a:buNone/>
            </a:pPr>
            <a:r>
              <a:t/>
            </a:r>
            <a:endParaRPr/>
          </a:p>
          <a:p>
            <a:pPr indent="-220980" lvl="0" marL="342900" marR="0" rtl="0" algn="just">
              <a:spcBef>
                <a:spcPts val="480"/>
              </a:spcBef>
              <a:spcAft>
                <a:spcPts val="0"/>
              </a:spcAft>
              <a:buClr>
                <a:srgbClr val="FF0000"/>
              </a:buClr>
              <a:buSzPts val="1920"/>
              <a:buFont typeface="Arial"/>
              <a:buNone/>
            </a:pPr>
            <a:r>
              <a:t/>
            </a:r>
            <a:endParaRPr sz="2400">
              <a:solidFill>
                <a:srgbClr val="0033CC"/>
              </a:solidFill>
              <a:latin typeface="Arial"/>
              <a:ea typeface="Arial"/>
              <a:cs typeface="Arial"/>
              <a:sym typeface="Arial"/>
            </a:endParaRPr>
          </a:p>
        </p:txBody>
      </p:sp>
      <p:sp>
        <p:nvSpPr>
          <p:cNvPr id="283" name="Google Shape;283;p14"/>
          <p:cNvSpPr txBox="1"/>
          <p:nvPr/>
        </p:nvSpPr>
        <p:spPr>
          <a:xfrm>
            <a:off x="3991425" y="1367038"/>
            <a:ext cx="9243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US" sz="1800"/>
              <a:t>HIGH LEVEL DESIGN STRUCTURE </a:t>
            </a:r>
            <a:endParaRPr b="1" i="1" sz="1800"/>
          </a:p>
        </p:txBody>
      </p:sp>
      <p:pic>
        <p:nvPicPr>
          <p:cNvPr id="284" name="Google Shape;284;p14"/>
          <p:cNvPicPr preferRelativeResize="0"/>
          <p:nvPr/>
        </p:nvPicPr>
        <p:blipFill>
          <a:blip r:embed="rId3">
            <a:alphaModFix/>
          </a:blip>
          <a:stretch>
            <a:fillRect/>
          </a:stretch>
        </p:blipFill>
        <p:spPr>
          <a:xfrm>
            <a:off x="599775" y="1893700"/>
            <a:ext cx="10862676" cy="43432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g23a47c562cd_4_24"/>
          <p:cNvSpPr/>
          <p:nvPr/>
        </p:nvSpPr>
        <p:spPr>
          <a:xfrm>
            <a:off x="3048000" y="1581151"/>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1" name="Google Shape;291;g23a47c562cd_4_24"/>
          <p:cNvSpPr txBox="1"/>
          <p:nvPr/>
        </p:nvSpPr>
        <p:spPr>
          <a:xfrm>
            <a:off x="2895600" y="1143001"/>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Design Description (if applicable)</a:t>
            </a:r>
            <a:endParaRPr sz="2400">
              <a:solidFill>
                <a:schemeClr val="dk1"/>
              </a:solidFill>
              <a:latin typeface="Arial"/>
              <a:ea typeface="Arial"/>
              <a:cs typeface="Arial"/>
              <a:sym typeface="Arial"/>
            </a:endParaRPr>
          </a:p>
        </p:txBody>
      </p:sp>
      <p:sp>
        <p:nvSpPr>
          <p:cNvPr id="292" name="Google Shape;292;g23a47c562cd_4_24"/>
          <p:cNvSpPr txBox="1"/>
          <p:nvPr/>
        </p:nvSpPr>
        <p:spPr>
          <a:xfrm>
            <a:off x="600800" y="1617675"/>
            <a:ext cx="10448400" cy="4758900"/>
          </a:xfrm>
          <a:prstGeom prst="rect">
            <a:avLst/>
          </a:prstGeom>
          <a:noFill/>
          <a:ln>
            <a:noFill/>
          </a:ln>
        </p:spPr>
        <p:txBody>
          <a:bodyPr anchorCtr="0" anchor="t" bIns="45700" lIns="91425" spcFirstLastPara="1" rIns="91425" wrap="square" tIns="45700">
            <a:noAutofit/>
          </a:bodyPr>
          <a:lstStyle/>
          <a:p>
            <a:pPr indent="0" lvl="0" marL="457200" marR="0" rtl="0" algn="just">
              <a:spcBef>
                <a:spcPts val="480"/>
              </a:spcBef>
              <a:spcAft>
                <a:spcPts val="0"/>
              </a:spcAft>
              <a:buNone/>
            </a:pPr>
            <a:r>
              <a:t/>
            </a:r>
            <a:endParaRPr/>
          </a:p>
          <a:p>
            <a:pPr indent="-220980" lvl="0" marL="342900" marR="0" rtl="0" algn="just">
              <a:spcBef>
                <a:spcPts val="480"/>
              </a:spcBef>
              <a:spcAft>
                <a:spcPts val="0"/>
              </a:spcAft>
              <a:buClr>
                <a:srgbClr val="FF0000"/>
              </a:buClr>
              <a:buSzPts val="1920"/>
              <a:buFont typeface="Arial"/>
              <a:buNone/>
            </a:pPr>
            <a:r>
              <a:t/>
            </a:r>
            <a:endParaRPr sz="2400">
              <a:solidFill>
                <a:srgbClr val="0033CC"/>
              </a:solidFill>
              <a:latin typeface="Arial"/>
              <a:ea typeface="Arial"/>
              <a:cs typeface="Arial"/>
              <a:sym typeface="Arial"/>
            </a:endParaRPr>
          </a:p>
        </p:txBody>
      </p:sp>
      <p:pic>
        <p:nvPicPr>
          <p:cNvPr id="293" name="Google Shape;293;g23a47c562cd_4_24"/>
          <p:cNvPicPr preferRelativeResize="0"/>
          <p:nvPr/>
        </p:nvPicPr>
        <p:blipFill>
          <a:blip r:embed="rId3">
            <a:alphaModFix/>
          </a:blip>
          <a:stretch>
            <a:fillRect/>
          </a:stretch>
        </p:blipFill>
        <p:spPr>
          <a:xfrm>
            <a:off x="816050" y="2109600"/>
            <a:ext cx="9769551" cy="4335976"/>
          </a:xfrm>
          <a:prstGeom prst="rect">
            <a:avLst/>
          </a:prstGeom>
          <a:noFill/>
          <a:ln>
            <a:noFill/>
          </a:ln>
        </p:spPr>
      </p:pic>
      <p:sp>
        <p:nvSpPr>
          <p:cNvPr id="294" name="Google Shape;294;g23a47c562cd_4_24"/>
          <p:cNvSpPr txBox="1"/>
          <p:nvPr/>
        </p:nvSpPr>
        <p:spPr>
          <a:xfrm>
            <a:off x="1294225" y="1626300"/>
            <a:ext cx="22812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t>Model overview</a:t>
            </a:r>
            <a:endParaRPr b="1" sz="18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g23a47c562cd_4_31"/>
          <p:cNvSpPr/>
          <p:nvPr/>
        </p:nvSpPr>
        <p:spPr>
          <a:xfrm>
            <a:off x="3485525" y="1221226"/>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1" name="Google Shape;301;g23a47c562cd_4_31"/>
          <p:cNvSpPr txBox="1"/>
          <p:nvPr/>
        </p:nvSpPr>
        <p:spPr>
          <a:xfrm>
            <a:off x="3485525" y="759526"/>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ER Diagram</a:t>
            </a:r>
            <a:endParaRPr sz="2400">
              <a:solidFill>
                <a:schemeClr val="dk1"/>
              </a:solidFill>
              <a:latin typeface="Arial"/>
              <a:ea typeface="Arial"/>
              <a:cs typeface="Arial"/>
              <a:sym typeface="Arial"/>
            </a:endParaRPr>
          </a:p>
        </p:txBody>
      </p:sp>
      <p:sp>
        <p:nvSpPr>
          <p:cNvPr id="302" name="Google Shape;302;g23a47c562cd_4_31"/>
          <p:cNvSpPr txBox="1"/>
          <p:nvPr/>
        </p:nvSpPr>
        <p:spPr>
          <a:xfrm>
            <a:off x="430650" y="1693875"/>
            <a:ext cx="10618500" cy="5240400"/>
          </a:xfrm>
          <a:prstGeom prst="rect">
            <a:avLst/>
          </a:prstGeom>
          <a:noFill/>
          <a:ln>
            <a:noFill/>
          </a:ln>
        </p:spPr>
        <p:txBody>
          <a:bodyPr anchorCtr="0" anchor="ctr" bIns="45700" lIns="91425" spcFirstLastPara="1" rIns="91425" wrap="square" tIns="45700">
            <a:noAutofit/>
          </a:bodyPr>
          <a:lstStyle/>
          <a:p>
            <a:pPr indent="-220980" lvl="0" marL="342900" marR="0" rtl="0" algn="just">
              <a:spcBef>
                <a:spcPts val="480"/>
              </a:spcBef>
              <a:spcAft>
                <a:spcPts val="0"/>
              </a:spcAft>
              <a:buClr>
                <a:srgbClr val="FF0000"/>
              </a:buClr>
              <a:buSzPts val="1920"/>
              <a:buFont typeface="Arial"/>
              <a:buNone/>
            </a:pPr>
            <a:r>
              <a:t/>
            </a:r>
            <a:endParaRPr sz="2400">
              <a:solidFill>
                <a:srgbClr val="0033CC"/>
              </a:solidFill>
              <a:latin typeface="Arial"/>
              <a:ea typeface="Arial"/>
              <a:cs typeface="Arial"/>
              <a:sym typeface="Arial"/>
            </a:endParaRPr>
          </a:p>
        </p:txBody>
      </p:sp>
      <p:pic>
        <p:nvPicPr>
          <p:cNvPr id="303" name="Google Shape;303;g23a47c562cd_4_31"/>
          <p:cNvPicPr preferRelativeResize="0"/>
          <p:nvPr/>
        </p:nvPicPr>
        <p:blipFill>
          <a:blip r:embed="rId3">
            <a:alphaModFix/>
          </a:blip>
          <a:stretch>
            <a:fillRect/>
          </a:stretch>
        </p:blipFill>
        <p:spPr>
          <a:xfrm>
            <a:off x="518275" y="1380200"/>
            <a:ext cx="10981400" cy="54778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3"/>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3" name="Google Shape;93;p3"/>
          <p:cNvSpPr txBox="1"/>
          <p:nvPr/>
        </p:nvSpPr>
        <p:spPr>
          <a:xfrm>
            <a:off x="1068400" y="2238375"/>
            <a:ext cx="9599700" cy="4162500"/>
          </a:xfrm>
          <a:prstGeom prst="rect">
            <a:avLst/>
          </a:prstGeom>
          <a:noFill/>
          <a:ln>
            <a:noFill/>
          </a:ln>
        </p:spPr>
        <p:txBody>
          <a:bodyPr anchorCtr="0" anchor="t" bIns="45700" lIns="91425" spcFirstLastPara="1" rIns="91425" wrap="square" tIns="45700">
            <a:noAutofit/>
          </a:bodyPr>
          <a:lstStyle/>
          <a:p>
            <a:pPr indent="-342900" lvl="0" marL="457200" marR="0" rtl="0" algn="just">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PAYCRYPTO is a coming of age fintech application developed specifically for cryptocurrencies. </a:t>
            </a:r>
            <a:endParaRPr sz="1800">
              <a:solidFill>
                <a:schemeClr val="dk1"/>
              </a:solidFill>
              <a:latin typeface="Arial"/>
              <a:ea typeface="Arial"/>
              <a:cs typeface="Arial"/>
              <a:sym typeface="Arial"/>
            </a:endParaRPr>
          </a:p>
          <a:p>
            <a:pPr indent="-342900" lvl="0" marL="457200" marR="0" rtl="0" algn="just">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The rapidly increasing demand of cryptocurrencies in the market and the buzz among the masses has created a need for a platform which can act as one-stop solution for the cryptocurrencies. </a:t>
            </a:r>
            <a:endParaRPr/>
          </a:p>
          <a:p>
            <a:pPr indent="-342900" lvl="0" marL="457200" marR="0" rtl="0" algn="just">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In this application, a user will be able to invest in cryptocurrency of their choice among the listed one and also can make per-to-peer transactions.</a:t>
            </a:r>
            <a:endParaRPr/>
          </a:p>
          <a:p>
            <a:pPr indent="-342900" lvl="0" marL="457200" marR="0" rtl="0" algn="just">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Since cryptocurrency is very volatile, to counter it price prediction feature will be introduced where users can get to know the price forecast and can make informed decisions about their investment strategies.</a:t>
            </a:r>
            <a:endParaRPr sz="1800">
              <a:solidFill>
                <a:schemeClr val="dk1"/>
              </a:solidFill>
              <a:latin typeface="Arial"/>
              <a:ea typeface="Arial"/>
              <a:cs typeface="Arial"/>
              <a:sym typeface="Arial"/>
            </a:endParaRPr>
          </a:p>
          <a:p>
            <a:pPr indent="-342900" lvl="0" marL="457200" marR="0" rtl="0" algn="just">
              <a:spcBef>
                <a:spcPts val="0"/>
              </a:spcBef>
              <a:spcAft>
                <a:spcPts val="0"/>
              </a:spcAft>
              <a:buClr>
                <a:schemeClr val="dk1"/>
              </a:buClr>
              <a:buSzPts val="1800"/>
              <a:buChar char="●"/>
            </a:pPr>
            <a:r>
              <a:rPr lang="en-US" sz="1800">
                <a:solidFill>
                  <a:schemeClr val="dk1"/>
                </a:solidFill>
              </a:rPr>
              <a:t>A user- friendly platform which can be used by anyone who wants to enter the world of cryptocurrency is the main goal of PAYCRYPTO.</a:t>
            </a:r>
            <a:endParaRPr sz="1800">
              <a:solidFill>
                <a:schemeClr val="dk1"/>
              </a:solidFill>
            </a:endParaRPr>
          </a:p>
        </p:txBody>
      </p:sp>
      <p:sp>
        <p:nvSpPr>
          <p:cNvPr id="94" name="Google Shape;94;p3"/>
          <p:cNvSpPr txBox="1"/>
          <p:nvPr/>
        </p:nvSpPr>
        <p:spPr>
          <a:xfrm>
            <a:off x="4191000" y="1143002"/>
            <a:ext cx="6477000" cy="461665"/>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Introduction and Motivation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g23a6ef108a9_1_21"/>
          <p:cNvSpPr/>
          <p:nvPr/>
        </p:nvSpPr>
        <p:spPr>
          <a:xfrm>
            <a:off x="3859475" y="1271151"/>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0" name="Google Shape;310;g23a6ef108a9_1_21"/>
          <p:cNvSpPr txBox="1"/>
          <p:nvPr/>
        </p:nvSpPr>
        <p:spPr>
          <a:xfrm>
            <a:off x="3783275" y="809451"/>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Design Description (if applicable)</a:t>
            </a:r>
            <a:endParaRPr sz="2400">
              <a:solidFill>
                <a:schemeClr val="dk1"/>
              </a:solidFill>
              <a:latin typeface="Arial"/>
              <a:ea typeface="Arial"/>
              <a:cs typeface="Arial"/>
              <a:sym typeface="Arial"/>
            </a:endParaRPr>
          </a:p>
        </p:txBody>
      </p:sp>
      <p:pic>
        <p:nvPicPr>
          <p:cNvPr id="311" name="Google Shape;311;g23a6ef108a9_1_21"/>
          <p:cNvPicPr preferRelativeResize="0"/>
          <p:nvPr/>
        </p:nvPicPr>
        <p:blipFill>
          <a:blip r:embed="rId3">
            <a:alphaModFix/>
          </a:blip>
          <a:stretch>
            <a:fillRect/>
          </a:stretch>
        </p:blipFill>
        <p:spPr>
          <a:xfrm>
            <a:off x="682150" y="1494725"/>
            <a:ext cx="10946374" cy="50597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g23a47c562cd_0_71"/>
          <p:cNvSpPr/>
          <p:nvPr/>
        </p:nvSpPr>
        <p:spPr>
          <a:xfrm>
            <a:off x="3048000" y="1581151"/>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8" name="Google Shape;318;g23a47c562cd_0_71"/>
          <p:cNvSpPr txBox="1"/>
          <p:nvPr/>
        </p:nvSpPr>
        <p:spPr>
          <a:xfrm>
            <a:off x="2895600" y="1143001"/>
            <a:ext cx="7772400" cy="461700"/>
          </a:xfrm>
          <a:prstGeom prst="rect">
            <a:avLst/>
          </a:prstGeom>
          <a:noFill/>
          <a:ln>
            <a:noFill/>
          </a:ln>
        </p:spPr>
        <p:txBody>
          <a:bodyPr anchorCtr="0" anchor="t" bIns="45700" lIns="91425" spcFirstLastPara="1" rIns="91425" wrap="square" tIns="45700">
            <a:no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Design Description (if applicable)</a:t>
            </a:r>
            <a:endParaRPr sz="2400">
              <a:solidFill>
                <a:schemeClr val="dk1"/>
              </a:solidFill>
              <a:latin typeface="Arial"/>
              <a:ea typeface="Arial"/>
              <a:cs typeface="Arial"/>
              <a:sym typeface="Arial"/>
            </a:endParaRPr>
          </a:p>
        </p:txBody>
      </p:sp>
      <p:sp>
        <p:nvSpPr>
          <p:cNvPr id="319" name="Google Shape;319;g23a47c562cd_0_71"/>
          <p:cNvSpPr txBox="1"/>
          <p:nvPr/>
        </p:nvSpPr>
        <p:spPr>
          <a:xfrm>
            <a:off x="600800" y="1617675"/>
            <a:ext cx="10448400" cy="4758900"/>
          </a:xfrm>
          <a:prstGeom prst="rect">
            <a:avLst/>
          </a:prstGeom>
          <a:noFill/>
          <a:ln>
            <a:noFill/>
          </a:ln>
        </p:spPr>
        <p:txBody>
          <a:bodyPr anchorCtr="0" anchor="t" bIns="45700" lIns="91425" spcFirstLastPara="1" rIns="91425" wrap="square" tIns="45700">
            <a:noAutofit/>
          </a:bodyPr>
          <a:lstStyle/>
          <a:p>
            <a:pPr indent="0" lvl="0" marL="457200" marR="0" rtl="0" algn="just">
              <a:spcBef>
                <a:spcPts val="480"/>
              </a:spcBef>
              <a:spcAft>
                <a:spcPts val="0"/>
              </a:spcAft>
              <a:buNone/>
            </a:pPr>
            <a:r>
              <a:t/>
            </a:r>
            <a:endParaRPr/>
          </a:p>
          <a:p>
            <a:pPr indent="-220980" lvl="0" marL="342900" marR="0" rtl="0" algn="just">
              <a:spcBef>
                <a:spcPts val="480"/>
              </a:spcBef>
              <a:spcAft>
                <a:spcPts val="0"/>
              </a:spcAft>
              <a:buClr>
                <a:srgbClr val="FF0000"/>
              </a:buClr>
              <a:buSzPts val="1920"/>
              <a:buFont typeface="Arial"/>
              <a:buNone/>
            </a:pPr>
            <a:r>
              <a:t/>
            </a:r>
            <a:endParaRPr sz="2400">
              <a:solidFill>
                <a:srgbClr val="0033CC"/>
              </a:solidFill>
              <a:latin typeface="Arial"/>
              <a:ea typeface="Arial"/>
              <a:cs typeface="Arial"/>
              <a:sym typeface="Arial"/>
            </a:endParaRPr>
          </a:p>
        </p:txBody>
      </p:sp>
      <p:sp>
        <p:nvSpPr>
          <p:cNvPr id="320" name="Google Shape;320;g23a47c562cd_0_71"/>
          <p:cNvSpPr txBox="1"/>
          <p:nvPr/>
        </p:nvSpPr>
        <p:spPr>
          <a:xfrm>
            <a:off x="1294225" y="1626300"/>
            <a:ext cx="2281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t>use case</a:t>
            </a:r>
            <a:endParaRPr b="1" sz="1800"/>
          </a:p>
        </p:txBody>
      </p:sp>
      <p:pic>
        <p:nvPicPr>
          <p:cNvPr id="321" name="Google Shape;321;g23a47c562cd_0_71"/>
          <p:cNvPicPr preferRelativeResize="0"/>
          <p:nvPr/>
        </p:nvPicPr>
        <p:blipFill>
          <a:blip r:embed="rId3">
            <a:alphaModFix/>
          </a:blip>
          <a:stretch>
            <a:fillRect/>
          </a:stretch>
        </p:blipFill>
        <p:spPr>
          <a:xfrm>
            <a:off x="1202025" y="2088000"/>
            <a:ext cx="9755750" cy="462127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15"/>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28" name="Google Shape;328;p15"/>
          <p:cNvSpPr txBox="1"/>
          <p:nvPr/>
        </p:nvSpPr>
        <p:spPr>
          <a:xfrm>
            <a:off x="1905000" y="1143002"/>
            <a:ext cx="8763000" cy="461665"/>
          </a:xfrm>
          <a:prstGeom prst="rect">
            <a:avLst/>
          </a:prstGeom>
          <a:noFill/>
          <a:ln>
            <a:noFill/>
          </a:ln>
        </p:spPr>
        <p:txBody>
          <a:bodyPr anchorCtr="0" anchor="t" bIns="45700" lIns="91425" spcFirstLastPara="1" rIns="91425" wrap="square" tIns="45700">
            <a:sp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Project Progress</a:t>
            </a:r>
            <a:endParaRPr sz="2400">
              <a:solidFill>
                <a:schemeClr val="dk1"/>
              </a:solidFill>
              <a:latin typeface="Arial"/>
              <a:ea typeface="Arial"/>
              <a:cs typeface="Arial"/>
              <a:sym typeface="Arial"/>
            </a:endParaRPr>
          </a:p>
        </p:txBody>
      </p:sp>
      <p:sp>
        <p:nvSpPr>
          <p:cNvPr id="329" name="Google Shape;329;p15"/>
          <p:cNvSpPr txBox="1"/>
          <p:nvPr/>
        </p:nvSpPr>
        <p:spPr>
          <a:xfrm>
            <a:off x="1334375" y="1752600"/>
            <a:ext cx="9807300" cy="47244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t/>
            </a:r>
            <a:endParaRPr sz="2400">
              <a:solidFill>
                <a:srgbClr val="0033CC"/>
              </a:solidFill>
              <a:latin typeface="Trebuchet MS"/>
              <a:ea typeface="Trebuchet MS"/>
              <a:cs typeface="Trebuchet MS"/>
              <a:sym typeface="Trebuchet MS"/>
            </a:endParaRPr>
          </a:p>
          <a:p>
            <a:pPr indent="0" lvl="0" marL="0" rtl="0" algn="l">
              <a:lnSpc>
                <a:spcPct val="150000"/>
              </a:lnSpc>
              <a:spcBef>
                <a:spcPts val="0"/>
              </a:spcBef>
              <a:spcAft>
                <a:spcPts val="0"/>
              </a:spcAft>
              <a:buClr>
                <a:schemeClr val="dk1"/>
              </a:buClr>
              <a:buSzPts val="1100"/>
              <a:buFont typeface="Arial"/>
              <a:buNone/>
            </a:pPr>
            <a:r>
              <a:rPr lang="en-US" sz="2200">
                <a:solidFill>
                  <a:srgbClr val="00000A"/>
                </a:solidFill>
                <a:latin typeface="Times New Roman"/>
                <a:ea typeface="Times New Roman"/>
                <a:cs typeface="Times New Roman"/>
                <a:sym typeface="Times New Roman"/>
              </a:rPr>
              <a:t> </a:t>
            </a:r>
            <a:r>
              <a:rPr lang="en-US" sz="2500">
                <a:solidFill>
                  <a:srgbClr val="00000A"/>
                </a:solidFill>
              </a:rPr>
              <a:t>The majority of the designing, dataset validation, high level design, system architecture,System Architecture Specifications and project portions that needed to be finished for the project's implementation part were accomplished in phase 1 of the Capstone Project. For the features, the necessary literature surveys have been completed</a:t>
            </a:r>
            <a:endParaRPr sz="2500"/>
          </a:p>
          <a:p>
            <a:pPr indent="0" lvl="0" marL="0" marR="0" rtl="0" algn="just">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16"/>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5" name="Google Shape;335;p16"/>
          <p:cNvSpPr txBox="1"/>
          <p:nvPr/>
        </p:nvSpPr>
        <p:spPr>
          <a:xfrm>
            <a:off x="2895600" y="1143002"/>
            <a:ext cx="7772400" cy="461665"/>
          </a:xfrm>
          <a:prstGeom prst="rect">
            <a:avLst/>
          </a:prstGeom>
          <a:noFill/>
          <a:ln>
            <a:noFill/>
          </a:ln>
        </p:spPr>
        <p:txBody>
          <a:bodyPr anchorCtr="0" anchor="t" bIns="45700" lIns="91425" spcFirstLastPara="1" rIns="91425" wrap="square" tIns="45700">
            <a:sp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 Project Timeline</a:t>
            </a:r>
            <a:endParaRPr sz="2400">
              <a:solidFill>
                <a:srgbClr val="FF0000"/>
              </a:solidFill>
              <a:latin typeface="Trebuchet MS"/>
              <a:ea typeface="Trebuchet MS"/>
              <a:cs typeface="Trebuchet MS"/>
              <a:sym typeface="Trebuchet MS"/>
            </a:endParaRPr>
          </a:p>
        </p:txBody>
      </p:sp>
      <p:sp>
        <p:nvSpPr>
          <p:cNvPr id="336" name="Google Shape;336;p16"/>
          <p:cNvSpPr txBox="1"/>
          <p:nvPr/>
        </p:nvSpPr>
        <p:spPr>
          <a:xfrm>
            <a:off x="1066800" y="2003213"/>
            <a:ext cx="8839200" cy="892800"/>
          </a:xfrm>
          <a:prstGeom prst="rect">
            <a:avLst/>
          </a:prstGeom>
          <a:noFill/>
          <a:ln>
            <a:noFill/>
          </a:ln>
        </p:spPr>
        <p:txBody>
          <a:bodyPr anchorCtr="0" anchor="t" bIns="45700" lIns="91425" spcFirstLastPara="1" rIns="91425" wrap="square" tIns="45700">
            <a:spAutoFit/>
          </a:bodyPr>
          <a:lstStyle/>
          <a:p>
            <a:pPr indent="0" lvl="1" marL="0" marR="0" rtl="0" algn="just">
              <a:spcBef>
                <a:spcPts val="0"/>
              </a:spcBef>
              <a:spcAft>
                <a:spcPts val="0"/>
              </a:spcAft>
              <a:buClr>
                <a:schemeClr val="dk1"/>
              </a:buClr>
              <a:buSzPts val="2400"/>
              <a:buFont typeface="Noto Sans Symbols"/>
              <a:buNone/>
            </a:pPr>
            <a:r>
              <a:t/>
            </a:r>
            <a:endParaRPr b="0" i="0" sz="2400" u="none" cap="none" strike="noStrike">
              <a:solidFill>
                <a:srgbClr val="0033CC"/>
              </a:solidFill>
              <a:latin typeface="Trebuchet MS"/>
              <a:ea typeface="Trebuchet MS"/>
              <a:cs typeface="Trebuchet MS"/>
              <a:sym typeface="Trebuchet MS"/>
            </a:endParaRPr>
          </a:p>
          <a:p>
            <a:pPr indent="-265113" lvl="1" marL="1077913" marR="0" rtl="0" algn="just">
              <a:spcBef>
                <a:spcPts val="480"/>
              </a:spcBef>
              <a:spcAft>
                <a:spcPts val="0"/>
              </a:spcAft>
              <a:buNone/>
            </a:pPr>
            <a:r>
              <a:t/>
            </a:r>
            <a:endParaRPr b="0" i="0" sz="2400" u="none" cap="none" strike="noStrike">
              <a:solidFill>
                <a:srgbClr val="0000FF"/>
              </a:solidFill>
              <a:latin typeface="Trebuchet MS"/>
              <a:ea typeface="Trebuchet MS"/>
              <a:cs typeface="Trebuchet MS"/>
              <a:sym typeface="Trebuchet MS"/>
            </a:endParaRPr>
          </a:p>
        </p:txBody>
      </p:sp>
      <p:pic>
        <p:nvPicPr>
          <p:cNvPr id="337" name="Google Shape;337;p16"/>
          <p:cNvPicPr preferRelativeResize="0"/>
          <p:nvPr/>
        </p:nvPicPr>
        <p:blipFill>
          <a:blip r:embed="rId3">
            <a:alphaModFix/>
          </a:blip>
          <a:stretch>
            <a:fillRect/>
          </a:stretch>
        </p:blipFill>
        <p:spPr>
          <a:xfrm>
            <a:off x="152400" y="1770077"/>
            <a:ext cx="11887200" cy="46498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18"/>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3" name="Google Shape;343;p18"/>
          <p:cNvSpPr txBox="1"/>
          <p:nvPr/>
        </p:nvSpPr>
        <p:spPr>
          <a:xfrm>
            <a:off x="2895600" y="1143002"/>
            <a:ext cx="7772400" cy="461665"/>
          </a:xfrm>
          <a:prstGeom prst="rect">
            <a:avLst/>
          </a:prstGeom>
          <a:noFill/>
          <a:ln>
            <a:noFill/>
          </a:ln>
        </p:spPr>
        <p:txBody>
          <a:bodyPr anchorCtr="0" anchor="t" bIns="45700" lIns="91425" spcFirstLastPara="1" rIns="91425" wrap="square" tIns="45700">
            <a:sp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Conclusion</a:t>
            </a:r>
            <a:endParaRPr sz="2400">
              <a:solidFill>
                <a:srgbClr val="FF0000"/>
              </a:solidFill>
              <a:latin typeface="Trebuchet MS"/>
              <a:ea typeface="Trebuchet MS"/>
              <a:cs typeface="Trebuchet MS"/>
              <a:sym typeface="Trebuchet MS"/>
            </a:endParaRPr>
          </a:p>
        </p:txBody>
      </p:sp>
      <p:sp>
        <p:nvSpPr>
          <p:cNvPr id="344" name="Google Shape;344;p18"/>
          <p:cNvSpPr txBox="1"/>
          <p:nvPr/>
        </p:nvSpPr>
        <p:spPr>
          <a:xfrm>
            <a:off x="1536000" y="2136800"/>
            <a:ext cx="9132000" cy="4248300"/>
          </a:xfrm>
          <a:prstGeom prst="rect">
            <a:avLst/>
          </a:prstGeom>
          <a:noFill/>
          <a:ln>
            <a:noFill/>
          </a:ln>
        </p:spPr>
        <p:txBody>
          <a:bodyPr anchorCtr="0" anchor="t" bIns="91425" lIns="91425" spcFirstLastPara="1" rIns="91425" wrap="square" tIns="91425">
            <a:spAutoFit/>
          </a:bodyPr>
          <a:lstStyle/>
          <a:p>
            <a:pPr indent="-368300" lvl="0" marL="457200" rtl="0" algn="l">
              <a:spcBef>
                <a:spcPts val="0"/>
              </a:spcBef>
              <a:spcAft>
                <a:spcPts val="0"/>
              </a:spcAft>
              <a:buSzPts val="2200"/>
              <a:buChar char="●"/>
            </a:pPr>
            <a:r>
              <a:rPr lang="en-US" sz="2200"/>
              <a:t>The main aim of PAYCRYPTO is to make cryptocurrency as accessible as UPI by providing a one stop solution for the cryptocurrency </a:t>
            </a:r>
            <a:endParaRPr sz="2200"/>
          </a:p>
          <a:p>
            <a:pPr indent="-368300" lvl="0" marL="457200" rtl="0" algn="l">
              <a:spcBef>
                <a:spcPts val="0"/>
              </a:spcBef>
              <a:spcAft>
                <a:spcPts val="0"/>
              </a:spcAft>
              <a:buSzPts val="2200"/>
              <a:buChar char="●"/>
            </a:pPr>
            <a:r>
              <a:rPr lang="en-US" sz="2200"/>
              <a:t>Providing a fast and user friendly interface which can be used by anyone to make transactions as well as invest in currency of their choice is the target of PAYCRYPTO. </a:t>
            </a:r>
            <a:endParaRPr sz="2200"/>
          </a:p>
          <a:p>
            <a:pPr indent="-368300" lvl="0" marL="457200" rtl="0" algn="l">
              <a:spcBef>
                <a:spcPts val="0"/>
              </a:spcBef>
              <a:spcAft>
                <a:spcPts val="0"/>
              </a:spcAft>
              <a:buSzPts val="2200"/>
              <a:buChar char="●"/>
            </a:pPr>
            <a:r>
              <a:rPr lang="en-US" sz="2200"/>
              <a:t>It provides price prediction feature to keep a check on the volatility of the crypto market so that people can plan their investments accordingly </a:t>
            </a:r>
            <a:endParaRPr sz="2200"/>
          </a:p>
          <a:p>
            <a:pPr indent="-368300" lvl="0" marL="457200" rtl="0" algn="l">
              <a:spcBef>
                <a:spcPts val="0"/>
              </a:spcBef>
              <a:spcAft>
                <a:spcPts val="0"/>
              </a:spcAft>
              <a:buSzPts val="2200"/>
              <a:buChar char="●"/>
            </a:pPr>
            <a:r>
              <a:rPr lang="en-US" sz="2200"/>
              <a:t>Since the dataset of historical prices of cryptocurrency is relatively small, sentiment analysis is included into the price prediction model to obtain better accuracy.</a:t>
            </a:r>
            <a:endParaRPr sz="22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19"/>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1" name="Google Shape;351;p19"/>
          <p:cNvSpPr txBox="1"/>
          <p:nvPr/>
        </p:nvSpPr>
        <p:spPr>
          <a:xfrm>
            <a:off x="2895600" y="1143002"/>
            <a:ext cx="7772400" cy="461665"/>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References</a:t>
            </a:r>
            <a:endParaRPr/>
          </a:p>
        </p:txBody>
      </p:sp>
      <p:sp>
        <p:nvSpPr>
          <p:cNvPr id="352" name="Google Shape;352;p19"/>
          <p:cNvSpPr txBox="1"/>
          <p:nvPr/>
        </p:nvSpPr>
        <p:spPr>
          <a:xfrm>
            <a:off x="1828800" y="1828800"/>
            <a:ext cx="8458200" cy="4724400"/>
          </a:xfrm>
          <a:prstGeom prst="rect">
            <a:avLst/>
          </a:prstGeom>
          <a:noFill/>
          <a:ln>
            <a:noFill/>
          </a:ln>
        </p:spPr>
        <p:txBody>
          <a:bodyPr anchorCtr="0" anchor="t" bIns="45700" lIns="91425" spcFirstLastPara="1" rIns="91425" wrap="square" tIns="45700">
            <a:noAutofit/>
          </a:bodyPr>
          <a:lstStyle/>
          <a:p>
            <a:pPr indent="12700" lvl="0" marL="342900" marR="0" rtl="0" algn="just">
              <a:spcBef>
                <a:spcPts val="0"/>
              </a:spcBef>
              <a:spcAft>
                <a:spcPts val="0"/>
              </a:spcAft>
              <a:buNone/>
            </a:pPr>
            <a:r>
              <a:t/>
            </a:r>
            <a:endParaRPr sz="2400">
              <a:solidFill>
                <a:srgbClr val="0000FF"/>
              </a:solidFill>
              <a:latin typeface="Trebuchet MS"/>
              <a:ea typeface="Trebuchet MS"/>
              <a:cs typeface="Trebuchet MS"/>
              <a:sym typeface="Trebuchet MS"/>
            </a:endParaRPr>
          </a:p>
          <a:p>
            <a:pPr indent="-323850" lvl="0" marL="457200" rtl="0" algn="l">
              <a:lnSpc>
                <a:spcPct val="115000"/>
              </a:lnSpc>
              <a:spcBef>
                <a:spcPts val="0"/>
              </a:spcBef>
              <a:spcAft>
                <a:spcPts val="0"/>
              </a:spcAft>
              <a:buClr>
                <a:schemeClr val="dk1"/>
              </a:buClr>
              <a:buSzPts val="1500"/>
              <a:buChar char="●"/>
            </a:pPr>
            <a:r>
              <a:rPr lang="en-US" sz="1900">
                <a:solidFill>
                  <a:schemeClr val="dk1"/>
                </a:solidFill>
              </a:rPr>
              <a:t>R. Parekh et al.: DL-GuesS: Deep Learning and Sentiment Analysis-Based Cryptocurrency Price Prediction</a:t>
            </a:r>
            <a:endParaRPr sz="1900">
              <a:solidFill>
                <a:schemeClr val="dk1"/>
              </a:solidFill>
            </a:endParaRPr>
          </a:p>
          <a:p>
            <a:pPr indent="0" lvl="0" marL="457200" rtl="0" algn="l">
              <a:lnSpc>
                <a:spcPct val="115000"/>
              </a:lnSpc>
              <a:spcBef>
                <a:spcPts val="0"/>
              </a:spcBef>
              <a:spcAft>
                <a:spcPts val="0"/>
              </a:spcAft>
              <a:buClr>
                <a:schemeClr val="dk1"/>
              </a:buClr>
              <a:buSzPts val="1100"/>
              <a:buFont typeface="Arial"/>
              <a:buNone/>
            </a:pPr>
            <a:r>
              <a:t/>
            </a:r>
            <a:endParaRPr sz="1900">
              <a:solidFill>
                <a:schemeClr val="dk1"/>
              </a:solidFill>
            </a:endParaRPr>
          </a:p>
          <a:p>
            <a:pPr indent="-361950" lvl="0" marL="457200" rtl="0" algn="l">
              <a:lnSpc>
                <a:spcPct val="115000"/>
              </a:lnSpc>
              <a:spcBef>
                <a:spcPts val="0"/>
              </a:spcBef>
              <a:spcAft>
                <a:spcPts val="0"/>
              </a:spcAft>
              <a:buClr>
                <a:schemeClr val="dk1"/>
              </a:buClr>
              <a:buSzPts val="2100"/>
              <a:buChar char="●"/>
            </a:pPr>
            <a:r>
              <a:rPr lang="en-US" sz="1900">
                <a:solidFill>
                  <a:schemeClr val="dk1"/>
                </a:solidFill>
              </a:rPr>
              <a:t>Lekkala Sreekanth Reddy, Dr.P. Sriramya: A Research On Bitcoin Price Prediction Using Machine Learning Algorithms </a:t>
            </a:r>
            <a:endParaRPr sz="1900">
              <a:solidFill>
                <a:schemeClr val="dk1"/>
              </a:solidFill>
            </a:endParaRPr>
          </a:p>
          <a:p>
            <a:pPr indent="0" lvl="0" marL="457200" rtl="0" algn="l">
              <a:lnSpc>
                <a:spcPct val="115000"/>
              </a:lnSpc>
              <a:spcBef>
                <a:spcPts val="0"/>
              </a:spcBef>
              <a:spcAft>
                <a:spcPts val="0"/>
              </a:spcAft>
              <a:buClr>
                <a:schemeClr val="dk1"/>
              </a:buClr>
              <a:buSzPts val="1100"/>
              <a:buFont typeface="Arial"/>
              <a:buNone/>
            </a:pPr>
            <a:r>
              <a:t/>
            </a:r>
            <a:endParaRPr sz="1800">
              <a:solidFill>
                <a:schemeClr val="dk1"/>
              </a:solidFill>
              <a:latin typeface="Calibri"/>
              <a:ea typeface="Calibri"/>
              <a:cs typeface="Calibri"/>
              <a:sym typeface="Calibri"/>
            </a:endParaRPr>
          </a:p>
          <a:p>
            <a:pPr indent="-342900" lvl="0" marL="457200" rtl="0" algn="l">
              <a:lnSpc>
                <a:spcPct val="115000"/>
              </a:lnSpc>
              <a:spcBef>
                <a:spcPts val="0"/>
              </a:spcBef>
              <a:spcAft>
                <a:spcPts val="0"/>
              </a:spcAft>
              <a:buClr>
                <a:schemeClr val="dk1"/>
              </a:buClr>
              <a:buSzPts val="1800"/>
              <a:buChar char="●"/>
            </a:pPr>
            <a:r>
              <a:rPr lang="en-US" sz="1800">
                <a:solidFill>
                  <a:schemeClr val="dk1"/>
                </a:solidFill>
              </a:rPr>
              <a:t>Andrei-Alexandru Encean,Daniel Zinca : Cryptocurrency Price Prediction Using LSTM and GRU Networks</a:t>
            </a:r>
            <a:endParaRPr sz="18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endParaRPr>
          </a:p>
          <a:p>
            <a:pPr indent="-355600" lvl="0" marL="457200" rtl="0" algn="l">
              <a:lnSpc>
                <a:spcPct val="115000"/>
              </a:lnSpc>
              <a:spcBef>
                <a:spcPts val="0"/>
              </a:spcBef>
              <a:spcAft>
                <a:spcPts val="0"/>
              </a:spcAft>
              <a:buClr>
                <a:schemeClr val="dk1"/>
              </a:buClr>
              <a:buSzPts val="2000"/>
              <a:buChar char="●"/>
            </a:pPr>
            <a:r>
              <a:rPr lang="en-US" sz="1800">
                <a:solidFill>
                  <a:schemeClr val="dk1"/>
                </a:solidFill>
              </a:rPr>
              <a:t>Seng Hansun , Arya Wicaksana and Abdul Q. M. Khaliq: Multivariate cryptocurrency prediction: comparative analysis of three recurrent neural networks approaches</a:t>
            </a:r>
            <a:endParaRPr sz="2400">
              <a:solidFill>
                <a:srgbClr val="0000FF"/>
              </a:solidFill>
              <a:latin typeface="Trebuchet MS"/>
              <a:ea typeface="Trebuchet MS"/>
              <a:cs typeface="Trebuchet MS"/>
              <a:sym typeface="Trebuchet MS"/>
            </a:endParaRPr>
          </a:p>
          <a:p>
            <a:pPr indent="-265113" lvl="1" marL="1077913" marR="0" rtl="0" algn="just">
              <a:spcBef>
                <a:spcPts val="480"/>
              </a:spcBef>
              <a:spcAft>
                <a:spcPts val="0"/>
              </a:spcAft>
              <a:buNone/>
            </a:pPr>
            <a:r>
              <a:t/>
            </a:r>
            <a:endParaRPr b="0" i="0" sz="2400" u="none" cap="none" strike="noStrike">
              <a:solidFill>
                <a:srgbClr val="0000FF"/>
              </a:solidFill>
              <a:latin typeface="Trebuchet MS"/>
              <a:ea typeface="Trebuchet MS"/>
              <a:cs typeface="Trebuchet MS"/>
              <a:sym typeface="Trebuchet MS"/>
            </a:endParaRPr>
          </a:p>
          <a:p>
            <a:pPr indent="-342900" lvl="0" marL="342900" marR="0" rtl="0" algn="l">
              <a:spcBef>
                <a:spcPts val="400"/>
              </a:spcBef>
              <a:spcAft>
                <a:spcPts val="0"/>
              </a:spcAft>
              <a:buNone/>
            </a:pPr>
            <a:r>
              <a:t/>
            </a:r>
            <a:endParaRPr sz="2000">
              <a:solidFill>
                <a:schemeClr val="dk1"/>
              </a:solidFill>
              <a:latin typeface="Trebuchet MS"/>
              <a:ea typeface="Trebuchet MS"/>
              <a:cs typeface="Trebuchet MS"/>
              <a:sym typeface="Trebuchet M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20"/>
          <p:cNvSpPr/>
          <p:nvPr/>
        </p:nvSpPr>
        <p:spPr>
          <a:xfrm>
            <a:off x="4371485" y="3352800"/>
            <a:ext cx="2506584" cy="707886"/>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4000">
                <a:solidFill>
                  <a:srgbClr val="FF0000"/>
                </a:solidFill>
                <a:latin typeface="Trebuchet MS"/>
                <a:ea typeface="Trebuchet MS"/>
                <a:cs typeface="Trebuchet MS"/>
                <a:sym typeface="Trebuchet MS"/>
              </a:rPr>
              <a:t>Thank You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4"/>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1" name="Google Shape;101;p4"/>
          <p:cNvSpPr txBox="1"/>
          <p:nvPr/>
        </p:nvSpPr>
        <p:spPr>
          <a:xfrm>
            <a:off x="864575" y="2238375"/>
            <a:ext cx="9803400" cy="4162500"/>
          </a:xfrm>
          <a:prstGeom prst="rect">
            <a:avLst/>
          </a:prstGeom>
          <a:noFill/>
          <a:ln>
            <a:noFill/>
          </a:ln>
        </p:spPr>
        <p:txBody>
          <a:bodyPr anchorCtr="0" anchor="t" bIns="45700" lIns="91425" spcFirstLastPara="1" rIns="91425" wrap="square" tIns="45700">
            <a:noAutofit/>
          </a:bodyPr>
          <a:lstStyle/>
          <a:p>
            <a:pPr indent="-355600" lvl="0" marL="457200" marR="0" rtl="0" algn="just">
              <a:spcBef>
                <a:spcPts val="480"/>
              </a:spcBef>
              <a:spcAft>
                <a:spcPts val="0"/>
              </a:spcAft>
              <a:buClr>
                <a:schemeClr val="dk1"/>
              </a:buClr>
              <a:buSzPts val="2000"/>
              <a:buChar char="●"/>
            </a:pPr>
            <a:r>
              <a:rPr lang="en-US" sz="2000">
                <a:solidFill>
                  <a:schemeClr val="dk1"/>
                </a:solidFill>
              </a:rPr>
              <a:t>The rapidly increasing popularity and buzz of this new technology based currency, called as cryptocurrency, has sparked curiosity among the masses to get their hands on this modern currency. </a:t>
            </a:r>
            <a:endParaRPr sz="2000">
              <a:solidFill>
                <a:schemeClr val="dk1"/>
              </a:solidFill>
            </a:endParaRPr>
          </a:p>
          <a:p>
            <a:pPr indent="-355600" lvl="0" marL="457200" marR="0" rtl="0" algn="just">
              <a:spcBef>
                <a:spcPts val="0"/>
              </a:spcBef>
              <a:spcAft>
                <a:spcPts val="0"/>
              </a:spcAft>
              <a:buClr>
                <a:schemeClr val="dk1"/>
              </a:buClr>
              <a:buSzPts val="2000"/>
              <a:buChar char="●"/>
            </a:pPr>
            <a:r>
              <a:rPr lang="en-US" sz="2000">
                <a:solidFill>
                  <a:schemeClr val="dk1"/>
                </a:solidFill>
              </a:rPr>
              <a:t>Every other individual desires to experience this new currency to remain in the mainstream market </a:t>
            </a:r>
            <a:endParaRPr sz="2000">
              <a:solidFill>
                <a:schemeClr val="dk1"/>
              </a:solidFill>
            </a:endParaRPr>
          </a:p>
          <a:p>
            <a:pPr indent="-355600" lvl="0" marL="457200" marR="0" rtl="0" algn="just">
              <a:spcBef>
                <a:spcPts val="0"/>
              </a:spcBef>
              <a:spcAft>
                <a:spcPts val="0"/>
              </a:spcAft>
              <a:buClr>
                <a:schemeClr val="dk1"/>
              </a:buClr>
              <a:buSzPts val="2000"/>
              <a:buChar char="●"/>
            </a:pPr>
            <a:r>
              <a:rPr lang="en-US" sz="2000">
                <a:solidFill>
                  <a:schemeClr val="dk1"/>
                </a:solidFill>
              </a:rPr>
              <a:t>People who understands the technology working behind it knows the benefits of using this currency very well.</a:t>
            </a:r>
            <a:endParaRPr sz="2000">
              <a:solidFill>
                <a:schemeClr val="dk1"/>
              </a:solidFill>
            </a:endParaRPr>
          </a:p>
          <a:p>
            <a:pPr indent="-355600" lvl="0" marL="457200" marR="0" rtl="0" algn="just">
              <a:spcBef>
                <a:spcPts val="0"/>
              </a:spcBef>
              <a:spcAft>
                <a:spcPts val="0"/>
              </a:spcAft>
              <a:buClr>
                <a:schemeClr val="dk1"/>
              </a:buClr>
              <a:buSzPts val="2000"/>
              <a:buChar char="●"/>
            </a:pPr>
            <a:r>
              <a:rPr lang="en-US" sz="2000">
                <a:solidFill>
                  <a:schemeClr val="dk1"/>
                </a:solidFill>
              </a:rPr>
              <a:t>What if there was a platform that people can use to enter in this new world of cryptocurrency?</a:t>
            </a:r>
            <a:endParaRPr sz="2000">
              <a:solidFill>
                <a:schemeClr val="dk1"/>
              </a:solidFill>
            </a:endParaRPr>
          </a:p>
          <a:p>
            <a:pPr indent="-355600" lvl="0" marL="457200" marR="0" rtl="0" algn="just">
              <a:spcBef>
                <a:spcPts val="0"/>
              </a:spcBef>
              <a:spcAft>
                <a:spcPts val="0"/>
              </a:spcAft>
              <a:buClr>
                <a:schemeClr val="dk1"/>
              </a:buClr>
              <a:buSzPts val="2000"/>
              <a:buChar char="●"/>
            </a:pPr>
            <a:r>
              <a:rPr lang="en-US" sz="2000">
                <a:solidFill>
                  <a:schemeClr val="dk1"/>
                </a:solidFill>
              </a:rPr>
              <a:t>Surprisingly no such platform exist which is easy enough to be used by any individual whether he/she is well versed in technology or not. </a:t>
            </a:r>
            <a:endParaRPr sz="2000">
              <a:solidFill>
                <a:schemeClr val="dk1"/>
              </a:solidFill>
            </a:endParaRPr>
          </a:p>
          <a:p>
            <a:pPr indent="-355600" lvl="0" marL="457200" marR="0" rtl="0" algn="just">
              <a:spcBef>
                <a:spcPts val="0"/>
              </a:spcBef>
              <a:spcAft>
                <a:spcPts val="0"/>
              </a:spcAft>
              <a:buClr>
                <a:schemeClr val="dk1"/>
              </a:buClr>
              <a:buSzPts val="2000"/>
              <a:buChar char="●"/>
            </a:pPr>
            <a:r>
              <a:rPr lang="en-US" sz="2000">
                <a:solidFill>
                  <a:schemeClr val="dk1"/>
                </a:solidFill>
              </a:rPr>
              <a:t>PAYCRYPTO is such a platform which makes cryptocurrency easy to use.  </a:t>
            </a:r>
            <a:endParaRPr sz="2000">
              <a:solidFill>
                <a:schemeClr val="dk1"/>
              </a:solidFill>
            </a:endParaRPr>
          </a:p>
          <a:p>
            <a:pPr indent="0" lvl="0" marL="1371600" marR="0" rtl="0" algn="just">
              <a:spcBef>
                <a:spcPts val="480"/>
              </a:spcBef>
              <a:spcAft>
                <a:spcPts val="0"/>
              </a:spcAft>
              <a:buNone/>
            </a:pPr>
            <a:r>
              <a:t/>
            </a:r>
            <a:endParaRPr sz="1800">
              <a:solidFill>
                <a:schemeClr val="dk1"/>
              </a:solidFill>
            </a:endParaRPr>
          </a:p>
        </p:txBody>
      </p:sp>
      <p:sp>
        <p:nvSpPr>
          <p:cNvPr id="102" name="Google Shape;102;p4"/>
          <p:cNvSpPr txBox="1"/>
          <p:nvPr/>
        </p:nvSpPr>
        <p:spPr>
          <a:xfrm>
            <a:off x="4191000" y="1143002"/>
            <a:ext cx="6477000" cy="461665"/>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Problem Statement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g23a47c562cd_0_8"/>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9" name="Google Shape;109;g23a47c562cd_0_8"/>
          <p:cNvSpPr txBox="1"/>
          <p:nvPr/>
        </p:nvSpPr>
        <p:spPr>
          <a:xfrm>
            <a:off x="864575" y="2238375"/>
            <a:ext cx="9803400" cy="4162500"/>
          </a:xfrm>
          <a:prstGeom prst="rect">
            <a:avLst/>
          </a:prstGeom>
          <a:noFill/>
          <a:ln>
            <a:noFill/>
          </a:ln>
        </p:spPr>
        <p:txBody>
          <a:bodyPr anchorCtr="0" anchor="t" bIns="45700" lIns="91425" spcFirstLastPara="1" rIns="91425" wrap="square" tIns="45700">
            <a:noAutofit/>
          </a:bodyPr>
          <a:lstStyle/>
          <a:p>
            <a:pPr indent="-355600" lvl="0" marL="457200" marR="0" rtl="0" algn="just">
              <a:spcBef>
                <a:spcPts val="480"/>
              </a:spcBef>
              <a:spcAft>
                <a:spcPts val="0"/>
              </a:spcAft>
              <a:buClr>
                <a:schemeClr val="dk1"/>
              </a:buClr>
              <a:buSzPts val="2000"/>
              <a:buChar char="●"/>
            </a:pPr>
            <a:r>
              <a:rPr lang="en-US" sz="2000">
                <a:solidFill>
                  <a:schemeClr val="dk1"/>
                </a:solidFill>
              </a:rPr>
              <a:t>What can be done with a currency(money)?</a:t>
            </a:r>
            <a:r>
              <a:rPr lang="en-US" sz="2000">
                <a:solidFill>
                  <a:schemeClr val="dk1"/>
                </a:solidFill>
              </a:rPr>
              <a:t> </a:t>
            </a:r>
            <a:endParaRPr sz="2000">
              <a:solidFill>
                <a:schemeClr val="dk1"/>
              </a:solidFill>
            </a:endParaRPr>
          </a:p>
          <a:p>
            <a:pPr indent="0" lvl="0" marL="0" marR="0" rtl="0" algn="just">
              <a:spcBef>
                <a:spcPts val="480"/>
              </a:spcBef>
              <a:spcAft>
                <a:spcPts val="0"/>
              </a:spcAft>
              <a:buNone/>
            </a:pPr>
            <a:r>
              <a:rPr lang="en-US" sz="2000">
                <a:solidFill>
                  <a:schemeClr val="dk1"/>
                </a:solidFill>
              </a:rPr>
              <a:t>         </a:t>
            </a:r>
            <a:r>
              <a:rPr lang="en-US" sz="2000">
                <a:solidFill>
                  <a:schemeClr val="dk1"/>
                </a:solidFill>
              </a:rPr>
              <a:t>- It can be used for transaction </a:t>
            </a:r>
            <a:endParaRPr sz="2000">
              <a:solidFill>
                <a:schemeClr val="dk1"/>
              </a:solidFill>
            </a:endParaRPr>
          </a:p>
          <a:p>
            <a:pPr indent="0" lvl="0" marL="0" marR="0" rtl="0" algn="just">
              <a:spcBef>
                <a:spcPts val="480"/>
              </a:spcBef>
              <a:spcAft>
                <a:spcPts val="0"/>
              </a:spcAft>
              <a:buNone/>
            </a:pPr>
            <a:r>
              <a:rPr lang="en-US" sz="2000">
                <a:solidFill>
                  <a:schemeClr val="dk1"/>
                </a:solidFill>
              </a:rPr>
              <a:t>         - It can be invested in different mechanisms to multiply it. </a:t>
            </a:r>
            <a:endParaRPr sz="2000">
              <a:solidFill>
                <a:schemeClr val="dk1"/>
              </a:solidFill>
            </a:endParaRPr>
          </a:p>
          <a:p>
            <a:pPr indent="-355600" lvl="0" marL="457200" marR="0" rtl="0" algn="just">
              <a:spcBef>
                <a:spcPts val="480"/>
              </a:spcBef>
              <a:spcAft>
                <a:spcPts val="0"/>
              </a:spcAft>
              <a:buClr>
                <a:schemeClr val="dk1"/>
              </a:buClr>
              <a:buSzPts val="2000"/>
              <a:buChar char="●"/>
            </a:pPr>
            <a:r>
              <a:rPr lang="en-US" sz="2000">
                <a:solidFill>
                  <a:schemeClr val="dk1"/>
                </a:solidFill>
              </a:rPr>
              <a:t>Since the beginning of time, it has been done with traditional currency but PAYCRYPTO makes it possible to do it with cryptocurrency as well.  </a:t>
            </a:r>
            <a:endParaRPr sz="2000">
              <a:solidFill>
                <a:schemeClr val="dk1"/>
              </a:solidFill>
            </a:endParaRPr>
          </a:p>
          <a:p>
            <a:pPr indent="-355600" lvl="0" marL="457200" marR="0" rtl="0" algn="just">
              <a:spcBef>
                <a:spcPts val="0"/>
              </a:spcBef>
              <a:spcAft>
                <a:spcPts val="0"/>
              </a:spcAft>
              <a:buClr>
                <a:schemeClr val="dk1"/>
              </a:buClr>
              <a:buSzPts val="2000"/>
              <a:buChar char="●"/>
            </a:pPr>
            <a:r>
              <a:rPr lang="en-US" sz="2000">
                <a:solidFill>
                  <a:schemeClr val="dk1"/>
                </a:solidFill>
              </a:rPr>
              <a:t>It lets users make transactions to other users in the form of cryptocurrency</a:t>
            </a:r>
            <a:endParaRPr sz="2000">
              <a:solidFill>
                <a:schemeClr val="dk1"/>
              </a:solidFill>
            </a:endParaRPr>
          </a:p>
          <a:p>
            <a:pPr indent="-355600" lvl="0" marL="457200" marR="0" rtl="0" algn="just">
              <a:spcBef>
                <a:spcPts val="0"/>
              </a:spcBef>
              <a:spcAft>
                <a:spcPts val="0"/>
              </a:spcAft>
              <a:buClr>
                <a:schemeClr val="dk1"/>
              </a:buClr>
              <a:buSzPts val="2000"/>
              <a:buChar char="●"/>
            </a:pPr>
            <a:r>
              <a:rPr lang="en-US" sz="2000">
                <a:solidFill>
                  <a:schemeClr val="dk1"/>
                </a:solidFill>
              </a:rPr>
              <a:t>As cryptocurrency is a new deal in the market, it is very volatile in nature and makes it difficult for users to invest profitably but PAYCRYPTO has the solution for this problem too. The price prediction feature of it can give users the idea of the prices of the currency beforehand and one can invest accordingly to be in the profit side at the end of the day. </a:t>
            </a:r>
            <a:endParaRPr sz="2000">
              <a:solidFill>
                <a:schemeClr val="dk1"/>
              </a:solidFill>
            </a:endParaRPr>
          </a:p>
          <a:p>
            <a:pPr indent="0" lvl="0" marL="1371600" marR="0" rtl="0" algn="just">
              <a:spcBef>
                <a:spcPts val="480"/>
              </a:spcBef>
              <a:spcAft>
                <a:spcPts val="0"/>
              </a:spcAft>
              <a:buNone/>
            </a:pPr>
            <a:r>
              <a:t/>
            </a:r>
            <a:endParaRPr sz="1800">
              <a:solidFill>
                <a:schemeClr val="dk1"/>
              </a:solidFill>
            </a:endParaRPr>
          </a:p>
        </p:txBody>
      </p:sp>
      <p:sp>
        <p:nvSpPr>
          <p:cNvPr id="110" name="Google Shape;110;g23a47c562cd_0_8"/>
          <p:cNvSpPr txBox="1"/>
          <p:nvPr/>
        </p:nvSpPr>
        <p:spPr>
          <a:xfrm>
            <a:off x="4191000" y="1143002"/>
            <a:ext cx="6477000" cy="461700"/>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Problem Statement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5"/>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7" name="Google Shape;117;p5"/>
          <p:cNvSpPr txBox="1"/>
          <p:nvPr/>
        </p:nvSpPr>
        <p:spPr>
          <a:xfrm>
            <a:off x="1008450" y="2209800"/>
            <a:ext cx="9659700" cy="4191000"/>
          </a:xfrm>
          <a:prstGeom prst="rect">
            <a:avLst/>
          </a:prstGeom>
          <a:noFill/>
          <a:ln>
            <a:noFill/>
          </a:ln>
        </p:spPr>
        <p:txBody>
          <a:bodyPr anchorCtr="0" anchor="t" bIns="45700" lIns="91425" spcFirstLastPara="1" rIns="91425" wrap="square" tIns="45700">
            <a:noAutofit/>
          </a:bodyPr>
          <a:lstStyle/>
          <a:p>
            <a:pPr indent="-368300" lvl="0" marL="457200" rtl="0" algn="just">
              <a:lnSpc>
                <a:spcPct val="115000"/>
              </a:lnSpc>
              <a:spcBef>
                <a:spcPts val="0"/>
              </a:spcBef>
              <a:spcAft>
                <a:spcPts val="0"/>
              </a:spcAft>
              <a:buClr>
                <a:schemeClr val="dk1"/>
              </a:buClr>
              <a:buSzPts val="2200"/>
              <a:buChar char="●"/>
            </a:pPr>
            <a:r>
              <a:rPr lang="en-US" sz="2200">
                <a:solidFill>
                  <a:schemeClr val="dk1"/>
                </a:solidFill>
              </a:rPr>
              <a:t> PAYCRYPTO can be used by anyone who wants to make transactions in cryptocurrency to other users or businesses as well as who wants to invest in different cryptocurrencies to gain profits.</a:t>
            </a:r>
            <a:endParaRPr sz="2200">
              <a:solidFill>
                <a:schemeClr val="dk1"/>
              </a:solidFill>
            </a:endParaRPr>
          </a:p>
          <a:p>
            <a:pPr indent="-368300" lvl="0" marL="457200" rtl="0" algn="just">
              <a:lnSpc>
                <a:spcPct val="115000"/>
              </a:lnSpc>
              <a:spcBef>
                <a:spcPts val="0"/>
              </a:spcBef>
              <a:spcAft>
                <a:spcPts val="0"/>
              </a:spcAft>
              <a:buClr>
                <a:schemeClr val="dk1"/>
              </a:buClr>
              <a:buSzPts val="2200"/>
              <a:buChar char="●"/>
            </a:pPr>
            <a:r>
              <a:rPr lang="en-US" sz="2200">
                <a:solidFill>
                  <a:schemeClr val="dk1"/>
                </a:solidFill>
              </a:rPr>
              <a:t>To increase its user base, one of the major factor is user-friendly interface.</a:t>
            </a:r>
            <a:endParaRPr sz="2200">
              <a:solidFill>
                <a:schemeClr val="dk1"/>
              </a:solidFill>
            </a:endParaRPr>
          </a:p>
          <a:p>
            <a:pPr indent="-368300" lvl="0" marL="457200" rtl="0" algn="just">
              <a:lnSpc>
                <a:spcPct val="115000"/>
              </a:lnSpc>
              <a:spcBef>
                <a:spcPts val="0"/>
              </a:spcBef>
              <a:spcAft>
                <a:spcPts val="0"/>
              </a:spcAft>
              <a:buClr>
                <a:schemeClr val="dk1"/>
              </a:buClr>
              <a:buSzPts val="2200"/>
              <a:buChar char="●"/>
            </a:pPr>
            <a:r>
              <a:rPr lang="en-US" sz="2200">
                <a:solidFill>
                  <a:schemeClr val="dk1"/>
                </a:solidFill>
              </a:rPr>
              <a:t>Curiosity among people towards </a:t>
            </a:r>
            <a:r>
              <a:rPr lang="en-US" sz="2200">
                <a:solidFill>
                  <a:schemeClr val="dk1"/>
                </a:solidFill>
              </a:rPr>
              <a:t>the</a:t>
            </a:r>
            <a:r>
              <a:rPr lang="en-US" sz="2200">
                <a:solidFill>
                  <a:schemeClr val="dk1"/>
                </a:solidFill>
              </a:rPr>
              <a:t> cryptocurrency is major advantage for the PAYCRYPTO to capture a wide user base. </a:t>
            </a:r>
            <a:endParaRPr sz="2200">
              <a:solidFill>
                <a:schemeClr val="dk1"/>
              </a:solidFill>
            </a:endParaRPr>
          </a:p>
          <a:p>
            <a:pPr indent="0" lvl="0" marL="457200" marR="0" rtl="0" algn="just">
              <a:spcBef>
                <a:spcPts val="0"/>
              </a:spcBef>
              <a:spcAft>
                <a:spcPts val="0"/>
              </a:spcAft>
              <a:buNone/>
            </a:pPr>
            <a:r>
              <a:t/>
            </a:r>
            <a:endParaRPr sz="2000"/>
          </a:p>
        </p:txBody>
      </p:sp>
      <p:sp>
        <p:nvSpPr>
          <p:cNvPr id="118" name="Google Shape;118;p5"/>
          <p:cNvSpPr txBox="1"/>
          <p:nvPr/>
        </p:nvSpPr>
        <p:spPr>
          <a:xfrm>
            <a:off x="4191000" y="1143002"/>
            <a:ext cx="6477000" cy="461665"/>
          </a:xfrm>
          <a:prstGeom prst="rect">
            <a:avLst/>
          </a:prstGeom>
          <a:noFill/>
          <a:ln>
            <a:noFill/>
          </a:ln>
        </p:spPr>
        <p:txBody>
          <a:bodyPr anchorCtr="0" anchor="t" bIns="45700" lIns="91425" spcFirstLastPara="1" rIns="91425" wrap="square" tIns="45700">
            <a:spAutoFit/>
          </a:bodyPr>
          <a:lstStyle/>
          <a:p>
            <a:pPr indent="-342891" lvl="0" marL="342891" marR="0" rtl="0" algn="ctr">
              <a:spcBef>
                <a:spcPts val="0"/>
              </a:spcBef>
              <a:spcAft>
                <a:spcPts val="0"/>
              </a:spcAft>
              <a:buNone/>
            </a:pPr>
            <a:r>
              <a:rPr lang="en-US" sz="2400">
                <a:solidFill>
                  <a:srgbClr val="FF0000"/>
                </a:solidFill>
                <a:latin typeface="Trebuchet MS"/>
                <a:ea typeface="Trebuchet MS"/>
                <a:cs typeface="Trebuchet MS"/>
                <a:sym typeface="Trebuchet MS"/>
              </a:rPr>
              <a:t>                                                       </a:t>
            </a:r>
            <a:r>
              <a:rPr lang="en-US" sz="2400">
                <a:solidFill>
                  <a:srgbClr val="FF0000"/>
                </a:solidFill>
                <a:latin typeface="Trebuchet MS"/>
                <a:ea typeface="Trebuchet MS"/>
                <a:cs typeface="Trebuchet MS"/>
                <a:sym typeface="Trebuchet MS"/>
              </a:rPr>
              <a:t>Scope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6"/>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5" name="Google Shape;125;p6"/>
          <p:cNvSpPr txBox="1"/>
          <p:nvPr/>
        </p:nvSpPr>
        <p:spPr>
          <a:xfrm>
            <a:off x="972475" y="2188875"/>
            <a:ext cx="9695400" cy="42120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b="1" lang="en-US" sz="2500">
                <a:solidFill>
                  <a:srgbClr val="0033CC"/>
                </a:solidFill>
              </a:rPr>
              <a:t>DL-GuesS: Deep Learning and Sentiment Analysis-Based Cryptocurrency Price Prediction</a:t>
            </a:r>
            <a:endParaRPr b="1" sz="2500">
              <a:solidFill>
                <a:srgbClr val="0033CC"/>
              </a:solidFill>
            </a:endParaRPr>
          </a:p>
          <a:p>
            <a:pPr indent="0" lvl="0" marL="0" rtl="0" algn="l">
              <a:lnSpc>
                <a:spcPct val="115000"/>
              </a:lnSpc>
              <a:spcBef>
                <a:spcPts val="0"/>
              </a:spcBef>
              <a:spcAft>
                <a:spcPts val="0"/>
              </a:spcAft>
              <a:buClr>
                <a:schemeClr val="dk1"/>
              </a:buClr>
              <a:buSzPts val="1100"/>
              <a:buFont typeface="Arial"/>
              <a:buNone/>
            </a:pPr>
            <a:r>
              <a:t/>
            </a:r>
            <a:endParaRPr b="1" sz="1800">
              <a:solidFill>
                <a:srgbClr val="00000A"/>
              </a:solidFill>
            </a:endParaRPr>
          </a:p>
          <a:p>
            <a:pPr indent="0" lvl="0" marL="0" rtl="0" algn="l">
              <a:lnSpc>
                <a:spcPct val="150000"/>
              </a:lnSpc>
              <a:spcBef>
                <a:spcPts val="0"/>
              </a:spcBef>
              <a:spcAft>
                <a:spcPts val="0"/>
              </a:spcAft>
              <a:buClr>
                <a:schemeClr val="dk1"/>
              </a:buClr>
              <a:buSzPts val="1100"/>
              <a:buFont typeface="Arial"/>
              <a:buNone/>
            </a:pPr>
            <a:r>
              <a:rPr lang="en-US" sz="2200">
                <a:solidFill>
                  <a:srgbClr val="00000A"/>
                </a:solidFill>
              </a:rPr>
              <a:t>The paper proposed a machine learning model which is named as DL-GuesS to forecast the cryptocurrency prices using historical data and twitter sentiment analysis. The proposed model tries to bring in new features which have not been implemented yet to improve the accuracy of the prediction model.</a:t>
            </a:r>
            <a:endParaRPr sz="2200">
              <a:solidFill>
                <a:srgbClr val="00000A"/>
              </a:solidFill>
            </a:endParaRPr>
          </a:p>
          <a:p>
            <a:pPr indent="0" lvl="0" marL="0" rtl="0" algn="l">
              <a:lnSpc>
                <a:spcPct val="150000"/>
              </a:lnSpc>
              <a:spcBef>
                <a:spcPts val="0"/>
              </a:spcBef>
              <a:spcAft>
                <a:spcPts val="0"/>
              </a:spcAft>
              <a:buClr>
                <a:schemeClr val="dk1"/>
              </a:buClr>
              <a:buSzPts val="1100"/>
              <a:buFont typeface="Arial"/>
              <a:buNone/>
            </a:pPr>
            <a:r>
              <a:t/>
            </a:r>
            <a:endParaRPr b="1" sz="1800">
              <a:solidFill>
                <a:srgbClr val="00000A"/>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b="1" sz="1800">
              <a:solidFill>
                <a:srgbClr val="00000A"/>
              </a:solidFill>
            </a:endParaRPr>
          </a:p>
        </p:txBody>
      </p:sp>
      <p:sp>
        <p:nvSpPr>
          <p:cNvPr id="126" name="Google Shape;126;p6"/>
          <p:cNvSpPr txBox="1"/>
          <p:nvPr/>
        </p:nvSpPr>
        <p:spPr>
          <a:xfrm>
            <a:off x="4191000" y="1143002"/>
            <a:ext cx="6477000" cy="461665"/>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Literature Survey/Existing System</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g23a47c562cd_0_62"/>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3" name="Google Shape;133;g23a47c562cd_0_62"/>
          <p:cNvSpPr txBox="1"/>
          <p:nvPr/>
        </p:nvSpPr>
        <p:spPr>
          <a:xfrm>
            <a:off x="984475" y="2188875"/>
            <a:ext cx="9150000" cy="45519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None/>
            </a:pPr>
            <a:r>
              <a:rPr b="1" lang="en-US" sz="1800">
                <a:solidFill>
                  <a:srgbClr val="00000A"/>
                </a:solidFill>
              </a:rPr>
              <a:t>Advantages:</a:t>
            </a:r>
            <a:endParaRPr b="1" sz="1800">
              <a:solidFill>
                <a:srgbClr val="00000A"/>
              </a:solidFill>
            </a:endParaRPr>
          </a:p>
          <a:p>
            <a:pPr indent="-342900" lvl="0" marL="914400" rtl="0" algn="l">
              <a:lnSpc>
                <a:spcPct val="150000"/>
              </a:lnSpc>
              <a:spcBef>
                <a:spcPts val="0"/>
              </a:spcBef>
              <a:spcAft>
                <a:spcPts val="0"/>
              </a:spcAft>
              <a:buClr>
                <a:srgbClr val="00000A"/>
              </a:buClr>
              <a:buSzPts val="1800"/>
              <a:buChar char="●"/>
            </a:pPr>
            <a:r>
              <a:rPr lang="en-US" sz="1800">
                <a:solidFill>
                  <a:srgbClr val="00000A"/>
                </a:solidFill>
              </a:rPr>
              <a:t>The proposed model in the above paper takes into account the inter-dependencies of different cryptocurrencies for the price prediction.</a:t>
            </a:r>
            <a:endParaRPr sz="1800">
              <a:solidFill>
                <a:srgbClr val="00000A"/>
              </a:solidFill>
            </a:endParaRPr>
          </a:p>
          <a:p>
            <a:pPr indent="-342900" lvl="0" marL="914400" rtl="0" algn="l">
              <a:lnSpc>
                <a:spcPct val="150000"/>
              </a:lnSpc>
              <a:spcBef>
                <a:spcPts val="0"/>
              </a:spcBef>
              <a:spcAft>
                <a:spcPts val="0"/>
              </a:spcAft>
              <a:buClr>
                <a:srgbClr val="00000A"/>
              </a:buClr>
              <a:buSzPts val="1800"/>
              <a:buChar char="●"/>
            </a:pPr>
            <a:r>
              <a:rPr lang="en-US" sz="1800">
                <a:solidFill>
                  <a:srgbClr val="00000A"/>
                </a:solidFill>
              </a:rPr>
              <a:t>As the variation in prices of one currency can affect the prices of other currencies as well, this factor has been included as feature in the proposed model</a:t>
            </a:r>
            <a:endParaRPr b="1" sz="1800">
              <a:solidFill>
                <a:srgbClr val="00000A"/>
              </a:solidFill>
            </a:endParaRPr>
          </a:p>
          <a:p>
            <a:pPr indent="0" lvl="0" marL="0" rtl="0" algn="l">
              <a:lnSpc>
                <a:spcPct val="150000"/>
              </a:lnSpc>
              <a:spcBef>
                <a:spcPts val="0"/>
              </a:spcBef>
              <a:spcAft>
                <a:spcPts val="0"/>
              </a:spcAft>
              <a:buClr>
                <a:schemeClr val="dk1"/>
              </a:buClr>
              <a:buSzPts val="1100"/>
              <a:buFont typeface="Arial"/>
              <a:buNone/>
            </a:pPr>
            <a:r>
              <a:rPr b="1" lang="en-US" sz="1800">
                <a:solidFill>
                  <a:srgbClr val="00000A"/>
                </a:solidFill>
              </a:rPr>
              <a:t>Limitations:</a:t>
            </a:r>
            <a:endParaRPr sz="1800"/>
          </a:p>
          <a:p>
            <a:pPr indent="-342900" lvl="0" marL="457200" rtl="0" algn="l">
              <a:lnSpc>
                <a:spcPct val="150000"/>
              </a:lnSpc>
              <a:spcBef>
                <a:spcPts val="0"/>
              </a:spcBef>
              <a:spcAft>
                <a:spcPts val="0"/>
              </a:spcAft>
              <a:buClr>
                <a:srgbClr val="00000A"/>
              </a:buClr>
              <a:buSzPts val="1800"/>
              <a:buChar char="●"/>
            </a:pPr>
            <a:r>
              <a:rPr lang="en-US" sz="1800">
                <a:solidFill>
                  <a:srgbClr val="00000A"/>
                </a:solidFill>
              </a:rPr>
              <a:t>Including inter-dependencies of a lot of currencies may not be that beneficial as only the popular currencies have an effect on the prices of other currencies.</a:t>
            </a:r>
            <a:endParaRPr sz="1800">
              <a:solidFill>
                <a:srgbClr val="00000A"/>
              </a:solidFill>
            </a:endParaRPr>
          </a:p>
          <a:p>
            <a:pPr indent="-342900" lvl="0" marL="457200" rtl="0" algn="l">
              <a:lnSpc>
                <a:spcPct val="150000"/>
              </a:lnSpc>
              <a:spcBef>
                <a:spcPts val="0"/>
              </a:spcBef>
              <a:spcAft>
                <a:spcPts val="0"/>
              </a:spcAft>
              <a:buClr>
                <a:srgbClr val="00000A"/>
              </a:buClr>
              <a:buSzPts val="1800"/>
              <a:buChar char="●"/>
            </a:pPr>
            <a:r>
              <a:rPr lang="en-US" sz="1800">
                <a:solidFill>
                  <a:srgbClr val="00000A"/>
                </a:solidFill>
              </a:rPr>
              <a:t>Using a lot of features for predicting prices can lead to bad accuracy as a lot of features are there which do not have significant contribution in the prices. </a:t>
            </a:r>
            <a:endParaRPr sz="1800">
              <a:solidFill>
                <a:srgbClr val="00000A"/>
              </a:solidFill>
            </a:endParaRPr>
          </a:p>
          <a:p>
            <a:pPr indent="0" lvl="0" marL="457200" rtl="0" algn="l">
              <a:lnSpc>
                <a:spcPct val="150000"/>
              </a:lnSpc>
              <a:spcBef>
                <a:spcPts val="0"/>
              </a:spcBef>
              <a:spcAft>
                <a:spcPts val="0"/>
              </a:spcAft>
              <a:buNone/>
            </a:pPr>
            <a:r>
              <a:t/>
            </a:r>
            <a:endParaRPr sz="1200">
              <a:solidFill>
                <a:srgbClr val="00000A"/>
              </a:solidFill>
              <a:latin typeface="Times New Roman"/>
              <a:ea typeface="Times New Roman"/>
              <a:cs typeface="Times New Roman"/>
              <a:sym typeface="Times New Roman"/>
            </a:endParaRPr>
          </a:p>
          <a:p>
            <a:pPr indent="-190500" lvl="0" marL="685791" marR="0" rtl="0" algn="just">
              <a:spcBef>
                <a:spcPts val="480"/>
              </a:spcBef>
              <a:spcAft>
                <a:spcPts val="0"/>
              </a:spcAft>
              <a:buClr>
                <a:schemeClr val="dk1"/>
              </a:buClr>
              <a:buSzPts val="2400"/>
              <a:buFont typeface="Arial"/>
              <a:buNone/>
            </a:pPr>
            <a:r>
              <a:t/>
            </a:r>
            <a:endParaRPr sz="1800">
              <a:solidFill>
                <a:schemeClr val="dk1"/>
              </a:solidFill>
            </a:endParaRPr>
          </a:p>
        </p:txBody>
      </p:sp>
      <p:sp>
        <p:nvSpPr>
          <p:cNvPr id="134" name="Google Shape;134;g23a47c562cd_0_62"/>
          <p:cNvSpPr txBox="1"/>
          <p:nvPr/>
        </p:nvSpPr>
        <p:spPr>
          <a:xfrm>
            <a:off x="4191000" y="1143002"/>
            <a:ext cx="6477000" cy="461700"/>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Literature Survey/Existing System</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23a6ef108a9_1_0"/>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1" name="Google Shape;141;g23a6ef108a9_1_0"/>
          <p:cNvSpPr txBox="1"/>
          <p:nvPr/>
        </p:nvSpPr>
        <p:spPr>
          <a:xfrm>
            <a:off x="984475" y="2188875"/>
            <a:ext cx="9150000" cy="4212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Font typeface="Arial"/>
              <a:buNone/>
            </a:pPr>
            <a:r>
              <a:rPr b="1" lang="en-US" sz="2500">
                <a:solidFill>
                  <a:srgbClr val="0033CC"/>
                </a:solidFill>
              </a:rPr>
              <a:t>A Research On Bitcoin Price Prediction Using Machine Learning Algorithms </a:t>
            </a:r>
            <a:endParaRPr b="1" sz="2500">
              <a:solidFill>
                <a:srgbClr val="0033CC"/>
              </a:solidFill>
            </a:endParaRPr>
          </a:p>
          <a:p>
            <a:pPr indent="0" lvl="0" marL="457200" marR="0" rtl="0" algn="just">
              <a:spcBef>
                <a:spcPts val="480"/>
              </a:spcBef>
              <a:spcAft>
                <a:spcPts val="0"/>
              </a:spcAft>
              <a:buNone/>
            </a:pPr>
            <a:r>
              <a:t/>
            </a:r>
            <a:endParaRPr sz="1800"/>
          </a:p>
          <a:p>
            <a:pPr indent="0" lvl="0" marL="0" rtl="0" algn="l">
              <a:lnSpc>
                <a:spcPct val="115000"/>
              </a:lnSpc>
              <a:spcBef>
                <a:spcPts val="0"/>
              </a:spcBef>
              <a:spcAft>
                <a:spcPts val="0"/>
              </a:spcAft>
              <a:buClr>
                <a:schemeClr val="dk1"/>
              </a:buClr>
              <a:buSzPts val="1100"/>
              <a:buFont typeface="Arial"/>
              <a:buNone/>
            </a:pPr>
            <a:r>
              <a:rPr lang="en-US" sz="1800">
                <a:solidFill>
                  <a:schemeClr val="dk1"/>
                </a:solidFill>
              </a:rPr>
              <a:t>This paper analyzes the historical price data of Bitcoin and identifies patterns and trends that can be used to predict future prices. </a:t>
            </a:r>
            <a:r>
              <a:rPr lang="en-US" sz="1800">
                <a:solidFill>
                  <a:srgbClr val="00000A"/>
                </a:solidFill>
              </a:rPr>
              <a:t>This paper assesses the algorithms and provides the difference in each of their prediction accuracy and error rates. The authors also review what factors affect the efficiency and accuracy of the models, for instance, the input variables and the size of the training data set.</a:t>
            </a:r>
            <a:endParaRPr sz="1800">
              <a:solidFill>
                <a:srgbClr val="00000A"/>
              </a:solidFill>
            </a:endParaRPr>
          </a:p>
          <a:p>
            <a:pPr indent="0" lvl="0" marL="0" rtl="0" algn="l">
              <a:lnSpc>
                <a:spcPct val="115000"/>
              </a:lnSpc>
              <a:spcBef>
                <a:spcPts val="1200"/>
              </a:spcBef>
              <a:spcAft>
                <a:spcPts val="0"/>
              </a:spcAft>
              <a:buClr>
                <a:schemeClr val="dk1"/>
              </a:buClr>
              <a:buSzPts val="1100"/>
              <a:buFont typeface="Arial"/>
              <a:buNone/>
            </a:pPr>
            <a:r>
              <a:t/>
            </a:r>
            <a:endParaRPr sz="1800">
              <a:solidFill>
                <a:srgbClr val="00000A"/>
              </a:solidFill>
            </a:endParaRPr>
          </a:p>
          <a:p>
            <a:pPr indent="0" lvl="0" marL="0" rtl="0" algn="l">
              <a:lnSpc>
                <a:spcPct val="115000"/>
              </a:lnSpc>
              <a:spcBef>
                <a:spcPts val="1200"/>
              </a:spcBef>
              <a:spcAft>
                <a:spcPts val="0"/>
              </a:spcAft>
              <a:buClr>
                <a:schemeClr val="dk1"/>
              </a:buClr>
              <a:buSzPts val="1100"/>
              <a:buFont typeface="Arial"/>
              <a:buNone/>
            </a:pPr>
            <a:r>
              <a:t/>
            </a:r>
            <a:endParaRPr sz="1600">
              <a:solidFill>
                <a:srgbClr val="00000A"/>
              </a:solidFill>
            </a:endParaRPr>
          </a:p>
          <a:p>
            <a:pPr indent="0" lvl="0" marL="0" rtl="0" algn="l">
              <a:lnSpc>
                <a:spcPct val="115000"/>
              </a:lnSpc>
              <a:spcBef>
                <a:spcPts val="1200"/>
              </a:spcBef>
              <a:spcAft>
                <a:spcPts val="0"/>
              </a:spcAft>
              <a:buClr>
                <a:schemeClr val="dk1"/>
              </a:buClr>
              <a:buSzPts val="1100"/>
              <a:buFont typeface="Arial"/>
              <a:buNone/>
            </a:pPr>
            <a:r>
              <a:t/>
            </a:r>
            <a:endParaRPr sz="1600">
              <a:solidFill>
                <a:srgbClr val="00000A"/>
              </a:solidFill>
            </a:endParaRPr>
          </a:p>
          <a:p>
            <a:pPr indent="0" lvl="0" marL="495291" marR="0" rtl="0" algn="just">
              <a:spcBef>
                <a:spcPts val="1200"/>
              </a:spcBef>
              <a:spcAft>
                <a:spcPts val="0"/>
              </a:spcAft>
              <a:buClr>
                <a:schemeClr val="dk1"/>
              </a:buClr>
              <a:buSzPts val="2400"/>
              <a:buFont typeface="Arial"/>
              <a:buNone/>
            </a:pPr>
            <a:r>
              <a:t/>
            </a:r>
            <a:endParaRPr sz="2400">
              <a:solidFill>
                <a:srgbClr val="0000FF"/>
              </a:solidFill>
              <a:latin typeface="Trebuchet MS"/>
              <a:ea typeface="Trebuchet MS"/>
              <a:cs typeface="Trebuchet MS"/>
              <a:sym typeface="Trebuchet MS"/>
            </a:endParaRPr>
          </a:p>
        </p:txBody>
      </p:sp>
      <p:sp>
        <p:nvSpPr>
          <p:cNvPr id="142" name="Google Shape;142;g23a6ef108a9_1_0"/>
          <p:cNvSpPr txBox="1"/>
          <p:nvPr/>
        </p:nvSpPr>
        <p:spPr>
          <a:xfrm>
            <a:off x="4191000" y="1143002"/>
            <a:ext cx="6477000" cy="461700"/>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Literature Survey/Existing System</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2020-11-22T08:14:37Z</dcterms:created>
  <dc:creator>Sunitha 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