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6"/>
  </p:notesMasterIdLst>
  <p:handoutMasterIdLst>
    <p:handoutMasterId r:id="rId27"/>
  </p:handoutMasterIdLst>
  <p:sldIdLst>
    <p:sldId id="538" r:id="rId2"/>
    <p:sldId id="535" r:id="rId3"/>
    <p:sldId id="569" r:id="rId4"/>
    <p:sldId id="602" r:id="rId5"/>
    <p:sldId id="594" r:id="rId6"/>
    <p:sldId id="590" r:id="rId7"/>
    <p:sldId id="608" r:id="rId8"/>
    <p:sldId id="607" r:id="rId9"/>
    <p:sldId id="606" r:id="rId10"/>
    <p:sldId id="592" r:id="rId11"/>
    <p:sldId id="605" r:id="rId12"/>
    <p:sldId id="603" r:id="rId13"/>
    <p:sldId id="604" r:id="rId14"/>
    <p:sldId id="583" r:id="rId15"/>
    <p:sldId id="601" r:id="rId16"/>
    <p:sldId id="581" r:id="rId17"/>
    <p:sldId id="582" r:id="rId18"/>
    <p:sldId id="599" r:id="rId19"/>
    <p:sldId id="600" r:id="rId20"/>
    <p:sldId id="597" r:id="rId21"/>
    <p:sldId id="577" r:id="rId22"/>
    <p:sldId id="579" r:id="rId23"/>
    <p:sldId id="545" r:id="rId24"/>
    <p:sldId id="549" r:id="rId25"/>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Honnavalli" initials="PH" lastIdx="2" clrIdx="0">
    <p:extLst>
      <p:ext uri="{19B8F6BF-5375-455C-9EA6-DF929625EA0E}">
        <p15:presenceInfo xmlns:p15="http://schemas.microsoft.com/office/powerpoint/2012/main" userId="81a9f5a5e3aff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3400" autoAdjust="0"/>
  </p:normalViewPr>
  <p:slideViewPr>
    <p:cSldViewPr>
      <p:cViewPr varScale="1">
        <p:scale>
          <a:sx n="79" d="100"/>
          <a:sy n="79" d="100"/>
        </p:scale>
        <p:origin x="686" y="82"/>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E9C226-E36F-4B6E-BFC6-25DF87A3B05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33F0C99-B85B-44C5-BA15-5EEACBDEBCDE}">
      <dgm:prSet custT="1"/>
      <dgm:spPr/>
      <dgm:t>
        <a:bodyPr/>
        <a:lstStyle/>
        <a:p>
          <a:r>
            <a:rPr lang="en-US" sz="4400" dirty="0"/>
            <a:t>Demo and Product walk thru</a:t>
          </a:r>
        </a:p>
      </dgm:t>
    </dgm:pt>
    <dgm:pt modelId="{5DD45111-96EF-4BA9-A0BE-A86ABCBA70DF}" type="parTrans" cxnId="{9407931F-166B-4E65-B85A-7533A1A4E581}">
      <dgm:prSet/>
      <dgm:spPr/>
      <dgm:t>
        <a:bodyPr/>
        <a:lstStyle/>
        <a:p>
          <a:endParaRPr lang="en-US"/>
        </a:p>
      </dgm:t>
    </dgm:pt>
    <dgm:pt modelId="{31373D04-335A-4D0A-9AB2-09C5471A0F8E}" type="sibTrans" cxnId="{9407931F-166B-4E65-B85A-7533A1A4E581}">
      <dgm:prSet/>
      <dgm:spPr/>
      <dgm:t>
        <a:bodyPr/>
        <a:lstStyle/>
        <a:p>
          <a:endParaRPr lang="en-US"/>
        </a:p>
      </dgm:t>
    </dgm:pt>
    <dgm:pt modelId="{372DB833-302A-4330-9B25-BD763DAD7E8E}">
      <dgm:prSet/>
      <dgm:spPr/>
      <dgm:t>
        <a:bodyPr/>
        <a:lstStyle/>
        <a:p>
          <a:endParaRPr lang="en-US" dirty="0"/>
        </a:p>
      </dgm:t>
    </dgm:pt>
    <dgm:pt modelId="{335E7658-BD33-461B-82DD-861B62D201B6}" type="parTrans" cxnId="{8CAD38EB-E8C2-4260-B70F-D531C0428FD1}">
      <dgm:prSet/>
      <dgm:spPr/>
      <dgm:t>
        <a:bodyPr/>
        <a:lstStyle/>
        <a:p>
          <a:endParaRPr lang="en-US"/>
        </a:p>
      </dgm:t>
    </dgm:pt>
    <dgm:pt modelId="{C0BC0027-3947-4287-B588-D8E3ADE58965}" type="sibTrans" cxnId="{8CAD38EB-E8C2-4260-B70F-D531C0428FD1}">
      <dgm:prSet/>
      <dgm:spPr/>
      <dgm:t>
        <a:bodyPr/>
        <a:lstStyle/>
        <a:p>
          <a:endParaRPr lang="en-US"/>
        </a:p>
      </dgm:t>
    </dgm:pt>
    <dgm:pt modelId="{3E755645-F9B5-5443-8A81-4DF019BCF0CE}" type="pres">
      <dgm:prSet presAssocID="{97E9C226-E36F-4B6E-BFC6-25DF87A3B05C}" presName="vert0" presStyleCnt="0">
        <dgm:presLayoutVars>
          <dgm:dir/>
          <dgm:animOne val="branch"/>
          <dgm:animLvl val="lvl"/>
        </dgm:presLayoutVars>
      </dgm:prSet>
      <dgm:spPr/>
    </dgm:pt>
    <dgm:pt modelId="{08A0ECA9-C9A8-3747-A44C-1509D8F92F50}" type="pres">
      <dgm:prSet presAssocID="{A33F0C99-B85B-44C5-BA15-5EEACBDEBCDE}" presName="thickLine" presStyleLbl="alignNode1" presStyleIdx="0" presStyleCnt="2"/>
      <dgm:spPr/>
    </dgm:pt>
    <dgm:pt modelId="{019186C7-C2A1-D94B-942A-E39B4B59C1C7}" type="pres">
      <dgm:prSet presAssocID="{A33F0C99-B85B-44C5-BA15-5EEACBDEBCDE}" presName="horz1" presStyleCnt="0"/>
      <dgm:spPr/>
    </dgm:pt>
    <dgm:pt modelId="{E361040E-4CB6-3941-B2A4-700BB419879D}" type="pres">
      <dgm:prSet presAssocID="{A33F0C99-B85B-44C5-BA15-5EEACBDEBCDE}" presName="tx1" presStyleLbl="revTx" presStyleIdx="0" presStyleCnt="2" custScaleX="110145"/>
      <dgm:spPr/>
    </dgm:pt>
    <dgm:pt modelId="{083781DA-2886-2848-94C5-D8B67C285F2F}" type="pres">
      <dgm:prSet presAssocID="{A33F0C99-B85B-44C5-BA15-5EEACBDEBCDE}" presName="vert1" presStyleCnt="0"/>
      <dgm:spPr/>
    </dgm:pt>
    <dgm:pt modelId="{C4AB23A9-C2DB-DA40-AB85-CE7A900DAEE6}" type="pres">
      <dgm:prSet presAssocID="{372DB833-302A-4330-9B25-BD763DAD7E8E}" presName="thickLine" presStyleLbl="alignNode1" presStyleIdx="1" presStyleCnt="2"/>
      <dgm:spPr/>
    </dgm:pt>
    <dgm:pt modelId="{1B47A48E-9D47-804B-A99C-229D528CC747}" type="pres">
      <dgm:prSet presAssocID="{372DB833-302A-4330-9B25-BD763DAD7E8E}" presName="horz1" presStyleCnt="0"/>
      <dgm:spPr/>
    </dgm:pt>
    <dgm:pt modelId="{564BDA69-A7C1-8E45-8485-298F02AAEFAB}" type="pres">
      <dgm:prSet presAssocID="{372DB833-302A-4330-9B25-BD763DAD7E8E}" presName="tx1" presStyleLbl="revTx" presStyleIdx="1" presStyleCnt="2"/>
      <dgm:spPr/>
    </dgm:pt>
    <dgm:pt modelId="{B94E3F32-9FE3-9C45-89CD-6233E620C462}" type="pres">
      <dgm:prSet presAssocID="{372DB833-302A-4330-9B25-BD763DAD7E8E}" presName="vert1" presStyleCnt="0"/>
      <dgm:spPr/>
    </dgm:pt>
  </dgm:ptLst>
  <dgm:cxnLst>
    <dgm:cxn modelId="{9407931F-166B-4E65-B85A-7533A1A4E581}" srcId="{97E9C226-E36F-4B6E-BFC6-25DF87A3B05C}" destId="{A33F0C99-B85B-44C5-BA15-5EEACBDEBCDE}" srcOrd="0" destOrd="0" parTransId="{5DD45111-96EF-4BA9-A0BE-A86ABCBA70DF}" sibTransId="{31373D04-335A-4D0A-9AB2-09C5471A0F8E}"/>
    <dgm:cxn modelId="{7AB77F36-037E-48DD-B09A-03570EC398AA}" type="presOf" srcId="{97E9C226-E36F-4B6E-BFC6-25DF87A3B05C}" destId="{3E755645-F9B5-5443-8A81-4DF019BCF0CE}" srcOrd="0" destOrd="0" presId="urn:microsoft.com/office/officeart/2008/layout/LinedList"/>
    <dgm:cxn modelId="{3AF92438-EF63-4AD2-BC66-7DA6ADBF8AE3}" type="presOf" srcId="{A33F0C99-B85B-44C5-BA15-5EEACBDEBCDE}" destId="{E361040E-4CB6-3941-B2A4-700BB419879D}" srcOrd="0" destOrd="0" presId="urn:microsoft.com/office/officeart/2008/layout/LinedList"/>
    <dgm:cxn modelId="{EC818C5B-741B-4AA7-9613-C92294BD82E4}" type="presOf" srcId="{372DB833-302A-4330-9B25-BD763DAD7E8E}" destId="{564BDA69-A7C1-8E45-8485-298F02AAEFAB}" srcOrd="0" destOrd="0" presId="urn:microsoft.com/office/officeart/2008/layout/LinedList"/>
    <dgm:cxn modelId="{8CAD38EB-E8C2-4260-B70F-D531C0428FD1}" srcId="{97E9C226-E36F-4B6E-BFC6-25DF87A3B05C}" destId="{372DB833-302A-4330-9B25-BD763DAD7E8E}" srcOrd="1" destOrd="0" parTransId="{335E7658-BD33-461B-82DD-861B62D201B6}" sibTransId="{C0BC0027-3947-4287-B588-D8E3ADE58965}"/>
    <dgm:cxn modelId="{00FD9F4E-EFC5-4B09-9145-3927F20B6B34}" type="presParOf" srcId="{3E755645-F9B5-5443-8A81-4DF019BCF0CE}" destId="{08A0ECA9-C9A8-3747-A44C-1509D8F92F50}" srcOrd="0" destOrd="0" presId="urn:microsoft.com/office/officeart/2008/layout/LinedList"/>
    <dgm:cxn modelId="{8771DB1F-84FA-4F8F-95C2-902ED3DC3612}" type="presParOf" srcId="{3E755645-F9B5-5443-8A81-4DF019BCF0CE}" destId="{019186C7-C2A1-D94B-942A-E39B4B59C1C7}" srcOrd="1" destOrd="0" presId="urn:microsoft.com/office/officeart/2008/layout/LinedList"/>
    <dgm:cxn modelId="{BB1DAE51-DCC3-46E0-ACDE-1D06786850F8}" type="presParOf" srcId="{019186C7-C2A1-D94B-942A-E39B4B59C1C7}" destId="{E361040E-4CB6-3941-B2A4-700BB419879D}" srcOrd="0" destOrd="0" presId="urn:microsoft.com/office/officeart/2008/layout/LinedList"/>
    <dgm:cxn modelId="{E7B2BF5A-D80B-404C-8C79-60A05BEC701E}" type="presParOf" srcId="{019186C7-C2A1-D94B-942A-E39B4B59C1C7}" destId="{083781DA-2886-2848-94C5-D8B67C285F2F}" srcOrd="1" destOrd="0" presId="urn:microsoft.com/office/officeart/2008/layout/LinedList"/>
    <dgm:cxn modelId="{E82E3545-DAD1-43B1-A03F-2442417B6C1E}" type="presParOf" srcId="{3E755645-F9B5-5443-8A81-4DF019BCF0CE}" destId="{C4AB23A9-C2DB-DA40-AB85-CE7A900DAEE6}" srcOrd="2" destOrd="0" presId="urn:microsoft.com/office/officeart/2008/layout/LinedList"/>
    <dgm:cxn modelId="{24682140-B897-487B-ABFF-17DF386261C2}" type="presParOf" srcId="{3E755645-F9B5-5443-8A81-4DF019BCF0CE}" destId="{1B47A48E-9D47-804B-A99C-229D528CC747}" srcOrd="3" destOrd="0" presId="urn:microsoft.com/office/officeart/2008/layout/LinedList"/>
    <dgm:cxn modelId="{2B1BEBC0-ED1E-46D7-837A-06CF5B5E2679}" type="presParOf" srcId="{1B47A48E-9D47-804B-A99C-229D528CC747}" destId="{564BDA69-A7C1-8E45-8485-298F02AAEFAB}" srcOrd="0" destOrd="0" presId="urn:microsoft.com/office/officeart/2008/layout/LinedList"/>
    <dgm:cxn modelId="{F6D05807-6DB2-41C9-A8E8-CD17D656229D}" type="presParOf" srcId="{1B47A48E-9D47-804B-A99C-229D528CC747}" destId="{B94E3F32-9FE3-9C45-89CD-6233E620C4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E9C226-E36F-4B6E-BFC6-25DF87A3B05C}"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33F0C99-B85B-44C5-BA15-5EEACBDEBCDE}">
      <dgm:prSet custT="1"/>
      <dgm:spPr/>
      <dgm:t>
        <a:bodyPr/>
        <a:lstStyle/>
        <a:p>
          <a:r>
            <a:rPr lang="en-US" sz="2800" kern="1200" dirty="0">
              <a:solidFill>
                <a:schemeClr val="tx1"/>
              </a:solidFill>
              <a:latin typeface="+mn-lt"/>
              <a:ea typeface="Arial"/>
              <a:cs typeface="Arial"/>
              <a:sym typeface="Trebuchet MS"/>
            </a:rPr>
            <a:t>Discussion of how well the schedule was met.</a:t>
          </a:r>
        </a:p>
      </dgm:t>
    </dgm:pt>
    <dgm:pt modelId="{5DD45111-96EF-4BA9-A0BE-A86ABCBA70DF}" type="parTrans" cxnId="{9407931F-166B-4E65-B85A-7533A1A4E581}">
      <dgm:prSet/>
      <dgm:spPr/>
      <dgm:t>
        <a:bodyPr/>
        <a:lstStyle/>
        <a:p>
          <a:endParaRPr lang="en-US"/>
        </a:p>
      </dgm:t>
    </dgm:pt>
    <dgm:pt modelId="{31373D04-335A-4D0A-9AB2-09C5471A0F8E}" type="sibTrans" cxnId="{9407931F-166B-4E65-B85A-7533A1A4E581}">
      <dgm:prSet/>
      <dgm:spPr/>
      <dgm:t>
        <a:bodyPr/>
        <a:lstStyle/>
        <a:p>
          <a:endParaRPr lang="en-US"/>
        </a:p>
      </dgm:t>
    </dgm:pt>
    <dgm:pt modelId="{372DB833-302A-4330-9B25-BD763DAD7E8E}">
      <dgm:prSet custT="1"/>
      <dgm:spPr/>
      <dgm:t>
        <a:bodyPr/>
        <a:lstStyle/>
        <a:p>
          <a:r>
            <a:rPr lang="en-US" sz="2800" kern="1200" dirty="0">
              <a:solidFill>
                <a:schemeClr val="tx1"/>
              </a:solidFill>
              <a:latin typeface="+mn-lt"/>
              <a:ea typeface="Arial"/>
              <a:cs typeface="Arial"/>
              <a:sym typeface="Trebuchet MS"/>
            </a:rPr>
            <a:t>You can add a table,</a:t>
          </a:r>
        </a:p>
      </dgm:t>
    </dgm:pt>
    <dgm:pt modelId="{335E7658-BD33-461B-82DD-861B62D201B6}" type="parTrans" cxnId="{8CAD38EB-E8C2-4260-B70F-D531C0428FD1}">
      <dgm:prSet/>
      <dgm:spPr/>
      <dgm:t>
        <a:bodyPr/>
        <a:lstStyle/>
        <a:p>
          <a:endParaRPr lang="en-US"/>
        </a:p>
      </dgm:t>
    </dgm:pt>
    <dgm:pt modelId="{C0BC0027-3947-4287-B588-D8E3ADE58965}" type="sibTrans" cxnId="{8CAD38EB-E8C2-4260-B70F-D531C0428FD1}">
      <dgm:prSet/>
      <dgm:spPr/>
      <dgm:t>
        <a:bodyPr/>
        <a:lstStyle/>
        <a:p>
          <a:endParaRPr lang="en-US"/>
        </a:p>
      </dgm:t>
    </dgm:pt>
    <dgm:pt modelId="{AE447DB2-013E-42C1-9DEC-33949EB808C6}">
      <dgm:prSet custT="1"/>
      <dgm:spPr/>
      <dgm:t>
        <a:bodyPr/>
        <a:lstStyle/>
        <a:p>
          <a:r>
            <a:rPr lang="en-US" sz="2800" kern="1200" dirty="0">
              <a:solidFill>
                <a:schemeClr val="tx1"/>
              </a:solidFill>
              <a:latin typeface="+mn-lt"/>
              <a:ea typeface="Arial"/>
              <a:cs typeface="Arial"/>
              <a:sym typeface="Trebuchet MS"/>
            </a:rPr>
            <a:t>planned efforts (as per initial estimates) and actual efforts.</a:t>
          </a:r>
        </a:p>
      </dgm:t>
    </dgm:pt>
    <dgm:pt modelId="{BC5D2C8D-7D24-4DAA-81DA-7433491F2F70}" type="parTrans" cxnId="{851C6DD4-696D-4BC2-A3C8-F8610AAE5AEE}">
      <dgm:prSet/>
      <dgm:spPr/>
      <dgm:t>
        <a:bodyPr/>
        <a:lstStyle/>
        <a:p>
          <a:endParaRPr lang="en-US"/>
        </a:p>
      </dgm:t>
    </dgm:pt>
    <dgm:pt modelId="{0807FD85-F153-4830-BD7A-879DF67865A4}" type="sibTrans" cxnId="{851C6DD4-696D-4BC2-A3C8-F8610AAE5AEE}">
      <dgm:prSet/>
      <dgm:spPr/>
      <dgm:t>
        <a:bodyPr/>
        <a:lstStyle/>
        <a:p>
          <a:endParaRPr lang="en-US"/>
        </a:p>
      </dgm:t>
    </dgm:pt>
    <dgm:pt modelId="{C4F01CD3-1727-4957-9E03-86D182910070}">
      <dgm:prSet custT="1"/>
      <dgm:spPr/>
      <dgm:t>
        <a:bodyPr/>
        <a:lstStyle/>
        <a:p>
          <a:r>
            <a:rPr lang="en-US" sz="2800" kern="1200" dirty="0">
              <a:solidFill>
                <a:schemeClr val="tx1"/>
              </a:solidFill>
              <a:latin typeface="+mn-lt"/>
              <a:ea typeface="Arial"/>
              <a:cs typeface="Arial"/>
              <a:sym typeface="Trebuchet MS"/>
            </a:rPr>
            <a:t>If there is a deviation, what is the reason for the change.</a:t>
          </a:r>
        </a:p>
      </dgm:t>
    </dgm:pt>
    <dgm:pt modelId="{6FD028AC-6A70-4002-A860-3C129F473F13}" type="parTrans" cxnId="{EB6DA5E8-1F6C-4B30-9ECD-BC25B85E30D5}">
      <dgm:prSet/>
      <dgm:spPr/>
      <dgm:t>
        <a:bodyPr/>
        <a:lstStyle/>
        <a:p>
          <a:endParaRPr lang="en-US"/>
        </a:p>
      </dgm:t>
    </dgm:pt>
    <dgm:pt modelId="{96E8AB2B-3106-4CA3-8B06-264C98870D6C}" type="sibTrans" cxnId="{EB6DA5E8-1F6C-4B30-9ECD-BC25B85E30D5}">
      <dgm:prSet/>
      <dgm:spPr/>
      <dgm:t>
        <a:bodyPr/>
        <a:lstStyle/>
        <a:p>
          <a:endParaRPr lang="en-US"/>
        </a:p>
      </dgm:t>
    </dgm:pt>
    <dgm:pt modelId="{3E755645-F9B5-5443-8A81-4DF019BCF0CE}" type="pres">
      <dgm:prSet presAssocID="{97E9C226-E36F-4B6E-BFC6-25DF87A3B05C}" presName="vert0" presStyleCnt="0">
        <dgm:presLayoutVars>
          <dgm:dir/>
          <dgm:animOne val="branch"/>
          <dgm:animLvl val="lvl"/>
        </dgm:presLayoutVars>
      </dgm:prSet>
      <dgm:spPr/>
    </dgm:pt>
    <dgm:pt modelId="{08A0ECA9-C9A8-3747-A44C-1509D8F92F50}" type="pres">
      <dgm:prSet presAssocID="{A33F0C99-B85B-44C5-BA15-5EEACBDEBCDE}" presName="thickLine" presStyleLbl="alignNode1" presStyleIdx="0" presStyleCnt="2"/>
      <dgm:spPr/>
    </dgm:pt>
    <dgm:pt modelId="{019186C7-C2A1-D94B-942A-E39B4B59C1C7}" type="pres">
      <dgm:prSet presAssocID="{A33F0C99-B85B-44C5-BA15-5EEACBDEBCDE}" presName="horz1" presStyleCnt="0"/>
      <dgm:spPr/>
    </dgm:pt>
    <dgm:pt modelId="{E361040E-4CB6-3941-B2A4-700BB419879D}" type="pres">
      <dgm:prSet presAssocID="{A33F0C99-B85B-44C5-BA15-5EEACBDEBCDE}" presName="tx1" presStyleLbl="revTx" presStyleIdx="0" presStyleCnt="4" custScaleX="110145"/>
      <dgm:spPr/>
    </dgm:pt>
    <dgm:pt modelId="{083781DA-2886-2848-94C5-D8B67C285F2F}" type="pres">
      <dgm:prSet presAssocID="{A33F0C99-B85B-44C5-BA15-5EEACBDEBCDE}" presName="vert1" presStyleCnt="0"/>
      <dgm:spPr/>
    </dgm:pt>
    <dgm:pt modelId="{C4AB23A9-C2DB-DA40-AB85-CE7A900DAEE6}" type="pres">
      <dgm:prSet presAssocID="{372DB833-302A-4330-9B25-BD763DAD7E8E}" presName="thickLine" presStyleLbl="alignNode1" presStyleIdx="1" presStyleCnt="2"/>
      <dgm:spPr/>
    </dgm:pt>
    <dgm:pt modelId="{1B47A48E-9D47-804B-A99C-229D528CC747}" type="pres">
      <dgm:prSet presAssocID="{372DB833-302A-4330-9B25-BD763DAD7E8E}" presName="horz1" presStyleCnt="0"/>
      <dgm:spPr/>
    </dgm:pt>
    <dgm:pt modelId="{564BDA69-A7C1-8E45-8485-298F02AAEFAB}" type="pres">
      <dgm:prSet presAssocID="{372DB833-302A-4330-9B25-BD763DAD7E8E}" presName="tx1" presStyleLbl="revTx" presStyleIdx="1" presStyleCnt="4"/>
      <dgm:spPr/>
    </dgm:pt>
    <dgm:pt modelId="{B94E3F32-9FE3-9C45-89CD-6233E620C462}" type="pres">
      <dgm:prSet presAssocID="{372DB833-302A-4330-9B25-BD763DAD7E8E}" presName="vert1" presStyleCnt="0"/>
      <dgm:spPr/>
    </dgm:pt>
    <dgm:pt modelId="{0F9DAACF-7E96-764A-951C-FDDB39757C01}" type="pres">
      <dgm:prSet presAssocID="{AE447DB2-013E-42C1-9DEC-33949EB808C6}" presName="vertSpace2a" presStyleCnt="0"/>
      <dgm:spPr/>
    </dgm:pt>
    <dgm:pt modelId="{182D4220-6996-AF4E-848A-E2DDE90720D4}" type="pres">
      <dgm:prSet presAssocID="{AE447DB2-013E-42C1-9DEC-33949EB808C6}" presName="horz2" presStyleCnt="0"/>
      <dgm:spPr/>
    </dgm:pt>
    <dgm:pt modelId="{7DFEA359-960F-4449-8A13-B8323222558E}" type="pres">
      <dgm:prSet presAssocID="{AE447DB2-013E-42C1-9DEC-33949EB808C6}" presName="horzSpace2" presStyleCnt="0"/>
      <dgm:spPr/>
    </dgm:pt>
    <dgm:pt modelId="{A6B96208-A56B-6048-9BCE-791766AA27AD}" type="pres">
      <dgm:prSet presAssocID="{AE447DB2-013E-42C1-9DEC-33949EB808C6}" presName="tx2" presStyleLbl="revTx" presStyleIdx="2" presStyleCnt="4"/>
      <dgm:spPr/>
    </dgm:pt>
    <dgm:pt modelId="{015A819B-FB25-E44E-9B14-CB04C50A8289}" type="pres">
      <dgm:prSet presAssocID="{AE447DB2-013E-42C1-9DEC-33949EB808C6}" presName="vert2" presStyleCnt="0"/>
      <dgm:spPr/>
    </dgm:pt>
    <dgm:pt modelId="{519EE9A5-F571-F645-B20D-0A7F43734731}" type="pres">
      <dgm:prSet presAssocID="{AE447DB2-013E-42C1-9DEC-33949EB808C6}" presName="thinLine2b" presStyleLbl="callout" presStyleIdx="0" presStyleCnt="2"/>
      <dgm:spPr/>
    </dgm:pt>
    <dgm:pt modelId="{D0D25821-1A69-6E43-953F-80EC59C45897}" type="pres">
      <dgm:prSet presAssocID="{AE447DB2-013E-42C1-9DEC-33949EB808C6}" presName="vertSpace2b" presStyleCnt="0"/>
      <dgm:spPr/>
    </dgm:pt>
    <dgm:pt modelId="{06967C07-FC55-6B46-8C7C-9FC5CAD15FDF}" type="pres">
      <dgm:prSet presAssocID="{C4F01CD3-1727-4957-9E03-86D182910070}" presName="horz2" presStyleCnt="0"/>
      <dgm:spPr/>
    </dgm:pt>
    <dgm:pt modelId="{2AF6E93A-DD72-1246-AB22-060F5C4B4BB4}" type="pres">
      <dgm:prSet presAssocID="{C4F01CD3-1727-4957-9E03-86D182910070}" presName="horzSpace2" presStyleCnt="0"/>
      <dgm:spPr/>
    </dgm:pt>
    <dgm:pt modelId="{5C77BB93-DF76-FA49-90D7-520C6B00D32A}" type="pres">
      <dgm:prSet presAssocID="{C4F01CD3-1727-4957-9E03-86D182910070}" presName="tx2" presStyleLbl="revTx" presStyleIdx="3" presStyleCnt="4"/>
      <dgm:spPr/>
    </dgm:pt>
    <dgm:pt modelId="{C7AF4B4B-5854-EE43-B823-CFB173842AFA}" type="pres">
      <dgm:prSet presAssocID="{C4F01CD3-1727-4957-9E03-86D182910070}" presName="vert2" presStyleCnt="0"/>
      <dgm:spPr/>
    </dgm:pt>
    <dgm:pt modelId="{B029EB3A-5FE8-9B4B-BF02-74EE52F0FC9B}" type="pres">
      <dgm:prSet presAssocID="{C4F01CD3-1727-4957-9E03-86D182910070}" presName="thinLine2b" presStyleLbl="callout" presStyleIdx="1" presStyleCnt="2"/>
      <dgm:spPr/>
    </dgm:pt>
    <dgm:pt modelId="{B4261056-297D-B145-9E74-CACD2B406E83}" type="pres">
      <dgm:prSet presAssocID="{C4F01CD3-1727-4957-9E03-86D182910070}" presName="vertSpace2b" presStyleCnt="0"/>
      <dgm:spPr/>
    </dgm:pt>
  </dgm:ptLst>
  <dgm:cxnLst>
    <dgm:cxn modelId="{6C16610A-8771-7F46-85CE-0A89EAFA046A}" type="presOf" srcId="{AE447DB2-013E-42C1-9DEC-33949EB808C6}" destId="{A6B96208-A56B-6048-9BCE-791766AA27AD}" srcOrd="0" destOrd="0" presId="urn:microsoft.com/office/officeart/2008/layout/LinedList"/>
    <dgm:cxn modelId="{9407931F-166B-4E65-B85A-7533A1A4E581}" srcId="{97E9C226-E36F-4B6E-BFC6-25DF87A3B05C}" destId="{A33F0C99-B85B-44C5-BA15-5EEACBDEBCDE}" srcOrd="0" destOrd="0" parTransId="{5DD45111-96EF-4BA9-A0BE-A86ABCBA70DF}" sibTransId="{31373D04-335A-4D0A-9AB2-09C5471A0F8E}"/>
    <dgm:cxn modelId="{46B47926-254E-2E4A-A914-34AA9BDBA4D0}" type="presOf" srcId="{A33F0C99-B85B-44C5-BA15-5EEACBDEBCDE}" destId="{E361040E-4CB6-3941-B2A4-700BB419879D}" srcOrd="0" destOrd="0" presId="urn:microsoft.com/office/officeart/2008/layout/LinedList"/>
    <dgm:cxn modelId="{707B772D-DDC4-804D-8095-3A9F19FB7C02}" type="presOf" srcId="{372DB833-302A-4330-9B25-BD763DAD7E8E}" destId="{564BDA69-A7C1-8E45-8485-298F02AAEFAB}" srcOrd="0" destOrd="0" presId="urn:microsoft.com/office/officeart/2008/layout/LinedList"/>
    <dgm:cxn modelId="{4A9C473B-15FD-1A43-8EFE-50D10CE47A16}" type="presOf" srcId="{C4F01CD3-1727-4957-9E03-86D182910070}" destId="{5C77BB93-DF76-FA49-90D7-520C6B00D32A}" srcOrd="0" destOrd="0" presId="urn:microsoft.com/office/officeart/2008/layout/LinedList"/>
    <dgm:cxn modelId="{CADCA7A1-F571-3C4D-B704-A983D6AD4A9B}" type="presOf" srcId="{97E9C226-E36F-4B6E-BFC6-25DF87A3B05C}" destId="{3E755645-F9B5-5443-8A81-4DF019BCF0CE}" srcOrd="0" destOrd="0" presId="urn:microsoft.com/office/officeart/2008/layout/LinedList"/>
    <dgm:cxn modelId="{851C6DD4-696D-4BC2-A3C8-F8610AAE5AEE}" srcId="{372DB833-302A-4330-9B25-BD763DAD7E8E}" destId="{AE447DB2-013E-42C1-9DEC-33949EB808C6}" srcOrd="0" destOrd="0" parTransId="{BC5D2C8D-7D24-4DAA-81DA-7433491F2F70}" sibTransId="{0807FD85-F153-4830-BD7A-879DF67865A4}"/>
    <dgm:cxn modelId="{EB6DA5E8-1F6C-4B30-9ECD-BC25B85E30D5}" srcId="{372DB833-302A-4330-9B25-BD763DAD7E8E}" destId="{C4F01CD3-1727-4957-9E03-86D182910070}" srcOrd="1" destOrd="0" parTransId="{6FD028AC-6A70-4002-A860-3C129F473F13}" sibTransId="{96E8AB2B-3106-4CA3-8B06-264C98870D6C}"/>
    <dgm:cxn modelId="{8CAD38EB-E8C2-4260-B70F-D531C0428FD1}" srcId="{97E9C226-E36F-4B6E-BFC6-25DF87A3B05C}" destId="{372DB833-302A-4330-9B25-BD763DAD7E8E}" srcOrd="1" destOrd="0" parTransId="{335E7658-BD33-461B-82DD-861B62D201B6}" sibTransId="{C0BC0027-3947-4287-B588-D8E3ADE58965}"/>
    <dgm:cxn modelId="{B65944F9-6C5B-0A41-A001-F725DDEA0829}" type="presParOf" srcId="{3E755645-F9B5-5443-8A81-4DF019BCF0CE}" destId="{08A0ECA9-C9A8-3747-A44C-1509D8F92F50}" srcOrd="0" destOrd="0" presId="urn:microsoft.com/office/officeart/2008/layout/LinedList"/>
    <dgm:cxn modelId="{CC2F9C97-09B9-EE45-A4F5-68E80DBB0798}" type="presParOf" srcId="{3E755645-F9B5-5443-8A81-4DF019BCF0CE}" destId="{019186C7-C2A1-D94B-942A-E39B4B59C1C7}" srcOrd="1" destOrd="0" presId="urn:microsoft.com/office/officeart/2008/layout/LinedList"/>
    <dgm:cxn modelId="{97D2E56B-A127-5445-87B0-F2F4FDE6E1DE}" type="presParOf" srcId="{019186C7-C2A1-D94B-942A-E39B4B59C1C7}" destId="{E361040E-4CB6-3941-B2A4-700BB419879D}" srcOrd="0" destOrd="0" presId="urn:microsoft.com/office/officeart/2008/layout/LinedList"/>
    <dgm:cxn modelId="{71939752-64F0-5E40-AC43-563E7EACC845}" type="presParOf" srcId="{019186C7-C2A1-D94B-942A-E39B4B59C1C7}" destId="{083781DA-2886-2848-94C5-D8B67C285F2F}" srcOrd="1" destOrd="0" presId="urn:microsoft.com/office/officeart/2008/layout/LinedList"/>
    <dgm:cxn modelId="{8E426389-1470-7C49-995C-0A68ABCBFC36}" type="presParOf" srcId="{3E755645-F9B5-5443-8A81-4DF019BCF0CE}" destId="{C4AB23A9-C2DB-DA40-AB85-CE7A900DAEE6}" srcOrd="2" destOrd="0" presId="urn:microsoft.com/office/officeart/2008/layout/LinedList"/>
    <dgm:cxn modelId="{DD019451-7EED-4F4A-89D2-F2D62D0E8AA7}" type="presParOf" srcId="{3E755645-F9B5-5443-8A81-4DF019BCF0CE}" destId="{1B47A48E-9D47-804B-A99C-229D528CC747}" srcOrd="3" destOrd="0" presId="urn:microsoft.com/office/officeart/2008/layout/LinedList"/>
    <dgm:cxn modelId="{99434AAB-C555-AE4A-B8B3-C68591A3F7BE}" type="presParOf" srcId="{1B47A48E-9D47-804B-A99C-229D528CC747}" destId="{564BDA69-A7C1-8E45-8485-298F02AAEFAB}" srcOrd="0" destOrd="0" presId="urn:microsoft.com/office/officeart/2008/layout/LinedList"/>
    <dgm:cxn modelId="{E8166EBA-3419-8549-8014-EBBB5E1AF3B8}" type="presParOf" srcId="{1B47A48E-9D47-804B-A99C-229D528CC747}" destId="{B94E3F32-9FE3-9C45-89CD-6233E620C462}" srcOrd="1" destOrd="0" presId="urn:microsoft.com/office/officeart/2008/layout/LinedList"/>
    <dgm:cxn modelId="{96990076-52E4-0948-80A9-B91FCFC56AE0}" type="presParOf" srcId="{B94E3F32-9FE3-9C45-89CD-6233E620C462}" destId="{0F9DAACF-7E96-764A-951C-FDDB39757C01}" srcOrd="0" destOrd="0" presId="urn:microsoft.com/office/officeart/2008/layout/LinedList"/>
    <dgm:cxn modelId="{053D6B09-B6A5-E44E-BCAA-2677BB5462B2}" type="presParOf" srcId="{B94E3F32-9FE3-9C45-89CD-6233E620C462}" destId="{182D4220-6996-AF4E-848A-E2DDE90720D4}" srcOrd="1" destOrd="0" presId="urn:microsoft.com/office/officeart/2008/layout/LinedList"/>
    <dgm:cxn modelId="{890EEB7E-E30F-B546-82A9-58874C52655C}" type="presParOf" srcId="{182D4220-6996-AF4E-848A-E2DDE90720D4}" destId="{7DFEA359-960F-4449-8A13-B8323222558E}" srcOrd="0" destOrd="0" presId="urn:microsoft.com/office/officeart/2008/layout/LinedList"/>
    <dgm:cxn modelId="{EA786247-9012-A942-BDB2-748F85F8DF69}" type="presParOf" srcId="{182D4220-6996-AF4E-848A-E2DDE90720D4}" destId="{A6B96208-A56B-6048-9BCE-791766AA27AD}" srcOrd="1" destOrd="0" presId="urn:microsoft.com/office/officeart/2008/layout/LinedList"/>
    <dgm:cxn modelId="{9B8C3FD8-9744-1344-AF2D-80D8D0523931}" type="presParOf" srcId="{182D4220-6996-AF4E-848A-E2DDE90720D4}" destId="{015A819B-FB25-E44E-9B14-CB04C50A8289}" srcOrd="2" destOrd="0" presId="urn:microsoft.com/office/officeart/2008/layout/LinedList"/>
    <dgm:cxn modelId="{F7EB8314-6D77-3447-8B3E-A84CE0009323}" type="presParOf" srcId="{B94E3F32-9FE3-9C45-89CD-6233E620C462}" destId="{519EE9A5-F571-F645-B20D-0A7F43734731}" srcOrd="2" destOrd="0" presId="urn:microsoft.com/office/officeart/2008/layout/LinedList"/>
    <dgm:cxn modelId="{7906960B-8D4A-A043-970C-60898DED1486}" type="presParOf" srcId="{B94E3F32-9FE3-9C45-89CD-6233E620C462}" destId="{D0D25821-1A69-6E43-953F-80EC59C45897}" srcOrd="3" destOrd="0" presId="urn:microsoft.com/office/officeart/2008/layout/LinedList"/>
    <dgm:cxn modelId="{12553F97-66EF-CF46-9633-C27A16368816}" type="presParOf" srcId="{B94E3F32-9FE3-9C45-89CD-6233E620C462}" destId="{06967C07-FC55-6B46-8C7C-9FC5CAD15FDF}" srcOrd="4" destOrd="0" presId="urn:microsoft.com/office/officeart/2008/layout/LinedList"/>
    <dgm:cxn modelId="{1070DF9D-A77B-8B4C-AD93-1FF3B31548C8}" type="presParOf" srcId="{06967C07-FC55-6B46-8C7C-9FC5CAD15FDF}" destId="{2AF6E93A-DD72-1246-AB22-060F5C4B4BB4}" srcOrd="0" destOrd="0" presId="urn:microsoft.com/office/officeart/2008/layout/LinedList"/>
    <dgm:cxn modelId="{A194B2BF-7697-FE42-821D-AC182A53CBB3}" type="presParOf" srcId="{06967C07-FC55-6B46-8C7C-9FC5CAD15FDF}" destId="{5C77BB93-DF76-FA49-90D7-520C6B00D32A}" srcOrd="1" destOrd="0" presId="urn:microsoft.com/office/officeart/2008/layout/LinedList"/>
    <dgm:cxn modelId="{230B6AD2-2A8D-C14E-81AF-3F2B3AF5ECDE}" type="presParOf" srcId="{06967C07-FC55-6B46-8C7C-9FC5CAD15FDF}" destId="{C7AF4B4B-5854-EE43-B823-CFB173842AFA}" srcOrd="2" destOrd="0" presId="urn:microsoft.com/office/officeart/2008/layout/LinedList"/>
    <dgm:cxn modelId="{3DD7909C-EC24-3F4B-A994-5787E2E2456E}" type="presParOf" srcId="{B94E3F32-9FE3-9C45-89CD-6233E620C462}" destId="{B029EB3A-5FE8-9B4B-BF02-74EE52F0FC9B}" srcOrd="5" destOrd="0" presId="urn:microsoft.com/office/officeart/2008/layout/LinedList"/>
    <dgm:cxn modelId="{87B534A5-A349-3E4E-8345-90B421AF70E5}" type="presParOf" srcId="{B94E3F32-9FE3-9C45-89CD-6233E620C462}" destId="{B4261056-297D-B145-9E74-CACD2B406E83}"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B7DF42-C10C-4A7D-9DD3-5911D36EC917}" type="doc">
      <dgm:prSet loTypeId="urn:microsoft.com/office/officeart/2005/8/layout/default#2" loCatId="list" qsTypeId="urn:microsoft.com/office/officeart/2005/8/quickstyle/simple1" qsCatId="simple" csTypeId="urn:microsoft.com/office/officeart/2005/8/colors/accent2_2" csCatId="accent2" phldr="1"/>
      <dgm:spPr/>
      <dgm:t>
        <a:bodyPr/>
        <a:lstStyle/>
        <a:p>
          <a:endParaRPr lang="en-US"/>
        </a:p>
      </dgm:t>
    </dgm:pt>
    <dgm:pt modelId="{DFAE8C74-99B9-4677-A81C-4456A76A0AC7}">
      <dgm:prSet/>
      <dgm:spPr/>
      <dgm:t>
        <a:bodyPr/>
        <a:lstStyle/>
        <a:p>
          <a:r>
            <a:rPr lang="en-IN" dirty="0"/>
            <a:t>Provide any other information you wish to add on.</a:t>
          </a:r>
          <a:endParaRPr lang="en-US" dirty="0"/>
        </a:p>
      </dgm:t>
    </dgm:pt>
    <dgm:pt modelId="{2BFB7EEC-A654-4F5C-8B88-6AB484C457DE}" type="parTrans" cxnId="{0685A8EE-1B2A-4D52-AB3C-F3A29AAD18CD}">
      <dgm:prSet/>
      <dgm:spPr/>
      <dgm:t>
        <a:bodyPr/>
        <a:lstStyle/>
        <a:p>
          <a:endParaRPr lang="en-US"/>
        </a:p>
      </dgm:t>
    </dgm:pt>
    <dgm:pt modelId="{0B104145-1793-45A9-AD30-5D435C71478A}" type="sibTrans" cxnId="{0685A8EE-1B2A-4D52-AB3C-F3A29AAD18CD}">
      <dgm:prSet/>
      <dgm:spPr/>
      <dgm:t>
        <a:bodyPr/>
        <a:lstStyle/>
        <a:p>
          <a:endParaRPr lang="en-US"/>
        </a:p>
      </dgm:t>
    </dgm:pt>
    <dgm:pt modelId="{2C3DFCDD-7AD7-4626-AB8B-A9227A2B7121}">
      <dgm:prSet/>
      <dgm:spPr>
        <a:solidFill>
          <a:schemeClr val="accent1"/>
        </a:solidFill>
      </dgm:spPr>
      <dgm:t>
        <a:bodyPr/>
        <a:lstStyle/>
        <a:p>
          <a:r>
            <a:rPr lang="en-IN" dirty="0"/>
            <a:t>Note: Changes can be made in the template, with the consent of the guide for inclusion of any other information.</a:t>
          </a:r>
          <a:endParaRPr lang="en-US" dirty="0"/>
        </a:p>
      </dgm:t>
    </dgm:pt>
    <dgm:pt modelId="{7FD2AB74-FC15-4828-8D8F-39CE501C0A5D}" type="parTrans" cxnId="{56D93843-80B6-49E0-B911-CE2CDF6DF0D6}">
      <dgm:prSet/>
      <dgm:spPr/>
      <dgm:t>
        <a:bodyPr/>
        <a:lstStyle/>
        <a:p>
          <a:endParaRPr lang="en-US"/>
        </a:p>
      </dgm:t>
    </dgm:pt>
    <dgm:pt modelId="{77E6EC99-19B7-4592-B9DC-681BBB24DD3C}" type="sibTrans" cxnId="{56D93843-80B6-49E0-B911-CE2CDF6DF0D6}">
      <dgm:prSet/>
      <dgm:spPr/>
      <dgm:t>
        <a:bodyPr/>
        <a:lstStyle/>
        <a:p>
          <a:endParaRPr lang="en-US"/>
        </a:p>
      </dgm:t>
    </dgm:pt>
    <dgm:pt modelId="{920B759C-F584-FA4B-B7A9-1F7C1D839E79}" type="pres">
      <dgm:prSet presAssocID="{7EB7DF42-C10C-4A7D-9DD3-5911D36EC917}" presName="diagram" presStyleCnt="0">
        <dgm:presLayoutVars>
          <dgm:dir/>
          <dgm:resizeHandles val="exact"/>
        </dgm:presLayoutVars>
      </dgm:prSet>
      <dgm:spPr/>
    </dgm:pt>
    <dgm:pt modelId="{155D378E-E597-714B-AE73-05D65FDD9120}" type="pres">
      <dgm:prSet presAssocID="{DFAE8C74-99B9-4677-A81C-4456A76A0AC7}" presName="node" presStyleLbl="node1" presStyleIdx="0" presStyleCnt="2">
        <dgm:presLayoutVars>
          <dgm:bulletEnabled val="1"/>
        </dgm:presLayoutVars>
      </dgm:prSet>
      <dgm:spPr/>
    </dgm:pt>
    <dgm:pt modelId="{E7C2FE26-BA53-364D-813C-7F02476BC087}" type="pres">
      <dgm:prSet presAssocID="{0B104145-1793-45A9-AD30-5D435C71478A}" presName="sibTrans" presStyleCnt="0"/>
      <dgm:spPr/>
    </dgm:pt>
    <dgm:pt modelId="{BEAA436B-8346-D241-9A6A-60FCF2842167}" type="pres">
      <dgm:prSet presAssocID="{2C3DFCDD-7AD7-4626-AB8B-A9227A2B7121}" presName="node" presStyleLbl="node1" presStyleIdx="1" presStyleCnt="2">
        <dgm:presLayoutVars>
          <dgm:bulletEnabled val="1"/>
        </dgm:presLayoutVars>
      </dgm:prSet>
      <dgm:spPr/>
    </dgm:pt>
  </dgm:ptLst>
  <dgm:cxnLst>
    <dgm:cxn modelId="{2DC32300-CDC8-7D4F-BA1C-A387563EA299}" type="presOf" srcId="{7EB7DF42-C10C-4A7D-9DD3-5911D36EC917}" destId="{920B759C-F584-FA4B-B7A9-1F7C1D839E79}" srcOrd="0" destOrd="0" presId="urn:microsoft.com/office/officeart/2005/8/layout/default#2"/>
    <dgm:cxn modelId="{48968504-8A78-8849-B7E3-E90EDE77612C}" type="presOf" srcId="{2C3DFCDD-7AD7-4626-AB8B-A9227A2B7121}" destId="{BEAA436B-8346-D241-9A6A-60FCF2842167}" srcOrd="0" destOrd="0" presId="urn:microsoft.com/office/officeart/2005/8/layout/default#2"/>
    <dgm:cxn modelId="{56D93843-80B6-49E0-B911-CE2CDF6DF0D6}" srcId="{7EB7DF42-C10C-4A7D-9DD3-5911D36EC917}" destId="{2C3DFCDD-7AD7-4626-AB8B-A9227A2B7121}" srcOrd="1" destOrd="0" parTransId="{7FD2AB74-FC15-4828-8D8F-39CE501C0A5D}" sibTransId="{77E6EC99-19B7-4592-B9DC-681BBB24DD3C}"/>
    <dgm:cxn modelId="{8ED5FCC6-9971-A24E-AB2D-FF2819D719E9}" type="presOf" srcId="{DFAE8C74-99B9-4677-A81C-4456A76A0AC7}" destId="{155D378E-E597-714B-AE73-05D65FDD9120}" srcOrd="0" destOrd="0" presId="urn:microsoft.com/office/officeart/2005/8/layout/default#2"/>
    <dgm:cxn modelId="{0685A8EE-1B2A-4D52-AB3C-F3A29AAD18CD}" srcId="{7EB7DF42-C10C-4A7D-9DD3-5911D36EC917}" destId="{DFAE8C74-99B9-4677-A81C-4456A76A0AC7}" srcOrd="0" destOrd="0" parTransId="{2BFB7EEC-A654-4F5C-8B88-6AB484C457DE}" sibTransId="{0B104145-1793-45A9-AD30-5D435C71478A}"/>
    <dgm:cxn modelId="{0FB499C0-3C09-7441-AF6F-F5327FA70D5E}" type="presParOf" srcId="{920B759C-F584-FA4B-B7A9-1F7C1D839E79}" destId="{155D378E-E597-714B-AE73-05D65FDD9120}" srcOrd="0" destOrd="0" presId="urn:microsoft.com/office/officeart/2005/8/layout/default#2"/>
    <dgm:cxn modelId="{F4B600A9-E95D-E04F-BB14-E4F2365DBBBE}" type="presParOf" srcId="{920B759C-F584-FA4B-B7A9-1F7C1D839E79}" destId="{E7C2FE26-BA53-364D-813C-7F02476BC087}" srcOrd="1" destOrd="0" presId="urn:microsoft.com/office/officeart/2005/8/layout/default#2"/>
    <dgm:cxn modelId="{39A15E4A-DFA7-624C-BCFE-F5B5363FB0F8}" type="presParOf" srcId="{920B759C-F584-FA4B-B7A9-1F7C1D839E79}" destId="{BEAA436B-8346-D241-9A6A-60FCF2842167}" srcOrd="2"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0ECA9-C9A8-3747-A44C-1509D8F92F50}">
      <dsp:nvSpPr>
        <dsp:cNvPr id="0" name=""/>
        <dsp:cNvSpPr/>
      </dsp:nvSpPr>
      <dsp:spPr>
        <a:xfrm>
          <a:off x="0" y="0"/>
          <a:ext cx="89154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1040E-4CB6-3941-B2A4-700BB419879D}">
      <dsp:nvSpPr>
        <dsp:cNvPr id="0" name=""/>
        <dsp:cNvSpPr/>
      </dsp:nvSpPr>
      <dsp:spPr>
        <a:xfrm>
          <a:off x="0" y="0"/>
          <a:ext cx="8908844" cy="244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Demo and Product walk thru</a:t>
          </a:r>
        </a:p>
      </dsp:txBody>
      <dsp:txXfrm>
        <a:off x="0" y="0"/>
        <a:ext cx="8908844" cy="2440781"/>
      </dsp:txXfrm>
    </dsp:sp>
    <dsp:sp modelId="{C4AB23A9-C2DB-DA40-AB85-CE7A900DAEE6}">
      <dsp:nvSpPr>
        <dsp:cNvPr id="0" name=""/>
        <dsp:cNvSpPr/>
      </dsp:nvSpPr>
      <dsp:spPr>
        <a:xfrm>
          <a:off x="0" y="2440781"/>
          <a:ext cx="89154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BDA69-A7C1-8E45-8485-298F02AAEFAB}">
      <dsp:nvSpPr>
        <dsp:cNvPr id="0" name=""/>
        <dsp:cNvSpPr/>
      </dsp:nvSpPr>
      <dsp:spPr>
        <a:xfrm>
          <a:off x="0" y="2440781"/>
          <a:ext cx="8915400" cy="244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2440781"/>
        <a:ext cx="8915400" cy="2440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0ECA9-C9A8-3747-A44C-1509D8F92F50}">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1040E-4CB6-3941-B2A4-700BB419879D}">
      <dsp:nvSpPr>
        <dsp:cNvPr id="0" name=""/>
        <dsp:cNvSpPr/>
      </dsp:nvSpPr>
      <dsp:spPr>
        <a:xfrm>
          <a:off x="0" y="0"/>
          <a:ext cx="2316481" cy="244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mn-lt"/>
              <a:ea typeface="Arial"/>
              <a:cs typeface="Arial"/>
              <a:sym typeface="Trebuchet MS"/>
            </a:rPr>
            <a:t>Discussion of how well the schedule was met.</a:t>
          </a:r>
        </a:p>
      </dsp:txBody>
      <dsp:txXfrm>
        <a:off x="0" y="0"/>
        <a:ext cx="2316481" cy="2440781"/>
      </dsp:txXfrm>
    </dsp:sp>
    <dsp:sp modelId="{C4AB23A9-C2DB-DA40-AB85-CE7A900DAEE6}">
      <dsp:nvSpPr>
        <dsp:cNvPr id="0" name=""/>
        <dsp:cNvSpPr/>
      </dsp:nvSpPr>
      <dsp:spPr>
        <a:xfrm>
          <a:off x="0" y="2440781"/>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4BDA69-A7C1-8E45-8485-298F02AAEFAB}">
      <dsp:nvSpPr>
        <dsp:cNvPr id="0" name=""/>
        <dsp:cNvSpPr/>
      </dsp:nvSpPr>
      <dsp:spPr>
        <a:xfrm>
          <a:off x="0" y="2440781"/>
          <a:ext cx="2103120" cy="2440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mn-lt"/>
              <a:ea typeface="Arial"/>
              <a:cs typeface="Arial"/>
              <a:sym typeface="Trebuchet MS"/>
            </a:rPr>
            <a:t>You can add a table,</a:t>
          </a:r>
        </a:p>
      </dsp:txBody>
      <dsp:txXfrm>
        <a:off x="0" y="2440781"/>
        <a:ext cx="2103120" cy="2440781"/>
      </dsp:txXfrm>
    </dsp:sp>
    <dsp:sp modelId="{A6B96208-A56B-6048-9BCE-791766AA27AD}">
      <dsp:nvSpPr>
        <dsp:cNvPr id="0" name=""/>
        <dsp:cNvSpPr/>
      </dsp:nvSpPr>
      <dsp:spPr>
        <a:xfrm>
          <a:off x="2260854" y="2497510"/>
          <a:ext cx="8254746" cy="113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mn-lt"/>
              <a:ea typeface="Arial"/>
              <a:cs typeface="Arial"/>
              <a:sym typeface="Trebuchet MS"/>
            </a:rPr>
            <a:t>planned efforts (as per initial estimates) and actual efforts.</a:t>
          </a:r>
        </a:p>
      </dsp:txBody>
      <dsp:txXfrm>
        <a:off x="2260854" y="2497510"/>
        <a:ext cx="8254746" cy="1134582"/>
      </dsp:txXfrm>
    </dsp:sp>
    <dsp:sp modelId="{519EE9A5-F571-F645-B20D-0A7F43734731}">
      <dsp:nvSpPr>
        <dsp:cNvPr id="0" name=""/>
        <dsp:cNvSpPr/>
      </dsp:nvSpPr>
      <dsp:spPr>
        <a:xfrm>
          <a:off x="2103120" y="3632092"/>
          <a:ext cx="8412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77BB93-DF76-FA49-90D7-520C6B00D32A}">
      <dsp:nvSpPr>
        <dsp:cNvPr id="0" name=""/>
        <dsp:cNvSpPr/>
      </dsp:nvSpPr>
      <dsp:spPr>
        <a:xfrm>
          <a:off x="2260854" y="3688821"/>
          <a:ext cx="8254746" cy="113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solidFill>
                <a:schemeClr val="tx1"/>
              </a:solidFill>
              <a:latin typeface="+mn-lt"/>
              <a:ea typeface="Arial"/>
              <a:cs typeface="Arial"/>
              <a:sym typeface="Trebuchet MS"/>
            </a:rPr>
            <a:t>If there is a deviation, what is the reason for the change.</a:t>
          </a:r>
        </a:p>
      </dsp:txBody>
      <dsp:txXfrm>
        <a:off x="2260854" y="3688821"/>
        <a:ext cx="8254746" cy="1134582"/>
      </dsp:txXfrm>
    </dsp:sp>
    <dsp:sp modelId="{B029EB3A-5FE8-9B4B-BF02-74EE52F0FC9B}">
      <dsp:nvSpPr>
        <dsp:cNvPr id="0" name=""/>
        <dsp:cNvSpPr/>
      </dsp:nvSpPr>
      <dsp:spPr>
        <a:xfrm>
          <a:off x="2103120" y="4823403"/>
          <a:ext cx="841248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D378E-E597-714B-AE73-05D65FDD9120}">
      <dsp:nvSpPr>
        <dsp:cNvPr id="0" name=""/>
        <dsp:cNvSpPr/>
      </dsp:nvSpPr>
      <dsp:spPr>
        <a:xfrm>
          <a:off x="1283" y="938919"/>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Provide any other information you wish to add on.</a:t>
          </a:r>
          <a:endParaRPr lang="en-US" sz="3800" kern="1200" dirty="0"/>
        </a:p>
      </dsp:txBody>
      <dsp:txXfrm>
        <a:off x="1283" y="938919"/>
        <a:ext cx="5006206" cy="3003723"/>
      </dsp:txXfrm>
    </dsp:sp>
    <dsp:sp modelId="{BEAA436B-8346-D241-9A6A-60FCF2842167}">
      <dsp:nvSpPr>
        <dsp:cNvPr id="0" name=""/>
        <dsp:cNvSpPr/>
      </dsp:nvSpPr>
      <dsp:spPr>
        <a:xfrm>
          <a:off x="5508110" y="938919"/>
          <a:ext cx="5006206" cy="3003723"/>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IN" sz="3800" kern="1200" dirty="0"/>
            <a:t>Note: Changes can be made in the template, with the consent of the guide for inclusion of any other information.</a:t>
          </a:r>
          <a:endParaRPr lang="en-US" sz="3800" kern="1200" dirty="0"/>
        </a:p>
      </dsp:txBody>
      <dsp:txXfrm>
        <a:off x="5508110" y="938919"/>
        <a:ext cx="5006206" cy="300372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11/29/2023</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11/29/2023</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1542772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2827824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13</a:t>
            </a:fld>
            <a:endParaRPr lang="en-US"/>
          </a:p>
        </p:txBody>
      </p:sp>
    </p:spTree>
    <p:extLst>
      <p:ext uri="{BB962C8B-B14F-4D97-AF65-F5344CB8AC3E}">
        <p14:creationId xmlns:p14="http://schemas.microsoft.com/office/powerpoint/2010/main" val="54824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16</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274406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3683480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66490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78617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3225730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a:xfrm>
            <a:off x="838200" y="1"/>
            <a:ext cx="10515600" cy="838200"/>
          </a:xfrm>
        </p:spPr>
        <p:txBody>
          <a:bodyPr/>
          <a:lstStyle>
            <a:lvl1pPr>
              <a:defRPr>
                <a:solidFill>
                  <a:srgbClr val="0066FF"/>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
        <p:nvSpPr>
          <p:cNvPr id="7" name="Rectangle 6">
            <a:extLst>
              <a:ext uri="{FF2B5EF4-FFF2-40B4-BE49-F238E27FC236}">
                <a16:creationId xmlns:a16="http://schemas.microsoft.com/office/drawing/2014/main" id="{C527F3DD-D757-B145-B044-E1658D774EE1}"/>
              </a:ext>
            </a:extLst>
          </p:cNvPr>
          <p:cNvSpPr>
            <a:spLocks noChangeArrowheads="1"/>
          </p:cNvSpPr>
          <p:nvPr userDrawn="1"/>
        </p:nvSpPr>
        <p:spPr bwMode="auto">
          <a:xfrm>
            <a:off x="0" y="838201"/>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lvl1pPr>
              <a:defRPr>
                <a:solidFill>
                  <a:srgbClr val="0066FF"/>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118443"/>
            <a:ext cx="10515600" cy="9302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11/29/2023</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7" name="Picture 6" descr="PESSAT - All India Online Entrance Exam for Admission to PES University">
            <a:extLst>
              <a:ext uri="{FF2B5EF4-FFF2-40B4-BE49-F238E27FC236}">
                <a16:creationId xmlns:a16="http://schemas.microsoft.com/office/drawing/2014/main" id="{5C58AB91-B9A6-2402-C39A-6A403E8D810C}"/>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772775" y="339725"/>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938992"/>
          </a:xfrm>
          <a:prstGeom prst="rect">
            <a:avLst/>
          </a:prstGeom>
        </p:spPr>
        <p:txBody>
          <a:bodyPr wrap="square">
            <a:spAutoFit/>
          </a:bodyPr>
          <a:lstStyle/>
          <a:p>
            <a:pPr algn="ctr"/>
            <a:r>
              <a:rPr lang="en-US" sz="2800" dirty="0">
                <a:latin typeface="Trebuchet MS" pitchFamily="34" charset="0"/>
              </a:rPr>
              <a:t>UE20CS461A –  Project Phase – 2</a:t>
            </a:r>
          </a:p>
          <a:p>
            <a:pPr algn="ctr"/>
            <a:endParaRPr lang="en-US" sz="2800" dirty="0">
              <a:latin typeface="Trebuchet MS" pitchFamily="34" charset="0"/>
            </a:endParaRPr>
          </a:p>
          <a:p>
            <a:pPr algn="ctr"/>
            <a:endParaRPr lang="en-US" sz="3200" b="1" dirty="0">
              <a:solidFill>
                <a:srgbClr val="FF0000"/>
              </a:solidFill>
              <a:latin typeface="Trebuchet MS" pitchFamily="34" charset="0"/>
            </a:endParaRPr>
          </a:p>
          <a:p>
            <a:pPr algn="ctr"/>
            <a:r>
              <a:rPr lang="en-US" sz="3200" b="1" dirty="0">
                <a:solidFill>
                  <a:srgbClr val="FF0000"/>
                </a:solidFill>
                <a:latin typeface="Trebuchet MS" pitchFamily="34" charset="0"/>
              </a:rPr>
              <a:t>END SEMESTER ASSESSMENT </a:t>
            </a:r>
          </a:p>
        </p:txBody>
      </p:sp>
      <p:sp>
        <p:nvSpPr>
          <p:cNvPr id="4" name="Google Shape;26;p3"/>
          <p:cNvSpPr txBox="1"/>
          <p:nvPr/>
        </p:nvSpPr>
        <p:spPr>
          <a:xfrm>
            <a:off x="1828800" y="3124200"/>
            <a:ext cx="8458200" cy="2210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rgbClr val="0033CC"/>
                </a:solidFill>
                <a:latin typeface="Trebuchet MS"/>
                <a:ea typeface="Trebuchet MS"/>
                <a:cs typeface="Trebuchet MS"/>
                <a:sym typeface="Trebuchet MS"/>
              </a:rPr>
              <a:t>Project Title   </a:t>
            </a:r>
            <a:r>
              <a:rPr lang="en-US" sz="2400" dirty="0">
                <a:solidFill>
                  <a:srgbClr val="0033CC"/>
                </a:solidFill>
                <a:latin typeface="Trebuchet MS"/>
                <a:ea typeface="Trebuchet MS"/>
                <a:cs typeface="Trebuchet MS"/>
                <a:sym typeface="Trebuchet MS"/>
              </a:rPr>
              <a:t>: PAYCRYPTO – A Fintech Application for the Currency of the Future  </a:t>
            </a:r>
            <a:r>
              <a:rPr lang="en-US" sz="2400" b="0" i="0" u="none" strike="noStrike" cap="none" dirty="0">
                <a:solidFill>
                  <a:srgbClr val="0033CC"/>
                </a:solidFill>
                <a:latin typeface="Trebuchet MS"/>
                <a:ea typeface="Trebuchet MS"/>
                <a:cs typeface="Trebuchet MS"/>
                <a:sym typeface="Trebuchet MS"/>
              </a:rPr>
              <a:t> </a:t>
            </a:r>
          </a:p>
          <a:p>
            <a:pPr marL="0" marR="0" lvl="0" indent="0" algn="l" rtl="0">
              <a:spcBef>
                <a:spcPts val="0"/>
              </a:spcBef>
              <a:spcAft>
                <a:spcPts val="0"/>
              </a:spcAft>
              <a:buNone/>
            </a:pPr>
            <a:r>
              <a:rPr lang="en-US" sz="2400" b="0" i="0" u="none" strike="noStrike" cap="none" dirty="0">
                <a:solidFill>
                  <a:srgbClr val="0033CC"/>
                </a:solidFill>
                <a:latin typeface="Trebuchet MS"/>
                <a:ea typeface="Trebuchet MS"/>
                <a:cs typeface="Trebuchet MS"/>
                <a:sym typeface="Trebuchet MS"/>
              </a:rPr>
              <a:t>Project ID       :</a:t>
            </a:r>
            <a:r>
              <a:rPr lang="en-US" sz="2400" dirty="0">
                <a:solidFill>
                  <a:srgbClr val="0033CC"/>
                </a:solidFill>
                <a:latin typeface="Trebuchet MS"/>
                <a:ea typeface="Trebuchet MS"/>
                <a:cs typeface="Trebuchet MS"/>
                <a:sym typeface="Trebuchet MS"/>
              </a:rPr>
              <a:t> 127</a:t>
            </a:r>
            <a:endParaRPr lang="en-US" sz="24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US" sz="2400" b="0" i="0" u="none" strike="noStrike" cap="none" dirty="0">
                <a:solidFill>
                  <a:srgbClr val="0033CC"/>
                </a:solidFill>
                <a:latin typeface="Trebuchet MS"/>
                <a:ea typeface="Trebuchet MS"/>
                <a:cs typeface="Trebuchet MS"/>
                <a:sym typeface="Trebuchet MS"/>
              </a:rPr>
              <a:t>Project Guide :  </a:t>
            </a:r>
            <a:r>
              <a:rPr lang="en-US" sz="2400" dirty="0">
                <a:solidFill>
                  <a:srgbClr val="0033CC"/>
                </a:solidFill>
                <a:latin typeface="Trebuchet MS"/>
                <a:ea typeface="Trebuchet MS"/>
                <a:cs typeface="Trebuchet MS"/>
                <a:sym typeface="Trebuchet MS"/>
              </a:rPr>
              <a:t>Prof. Gauri Sameer </a:t>
            </a:r>
            <a:r>
              <a:rPr lang="en-US" sz="2400" dirty="0" err="1">
                <a:solidFill>
                  <a:srgbClr val="0033CC"/>
                </a:solidFill>
                <a:latin typeface="Trebuchet MS"/>
                <a:ea typeface="Trebuchet MS"/>
                <a:cs typeface="Trebuchet MS"/>
                <a:sym typeface="Trebuchet MS"/>
              </a:rPr>
              <a:t>Rapate</a:t>
            </a:r>
            <a:r>
              <a:rPr lang="en-US" sz="2400" dirty="0">
                <a:solidFill>
                  <a:srgbClr val="0033CC"/>
                </a:solidFill>
                <a:latin typeface="Trebuchet MS"/>
                <a:ea typeface="Trebuchet MS"/>
                <a:cs typeface="Trebuchet MS"/>
                <a:sym typeface="Trebuchet MS"/>
              </a:rPr>
              <a:t>                  </a:t>
            </a:r>
            <a:r>
              <a:rPr lang="en-US" sz="2400" b="0" i="0" u="none" strike="noStrike" cap="none" dirty="0">
                <a:solidFill>
                  <a:srgbClr val="0033CC"/>
                </a:solidFill>
                <a:latin typeface="Trebuchet MS"/>
                <a:ea typeface="Trebuchet MS"/>
                <a:cs typeface="Trebuchet MS"/>
                <a:sym typeface="Trebuchet MS"/>
              </a:rPr>
              <a:t>             </a:t>
            </a:r>
          </a:p>
          <a:p>
            <a:pPr marL="0" marR="0" lvl="0" indent="0" algn="l" rtl="0">
              <a:spcBef>
                <a:spcPts val="0"/>
              </a:spcBef>
              <a:spcAft>
                <a:spcPts val="0"/>
              </a:spcAft>
              <a:buNone/>
            </a:pPr>
            <a:r>
              <a:rPr lang="en-US" sz="2400" b="0" i="0" u="none" strike="noStrike" cap="none" dirty="0">
                <a:solidFill>
                  <a:srgbClr val="0033CC"/>
                </a:solidFill>
                <a:latin typeface="Trebuchet MS"/>
                <a:ea typeface="Trebuchet MS"/>
                <a:cs typeface="Trebuchet MS"/>
                <a:sym typeface="Trebuchet MS"/>
              </a:rPr>
              <a:t>Project Team  : 	</a:t>
            </a:r>
            <a:r>
              <a:rPr lang="en-US" sz="2400" dirty="0">
                <a:solidFill>
                  <a:srgbClr val="0033CC"/>
                </a:solidFill>
                <a:latin typeface="Trebuchet MS"/>
                <a:ea typeface="Trebuchet MS"/>
                <a:cs typeface="Trebuchet MS"/>
                <a:sym typeface="Trebuchet MS"/>
              </a:rPr>
              <a:t>1) </a:t>
            </a:r>
            <a:r>
              <a:rPr lang="en-US" sz="2400" dirty="0" err="1">
                <a:solidFill>
                  <a:srgbClr val="0033CC"/>
                </a:solidFill>
                <a:latin typeface="Trebuchet MS"/>
                <a:ea typeface="Trebuchet MS"/>
                <a:cs typeface="Trebuchet MS"/>
                <a:sym typeface="Trebuchet MS"/>
              </a:rPr>
              <a:t>Aryansh</a:t>
            </a:r>
            <a:r>
              <a:rPr lang="en-US" sz="2400" dirty="0">
                <a:solidFill>
                  <a:srgbClr val="0033CC"/>
                </a:solidFill>
                <a:latin typeface="Trebuchet MS"/>
                <a:ea typeface="Trebuchet MS"/>
                <a:cs typeface="Trebuchet MS"/>
                <a:sym typeface="Trebuchet MS"/>
              </a:rPr>
              <a:t> Garg</a:t>
            </a: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                    	2) Harsh Agrawal</a:t>
            </a: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                  		3) Harshit Sharma</a:t>
            </a: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                    	4) </a:t>
            </a:r>
            <a:r>
              <a:rPr lang="en-US" sz="2400" dirty="0" err="1">
                <a:solidFill>
                  <a:srgbClr val="0033CC"/>
                </a:solidFill>
                <a:latin typeface="Trebuchet MS"/>
                <a:ea typeface="Trebuchet MS"/>
                <a:cs typeface="Trebuchet MS"/>
                <a:sym typeface="Trebuchet MS"/>
              </a:rPr>
              <a:t>Sagarikha</a:t>
            </a:r>
            <a:r>
              <a:rPr lang="en-US" sz="2400" dirty="0">
                <a:solidFill>
                  <a:srgbClr val="0033CC"/>
                </a:solidFill>
                <a:latin typeface="Trebuchet MS"/>
                <a:ea typeface="Trebuchet MS"/>
                <a:cs typeface="Trebuchet MS"/>
                <a:sym typeface="Trebuchet MS"/>
              </a:rPr>
              <a:t> M.</a:t>
            </a:r>
          </a:p>
          <a:p>
            <a:pPr marL="0" marR="0" lvl="0" indent="0" algn="l" rtl="0">
              <a:spcBef>
                <a:spcPts val="0"/>
              </a:spcBef>
              <a:spcAft>
                <a:spcPts val="0"/>
              </a:spcAft>
              <a:buNone/>
            </a:pPr>
            <a:endParaRPr lang="en-US" sz="24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lang="en-US" sz="24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lang="en-US" sz="2400" b="0" i="0" u="none" strike="noStrike" cap="none"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838200" y="1295400"/>
            <a:ext cx="8763000" cy="4881563"/>
          </a:xfrm>
        </p:spPr>
        <p:txBody>
          <a:bodyPr>
            <a:normAutofit/>
          </a:bodyPr>
          <a:lstStyle/>
          <a:p>
            <a:pPr marL="685791" marR="0" lvl="0" indent="-342900" algn="just" rtl="0">
              <a:spcBef>
                <a:spcPts val="0"/>
              </a:spcBef>
              <a:spcAft>
                <a:spcPts val="0"/>
              </a:spcAft>
              <a:buNone/>
            </a:pPr>
            <a:r>
              <a:rPr lang="en-US" sz="2000" b="1" dirty="0">
                <a:solidFill>
                  <a:srgbClr val="0C0C0C"/>
                </a:solidFill>
                <a:latin typeface="Trebuchet MS"/>
                <a:ea typeface="Trebuchet MS"/>
                <a:cs typeface="Trebuchet MS"/>
                <a:sym typeface="Trebuchet MS"/>
              </a:rPr>
              <a:t>Price- prediction:</a:t>
            </a:r>
            <a:endParaRPr lang="en-US" sz="2000" b="1" dirty="0"/>
          </a:p>
          <a:p>
            <a:pPr marL="685791" indent="-342900" algn="just">
              <a:spcBef>
                <a:spcPts val="0"/>
              </a:spcBef>
            </a:pPr>
            <a:r>
              <a:rPr lang="en-US" sz="2000" dirty="0">
                <a:solidFill>
                  <a:srgbClr val="0C0C0C"/>
                </a:solidFill>
                <a:latin typeface="Trebuchet MS"/>
                <a:ea typeface="Trebuchet MS"/>
                <a:cs typeface="Trebuchet MS"/>
                <a:sym typeface="Trebuchet MS"/>
              </a:rPr>
              <a:t>For price prediction, multivariate LSTM model has been implemented. The model uses five features for the forecasting. Since it is a multivariate model, only one day prediction is possible.</a:t>
            </a:r>
            <a:endParaRPr lang="en-US" sz="2000" dirty="0"/>
          </a:p>
          <a:p>
            <a:pPr marL="685791" indent="-342900" algn="just">
              <a:spcBef>
                <a:spcPts val="0"/>
              </a:spcBef>
            </a:pPr>
            <a:r>
              <a:rPr lang="en-US" sz="2000" dirty="0">
                <a:solidFill>
                  <a:srgbClr val="0C0C0C"/>
                </a:solidFill>
                <a:latin typeface="Trebuchet MS"/>
                <a:ea typeface="Trebuchet MS"/>
                <a:cs typeface="Trebuchet MS"/>
                <a:sym typeface="Trebuchet MS"/>
              </a:rPr>
              <a:t>Two LSTM layers, one dropout layer and one dense layer has been implemented </a:t>
            </a:r>
            <a:endParaRPr lang="en-US" sz="2000" dirty="0"/>
          </a:p>
          <a:p>
            <a:pPr marL="685791" marR="0" lvl="0" indent="-342900" algn="just" rtl="0">
              <a:spcBef>
                <a:spcPts val="0"/>
              </a:spcBef>
              <a:spcAft>
                <a:spcPts val="0"/>
              </a:spcAft>
              <a:buNone/>
            </a:pPr>
            <a:endParaRPr lang="en-US" sz="4000" dirty="0">
              <a:solidFill>
                <a:srgbClr val="0033CC"/>
              </a:solidFill>
              <a:latin typeface="Arial"/>
              <a:ea typeface="Arial"/>
              <a:cs typeface="Arial"/>
              <a:sym typeface="Arial"/>
            </a:endParaRPr>
          </a:p>
          <a:p>
            <a:endParaRPr lang="en-US" dirty="0"/>
          </a:p>
        </p:txBody>
      </p:sp>
      <p:pic>
        <p:nvPicPr>
          <p:cNvPr id="4" name="Google Shape;127;p7">
            <a:extLst>
              <a:ext uri="{FF2B5EF4-FFF2-40B4-BE49-F238E27FC236}">
                <a16:creationId xmlns:a16="http://schemas.microsoft.com/office/drawing/2014/main" id="{69B2A218-3B5A-708B-B651-3DC88CC1193B}"/>
              </a:ext>
            </a:extLst>
          </p:cNvPr>
          <p:cNvPicPr preferRelativeResize="0"/>
          <p:nvPr/>
        </p:nvPicPr>
        <p:blipFill rotWithShape="1">
          <a:blip r:embed="rId3">
            <a:alphaModFix/>
          </a:blip>
          <a:srcRect/>
          <a:stretch/>
        </p:blipFill>
        <p:spPr>
          <a:xfrm>
            <a:off x="1752600" y="3200400"/>
            <a:ext cx="7696200" cy="3016405"/>
          </a:xfrm>
          <a:prstGeom prst="rect">
            <a:avLst/>
          </a:prstGeom>
          <a:noFill/>
          <a:ln>
            <a:noFill/>
          </a:ln>
        </p:spPr>
      </p:pic>
    </p:spTree>
    <p:extLst>
      <p:ext uri="{BB962C8B-B14F-4D97-AF65-F5344CB8AC3E}">
        <p14:creationId xmlns:p14="http://schemas.microsoft.com/office/powerpoint/2010/main" val="420536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838200" y="1295400"/>
            <a:ext cx="8763000" cy="4881563"/>
          </a:xfrm>
        </p:spPr>
        <p:txBody>
          <a:bodyPr>
            <a:normAutofit/>
          </a:bodyPr>
          <a:lstStyle/>
          <a:p>
            <a:pPr marL="685791" marR="0" lvl="0" indent="-342900" algn="just" rtl="0">
              <a:spcBef>
                <a:spcPts val="0"/>
              </a:spcBef>
              <a:spcAft>
                <a:spcPts val="0"/>
              </a:spcAft>
              <a:buNone/>
            </a:pPr>
            <a:r>
              <a:rPr lang="en-US" sz="2000" b="1" dirty="0">
                <a:solidFill>
                  <a:srgbClr val="0C0C0C"/>
                </a:solidFill>
                <a:latin typeface="Trebuchet MS"/>
                <a:ea typeface="Trebuchet MS"/>
                <a:cs typeface="Trebuchet MS"/>
                <a:sym typeface="Trebuchet MS"/>
              </a:rPr>
              <a:t>Price- prediction:</a:t>
            </a:r>
            <a:endParaRPr lang="en-US" sz="2000" b="1" dirty="0"/>
          </a:p>
          <a:p>
            <a:pPr marL="685791" indent="-342900" algn="just">
              <a:spcBef>
                <a:spcPts val="0"/>
              </a:spcBef>
            </a:pPr>
            <a:r>
              <a:rPr lang="en-US" sz="2000" dirty="0">
                <a:solidFill>
                  <a:srgbClr val="0C0C0C"/>
                </a:solidFill>
                <a:latin typeface="Trebuchet MS"/>
                <a:ea typeface="Trebuchet MS"/>
                <a:cs typeface="Trebuchet MS"/>
                <a:sym typeface="Trebuchet MS"/>
              </a:rPr>
              <a:t>For price prediction, multivariate LSTM model has been implemented. The model uses five features for the forecasting. Since it is a multivariate model, only one day prediction is possible.</a:t>
            </a:r>
            <a:endParaRPr lang="en-US" sz="2000" dirty="0"/>
          </a:p>
          <a:p>
            <a:pPr marL="685791" indent="-342900" algn="just">
              <a:spcBef>
                <a:spcPts val="0"/>
              </a:spcBef>
            </a:pPr>
            <a:r>
              <a:rPr lang="en-US" sz="2000" dirty="0">
                <a:solidFill>
                  <a:srgbClr val="0C0C0C"/>
                </a:solidFill>
                <a:latin typeface="Trebuchet MS"/>
                <a:ea typeface="Trebuchet MS"/>
                <a:cs typeface="Trebuchet MS"/>
                <a:sym typeface="Trebuchet MS"/>
              </a:rPr>
              <a:t>Two LSTM layers, one dropout layer and one dense layer has been implemented </a:t>
            </a:r>
            <a:endParaRPr lang="en-US" sz="2000" dirty="0"/>
          </a:p>
          <a:p>
            <a:pPr marL="685791" marR="0" lvl="0" indent="-342900" algn="just" rtl="0">
              <a:spcBef>
                <a:spcPts val="0"/>
              </a:spcBef>
              <a:spcAft>
                <a:spcPts val="0"/>
              </a:spcAft>
              <a:buNone/>
            </a:pPr>
            <a:endParaRPr lang="en-US" sz="4000" dirty="0">
              <a:solidFill>
                <a:srgbClr val="0033CC"/>
              </a:solidFill>
              <a:latin typeface="Arial"/>
              <a:ea typeface="Arial"/>
              <a:cs typeface="Arial"/>
              <a:sym typeface="Arial"/>
            </a:endParaRPr>
          </a:p>
          <a:p>
            <a:endParaRPr lang="en-US" dirty="0"/>
          </a:p>
        </p:txBody>
      </p:sp>
      <p:pic>
        <p:nvPicPr>
          <p:cNvPr id="4" name="Google Shape;127;p7">
            <a:extLst>
              <a:ext uri="{FF2B5EF4-FFF2-40B4-BE49-F238E27FC236}">
                <a16:creationId xmlns:a16="http://schemas.microsoft.com/office/drawing/2014/main" id="{69B2A218-3B5A-708B-B651-3DC88CC1193B}"/>
              </a:ext>
            </a:extLst>
          </p:cNvPr>
          <p:cNvPicPr preferRelativeResize="0"/>
          <p:nvPr/>
        </p:nvPicPr>
        <p:blipFill rotWithShape="1">
          <a:blip r:embed="rId3">
            <a:alphaModFix/>
          </a:blip>
          <a:srcRect/>
          <a:stretch/>
        </p:blipFill>
        <p:spPr>
          <a:xfrm>
            <a:off x="1752600" y="3200400"/>
            <a:ext cx="7696200" cy="3016405"/>
          </a:xfrm>
          <a:prstGeom prst="rect">
            <a:avLst/>
          </a:prstGeom>
          <a:noFill/>
          <a:ln>
            <a:noFill/>
          </a:ln>
        </p:spPr>
      </p:pic>
    </p:spTree>
    <p:extLst>
      <p:ext uri="{BB962C8B-B14F-4D97-AF65-F5344CB8AC3E}">
        <p14:creationId xmlns:p14="http://schemas.microsoft.com/office/powerpoint/2010/main" val="15045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838200" y="1295400"/>
            <a:ext cx="8763000" cy="4881563"/>
          </a:xfrm>
        </p:spPr>
        <p:txBody>
          <a:bodyPr>
            <a:normAutofit/>
          </a:bodyPr>
          <a:lstStyle/>
          <a:p>
            <a:pPr marL="685791" marR="0" lvl="0" indent="-342900" algn="just" rtl="0">
              <a:spcBef>
                <a:spcPts val="0"/>
              </a:spcBef>
              <a:spcAft>
                <a:spcPts val="0"/>
              </a:spcAft>
              <a:buNone/>
            </a:pPr>
            <a:r>
              <a:rPr lang="en-US" sz="2000" b="1" dirty="0">
                <a:solidFill>
                  <a:srgbClr val="0C0C0C"/>
                </a:solidFill>
                <a:latin typeface="Arial"/>
                <a:ea typeface="Arial"/>
                <a:cs typeface="Arial"/>
                <a:sym typeface="Arial"/>
              </a:rPr>
              <a:t>Sentiment analysis:</a:t>
            </a:r>
            <a:endParaRPr lang="en-US" sz="1100" b="1" dirty="0"/>
          </a:p>
          <a:p>
            <a:pPr marL="685791" indent="-342900" algn="just">
              <a:spcBef>
                <a:spcPts val="0"/>
              </a:spcBef>
            </a:pPr>
            <a:r>
              <a:rPr lang="en-US" sz="2000" dirty="0">
                <a:solidFill>
                  <a:srgbClr val="0C0C0C"/>
                </a:solidFill>
                <a:latin typeface="Arial"/>
                <a:ea typeface="Arial"/>
                <a:cs typeface="Arial"/>
                <a:sym typeface="Arial"/>
              </a:rPr>
              <a:t>For sentiment analysis of news data, </a:t>
            </a:r>
            <a:r>
              <a:rPr lang="en-US" sz="2000" dirty="0" err="1">
                <a:solidFill>
                  <a:srgbClr val="0C0C0C"/>
                </a:solidFill>
                <a:latin typeface="Arial"/>
                <a:ea typeface="Arial"/>
                <a:cs typeface="Arial"/>
                <a:sym typeface="Arial"/>
              </a:rPr>
              <a:t>Textblob</a:t>
            </a:r>
            <a:r>
              <a:rPr lang="en-US" sz="2000" dirty="0">
                <a:solidFill>
                  <a:srgbClr val="0C0C0C"/>
                </a:solidFill>
                <a:latin typeface="Arial"/>
                <a:ea typeface="Arial"/>
                <a:cs typeface="Arial"/>
                <a:sym typeface="Arial"/>
              </a:rPr>
              <a:t> is used to get the  </a:t>
            </a:r>
          </a:p>
          <a:p>
            <a:pPr marL="685791" marR="0" lvl="0" indent="-342900" algn="just" rtl="0">
              <a:spcBef>
                <a:spcPts val="0"/>
              </a:spcBef>
              <a:spcAft>
                <a:spcPts val="0"/>
              </a:spcAft>
              <a:buNone/>
            </a:pPr>
            <a:r>
              <a:rPr lang="en-US" sz="2000" dirty="0">
                <a:solidFill>
                  <a:srgbClr val="0C0C0C"/>
                </a:solidFill>
                <a:latin typeface="Arial"/>
                <a:ea typeface="Arial"/>
                <a:cs typeface="Arial"/>
                <a:sym typeface="Arial"/>
              </a:rPr>
              <a:t>     sentiment of the news headlines.</a:t>
            </a:r>
            <a:endParaRPr lang="en-US" sz="1100" dirty="0"/>
          </a:p>
          <a:p>
            <a:pPr marL="685791" indent="-342900" algn="just">
              <a:spcBef>
                <a:spcPts val="0"/>
              </a:spcBef>
            </a:pPr>
            <a:r>
              <a:rPr lang="en-US" sz="2000" dirty="0">
                <a:solidFill>
                  <a:srgbClr val="0C0C0C"/>
                </a:solidFill>
                <a:latin typeface="Arial"/>
                <a:ea typeface="Arial"/>
                <a:cs typeface="Arial"/>
                <a:sym typeface="Arial"/>
              </a:rPr>
              <a:t>The sentiment score is then further normalized to give the value between -1 and 1 where the lesser the value, the negative the sentiment.</a:t>
            </a:r>
            <a:endParaRPr lang="en-US" sz="1100" dirty="0"/>
          </a:p>
        </p:txBody>
      </p:sp>
      <p:pic>
        <p:nvPicPr>
          <p:cNvPr id="5" name="Google Shape;136;p8">
            <a:extLst>
              <a:ext uri="{FF2B5EF4-FFF2-40B4-BE49-F238E27FC236}">
                <a16:creationId xmlns:a16="http://schemas.microsoft.com/office/drawing/2014/main" id="{FDAA1BDD-42BC-5E48-86E6-D91719ED0253}"/>
              </a:ext>
            </a:extLst>
          </p:cNvPr>
          <p:cNvPicPr preferRelativeResize="0"/>
          <p:nvPr/>
        </p:nvPicPr>
        <p:blipFill rotWithShape="1">
          <a:blip r:embed="rId3">
            <a:alphaModFix/>
          </a:blip>
          <a:srcRect/>
          <a:stretch/>
        </p:blipFill>
        <p:spPr>
          <a:xfrm>
            <a:off x="838200" y="2971800"/>
            <a:ext cx="5867400" cy="3429000"/>
          </a:xfrm>
          <a:prstGeom prst="rect">
            <a:avLst/>
          </a:prstGeom>
          <a:noFill/>
          <a:ln>
            <a:noFill/>
          </a:ln>
        </p:spPr>
      </p:pic>
      <p:pic>
        <p:nvPicPr>
          <p:cNvPr id="6" name="Google Shape;137;p8">
            <a:extLst>
              <a:ext uri="{FF2B5EF4-FFF2-40B4-BE49-F238E27FC236}">
                <a16:creationId xmlns:a16="http://schemas.microsoft.com/office/drawing/2014/main" id="{5251D98E-110B-6E56-995C-C4F5643F95A8}"/>
              </a:ext>
            </a:extLst>
          </p:cNvPr>
          <p:cNvPicPr preferRelativeResize="0"/>
          <p:nvPr/>
        </p:nvPicPr>
        <p:blipFill rotWithShape="1">
          <a:blip r:embed="rId4">
            <a:alphaModFix/>
          </a:blip>
          <a:srcRect/>
          <a:stretch/>
        </p:blipFill>
        <p:spPr>
          <a:xfrm>
            <a:off x="6772883" y="3429000"/>
            <a:ext cx="5257800" cy="2336920"/>
          </a:xfrm>
          <a:prstGeom prst="rect">
            <a:avLst/>
          </a:prstGeom>
          <a:noFill/>
          <a:ln>
            <a:noFill/>
          </a:ln>
        </p:spPr>
      </p:pic>
    </p:spTree>
    <p:extLst>
      <p:ext uri="{BB962C8B-B14F-4D97-AF65-F5344CB8AC3E}">
        <p14:creationId xmlns:p14="http://schemas.microsoft.com/office/powerpoint/2010/main" val="370532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838200" y="1295400"/>
            <a:ext cx="8763000" cy="4881563"/>
          </a:xfrm>
        </p:spPr>
        <p:txBody>
          <a:bodyPr>
            <a:normAutofit/>
          </a:bodyPr>
          <a:lstStyle/>
          <a:p>
            <a:pPr marL="685791" marR="0" lvl="0" indent="-342900" algn="just" rtl="0">
              <a:spcBef>
                <a:spcPts val="0"/>
              </a:spcBef>
              <a:spcAft>
                <a:spcPts val="0"/>
              </a:spcAft>
              <a:buNone/>
            </a:pPr>
            <a:r>
              <a:rPr lang="en-US" sz="2000" b="1" dirty="0">
                <a:solidFill>
                  <a:srgbClr val="0C0C0C"/>
                </a:solidFill>
                <a:latin typeface="Arial"/>
                <a:ea typeface="Arial"/>
                <a:cs typeface="Arial"/>
                <a:sym typeface="Arial"/>
              </a:rPr>
              <a:t>Sentiment analysis:</a:t>
            </a:r>
            <a:endParaRPr lang="en-US" sz="2000" b="1" dirty="0"/>
          </a:p>
          <a:p>
            <a:pPr marL="685791" indent="-342900" algn="just">
              <a:spcBef>
                <a:spcPts val="0"/>
              </a:spcBef>
            </a:pPr>
            <a:r>
              <a:rPr lang="en-US" sz="2000" dirty="0">
                <a:solidFill>
                  <a:srgbClr val="0C0C0C"/>
                </a:solidFill>
                <a:latin typeface="Arial"/>
                <a:ea typeface="Arial"/>
                <a:cs typeface="Arial"/>
                <a:sym typeface="Arial"/>
              </a:rPr>
              <a:t>For getting the news data of everyday, </a:t>
            </a:r>
            <a:r>
              <a:rPr lang="en-US" sz="2000" dirty="0" err="1">
                <a:solidFill>
                  <a:srgbClr val="0C0C0C"/>
                </a:solidFill>
                <a:latin typeface="Arial"/>
                <a:ea typeface="Arial"/>
                <a:cs typeface="Arial"/>
                <a:sym typeface="Arial"/>
              </a:rPr>
              <a:t>SentiTrade</a:t>
            </a:r>
            <a:r>
              <a:rPr lang="en-US" sz="2000" dirty="0">
                <a:solidFill>
                  <a:srgbClr val="0C0C0C"/>
                </a:solidFill>
                <a:latin typeface="Arial"/>
                <a:ea typeface="Arial"/>
                <a:cs typeface="Arial"/>
                <a:sym typeface="Arial"/>
              </a:rPr>
              <a:t> API has been</a:t>
            </a:r>
          </a:p>
          <a:p>
            <a:pPr marL="685791" marR="0" lvl="0" indent="-342900" algn="just" rtl="0">
              <a:spcBef>
                <a:spcPts val="0"/>
              </a:spcBef>
              <a:spcAft>
                <a:spcPts val="0"/>
              </a:spcAft>
              <a:buNone/>
            </a:pPr>
            <a:r>
              <a:rPr lang="en-US" sz="2000" dirty="0">
                <a:solidFill>
                  <a:srgbClr val="0C0C0C"/>
                </a:solidFill>
                <a:latin typeface="Arial"/>
                <a:ea typeface="Arial"/>
                <a:cs typeface="Arial"/>
                <a:sym typeface="Arial"/>
              </a:rPr>
              <a:t>     implemented which scrapes the news headlines related</a:t>
            </a:r>
          </a:p>
          <a:p>
            <a:pPr marL="685791" marR="0" lvl="0" indent="-342900" algn="just" rtl="0">
              <a:spcBef>
                <a:spcPts val="0"/>
              </a:spcBef>
              <a:spcAft>
                <a:spcPts val="0"/>
              </a:spcAft>
              <a:buNone/>
            </a:pPr>
            <a:r>
              <a:rPr lang="en-US" sz="2000" dirty="0">
                <a:solidFill>
                  <a:srgbClr val="0C0C0C"/>
                </a:solidFill>
                <a:latin typeface="Arial"/>
                <a:ea typeface="Arial"/>
                <a:cs typeface="Arial"/>
                <a:sym typeface="Arial"/>
              </a:rPr>
              <a:t>     to the cryptocurrency market.</a:t>
            </a:r>
            <a:endParaRPr lang="en-US" sz="2000" dirty="0"/>
          </a:p>
          <a:p>
            <a:pPr marL="685791" marR="0" lvl="0" indent="-342900" algn="just" rtl="0">
              <a:spcBef>
                <a:spcPts val="0"/>
              </a:spcBef>
              <a:spcAft>
                <a:spcPts val="0"/>
              </a:spcAft>
              <a:buNone/>
            </a:pPr>
            <a:endParaRPr lang="en-US" sz="2000" dirty="0"/>
          </a:p>
        </p:txBody>
      </p:sp>
      <p:pic>
        <p:nvPicPr>
          <p:cNvPr id="4" name="Google Shape;146;p9">
            <a:extLst>
              <a:ext uri="{FF2B5EF4-FFF2-40B4-BE49-F238E27FC236}">
                <a16:creationId xmlns:a16="http://schemas.microsoft.com/office/drawing/2014/main" id="{0E431125-8582-D03B-C08E-A294828A8145}"/>
              </a:ext>
            </a:extLst>
          </p:cNvPr>
          <p:cNvPicPr preferRelativeResize="0"/>
          <p:nvPr/>
        </p:nvPicPr>
        <p:blipFill rotWithShape="1">
          <a:blip r:embed="rId3">
            <a:alphaModFix/>
          </a:blip>
          <a:srcRect/>
          <a:stretch/>
        </p:blipFill>
        <p:spPr>
          <a:xfrm>
            <a:off x="2819400" y="3124200"/>
            <a:ext cx="6172200" cy="3187864"/>
          </a:xfrm>
          <a:prstGeom prst="rect">
            <a:avLst/>
          </a:prstGeom>
          <a:noFill/>
          <a:ln>
            <a:noFill/>
          </a:ln>
        </p:spPr>
      </p:pic>
    </p:spTree>
    <p:extLst>
      <p:ext uri="{BB962C8B-B14F-4D97-AF65-F5344CB8AC3E}">
        <p14:creationId xmlns:p14="http://schemas.microsoft.com/office/powerpoint/2010/main" val="43384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D76CC-7DC2-D841-B105-A7A049A07086}"/>
              </a:ext>
            </a:extLst>
          </p:cNvPr>
          <p:cNvSpPr>
            <a:spLocks noGrp="1"/>
          </p:cNvSpPr>
          <p:nvPr>
            <p:ph type="title"/>
          </p:nvPr>
        </p:nvSpPr>
        <p:spPr/>
        <p:txBody>
          <a:bodyPr>
            <a:normAutofit/>
          </a:bodyPr>
          <a:lstStyle/>
          <a:p>
            <a:r>
              <a:rPr lang="en-US" sz="4000" b="1" dirty="0">
                <a:ea typeface="Trebuchet MS"/>
                <a:cs typeface="Trebuchet MS"/>
                <a:sym typeface="Trebuchet MS"/>
              </a:rPr>
              <a:t>Project Demonstration</a:t>
            </a:r>
            <a:endParaRPr lang="en-US" sz="4000" b="1" dirty="0"/>
          </a:p>
        </p:txBody>
      </p:sp>
      <p:sp>
        <p:nvSpPr>
          <p:cNvPr id="6" name="Content Placeholder 5">
            <a:extLst>
              <a:ext uri="{FF2B5EF4-FFF2-40B4-BE49-F238E27FC236}">
                <a16:creationId xmlns:a16="http://schemas.microsoft.com/office/drawing/2014/main" id="{8D53F4AF-7DF7-4147-9183-30B93FB62820}"/>
              </a:ext>
            </a:extLst>
          </p:cNvPr>
          <p:cNvSpPr>
            <a:spLocks noGrp="1"/>
          </p:cNvSpPr>
          <p:nvPr>
            <p:ph idx="1"/>
          </p:nvPr>
        </p:nvSpPr>
        <p:spPr>
          <a:xfrm>
            <a:off x="838200" y="1295400"/>
            <a:ext cx="8839200" cy="4881563"/>
          </a:xfrm>
        </p:spPr>
        <p:txBody>
          <a:bodyPr>
            <a:normAutofit lnSpcReduction="10000"/>
          </a:bodyPr>
          <a:lstStyle/>
          <a:p>
            <a:pPr marL="685791" indent="-342900" algn="just" eaLnBrk="0" hangingPunct="0">
              <a:spcBef>
                <a:spcPts val="0"/>
              </a:spcBef>
              <a:spcAft>
                <a:spcPts val="0"/>
              </a:spcAft>
              <a:buSzPts val="1800"/>
              <a:buFont typeface="Wingdings" pitchFamily="2" charset="2"/>
              <a:buChar char="§"/>
              <a:defRPr/>
            </a:pPr>
            <a:endParaRPr lang="en-US" dirty="0">
              <a:solidFill>
                <a:srgbClr val="0033CC"/>
              </a:solidFill>
              <a:ea typeface="Trebuchet MS"/>
              <a:cs typeface="Trebuchet MS"/>
              <a:sym typeface="Trebuchet MS"/>
            </a:endParaRPr>
          </a:p>
          <a:p>
            <a:pPr marL="685791" indent="-342900" algn="just" eaLnBrk="0" hangingPunct="0">
              <a:spcBef>
                <a:spcPts val="0"/>
              </a:spcBef>
              <a:spcAft>
                <a:spcPts val="0"/>
              </a:spcAft>
              <a:buSzPts val="1800"/>
              <a:buFont typeface="Wingdings" pitchFamily="2" charset="2"/>
              <a:buChar char="§"/>
              <a:defRPr/>
            </a:pPr>
            <a:r>
              <a:rPr lang="en-US" dirty="0">
                <a:ea typeface="Trebuchet MS"/>
                <a:cs typeface="Trebuchet MS"/>
                <a:sym typeface="Trebuchet MS"/>
              </a:rPr>
              <a:t>Exhibit the working demonstration of complete project.</a:t>
            </a:r>
          </a:p>
          <a:p>
            <a:pPr marL="685791" indent="-342900" algn="just" eaLnBrk="0" hangingPunct="0">
              <a:spcBef>
                <a:spcPts val="0"/>
              </a:spcBef>
              <a:spcAft>
                <a:spcPts val="0"/>
              </a:spcAft>
              <a:buSzPts val="1800"/>
              <a:buFont typeface="Wingdings" pitchFamily="2" charset="2"/>
              <a:buChar char="§"/>
              <a:defRPr/>
            </a:pPr>
            <a:endParaRPr lang="en-US" dirty="0">
              <a:ea typeface="Trebuchet MS"/>
              <a:cs typeface="Trebuchet MS"/>
              <a:sym typeface="Trebuchet MS"/>
            </a:endParaRPr>
          </a:p>
          <a:p>
            <a:pPr marL="685791" indent="-342900" algn="just" eaLnBrk="0" hangingPunct="0">
              <a:spcBef>
                <a:spcPts val="0"/>
              </a:spcBef>
              <a:spcAft>
                <a:spcPts val="0"/>
              </a:spcAft>
              <a:buSzPts val="1800"/>
              <a:buFont typeface="Wingdings" pitchFamily="2" charset="2"/>
              <a:buChar char="§"/>
              <a:defRPr/>
            </a:pPr>
            <a:r>
              <a:rPr lang="en-US" dirty="0">
                <a:ea typeface="Trebuchet MS"/>
                <a:cs typeface="Trebuchet MS"/>
                <a:sym typeface="Trebuchet MS"/>
              </a:rPr>
              <a:t>It has to be complete in all aspects</a:t>
            </a:r>
            <a:endParaRPr lang="en-US" dirty="0">
              <a:ea typeface="Trebuchet MS"/>
              <a:cs typeface="Trebuchet MS"/>
              <a:sym typeface="Arial"/>
            </a:endParaRPr>
          </a:p>
          <a:p>
            <a:pPr marL="685791" indent="-342900" algn="just" eaLnBrk="0" hangingPunct="0">
              <a:spcBef>
                <a:spcPts val="0"/>
              </a:spcBef>
              <a:spcAft>
                <a:spcPts val="0"/>
              </a:spcAft>
              <a:buSzPts val="1800"/>
              <a:buFont typeface="Wingdings" pitchFamily="2" charset="2"/>
              <a:buChar char="§"/>
              <a:defRPr/>
            </a:pPr>
            <a:endParaRPr lang="en-US" dirty="0">
              <a:ea typeface="Trebuchet MS"/>
              <a:cs typeface="Trebuchet MS"/>
              <a:sym typeface="Arial"/>
            </a:endParaRPr>
          </a:p>
          <a:p>
            <a:pPr marL="685791" indent="-342900" algn="just" eaLnBrk="0" hangingPunct="0">
              <a:spcBef>
                <a:spcPts val="0"/>
              </a:spcBef>
              <a:spcAft>
                <a:spcPts val="0"/>
              </a:spcAft>
              <a:buSzPts val="1800"/>
              <a:buFont typeface="Wingdings" pitchFamily="2" charset="2"/>
              <a:buChar char="§"/>
              <a:defRPr/>
            </a:pPr>
            <a:r>
              <a:rPr lang="en-US" dirty="0">
                <a:ea typeface="Trebuchet MS"/>
                <a:cs typeface="Trebuchet MS"/>
                <a:sym typeface="Trebuchet MS"/>
              </a:rPr>
              <a:t>Data set creation needs to be showed wherever applicable.</a:t>
            </a:r>
          </a:p>
          <a:p>
            <a:pPr marL="685791" indent="-342900" algn="just" eaLnBrk="0" hangingPunct="0">
              <a:spcBef>
                <a:spcPts val="0"/>
              </a:spcBef>
              <a:spcAft>
                <a:spcPts val="0"/>
              </a:spcAft>
              <a:buClr>
                <a:srgbClr val="0033CC"/>
              </a:buClr>
              <a:buSzPts val="1800"/>
              <a:buFont typeface="Noto Sans Symbols"/>
              <a:buChar char="▪"/>
              <a:defRPr/>
            </a:pPr>
            <a:endParaRPr lang="en-US" dirty="0">
              <a:ea typeface="Trebuchet MS"/>
              <a:cs typeface="Trebuchet MS"/>
              <a:sym typeface="Trebuchet MS"/>
            </a:endParaRPr>
          </a:p>
          <a:p>
            <a:pPr marL="0" lvl="0" indent="0" algn="just">
              <a:spcBef>
                <a:spcPts val="0"/>
              </a:spcBef>
              <a:spcAft>
                <a:spcPts val="0"/>
              </a:spcAft>
              <a:buClr>
                <a:srgbClr val="0033CC"/>
              </a:buClr>
              <a:buSzPts val="1800"/>
              <a:buNone/>
            </a:pPr>
            <a:endParaRPr lang="en-US" dirty="0">
              <a:ea typeface="Trebuchet MS"/>
              <a:cs typeface="Trebuchet MS"/>
              <a:sym typeface="Trebuchet MS"/>
            </a:endParaRPr>
          </a:p>
          <a:p>
            <a:pPr lvl="1" algn="just">
              <a:spcBef>
                <a:spcPts val="0"/>
              </a:spcBef>
              <a:buClr>
                <a:srgbClr val="0033CC"/>
              </a:buClr>
              <a:buSzPts val="1800"/>
              <a:buNone/>
            </a:pPr>
            <a:r>
              <a:rPr lang="en-US" dirty="0">
                <a:ea typeface="Trebuchet MS"/>
                <a:cs typeface="Trebuchet MS"/>
                <a:sym typeface="Trebuchet MS"/>
              </a:rPr>
              <a:t>Note : </a:t>
            </a:r>
            <a:endParaRPr lang="en-US" dirty="0">
              <a:ea typeface="Arial"/>
              <a:cs typeface="Arial"/>
              <a:sym typeface="Arial"/>
            </a:endParaRPr>
          </a:p>
          <a:p>
            <a:pPr marL="914400" lvl="1" indent="-457200" algn="just">
              <a:spcBef>
                <a:spcPts val="0"/>
              </a:spcBef>
              <a:buClr>
                <a:srgbClr val="FF0000"/>
              </a:buClr>
              <a:buSzPts val="1800"/>
              <a:buFont typeface="+mj-lt"/>
              <a:buAutoNum type="arabicPeriod"/>
            </a:pPr>
            <a:r>
              <a:rPr lang="en-US" dirty="0">
                <a:ea typeface="Trebuchet MS"/>
                <a:cs typeface="Trebuchet MS"/>
                <a:sym typeface="Trebuchet MS"/>
              </a:rPr>
              <a:t>If any special facility required, please make sure that you have that set up. For example, if Internet connectivity is required, please have your mobile or hotspot set up.</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graphicFrame>
        <p:nvGraphicFramePr>
          <p:cNvPr id="8" name="Content Placeholder 5">
            <a:extLst>
              <a:ext uri="{FF2B5EF4-FFF2-40B4-BE49-F238E27FC236}">
                <a16:creationId xmlns:a16="http://schemas.microsoft.com/office/drawing/2014/main" id="{C51EF9E8-AFB9-402E-B1B0-FF2B9DABDB63}"/>
              </a:ext>
            </a:extLst>
          </p:cNvPr>
          <p:cNvGraphicFramePr>
            <a:graphicFrameLocks noGrp="1"/>
          </p:cNvGraphicFramePr>
          <p:nvPr>
            <p:ph idx="1"/>
            <p:extLst>
              <p:ext uri="{D42A27DB-BD31-4B8C-83A1-F6EECF244321}">
                <p14:modId xmlns:p14="http://schemas.microsoft.com/office/powerpoint/2010/main" val="909682156"/>
              </p:ext>
            </p:extLst>
          </p:nvPr>
        </p:nvGraphicFramePr>
        <p:xfrm>
          <a:off x="838200" y="1295400"/>
          <a:ext cx="89154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C852-D726-4F4D-AA52-5402144416EC}"/>
              </a:ext>
            </a:extLst>
          </p:cNvPr>
          <p:cNvSpPr>
            <a:spLocks noGrp="1"/>
          </p:cNvSpPr>
          <p:nvPr>
            <p:ph type="title"/>
          </p:nvPr>
        </p:nvSpPr>
        <p:spPr>
          <a:xfrm>
            <a:off x="838200" y="1"/>
            <a:ext cx="10515600" cy="838200"/>
          </a:xfrm>
        </p:spPr>
        <p:txBody>
          <a:bodyPr anchor="ctr">
            <a:normAutofit/>
          </a:bodyPr>
          <a:lstStyle/>
          <a:p>
            <a:r>
              <a:rPr lang="en-US" sz="4000" b="1" dirty="0"/>
              <a:t>Test Plan and Strategy</a:t>
            </a:r>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endParaRPr lang="en-US" sz="2400" dirty="0">
              <a:solidFill>
                <a:srgbClr val="000000"/>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87F91132-8200-3DE8-9900-F8E1AD3120AA}"/>
              </a:ext>
            </a:extLst>
          </p:cNvPr>
          <p:cNvSpPr>
            <a:spLocks noGrp="1"/>
          </p:cNvSpPr>
          <p:nvPr>
            <p:ph idx="1"/>
          </p:nvPr>
        </p:nvSpPr>
        <p:spPr/>
        <p:txBody>
          <a:bodyPr/>
          <a:lstStyle/>
          <a:p>
            <a:pPr marL="457200" marR="0" lvl="0" indent="0" algn="just" rtl="0">
              <a:spcBef>
                <a:spcPts val="0"/>
              </a:spcBef>
              <a:spcAft>
                <a:spcPts val="0"/>
              </a:spcAft>
              <a:buNone/>
            </a:pPr>
            <a:r>
              <a:rPr lang="en-US" sz="2800" dirty="0">
                <a:solidFill>
                  <a:srgbClr val="000000"/>
                </a:solidFill>
                <a:latin typeface="Arial"/>
                <a:ea typeface="Arial"/>
                <a:cs typeface="Arial"/>
                <a:sym typeface="Arial"/>
              </a:rPr>
              <a:t>For testing the different modules of the project, unit testing method has been followed since all the different modules provide different functionality and each one has to be</a:t>
            </a:r>
            <a:r>
              <a:rPr lang="en-US" sz="2800" dirty="0"/>
              <a:t> working independently.</a:t>
            </a:r>
          </a:p>
          <a:p>
            <a:pPr marL="457200" marR="0" lvl="0" indent="0" algn="just" rtl="0">
              <a:spcBef>
                <a:spcPts val="0"/>
              </a:spcBef>
              <a:spcAft>
                <a:spcPts val="0"/>
              </a:spcAft>
              <a:buNone/>
            </a:pPr>
            <a:endParaRPr lang="en-US" sz="2800" dirty="0"/>
          </a:p>
          <a:p>
            <a:pPr marL="457200" marR="0" lvl="0" indent="0" algn="just" rtl="0">
              <a:spcBef>
                <a:spcPts val="0"/>
              </a:spcBef>
              <a:spcAft>
                <a:spcPts val="0"/>
              </a:spcAft>
              <a:buNone/>
            </a:pPr>
            <a:r>
              <a:rPr lang="en-US" sz="2800" dirty="0"/>
              <a:t>For the frontend part, as it has been build in react JS  component testing is followed.</a:t>
            </a:r>
          </a:p>
          <a:p>
            <a:pPr marL="457200" marR="0" lvl="0" indent="0" algn="just" rtl="0">
              <a:spcBef>
                <a:spcPts val="0"/>
              </a:spcBef>
              <a:spcAft>
                <a:spcPts val="0"/>
              </a:spcAft>
              <a:buNone/>
            </a:pPr>
            <a:endParaRPr lang="en-US" sz="2800" dirty="0"/>
          </a:p>
          <a:p>
            <a:pPr marL="457200" marR="0" lvl="0" indent="0" algn="just" rtl="0">
              <a:spcBef>
                <a:spcPts val="0"/>
              </a:spcBef>
              <a:spcAft>
                <a:spcPts val="0"/>
              </a:spcAft>
              <a:buNone/>
            </a:pPr>
            <a:r>
              <a:rPr lang="en-US" sz="2800" dirty="0"/>
              <a:t>API testing has been performed using postman.</a:t>
            </a:r>
          </a:p>
          <a:p>
            <a:pPr marL="457200" marR="0" lvl="0" indent="0" algn="just" rtl="0">
              <a:spcBef>
                <a:spcPts val="0"/>
              </a:spcBef>
              <a:spcAft>
                <a:spcPts val="0"/>
              </a:spcAft>
              <a:buNone/>
            </a:pPr>
            <a:endParaRPr lang="en-US" sz="2800" dirty="0"/>
          </a:p>
          <a:p>
            <a:pPr marL="457200" marR="0" lvl="0" indent="0" algn="just" rtl="0">
              <a:spcBef>
                <a:spcPts val="0"/>
              </a:spcBef>
              <a:spcAft>
                <a:spcPts val="0"/>
              </a:spcAft>
              <a:buNone/>
            </a:pPr>
            <a:r>
              <a:rPr lang="en-US" sz="2800" dirty="0"/>
              <a:t>Finally, integration testing has been done to test the feasibility and working of all the modules together </a:t>
            </a:r>
          </a:p>
          <a:p>
            <a:endParaRPr lang="en-IN" dirty="0"/>
          </a:p>
        </p:txBody>
      </p:sp>
    </p:spTree>
    <p:extLst>
      <p:ext uri="{BB962C8B-B14F-4D97-AF65-F5344CB8AC3E}">
        <p14:creationId xmlns:p14="http://schemas.microsoft.com/office/powerpoint/2010/main" val="4205369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1"/>
            <a:ext cx="10515600" cy="838200"/>
          </a:xfrm>
        </p:spPr>
        <p:txBody>
          <a:bodyPr anchor="ctr">
            <a:normAutofit/>
          </a:bodyPr>
          <a:lstStyle/>
          <a:p>
            <a:r>
              <a:rPr lang="en-US" sz="4000" b="1" dirty="0"/>
              <a:t>Results and Discussion</a:t>
            </a:r>
          </a:p>
        </p:txBody>
      </p:sp>
      <p:sp>
        <p:nvSpPr>
          <p:cNvPr id="3" name="Content Placeholder 2">
            <a:extLst>
              <a:ext uri="{FF2B5EF4-FFF2-40B4-BE49-F238E27FC236}">
                <a16:creationId xmlns:a16="http://schemas.microsoft.com/office/drawing/2014/main" id="{F06FD2F9-1495-17B9-35D5-034DE87AF856}"/>
              </a:ext>
            </a:extLst>
          </p:cNvPr>
          <p:cNvSpPr>
            <a:spLocks noGrp="1"/>
          </p:cNvSpPr>
          <p:nvPr>
            <p:ph idx="1"/>
          </p:nvPr>
        </p:nvSpPr>
        <p:spPr/>
        <p:txBody>
          <a:bodyPr/>
          <a:lstStyle/>
          <a:p>
            <a:pPr marL="0" marR="0" lvl="0" indent="0" algn="just" rtl="0">
              <a:spcBef>
                <a:spcPts val="0"/>
              </a:spcBef>
              <a:spcAft>
                <a:spcPts val="0"/>
              </a:spcAft>
              <a:buNone/>
            </a:pPr>
            <a:r>
              <a:rPr lang="en-US" sz="2800" dirty="0">
                <a:solidFill>
                  <a:srgbClr val="0033CC"/>
                </a:solidFill>
                <a:latin typeface="Trebuchet MS"/>
                <a:ea typeface="Trebuchet MS"/>
                <a:cs typeface="Trebuchet MS"/>
                <a:sym typeface="Trebuchet MS"/>
              </a:rPr>
              <a:t>For sentiment analysis of news data, after the dataset preprocessing the following results have been obtained for sentiment distribution. </a:t>
            </a: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endParaRPr lang="en-IN" dirty="0"/>
          </a:p>
        </p:txBody>
      </p:sp>
      <p:pic>
        <p:nvPicPr>
          <p:cNvPr id="5" name="Google Shape;169;p13">
            <a:extLst>
              <a:ext uri="{FF2B5EF4-FFF2-40B4-BE49-F238E27FC236}">
                <a16:creationId xmlns:a16="http://schemas.microsoft.com/office/drawing/2014/main" id="{7FC881FF-04B9-A693-B21D-9C2CB7F881AA}"/>
              </a:ext>
            </a:extLst>
          </p:cNvPr>
          <p:cNvPicPr preferRelativeResize="0"/>
          <p:nvPr/>
        </p:nvPicPr>
        <p:blipFill>
          <a:blip r:embed="rId2">
            <a:alphaModFix/>
          </a:blip>
          <a:stretch>
            <a:fillRect/>
          </a:stretch>
        </p:blipFill>
        <p:spPr>
          <a:xfrm>
            <a:off x="2970704" y="3035434"/>
            <a:ext cx="6250591" cy="3078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Schedule</a:t>
            </a:r>
            <a:endParaRPr lang="en-US" b="1" dirty="0"/>
          </a:p>
        </p:txBody>
      </p:sp>
      <p:graphicFrame>
        <p:nvGraphicFramePr>
          <p:cNvPr id="8" name="Content Placeholder 5">
            <a:extLst>
              <a:ext uri="{FF2B5EF4-FFF2-40B4-BE49-F238E27FC236}">
                <a16:creationId xmlns:a16="http://schemas.microsoft.com/office/drawing/2014/main" id="{C51EF9E8-AFB9-402E-B1B0-FF2B9DABDB63}"/>
              </a:ext>
            </a:extLst>
          </p:cNvPr>
          <p:cNvGraphicFramePr>
            <a:graphicFrameLocks noGrp="1"/>
          </p:cNvGraphicFramePr>
          <p:nvPr>
            <p:ph idx="1"/>
          </p:nvPr>
        </p:nvGraphicFramePr>
        <p:xfrm>
          <a:off x="838200" y="12954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974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D2AF-C1F3-6749-8203-B5875A08766A}"/>
              </a:ext>
            </a:extLst>
          </p:cNvPr>
          <p:cNvSpPr>
            <a:spLocks noGrp="1"/>
          </p:cNvSpPr>
          <p:nvPr>
            <p:ph type="title"/>
          </p:nvPr>
        </p:nvSpPr>
        <p:spPr/>
        <p:txBody>
          <a:bodyPr>
            <a:normAutofit/>
          </a:bodyPr>
          <a:lstStyle/>
          <a:p>
            <a:r>
              <a:rPr lang="en-US" sz="4000" b="1" dirty="0"/>
              <a:t>Documentation</a:t>
            </a:r>
          </a:p>
        </p:txBody>
      </p:sp>
      <p:sp>
        <p:nvSpPr>
          <p:cNvPr id="3" name="Content Placeholder 2">
            <a:extLst>
              <a:ext uri="{FF2B5EF4-FFF2-40B4-BE49-F238E27FC236}">
                <a16:creationId xmlns:a16="http://schemas.microsoft.com/office/drawing/2014/main" id="{9DEBF686-B111-5A45-A7D6-49A152E3B787}"/>
              </a:ext>
            </a:extLst>
          </p:cNvPr>
          <p:cNvSpPr>
            <a:spLocks noGrp="1"/>
          </p:cNvSpPr>
          <p:nvPr>
            <p:ph idx="1"/>
          </p:nvPr>
        </p:nvSpPr>
        <p:spPr/>
        <p:txBody>
          <a:bodyPr/>
          <a:lstStyle/>
          <a:p>
            <a:pPr marL="0" indent="0">
              <a:buNone/>
            </a:pPr>
            <a:r>
              <a:rPr lang="en-US" dirty="0">
                <a:ea typeface="Trebuchet MS"/>
                <a:cs typeface="Trebuchet MS"/>
                <a:sym typeface="Trebuchet MS"/>
              </a:rPr>
              <a:t>Show the evidences, status of the below documents:</a:t>
            </a:r>
          </a:p>
          <a:p>
            <a:pPr>
              <a:buFont typeface="Wingdings" pitchFamily="2" charset="2"/>
              <a:buChar char="§"/>
            </a:pPr>
            <a:r>
              <a:rPr lang="en-US" dirty="0">
                <a:ea typeface="Trebuchet MS"/>
                <a:cs typeface="Trebuchet MS"/>
                <a:sym typeface="Trebuchet MS"/>
              </a:rPr>
              <a:t>Project report submitted in department?</a:t>
            </a:r>
          </a:p>
          <a:p>
            <a:pPr>
              <a:buFont typeface="Wingdings" pitchFamily="2" charset="2"/>
              <a:buChar char="§"/>
            </a:pPr>
            <a:r>
              <a:rPr lang="en-US" dirty="0">
                <a:ea typeface="Trebuchet MS"/>
                <a:cs typeface="Trebuchet MS"/>
                <a:sym typeface="Trebuchet MS"/>
              </a:rPr>
              <a:t>IEEE (similar) Format of Paper current status? Which Conferences are you targeting?</a:t>
            </a:r>
          </a:p>
          <a:p>
            <a:pPr>
              <a:buFont typeface="Wingdings" pitchFamily="2" charset="2"/>
              <a:buChar char="§"/>
            </a:pPr>
            <a:r>
              <a:rPr lang="en-US" dirty="0">
                <a:ea typeface="Trebuchet MS"/>
                <a:cs typeface="Trebuchet MS"/>
                <a:sym typeface="Trebuchet MS"/>
              </a:rPr>
              <a:t>Video (2-3 minutes) of your project? Please Play.</a:t>
            </a:r>
          </a:p>
          <a:p>
            <a:pPr>
              <a:buFont typeface="Wingdings" pitchFamily="2" charset="2"/>
              <a:buChar char="§"/>
            </a:pPr>
            <a:r>
              <a:rPr lang="en-US" dirty="0">
                <a:ea typeface="Trebuchet MS"/>
                <a:cs typeface="Trebuchet MS"/>
                <a:sym typeface="Trebuchet MS"/>
              </a:rPr>
              <a:t>Add the </a:t>
            </a:r>
            <a:r>
              <a:rPr lang="en-US" dirty="0" err="1">
                <a:ea typeface="Trebuchet MS"/>
                <a:cs typeface="Trebuchet MS"/>
                <a:sym typeface="Trebuchet MS"/>
              </a:rPr>
              <a:t>Github</a:t>
            </a:r>
            <a:r>
              <a:rPr lang="en-US" dirty="0">
                <a:ea typeface="Trebuchet MS"/>
                <a:cs typeface="Trebuchet MS"/>
                <a:sym typeface="Trebuchet MS"/>
              </a:rPr>
              <a:t> repository link.</a:t>
            </a:r>
          </a:p>
          <a:p>
            <a:pPr>
              <a:buFont typeface="Wingdings" pitchFamily="2" charset="2"/>
              <a:buChar char="§"/>
            </a:pPr>
            <a:r>
              <a:rPr lang="en-US">
                <a:ea typeface="Trebuchet MS"/>
                <a:cs typeface="Trebuchet MS"/>
                <a:sym typeface="Trebuchet MS"/>
              </a:rPr>
              <a:t>All </a:t>
            </a:r>
            <a:r>
              <a:rPr lang="en-US" dirty="0">
                <a:ea typeface="Trebuchet MS"/>
                <a:cs typeface="Trebuchet MS"/>
                <a:sym typeface="Trebuchet MS"/>
              </a:rPr>
              <a:t>artifacts of your project uploaded in the CSE Project repository?</a:t>
            </a:r>
          </a:p>
        </p:txBody>
      </p:sp>
    </p:spTree>
    <p:extLst>
      <p:ext uri="{BB962C8B-B14F-4D97-AF65-F5344CB8AC3E}">
        <p14:creationId xmlns:p14="http://schemas.microsoft.com/office/powerpoint/2010/main" val="71416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BAD5292B-CC31-AB47-A74C-6756015895B1}"/>
              </a:ext>
            </a:extLst>
          </p:cNvPr>
          <p:cNvSpPr>
            <a:spLocks noGrp="1"/>
          </p:cNvSpPr>
          <p:nvPr>
            <p:ph type="title"/>
          </p:nvPr>
        </p:nvSpPr>
        <p:spPr/>
        <p:txBody>
          <a:bodyPr/>
          <a:lstStyle/>
          <a:p>
            <a:r>
              <a:rPr lang="en-US" sz="4000" b="1" dirty="0"/>
              <a:t>Outline</a:t>
            </a:r>
            <a:endParaRPr lang="en-US" b="1" dirty="0"/>
          </a:p>
        </p:txBody>
      </p:sp>
      <p:sp>
        <p:nvSpPr>
          <p:cNvPr id="3" name="Content Placeholder 2">
            <a:extLst>
              <a:ext uri="{FF2B5EF4-FFF2-40B4-BE49-F238E27FC236}">
                <a16:creationId xmlns:a16="http://schemas.microsoft.com/office/drawing/2014/main" id="{F6596B33-B7A9-A041-9748-FCC5C6AC8DD4}"/>
              </a:ext>
            </a:extLst>
          </p:cNvPr>
          <p:cNvSpPr>
            <a:spLocks noGrp="1"/>
          </p:cNvSpPr>
          <p:nvPr>
            <p:ph idx="1"/>
          </p:nvPr>
        </p:nvSpPr>
        <p:spPr/>
        <p:txBody>
          <a:bodyPr/>
          <a:lstStyle/>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Abstract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Requirements and Design (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Methodology / Approach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Design Description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Modules and Implementation Details</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Project Demonstration and Walkthrough</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Results and Discussion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Lessons Learnt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1200329"/>
          </a:xfrm>
          <a:prstGeom prst="rect">
            <a:avLst/>
          </a:prstGeom>
          <a:noFill/>
        </p:spPr>
        <p:txBody>
          <a:bodyPr wrap="square">
            <a:spAutoFit/>
          </a:bodyPr>
          <a:lstStyle/>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4" name="Title 3">
            <a:extLst>
              <a:ext uri="{FF2B5EF4-FFF2-40B4-BE49-F238E27FC236}">
                <a16:creationId xmlns:a16="http://schemas.microsoft.com/office/drawing/2014/main" id="{6B4617C0-C284-3747-AEF4-6A0D55BC4D2D}"/>
              </a:ext>
            </a:extLst>
          </p:cNvPr>
          <p:cNvSpPr>
            <a:spLocks noGrp="1"/>
          </p:cNvSpPr>
          <p:nvPr>
            <p:ph type="title"/>
          </p:nvPr>
        </p:nvSpPr>
        <p:spPr/>
        <p:txBody>
          <a:bodyPr>
            <a:normAutofit/>
          </a:bodyPr>
          <a:lstStyle/>
          <a:p>
            <a:r>
              <a:rPr lang="en-US" sz="4000" b="1" dirty="0">
                <a:ea typeface="Trebuchet MS"/>
                <a:cs typeface="Trebuchet MS"/>
                <a:sym typeface="Trebuchet MS"/>
              </a:rPr>
              <a:t>Lessons Learnt</a:t>
            </a:r>
            <a:endParaRPr lang="en-US" sz="4000" b="1" dirty="0"/>
          </a:p>
        </p:txBody>
      </p:sp>
      <p:sp>
        <p:nvSpPr>
          <p:cNvPr id="6" name="Content Placeholder 5">
            <a:extLst>
              <a:ext uri="{FF2B5EF4-FFF2-40B4-BE49-F238E27FC236}">
                <a16:creationId xmlns:a16="http://schemas.microsoft.com/office/drawing/2014/main" id="{742BABF7-3C99-DF4C-9998-69B7B3B4C0EA}"/>
              </a:ext>
            </a:extLst>
          </p:cNvPr>
          <p:cNvSpPr>
            <a:spLocks noGrp="1"/>
          </p:cNvSpPr>
          <p:nvPr>
            <p:ph idx="1"/>
          </p:nvPr>
        </p:nvSpPr>
        <p:spPr/>
        <p:txBody>
          <a:bodyPr/>
          <a:lstStyle/>
          <a:p>
            <a:pPr lvl="0" algn="just">
              <a:spcBef>
                <a:spcPts val="0"/>
              </a:spcBef>
              <a:spcAft>
                <a:spcPts val="0"/>
              </a:spcAft>
            </a:pPr>
            <a:endParaRPr lang="en-US" dirty="0"/>
          </a:p>
          <a:p>
            <a:pPr lvl="0" algn="just">
              <a:spcBef>
                <a:spcPts val="0"/>
              </a:spcBef>
              <a:spcAft>
                <a:spcPts val="0"/>
              </a:spcAft>
            </a:pPr>
            <a:endParaRPr lang="en-US" dirty="0"/>
          </a:p>
          <a:p>
            <a:pPr algn="just">
              <a:spcBef>
                <a:spcPts val="0"/>
              </a:spcBef>
              <a:spcAft>
                <a:spcPts val="0"/>
              </a:spcAft>
            </a:pPr>
            <a:r>
              <a:rPr lang="en-US" dirty="0">
                <a:ea typeface="Arial"/>
                <a:cs typeface="Arial"/>
                <a:sym typeface="Trebuchet MS"/>
              </a:rPr>
              <a:t>Discuss on the lessons learned and what you could have done differently knowing what you now know</a:t>
            </a:r>
          </a:p>
          <a:p>
            <a:pPr algn="just">
              <a:spcBef>
                <a:spcPts val="0"/>
              </a:spcBef>
              <a:spcAft>
                <a:spcPts val="0"/>
              </a:spcAft>
            </a:pPr>
            <a:endParaRPr lang="en-US" dirty="0">
              <a:ea typeface="Arial"/>
              <a:cs typeface="Arial"/>
              <a:sym typeface="Trebuchet MS"/>
            </a:endParaRPr>
          </a:p>
          <a:p>
            <a:pPr algn="just">
              <a:spcBef>
                <a:spcPts val="0"/>
              </a:spcBef>
              <a:spcAft>
                <a:spcPts val="0"/>
              </a:spcAft>
            </a:pPr>
            <a:r>
              <a:rPr lang="en-US" dirty="0">
                <a:ea typeface="Arial"/>
                <a:cs typeface="Arial"/>
                <a:sym typeface="Trebuchet MS"/>
              </a:rPr>
              <a:t>Give an overview of issues that has been overcome in this project.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CF295-690E-7449-BE41-244C2E535261}"/>
              </a:ext>
            </a:extLst>
          </p:cNvPr>
          <p:cNvSpPr>
            <a:spLocks noGrp="1"/>
          </p:cNvSpPr>
          <p:nvPr>
            <p:ph type="title"/>
          </p:nvPr>
        </p:nvSpPr>
        <p:spPr>
          <a:xfrm>
            <a:off x="838200" y="1"/>
            <a:ext cx="10515600" cy="838200"/>
          </a:xfrm>
        </p:spPr>
        <p:txBody>
          <a:bodyPr anchor="ctr">
            <a:normAutofit/>
          </a:bodyPr>
          <a:lstStyle/>
          <a:p>
            <a:r>
              <a:rPr lang="en-US" sz="4000" b="1" dirty="0"/>
              <a:t>Conclusion and Future work</a:t>
            </a:r>
          </a:p>
        </p:txBody>
      </p:sp>
      <p:sp>
        <p:nvSpPr>
          <p:cNvPr id="3" name="Content Placeholder 2">
            <a:extLst>
              <a:ext uri="{FF2B5EF4-FFF2-40B4-BE49-F238E27FC236}">
                <a16:creationId xmlns:a16="http://schemas.microsoft.com/office/drawing/2014/main" id="{E5713ACA-6861-65B2-6CB3-3A5D4C6E21A0}"/>
              </a:ext>
            </a:extLst>
          </p:cNvPr>
          <p:cNvSpPr>
            <a:spLocks noGrp="1"/>
          </p:cNvSpPr>
          <p:nvPr>
            <p:ph idx="1"/>
          </p:nvPr>
        </p:nvSpPr>
        <p:spPr/>
        <p:txBody>
          <a:bodyPr>
            <a:normAutofit fontScale="92500" lnSpcReduction="10000"/>
          </a:bodyPr>
          <a:lstStyle/>
          <a:p>
            <a:pPr marL="0" marR="0" lvl="0" indent="0" algn="just" rtl="0">
              <a:spcBef>
                <a:spcPts val="0"/>
              </a:spcBef>
              <a:spcAft>
                <a:spcPts val="0"/>
              </a:spcAft>
              <a:buNone/>
            </a:pPr>
            <a:r>
              <a:rPr lang="en-US" sz="2800" dirty="0" err="1">
                <a:solidFill>
                  <a:srgbClr val="0033CC"/>
                </a:solidFill>
                <a:latin typeface="Trebuchet MS"/>
                <a:ea typeface="Trebuchet MS"/>
                <a:cs typeface="Trebuchet MS"/>
                <a:sym typeface="Trebuchet MS"/>
              </a:rPr>
              <a:t>TextBlob</a:t>
            </a:r>
            <a:r>
              <a:rPr lang="en-US" sz="2800" dirty="0">
                <a:solidFill>
                  <a:srgbClr val="0033CC"/>
                </a:solidFill>
                <a:latin typeface="Trebuchet MS"/>
                <a:ea typeface="Trebuchet MS"/>
                <a:cs typeface="Trebuchet MS"/>
                <a:sym typeface="Trebuchet MS"/>
              </a:rPr>
              <a:t> for news sentiment analysis provides satisfactory results by giving the sentiment score between -1 and 1 where lesser score means negative sentiment and higher score means positive sentiments and near zero infers neutral sentiments.</a:t>
            </a:r>
            <a:endParaRPr lang="en-US" dirty="0"/>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US" sz="2800" dirty="0">
                <a:solidFill>
                  <a:srgbClr val="0033CC"/>
                </a:solidFill>
                <a:latin typeface="Trebuchet MS"/>
                <a:ea typeface="Trebuchet MS"/>
                <a:cs typeface="Trebuchet MS"/>
                <a:sym typeface="Trebuchet MS"/>
              </a:rPr>
              <a:t>For the price forecasting, LSTM model provides satisfactory results which has been implemented with 2 LSTM layers, one dense layer and one dropout layer.</a:t>
            </a: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US" sz="2800" dirty="0">
                <a:solidFill>
                  <a:srgbClr val="0033CC"/>
                </a:solidFill>
                <a:latin typeface="Trebuchet MS"/>
                <a:ea typeface="Trebuchet MS"/>
                <a:cs typeface="Trebuchet MS"/>
                <a:sym typeface="Trebuchet MS"/>
              </a:rPr>
              <a:t>In the future, </a:t>
            </a:r>
            <a:r>
              <a:rPr lang="en-US" sz="2800" dirty="0" err="1">
                <a:solidFill>
                  <a:srgbClr val="0033CC"/>
                </a:solidFill>
                <a:latin typeface="Trebuchet MS"/>
                <a:ea typeface="Trebuchet MS"/>
                <a:cs typeface="Trebuchet MS"/>
                <a:sym typeface="Trebuchet MS"/>
              </a:rPr>
              <a:t>licenceing</a:t>
            </a:r>
            <a:r>
              <a:rPr lang="en-US" sz="2800" dirty="0">
                <a:solidFill>
                  <a:srgbClr val="0033CC"/>
                </a:solidFill>
                <a:latin typeface="Trebuchet MS"/>
                <a:ea typeface="Trebuchet MS"/>
                <a:cs typeface="Trebuchet MS"/>
                <a:sym typeface="Trebuchet MS"/>
              </a:rPr>
              <a:t> and permissions can be obtained to provide wallet to the users for the transactions and buying currencies. </a:t>
            </a: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US" sz="2800" dirty="0">
                <a:solidFill>
                  <a:srgbClr val="0033CC"/>
                </a:solidFill>
                <a:latin typeface="Trebuchet MS"/>
                <a:ea typeface="Trebuchet MS"/>
                <a:cs typeface="Trebuchet MS"/>
                <a:sym typeface="Trebuchet MS"/>
              </a:rPr>
              <a:t> </a:t>
            </a:r>
            <a:endParaRPr lang="en-US" dirty="0"/>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a:bodyPr>
          <a:lstStyle/>
          <a:p>
            <a:r>
              <a:rPr lang="en-US" sz="4000" b="1" dirty="0"/>
              <a:t>References</a:t>
            </a:r>
            <a:endParaRPr lang="en-US" b="1" dirty="0"/>
          </a:p>
        </p:txBody>
      </p:sp>
      <p:sp>
        <p:nvSpPr>
          <p:cNvPr id="3" name="Content Placeholder 2">
            <a:extLst>
              <a:ext uri="{FF2B5EF4-FFF2-40B4-BE49-F238E27FC236}">
                <a16:creationId xmlns:a16="http://schemas.microsoft.com/office/drawing/2014/main" id="{0304D912-E742-6C69-26C8-E637A3F1AEC8}"/>
              </a:ext>
            </a:extLst>
          </p:cNvPr>
          <p:cNvSpPr>
            <a:spLocks noGrp="1"/>
          </p:cNvSpPr>
          <p:nvPr>
            <p:ph idx="1"/>
          </p:nvPr>
        </p:nvSpPr>
        <p:spPr/>
        <p:txBody>
          <a:bodyPr/>
          <a:lstStyle/>
          <a:p>
            <a:pPr marL="342900" marR="0" lvl="0" indent="12700" algn="just" rtl="0">
              <a:spcBef>
                <a:spcPts val="0"/>
              </a:spcBef>
              <a:spcAft>
                <a:spcPts val="0"/>
              </a:spcAft>
              <a:buNone/>
            </a:pPr>
            <a:r>
              <a:rPr lang="en-US" sz="2800" dirty="0">
                <a:solidFill>
                  <a:srgbClr val="0000FF"/>
                </a:solidFill>
                <a:latin typeface="Trebuchet MS"/>
                <a:ea typeface="Trebuchet MS"/>
                <a:cs typeface="Trebuchet MS"/>
                <a:sym typeface="Trebuchet MS"/>
              </a:rPr>
              <a:t>Provide references pertaining to your research according to IEEE format.</a:t>
            </a:r>
            <a:endParaRPr lang="en-US" dirty="0"/>
          </a:p>
          <a:p>
            <a:pPr marL="342900" marR="0" lvl="0" indent="12700" algn="just" rtl="0">
              <a:spcBef>
                <a:spcPts val="480"/>
              </a:spcBef>
              <a:spcAft>
                <a:spcPts val="0"/>
              </a:spcAft>
              <a:buNone/>
            </a:pPr>
            <a:endParaRPr lang="en-US" sz="2800" dirty="0">
              <a:solidFill>
                <a:srgbClr val="0000FF"/>
              </a:solidFill>
              <a:latin typeface="Trebuchet MS"/>
              <a:ea typeface="Trebuchet MS"/>
              <a:cs typeface="Trebuchet MS"/>
              <a:sym typeface="Trebuchet MS"/>
            </a:endParaRPr>
          </a:p>
          <a:p>
            <a:pPr marL="342900" marR="0" lvl="0" indent="12700" algn="just" rtl="0">
              <a:spcBef>
                <a:spcPts val="480"/>
              </a:spcBef>
              <a:spcAft>
                <a:spcPts val="0"/>
              </a:spcAft>
              <a:buNone/>
            </a:pPr>
            <a:r>
              <a:rPr lang="en-US" sz="2800" dirty="0">
                <a:solidFill>
                  <a:srgbClr val="0000FF"/>
                </a:solidFill>
                <a:latin typeface="Trebuchet MS"/>
                <a:ea typeface="Trebuchet MS"/>
                <a:cs typeface="Trebuchet MS"/>
                <a:sym typeface="Trebuchet MS"/>
              </a:rPr>
              <a:t>Example:</a:t>
            </a:r>
            <a:endParaRPr lang="en-US" dirty="0"/>
          </a:p>
          <a:p>
            <a:pPr marL="342900" marR="0" lvl="0" indent="12700" algn="just" rtl="0">
              <a:spcBef>
                <a:spcPts val="480"/>
              </a:spcBef>
              <a:spcAft>
                <a:spcPts val="0"/>
              </a:spcAft>
              <a:buNone/>
            </a:pPr>
            <a:r>
              <a:rPr lang="en-US" sz="2800" dirty="0">
                <a:solidFill>
                  <a:schemeClr val="dk1"/>
                </a:solidFill>
                <a:latin typeface="Arial"/>
                <a:ea typeface="Arial"/>
                <a:cs typeface="Arial"/>
                <a:sym typeface="Arial"/>
              </a:rPr>
              <a:t>G. Eason, B. Noble, and I. N. Sneddon, “On certain integrals of Lipschitz-Hankel type involving products of Bessel functions,” Phil. Trans. Roy. Soc. London, vol. A247, pp. 529–551, April 1955. </a:t>
            </a:r>
            <a:r>
              <a:rPr lang="en-US" sz="2800" i="1" dirty="0">
                <a:solidFill>
                  <a:schemeClr val="dk1"/>
                </a:solidFill>
                <a:latin typeface="Arial"/>
                <a:ea typeface="Arial"/>
                <a:cs typeface="Arial"/>
                <a:sym typeface="Arial"/>
              </a:rPr>
              <a:t>(references)</a:t>
            </a:r>
            <a:endParaRPr lang="en-US" sz="2800" dirty="0">
              <a:solidFill>
                <a:schemeClr val="dk1"/>
              </a:solidFill>
              <a:latin typeface="Arial"/>
              <a:ea typeface="Arial"/>
              <a:cs typeface="Arial"/>
              <a:sym typeface="Arial"/>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F2CB2-8A79-0845-BFEF-25544225CB08}"/>
              </a:ext>
            </a:extLst>
          </p:cNvPr>
          <p:cNvSpPr>
            <a:spLocks noGrp="1"/>
          </p:cNvSpPr>
          <p:nvPr>
            <p:ph type="title"/>
          </p:nvPr>
        </p:nvSpPr>
        <p:spPr>
          <a:xfrm>
            <a:off x="838200" y="1"/>
            <a:ext cx="10515600" cy="838200"/>
          </a:xfrm>
        </p:spPr>
        <p:txBody>
          <a:bodyPr anchor="ctr">
            <a:normAutofit/>
          </a:bodyPr>
          <a:lstStyle/>
          <a:p>
            <a:r>
              <a:rPr lang="en-US" sz="4000" b="1" dirty="0"/>
              <a:t>Any other information</a:t>
            </a:r>
          </a:p>
        </p:txBody>
      </p:sp>
      <p:graphicFrame>
        <p:nvGraphicFramePr>
          <p:cNvPr id="8" name="Content Placeholder 5">
            <a:extLst>
              <a:ext uri="{FF2B5EF4-FFF2-40B4-BE49-F238E27FC236}">
                <a16:creationId xmlns:a16="http://schemas.microsoft.com/office/drawing/2014/main" id="{439040B7-6279-47F1-A06B-3BC67B0CB2F7}"/>
              </a:ext>
            </a:extLst>
          </p:cNvPr>
          <p:cNvGraphicFramePr>
            <a:graphicFrameLocks noGrp="1"/>
          </p:cNvGraphicFramePr>
          <p:nvPr>
            <p:ph idx="1"/>
            <p:extLst>
              <p:ext uri="{D42A27DB-BD31-4B8C-83A1-F6EECF244321}">
                <p14:modId xmlns:p14="http://schemas.microsoft.com/office/powerpoint/2010/main" val="2051212838"/>
              </p:ext>
            </p:extLst>
          </p:nvPr>
        </p:nvGraphicFramePr>
        <p:xfrm>
          <a:off x="838200" y="1143000"/>
          <a:ext cx="10515600" cy="4881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5501" y="2971800"/>
            <a:ext cx="3164392" cy="830997"/>
          </a:xfrm>
          <a:prstGeom prst="rect">
            <a:avLst/>
          </a:prstGeom>
        </p:spPr>
        <p:txBody>
          <a:bodyPr wrap="none">
            <a:spAutoFit/>
          </a:bodyPr>
          <a:lstStyle/>
          <a:p>
            <a:pPr algn="r"/>
            <a:r>
              <a:rPr lang="en-US" sz="4800" b="1" dirty="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
        <p:nvSpPr>
          <p:cNvPr id="4" name="Content Placeholder 3">
            <a:extLst>
              <a:ext uri="{FF2B5EF4-FFF2-40B4-BE49-F238E27FC236}">
                <a16:creationId xmlns:a16="http://schemas.microsoft.com/office/drawing/2014/main" id="{3B06FEB5-8E8D-E7EA-1C6C-1D994E111DA2}"/>
              </a:ext>
            </a:extLst>
          </p:cNvPr>
          <p:cNvSpPr>
            <a:spLocks noGrp="1"/>
          </p:cNvSpPr>
          <p:nvPr>
            <p:ph idx="1"/>
          </p:nvPr>
        </p:nvSpPr>
        <p:spPr/>
        <p:txBody>
          <a:bodyPr>
            <a:normAutofit fontScale="92500" lnSpcReduction="10000"/>
          </a:bodyPr>
          <a:lstStyle/>
          <a:p>
            <a:pPr marL="342887" marR="0" lvl="0" indent="-342887" algn="just" rtl="0">
              <a:spcBef>
                <a:spcPts val="0"/>
              </a:spcBef>
              <a:spcAft>
                <a:spcPts val="0"/>
              </a:spcAft>
              <a:buNone/>
            </a:pPr>
            <a:endParaRPr lang="en-US" sz="2000" dirty="0">
              <a:latin typeface="Arial Black"/>
              <a:ea typeface="Arial Black"/>
              <a:cs typeface="Arial Black"/>
              <a:sym typeface="Arial Black"/>
            </a:endParaRPr>
          </a:p>
          <a:p>
            <a:pPr marL="527037" marR="0" lvl="0" indent="-298450" algn="just" rtl="0">
              <a:spcBef>
                <a:spcPts val="0"/>
              </a:spcBef>
              <a:spcAft>
                <a:spcPts val="0"/>
              </a:spcAft>
              <a:buClr>
                <a:srgbClr val="000000"/>
              </a:buClr>
              <a:buSzPts val="2000"/>
              <a:buFont typeface="Arial"/>
              <a:buChar char="•"/>
            </a:pPr>
            <a:r>
              <a:rPr lang="en-US" sz="2800" b="0" i="0" u="none" strike="noStrike" dirty="0">
                <a:solidFill>
                  <a:srgbClr val="000000"/>
                </a:solidFill>
                <a:latin typeface="Arial"/>
                <a:ea typeface="Arial"/>
                <a:cs typeface="Arial"/>
                <a:sym typeface="Arial"/>
              </a:rPr>
              <a:t>Since we know that the buzz of cryptocurrency is growing exponentially and everyone is eager to try their hands on this new era currency, but the knowledge and awareness about it is quite low among the common people.</a:t>
            </a:r>
          </a:p>
          <a:p>
            <a:pPr marL="527037" marR="0" lvl="0" indent="-298450" algn="just" rtl="0">
              <a:spcBef>
                <a:spcPts val="0"/>
              </a:spcBef>
              <a:spcAft>
                <a:spcPts val="0"/>
              </a:spcAft>
              <a:buClr>
                <a:srgbClr val="000000"/>
              </a:buClr>
              <a:buSzPts val="2000"/>
              <a:buFont typeface="Arial"/>
              <a:buChar char="•"/>
            </a:pPr>
            <a:endParaRPr lang="en-US" sz="2800" dirty="0"/>
          </a:p>
          <a:p>
            <a:pPr marL="527037" marR="0" lvl="0" indent="-298450" algn="just" rtl="0">
              <a:spcBef>
                <a:spcPts val="0"/>
              </a:spcBef>
              <a:spcAft>
                <a:spcPts val="0"/>
              </a:spcAft>
              <a:buClr>
                <a:srgbClr val="000000"/>
              </a:buClr>
              <a:buSzPts val="2000"/>
              <a:buFont typeface="Arial"/>
              <a:buChar char="•"/>
            </a:pPr>
            <a:r>
              <a:rPr lang="en-US" sz="2800" b="0" i="0" u="none" strike="noStrike" dirty="0">
                <a:solidFill>
                  <a:srgbClr val="000000"/>
                </a:solidFill>
                <a:latin typeface="Arial"/>
                <a:ea typeface="Arial"/>
                <a:cs typeface="Arial"/>
                <a:sym typeface="Arial"/>
              </a:rPr>
              <a:t>It takes a lot of time and efforts to get yourself educated in this domain      which not many people are willing to spare and an additional challenge is how to find the reliable source of knowledge in this era of scams.</a:t>
            </a:r>
          </a:p>
          <a:p>
            <a:pPr marL="527037" marR="0" lvl="0" indent="-298450" algn="just" rtl="0">
              <a:spcBef>
                <a:spcPts val="0"/>
              </a:spcBef>
              <a:spcAft>
                <a:spcPts val="0"/>
              </a:spcAft>
              <a:buClr>
                <a:srgbClr val="000000"/>
              </a:buClr>
              <a:buSzPts val="2000"/>
              <a:buFont typeface="Arial"/>
              <a:buChar char="•"/>
            </a:pPr>
            <a:endParaRPr lang="en-US" sz="2800" dirty="0"/>
          </a:p>
          <a:p>
            <a:pPr marL="527037" marR="0" lvl="0" indent="-298450" algn="just" rtl="0">
              <a:spcBef>
                <a:spcPts val="0"/>
              </a:spcBef>
              <a:spcAft>
                <a:spcPts val="0"/>
              </a:spcAft>
              <a:buClr>
                <a:srgbClr val="000000"/>
              </a:buClr>
              <a:buSzPts val="2000"/>
              <a:buFont typeface="Arial"/>
              <a:buChar char="•"/>
            </a:pPr>
            <a:r>
              <a:rPr lang="en-US" sz="2800" b="0" i="0" u="none" strike="noStrike" dirty="0">
                <a:solidFill>
                  <a:srgbClr val="000000"/>
                </a:solidFill>
                <a:latin typeface="Arial"/>
                <a:ea typeface="Arial"/>
                <a:cs typeface="Arial"/>
                <a:sym typeface="Arial"/>
              </a:rPr>
              <a:t>To overcome all these challenges and to provide people with one stop solution we are building PAYCRYPTO. It is an application from where people can start their crypto journey with minimum efforts.</a:t>
            </a:r>
            <a:endParaRPr lang="en-US" sz="2800" dirty="0"/>
          </a:p>
          <a:p>
            <a:endParaRPr lang="en-IN" dirty="0"/>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
        <p:nvSpPr>
          <p:cNvPr id="4" name="Content Placeholder 3">
            <a:extLst>
              <a:ext uri="{FF2B5EF4-FFF2-40B4-BE49-F238E27FC236}">
                <a16:creationId xmlns:a16="http://schemas.microsoft.com/office/drawing/2014/main" id="{3B06FEB5-8E8D-E7EA-1C6C-1D994E111DA2}"/>
              </a:ext>
            </a:extLst>
          </p:cNvPr>
          <p:cNvSpPr>
            <a:spLocks noGrp="1"/>
          </p:cNvSpPr>
          <p:nvPr>
            <p:ph idx="1"/>
          </p:nvPr>
        </p:nvSpPr>
        <p:spPr/>
        <p:txBody>
          <a:bodyPr>
            <a:normAutofit fontScale="85000" lnSpcReduction="20000"/>
          </a:bodyPr>
          <a:lstStyle/>
          <a:p>
            <a:pPr marL="342887" marR="0" lvl="0" indent="-342887" algn="just" rtl="0">
              <a:spcBef>
                <a:spcPts val="0"/>
              </a:spcBef>
              <a:spcAft>
                <a:spcPts val="0"/>
              </a:spcAft>
              <a:buNone/>
            </a:pPr>
            <a:endParaRPr lang="en-US" sz="2800" b="1" dirty="0">
              <a:latin typeface="Arial Black"/>
              <a:ea typeface="Arial Black"/>
              <a:cs typeface="Arial Black"/>
              <a:sym typeface="Arial Black"/>
            </a:endParaRPr>
          </a:p>
          <a:p>
            <a:pPr marL="285750" marR="0" lvl="0" indent="-292100" algn="just" rtl="0">
              <a:spcBef>
                <a:spcPts val="320"/>
              </a:spcBef>
              <a:spcAft>
                <a:spcPts val="0"/>
              </a:spcAft>
              <a:buClr>
                <a:srgbClr val="000000"/>
              </a:buClr>
              <a:buSzPts val="1900"/>
              <a:buFont typeface="Arial"/>
              <a:buChar char="•"/>
            </a:pPr>
            <a:r>
              <a:rPr lang="en-US" b="0" i="0" u="none" strike="noStrike" dirty="0">
                <a:solidFill>
                  <a:srgbClr val="000000"/>
                </a:solidFill>
                <a:latin typeface="Arial"/>
                <a:ea typeface="Arial"/>
                <a:cs typeface="Arial"/>
                <a:sym typeface="Arial"/>
              </a:rPr>
              <a:t>When it comes to transactions and investments, cryptocurrencies function much like conventional currency. Through the use of the stock market and transactions with both individuals and companies, it is possible to use this platform in a manner similar to that of managing fiat currencies such as dollars and rupees.</a:t>
            </a:r>
          </a:p>
          <a:p>
            <a:pPr marL="285750" marR="0" lvl="0" indent="-292100" algn="just" rtl="0">
              <a:spcBef>
                <a:spcPts val="320"/>
              </a:spcBef>
              <a:spcAft>
                <a:spcPts val="0"/>
              </a:spcAft>
              <a:buClr>
                <a:srgbClr val="000000"/>
              </a:buClr>
              <a:buSzPts val="1900"/>
              <a:buFont typeface="Arial"/>
              <a:buChar char="•"/>
            </a:pPr>
            <a:endParaRPr lang="en-US" b="0" i="0" u="none" strike="noStrike" dirty="0">
              <a:solidFill>
                <a:srgbClr val="000000"/>
              </a:solidFill>
              <a:latin typeface="Arial"/>
              <a:ea typeface="Arial"/>
              <a:cs typeface="Arial"/>
              <a:sym typeface="Arial"/>
            </a:endParaRPr>
          </a:p>
          <a:p>
            <a:pPr marL="285750" marR="0" lvl="0" indent="-292100" algn="just" rtl="0">
              <a:spcBef>
                <a:spcPts val="320"/>
              </a:spcBef>
              <a:spcAft>
                <a:spcPts val="0"/>
              </a:spcAft>
              <a:buClr>
                <a:srgbClr val="000000"/>
              </a:buClr>
              <a:buSzPts val="1900"/>
              <a:buFont typeface="Arial"/>
              <a:buChar char="•"/>
            </a:pPr>
            <a:r>
              <a:rPr lang="en-US" dirty="0">
                <a:latin typeface="Arial" panose="020B0604020202020204" pitchFamily="34" charset="0"/>
                <a:cs typeface="Arial" panose="020B0604020202020204" pitchFamily="34" charset="0"/>
              </a:rPr>
              <a:t>This platform's sophisticated price prediction feature—which is intended to predict the swings in value of well-known cryptocurrencies—is a strong argument for using it. By providing customers with early access to anticipated price movements, this service helps them reduce investment risk by allowing them to plan ahead and make the best possible investment decisions.</a:t>
            </a:r>
          </a:p>
          <a:p>
            <a:pPr marL="285750" marR="0" lvl="0" indent="-292100" algn="just" rtl="0">
              <a:spcBef>
                <a:spcPts val="320"/>
              </a:spcBef>
              <a:spcAft>
                <a:spcPts val="0"/>
              </a:spcAft>
              <a:buClr>
                <a:srgbClr val="000000"/>
              </a:buClr>
              <a:buSzPts val="1900"/>
              <a:buFont typeface="Arial"/>
              <a:buChar char="•"/>
            </a:pPr>
            <a:endParaRPr lang="en-US" dirty="0"/>
          </a:p>
          <a:p>
            <a:pPr marL="285750" marR="0" lvl="0" indent="-285750" algn="just" rtl="0">
              <a:spcBef>
                <a:spcPts val="0"/>
              </a:spcBef>
              <a:spcAft>
                <a:spcPts val="0"/>
              </a:spcAft>
              <a:buClr>
                <a:srgbClr val="000000"/>
              </a:buClr>
              <a:buSzPts val="1800"/>
              <a:buFont typeface="Arial"/>
              <a:buChar char="•"/>
            </a:pPr>
            <a:r>
              <a:rPr lang="en-US" b="0" i="0" u="none" strike="noStrike" dirty="0">
                <a:solidFill>
                  <a:srgbClr val="000000"/>
                </a:solidFill>
                <a:latin typeface="Arial"/>
                <a:ea typeface="Arial"/>
                <a:cs typeface="Arial"/>
                <a:sym typeface="Arial"/>
              </a:rPr>
              <a:t>In addition to that, the users can do transactions to other users in cryptocurrencies as major companies like tesla and ford have already started accepting cryptocurrency as their mode of payment and in the coming future all the companies are going to do the same. </a:t>
            </a:r>
            <a:endParaRPr lang="en-IN" dirty="0">
              <a:solidFill>
                <a:srgbClr val="0033CC"/>
              </a:solidFill>
              <a:latin typeface="Trebuchet MS"/>
              <a:ea typeface="Trebuchet MS"/>
              <a:cs typeface="Trebuchet MS"/>
              <a:sym typeface="Trebuchet MS"/>
            </a:endParaRPr>
          </a:p>
          <a:p>
            <a:endParaRPr lang="en-IN" dirty="0"/>
          </a:p>
        </p:txBody>
      </p:sp>
    </p:spTree>
    <p:extLst>
      <p:ext uri="{BB962C8B-B14F-4D97-AF65-F5344CB8AC3E}">
        <p14:creationId xmlns:p14="http://schemas.microsoft.com/office/powerpoint/2010/main" val="27498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763000" cy="4881563"/>
          </a:xfrm>
        </p:spPr>
        <p:txBody>
          <a:bodyPr>
            <a:normAutofit/>
          </a:bodyPr>
          <a:lstStyle/>
          <a:p>
            <a:r>
              <a:rPr lang="en-US" b="1" dirty="0">
                <a:effectLst/>
                <a:latin typeface="Times New Roman" panose="02020603050405020304" pitchFamily="18" charset="0"/>
                <a:ea typeface="Cambria" panose="02040503050406030204" pitchFamily="18" charset="0"/>
              </a:rPr>
              <a:t>Functional</a:t>
            </a:r>
            <a:r>
              <a:rPr lang="en-US" b="1" spc="-30" dirty="0">
                <a:effectLst/>
                <a:latin typeface="Times New Roman" panose="02020603050405020304" pitchFamily="18" charset="0"/>
                <a:ea typeface="Cambria" panose="02040503050406030204" pitchFamily="18" charset="0"/>
              </a:rPr>
              <a:t> </a:t>
            </a:r>
            <a:r>
              <a:rPr lang="en-US" b="1" dirty="0">
                <a:effectLst/>
                <a:latin typeface="Times New Roman" panose="02020603050405020304" pitchFamily="18" charset="0"/>
                <a:ea typeface="Cambria" panose="02040503050406030204" pitchFamily="18" charset="0"/>
              </a:rPr>
              <a:t>Requirements:</a:t>
            </a:r>
          </a:p>
          <a:p>
            <a:pPr lvl="1"/>
            <a:r>
              <a:rPr lang="en-US" sz="2000" dirty="0">
                <a:effectLst/>
                <a:latin typeface="Times New Roman" panose="02020603050405020304" pitchFamily="18" charset="0"/>
                <a:ea typeface="Cambria" panose="02040503050406030204" pitchFamily="18" charset="0"/>
              </a:rPr>
              <a:t>Crypto Price Prediction </a:t>
            </a:r>
          </a:p>
          <a:p>
            <a:pPr lvl="1"/>
            <a:r>
              <a:rPr lang="en-US" sz="2000" dirty="0">
                <a:effectLst/>
                <a:latin typeface="Times New Roman" panose="02020603050405020304" pitchFamily="18" charset="0"/>
                <a:ea typeface="Cambria" panose="02040503050406030204" pitchFamily="18" charset="0"/>
              </a:rPr>
              <a:t>Wallet Creation </a:t>
            </a:r>
            <a:endParaRPr lang="en-US" sz="2000" dirty="0">
              <a:latin typeface="Times New Roman" panose="02020603050405020304" pitchFamily="18" charset="0"/>
              <a:ea typeface="Cambria" panose="02040503050406030204" pitchFamily="18" charset="0"/>
            </a:endParaRPr>
          </a:p>
          <a:p>
            <a:pPr lvl="1"/>
            <a:r>
              <a:rPr lang="en-US" sz="2000" dirty="0">
                <a:effectLst/>
                <a:latin typeface="Times New Roman" panose="02020603050405020304" pitchFamily="18" charset="0"/>
                <a:ea typeface="Cambria" panose="02040503050406030204" pitchFamily="18" charset="0"/>
              </a:rPr>
              <a:t>Buying and Trading Crypto </a:t>
            </a:r>
          </a:p>
          <a:p>
            <a:pPr lvl="1"/>
            <a:r>
              <a:rPr lang="en-US" sz="2000" dirty="0">
                <a:effectLst/>
                <a:latin typeface="Times New Roman" panose="02020603050405020304" pitchFamily="18" charset="0"/>
                <a:ea typeface="Cambria" panose="02040503050406030204" pitchFamily="18" charset="0"/>
              </a:rPr>
              <a:t>Peer-to-Peer Crypto Transfers </a:t>
            </a:r>
            <a:endParaRPr lang="en-US" sz="2000" dirty="0">
              <a:latin typeface="Times New Roman" panose="02020603050405020304" pitchFamily="18" charset="0"/>
              <a:ea typeface="Cambria" panose="02040503050406030204" pitchFamily="18" charset="0"/>
            </a:endParaRPr>
          </a:p>
          <a:p>
            <a:pPr marL="457200" lvl="1" indent="0">
              <a:buNone/>
            </a:pPr>
            <a:endParaRPr lang="en-US" sz="2000" dirty="0">
              <a:latin typeface="Times New Roman" panose="02020603050405020304" pitchFamily="18" charset="0"/>
              <a:ea typeface="Cambria" panose="02040503050406030204" pitchFamily="18" charset="0"/>
              <a:cs typeface="Cambria" panose="02040503050406030204" pitchFamily="18" charset="0"/>
            </a:endParaRPr>
          </a:p>
          <a:p>
            <a:r>
              <a:rPr lang="en-US" b="1" dirty="0">
                <a:effectLst/>
                <a:latin typeface="Times New Roman" panose="02020603050405020304" pitchFamily="18" charset="0"/>
                <a:ea typeface="Cambria" panose="02040503050406030204" pitchFamily="18" charset="0"/>
                <a:cs typeface="Cambria" panose="02040503050406030204" pitchFamily="18" charset="0"/>
              </a:rPr>
              <a:t>Non-Functional</a:t>
            </a:r>
            <a:r>
              <a:rPr lang="en-US" b="1" spc="-40" dirty="0">
                <a:effectLst/>
                <a:latin typeface="Times New Roman" panose="02020603050405020304" pitchFamily="18" charset="0"/>
                <a:ea typeface="Cambria" panose="02040503050406030204" pitchFamily="18" charset="0"/>
                <a:cs typeface="Cambria" panose="02040503050406030204" pitchFamily="18" charset="0"/>
              </a:rPr>
              <a:t> </a:t>
            </a:r>
            <a:r>
              <a:rPr lang="en-US" b="1" dirty="0">
                <a:effectLst/>
                <a:latin typeface="Times New Roman" panose="02020603050405020304" pitchFamily="18" charset="0"/>
                <a:ea typeface="Cambria" panose="02040503050406030204" pitchFamily="18" charset="0"/>
                <a:cs typeface="Cambria" panose="02040503050406030204" pitchFamily="18" charset="0"/>
              </a:rPr>
              <a:t>Requirements:</a:t>
            </a:r>
            <a:endParaRPr lang="en-US" sz="1800" b="1" dirty="0">
              <a:latin typeface="Times New Roman" panose="02020603050405020304" pitchFamily="18" charset="0"/>
              <a:ea typeface="Cambria" panose="02040503050406030204" pitchFamily="18" charset="0"/>
            </a:endParaRPr>
          </a:p>
          <a:p>
            <a:pPr lvl="1"/>
            <a:r>
              <a:rPr lang="en-US" sz="2000" dirty="0">
                <a:effectLst/>
                <a:latin typeface="Times New Roman" panose="02020603050405020304" pitchFamily="18" charset="0"/>
                <a:ea typeface="Cambria" panose="02040503050406030204" pitchFamily="18" charset="0"/>
                <a:cs typeface="Cambria" panose="02040503050406030204" pitchFamily="18" charset="0"/>
              </a:rPr>
              <a:t>Performance</a:t>
            </a:r>
            <a:r>
              <a:rPr lang="en-US" sz="2000" spc="-25" dirty="0">
                <a:effectLst/>
                <a:latin typeface="Times New Roman" panose="02020603050405020304" pitchFamily="18" charset="0"/>
                <a:ea typeface="Cambria" panose="02040503050406030204" pitchFamily="18" charset="0"/>
                <a:cs typeface="Cambria" panose="02040503050406030204" pitchFamily="18" charset="0"/>
              </a:rPr>
              <a:t> </a:t>
            </a:r>
            <a:r>
              <a:rPr lang="en-US" sz="2000" dirty="0">
                <a:effectLst/>
                <a:latin typeface="Times New Roman" panose="02020603050405020304" pitchFamily="18" charset="0"/>
                <a:ea typeface="Cambria" panose="02040503050406030204" pitchFamily="18" charset="0"/>
                <a:cs typeface="Cambria" panose="02040503050406030204" pitchFamily="18" charset="0"/>
              </a:rPr>
              <a:t>Requirement</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lvl="1"/>
            <a:r>
              <a:rPr lang="en-US" sz="2000" dirty="0">
                <a:effectLst/>
                <a:latin typeface="Times New Roman" panose="02020603050405020304" pitchFamily="18" charset="0"/>
                <a:ea typeface="Cambria" panose="02040503050406030204" pitchFamily="18" charset="0"/>
              </a:rPr>
              <a:t>Security</a:t>
            </a:r>
            <a:r>
              <a:rPr lang="en-US" sz="2000" spc="-30" dirty="0">
                <a:effectLst/>
                <a:latin typeface="Times New Roman" panose="02020603050405020304" pitchFamily="18" charset="0"/>
                <a:ea typeface="Cambria" panose="02040503050406030204" pitchFamily="18" charset="0"/>
              </a:rPr>
              <a:t> </a:t>
            </a:r>
            <a:r>
              <a:rPr lang="en-US" sz="2000" dirty="0">
                <a:effectLst/>
                <a:latin typeface="Times New Roman" panose="02020603050405020304" pitchFamily="18" charset="0"/>
                <a:ea typeface="Cambria" panose="02040503050406030204" pitchFamily="18" charset="0"/>
              </a:rPr>
              <a:t>and</a:t>
            </a:r>
            <a:r>
              <a:rPr lang="en-US" sz="2000" spc="-25" dirty="0">
                <a:effectLst/>
                <a:latin typeface="Times New Roman" panose="02020603050405020304" pitchFamily="18" charset="0"/>
                <a:ea typeface="Cambria" panose="02040503050406030204" pitchFamily="18" charset="0"/>
              </a:rPr>
              <a:t> </a:t>
            </a:r>
            <a:r>
              <a:rPr lang="en-US" sz="2000" dirty="0">
                <a:effectLst/>
                <a:latin typeface="Times New Roman" panose="02020603050405020304" pitchFamily="18" charset="0"/>
                <a:ea typeface="Cambria" panose="02040503050406030204" pitchFamily="18" charset="0"/>
              </a:rPr>
              <a:t>privacy</a:t>
            </a:r>
            <a:r>
              <a:rPr lang="en-US" sz="2000" spc="-15" dirty="0">
                <a:effectLst/>
                <a:latin typeface="Times New Roman" panose="02020603050405020304" pitchFamily="18" charset="0"/>
                <a:ea typeface="Cambria" panose="02040503050406030204" pitchFamily="18" charset="0"/>
              </a:rPr>
              <a:t> </a:t>
            </a:r>
            <a:r>
              <a:rPr lang="en-US" sz="2000" dirty="0">
                <a:effectLst/>
                <a:latin typeface="Times New Roman" panose="02020603050405020304" pitchFamily="18" charset="0"/>
                <a:ea typeface="Cambria" panose="02040503050406030204" pitchFamily="18" charset="0"/>
              </a:rPr>
              <a:t>Requirements</a:t>
            </a:r>
            <a:endParaRPr lang="en-US" sz="2000" b="1" dirty="0">
              <a:effectLst/>
              <a:latin typeface="Times New Roman" panose="02020603050405020304" pitchFamily="18" charset="0"/>
              <a:ea typeface="Cambria" panose="02040503050406030204" pitchFamily="18" charset="0"/>
            </a:endParaRPr>
          </a:p>
          <a:p>
            <a:pPr lvl="1"/>
            <a:r>
              <a:rPr lang="en-US" sz="2000" dirty="0">
                <a:effectLst/>
                <a:latin typeface="Times New Roman" panose="02020603050405020304" pitchFamily="18" charset="0"/>
                <a:ea typeface="Cambria" panose="02040503050406030204" pitchFamily="18" charset="0"/>
              </a:rPr>
              <a:t>Usability</a:t>
            </a:r>
            <a:r>
              <a:rPr lang="en-US" sz="2000" spc="-35" dirty="0">
                <a:effectLst/>
                <a:latin typeface="Times New Roman" panose="02020603050405020304" pitchFamily="18" charset="0"/>
                <a:ea typeface="Cambria" panose="02040503050406030204" pitchFamily="18" charset="0"/>
              </a:rPr>
              <a:t> </a:t>
            </a:r>
            <a:r>
              <a:rPr lang="en-US" sz="2000" dirty="0">
                <a:effectLst/>
                <a:latin typeface="Times New Roman" panose="02020603050405020304" pitchFamily="18" charset="0"/>
                <a:ea typeface="Cambria" panose="02040503050406030204" pitchFamily="18" charset="0"/>
              </a:rPr>
              <a:t>Requirements</a:t>
            </a:r>
            <a:endParaRPr lang="en-US" sz="2000" dirty="0"/>
          </a:p>
        </p:txBody>
      </p:sp>
    </p:spTree>
    <p:extLst>
      <p:ext uri="{BB962C8B-B14F-4D97-AF65-F5344CB8AC3E}">
        <p14:creationId xmlns:p14="http://schemas.microsoft.com/office/powerpoint/2010/main" val="381103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8839200" cy="5257800"/>
          </a:xfrm>
        </p:spPr>
        <p:txBody>
          <a:bodyPr>
            <a:normAutofit fontScale="92500" lnSpcReduction="10000"/>
          </a:bodyPr>
          <a:lstStyle/>
          <a:p>
            <a:pPr marL="685791" indent="-342900" algn="just" eaLnBrk="0" hangingPunct="0">
              <a:spcBef>
                <a:spcPts val="0"/>
              </a:spcBef>
              <a:spcAft>
                <a:spcPts val="0"/>
              </a:spcAft>
              <a:buNone/>
              <a:defRPr/>
            </a:pPr>
            <a:r>
              <a:rPr lang="en-US" sz="3000" dirty="0">
                <a:solidFill>
                  <a:srgbClr val="FF0000"/>
                </a:solidFill>
                <a:ea typeface="Trebuchet MS"/>
                <a:cs typeface="Trebuchet MS"/>
                <a:sym typeface="Trebuchet MS"/>
              </a:rPr>
              <a:t>Research Project</a:t>
            </a:r>
          </a:p>
          <a:p>
            <a:pPr marL="685791" indent="-342900" algn="just" eaLnBrk="0" hangingPunct="0">
              <a:spcBef>
                <a:spcPts val="0"/>
              </a:spcBef>
              <a:spcAft>
                <a:spcPts val="0"/>
              </a:spcAft>
              <a:defRPr/>
            </a:pPr>
            <a:endParaRPr lang="en-US" sz="3000" dirty="0">
              <a:solidFill>
                <a:srgbClr val="FF0000"/>
              </a:solidFill>
              <a:ea typeface="Trebuchet MS"/>
              <a:cs typeface="Trebuchet MS"/>
              <a:sym typeface="Trebuchet MS"/>
            </a:endParaRPr>
          </a:p>
          <a:p>
            <a:pPr marL="685791" indent="-342900" algn="just" eaLnBrk="0" hangingPunct="0">
              <a:spcBef>
                <a:spcPts val="0"/>
              </a:spcBef>
              <a:spcAft>
                <a:spcPts val="0"/>
              </a:spcAft>
              <a:defRPr/>
            </a:pPr>
            <a:r>
              <a:rPr lang="en-US" sz="3000" dirty="0">
                <a:ea typeface="Trebuchet MS"/>
                <a:cs typeface="Trebuchet MS"/>
                <a:sym typeface="Trebuchet MS"/>
              </a:rPr>
              <a:t>Proposed Methodology </a:t>
            </a:r>
          </a:p>
          <a:p>
            <a:pPr marL="1257291" lvl="1" indent="-457200" algn="just" eaLnBrk="0" hangingPunct="0">
              <a:spcBef>
                <a:spcPts val="0"/>
              </a:spcBef>
              <a:buAutoNum type="alphaLcParenR"/>
              <a:defRPr/>
            </a:pPr>
            <a:r>
              <a:rPr lang="en-US" sz="3000" dirty="0">
                <a:ea typeface="Trebuchet MS"/>
                <a:cs typeface="Trebuchet MS"/>
                <a:sym typeface="Trebuchet MS"/>
              </a:rPr>
              <a:t>Model Architecture</a:t>
            </a:r>
          </a:p>
          <a:p>
            <a:pPr marL="1257291" lvl="1" indent="-457200" algn="just" eaLnBrk="0" hangingPunct="0">
              <a:spcBef>
                <a:spcPts val="0"/>
              </a:spcBef>
              <a:buFontTx/>
              <a:buAutoNum type="alphaLcParenR"/>
              <a:defRPr/>
            </a:pPr>
            <a:r>
              <a:rPr lang="en-US" sz="3000" dirty="0">
                <a:sym typeface="Trebuchet MS"/>
              </a:rPr>
              <a:t>Details of the approach- benefits/drawbacks</a:t>
            </a:r>
          </a:p>
          <a:p>
            <a:pPr marL="800091" indent="-457200" algn="just" eaLnBrk="0" hangingPunct="0">
              <a:spcBef>
                <a:spcPts val="0"/>
              </a:spcBef>
              <a:spcAft>
                <a:spcPts val="0"/>
              </a:spcAft>
              <a:defRPr/>
            </a:pPr>
            <a:endParaRPr lang="en-US" sz="3000" dirty="0">
              <a:solidFill>
                <a:srgbClr val="0033CC"/>
              </a:solidFill>
              <a:ea typeface="Trebuchet MS"/>
              <a:cs typeface="Trebuchet MS"/>
              <a:sym typeface="Trebuchet MS"/>
            </a:endParaRPr>
          </a:p>
          <a:p>
            <a:pPr marL="685791" indent="-342900" algn="just" eaLnBrk="0" hangingPunct="0">
              <a:spcBef>
                <a:spcPts val="0"/>
              </a:spcBef>
              <a:spcAft>
                <a:spcPts val="0"/>
              </a:spcAft>
              <a:buNone/>
              <a:defRPr/>
            </a:pPr>
            <a:r>
              <a:rPr lang="en-US" sz="3000" dirty="0">
                <a:solidFill>
                  <a:srgbClr val="FF0000"/>
                </a:solidFill>
                <a:ea typeface="Trebuchet MS"/>
                <a:cs typeface="Trebuchet MS"/>
                <a:sym typeface="Trebuchet MS"/>
              </a:rPr>
              <a:t>Prototype/Product based Project</a:t>
            </a:r>
          </a:p>
          <a:p>
            <a:pPr marL="685791" indent="-342900" algn="just" eaLnBrk="0" hangingPunct="0">
              <a:spcBef>
                <a:spcPts val="0"/>
              </a:spcBef>
              <a:spcAft>
                <a:spcPts val="0"/>
              </a:spcAft>
              <a:defRPr/>
            </a:pPr>
            <a:endParaRPr lang="en-US" sz="3000" dirty="0">
              <a:solidFill>
                <a:srgbClr val="FF0000"/>
              </a:solidFill>
              <a:ea typeface="Trebuchet MS"/>
              <a:cs typeface="Trebuchet MS"/>
              <a:sym typeface="Trebuchet MS"/>
            </a:endParaRPr>
          </a:p>
          <a:p>
            <a:pPr marL="685791" indent="-342900" algn="just" eaLnBrk="0" hangingPunct="0">
              <a:spcBef>
                <a:spcPts val="0"/>
              </a:spcBef>
              <a:spcAft>
                <a:spcPts val="0"/>
              </a:spcAft>
              <a:defRPr/>
            </a:pPr>
            <a:r>
              <a:rPr lang="en-US" sz="3000" dirty="0">
                <a:ea typeface="Trebuchet MS"/>
                <a:cs typeface="Trebuchet MS"/>
                <a:sym typeface="Trebuchet MS"/>
              </a:rPr>
              <a:t>Design Approach followed with description and technologies used.</a:t>
            </a:r>
          </a:p>
          <a:p>
            <a:pPr marL="685791" indent="-342900" algn="just" eaLnBrk="0" hangingPunct="0">
              <a:spcBef>
                <a:spcPts val="0"/>
              </a:spcBef>
              <a:spcAft>
                <a:spcPts val="0"/>
              </a:spcAft>
              <a:defRPr/>
            </a:pPr>
            <a:endParaRPr lang="en-US" sz="3000" dirty="0">
              <a:ea typeface="Trebuchet MS"/>
              <a:cs typeface="Trebuchet MS"/>
              <a:sym typeface="Trebuchet MS"/>
            </a:endParaRPr>
          </a:p>
          <a:p>
            <a:pPr marL="685791" indent="-342900" algn="just" eaLnBrk="0" hangingPunct="0">
              <a:spcBef>
                <a:spcPts val="0"/>
              </a:spcBef>
              <a:spcAft>
                <a:spcPts val="0"/>
              </a:spcAft>
              <a:defRPr/>
            </a:pPr>
            <a:r>
              <a:rPr lang="en-US" sz="3000" dirty="0">
                <a:ea typeface="Trebuchet MS"/>
                <a:cs typeface="Trebuchet MS"/>
                <a:sym typeface="Trebuchet MS"/>
              </a:rPr>
              <a:t>Highlight if there are alternative approaches chosen after phase – 1,explain why, including its advantage.</a:t>
            </a:r>
          </a:p>
          <a:p>
            <a:pPr marL="685791" indent="-342900" algn="just" eaLnBrk="0" hangingPunct="0">
              <a:spcBef>
                <a:spcPts val="0"/>
              </a:spcBef>
              <a:spcAft>
                <a:spcPts val="0"/>
              </a:spcAft>
              <a:defRPr/>
            </a:pPr>
            <a:endParaRPr lang="en-US" sz="3000" dirty="0">
              <a:ea typeface="Trebuchet MS"/>
              <a:cs typeface="Trebuchet MS"/>
              <a:sym typeface="Trebuchet MS"/>
            </a:endParaRPr>
          </a:p>
          <a:p>
            <a:pPr marL="685791" indent="-342900" algn="just" eaLnBrk="0" hangingPunct="0">
              <a:spcBef>
                <a:spcPts val="0"/>
              </a:spcBef>
              <a:spcAft>
                <a:spcPts val="0"/>
              </a:spcAft>
              <a:defRPr/>
            </a:pPr>
            <a:r>
              <a:rPr lang="en-US" sz="3000" dirty="0">
                <a:ea typeface="Trebuchet MS"/>
                <a:cs typeface="Trebuchet MS"/>
                <a:sym typeface="Trebuchet MS"/>
              </a:rPr>
              <a:t>Add 1 – 2 slides.</a:t>
            </a:r>
          </a:p>
          <a:p>
            <a:endParaRPr lang="en-US" dirty="0"/>
          </a:p>
        </p:txBody>
      </p:sp>
    </p:spTree>
    <p:extLst>
      <p:ext uri="{BB962C8B-B14F-4D97-AF65-F5344CB8AC3E}">
        <p14:creationId xmlns:p14="http://schemas.microsoft.com/office/powerpoint/2010/main" val="381103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8839200" cy="5257800"/>
          </a:xfrm>
        </p:spPr>
        <p:txBody>
          <a:bodyPr>
            <a:normAutofit/>
          </a:bodyPr>
          <a:lstStyle/>
          <a:p>
            <a:pPr marL="0" indent="0">
              <a:lnSpc>
                <a:spcPts val="1540"/>
              </a:lnSpc>
              <a:buNone/>
            </a:pPr>
            <a:r>
              <a:rPr lang="en-US" sz="2000" b="1" dirty="0">
                <a:solidFill>
                  <a:srgbClr val="000009"/>
                </a:solidFill>
                <a:effectLst/>
                <a:latin typeface="Times New Roman" panose="02020603050405020304" pitchFamily="18" charset="0"/>
                <a:ea typeface="Cambria" panose="02040503050406030204" pitchFamily="18" charset="0"/>
                <a:cs typeface="Cambria" panose="02040503050406030204" pitchFamily="18" charset="0"/>
              </a:rPr>
              <a:t>ALGORITHMS :</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127000">
              <a:lnSpc>
                <a:spcPts val="1540"/>
              </a:lnSpc>
            </a:pP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r>
              <a:rPr lang="en-US" sz="1800" b="1" dirty="0">
                <a:solidFill>
                  <a:srgbClr val="000009"/>
                </a:solidFill>
                <a:effectLst/>
                <a:latin typeface="Times New Roman" panose="02020603050405020304" pitchFamily="18" charset="0"/>
                <a:ea typeface="Cambria" panose="02040503050406030204" pitchFamily="18" charset="0"/>
              </a:rPr>
              <a:t>LSTM :</a:t>
            </a:r>
            <a:r>
              <a:rPr lang="en-US" sz="1800" b="1" dirty="0">
                <a:solidFill>
                  <a:srgbClr val="000009"/>
                </a:solidFill>
                <a:effectLst/>
                <a:latin typeface="Arial" panose="020B0604020202020204" pitchFamily="34" charset="0"/>
                <a:ea typeface="Cambria" panose="02040503050406030204" pitchFamily="18" charset="0"/>
                <a:cs typeface="Arial" panose="020B0604020202020204" pitchFamily="34" charset="0"/>
              </a:rPr>
              <a:t> </a:t>
            </a:r>
            <a:r>
              <a:rPr lang="en-US" sz="1800" dirty="0">
                <a:solidFill>
                  <a:srgbClr val="000009"/>
                </a:solidFill>
                <a:effectLst/>
                <a:latin typeface="Arial" panose="020B0604020202020204" pitchFamily="34" charset="0"/>
                <a:ea typeface="Cambria" panose="02040503050406030204" pitchFamily="18" charset="0"/>
                <a:cs typeface="Arial" panose="020B0604020202020204" pitchFamily="34" charset="0"/>
              </a:rPr>
              <a:t>Long  Short-Term  Memory  (LSTM)  networks  are  a  modified  version  of  recurrent neural  networks,  which  makes  it  easier  to  remember  past  data  in  memory.  The vanishing gradient problem of RNN is resolved here. LSTM is well-suited to classify, process  and  predict  time  series  given  time  lags  of  unknown  duration.  It  trains  the model by using back-propagation. In an LSTM network, three gates are present:</a:t>
            </a:r>
          </a:p>
          <a:p>
            <a:endParaRPr lang="en-US" dirty="0"/>
          </a:p>
        </p:txBody>
      </p:sp>
      <p:pic>
        <p:nvPicPr>
          <p:cNvPr id="4" name="Picture 3">
            <a:extLst>
              <a:ext uri="{FF2B5EF4-FFF2-40B4-BE49-F238E27FC236}">
                <a16:creationId xmlns:a16="http://schemas.microsoft.com/office/drawing/2014/main" id="{A210C9D1-8678-4D1A-EFF6-FFF9291694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0764"/>
            <a:ext cx="5416550" cy="2743835"/>
          </a:xfrm>
          <a:prstGeom prst="rect">
            <a:avLst/>
          </a:prstGeom>
          <a:noFill/>
          <a:ln>
            <a:noFill/>
          </a:ln>
        </p:spPr>
      </p:pic>
    </p:spTree>
    <p:extLst>
      <p:ext uri="{BB962C8B-B14F-4D97-AF65-F5344CB8AC3E}">
        <p14:creationId xmlns:p14="http://schemas.microsoft.com/office/powerpoint/2010/main" val="16383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5" name="Content Placeholder 4">
            <a:extLst>
              <a:ext uri="{FF2B5EF4-FFF2-40B4-BE49-F238E27FC236}">
                <a16:creationId xmlns:a16="http://schemas.microsoft.com/office/drawing/2014/main" id="{24F3859C-D1C4-7286-931A-DCD07AA94810}"/>
              </a:ext>
            </a:extLst>
          </p:cNvPr>
          <p:cNvSpPr>
            <a:spLocks noGrp="1"/>
          </p:cNvSpPr>
          <p:nvPr>
            <p:ph idx="1"/>
          </p:nvPr>
        </p:nvSpPr>
        <p:spPr/>
        <p:txBody>
          <a:bodyPr/>
          <a:lstStyle/>
          <a:p>
            <a:r>
              <a:rPr lang="en-IN" b="1" dirty="0"/>
              <a:t>Master Class</a:t>
            </a:r>
          </a:p>
          <a:p>
            <a:pPr marL="0" indent="0">
              <a:buNone/>
            </a:pPr>
            <a:r>
              <a:rPr lang="en-IN" b="1" dirty="0"/>
              <a:t>   Diagram:</a:t>
            </a:r>
          </a:p>
        </p:txBody>
      </p:sp>
      <p:pic>
        <p:nvPicPr>
          <p:cNvPr id="3" name="image8.png">
            <a:extLst>
              <a:ext uri="{FF2B5EF4-FFF2-40B4-BE49-F238E27FC236}">
                <a16:creationId xmlns:a16="http://schemas.microsoft.com/office/drawing/2014/main" id="{9E73C6C3-2953-69BF-E994-9C86EF3C564C}"/>
              </a:ext>
            </a:extLst>
          </p:cNvPr>
          <p:cNvPicPr>
            <a:picLocks/>
          </p:cNvPicPr>
          <p:nvPr/>
        </p:nvPicPr>
        <p:blipFill>
          <a:blip r:embed="rId3"/>
          <a:srcRect/>
          <a:stretch>
            <a:fillRect/>
          </a:stretch>
        </p:blipFill>
        <p:spPr>
          <a:xfrm>
            <a:off x="3200400" y="1153465"/>
            <a:ext cx="7467600" cy="5562600"/>
          </a:xfrm>
          <a:prstGeom prst="rect">
            <a:avLst/>
          </a:prstGeom>
          <a:ln/>
        </p:spPr>
      </p:pic>
    </p:spTree>
    <p:extLst>
      <p:ext uri="{BB962C8B-B14F-4D97-AF65-F5344CB8AC3E}">
        <p14:creationId xmlns:p14="http://schemas.microsoft.com/office/powerpoint/2010/main" val="301805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5" name="Content Placeholder 4">
            <a:extLst>
              <a:ext uri="{FF2B5EF4-FFF2-40B4-BE49-F238E27FC236}">
                <a16:creationId xmlns:a16="http://schemas.microsoft.com/office/drawing/2014/main" id="{24F3859C-D1C4-7286-931A-DCD07AA94810}"/>
              </a:ext>
            </a:extLst>
          </p:cNvPr>
          <p:cNvSpPr>
            <a:spLocks noGrp="1"/>
          </p:cNvSpPr>
          <p:nvPr>
            <p:ph idx="1"/>
          </p:nvPr>
        </p:nvSpPr>
        <p:spPr/>
        <p:txBody>
          <a:bodyPr/>
          <a:lstStyle/>
          <a:p>
            <a:r>
              <a:rPr lang="en-IN" b="1" dirty="0"/>
              <a:t>Use Case Diagram:</a:t>
            </a:r>
          </a:p>
        </p:txBody>
      </p:sp>
      <p:pic>
        <p:nvPicPr>
          <p:cNvPr id="6" name="image7.jpeg">
            <a:extLst>
              <a:ext uri="{FF2B5EF4-FFF2-40B4-BE49-F238E27FC236}">
                <a16:creationId xmlns:a16="http://schemas.microsoft.com/office/drawing/2014/main" id="{36C71D73-A812-5609-8C57-1F12F381440A}"/>
              </a:ext>
            </a:extLst>
          </p:cNvPr>
          <p:cNvPicPr>
            <a:picLocks noChangeAspect="1"/>
          </p:cNvPicPr>
          <p:nvPr/>
        </p:nvPicPr>
        <p:blipFill>
          <a:blip r:embed="rId3" cstate="print"/>
          <a:stretch>
            <a:fillRect/>
          </a:stretch>
        </p:blipFill>
        <p:spPr>
          <a:xfrm>
            <a:off x="4040505" y="990600"/>
            <a:ext cx="4110990" cy="5692140"/>
          </a:xfrm>
          <a:prstGeom prst="rect">
            <a:avLst/>
          </a:prstGeom>
        </p:spPr>
      </p:pic>
    </p:spTree>
    <p:extLst>
      <p:ext uri="{BB962C8B-B14F-4D97-AF65-F5344CB8AC3E}">
        <p14:creationId xmlns:p14="http://schemas.microsoft.com/office/powerpoint/2010/main" val="25826297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3345</TotalTime>
  <Words>1287</Words>
  <Application>Microsoft Office PowerPoint</Application>
  <PresentationFormat>Widescreen</PresentationFormat>
  <Paragraphs>180</Paragraphs>
  <Slides>24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Calibri</vt:lpstr>
      <vt:lpstr>Calibri Light</vt:lpstr>
      <vt:lpstr>Cambria</vt:lpstr>
      <vt:lpstr>Noto Sans Symbols</vt:lpstr>
      <vt:lpstr>Times New Roman</vt:lpstr>
      <vt:lpstr>Trebuchet MS</vt:lpstr>
      <vt:lpstr>Wingdings</vt:lpstr>
      <vt:lpstr>Custom Design</vt:lpstr>
      <vt:lpstr>PowerPoint Presentation</vt:lpstr>
      <vt:lpstr>Outline</vt:lpstr>
      <vt:lpstr>Abstract</vt:lpstr>
      <vt:lpstr>Abstract</vt:lpstr>
      <vt:lpstr>Summary of Requirements and Design</vt:lpstr>
      <vt:lpstr>Summary of Methodology / Approach</vt:lpstr>
      <vt:lpstr>Summary of Methodology / Approach</vt:lpstr>
      <vt:lpstr>Design Description</vt:lpstr>
      <vt:lpstr>Design Description</vt:lpstr>
      <vt:lpstr>Modules and Implementation Details</vt:lpstr>
      <vt:lpstr>Modules and Implementation Details</vt:lpstr>
      <vt:lpstr>Modules and Implementation Details</vt:lpstr>
      <vt:lpstr>Modules and Implementation Details</vt:lpstr>
      <vt:lpstr>Project Demonstration</vt:lpstr>
      <vt:lpstr>Walkthrough</vt:lpstr>
      <vt:lpstr>Test Plan and Strategy</vt:lpstr>
      <vt:lpstr>Results and Discussion</vt:lpstr>
      <vt:lpstr>Schedule</vt:lpstr>
      <vt:lpstr>Documentation</vt:lpstr>
      <vt:lpstr>Lessons Learnt</vt:lpstr>
      <vt:lpstr>Conclusion and Future work</vt:lpstr>
      <vt:lpstr>References</vt:lpstr>
      <vt:lpstr>Any other information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EC CSE 7J HARSH AGRAWAL</cp:lastModifiedBy>
  <cp:revision>593</cp:revision>
  <dcterms:created xsi:type="dcterms:W3CDTF">2020-11-22T08:14:37Z</dcterms:created>
  <dcterms:modified xsi:type="dcterms:W3CDTF">2023-11-29T06:41:51Z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