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4"/>
  </p:notesMasterIdLst>
  <p:handoutMasterIdLst>
    <p:handoutMasterId r:id="rId25"/>
  </p:handoutMasterIdLst>
  <p:sldIdLst>
    <p:sldId id="538" r:id="rId2"/>
    <p:sldId id="535" r:id="rId3"/>
    <p:sldId id="569" r:id="rId4"/>
    <p:sldId id="602" r:id="rId5"/>
    <p:sldId id="594" r:id="rId6"/>
    <p:sldId id="608" r:id="rId7"/>
    <p:sldId id="609" r:id="rId8"/>
    <p:sldId id="607" r:id="rId9"/>
    <p:sldId id="606" r:id="rId10"/>
    <p:sldId id="605" r:id="rId11"/>
    <p:sldId id="603" r:id="rId12"/>
    <p:sldId id="604" r:id="rId13"/>
    <p:sldId id="583" r:id="rId14"/>
    <p:sldId id="601" r:id="rId15"/>
    <p:sldId id="581" r:id="rId16"/>
    <p:sldId id="582" r:id="rId17"/>
    <p:sldId id="610" r:id="rId18"/>
    <p:sldId id="599" r:id="rId19"/>
    <p:sldId id="597" r:id="rId20"/>
    <p:sldId id="577" r:id="rId21"/>
    <p:sldId id="579" r:id="rId22"/>
    <p:sldId id="549" r:id="rId23"/>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ad Honnavalli" initials="PH" lastIdx="2" clrIdx="0">
    <p:extLst>
      <p:ext uri="{19B8F6BF-5375-455C-9EA6-DF929625EA0E}">
        <p15:presenceInfo xmlns:p15="http://schemas.microsoft.com/office/powerpoint/2012/main" userId="81a9f5a5e3affd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293" autoAdjust="0"/>
  </p:normalViewPr>
  <p:slideViewPr>
    <p:cSldViewPr>
      <p:cViewPr varScale="1">
        <p:scale>
          <a:sx n="73" d="100"/>
          <a:sy n="73" d="100"/>
        </p:scale>
        <p:origin x="432" y="36"/>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11/29/2023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11/29/2023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11</a:t>
            </a:fld>
            <a:endParaRPr lang="en-US"/>
          </a:p>
        </p:txBody>
      </p:sp>
    </p:spTree>
    <p:extLst>
      <p:ext uri="{BB962C8B-B14F-4D97-AF65-F5344CB8AC3E}">
        <p14:creationId xmlns:p14="http://schemas.microsoft.com/office/powerpoint/2010/main" val="2827824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12</a:t>
            </a:fld>
            <a:endParaRPr lang="en-US"/>
          </a:p>
        </p:txBody>
      </p:sp>
    </p:spTree>
    <p:extLst>
      <p:ext uri="{BB962C8B-B14F-4D97-AF65-F5344CB8AC3E}">
        <p14:creationId xmlns:p14="http://schemas.microsoft.com/office/powerpoint/2010/main" val="548244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15</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274406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683480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6284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66490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78617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10</a:t>
            </a:fld>
            <a:endParaRPr lang="en-US"/>
          </a:p>
        </p:txBody>
      </p:sp>
    </p:spTree>
    <p:extLst>
      <p:ext uri="{BB962C8B-B14F-4D97-AF65-F5344CB8AC3E}">
        <p14:creationId xmlns:p14="http://schemas.microsoft.com/office/powerpoint/2010/main" val="154277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a:xfrm>
            <a:off x="838200" y="1"/>
            <a:ext cx="10515600" cy="838200"/>
          </a:xfrm>
        </p:spPr>
        <p:txBody>
          <a:bodyPr/>
          <a:lstStyle>
            <a:lvl1pPr>
              <a:defRPr>
                <a:solidFill>
                  <a:srgbClr val="0066FF"/>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
        <p:nvSpPr>
          <p:cNvPr id="7" name="Rectangle 6">
            <a:extLst>
              <a:ext uri="{FF2B5EF4-FFF2-40B4-BE49-F238E27FC236}">
                <a16:creationId xmlns:a16="http://schemas.microsoft.com/office/drawing/2014/main" id="{C527F3DD-D757-B145-B044-E1658D774EE1}"/>
              </a:ext>
            </a:extLst>
          </p:cNvPr>
          <p:cNvSpPr>
            <a:spLocks noChangeArrowheads="1"/>
          </p:cNvSpPr>
          <p:nvPr userDrawn="1"/>
        </p:nvSpPr>
        <p:spPr bwMode="auto">
          <a:xfrm>
            <a:off x="0" y="838201"/>
            <a:ext cx="7620000" cy="36513"/>
          </a:xfrm>
          <a:prstGeom prst="rect">
            <a:avLst/>
          </a:prstGeom>
          <a:solidFill>
            <a:srgbClr val="33CCCC"/>
          </a:solidFill>
          <a:ln w="9525">
            <a:noFill/>
            <a:miter lim="800000"/>
            <a:headEnd/>
            <a:tailEnd/>
          </a:ln>
        </p:spPr>
        <p:txBody>
          <a:bodyPr wrap="none" anchor="ctr"/>
          <a:lstStyle/>
          <a:p>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lvl1pPr>
              <a:defRPr>
                <a:solidFill>
                  <a:srgbClr val="0066FF"/>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2D1A7037-0853-0447-B5BA-F1548123F733}" type="datetimeFigureOut">
              <a:rPr lang="en-US" smtClean="0"/>
              <a:pPr/>
              <a:t>11/29/2023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118443"/>
            <a:ext cx="10515600" cy="9302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pPr/>
              <a:t>11/29/2023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pic>
        <p:nvPicPr>
          <p:cNvPr id="7" name="Picture 6" descr="PESSAT - All India Online Entrance Exam for Admission to PES University">
            <a:extLst>
              <a:ext uri="{FF2B5EF4-FFF2-40B4-BE49-F238E27FC236}">
                <a16:creationId xmlns:a16="http://schemas.microsoft.com/office/drawing/2014/main" id="{5C58AB91-B9A6-2402-C39A-6A403E8D810C}"/>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772775" y="339725"/>
            <a:ext cx="116205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914400"/>
            <a:ext cx="7924800" cy="1938992"/>
          </a:xfrm>
          <a:prstGeom prst="rect">
            <a:avLst/>
          </a:prstGeom>
        </p:spPr>
        <p:txBody>
          <a:bodyPr wrap="square">
            <a:spAutoFit/>
          </a:bodyPr>
          <a:lstStyle/>
          <a:p>
            <a:pPr algn="ctr"/>
            <a:r>
              <a:rPr lang="en-US" sz="2800" dirty="0">
                <a:latin typeface="Trebuchet MS" pitchFamily="34" charset="0"/>
              </a:rPr>
              <a:t>UE20CS461A –  Project Phase – 2</a:t>
            </a:r>
          </a:p>
          <a:p>
            <a:pPr algn="ctr"/>
            <a:endParaRPr lang="en-US" sz="2800" dirty="0">
              <a:latin typeface="Trebuchet MS" pitchFamily="34" charset="0"/>
            </a:endParaRPr>
          </a:p>
          <a:p>
            <a:pPr algn="ctr"/>
            <a:endParaRPr lang="en-US" sz="3200" b="1" dirty="0">
              <a:solidFill>
                <a:srgbClr val="FF0000"/>
              </a:solidFill>
              <a:latin typeface="Trebuchet MS" pitchFamily="34" charset="0"/>
            </a:endParaRPr>
          </a:p>
          <a:p>
            <a:pPr algn="ctr"/>
            <a:r>
              <a:rPr lang="en-US" sz="3200" b="1" dirty="0">
                <a:solidFill>
                  <a:srgbClr val="FF0000"/>
                </a:solidFill>
                <a:latin typeface="Trebuchet MS" pitchFamily="34" charset="0"/>
              </a:rPr>
              <a:t>END SEMESTER ASSESSMENT </a:t>
            </a:r>
          </a:p>
        </p:txBody>
      </p:sp>
      <p:sp>
        <p:nvSpPr>
          <p:cNvPr id="4" name="Google Shape;26;p3"/>
          <p:cNvSpPr txBox="1"/>
          <p:nvPr/>
        </p:nvSpPr>
        <p:spPr>
          <a:xfrm>
            <a:off x="1828800" y="3124200"/>
            <a:ext cx="8458200" cy="221017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Title   </a:t>
            </a:r>
            <a:r>
              <a:rPr lang="en-US" sz="2400" dirty="0">
                <a:solidFill>
                  <a:srgbClr val="0033CC"/>
                </a:solidFill>
                <a:latin typeface="Trebuchet MS"/>
                <a:ea typeface="Trebuchet MS"/>
                <a:cs typeface="Trebuchet MS"/>
                <a:sym typeface="Trebuchet MS"/>
              </a:rPr>
              <a:t>: PAYCRYPTO – A Fintech Application for the Currency of the Future  </a:t>
            </a:r>
            <a:r>
              <a:rPr lang="en-US" sz="2400" b="0" i="0" u="none" strike="noStrike" cap="none" dirty="0">
                <a:solidFill>
                  <a:srgbClr val="0033CC"/>
                </a:solidFill>
                <a:latin typeface="Trebuchet MS"/>
                <a:ea typeface="Trebuchet MS"/>
                <a:cs typeface="Trebuchet MS"/>
                <a:sym typeface="Trebuchet MS"/>
              </a:rPr>
              <a:t> </a:t>
            </a: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ID       :</a:t>
            </a:r>
            <a:r>
              <a:rPr lang="en-US" sz="2400" dirty="0">
                <a:solidFill>
                  <a:srgbClr val="0033CC"/>
                </a:solidFill>
                <a:latin typeface="Trebuchet MS"/>
                <a:ea typeface="Trebuchet MS"/>
                <a:cs typeface="Trebuchet MS"/>
                <a:sym typeface="Trebuchet MS"/>
              </a:rPr>
              <a:t> 127</a:t>
            </a:r>
            <a:endParaRPr lang="en-US" sz="24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Guide :  </a:t>
            </a:r>
            <a:r>
              <a:rPr lang="en-US" sz="2400" dirty="0">
                <a:solidFill>
                  <a:srgbClr val="0033CC"/>
                </a:solidFill>
                <a:latin typeface="Trebuchet MS"/>
                <a:ea typeface="Trebuchet MS"/>
                <a:cs typeface="Trebuchet MS"/>
                <a:sym typeface="Trebuchet MS"/>
              </a:rPr>
              <a:t>Prof. Gauri Sameer </a:t>
            </a:r>
            <a:r>
              <a:rPr lang="en-US" sz="2400" dirty="0" err="1">
                <a:solidFill>
                  <a:srgbClr val="0033CC"/>
                </a:solidFill>
                <a:latin typeface="Trebuchet MS"/>
                <a:ea typeface="Trebuchet MS"/>
                <a:cs typeface="Trebuchet MS"/>
                <a:sym typeface="Trebuchet MS"/>
              </a:rPr>
              <a:t>Rapate</a:t>
            </a:r>
            <a:r>
              <a:rPr lang="en-US" sz="2400" dirty="0">
                <a:solidFill>
                  <a:srgbClr val="0033CC"/>
                </a:solidFill>
                <a:latin typeface="Trebuchet MS"/>
                <a:ea typeface="Trebuchet MS"/>
                <a:cs typeface="Trebuchet MS"/>
                <a:sym typeface="Trebuchet MS"/>
              </a:rPr>
              <a:t>                  </a:t>
            </a:r>
            <a:r>
              <a:rPr lang="en-US" sz="2400" b="0" i="0" u="none" strike="noStrike" cap="none" dirty="0">
                <a:solidFill>
                  <a:srgbClr val="0033CC"/>
                </a:solidFill>
                <a:latin typeface="Trebuchet MS"/>
                <a:ea typeface="Trebuchet MS"/>
                <a:cs typeface="Trebuchet MS"/>
                <a:sym typeface="Trebuchet MS"/>
              </a:rPr>
              <a:t>             </a:t>
            </a:r>
          </a:p>
          <a:p>
            <a:pPr marL="0" marR="0" lvl="0" indent="0" algn="l" rtl="0">
              <a:spcBef>
                <a:spcPts val="0"/>
              </a:spcBef>
              <a:spcAft>
                <a:spcPts val="0"/>
              </a:spcAft>
              <a:buNone/>
            </a:pPr>
            <a:r>
              <a:rPr lang="en-US" sz="2400" b="0" i="0" u="none" strike="noStrike" cap="none" dirty="0">
                <a:solidFill>
                  <a:srgbClr val="0033CC"/>
                </a:solidFill>
                <a:latin typeface="Trebuchet MS"/>
                <a:ea typeface="Trebuchet MS"/>
                <a:cs typeface="Trebuchet MS"/>
                <a:sym typeface="Trebuchet MS"/>
              </a:rPr>
              <a:t>Project Team  : 	</a:t>
            </a:r>
            <a:r>
              <a:rPr lang="en-US" sz="2400" dirty="0">
                <a:solidFill>
                  <a:srgbClr val="0033CC"/>
                </a:solidFill>
                <a:latin typeface="Trebuchet MS"/>
                <a:ea typeface="Trebuchet MS"/>
                <a:cs typeface="Trebuchet MS"/>
                <a:sym typeface="Trebuchet MS"/>
              </a:rPr>
              <a:t>1) </a:t>
            </a:r>
            <a:r>
              <a:rPr lang="en-US" sz="2400" dirty="0" err="1">
                <a:solidFill>
                  <a:srgbClr val="0033CC"/>
                </a:solidFill>
                <a:latin typeface="Trebuchet MS"/>
                <a:ea typeface="Trebuchet MS"/>
                <a:cs typeface="Trebuchet MS"/>
                <a:sym typeface="Trebuchet MS"/>
              </a:rPr>
              <a:t>Aryansh</a:t>
            </a:r>
            <a:r>
              <a:rPr lang="en-US" sz="2400" dirty="0">
                <a:solidFill>
                  <a:srgbClr val="0033CC"/>
                </a:solidFill>
                <a:latin typeface="Trebuchet MS"/>
                <a:ea typeface="Trebuchet MS"/>
                <a:cs typeface="Trebuchet MS"/>
                <a:sym typeface="Trebuchet MS"/>
              </a:rPr>
              <a:t> Garg</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2) Harsh Agrawal</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3) Harshit Sharma</a:t>
            </a:r>
          </a:p>
          <a:p>
            <a:pPr marL="0" lvl="0" indent="0" algn="l" rtl="0">
              <a:lnSpc>
                <a:spcPct val="115000"/>
              </a:lnSpc>
              <a:spcBef>
                <a:spcPts val="0"/>
              </a:spcBef>
              <a:spcAft>
                <a:spcPts val="0"/>
              </a:spcAft>
              <a:buClr>
                <a:schemeClr val="dk1"/>
              </a:buClr>
              <a:buSzPts val="1100"/>
              <a:buFont typeface="Arial"/>
              <a:buNone/>
            </a:pPr>
            <a:r>
              <a:rPr lang="en-US" sz="2400" dirty="0">
                <a:solidFill>
                  <a:srgbClr val="0033CC"/>
                </a:solidFill>
                <a:latin typeface="Trebuchet MS"/>
                <a:ea typeface="Trebuchet MS"/>
                <a:cs typeface="Trebuchet MS"/>
                <a:sym typeface="Trebuchet MS"/>
              </a:rPr>
              <a:t>                    	4) </a:t>
            </a:r>
            <a:r>
              <a:rPr lang="en-US" sz="2400" dirty="0" err="1">
                <a:solidFill>
                  <a:srgbClr val="0033CC"/>
                </a:solidFill>
                <a:latin typeface="Trebuchet MS"/>
                <a:ea typeface="Trebuchet MS"/>
                <a:cs typeface="Trebuchet MS"/>
                <a:sym typeface="Trebuchet MS"/>
              </a:rPr>
              <a:t>Sagarikha</a:t>
            </a:r>
            <a:r>
              <a:rPr lang="en-US" sz="2400" dirty="0">
                <a:solidFill>
                  <a:srgbClr val="0033CC"/>
                </a:solidFill>
                <a:latin typeface="Trebuchet MS"/>
                <a:ea typeface="Trebuchet MS"/>
                <a:cs typeface="Trebuchet MS"/>
                <a:sym typeface="Trebuchet MS"/>
              </a:rPr>
              <a:t> M.</a:t>
            </a:r>
          </a:p>
          <a:p>
            <a:pPr marL="0" marR="0" lvl="0" indent="0" algn="l" rtl="0">
              <a:spcBef>
                <a:spcPts val="0"/>
              </a:spcBef>
              <a:spcAft>
                <a:spcPts val="0"/>
              </a:spcAft>
              <a:buNone/>
            </a:pPr>
            <a:endParaRPr lang="en-US" sz="2400"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lang="en-US" sz="2400" b="0" i="0" u="none" strike="noStrike" cap="none" dirty="0">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lang="en-US" sz="2400" b="0" i="0" u="none" strike="noStrike" cap="none"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Trebuchet MS"/>
                <a:ea typeface="Trebuchet MS"/>
                <a:cs typeface="Trebuchet MS"/>
                <a:sym typeface="Trebuchet MS"/>
              </a:rPr>
              <a:t>Price- prediction:</a:t>
            </a:r>
            <a:endParaRPr lang="en-US" sz="2000" b="1" dirty="0"/>
          </a:p>
          <a:p>
            <a:pPr marL="685791" indent="-342900" algn="just">
              <a:spcBef>
                <a:spcPts val="0"/>
              </a:spcBef>
            </a:pPr>
            <a:r>
              <a:rPr lang="en-US" sz="2000" dirty="0">
                <a:solidFill>
                  <a:srgbClr val="0C0C0C"/>
                </a:solidFill>
                <a:latin typeface="Trebuchet MS"/>
                <a:ea typeface="Trebuchet MS"/>
                <a:cs typeface="Trebuchet MS"/>
                <a:sym typeface="Trebuchet MS"/>
              </a:rPr>
              <a:t>For price prediction, multivariate LSTM model has been implemented. The model uses five features for the forecasting. Since it is a multivariate model, only one day prediction is possible.</a:t>
            </a:r>
            <a:endParaRPr lang="en-US" sz="2000" dirty="0"/>
          </a:p>
          <a:p>
            <a:pPr marL="685791" indent="-342900" algn="just">
              <a:spcBef>
                <a:spcPts val="0"/>
              </a:spcBef>
            </a:pPr>
            <a:r>
              <a:rPr lang="en-US" sz="2000" dirty="0">
                <a:solidFill>
                  <a:srgbClr val="0C0C0C"/>
                </a:solidFill>
                <a:latin typeface="Trebuchet MS"/>
                <a:ea typeface="Trebuchet MS"/>
                <a:cs typeface="Trebuchet MS"/>
                <a:sym typeface="Trebuchet MS"/>
              </a:rPr>
              <a:t>Two LSTM layers, one dropout layer and one dense layer has been implemented </a:t>
            </a:r>
            <a:endParaRPr lang="en-US" sz="2000" dirty="0"/>
          </a:p>
          <a:p>
            <a:pPr marL="685791" marR="0" lvl="0" indent="-342900" algn="just" rtl="0">
              <a:spcBef>
                <a:spcPts val="0"/>
              </a:spcBef>
              <a:spcAft>
                <a:spcPts val="0"/>
              </a:spcAft>
              <a:buNone/>
            </a:pPr>
            <a:endParaRPr lang="en-US" sz="4000" dirty="0">
              <a:solidFill>
                <a:srgbClr val="0033CC"/>
              </a:solidFill>
              <a:latin typeface="Arial"/>
              <a:ea typeface="Arial"/>
              <a:cs typeface="Arial"/>
              <a:sym typeface="Arial"/>
            </a:endParaRPr>
          </a:p>
          <a:p>
            <a:endParaRPr lang="en-US" dirty="0"/>
          </a:p>
        </p:txBody>
      </p:sp>
      <p:pic>
        <p:nvPicPr>
          <p:cNvPr id="4" name="Google Shape;127;p7">
            <a:extLst>
              <a:ext uri="{FF2B5EF4-FFF2-40B4-BE49-F238E27FC236}">
                <a16:creationId xmlns:a16="http://schemas.microsoft.com/office/drawing/2014/main" id="{69B2A218-3B5A-708B-B651-3DC88CC1193B}"/>
              </a:ext>
            </a:extLst>
          </p:cNvPr>
          <p:cNvPicPr preferRelativeResize="0"/>
          <p:nvPr/>
        </p:nvPicPr>
        <p:blipFill rotWithShape="1">
          <a:blip r:embed="rId3">
            <a:alphaModFix/>
          </a:blip>
          <a:srcRect/>
          <a:stretch/>
        </p:blipFill>
        <p:spPr>
          <a:xfrm>
            <a:off x="1752600" y="3200400"/>
            <a:ext cx="7696200" cy="3016405"/>
          </a:xfrm>
          <a:prstGeom prst="rect">
            <a:avLst/>
          </a:prstGeom>
          <a:noFill/>
          <a:ln>
            <a:noFill/>
          </a:ln>
        </p:spPr>
      </p:pic>
    </p:spTree>
    <p:extLst>
      <p:ext uri="{BB962C8B-B14F-4D97-AF65-F5344CB8AC3E}">
        <p14:creationId xmlns:p14="http://schemas.microsoft.com/office/powerpoint/2010/main" val="150459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Arial"/>
                <a:ea typeface="Arial"/>
                <a:cs typeface="Arial"/>
                <a:sym typeface="Arial"/>
              </a:rPr>
              <a:t>Sentiment analysis:</a:t>
            </a:r>
            <a:endParaRPr lang="en-US" sz="1100" b="1" dirty="0"/>
          </a:p>
          <a:p>
            <a:pPr marL="685791" indent="-342900" algn="just">
              <a:spcBef>
                <a:spcPts val="0"/>
              </a:spcBef>
            </a:pPr>
            <a:r>
              <a:rPr lang="en-US" sz="2000" dirty="0">
                <a:solidFill>
                  <a:srgbClr val="0C0C0C"/>
                </a:solidFill>
                <a:latin typeface="Arial"/>
                <a:ea typeface="Arial"/>
                <a:cs typeface="Arial"/>
                <a:sym typeface="Arial"/>
              </a:rPr>
              <a:t>For sentiment analysis of news data, </a:t>
            </a:r>
            <a:r>
              <a:rPr lang="en-US" sz="2000" dirty="0" err="1">
                <a:solidFill>
                  <a:srgbClr val="0C0C0C"/>
                </a:solidFill>
                <a:latin typeface="Arial"/>
                <a:ea typeface="Arial"/>
                <a:cs typeface="Arial"/>
                <a:sym typeface="Arial"/>
              </a:rPr>
              <a:t>Textblob</a:t>
            </a:r>
            <a:r>
              <a:rPr lang="en-US" sz="2000" dirty="0">
                <a:solidFill>
                  <a:srgbClr val="0C0C0C"/>
                </a:solidFill>
                <a:latin typeface="Arial"/>
                <a:ea typeface="Arial"/>
                <a:cs typeface="Arial"/>
                <a:sym typeface="Arial"/>
              </a:rPr>
              <a:t> is used to get the  </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sentiment of the news headlines.</a:t>
            </a:r>
            <a:endParaRPr lang="en-US" sz="1100" dirty="0"/>
          </a:p>
          <a:p>
            <a:pPr marL="685791" indent="-342900" algn="just">
              <a:spcBef>
                <a:spcPts val="0"/>
              </a:spcBef>
            </a:pPr>
            <a:r>
              <a:rPr lang="en-US" sz="2000" dirty="0">
                <a:solidFill>
                  <a:srgbClr val="0C0C0C"/>
                </a:solidFill>
                <a:latin typeface="Arial"/>
                <a:ea typeface="Arial"/>
                <a:cs typeface="Arial"/>
                <a:sym typeface="Arial"/>
              </a:rPr>
              <a:t>The sentiment score is then further normalized to give the value between -1 and 1 where the lesser the value, the negative the sentiment.</a:t>
            </a:r>
            <a:endParaRPr lang="en-US" sz="1100" dirty="0"/>
          </a:p>
        </p:txBody>
      </p:sp>
      <p:pic>
        <p:nvPicPr>
          <p:cNvPr id="5" name="Google Shape;136;p8">
            <a:extLst>
              <a:ext uri="{FF2B5EF4-FFF2-40B4-BE49-F238E27FC236}">
                <a16:creationId xmlns:a16="http://schemas.microsoft.com/office/drawing/2014/main" id="{FDAA1BDD-42BC-5E48-86E6-D91719ED0253}"/>
              </a:ext>
            </a:extLst>
          </p:cNvPr>
          <p:cNvPicPr preferRelativeResize="0"/>
          <p:nvPr/>
        </p:nvPicPr>
        <p:blipFill rotWithShape="1">
          <a:blip r:embed="rId3">
            <a:alphaModFix/>
          </a:blip>
          <a:srcRect/>
          <a:stretch/>
        </p:blipFill>
        <p:spPr>
          <a:xfrm>
            <a:off x="838200" y="2971800"/>
            <a:ext cx="5867400" cy="3429000"/>
          </a:xfrm>
          <a:prstGeom prst="rect">
            <a:avLst/>
          </a:prstGeom>
          <a:noFill/>
          <a:ln>
            <a:noFill/>
          </a:ln>
        </p:spPr>
      </p:pic>
      <p:pic>
        <p:nvPicPr>
          <p:cNvPr id="6" name="Google Shape;137;p8">
            <a:extLst>
              <a:ext uri="{FF2B5EF4-FFF2-40B4-BE49-F238E27FC236}">
                <a16:creationId xmlns:a16="http://schemas.microsoft.com/office/drawing/2014/main" id="{5251D98E-110B-6E56-995C-C4F5643F95A8}"/>
              </a:ext>
            </a:extLst>
          </p:cNvPr>
          <p:cNvPicPr preferRelativeResize="0"/>
          <p:nvPr/>
        </p:nvPicPr>
        <p:blipFill rotWithShape="1">
          <a:blip r:embed="rId4">
            <a:alphaModFix/>
          </a:blip>
          <a:srcRect/>
          <a:stretch/>
        </p:blipFill>
        <p:spPr>
          <a:xfrm>
            <a:off x="6772883" y="3429000"/>
            <a:ext cx="5257800" cy="2336920"/>
          </a:xfrm>
          <a:prstGeom prst="rect">
            <a:avLst/>
          </a:prstGeom>
          <a:noFill/>
          <a:ln>
            <a:noFill/>
          </a:ln>
        </p:spPr>
      </p:pic>
    </p:spTree>
    <p:extLst>
      <p:ext uri="{BB962C8B-B14F-4D97-AF65-F5344CB8AC3E}">
        <p14:creationId xmlns:p14="http://schemas.microsoft.com/office/powerpoint/2010/main" val="370532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90404-761D-BC41-810D-150349BA3547}"/>
              </a:ext>
            </a:extLst>
          </p:cNvPr>
          <p:cNvSpPr>
            <a:spLocks noGrp="1"/>
          </p:cNvSpPr>
          <p:nvPr>
            <p:ph type="title"/>
          </p:nvPr>
        </p:nvSpPr>
        <p:spPr/>
        <p:txBody>
          <a:bodyPr>
            <a:normAutofit/>
          </a:bodyPr>
          <a:lstStyle/>
          <a:p>
            <a:r>
              <a:rPr lang="en-US" sz="4000" b="1" dirty="0"/>
              <a:t>Modules and Implementation Details</a:t>
            </a:r>
          </a:p>
        </p:txBody>
      </p:sp>
      <p:sp>
        <p:nvSpPr>
          <p:cNvPr id="3" name="Content Placeholder 2">
            <a:extLst>
              <a:ext uri="{FF2B5EF4-FFF2-40B4-BE49-F238E27FC236}">
                <a16:creationId xmlns:a16="http://schemas.microsoft.com/office/drawing/2014/main" id="{963351F3-8A16-4C46-80F7-A6406F7B6736}"/>
              </a:ext>
            </a:extLst>
          </p:cNvPr>
          <p:cNvSpPr>
            <a:spLocks noGrp="1"/>
          </p:cNvSpPr>
          <p:nvPr>
            <p:ph idx="1"/>
          </p:nvPr>
        </p:nvSpPr>
        <p:spPr>
          <a:xfrm>
            <a:off x="838200" y="1295400"/>
            <a:ext cx="8763000" cy="4881563"/>
          </a:xfrm>
        </p:spPr>
        <p:txBody>
          <a:bodyPr>
            <a:normAutofit/>
          </a:bodyPr>
          <a:lstStyle/>
          <a:p>
            <a:pPr marL="685791" marR="0" lvl="0" indent="-342900" algn="just" rtl="0">
              <a:spcBef>
                <a:spcPts val="0"/>
              </a:spcBef>
              <a:spcAft>
                <a:spcPts val="0"/>
              </a:spcAft>
              <a:buNone/>
            </a:pPr>
            <a:r>
              <a:rPr lang="en-US" sz="2000" b="1" dirty="0">
                <a:solidFill>
                  <a:srgbClr val="0C0C0C"/>
                </a:solidFill>
                <a:latin typeface="Arial"/>
                <a:ea typeface="Arial"/>
                <a:cs typeface="Arial"/>
                <a:sym typeface="Arial"/>
              </a:rPr>
              <a:t>Sentiment analysis:</a:t>
            </a:r>
            <a:endParaRPr lang="en-US" sz="2000" b="1" dirty="0"/>
          </a:p>
          <a:p>
            <a:pPr marL="685791" indent="-342900" algn="just">
              <a:spcBef>
                <a:spcPts val="0"/>
              </a:spcBef>
            </a:pPr>
            <a:r>
              <a:rPr lang="en-US" sz="2000" dirty="0">
                <a:solidFill>
                  <a:srgbClr val="0C0C0C"/>
                </a:solidFill>
                <a:latin typeface="Arial"/>
                <a:ea typeface="Arial"/>
                <a:cs typeface="Arial"/>
                <a:sym typeface="Arial"/>
              </a:rPr>
              <a:t>For getting the news data of everyday, </a:t>
            </a:r>
            <a:r>
              <a:rPr lang="en-US" sz="2000" dirty="0" err="1">
                <a:solidFill>
                  <a:srgbClr val="0C0C0C"/>
                </a:solidFill>
                <a:latin typeface="Arial"/>
                <a:ea typeface="Arial"/>
                <a:cs typeface="Arial"/>
                <a:sym typeface="Arial"/>
              </a:rPr>
              <a:t>SentiTrade</a:t>
            </a:r>
            <a:r>
              <a:rPr lang="en-US" sz="2000" dirty="0">
                <a:solidFill>
                  <a:srgbClr val="0C0C0C"/>
                </a:solidFill>
                <a:latin typeface="Arial"/>
                <a:ea typeface="Arial"/>
                <a:cs typeface="Arial"/>
                <a:sym typeface="Arial"/>
              </a:rPr>
              <a:t> API has been</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implemented which scrapes the news headlines related</a:t>
            </a:r>
          </a:p>
          <a:p>
            <a:pPr marL="685791" marR="0" lvl="0" indent="-342900" algn="just" rtl="0">
              <a:spcBef>
                <a:spcPts val="0"/>
              </a:spcBef>
              <a:spcAft>
                <a:spcPts val="0"/>
              </a:spcAft>
              <a:buNone/>
            </a:pPr>
            <a:r>
              <a:rPr lang="en-US" sz="2000" dirty="0">
                <a:solidFill>
                  <a:srgbClr val="0C0C0C"/>
                </a:solidFill>
                <a:latin typeface="Arial"/>
                <a:ea typeface="Arial"/>
                <a:cs typeface="Arial"/>
                <a:sym typeface="Arial"/>
              </a:rPr>
              <a:t>     to the cryptocurrency market.</a:t>
            </a:r>
            <a:endParaRPr lang="en-US" sz="2000" dirty="0"/>
          </a:p>
          <a:p>
            <a:pPr marL="685791" marR="0" lvl="0" indent="-342900" algn="just" rtl="0">
              <a:spcBef>
                <a:spcPts val="0"/>
              </a:spcBef>
              <a:spcAft>
                <a:spcPts val="0"/>
              </a:spcAft>
              <a:buNone/>
            </a:pPr>
            <a:endParaRPr lang="en-US" sz="2000" dirty="0"/>
          </a:p>
        </p:txBody>
      </p:sp>
      <p:pic>
        <p:nvPicPr>
          <p:cNvPr id="4" name="Google Shape;146;p9">
            <a:extLst>
              <a:ext uri="{FF2B5EF4-FFF2-40B4-BE49-F238E27FC236}">
                <a16:creationId xmlns:a16="http://schemas.microsoft.com/office/drawing/2014/main" id="{0E431125-8582-D03B-C08E-A294828A8145}"/>
              </a:ext>
            </a:extLst>
          </p:cNvPr>
          <p:cNvPicPr preferRelativeResize="0"/>
          <p:nvPr/>
        </p:nvPicPr>
        <p:blipFill rotWithShape="1">
          <a:blip r:embed="rId3">
            <a:alphaModFix/>
          </a:blip>
          <a:srcRect/>
          <a:stretch/>
        </p:blipFill>
        <p:spPr>
          <a:xfrm>
            <a:off x="2819400" y="3124200"/>
            <a:ext cx="6172200" cy="3187864"/>
          </a:xfrm>
          <a:prstGeom prst="rect">
            <a:avLst/>
          </a:prstGeom>
          <a:noFill/>
          <a:ln>
            <a:noFill/>
          </a:ln>
        </p:spPr>
      </p:pic>
    </p:spTree>
    <p:extLst>
      <p:ext uri="{BB962C8B-B14F-4D97-AF65-F5344CB8AC3E}">
        <p14:creationId xmlns:p14="http://schemas.microsoft.com/office/powerpoint/2010/main" val="433843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CD76CC-7DC2-D841-B105-A7A049A07086}"/>
              </a:ext>
            </a:extLst>
          </p:cNvPr>
          <p:cNvSpPr>
            <a:spLocks noGrp="1"/>
          </p:cNvSpPr>
          <p:nvPr>
            <p:ph type="title"/>
          </p:nvPr>
        </p:nvSpPr>
        <p:spPr/>
        <p:txBody>
          <a:bodyPr>
            <a:normAutofit/>
          </a:bodyPr>
          <a:lstStyle/>
          <a:p>
            <a:r>
              <a:rPr lang="en-US" sz="4000" b="1" dirty="0">
                <a:ea typeface="Trebuchet MS"/>
                <a:cs typeface="Trebuchet MS"/>
                <a:sym typeface="Trebuchet MS"/>
              </a:rPr>
              <a:t>Project Demonstration</a:t>
            </a:r>
            <a:endParaRPr lang="en-US" sz="4000" b="1" dirty="0"/>
          </a:p>
        </p:txBody>
      </p:sp>
      <p:sp>
        <p:nvSpPr>
          <p:cNvPr id="6" name="Content Placeholder 5">
            <a:extLst>
              <a:ext uri="{FF2B5EF4-FFF2-40B4-BE49-F238E27FC236}">
                <a16:creationId xmlns:a16="http://schemas.microsoft.com/office/drawing/2014/main" id="{8D53F4AF-7DF7-4147-9183-30B93FB62820}"/>
              </a:ext>
            </a:extLst>
          </p:cNvPr>
          <p:cNvSpPr>
            <a:spLocks noGrp="1"/>
          </p:cNvSpPr>
          <p:nvPr>
            <p:ph idx="1"/>
          </p:nvPr>
        </p:nvSpPr>
        <p:spPr>
          <a:xfrm>
            <a:off x="838200" y="1295400"/>
            <a:ext cx="8839200" cy="4881563"/>
          </a:xfrm>
        </p:spPr>
        <p:txBody>
          <a:bodyPr>
            <a:normAutofit/>
          </a:bodyPr>
          <a:lstStyle/>
          <a:p>
            <a:r>
              <a:rPr lang="en-US" dirty="0"/>
              <a:t>Demonstration will be 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Walkthrough</a:t>
            </a:r>
          </a:p>
        </p:txBody>
      </p:sp>
      <p:pic>
        <p:nvPicPr>
          <p:cNvPr id="5" name="Content Placeholder 4">
            <a:extLst>
              <a:ext uri="{FF2B5EF4-FFF2-40B4-BE49-F238E27FC236}">
                <a16:creationId xmlns:a16="http://schemas.microsoft.com/office/drawing/2014/main" id="{097543B5-2B0F-7CD6-CD59-579C0B75D2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4251" y="952500"/>
            <a:ext cx="9296400" cy="495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C852-D726-4F4D-AA52-5402144416EC}"/>
              </a:ext>
            </a:extLst>
          </p:cNvPr>
          <p:cNvSpPr>
            <a:spLocks noGrp="1"/>
          </p:cNvSpPr>
          <p:nvPr>
            <p:ph type="title"/>
          </p:nvPr>
        </p:nvSpPr>
        <p:spPr>
          <a:xfrm>
            <a:off x="838200" y="1"/>
            <a:ext cx="10515600" cy="838200"/>
          </a:xfrm>
        </p:spPr>
        <p:txBody>
          <a:bodyPr anchor="ctr">
            <a:normAutofit/>
          </a:bodyPr>
          <a:lstStyle/>
          <a:p>
            <a:r>
              <a:rPr lang="en-US" sz="4000" b="1" dirty="0"/>
              <a:t>Test Plan and Strategy</a:t>
            </a:r>
          </a:p>
        </p:txBody>
      </p:sp>
      <p:sp>
        <p:nvSpPr>
          <p:cNvPr id="10" name="Content Placeholder 2"/>
          <p:cNvSpPr txBox="1">
            <a:spLocks/>
          </p:cNvSpPr>
          <p:nvPr/>
        </p:nvSpPr>
        <p:spPr>
          <a:xfrm>
            <a:off x="1371600" y="1676400"/>
            <a:ext cx="9296400" cy="4571999"/>
          </a:xfrm>
          <a:prstGeom prst="rect">
            <a:avLst/>
          </a:prstGeom>
        </p:spPr>
        <p:txBody>
          <a:bodyPr/>
          <a:lstStyle/>
          <a:p>
            <a:pPr marL="685791" lvl="0" indent="-342900" algn="just" eaLnBrk="0" hangingPunct="0">
              <a:spcBef>
                <a:spcPts val="0"/>
              </a:spcBef>
              <a:spcAft>
                <a:spcPts val="0"/>
              </a:spcAft>
              <a:buClr>
                <a:srgbClr val="0033CC"/>
              </a:buClr>
              <a:buSzPts val="1800"/>
              <a:defRPr/>
            </a:pPr>
            <a:endParaRPr lang="en-US" sz="2400" dirty="0">
              <a:solidFill>
                <a:srgbClr val="000000"/>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87F91132-8200-3DE8-9900-F8E1AD3120AA}"/>
              </a:ext>
            </a:extLst>
          </p:cNvPr>
          <p:cNvSpPr>
            <a:spLocks noGrp="1"/>
          </p:cNvSpPr>
          <p:nvPr>
            <p:ph idx="1"/>
          </p:nvPr>
        </p:nvSpPr>
        <p:spPr/>
        <p:txBody>
          <a:bodyPr/>
          <a:lstStyle/>
          <a:p>
            <a:pPr marL="457200" marR="0" lvl="0" indent="0" algn="just" rtl="0">
              <a:spcBef>
                <a:spcPts val="0"/>
              </a:spcBef>
              <a:spcAft>
                <a:spcPts val="0"/>
              </a:spcAft>
              <a:buNone/>
            </a:pPr>
            <a:r>
              <a:rPr lang="en-US" sz="2800" dirty="0">
                <a:solidFill>
                  <a:srgbClr val="000000"/>
                </a:solidFill>
                <a:latin typeface="Arial"/>
                <a:ea typeface="Arial"/>
                <a:cs typeface="Arial"/>
                <a:sym typeface="Arial"/>
              </a:rPr>
              <a:t>For testing the different modules of the project, unit testing method has been followed since all the different modules provide different functionality and each one has to be</a:t>
            </a:r>
            <a:r>
              <a:rPr lang="en-US" sz="2800" dirty="0"/>
              <a:t> working independently.</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For the frontend part, as it has been build in react JS  component testing is followed.</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API testing has been performed using postman.</a:t>
            </a:r>
          </a:p>
          <a:p>
            <a:pPr marL="457200" marR="0" lvl="0" indent="0" algn="just" rtl="0">
              <a:spcBef>
                <a:spcPts val="0"/>
              </a:spcBef>
              <a:spcAft>
                <a:spcPts val="0"/>
              </a:spcAft>
              <a:buNone/>
            </a:pPr>
            <a:endParaRPr lang="en-US" sz="2800" dirty="0"/>
          </a:p>
          <a:p>
            <a:pPr marL="457200" marR="0" lvl="0" indent="0" algn="just" rtl="0">
              <a:spcBef>
                <a:spcPts val="0"/>
              </a:spcBef>
              <a:spcAft>
                <a:spcPts val="0"/>
              </a:spcAft>
              <a:buNone/>
            </a:pPr>
            <a:r>
              <a:rPr lang="en-US" sz="2800" dirty="0"/>
              <a:t>Finally, integration testing has been done to test the feasibility and working of all the modules together </a:t>
            </a:r>
          </a:p>
          <a:p>
            <a:endParaRPr lang="en-IN" dirty="0"/>
          </a:p>
        </p:txBody>
      </p:sp>
    </p:spTree>
    <p:extLst>
      <p:ext uri="{BB962C8B-B14F-4D97-AF65-F5344CB8AC3E}">
        <p14:creationId xmlns:p14="http://schemas.microsoft.com/office/powerpoint/2010/main" val="4205369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Results and Discussion</a:t>
            </a:r>
          </a:p>
        </p:txBody>
      </p:sp>
      <p:sp>
        <p:nvSpPr>
          <p:cNvPr id="3" name="Content Placeholder 2">
            <a:extLst>
              <a:ext uri="{FF2B5EF4-FFF2-40B4-BE49-F238E27FC236}">
                <a16:creationId xmlns:a16="http://schemas.microsoft.com/office/drawing/2014/main" id="{F06FD2F9-1495-17B9-35D5-034DE87AF856}"/>
              </a:ext>
            </a:extLst>
          </p:cNvPr>
          <p:cNvSpPr>
            <a:spLocks noGrp="1"/>
          </p:cNvSpPr>
          <p:nvPr>
            <p:ph idx="1"/>
          </p:nvPr>
        </p:nvSpPr>
        <p:spPr/>
        <p:txBody>
          <a:bodyPr/>
          <a:lstStyle/>
          <a:p>
            <a:pPr marL="0" marR="0" lvl="0" indent="0" algn="just" rtl="0">
              <a:spcBef>
                <a:spcPts val="0"/>
              </a:spcBef>
              <a:spcAft>
                <a:spcPts val="0"/>
              </a:spcAft>
              <a:buNone/>
            </a:pPr>
            <a:r>
              <a:rPr lang="en-US" sz="2400" dirty="0">
                <a:latin typeface="Trebuchet MS"/>
                <a:ea typeface="Trebuchet MS"/>
                <a:cs typeface="Trebuchet MS"/>
                <a:sym typeface="Trebuchet MS"/>
              </a:rPr>
              <a:t>For sentiment analysis of news data, after the dataset preprocessing the following results have been obtained for sentiment distribution. </a:t>
            </a:r>
          </a:p>
          <a:p>
            <a:pPr marL="0" marR="0" lvl="0" indent="0" algn="just" rtl="0">
              <a:spcBef>
                <a:spcPts val="0"/>
              </a:spcBef>
              <a:spcAft>
                <a:spcPts val="0"/>
              </a:spcAft>
              <a:buNone/>
            </a:pPr>
            <a:r>
              <a:rPr lang="en-US" sz="2400" dirty="0">
                <a:latin typeface="Trebuchet MS"/>
                <a:ea typeface="Trebuchet MS"/>
                <a:cs typeface="Trebuchet MS"/>
                <a:sym typeface="Trebuchet MS"/>
              </a:rPr>
              <a:t>The blue graph shows the actual prices and the orange graph shows the predicted prices which are satisfactorily close to the actual prices.</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pic>
        <p:nvPicPr>
          <p:cNvPr id="5" name="Google Shape;169;p13">
            <a:extLst>
              <a:ext uri="{FF2B5EF4-FFF2-40B4-BE49-F238E27FC236}">
                <a16:creationId xmlns:a16="http://schemas.microsoft.com/office/drawing/2014/main" id="{7FC881FF-04B9-A693-B21D-9C2CB7F881AA}"/>
              </a:ext>
            </a:extLst>
          </p:cNvPr>
          <p:cNvPicPr preferRelativeResize="0"/>
          <p:nvPr/>
        </p:nvPicPr>
        <p:blipFill>
          <a:blip r:embed="rId2">
            <a:alphaModFix/>
          </a:blip>
          <a:stretch>
            <a:fillRect/>
          </a:stretch>
        </p:blipFill>
        <p:spPr>
          <a:xfrm>
            <a:off x="13063" y="2772242"/>
            <a:ext cx="5847806" cy="3078299"/>
          </a:xfrm>
          <a:prstGeom prst="rect">
            <a:avLst/>
          </a:prstGeom>
          <a:noFill/>
          <a:ln>
            <a:noFill/>
          </a:ln>
        </p:spPr>
      </p:pic>
      <p:pic>
        <p:nvPicPr>
          <p:cNvPr id="2" name="Picture 1">
            <a:extLst>
              <a:ext uri="{FF2B5EF4-FFF2-40B4-BE49-F238E27FC236}">
                <a16:creationId xmlns:a16="http://schemas.microsoft.com/office/drawing/2014/main" id="{D1984AE2-7D04-2B73-A880-0979360265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2793643"/>
            <a:ext cx="5638800" cy="30354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2A777E-0282-6A4F-94F8-1A6B97319AD4}"/>
              </a:ext>
            </a:extLst>
          </p:cNvPr>
          <p:cNvSpPr>
            <a:spLocks noGrp="1"/>
          </p:cNvSpPr>
          <p:nvPr>
            <p:ph type="title"/>
          </p:nvPr>
        </p:nvSpPr>
        <p:spPr>
          <a:xfrm>
            <a:off x="838200" y="1"/>
            <a:ext cx="10515600" cy="838200"/>
          </a:xfrm>
        </p:spPr>
        <p:txBody>
          <a:bodyPr anchor="ctr">
            <a:normAutofit/>
          </a:bodyPr>
          <a:lstStyle/>
          <a:p>
            <a:r>
              <a:rPr lang="en-US" sz="4000" b="1" dirty="0"/>
              <a:t>Suggestions from last review</a:t>
            </a:r>
          </a:p>
        </p:txBody>
      </p:sp>
      <p:sp>
        <p:nvSpPr>
          <p:cNvPr id="3" name="Content Placeholder 2">
            <a:extLst>
              <a:ext uri="{FF2B5EF4-FFF2-40B4-BE49-F238E27FC236}">
                <a16:creationId xmlns:a16="http://schemas.microsoft.com/office/drawing/2014/main" id="{F06FD2F9-1495-17B9-35D5-034DE87AF856}"/>
              </a:ext>
            </a:extLst>
          </p:cNvPr>
          <p:cNvSpPr>
            <a:spLocks noGrp="1"/>
          </p:cNvSpPr>
          <p:nvPr>
            <p:ph idx="1"/>
          </p:nvPr>
        </p:nvSpPr>
        <p:spPr/>
        <p:txBody>
          <a:bodyPr/>
          <a:lstStyle/>
          <a:p>
            <a:pPr marL="0" marR="0" lvl="0" indent="0" algn="just" rtl="0">
              <a:spcBef>
                <a:spcPts val="0"/>
              </a:spcBef>
              <a:spcAft>
                <a:spcPts val="0"/>
              </a:spcAft>
              <a:buNone/>
            </a:pPr>
            <a:r>
              <a:rPr lang="en-US" sz="2000" dirty="0">
                <a:latin typeface="Trebuchet MS"/>
                <a:ea typeface="Trebuchet MS"/>
                <a:cs typeface="Trebuchet MS"/>
                <a:sym typeface="Trebuchet MS"/>
              </a:rPr>
              <a:t>Below diagram shows the actual prices and the predicted prices for last 6 days </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a:p>
            <a:endParaRPr lang="en-IN" dirty="0"/>
          </a:p>
          <a:p>
            <a:endParaRPr lang="en-IN" dirty="0"/>
          </a:p>
          <a:p>
            <a:r>
              <a:rPr lang="en-IN" dirty="0"/>
              <a:t>The number of news headlines used for the sentiment analysis has been set to 50. </a:t>
            </a:r>
          </a:p>
        </p:txBody>
      </p:sp>
      <p:pic>
        <p:nvPicPr>
          <p:cNvPr id="8" name="Picture 7">
            <a:extLst>
              <a:ext uri="{FF2B5EF4-FFF2-40B4-BE49-F238E27FC236}">
                <a16:creationId xmlns:a16="http://schemas.microsoft.com/office/drawing/2014/main" id="{FCD8E0F7-0545-A27A-DB53-CAF714E22A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52600"/>
            <a:ext cx="7848600" cy="2590933"/>
          </a:xfrm>
          <a:prstGeom prst="rect">
            <a:avLst/>
          </a:prstGeom>
        </p:spPr>
      </p:pic>
    </p:spTree>
    <p:extLst>
      <p:ext uri="{BB962C8B-B14F-4D97-AF65-F5344CB8AC3E}">
        <p14:creationId xmlns:p14="http://schemas.microsoft.com/office/powerpoint/2010/main" val="1070662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3F3A4B-E344-1648-B539-3F8A89506E16}"/>
              </a:ext>
            </a:extLst>
          </p:cNvPr>
          <p:cNvSpPr>
            <a:spLocks noGrp="1"/>
          </p:cNvSpPr>
          <p:nvPr>
            <p:ph type="title"/>
          </p:nvPr>
        </p:nvSpPr>
        <p:spPr>
          <a:xfrm>
            <a:off x="838200" y="1"/>
            <a:ext cx="10515600" cy="838200"/>
          </a:xfrm>
        </p:spPr>
        <p:txBody>
          <a:bodyPr anchor="ctr">
            <a:normAutofit/>
          </a:bodyPr>
          <a:lstStyle/>
          <a:p>
            <a:r>
              <a:rPr lang="en-US" sz="4000" b="1" dirty="0"/>
              <a:t>Schedule</a:t>
            </a:r>
            <a:endParaRPr lang="en-US" b="1" dirty="0"/>
          </a:p>
        </p:txBody>
      </p:sp>
      <p:sp>
        <p:nvSpPr>
          <p:cNvPr id="3" name="Content Placeholder 2">
            <a:extLst>
              <a:ext uri="{FF2B5EF4-FFF2-40B4-BE49-F238E27FC236}">
                <a16:creationId xmlns:a16="http://schemas.microsoft.com/office/drawing/2014/main" id="{6811A9D3-2E2F-6AEA-2A00-FFAD220392C7}"/>
              </a:ext>
            </a:extLst>
          </p:cNvPr>
          <p:cNvSpPr>
            <a:spLocks noGrp="1"/>
          </p:cNvSpPr>
          <p:nvPr>
            <p:ph idx="1"/>
          </p:nvPr>
        </p:nvSpPr>
        <p:spPr/>
        <p:txBody>
          <a:bodyPr/>
          <a:lstStyle/>
          <a:p>
            <a:r>
              <a:rPr lang="en-IN" dirty="0"/>
              <a:t>The project was estimated to be complete in December,2023 </a:t>
            </a:r>
          </a:p>
          <a:p>
            <a:r>
              <a:rPr lang="en-IN" dirty="0"/>
              <a:t>The team has met the deadlines to produce the full implementation of the project.</a:t>
            </a:r>
          </a:p>
        </p:txBody>
      </p:sp>
    </p:spTree>
    <p:extLst>
      <p:ext uri="{BB962C8B-B14F-4D97-AF65-F5344CB8AC3E}">
        <p14:creationId xmlns:p14="http://schemas.microsoft.com/office/powerpoint/2010/main" val="340974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B10B19-4157-41B3-85CA-452455B519DD}"/>
              </a:ext>
            </a:extLst>
          </p:cNvPr>
          <p:cNvSpPr txBox="1"/>
          <p:nvPr/>
        </p:nvSpPr>
        <p:spPr>
          <a:xfrm>
            <a:off x="2133601" y="1905001"/>
            <a:ext cx="8839199" cy="1200329"/>
          </a:xfrm>
          <a:prstGeom prst="rect">
            <a:avLst/>
          </a:prstGeom>
          <a:noFill/>
        </p:spPr>
        <p:txBody>
          <a:bodyPr wrap="square">
            <a:spAutoFit/>
          </a:bodyPr>
          <a:lstStyle/>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a:p>
            <a:pPr lvl="0" algn="just">
              <a:spcBef>
                <a:spcPts val="0"/>
              </a:spcBef>
              <a:spcAft>
                <a:spcPts val="0"/>
              </a:spcAft>
            </a:pPr>
            <a:endParaRPr lang="en-US" sz="2400" dirty="0">
              <a:solidFill>
                <a:srgbClr val="0033CC"/>
              </a:solidFill>
              <a:latin typeface="Trebuchet MS"/>
              <a:ea typeface="Trebuchet MS"/>
              <a:cs typeface="Trebuchet MS"/>
              <a:sym typeface="Trebuchet MS"/>
            </a:endParaRPr>
          </a:p>
        </p:txBody>
      </p:sp>
      <p:sp>
        <p:nvSpPr>
          <p:cNvPr id="4" name="Title 3">
            <a:extLst>
              <a:ext uri="{FF2B5EF4-FFF2-40B4-BE49-F238E27FC236}">
                <a16:creationId xmlns:a16="http://schemas.microsoft.com/office/drawing/2014/main" id="{6B4617C0-C284-3747-AEF4-6A0D55BC4D2D}"/>
              </a:ext>
            </a:extLst>
          </p:cNvPr>
          <p:cNvSpPr>
            <a:spLocks noGrp="1"/>
          </p:cNvSpPr>
          <p:nvPr>
            <p:ph type="title"/>
          </p:nvPr>
        </p:nvSpPr>
        <p:spPr/>
        <p:txBody>
          <a:bodyPr>
            <a:normAutofit/>
          </a:bodyPr>
          <a:lstStyle/>
          <a:p>
            <a:r>
              <a:rPr lang="en-US" sz="4000" b="1" dirty="0">
                <a:ea typeface="Trebuchet MS"/>
                <a:cs typeface="Trebuchet MS"/>
                <a:sym typeface="Trebuchet MS"/>
              </a:rPr>
              <a:t>Lessons Learnt</a:t>
            </a:r>
            <a:endParaRPr lang="en-US" sz="4000" b="1" dirty="0"/>
          </a:p>
        </p:txBody>
      </p:sp>
      <p:sp>
        <p:nvSpPr>
          <p:cNvPr id="6" name="Content Placeholder 5">
            <a:extLst>
              <a:ext uri="{FF2B5EF4-FFF2-40B4-BE49-F238E27FC236}">
                <a16:creationId xmlns:a16="http://schemas.microsoft.com/office/drawing/2014/main" id="{742BABF7-3C99-DF4C-9998-69B7B3B4C0EA}"/>
              </a:ext>
            </a:extLst>
          </p:cNvPr>
          <p:cNvSpPr>
            <a:spLocks noGrp="1"/>
          </p:cNvSpPr>
          <p:nvPr>
            <p:ph idx="1"/>
          </p:nvPr>
        </p:nvSpPr>
        <p:spPr/>
        <p:txBody>
          <a:bodyPr/>
          <a:lstStyle/>
          <a:p>
            <a:r>
              <a:rPr lang="en-US" dirty="0"/>
              <a:t>Initially we started with twitter for sentiment analysis but as the project proceeded news headlines have been used for the same.</a:t>
            </a:r>
          </a:p>
          <a:p>
            <a:r>
              <a:rPr lang="en-US" dirty="0"/>
              <a:t>For time series forecasting, LSTM provides better accuracy than other models compared initially.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638300" y="2514600"/>
            <a:ext cx="8915400" cy="4572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BAD5292B-CC31-AB47-A74C-6756015895B1}"/>
              </a:ext>
            </a:extLst>
          </p:cNvPr>
          <p:cNvSpPr>
            <a:spLocks noGrp="1"/>
          </p:cNvSpPr>
          <p:nvPr>
            <p:ph type="title"/>
          </p:nvPr>
        </p:nvSpPr>
        <p:spPr/>
        <p:txBody>
          <a:bodyPr/>
          <a:lstStyle/>
          <a:p>
            <a:r>
              <a:rPr lang="en-US" sz="4000" b="1" dirty="0"/>
              <a:t>Outline</a:t>
            </a:r>
            <a:endParaRPr lang="en-US" b="1" dirty="0"/>
          </a:p>
        </p:txBody>
      </p:sp>
      <p:sp>
        <p:nvSpPr>
          <p:cNvPr id="3" name="Content Placeholder 2">
            <a:extLst>
              <a:ext uri="{FF2B5EF4-FFF2-40B4-BE49-F238E27FC236}">
                <a16:creationId xmlns:a16="http://schemas.microsoft.com/office/drawing/2014/main" id="{F6596B33-B7A9-A041-9748-FCC5C6AC8DD4}"/>
              </a:ext>
            </a:extLst>
          </p:cNvPr>
          <p:cNvSpPr>
            <a:spLocks noGrp="1"/>
          </p:cNvSpPr>
          <p:nvPr>
            <p:ph idx="1"/>
          </p:nvPr>
        </p:nvSpPr>
        <p:spPr/>
        <p:txBody>
          <a:bodyPr/>
          <a:lstStyle/>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Abstract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Requirements and Design (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Summary of Methodology / Approach (Phase - 1)</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Design Description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Modules and Implementation Details</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Project Demonstration and Walkthrough</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Test Plan and Strategy</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Results and Discussion</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Lessons Learnt</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Conclusion and Future Work</a:t>
            </a:r>
          </a:p>
          <a:p>
            <a:pPr marL="685791" indent="-342900" algn="just" eaLnBrk="0" hangingPunct="0">
              <a:spcBef>
                <a:spcPts val="0"/>
              </a:spcBef>
              <a:spcAft>
                <a:spcPts val="0"/>
              </a:spcAft>
              <a:buFont typeface="Wingdings" pitchFamily="2" charset="2"/>
              <a:buChar char="§"/>
              <a:defRPr/>
            </a:pPr>
            <a:r>
              <a:rPr lang="en-US" dirty="0">
                <a:ea typeface="Trebuchet MS"/>
                <a:cs typeface="Trebuchet MS"/>
                <a:sym typeface="Trebuchet MS"/>
              </a:rPr>
              <a:t>References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8CF295-690E-7449-BE41-244C2E535261}"/>
              </a:ext>
            </a:extLst>
          </p:cNvPr>
          <p:cNvSpPr>
            <a:spLocks noGrp="1"/>
          </p:cNvSpPr>
          <p:nvPr>
            <p:ph type="title"/>
          </p:nvPr>
        </p:nvSpPr>
        <p:spPr>
          <a:xfrm>
            <a:off x="838200" y="1"/>
            <a:ext cx="10515600" cy="838200"/>
          </a:xfrm>
        </p:spPr>
        <p:txBody>
          <a:bodyPr anchor="ctr">
            <a:normAutofit/>
          </a:bodyPr>
          <a:lstStyle/>
          <a:p>
            <a:r>
              <a:rPr lang="en-US" sz="4000" b="1" dirty="0"/>
              <a:t>Conclusion and Future work</a:t>
            </a:r>
          </a:p>
        </p:txBody>
      </p:sp>
      <p:sp>
        <p:nvSpPr>
          <p:cNvPr id="3" name="Content Placeholder 2">
            <a:extLst>
              <a:ext uri="{FF2B5EF4-FFF2-40B4-BE49-F238E27FC236}">
                <a16:creationId xmlns:a16="http://schemas.microsoft.com/office/drawing/2014/main" id="{E5713ACA-6861-65B2-6CB3-3A5D4C6E21A0}"/>
              </a:ext>
            </a:extLst>
          </p:cNvPr>
          <p:cNvSpPr>
            <a:spLocks noGrp="1"/>
          </p:cNvSpPr>
          <p:nvPr>
            <p:ph idx="1"/>
          </p:nvPr>
        </p:nvSpPr>
        <p:spPr/>
        <p:txBody>
          <a:bodyPr>
            <a:normAutofit fontScale="92500" lnSpcReduction="10000"/>
          </a:bodyPr>
          <a:lstStyle/>
          <a:p>
            <a:pPr marL="0" marR="0" lvl="0" indent="0" algn="just" rtl="0">
              <a:spcBef>
                <a:spcPts val="0"/>
              </a:spcBef>
              <a:spcAft>
                <a:spcPts val="0"/>
              </a:spcAft>
              <a:buNone/>
            </a:pPr>
            <a:r>
              <a:rPr lang="en-US" sz="2800" dirty="0" err="1">
                <a:latin typeface="Trebuchet MS"/>
                <a:ea typeface="Trebuchet MS"/>
                <a:cs typeface="Trebuchet MS"/>
                <a:sym typeface="Trebuchet MS"/>
              </a:rPr>
              <a:t>TextBlob</a:t>
            </a:r>
            <a:r>
              <a:rPr lang="en-US" sz="2800" dirty="0">
                <a:latin typeface="Trebuchet MS"/>
                <a:ea typeface="Trebuchet MS"/>
                <a:cs typeface="Trebuchet MS"/>
                <a:sym typeface="Trebuchet MS"/>
              </a:rPr>
              <a:t> for news sentiment analysis provides satisfactory results by giving the sentiment score between -1 and 1 where lesser score means negative sentiment and higher score means positive sentiments and near zero infers neutral sentiments.</a:t>
            </a:r>
            <a:endParaRPr lang="en-US" dirty="0"/>
          </a:p>
          <a:p>
            <a:pPr marL="0" marR="0" lvl="0" indent="0" algn="just" rtl="0">
              <a:spcBef>
                <a:spcPts val="0"/>
              </a:spcBef>
              <a:spcAft>
                <a:spcPts val="0"/>
              </a:spcAft>
              <a:buNone/>
            </a:pPr>
            <a:endParaRPr lang="en-US" sz="2800" dirty="0">
              <a:latin typeface="Trebuchet MS"/>
              <a:ea typeface="Trebuchet MS"/>
              <a:cs typeface="Trebuchet MS"/>
              <a:sym typeface="Trebuchet MS"/>
            </a:endParaRPr>
          </a:p>
          <a:p>
            <a:pPr marL="0" marR="0" lvl="0" indent="0" algn="just" rtl="0">
              <a:spcBef>
                <a:spcPts val="0"/>
              </a:spcBef>
              <a:spcAft>
                <a:spcPts val="0"/>
              </a:spcAft>
              <a:buNone/>
            </a:pPr>
            <a:r>
              <a:rPr lang="en-US" sz="2800" dirty="0">
                <a:latin typeface="Trebuchet MS"/>
                <a:ea typeface="Trebuchet MS"/>
                <a:cs typeface="Trebuchet MS"/>
                <a:sym typeface="Trebuchet MS"/>
              </a:rPr>
              <a:t>For the price forecasting, LSTM model provides satisfactory results which has been implemented with 2 LSTM layers, one dense layer and one dropout layer.</a:t>
            </a:r>
          </a:p>
          <a:p>
            <a:pPr marL="0" marR="0" lvl="0" indent="0" algn="just" rtl="0">
              <a:spcBef>
                <a:spcPts val="0"/>
              </a:spcBef>
              <a:spcAft>
                <a:spcPts val="0"/>
              </a:spcAft>
              <a:buNone/>
            </a:pPr>
            <a:endParaRPr lang="en-US" sz="2800" dirty="0">
              <a:latin typeface="Trebuchet MS"/>
              <a:ea typeface="Trebuchet MS"/>
              <a:cs typeface="Trebuchet MS"/>
              <a:sym typeface="Trebuchet MS"/>
            </a:endParaRPr>
          </a:p>
          <a:p>
            <a:pPr marL="0" marR="0" lvl="0" indent="0" algn="just" rtl="0">
              <a:spcBef>
                <a:spcPts val="0"/>
              </a:spcBef>
              <a:spcAft>
                <a:spcPts val="0"/>
              </a:spcAft>
              <a:buNone/>
            </a:pPr>
            <a:r>
              <a:rPr lang="en-US" sz="2800" dirty="0">
                <a:latin typeface="Trebuchet MS"/>
                <a:ea typeface="Trebuchet MS"/>
                <a:cs typeface="Trebuchet MS"/>
                <a:sym typeface="Trebuchet MS"/>
              </a:rPr>
              <a:t>In the future, </a:t>
            </a:r>
            <a:r>
              <a:rPr lang="en-US" sz="2800" dirty="0" err="1">
                <a:latin typeface="Trebuchet MS"/>
                <a:ea typeface="Trebuchet MS"/>
                <a:cs typeface="Trebuchet MS"/>
                <a:sym typeface="Trebuchet MS"/>
              </a:rPr>
              <a:t>licenceing</a:t>
            </a:r>
            <a:r>
              <a:rPr lang="en-US" sz="2800" dirty="0">
                <a:latin typeface="Trebuchet MS"/>
                <a:ea typeface="Trebuchet MS"/>
                <a:cs typeface="Trebuchet MS"/>
                <a:sym typeface="Trebuchet MS"/>
              </a:rPr>
              <a:t> and permissions can be obtained to provide wallet to the users for the transactions and buying currencies. </a:t>
            </a: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r>
              <a:rPr lang="en-US" sz="2800" dirty="0">
                <a:solidFill>
                  <a:srgbClr val="0033CC"/>
                </a:solidFill>
                <a:latin typeface="Trebuchet MS"/>
                <a:ea typeface="Trebuchet MS"/>
                <a:cs typeface="Trebuchet MS"/>
                <a:sym typeface="Trebuchet MS"/>
              </a:rPr>
              <a:t> </a:t>
            </a:r>
            <a:endParaRPr lang="en-US" dirty="0"/>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8C6C-E09C-ED47-908F-1BF251EF2E3E}"/>
              </a:ext>
            </a:extLst>
          </p:cNvPr>
          <p:cNvSpPr>
            <a:spLocks noGrp="1"/>
          </p:cNvSpPr>
          <p:nvPr>
            <p:ph type="title"/>
          </p:nvPr>
        </p:nvSpPr>
        <p:spPr>
          <a:xfrm>
            <a:off x="838200" y="1"/>
            <a:ext cx="10515600" cy="838200"/>
          </a:xfrm>
        </p:spPr>
        <p:txBody>
          <a:bodyPr anchor="ctr">
            <a:normAutofit/>
          </a:bodyPr>
          <a:lstStyle/>
          <a:p>
            <a:r>
              <a:rPr lang="en-US" sz="4000" b="1" dirty="0"/>
              <a:t>References</a:t>
            </a:r>
            <a:endParaRPr lang="en-US" b="1" dirty="0"/>
          </a:p>
        </p:txBody>
      </p:sp>
      <p:sp>
        <p:nvSpPr>
          <p:cNvPr id="3" name="Content Placeholder 2">
            <a:extLst>
              <a:ext uri="{FF2B5EF4-FFF2-40B4-BE49-F238E27FC236}">
                <a16:creationId xmlns:a16="http://schemas.microsoft.com/office/drawing/2014/main" id="{0304D912-E742-6C69-26C8-E637A3F1AEC8}"/>
              </a:ext>
            </a:extLst>
          </p:cNvPr>
          <p:cNvSpPr>
            <a:spLocks noGrp="1"/>
          </p:cNvSpPr>
          <p:nvPr>
            <p:ph idx="1"/>
          </p:nvPr>
        </p:nvSpPr>
        <p:spPr/>
        <p:txBody>
          <a:bodyPr/>
          <a:lstStyle/>
          <a:p>
            <a:pPr marL="342900" indent="12700" algn="just">
              <a:spcBef>
                <a:spcPts val="480"/>
              </a:spcBef>
              <a:buNone/>
            </a:pPr>
            <a:r>
              <a:rPr lang="en-US" sz="2000" b="1" dirty="0">
                <a:solidFill>
                  <a:schemeClr val="dk1"/>
                </a:solidFill>
              </a:rPr>
              <a:t>Multivariate cryptocurrency prediction: comparative analysis of three recurrent neural networks approaches</a:t>
            </a:r>
            <a:r>
              <a:rPr lang="en-US" sz="2000" dirty="0">
                <a:solidFill>
                  <a:schemeClr val="dk1"/>
                </a:solidFill>
              </a:rPr>
              <a:t> : Seng Hansun1* , Arya Wicaksana1 and Abdul Q. M. Khaliq2</a:t>
            </a:r>
          </a:p>
          <a:p>
            <a:pPr marL="342900" indent="12700" algn="just">
              <a:spcBef>
                <a:spcPts val="480"/>
              </a:spcBef>
              <a:buNone/>
            </a:pPr>
            <a:endParaRPr lang="en-US" sz="2000" dirty="0">
              <a:solidFill>
                <a:schemeClr val="dk1"/>
              </a:solidFill>
            </a:endParaRPr>
          </a:p>
          <a:p>
            <a:pPr marL="342900" indent="12700" algn="just">
              <a:spcBef>
                <a:spcPts val="480"/>
              </a:spcBef>
              <a:buNone/>
            </a:pPr>
            <a:r>
              <a:rPr lang="en-US" sz="2000" b="1" dirty="0">
                <a:solidFill>
                  <a:schemeClr val="dk1"/>
                </a:solidFill>
                <a:latin typeface="Trebuchet MS"/>
                <a:ea typeface="Trebuchet MS"/>
                <a:cs typeface="Trebuchet MS"/>
                <a:sym typeface="Trebuchet MS"/>
              </a:rPr>
              <a:t>DL-</a:t>
            </a:r>
            <a:r>
              <a:rPr lang="en-US" sz="2000" b="1" dirty="0" err="1">
                <a:solidFill>
                  <a:schemeClr val="dk1"/>
                </a:solidFill>
                <a:latin typeface="Trebuchet MS"/>
                <a:ea typeface="Trebuchet MS"/>
                <a:cs typeface="Trebuchet MS"/>
                <a:sym typeface="Trebuchet MS"/>
              </a:rPr>
              <a:t>GuesS</a:t>
            </a:r>
            <a:r>
              <a:rPr lang="en-US" sz="2000" b="1" dirty="0">
                <a:solidFill>
                  <a:schemeClr val="dk1"/>
                </a:solidFill>
                <a:latin typeface="Trebuchet MS"/>
                <a:ea typeface="Trebuchet MS"/>
                <a:cs typeface="Trebuchet MS"/>
                <a:sym typeface="Trebuchet MS"/>
              </a:rPr>
              <a:t>: Deep Learning and Sentiment Analysis-Based Cryptocurrency Price Prediction: </a:t>
            </a:r>
            <a:r>
              <a:rPr lang="en-US" sz="2000" dirty="0">
                <a:solidFill>
                  <a:schemeClr val="dk1"/>
                </a:solidFill>
              </a:rPr>
              <a:t>RAJ PAREKH, NISARG P. PATEL, NIHAR THAKKAR, RAJESH GUPTA </a:t>
            </a:r>
          </a:p>
          <a:p>
            <a:pPr marL="342900" indent="12700" algn="just">
              <a:spcBef>
                <a:spcPts val="480"/>
              </a:spcBef>
              <a:buNone/>
            </a:pPr>
            <a:endParaRPr lang="en-US" sz="2000" dirty="0">
              <a:solidFill>
                <a:schemeClr val="dk1"/>
              </a:solidFill>
            </a:endParaRPr>
          </a:p>
          <a:p>
            <a:pPr marL="342900" indent="12700" algn="just">
              <a:spcBef>
                <a:spcPts val="480"/>
              </a:spcBef>
              <a:buNone/>
            </a:pPr>
            <a:r>
              <a:rPr lang="en-US" sz="2000" b="1" dirty="0">
                <a:solidFill>
                  <a:schemeClr val="dk1"/>
                </a:solidFill>
              </a:rPr>
              <a:t>Cryptocurrency Price Prediction Using LSTM and GRU Networks: </a:t>
            </a:r>
            <a:r>
              <a:rPr lang="en-US" sz="2000" dirty="0">
                <a:solidFill>
                  <a:schemeClr val="dk1"/>
                </a:solidFill>
                <a:latin typeface="Calibri"/>
                <a:ea typeface="Calibri"/>
                <a:cs typeface="Calibri"/>
                <a:sym typeface="Calibri"/>
              </a:rPr>
              <a:t>Andrei-Alexandru </a:t>
            </a:r>
            <a:r>
              <a:rPr lang="en-US" sz="2000" dirty="0" err="1">
                <a:solidFill>
                  <a:schemeClr val="dk1"/>
                </a:solidFill>
                <a:latin typeface="Calibri"/>
                <a:ea typeface="Calibri"/>
                <a:cs typeface="Calibri"/>
                <a:sym typeface="Calibri"/>
              </a:rPr>
              <a:t>Encean,Daniel</a:t>
            </a: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Zinca</a:t>
            </a:r>
            <a:endParaRPr lang="en-US" sz="2000" dirty="0">
              <a:solidFill>
                <a:schemeClr val="dk1"/>
              </a:solidFill>
              <a:latin typeface="Calibri"/>
              <a:ea typeface="Calibri"/>
              <a:cs typeface="Calibri"/>
              <a:sym typeface="Calibri"/>
            </a:endParaRPr>
          </a:p>
          <a:p>
            <a:pPr marL="342900" indent="12700" algn="just">
              <a:spcBef>
                <a:spcPts val="480"/>
              </a:spcBef>
              <a:buNone/>
            </a:pPr>
            <a:endParaRPr lang="en-US" sz="2000" dirty="0">
              <a:solidFill>
                <a:schemeClr val="dk1"/>
              </a:solidFill>
              <a:latin typeface="Calibri"/>
              <a:ea typeface="Calibri"/>
              <a:cs typeface="Calibri"/>
              <a:sym typeface="Calibri"/>
            </a:endParaRPr>
          </a:p>
          <a:p>
            <a:pPr marL="342900" indent="12700" algn="just">
              <a:spcBef>
                <a:spcPts val="480"/>
              </a:spcBef>
              <a:buNone/>
            </a:pPr>
            <a:r>
              <a:rPr lang="en-US" sz="2000" b="1" dirty="0">
                <a:solidFill>
                  <a:schemeClr val="dk1"/>
                </a:solidFill>
              </a:rPr>
              <a:t>Forecasting Bitcoin price direction with random forests: </a:t>
            </a:r>
            <a:r>
              <a:rPr lang="en-US" sz="2000" dirty="0">
                <a:solidFill>
                  <a:schemeClr val="dk1"/>
                </a:solidFill>
                <a:latin typeface="Calibri"/>
                <a:ea typeface="Calibri"/>
                <a:cs typeface="Calibri"/>
                <a:sym typeface="Calibri"/>
              </a:rPr>
              <a:t>Syed Abdul Basher , Perry </a:t>
            </a:r>
            <a:r>
              <a:rPr lang="en-US" sz="2000" dirty="0" err="1">
                <a:solidFill>
                  <a:schemeClr val="dk1"/>
                </a:solidFill>
                <a:latin typeface="Calibri"/>
                <a:ea typeface="Calibri"/>
                <a:cs typeface="Calibri"/>
                <a:sym typeface="Calibri"/>
              </a:rPr>
              <a:t>Sadorsky</a:t>
            </a:r>
            <a:endParaRPr lang="en-US" sz="2000" b="1" dirty="0">
              <a:solidFill>
                <a:schemeClr val="dk1"/>
              </a:solidFill>
            </a:endParaRPr>
          </a:p>
          <a:p>
            <a:pPr marL="342900" indent="12700" algn="just">
              <a:spcBef>
                <a:spcPts val="480"/>
              </a:spcBef>
              <a:buNone/>
            </a:pPr>
            <a:endParaRPr lang="en-US" sz="2000" dirty="0">
              <a:solidFill>
                <a:schemeClr val="dk1"/>
              </a:solidFill>
              <a:latin typeface="Calibri"/>
              <a:ea typeface="Calibri"/>
              <a:cs typeface="Calibri"/>
              <a:sym typeface="Calibri"/>
            </a:endParaRPr>
          </a:p>
          <a:p>
            <a:pPr marL="342900" indent="12700" algn="just">
              <a:spcBef>
                <a:spcPts val="480"/>
              </a:spcBef>
              <a:buNone/>
            </a:pPr>
            <a:endParaRPr lang="en-US" sz="1200" dirty="0">
              <a:solidFill>
                <a:schemeClr val="dk1"/>
              </a:solidFill>
            </a:endParaRPr>
          </a:p>
          <a:p>
            <a:pPr marL="342900" marR="0" lvl="0" indent="12700" algn="just" rtl="0">
              <a:spcBef>
                <a:spcPts val="480"/>
              </a:spcBef>
              <a:spcAft>
                <a:spcPts val="0"/>
              </a:spcAft>
              <a:buNone/>
            </a:pPr>
            <a:endParaRPr lang="en-US" sz="1600" dirty="0">
              <a:solidFill>
                <a:schemeClr val="dk1"/>
              </a:solidFill>
              <a:latin typeface="Arial"/>
              <a:ea typeface="Arial"/>
              <a:cs typeface="Arial"/>
              <a:sym typeface="Arial"/>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pPr marL="0" marR="0" lvl="0" indent="0" algn="just" rtl="0">
              <a:spcBef>
                <a:spcPts val="0"/>
              </a:spcBef>
              <a:spcAft>
                <a:spcPts val="0"/>
              </a:spcAft>
              <a:buNone/>
            </a:pPr>
            <a:endParaRPr lang="en-US" sz="2800" dirty="0">
              <a:solidFill>
                <a:srgbClr val="0033CC"/>
              </a:solidFill>
              <a:latin typeface="Trebuchet MS"/>
              <a:ea typeface="Trebuchet MS"/>
              <a:cs typeface="Trebuchet MS"/>
              <a:sym typeface="Trebuchet MS"/>
            </a:endParaRP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5501" y="2971800"/>
            <a:ext cx="3164392" cy="830997"/>
          </a:xfrm>
          <a:prstGeom prst="rect">
            <a:avLst/>
          </a:prstGeom>
        </p:spPr>
        <p:txBody>
          <a:bodyPr wrap="none">
            <a:spAutoFit/>
          </a:bodyPr>
          <a:lstStyle/>
          <a:p>
            <a:pPr algn="r"/>
            <a:r>
              <a:rPr lang="en-US" sz="4800" b="1" dirty="0">
                <a:solidFill>
                  <a:srgbClr val="FF0000"/>
                </a:solidFill>
                <a:latin typeface="Trebuchet MS"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4" name="Content Placeholder 3">
            <a:extLst>
              <a:ext uri="{FF2B5EF4-FFF2-40B4-BE49-F238E27FC236}">
                <a16:creationId xmlns:a16="http://schemas.microsoft.com/office/drawing/2014/main" id="{3B06FEB5-8E8D-E7EA-1C6C-1D994E111DA2}"/>
              </a:ext>
            </a:extLst>
          </p:cNvPr>
          <p:cNvSpPr>
            <a:spLocks noGrp="1"/>
          </p:cNvSpPr>
          <p:nvPr>
            <p:ph idx="1"/>
          </p:nvPr>
        </p:nvSpPr>
        <p:spPr/>
        <p:txBody>
          <a:bodyPr>
            <a:normAutofit fontScale="92500" lnSpcReduction="10000"/>
          </a:bodyPr>
          <a:lstStyle/>
          <a:p>
            <a:pPr marL="342887" marR="0" lvl="0" indent="-342887" algn="just" rtl="0">
              <a:spcBef>
                <a:spcPts val="0"/>
              </a:spcBef>
              <a:spcAft>
                <a:spcPts val="0"/>
              </a:spcAft>
              <a:buNone/>
            </a:pPr>
            <a:endParaRPr lang="en-US" sz="2000" dirty="0">
              <a:latin typeface="Arial Black"/>
              <a:ea typeface="Arial Black"/>
              <a:cs typeface="Arial Black"/>
              <a:sym typeface="Arial Black"/>
            </a:endParaRPr>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Since we know that the buzz of cryptocurrency is growing exponentially and everyone is eager to try their hands on this new era currency, but the knowledge and awareness about it is quite low among the common people.</a:t>
            </a:r>
          </a:p>
          <a:p>
            <a:pPr marL="527037" marR="0" lvl="0" indent="-298450" algn="just" rtl="0">
              <a:spcBef>
                <a:spcPts val="0"/>
              </a:spcBef>
              <a:spcAft>
                <a:spcPts val="0"/>
              </a:spcAft>
              <a:buClr>
                <a:srgbClr val="000000"/>
              </a:buClr>
              <a:buSzPts val="2000"/>
              <a:buFont typeface="Arial"/>
              <a:buChar char="•"/>
            </a:pPr>
            <a:endParaRPr lang="en-US" sz="2800" dirty="0"/>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It takes a lot of time and efforts to get yourself educated in this domain      which not many people are willing to spare and an additional challenge is how to find the reliable source of knowledge in this era of scams.</a:t>
            </a:r>
          </a:p>
          <a:p>
            <a:pPr marL="527037" marR="0" lvl="0" indent="-298450" algn="just" rtl="0">
              <a:spcBef>
                <a:spcPts val="0"/>
              </a:spcBef>
              <a:spcAft>
                <a:spcPts val="0"/>
              </a:spcAft>
              <a:buClr>
                <a:srgbClr val="000000"/>
              </a:buClr>
              <a:buSzPts val="2000"/>
              <a:buFont typeface="Arial"/>
              <a:buChar char="•"/>
            </a:pPr>
            <a:endParaRPr lang="en-US" sz="2800" dirty="0"/>
          </a:p>
          <a:p>
            <a:pPr marL="527037" marR="0" lvl="0" indent="-298450" algn="just" rtl="0">
              <a:spcBef>
                <a:spcPts val="0"/>
              </a:spcBef>
              <a:spcAft>
                <a:spcPts val="0"/>
              </a:spcAft>
              <a:buClr>
                <a:srgbClr val="000000"/>
              </a:buClr>
              <a:buSzPts val="2000"/>
              <a:buFont typeface="Arial"/>
              <a:buChar char="•"/>
            </a:pPr>
            <a:r>
              <a:rPr lang="en-US" sz="2800" b="0" i="0" u="none" strike="noStrike" dirty="0">
                <a:solidFill>
                  <a:srgbClr val="000000"/>
                </a:solidFill>
                <a:latin typeface="Arial"/>
                <a:ea typeface="Arial"/>
                <a:cs typeface="Arial"/>
                <a:sym typeface="Arial"/>
              </a:rPr>
              <a:t>To overcome all these challenges and to provide people with one stop solution we are building PAYCRYPTO. It is an application from where people can start their crypto journey with minimum efforts.</a:t>
            </a:r>
            <a:endParaRPr lang="en-US" sz="2800" dirty="0"/>
          </a:p>
          <a:p>
            <a:endParaRPr lang="en-IN" dirty="0"/>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4622-B528-EA4F-949F-3D5DE9B76307}"/>
              </a:ext>
            </a:extLst>
          </p:cNvPr>
          <p:cNvSpPr>
            <a:spLocks noGrp="1"/>
          </p:cNvSpPr>
          <p:nvPr>
            <p:ph type="title"/>
          </p:nvPr>
        </p:nvSpPr>
        <p:spPr/>
        <p:txBody>
          <a:bodyPr anchor="ctr">
            <a:normAutofit/>
          </a:bodyPr>
          <a:lstStyle/>
          <a:p>
            <a:r>
              <a:rPr lang="en-US" sz="4000" b="1" dirty="0"/>
              <a:t>Abstract</a:t>
            </a:r>
            <a:endParaRPr lang="en-US" b="1" dirty="0"/>
          </a:p>
        </p:txBody>
      </p:sp>
      <p:sp>
        <p:nvSpPr>
          <p:cNvPr id="10" name="Content Placeholder 2"/>
          <p:cNvSpPr txBox="1">
            <a:spLocks/>
          </p:cNvSpPr>
          <p:nvPr/>
        </p:nvSpPr>
        <p:spPr>
          <a:xfrm>
            <a:off x="2057400" y="2209800"/>
            <a:ext cx="8077200" cy="4191000"/>
          </a:xfrm>
          <a:prstGeom prst="rect">
            <a:avLst/>
          </a:prstGeom>
        </p:spPr>
        <p:txBody>
          <a:bodyPr/>
          <a:lstStyle/>
          <a:p>
            <a:pPr marL="685791" indent="-342900" algn="just" eaLnBrk="0" hangingPunct="0">
              <a:spcBef>
                <a:spcPts val="0"/>
              </a:spcBef>
              <a:spcAft>
                <a:spcPts val="0"/>
              </a:spcAft>
              <a:defRPr/>
            </a:pPr>
            <a:endParaRPr lang="en-IN" sz="2400" dirty="0">
              <a:solidFill>
                <a:srgbClr val="0033CC"/>
              </a:solidFill>
              <a:latin typeface="Trebuchet MS"/>
              <a:ea typeface="Trebuchet MS"/>
              <a:cs typeface="Trebuchet MS"/>
              <a:sym typeface="Trebuchet MS"/>
            </a:endParaRPr>
          </a:p>
        </p:txBody>
      </p:sp>
      <p:sp>
        <p:nvSpPr>
          <p:cNvPr id="4" name="Content Placeholder 3">
            <a:extLst>
              <a:ext uri="{FF2B5EF4-FFF2-40B4-BE49-F238E27FC236}">
                <a16:creationId xmlns:a16="http://schemas.microsoft.com/office/drawing/2014/main" id="{3B06FEB5-8E8D-E7EA-1C6C-1D994E111DA2}"/>
              </a:ext>
            </a:extLst>
          </p:cNvPr>
          <p:cNvSpPr>
            <a:spLocks noGrp="1"/>
          </p:cNvSpPr>
          <p:nvPr>
            <p:ph idx="1"/>
          </p:nvPr>
        </p:nvSpPr>
        <p:spPr/>
        <p:txBody>
          <a:bodyPr>
            <a:normAutofit fontScale="85000" lnSpcReduction="20000"/>
          </a:bodyPr>
          <a:lstStyle/>
          <a:p>
            <a:pPr marL="342887" marR="0" lvl="0" indent="-342887" algn="just" rtl="0">
              <a:spcBef>
                <a:spcPts val="0"/>
              </a:spcBef>
              <a:spcAft>
                <a:spcPts val="0"/>
              </a:spcAft>
              <a:buNone/>
            </a:pPr>
            <a:endParaRPr lang="en-US" sz="2800" b="1" dirty="0">
              <a:latin typeface="Arial Black"/>
              <a:ea typeface="Arial Black"/>
              <a:cs typeface="Arial Black"/>
              <a:sym typeface="Arial Black"/>
            </a:endParaRPr>
          </a:p>
          <a:p>
            <a:pPr marL="285750" marR="0" lvl="0" indent="-292100" algn="just" rtl="0">
              <a:spcBef>
                <a:spcPts val="320"/>
              </a:spcBef>
              <a:spcAft>
                <a:spcPts val="0"/>
              </a:spcAft>
              <a:buClr>
                <a:srgbClr val="000000"/>
              </a:buClr>
              <a:buSzPts val="1900"/>
              <a:buFont typeface="Arial"/>
              <a:buChar char="•"/>
            </a:pPr>
            <a:r>
              <a:rPr lang="en-US" b="0" i="0" u="none" strike="noStrike" dirty="0">
                <a:solidFill>
                  <a:srgbClr val="000000"/>
                </a:solidFill>
                <a:latin typeface="Arial"/>
                <a:ea typeface="Arial"/>
                <a:cs typeface="Arial"/>
                <a:sym typeface="Arial"/>
              </a:rPr>
              <a:t>When it comes to transactions and investments, cryptocurrencies function much like conventional currency. Through the use of the stock market and transactions with both individuals and companies, it is possible to use this platform in a manner similar to that of managing fiat currencies such as dollars and rupees.</a:t>
            </a:r>
          </a:p>
          <a:p>
            <a:pPr marL="285750" marR="0" lvl="0" indent="-292100" algn="just" rtl="0">
              <a:spcBef>
                <a:spcPts val="320"/>
              </a:spcBef>
              <a:spcAft>
                <a:spcPts val="0"/>
              </a:spcAft>
              <a:buClr>
                <a:srgbClr val="000000"/>
              </a:buClr>
              <a:buSzPts val="1900"/>
              <a:buFont typeface="Arial"/>
              <a:buChar char="•"/>
            </a:pPr>
            <a:endParaRPr lang="en-US" b="0" i="0" u="none" strike="noStrike" dirty="0">
              <a:solidFill>
                <a:srgbClr val="000000"/>
              </a:solidFill>
              <a:latin typeface="Arial"/>
              <a:ea typeface="Arial"/>
              <a:cs typeface="Arial"/>
              <a:sym typeface="Arial"/>
            </a:endParaRPr>
          </a:p>
          <a:p>
            <a:pPr marL="285750" marR="0" lvl="0" indent="-292100" algn="just" rtl="0">
              <a:spcBef>
                <a:spcPts val="320"/>
              </a:spcBef>
              <a:spcAft>
                <a:spcPts val="0"/>
              </a:spcAft>
              <a:buClr>
                <a:srgbClr val="000000"/>
              </a:buClr>
              <a:buSzPts val="1900"/>
              <a:buFont typeface="Arial"/>
              <a:buChar char="•"/>
            </a:pPr>
            <a:r>
              <a:rPr lang="en-US" dirty="0">
                <a:latin typeface="Arial" panose="020B0604020202020204" pitchFamily="34" charset="0"/>
                <a:cs typeface="Arial" panose="020B0604020202020204" pitchFamily="34" charset="0"/>
              </a:rPr>
              <a:t>This platform's sophisticated price prediction feature—which is intended to predict the swings in value of well-known cryptocurrencies—is a strong argument for using it. By providing customers with early access to anticipated price movements, this service helps them reduce investment risk by allowing them to plan ahead and make the best possible investment decisions.</a:t>
            </a:r>
          </a:p>
          <a:p>
            <a:pPr marL="285750" marR="0" lvl="0" indent="-292100" algn="just" rtl="0">
              <a:spcBef>
                <a:spcPts val="320"/>
              </a:spcBef>
              <a:spcAft>
                <a:spcPts val="0"/>
              </a:spcAft>
              <a:buClr>
                <a:srgbClr val="000000"/>
              </a:buClr>
              <a:buSzPts val="1900"/>
              <a:buFont typeface="Arial"/>
              <a:buChar char="•"/>
            </a:pPr>
            <a:endParaRPr lang="en-US" dirty="0"/>
          </a:p>
          <a:p>
            <a:pPr marL="285750" marR="0" lvl="0" indent="-285750" algn="just" rtl="0">
              <a:spcBef>
                <a:spcPts val="0"/>
              </a:spcBef>
              <a:spcAft>
                <a:spcPts val="0"/>
              </a:spcAft>
              <a:buClr>
                <a:srgbClr val="000000"/>
              </a:buClr>
              <a:buSzPts val="1800"/>
              <a:buFont typeface="Arial"/>
              <a:buChar char="•"/>
            </a:pPr>
            <a:r>
              <a:rPr lang="en-US" b="0" i="0" u="none" strike="noStrike" dirty="0">
                <a:solidFill>
                  <a:srgbClr val="000000"/>
                </a:solidFill>
                <a:latin typeface="Arial"/>
                <a:ea typeface="Arial"/>
                <a:cs typeface="Arial"/>
                <a:sym typeface="Arial"/>
              </a:rPr>
              <a:t>In addition to that, the users can do transactions to other users in cryptocurrencies as major companies like tesla and ford have already started accepting cryptocurrency as their mode of payment and in the coming future all the companies are going to do the same. </a:t>
            </a:r>
            <a:endParaRPr lang="en-IN" dirty="0">
              <a:solidFill>
                <a:srgbClr val="0033CC"/>
              </a:solidFill>
              <a:latin typeface="Trebuchet MS"/>
              <a:ea typeface="Trebuchet MS"/>
              <a:cs typeface="Trebuchet MS"/>
              <a:sym typeface="Trebuchet MS"/>
            </a:endParaRPr>
          </a:p>
          <a:p>
            <a:endParaRPr lang="en-IN" dirty="0"/>
          </a:p>
        </p:txBody>
      </p:sp>
    </p:spTree>
    <p:extLst>
      <p:ext uri="{BB962C8B-B14F-4D97-AF65-F5344CB8AC3E}">
        <p14:creationId xmlns:p14="http://schemas.microsoft.com/office/powerpoint/2010/main" val="274989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9050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4E9FAFF-3809-3E43-99AC-2F6039744468}"/>
              </a:ext>
            </a:extLst>
          </p:cNvPr>
          <p:cNvSpPr>
            <a:spLocks noGrp="1"/>
          </p:cNvSpPr>
          <p:nvPr>
            <p:ph type="title"/>
          </p:nvPr>
        </p:nvSpPr>
        <p:spPr/>
        <p:txBody>
          <a:bodyPr>
            <a:normAutofit/>
          </a:bodyPr>
          <a:lstStyle/>
          <a:p>
            <a:r>
              <a:rPr lang="en-US" sz="4000" b="1" dirty="0"/>
              <a:t>Summary of Requirements and Design</a:t>
            </a:r>
          </a:p>
        </p:txBody>
      </p:sp>
      <p:sp>
        <p:nvSpPr>
          <p:cNvPr id="3" name="Content Placeholder 2">
            <a:extLst>
              <a:ext uri="{FF2B5EF4-FFF2-40B4-BE49-F238E27FC236}">
                <a16:creationId xmlns:a16="http://schemas.microsoft.com/office/drawing/2014/main" id="{A55C43AE-EB14-7545-849B-1C25BB9BCA8E}"/>
              </a:ext>
            </a:extLst>
          </p:cNvPr>
          <p:cNvSpPr>
            <a:spLocks noGrp="1"/>
          </p:cNvSpPr>
          <p:nvPr>
            <p:ph idx="1"/>
          </p:nvPr>
        </p:nvSpPr>
        <p:spPr>
          <a:xfrm>
            <a:off x="838200" y="1295400"/>
            <a:ext cx="8763000" cy="4881563"/>
          </a:xfrm>
        </p:spPr>
        <p:txBody>
          <a:bodyPr>
            <a:normAutofit lnSpcReduction="10000"/>
          </a:bodyPr>
          <a:lstStyle/>
          <a:p>
            <a:r>
              <a:rPr lang="en-US" b="1" dirty="0">
                <a:effectLst/>
                <a:latin typeface="Times New Roman" panose="02020603050405020304" pitchFamily="18" charset="0"/>
                <a:ea typeface="Cambria" panose="02040503050406030204" pitchFamily="18" charset="0"/>
              </a:rPr>
              <a:t>Functional</a:t>
            </a:r>
            <a:r>
              <a:rPr lang="en-US" b="1" spc="-30" dirty="0">
                <a:effectLst/>
                <a:latin typeface="Times New Roman" panose="02020603050405020304" pitchFamily="18" charset="0"/>
                <a:ea typeface="Cambria" panose="02040503050406030204" pitchFamily="18" charset="0"/>
              </a:rPr>
              <a:t> </a:t>
            </a:r>
            <a:r>
              <a:rPr lang="en-US" b="1" dirty="0">
                <a:effectLst/>
                <a:latin typeface="Times New Roman" panose="02020603050405020304" pitchFamily="18" charset="0"/>
                <a:ea typeface="Cambria" panose="02040503050406030204" pitchFamily="18" charset="0"/>
              </a:rPr>
              <a:t>Requirements:</a:t>
            </a:r>
          </a:p>
          <a:p>
            <a:pPr lvl="1"/>
            <a:r>
              <a:rPr lang="en-US" sz="2000" b="1" dirty="0">
                <a:effectLst/>
                <a:latin typeface="Times New Roman" panose="02020603050405020304" pitchFamily="18" charset="0"/>
                <a:ea typeface="Cambria" panose="02040503050406030204" pitchFamily="18" charset="0"/>
              </a:rPr>
              <a:t>Crypto Price Prediction</a:t>
            </a:r>
            <a:r>
              <a:rPr lang="en-US" sz="2000" dirty="0">
                <a:effectLst/>
                <a:latin typeface="Times New Roman" panose="02020603050405020304" pitchFamily="18" charset="0"/>
                <a:ea typeface="Cambria" panose="02040503050406030204" pitchFamily="18" charset="0"/>
              </a:rPr>
              <a:t>: Prediction of the open and close prices of Ethereum</a:t>
            </a:r>
          </a:p>
          <a:p>
            <a:pPr lvl="1"/>
            <a:r>
              <a:rPr lang="en-US" sz="2000" b="1" dirty="0">
                <a:effectLst/>
                <a:latin typeface="Times New Roman" panose="02020603050405020304" pitchFamily="18" charset="0"/>
                <a:ea typeface="Cambria" panose="02040503050406030204" pitchFamily="18" charset="0"/>
              </a:rPr>
              <a:t>Wallet Creation</a:t>
            </a:r>
            <a:r>
              <a:rPr lang="en-US" sz="2000" dirty="0">
                <a:effectLst/>
                <a:latin typeface="Times New Roman" panose="02020603050405020304" pitchFamily="18" charset="0"/>
                <a:ea typeface="Cambria" panose="02040503050406030204" pitchFamily="18" charset="0"/>
              </a:rPr>
              <a:t>: Wallet can be created by the users to make peer-to-peer transactions in cryptocurrency.</a:t>
            </a:r>
          </a:p>
          <a:p>
            <a:pPr lvl="1"/>
            <a:r>
              <a:rPr lang="en-US" sz="2000" b="1" dirty="0">
                <a:latin typeface="Times New Roman" panose="02020603050405020304" pitchFamily="18" charset="0"/>
                <a:ea typeface="Cambria" panose="02040503050406030204" pitchFamily="18" charset="0"/>
              </a:rPr>
              <a:t>Real-time actual prices</a:t>
            </a:r>
            <a:r>
              <a:rPr lang="en-US" sz="2000" dirty="0">
                <a:latin typeface="Times New Roman" panose="02020603050405020304" pitchFamily="18" charset="0"/>
                <a:ea typeface="Cambria" panose="02040503050406030204" pitchFamily="18" charset="0"/>
              </a:rPr>
              <a:t>: The actual prices has to be displayed in real time so that the user can plan their moves accordingly.</a:t>
            </a:r>
            <a:endParaRPr lang="en-US" sz="2000" dirty="0">
              <a:effectLst/>
              <a:latin typeface="Times New Roman" panose="02020603050405020304" pitchFamily="18" charset="0"/>
              <a:ea typeface="Cambria" panose="02040503050406030204" pitchFamily="18" charset="0"/>
            </a:endParaRPr>
          </a:p>
          <a:p>
            <a:pPr marL="457200" lvl="1" indent="0">
              <a:buNone/>
            </a:pPr>
            <a:endParaRPr lang="en-US" sz="2000" dirty="0">
              <a:latin typeface="Times New Roman" panose="02020603050405020304" pitchFamily="18" charset="0"/>
              <a:ea typeface="Cambria" panose="02040503050406030204" pitchFamily="18" charset="0"/>
            </a:endParaRPr>
          </a:p>
          <a:p>
            <a:pPr marL="457200" lvl="1" indent="0">
              <a:buNone/>
            </a:pPr>
            <a:endParaRPr lang="en-US" sz="2000" dirty="0">
              <a:latin typeface="Times New Roman" panose="02020603050405020304" pitchFamily="18" charset="0"/>
              <a:ea typeface="Cambria" panose="02040503050406030204" pitchFamily="18" charset="0"/>
              <a:cs typeface="Cambria" panose="02040503050406030204" pitchFamily="18" charset="0"/>
            </a:endParaRPr>
          </a:p>
          <a:p>
            <a:r>
              <a:rPr lang="en-US" b="1" dirty="0">
                <a:effectLst/>
                <a:latin typeface="Times New Roman" panose="02020603050405020304" pitchFamily="18" charset="0"/>
                <a:ea typeface="Cambria" panose="02040503050406030204" pitchFamily="18" charset="0"/>
                <a:cs typeface="Cambria" panose="02040503050406030204" pitchFamily="18" charset="0"/>
              </a:rPr>
              <a:t>Non-Functional</a:t>
            </a:r>
            <a:r>
              <a:rPr lang="en-US" b="1" spc="-40" dirty="0">
                <a:effectLst/>
                <a:latin typeface="Times New Roman" panose="02020603050405020304" pitchFamily="18" charset="0"/>
                <a:ea typeface="Cambria" panose="02040503050406030204" pitchFamily="18" charset="0"/>
                <a:cs typeface="Cambria" panose="02040503050406030204" pitchFamily="18" charset="0"/>
              </a:rPr>
              <a:t> </a:t>
            </a:r>
            <a:r>
              <a:rPr lang="en-US" b="1" dirty="0">
                <a:effectLst/>
                <a:latin typeface="Times New Roman" panose="02020603050405020304" pitchFamily="18" charset="0"/>
                <a:ea typeface="Cambria" panose="02040503050406030204" pitchFamily="18" charset="0"/>
                <a:cs typeface="Cambria" panose="02040503050406030204" pitchFamily="18" charset="0"/>
              </a:rPr>
              <a:t>Requirements:</a:t>
            </a:r>
            <a:endParaRPr lang="en-US" sz="1800" b="1" dirty="0">
              <a:latin typeface="Times New Roman" panose="02020603050405020304" pitchFamily="18" charset="0"/>
              <a:ea typeface="Cambria" panose="02040503050406030204" pitchFamily="18" charset="0"/>
            </a:endParaRPr>
          </a:p>
          <a:p>
            <a:pPr lvl="1"/>
            <a:r>
              <a:rPr lang="en-US" sz="2000" b="1" dirty="0">
                <a:effectLst/>
                <a:latin typeface="Times New Roman" panose="02020603050405020304" pitchFamily="18" charset="0"/>
                <a:ea typeface="Cambria" panose="02040503050406030204" pitchFamily="18" charset="0"/>
                <a:cs typeface="Cambria" panose="02040503050406030204" pitchFamily="18" charset="0"/>
              </a:rPr>
              <a:t>Performance</a:t>
            </a:r>
            <a:r>
              <a:rPr lang="en-US" sz="2000" b="1" spc="-25" dirty="0">
                <a:effectLst/>
                <a:latin typeface="Times New Roman" panose="02020603050405020304" pitchFamily="18" charset="0"/>
                <a:ea typeface="Cambria" panose="02040503050406030204" pitchFamily="18" charset="0"/>
                <a:cs typeface="Cambria" panose="02040503050406030204" pitchFamily="18" charset="0"/>
              </a:rPr>
              <a:t> </a:t>
            </a:r>
            <a:r>
              <a:rPr lang="en-US" sz="2000" b="1" dirty="0">
                <a:effectLst/>
                <a:latin typeface="Times New Roman" panose="02020603050405020304" pitchFamily="18" charset="0"/>
                <a:ea typeface="Cambria" panose="02040503050406030204" pitchFamily="18" charset="0"/>
                <a:cs typeface="Cambria" panose="02040503050406030204" pitchFamily="18" charset="0"/>
              </a:rPr>
              <a:t>Requirement</a:t>
            </a:r>
            <a:r>
              <a:rPr lang="en-US" sz="2000" dirty="0">
                <a:effectLst/>
                <a:latin typeface="Times New Roman" panose="02020603050405020304" pitchFamily="18" charset="0"/>
                <a:ea typeface="Cambria" panose="02040503050406030204" pitchFamily="18" charset="0"/>
                <a:cs typeface="Cambria" panose="02040503050406030204" pitchFamily="18" charset="0"/>
              </a:rPr>
              <a:t>: The model performance should be optimal in regards to accuracy and timing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lvl="1"/>
            <a:r>
              <a:rPr lang="en-US" sz="2000" b="1" dirty="0">
                <a:effectLst/>
                <a:latin typeface="Times New Roman" panose="02020603050405020304" pitchFamily="18" charset="0"/>
                <a:ea typeface="Cambria" panose="02040503050406030204" pitchFamily="18" charset="0"/>
              </a:rPr>
              <a:t>Security</a:t>
            </a:r>
            <a:r>
              <a:rPr lang="en-US" sz="2000" b="1" spc="-30" dirty="0">
                <a:effectLst/>
                <a:latin typeface="Times New Roman" panose="02020603050405020304" pitchFamily="18" charset="0"/>
                <a:ea typeface="Cambria" panose="02040503050406030204" pitchFamily="18" charset="0"/>
              </a:rPr>
              <a:t> </a:t>
            </a:r>
            <a:r>
              <a:rPr lang="en-US" sz="2000" b="1" dirty="0">
                <a:effectLst/>
                <a:latin typeface="Times New Roman" panose="02020603050405020304" pitchFamily="18" charset="0"/>
                <a:ea typeface="Cambria" panose="02040503050406030204" pitchFamily="18" charset="0"/>
              </a:rPr>
              <a:t>and</a:t>
            </a:r>
            <a:r>
              <a:rPr lang="en-US" sz="2000" b="1" spc="-25" dirty="0">
                <a:effectLst/>
                <a:latin typeface="Times New Roman" panose="02020603050405020304" pitchFamily="18" charset="0"/>
                <a:ea typeface="Cambria" panose="02040503050406030204" pitchFamily="18" charset="0"/>
              </a:rPr>
              <a:t> </a:t>
            </a:r>
            <a:r>
              <a:rPr lang="en-US" sz="2000" b="1" dirty="0">
                <a:effectLst/>
                <a:latin typeface="Times New Roman" panose="02020603050405020304" pitchFamily="18" charset="0"/>
                <a:ea typeface="Cambria" panose="02040503050406030204" pitchFamily="18" charset="0"/>
              </a:rPr>
              <a:t>privacy</a:t>
            </a:r>
            <a:r>
              <a:rPr lang="en-US" sz="2000" b="1" spc="-15" dirty="0">
                <a:effectLst/>
                <a:latin typeface="Times New Roman" panose="02020603050405020304" pitchFamily="18" charset="0"/>
                <a:ea typeface="Cambria" panose="02040503050406030204" pitchFamily="18" charset="0"/>
              </a:rPr>
              <a:t> </a:t>
            </a:r>
            <a:r>
              <a:rPr lang="en-US" sz="2000" b="1" dirty="0">
                <a:effectLst/>
                <a:latin typeface="Times New Roman" panose="02020603050405020304" pitchFamily="18" charset="0"/>
                <a:ea typeface="Cambria" panose="02040503050406030204" pitchFamily="18" charset="0"/>
              </a:rPr>
              <a:t>Requirements</a:t>
            </a:r>
            <a:r>
              <a:rPr lang="en-US" sz="2000" dirty="0">
                <a:effectLst/>
                <a:latin typeface="Times New Roman" panose="02020603050405020304" pitchFamily="18" charset="0"/>
                <a:ea typeface="Cambria" panose="02040503050406030204" pitchFamily="18" charset="0"/>
              </a:rPr>
              <a:t>: The users’ accounts shoul</a:t>
            </a:r>
            <a:r>
              <a:rPr lang="en-US" sz="2000" dirty="0">
                <a:latin typeface="Times New Roman" panose="02020603050405020304" pitchFamily="18" charset="0"/>
                <a:ea typeface="Cambria" panose="02040503050406030204" pitchFamily="18" charset="0"/>
              </a:rPr>
              <a:t>d be secured so that no illegal activities can be performed by others </a:t>
            </a:r>
            <a:endParaRPr lang="en-US" sz="2000" b="1" dirty="0">
              <a:effectLst/>
              <a:latin typeface="Times New Roman" panose="02020603050405020304" pitchFamily="18" charset="0"/>
              <a:ea typeface="Cambria" panose="02040503050406030204" pitchFamily="18" charset="0"/>
            </a:endParaRPr>
          </a:p>
          <a:p>
            <a:pPr lvl="1"/>
            <a:r>
              <a:rPr lang="en-US" sz="2000" b="1" dirty="0">
                <a:effectLst/>
                <a:latin typeface="Times New Roman" panose="02020603050405020304" pitchFamily="18" charset="0"/>
                <a:ea typeface="Cambria" panose="02040503050406030204" pitchFamily="18" charset="0"/>
              </a:rPr>
              <a:t>Usability</a:t>
            </a:r>
            <a:r>
              <a:rPr lang="en-US" sz="2000" b="1" spc="-35" dirty="0">
                <a:effectLst/>
                <a:latin typeface="Times New Roman" panose="02020603050405020304" pitchFamily="18" charset="0"/>
                <a:ea typeface="Cambria" panose="02040503050406030204" pitchFamily="18" charset="0"/>
              </a:rPr>
              <a:t> </a:t>
            </a:r>
            <a:r>
              <a:rPr lang="en-US" sz="2000" b="1" dirty="0">
                <a:effectLst/>
                <a:latin typeface="Times New Roman" panose="02020603050405020304" pitchFamily="18" charset="0"/>
                <a:ea typeface="Cambria" panose="02040503050406030204" pitchFamily="18" charset="0"/>
              </a:rPr>
              <a:t>Requirements</a:t>
            </a:r>
            <a:r>
              <a:rPr lang="en-US" sz="2000" dirty="0">
                <a:effectLst/>
                <a:latin typeface="Times New Roman" panose="02020603050405020304" pitchFamily="18" charset="0"/>
                <a:ea typeface="Cambria" panose="02040503050406030204" pitchFamily="18" charset="0"/>
              </a:rPr>
              <a:t>: The interface shoul</a:t>
            </a:r>
            <a:r>
              <a:rPr lang="en-US" sz="2000" dirty="0">
                <a:latin typeface="Times New Roman" panose="02020603050405020304" pitchFamily="18" charset="0"/>
                <a:ea typeface="Cambria" panose="02040503050406030204" pitchFamily="18" charset="0"/>
              </a:rPr>
              <a:t>d be clean and minimal to provide the users better experience.</a:t>
            </a:r>
            <a:endParaRPr lang="en-US" sz="2000" dirty="0"/>
          </a:p>
        </p:txBody>
      </p:sp>
    </p:spTree>
    <p:extLst>
      <p:ext uri="{BB962C8B-B14F-4D97-AF65-F5344CB8AC3E}">
        <p14:creationId xmlns:p14="http://schemas.microsoft.com/office/powerpoint/2010/main" val="3811030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8839200" cy="5257800"/>
          </a:xfrm>
        </p:spPr>
        <p:txBody>
          <a:bodyPr>
            <a:normAutofit/>
          </a:bodyPr>
          <a:lstStyle/>
          <a:p>
            <a:pPr marL="0" indent="0">
              <a:lnSpc>
                <a:spcPts val="1540"/>
              </a:lnSpc>
              <a:buNone/>
            </a:pPr>
            <a:r>
              <a:rPr lang="en-US" sz="2000" b="1" dirty="0">
                <a:solidFill>
                  <a:srgbClr val="000009"/>
                </a:solidFill>
                <a:effectLst/>
                <a:latin typeface="Times New Roman" panose="02020603050405020304" pitchFamily="18" charset="0"/>
                <a:ea typeface="Cambria" panose="02040503050406030204" pitchFamily="18" charset="0"/>
                <a:cs typeface="Cambria" panose="02040503050406030204" pitchFamily="18" charset="0"/>
              </a:rPr>
              <a:t>ALGORITHMS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127000">
              <a:lnSpc>
                <a:spcPts val="1540"/>
              </a:lnSpc>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r>
              <a:rPr lang="en-US" sz="1800" b="1" dirty="0">
                <a:solidFill>
                  <a:srgbClr val="000009"/>
                </a:solidFill>
                <a:effectLst/>
                <a:latin typeface="Times New Roman" panose="02020603050405020304" pitchFamily="18" charset="0"/>
                <a:ea typeface="Cambria" panose="02040503050406030204" pitchFamily="18" charset="0"/>
              </a:rPr>
              <a:t>LSTM :</a:t>
            </a:r>
            <a:r>
              <a:rPr lang="en-US" sz="1800" b="1" dirty="0">
                <a:solidFill>
                  <a:srgbClr val="000009"/>
                </a:solidFill>
                <a:effectLst/>
                <a:latin typeface="Arial" panose="020B0604020202020204" pitchFamily="34" charset="0"/>
                <a:ea typeface="Cambria" panose="02040503050406030204" pitchFamily="18" charset="0"/>
                <a:cs typeface="Arial" panose="020B0604020202020204" pitchFamily="34" charset="0"/>
              </a:rPr>
              <a:t> </a:t>
            </a:r>
            <a:r>
              <a:rPr lang="en-US" sz="1800" dirty="0">
                <a:solidFill>
                  <a:srgbClr val="000009"/>
                </a:solidFill>
                <a:effectLst/>
                <a:latin typeface="Arial" panose="020B0604020202020204" pitchFamily="34" charset="0"/>
                <a:ea typeface="Cambria" panose="02040503050406030204" pitchFamily="18" charset="0"/>
                <a:cs typeface="Arial" panose="020B0604020202020204" pitchFamily="34" charset="0"/>
              </a:rPr>
              <a:t>Long  Short-Term  Memory  (LSTM)  networks  are  a  modified  version  of  recurrent neural  networks,  which  makes  it  easier  to  remember  past  data  in  memory.  The vanishing gradient problem of RNN is resolved here. LSTM is well-suited to classify, process  and  predict  time  series  given  time  lags  of  unknown  duration.  It  trains  the model by using back-propagation. In an LSTM network, three gates are present:</a:t>
            </a:r>
          </a:p>
          <a:p>
            <a:endParaRPr lang="en-US" dirty="0"/>
          </a:p>
        </p:txBody>
      </p:sp>
      <p:pic>
        <p:nvPicPr>
          <p:cNvPr id="4" name="Picture 3">
            <a:extLst>
              <a:ext uri="{FF2B5EF4-FFF2-40B4-BE49-F238E27FC236}">
                <a16:creationId xmlns:a16="http://schemas.microsoft.com/office/drawing/2014/main" id="{A210C9D1-8678-4D1A-EFF6-FFF929169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706586"/>
            <a:ext cx="5638800" cy="2743835"/>
          </a:xfrm>
          <a:prstGeom prst="rect">
            <a:avLst/>
          </a:prstGeom>
          <a:noFill/>
          <a:ln>
            <a:noFill/>
          </a:ln>
        </p:spPr>
      </p:pic>
    </p:spTree>
    <p:extLst>
      <p:ext uri="{BB962C8B-B14F-4D97-AF65-F5344CB8AC3E}">
        <p14:creationId xmlns:p14="http://schemas.microsoft.com/office/powerpoint/2010/main" val="163834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600200"/>
            <a:ext cx="8991600" cy="4191000"/>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a:p>
            <a:pPr marL="685791" indent="-342900" algn="just" eaLnBrk="0" hangingPunct="0">
              <a:spcBef>
                <a:spcPts val="0"/>
              </a:spcBef>
              <a:spcAft>
                <a:spcPts val="0"/>
              </a:spcAft>
              <a:buFont typeface="Wingdings" pitchFamily="2" charset="2"/>
              <a:buChar char="§"/>
              <a:defRPr/>
            </a:pPr>
            <a:endParaRPr lang="en-US"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82725624-7576-4249-AF09-53610429C32E}"/>
              </a:ext>
            </a:extLst>
          </p:cNvPr>
          <p:cNvSpPr>
            <a:spLocks noGrp="1"/>
          </p:cNvSpPr>
          <p:nvPr>
            <p:ph type="title"/>
          </p:nvPr>
        </p:nvSpPr>
        <p:spPr/>
        <p:txBody>
          <a:bodyPr>
            <a:normAutofit/>
          </a:bodyPr>
          <a:lstStyle/>
          <a:p>
            <a:r>
              <a:rPr lang="en-US" sz="4000" b="1" dirty="0"/>
              <a:t>Summary of Methodology / Approach</a:t>
            </a:r>
          </a:p>
        </p:txBody>
      </p:sp>
      <p:sp>
        <p:nvSpPr>
          <p:cNvPr id="3" name="Content Placeholder 2">
            <a:extLst>
              <a:ext uri="{FF2B5EF4-FFF2-40B4-BE49-F238E27FC236}">
                <a16:creationId xmlns:a16="http://schemas.microsoft.com/office/drawing/2014/main" id="{0AA383BD-75AA-0440-BCC4-456B40BCB579}"/>
              </a:ext>
            </a:extLst>
          </p:cNvPr>
          <p:cNvSpPr>
            <a:spLocks noGrp="1"/>
          </p:cNvSpPr>
          <p:nvPr>
            <p:ph idx="1"/>
          </p:nvPr>
        </p:nvSpPr>
        <p:spPr>
          <a:xfrm>
            <a:off x="685800" y="1371600"/>
            <a:ext cx="9906000" cy="5257800"/>
          </a:xfrm>
        </p:spPr>
        <p:txBody>
          <a:bodyPr>
            <a:normAutofit/>
          </a:bodyPr>
          <a:lstStyle/>
          <a:p>
            <a:pPr marL="0" indent="0">
              <a:lnSpc>
                <a:spcPts val="1540"/>
              </a:lnSpc>
              <a:buNone/>
            </a:pPr>
            <a:r>
              <a:rPr lang="en-US" sz="2000" b="1" dirty="0">
                <a:solidFill>
                  <a:srgbClr val="000009"/>
                </a:solidFill>
                <a:effectLst/>
                <a:latin typeface="Times New Roman" panose="02020603050405020304" pitchFamily="18" charset="0"/>
                <a:ea typeface="Cambria" panose="02040503050406030204" pitchFamily="18" charset="0"/>
                <a:cs typeface="Cambria" panose="02040503050406030204" pitchFamily="18" charset="0"/>
              </a:rPr>
              <a:t>ALGORITHMS :</a:t>
            </a:r>
            <a:endParaRPr lang="en-IN" sz="2000" dirty="0">
              <a:effectLst/>
              <a:latin typeface="Cambria" panose="02040503050406030204" pitchFamily="18" charset="0"/>
              <a:ea typeface="Cambria" panose="02040503050406030204" pitchFamily="18" charset="0"/>
              <a:cs typeface="Cambria" panose="02040503050406030204" pitchFamily="18" charset="0"/>
            </a:endParaRPr>
          </a:p>
          <a:p>
            <a:pPr marL="127000">
              <a:lnSpc>
                <a:spcPts val="1540"/>
              </a:lnSpc>
            </a:pPr>
            <a:endParaRPr lang="en-IN" sz="1800" dirty="0">
              <a:effectLst/>
              <a:latin typeface="Cambria" panose="02040503050406030204" pitchFamily="18" charset="0"/>
              <a:ea typeface="Cambria" panose="02040503050406030204" pitchFamily="18" charset="0"/>
              <a:cs typeface="Cambria" panose="02040503050406030204" pitchFamily="18" charset="0"/>
            </a:endParaRPr>
          </a:p>
          <a:p>
            <a:r>
              <a:rPr lang="en-US" dirty="0"/>
              <a:t>For sentiment- analysis, </a:t>
            </a:r>
            <a:r>
              <a:rPr lang="en-US" dirty="0" err="1"/>
              <a:t>TextBlob</a:t>
            </a:r>
            <a:r>
              <a:rPr lang="en-US" dirty="0"/>
              <a:t> algorithm has been implemented. To implement that, first the news headlines have been extracted that are related to “Ethereum” and data pre-processing has been done to remove the symbols, special characters and stop words. </a:t>
            </a:r>
          </a:p>
          <a:p>
            <a:r>
              <a:rPr lang="en-US" dirty="0"/>
              <a:t>The output of the sentiment analysis is a score between -1 to 1 where the lesser the score the negative the sentiment and vice versa.</a:t>
            </a:r>
          </a:p>
        </p:txBody>
      </p:sp>
    </p:spTree>
    <p:extLst>
      <p:ext uri="{BB962C8B-B14F-4D97-AF65-F5344CB8AC3E}">
        <p14:creationId xmlns:p14="http://schemas.microsoft.com/office/powerpoint/2010/main" val="33566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5" name="Content Placeholder 4">
            <a:extLst>
              <a:ext uri="{FF2B5EF4-FFF2-40B4-BE49-F238E27FC236}">
                <a16:creationId xmlns:a16="http://schemas.microsoft.com/office/drawing/2014/main" id="{24F3859C-D1C4-7286-931A-DCD07AA94810}"/>
              </a:ext>
            </a:extLst>
          </p:cNvPr>
          <p:cNvSpPr>
            <a:spLocks noGrp="1"/>
          </p:cNvSpPr>
          <p:nvPr>
            <p:ph idx="1"/>
          </p:nvPr>
        </p:nvSpPr>
        <p:spPr/>
        <p:txBody>
          <a:bodyPr/>
          <a:lstStyle/>
          <a:p>
            <a:r>
              <a:rPr lang="en-IN" b="1" dirty="0"/>
              <a:t>Master Class</a:t>
            </a:r>
          </a:p>
          <a:p>
            <a:pPr marL="0" indent="0">
              <a:buNone/>
            </a:pPr>
            <a:r>
              <a:rPr lang="en-IN" b="1" dirty="0"/>
              <a:t>   Diagram:</a:t>
            </a:r>
          </a:p>
        </p:txBody>
      </p:sp>
      <p:pic>
        <p:nvPicPr>
          <p:cNvPr id="3" name="image8.png">
            <a:extLst>
              <a:ext uri="{FF2B5EF4-FFF2-40B4-BE49-F238E27FC236}">
                <a16:creationId xmlns:a16="http://schemas.microsoft.com/office/drawing/2014/main" id="{9E73C6C3-2953-69BF-E994-9C86EF3C564C}"/>
              </a:ext>
            </a:extLst>
          </p:cNvPr>
          <p:cNvPicPr>
            <a:picLocks/>
          </p:cNvPicPr>
          <p:nvPr/>
        </p:nvPicPr>
        <p:blipFill>
          <a:blip r:embed="rId3"/>
          <a:srcRect/>
          <a:stretch>
            <a:fillRect/>
          </a:stretch>
        </p:blipFill>
        <p:spPr>
          <a:xfrm>
            <a:off x="3200400" y="1153465"/>
            <a:ext cx="7467600" cy="5562600"/>
          </a:xfrm>
          <a:prstGeom prst="rect">
            <a:avLst/>
          </a:prstGeom>
          <a:ln/>
        </p:spPr>
      </p:pic>
    </p:spTree>
    <p:extLst>
      <p:ext uri="{BB962C8B-B14F-4D97-AF65-F5344CB8AC3E}">
        <p14:creationId xmlns:p14="http://schemas.microsoft.com/office/powerpoint/2010/main" val="301805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28800" y="1828800"/>
            <a:ext cx="8915400" cy="4211931"/>
          </a:xfrm>
          <a:prstGeom prst="rect">
            <a:avLst/>
          </a:prstGeom>
        </p:spPr>
        <p:txBody>
          <a:bodyPr/>
          <a:lstStyle/>
          <a:p>
            <a:pPr marL="685791" indent="-342900" algn="just" eaLnBrk="0" hangingPunct="0">
              <a:spcBef>
                <a:spcPts val="0"/>
              </a:spcBef>
              <a:spcAft>
                <a:spcPts val="0"/>
              </a:spcAft>
              <a:buFont typeface="Wingdings" pitchFamily="2" charset="2"/>
              <a:buChar char="§"/>
              <a:defRPr/>
            </a:pPr>
            <a:endParaRPr lang="en-IN" sz="2400" dirty="0">
              <a:solidFill>
                <a:srgbClr val="0033CC"/>
              </a:solidFill>
              <a:latin typeface="Trebuchet MS"/>
              <a:ea typeface="Trebuchet MS"/>
              <a:cs typeface="Trebuchet MS"/>
              <a:sym typeface="Trebuchet MS"/>
            </a:endParaRPr>
          </a:p>
        </p:txBody>
      </p:sp>
      <p:sp>
        <p:nvSpPr>
          <p:cNvPr id="2" name="Title 1">
            <a:extLst>
              <a:ext uri="{FF2B5EF4-FFF2-40B4-BE49-F238E27FC236}">
                <a16:creationId xmlns:a16="http://schemas.microsoft.com/office/drawing/2014/main" id="{EE86F100-603C-BE48-B7E1-53F46E6090D7}"/>
              </a:ext>
            </a:extLst>
          </p:cNvPr>
          <p:cNvSpPr>
            <a:spLocks noGrp="1"/>
          </p:cNvSpPr>
          <p:nvPr>
            <p:ph type="title"/>
          </p:nvPr>
        </p:nvSpPr>
        <p:spPr/>
        <p:txBody>
          <a:bodyPr>
            <a:normAutofit/>
          </a:bodyPr>
          <a:lstStyle/>
          <a:p>
            <a:r>
              <a:rPr lang="en-US" sz="4000" b="1" dirty="0"/>
              <a:t>Design Description</a:t>
            </a:r>
          </a:p>
        </p:txBody>
      </p:sp>
      <p:sp>
        <p:nvSpPr>
          <p:cNvPr id="5" name="Content Placeholder 4">
            <a:extLst>
              <a:ext uri="{FF2B5EF4-FFF2-40B4-BE49-F238E27FC236}">
                <a16:creationId xmlns:a16="http://schemas.microsoft.com/office/drawing/2014/main" id="{24F3859C-D1C4-7286-931A-DCD07AA94810}"/>
              </a:ext>
            </a:extLst>
          </p:cNvPr>
          <p:cNvSpPr>
            <a:spLocks noGrp="1"/>
          </p:cNvSpPr>
          <p:nvPr>
            <p:ph idx="1"/>
          </p:nvPr>
        </p:nvSpPr>
        <p:spPr/>
        <p:txBody>
          <a:bodyPr/>
          <a:lstStyle/>
          <a:p>
            <a:r>
              <a:rPr lang="en-IN" b="1" dirty="0"/>
              <a:t>Use Case Diagram:</a:t>
            </a:r>
          </a:p>
        </p:txBody>
      </p:sp>
      <p:pic>
        <p:nvPicPr>
          <p:cNvPr id="6" name="image7.jpeg">
            <a:extLst>
              <a:ext uri="{FF2B5EF4-FFF2-40B4-BE49-F238E27FC236}">
                <a16:creationId xmlns:a16="http://schemas.microsoft.com/office/drawing/2014/main" id="{36C71D73-A812-5609-8C57-1F12F381440A}"/>
              </a:ext>
            </a:extLst>
          </p:cNvPr>
          <p:cNvPicPr>
            <a:picLocks noChangeAspect="1"/>
          </p:cNvPicPr>
          <p:nvPr/>
        </p:nvPicPr>
        <p:blipFill>
          <a:blip r:embed="rId3" cstate="print"/>
          <a:stretch>
            <a:fillRect/>
          </a:stretch>
        </p:blipFill>
        <p:spPr>
          <a:xfrm>
            <a:off x="4040505" y="990600"/>
            <a:ext cx="4110990" cy="5692140"/>
          </a:xfrm>
          <a:prstGeom prst="rect">
            <a:avLst/>
          </a:prstGeom>
        </p:spPr>
      </p:pic>
    </p:spTree>
    <p:extLst>
      <p:ext uri="{BB962C8B-B14F-4D97-AF65-F5344CB8AC3E}">
        <p14:creationId xmlns:p14="http://schemas.microsoft.com/office/powerpoint/2010/main" val="25826297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3393</TotalTime>
  <Words>1243</Words>
  <Application>Microsoft Office PowerPoint</Application>
  <PresentationFormat>Widescreen</PresentationFormat>
  <Paragraphs>156</Paragraphs>
  <Slides>22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Calibri Light</vt:lpstr>
      <vt:lpstr>Cambria</vt:lpstr>
      <vt:lpstr>Times New Roman</vt:lpstr>
      <vt:lpstr>Trebuchet MS</vt:lpstr>
      <vt:lpstr>Wingdings</vt:lpstr>
      <vt:lpstr>Custom Design</vt:lpstr>
      <vt:lpstr>PowerPoint Presentation</vt:lpstr>
      <vt:lpstr>Outline</vt:lpstr>
      <vt:lpstr>Abstract</vt:lpstr>
      <vt:lpstr>Abstract</vt:lpstr>
      <vt:lpstr>Summary of Requirements and Design</vt:lpstr>
      <vt:lpstr>Summary of Methodology / Approach</vt:lpstr>
      <vt:lpstr>Summary of Methodology / Approach</vt:lpstr>
      <vt:lpstr>Design Description</vt:lpstr>
      <vt:lpstr>Design Description</vt:lpstr>
      <vt:lpstr>Modules and Implementation Details</vt:lpstr>
      <vt:lpstr>Modules and Implementation Details</vt:lpstr>
      <vt:lpstr>Modules and Implementation Details</vt:lpstr>
      <vt:lpstr>Project Demonstration</vt:lpstr>
      <vt:lpstr>Walkthrough</vt:lpstr>
      <vt:lpstr>Test Plan and Strategy</vt:lpstr>
      <vt:lpstr>Results and Discussion</vt:lpstr>
      <vt:lpstr>Suggestions from last review</vt:lpstr>
      <vt:lpstr>Schedule</vt:lpstr>
      <vt:lpstr>Lessons Learnt</vt:lpstr>
      <vt:lpstr>Conclusion and Future work</vt:lpstr>
      <vt:lpstr>References</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Aryansh Garg</cp:lastModifiedBy>
  <cp:revision>594</cp:revision>
  <dcterms:created xsi:type="dcterms:W3CDTF">2020-11-22T08:14:37Z</dcterms:created>
  <dcterms:modified xsi:type="dcterms:W3CDTF">2023-11-29T07:51:43Z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