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7010400" cy="9296400"/>
  <p:embeddedFontLst>
    <p:embeddedFont>
      <p:font typeface="Arial Black"/>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4" roundtripDataSignature="AMtx7mhaEfDOQXxh4dmSsDv44fg+Lh2H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ArialBlack-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0"/>
            <a:ext cx="3038648" cy="4651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970135" y="0"/>
            <a:ext cx="3038648" cy="4651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8829675"/>
            <a:ext cx="3038648" cy="4651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1: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5" name="Google Shape;75;p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49" name="Google Shape;149;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6" name="Google Shape;156;p11: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7" name="Google Shape;157;p11: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3: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64" name="Google Shape;164;p1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c6a9cd4db_2_4:notes"/>
          <p:cNvSpPr txBox="1"/>
          <p:nvPr>
            <p:ph idx="1" type="body"/>
          </p:nvPr>
        </p:nvSpPr>
        <p:spPr>
          <a:xfrm>
            <a:off x="701848" y="4416426"/>
            <a:ext cx="5608200" cy="4183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72" name="Google Shape;172;g29c6a9cd4db_2_4: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5: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0" name="Google Shape;180;p1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6: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87" name="Google Shape;187;p1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7: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94" name="Google Shape;194;p1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9:notes"/>
          <p:cNvSpPr txBox="1"/>
          <p:nvPr>
            <p:ph idx="1" type="body"/>
          </p:nvPr>
        </p:nvSpPr>
        <p:spPr>
          <a:xfrm>
            <a:off x="701848" y="4416426"/>
            <a:ext cx="5608320" cy="4183063"/>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01" name="Google Shape;201;p1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 name="Google Shape;81;p2: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2" name="Google Shape;82;p2: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3: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0" name="Google Shape;90;p3: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4: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4: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8" name="Google Shape;98;p4: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5: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06" name="Google Shape;106;p5: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6: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4" name="Google Shape;114;p6: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7: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2" name="Google Shape;122;p7: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8: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1" name="Google Shape;131;p8: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 name="Google Shape;140;p9: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1" name="Google Shape;141;p9: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 name="Shape 16"/>
        <p:cNvGrpSpPr/>
        <p:nvPr/>
      </p:nvGrpSpPr>
      <p:grpSpPr>
        <a:xfrm>
          <a:off x="0" y="0"/>
          <a:ext cx="0" cy="0"/>
          <a:chOff x="0" y="0"/>
          <a:chExt cx="0" cy="0"/>
        </a:xfrm>
      </p:grpSpPr>
      <p:sp>
        <p:nvSpPr>
          <p:cNvPr id="17" name="Google Shape;1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3" name="Google Shape;2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9" name="Google Shape;29;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2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2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5" name="Google Shape;35;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2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8" name="Google Shape;48;p2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2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2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2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2" name="Google Shape;62;p2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3" name="Google Shape;63;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29"/>
          <p:cNvSpPr/>
          <p:nvPr>
            <p:ph idx="2" type="pic"/>
          </p:nvPr>
        </p:nvSpPr>
        <p:spPr>
          <a:xfrm>
            <a:off x="5183188" y="987425"/>
            <a:ext cx="6172200" cy="4873625"/>
          </a:xfrm>
          <a:prstGeom prst="rect">
            <a:avLst/>
          </a:prstGeom>
          <a:noFill/>
          <a:ln>
            <a:noFill/>
          </a:ln>
        </p:spPr>
      </p:sp>
      <p:sp>
        <p:nvSpPr>
          <p:cNvPr id="69" name="Google Shape;69;p2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Arial"/>
                <a:ea typeface="Arial"/>
                <a:cs typeface="Arial"/>
                <a:sym typeface="Arial"/>
              </a:defRPr>
            </a:lvl1pPr>
            <a:lvl2pPr indent="0" lvl="1" marL="0" marR="0" rtl="0" algn="r">
              <a:spcBef>
                <a:spcPts val="0"/>
              </a:spcBef>
              <a:spcAft>
                <a:spcPts val="0"/>
              </a:spcAft>
              <a:buNone/>
              <a:defRPr b="0" i="0" sz="1200" u="none" cap="none" strike="noStrike">
                <a:solidFill>
                  <a:srgbClr val="888888"/>
                </a:solidFill>
                <a:latin typeface="Arial"/>
                <a:ea typeface="Arial"/>
                <a:cs typeface="Arial"/>
                <a:sym typeface="Arial"/>
              </a:defRPr>
            </a:lvl2pPr>
            <a:lvl3pPr indent="0" lvl="2" marL="0" marR="0" rtl="0" algn="r">
              <a:spcBef>
                <a:spcPts val="0"/>
              </a:spcBef>
              <a:spcAft>
                <a:spcPts val="0"/>
              </a:spcAft>
              <a:buNone/>
              <a:defRPr b="0" i="0" sz="1200" u="none" cap="none" strike="noStrike">
                <a:solidFill>
                  <a:srgbClr val="888888"/>
                </a:solidFill>
                <a:latin typeface="Arial"/>
                <a:ea typeface="Arial"/>
                <a:cs typeface="Arial"/>
                <a:sym typeface="Arial"/>
              </a:defRPr>
            </a:lvl3pPr>
            <a:lvl4pPr indent="0" lvl="3" marL="0" marR="0" rtl="0" algn="r">
              <a:spcBef>
                <a:spcPts val="0"/>
              </a:spcBef>
              <a:spcAft>
                <a:spcPts val="0"/>
              </a:spcAft>
              <a:buNone/>
              <a:defRPr b="0" i="0" sz="1200" u="none" cap="none" strike="noStrike">
                <a:solidFill>
                  <a:srgbClr val="888888"/>
                </a:solidFill>
                <a:latin typeface="Arial"/>
                <a:ea typeface="Arial"/>
                <a:cs typeface="Arial"/>
                <a:sym typeface="Arial"/>
              </a:defRPr>
            </a:lvl4pPr>
            <a:lvl5pPr indent="0" lvl="4" marL="0" marR="0" rtl="0" algn="r">
              <a:spcBef>
                <a:spcPts val="0"/>
              </a:spcBef>
              <a:spcAft>
                <a:spcPts val="0"/>
              </a:spcAft>
              <a:buNone/>
              <a:defRPr b="0" i="0" sz="1200" u="none" cap="none" strike="noStrike">
                <a:solidFill>
                  <a:srgbClr val="888888"/>
                </a:solidFill>
                <a:latin typeface="Arial"/>
                <a:ea typeface="Arial"/>
                <a:cs typeface="Arial"/>
                <a:sym typeface="Arial"/>
              </a:defRPr>
            </a:lvl5pPr>
            <a:lvl6pPr indent="0" lvl="5" marL="0" marR="0" rtl="0" algn="r">
              <a:spcBef>
                <a:spcPts val="0"/>
              </a:spcBef>
              <a:spcAft>
                <a:spcPts val="0"/>
              </a:spcAft>
              <a:buNone/>
              <a:defRPr b="0" i="0" sz="1200" u="none" cap="none" strike="noStrike">
                <a:solidFill>
                  <a:srgbClr val="888888"/>
                </a:solidFill>
                <a:latin typeface="Arial"/>
                <a:ea typeface="Arial"/>
                <a:cs typeface="Arial"/>
                <a:sym typeface="Arial"/>
              </a:defRPr>
            </a:lvl6pPr>
            <a:lvl7pPr indent="0" lvl="6" marL="0" marR="0" rtl="0" algn="r">
              <a:spcBef>
                <a:spcPts val="0"/>
              </a:spcBef>
              <a:spcAft>
                <a:spcPts val="0"/>
              </a:spcAft>
              <a:buNone/>
              <a:defRPr b="0" i="0" sz="1200" u="none" cap="none" strike="noStrike">
                <a:solidFill>
                  <a:srgbClr val="888888"/>
                </a:solidFill>
                <a:latin typeface="Arial"/>
                <a:ea typeface="Arial"/>
                <a:cs typeface="Arial"/>
                <a:sym typeface="Arial"/>
              </a:defRPr>
            </a:lvl7pPr>
            <a:lvl8pPr indent="0" lvl="7" marL="0" marR="0" rtl="0" algn="r">
              <a:spcBef>
                <a:spcPts val="0"/>
              </a:spcBef>
              <a:spcAft>
                <a:spcPts val="0"/>
              </a:spcAft>
              <a:buNone/>
              <a:defRPr b="0" i="0" sz="1200" u="none" cap="none" strike="noStrike">
                <a:solidFill>
                  <a:srgbClr val="888888"/>
                </a:solidFill>
                <a:latin typeface="Arial"/>
                <a:ea typeface="Arial"/>
                <a:cs typeface="Arial"/>
                <a:sym typeface="Arial"/>
              </a:defRPr>
            </a:lvl8pPr>
            <a:lvl9pPr indent="0" lvl="8" marL="0" marR="0" rtl="0" algn="r">
              <a:spcBef>
                <a:spcPts val="0"/>
              </a:spcBef>
              <a:spcAft>
                <a:spcPts val="0"/>
              </a:spcAft>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PESSAT - All India Online Entrance Exam for Admission to PES University" id="15" name="Google Shape;15;p20"/>
          <p:cNvPicPr preferRelativeResize="0"/>
          <p:nvPr/>
        </p:nvPicPr>
        <p:blipFill rotWithShape="1">
          <a:blip r:embed="rId1">
            <a:alphaModFix/>
          </a:blip>
          <a:srcRect b="0" l="0" r="0" t="0"/>
          <a:stretch/>
        </p:blipFill>
        <p:spPr>
          <a:xfrm>
            <a:off x="10772775" y="339725"/>
            <a:ext cx="1162050"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www.ieee.org/content/dam/ieee-org/ieee/web/org/conferences/Conference-template-A4.do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
          <p:cNvSpPr/>
          <p:nvPr/>
        </p:nvSpPr>
        <p:spPr>
          <a:xfrm>
            <a:off x="2133600" y="914400"/>
            <a:ext cx="7924800" cy="144655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800" u="none" cap="none" strike="noStrike">
                <a:solidFill>
                  <a:schemeClr val="dk1"/>
                </a:solidFill>
                <a:latin typeface="Trebuchet MS"/>
                <a:ea typeface="Trebuchet MS"/>
                <a:cs typeface="Trebuchet MS"/>
                <a:sym typeface="Trebuchet MS"/>
              </a:rPr>
              <a:t>UE20CS461A –Project Phase – 2</a:t>
            </a:r>
            <a:endParaRPr/>
          </a:p>
          <a:p>
            <a:pPr indent="0" lvl="0" marL="0" marR="0" rtl="0" algn="ctr">
              <a:spcBef>
                <a:spcPts val="0"/>
              </a:spcBef>
              <a:spcAft>
                <a:spcPts val="0"/>
              </a:spcAft>
              <a:buNone/>
            </a:pPr>
            <a:r>
              <a:t/>
            </a:r>
            <a:endParaRPr b="0" i="0" sz="2800" u="none" cap="none" strike="noStrike">
              <a:solidFill>
                <a:schemeClr val="dk1"/>
              </a:solidFill>
              <a:latin typeface="Trebuchet MS"/>
              <a:ea typeface="Trebuchet MS"/>
              <a:cs typeface="Trebuchet MS"/>
              <a:sym typeface="Trebuchet MS"/>
            </a:endParaRPr>
          </a:p>
          <a:p>
            <a:pPr indent="0" lvl="0" marL="0" marR="0" rtl="0" algn="ctr">
              <a:spcBef>
                <a:spcPts val="0"/>
              </a:spcBef>
              <a:spcAft>
                <a:spcPts val="0"/>
              </a:spcAft>
              <a:buNone/>
            </a:pPr>
            <a:r>
              <a:rPr b="1" i="0" lang="en-US" sz="3200" u="none" cap="none" strike="noStrike">
                <a:solidFill>
                  <a:srgbClr val="FF0000"/>
                </a:solidFill>
                <a:latin typeface="Trebuchet MS"/>
                <a:ea typeface="Trebuchet MS"/>
                <a:cs typeface="Trebuchet MS"/>
                <a:sym typeface="Trebuchet MS"/>
              </a:rPr>
              <a:t>Project Progress Review #3</a:t>
            </a:r>
            <a:endParaRPr/>
          </a:p>
        </p:txBody>
      </p:sp>
      <p:sp>
        <p:nvSpPr>
          <p:cNvPr id="78" name="Google Shape;78;p1"/>
          <p:cNvSpPr txBox="1"/>
          <p:nvPr/>
        </p:nvSpPr>
        <p:spPr>
          <a:xfrm>
            <a:off x="1866900" y="2931700"/>
            <a:ext cx="8458200" cy="34317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Title   </a:t>
            </a:r>
            <a:r>
              <a:rPr lang="en-US" sz="2400">
                <a:solidFill>
                  <a:srgbClr val="0033CC"/>
                </a:solidFill>
                <a:latin typeface="Trebuchet MS"/>
                <a:ea typeface="Trebuchet MS"/>
                <a:cs typeface="Trebuchet MS"/>
                <a:sym typeface="Trebuchet MS"/>
              </a:rPr>
              <a:t>: PAYCRYPTO – A Fintech Application for the Currency of the Future  </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ID       :</a:t>
            </a:r>
            <a:r>
              <a:rPr lang="en-US" sz="2400">
                <a:solidFill>
                  <a:srgbClr val="0033CC"/>
                </a:solidFill>
                <a:latin typeface="Trebuchet MS"/>
                <a:ea typeface="Trebuchet MS"/>
                <a:cs typeface="Trebuchet MS"/>
                <a:sym typeface="Trebuchet MS"/>
              </a:rPr>
              <a:t> 127</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Guide :  </a:t>
            </a:r>
            <a:r>
              <a:rPr lang="en-US" sz="2400">
                <a:solidFill>
                  <a:srgbClr val="0033CC"/>
                </a:solidFill>
                <a:latin typeface="Trebuchet MS"/>
                <a:ea typeface="Trebuchet MS"/>
                <a:cs typeface="Trebuchet MS"/>
                <a:sym typeface="Trebuchet MS"/>
              </a:rPr>
              <a:t>Prof. Gauri Sameer Rapate                  </a:t>
            </a:r>
            <a:r>
              <a:rPr b="0" i="0" lang="en-US" sz="2400" u="none" cap="none" strike="noStrike">
                <a:solidFill>
                  <a:srgbClr val="0033CC"/>
                </a:solidFill>
                <a:latin typeface="Trebuchet MS"/>
                <a:ea typeface="Trebuchet MS"/>
                <a:cs typeface="Trebuchet MS"/>
                <a:sym typeface="Trebuchet MS"/>
              </a:rPr>
              <a:t>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rPr b="0" i="0" lang="en-US" sz="2400" u="none" cap="none" strike="noStrike">
                <a:solidFill>
                  <a:srgbClr val="0033CC"/>
                </a:solidFill>
                <a:latin typeface="Trebuchet MS"/>
                <a:ea typeface="Trebuchet MS"/>
                <a:cs typeface="Trebuchet MS"/>
                <a:sym typeface="Trebuchet MS"/>
              </a:rPr>
              <a:t>Project Team  : 	</a:t>
            </a:r>
            <a:r>
              <a:rPr lang="en-US" sz="2400">
                <a:solidFill>
                  <a:srgbClr val="0033CC"/>
                </a:solidFill>
                <a:latin typeface="Trebuchet MS"/>
                <a:ea typeface="Trebuchet MS"/>
                <a:cs typeface="Trebuchet MS"/>
                <a:sym typeface="Trebuchet MS"/>
              </a:rPr>
              <a:t>1) Aryansh Garg</a:t>
            </a:r>
            <a:endParaRPr sz="2400">
              <a:solidFill>
                <a:srgbClr val="0033CC"/>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                    	2) Harsh agrawal</a:t>
            </a:r>
            <a:endParaRPr sz="2400">
              <a:solidFill>
                <a:srgbClr val="0033CC"/>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                  		3) Harshit sharma</a:t>
            </a:r>
            <a:endParaRPr sz="2400">
              <a:solidFill>
                <a:srgbClr val="0033CC"/>
              </a:solidFill>
              <a:latin typeface="Trebuchet MS"/>
              <a:ea typeface="Trebuchet MS"/>
              <a:cs typeface="Trebuchet MS"/>
              <a:sym typeface="Trebuchet MS"/>
            </a:endParaRPr>
          </a:p>
          <a:p>
            <a:pPr indent="0" lvl="0" marL="0" rtl="0" algn="l">
              <a:lnSpc>
                <a:spcPct val="115000"/>
              </a:lnSpc>
              <a:spcBef>
                <a:spcPts val="0"/>
              </a:spcBef>
              <a:spcAft>
                <a:spcPts val="0"/>
              </a:spcAft>
              <a:buClr>
                <a:schemeClr val="dk1"/>
              </a:buClr>
              <a:buSzPts val="1100"/>
              <a:buFont typeface="Arial"/>
              <a:buNone/>
            </a:pPr>
            <a:r>
              <a:rPr lang="en-US" sz="2400">
                <a:solidFill>
                  <a:srgbClr val="0033CC"/>
                </a:solidFill>
                <a:latin typeface="Trebuchet MS"/>
                <a:ea typeface="Trebuchet MS"/>
                <a:cs typeface="Trebuchet MS"/>
                <a:sym typeface="Trebuchet MS"/>
              </a:rPr>
              <a:t>                    	4) Sagarikha M.</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a:p>
            <a:pPr indent="0" lvl="0" marL="0" marR="0" rtl="0" algn="l">
              <a:spcBef>
                <a:spcPts val="0"/>
              </a:spcBef>
              <a:spcAft>
                <a:spcPts val="0"/>
              </a:spcAft>
              <a:buNone/>
            </a:pPr>
            <a:r>
              <a:t/>
            </a:r>
            <a:endParaRPr b="0" i="0" sz="2400" u="none" cap="none" strike="noStrike">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52" name="Google Shape;152;p10"/>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Project Demonstration</a:t>
            </a:r>
            <a:endParaRPr sz="2400">
              <a:solidFill>
                <a:schemeClr val="dk1"/>
              </a:solidFill>
              <a:latin typeface="Arial"/>
              <a:ea typeface="Arial"/>
              <a:cs typeface="Arial"/>
              <a:sym typeface="Arial"/>
            </a:endParaRPr>
          </a:p>
        </p:txBody>
      </p:sp>
      <p:sp>
        <p:nvSpPr>
          <p:cNvPr id="153" name="Google Shape;153;p10"/>
          <p:cNvSpPr txBox="1"/>
          <p:nvPr/>
        </p:nvSpPr>
        <p:spPr>
          <a:xfrm>
            <a:off x="3048000" y="1905001"/>
            <a:ext cx="7924800" cy="4154984"/>
          </a:xfrm>
          <a:prstGeom prst="rect">
            <a:avLst/>
          </a:prstGeom>
          <a:noFill/>
          <a:ln>
            <a:noFill/>
          </a:ln>
        </p:spPr>
        <p:txBody>
          <a:bodyPr anchorCtr="0" anchor="t" bIns="45700" lIns="91425" spcFirstLastPara="1" rIns="91425" wrap="square" tIns="45700">
            <a:spAutoFit/>
          </a:bodyPr>
          <a:lstStyle/>
          <a:p>
            <a:pPr indent="-342900" lvl="0" marL="685791" marR="0" rtl="0" algn="just">
              <a:spcBef>
                <a:spcPts val="0"/>
              </a:spcBef>
              <a:spcAft>
                <a:spcPts val="0"/>
              </a:spcAft>
              <a:buNone/>
            </a:pPr>
            <a:r>
              <a:rPr lang="en-US" sz="2400">
                <a:solidFill>
                  <a:srgbClr val="0033CC"/>
                </a:solidFill>
                <a:latin typeface="Trebuchet MS"/>
                <a:ea typeface="Trebuchet MS"/>
                <a:cs typeface="Trebuchet MS"/>
                <a:sym typeface="Trebuchet MS"/>
              </a:rPr>
              <a:t>Exhibit the demonstration of the complete project.</a:t>
            </a:r>
            <a:endParaRPr/>
          </a:p>
          <a:p>
            <a:pPr indent="-342900" lvl="0" marL="6857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342900" lvl="0" marL="685791" marR="0" rtl="0" algn="just">
              <a:spcBef>
                <a:spcPts val="0"/>
              </a:spcBef>
              <a:spcAft>
                <a:spcPts val="0"/>
              </a:spcAft>
              <a:buClr>
                <a:srgbClr val="FF0000"/>
              </a:buClr>
              <a:buSzPts val="1800"/>
              <a:buFont typeface="Noto Sans Symbols"/>
              <a:buChar char="▪"/>
            </a:pPr>
            <a:r>
              <a:rPr lang="en-US" sz="2400">
                <a:solidFill>
                  <a:srgbClr val="0033CC"/>
                </a:solidFill>
                <a:latin typeface="Trebuchet MS"/>
                <a:ea typeface="Trebuchet MS"/>
                <a:cs typeface="Trebuchet MS"/>
                <a:sym typeface="Trebuchet MS"/>
              </a:rPr>
              <a:t>It has to be complete in all aspects</a:t>
            </a:r>
            <a:endParaRPr sz="2400">
              <a:solidFill>
                <a:srgbClr val="0033CC"/>
              </a:solidFill>
              <a:latin typeface="Trebuchet MS"/>
              <a:ea typeface="Trebuchet MS"/>
              <a:cs typeface="Trebuchet MS"/>
              <a:sym typeface="Trebuchet MS"/>
            </a:endParaRPr>
          </a:p>
          <a:p>
            <a:pPr indent="-342900" lvl="0" marL="685791" marR="0" rtl="0" algn="just">
              <a:spcBef>
                <a:spcPts val="0"/>
              </a:spcBef>
              <a:spcAft>
                <a:spcPts val="0"/>
              </a:spcAft>
              <a:buClr>
                <a:srgbClr val="FF0000"/>
              </a:buClr>
              <a:buSzPts val="1800"/>
              <a:buFont typeface="Noto Sans Symbols"/>
              <a:buChar char="▪"/>
            </a:pPr>
            <a:r>
              <a:rPr lang="en-US" sz="2400">
                <a:solidFill>
                  <a:srgbClr val="0033CC"/>
                </a:solidFill>
                <a:latin typeface="Trebuchet MS"/>
                <a:ea typeface="Trebuchet MS"/>
                <a:cs typeface="Trebuchet MS"/>
                <a:sym typeface="Trebuchet MS"/>
              </a:rPr>
              <a:t>Exhibit working of the project</a:t>
            </a:r>
            <a:endParaRPr sz="2400">
              <a:solidFill>
                <a:srgbClr val="0033CC"/>
              </a:solidFill>
              <a:latin typeface="Trebuchet MS"/>
              <a:ea typeface="Trebuchet MS"/>
              <a:cs typeface="Trebuchet MS"/>
              <a:sym typeface="Trebuchet MS"/>
            </a:endParaRPr>
          </a:p>
          <a:p>
            <a:pPr indent="-342900" lvl="0" marL="6857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 </a:t>
            </a:r>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1"/>
          <p:cNvSpPr/>
          <p:nvPr/>
        </p:nvSpPr>
        <p:spPr>
          <a:xfrm>
            <a:off x="3048000" y="1447800"/>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0" name="Google Shape;160;p11"/>
          <p:cNvSpPr txBox="1"/>
          <p:nvPr/>
        </p:nvSpPr>
        <p:spPr>
          <a:xfrm>
            <a:off x="1371600" y="1676400"/>
            <a:ext cx="9296400" cy="4571999"/>
          </a:xfrm>
          <a:prstGeom prst="rect">
            <a:avLst/>
          </a:prstGeom>
          <a:noFill/>
          <a:ln>
            <a:noFill/>
          </a:ln>
        </p:spPr>
        <p:txBody>
          <a:bodyPr anchorCtr="0" anchor="t" bIns="45700" lIns="91425" spcFirstLastPara="1" rIns="91425" wrap="square" tIns="45700">
            <a:noAutofit/>
          </a:bodyPr>
          <a:lstStyle/>
          <a:p>
            <a:pPr indent="0" lvl="0" marL="457200" marR="0" rtl="0" algn="just">
              <a:spcBef>
                <a:spcPts val="0"/>
              </a:spcBef>
              <a:spcAft>
                <a:spcPts val="0"/>
              </a:spcAft>
              <a:buNone/>
            </a:pPr>
            <a:r>
              <a:rPr lang="en-US" sz="2000">
                <a:solidFill>
                  <a:srgbClr val="000000"/>
                </a:solidFill>
                <a:latin typeface="Arial"/>
                <a:ea typeface="Arial"/>
                <a:cs typeface="Arial"/>
                <a:sym typeface="Arial"/>
              </a:rPr>
              <a:t>For testing the different modules of the project, unit testing method has been followed since all the different modules provide different functionality and each one has to be</a:t>
            </a:r>
            <a:r>
              <a:rPr lang="en-US" sz="2000"/>
              <a:t> working independently.</a:t>
            </a:r>
            <a:endParaRPr sz="2000"/>
          </a:p>
          <a:p>
            <a:pPr indent="0" lvl="0" marL="457200" marR="0" rtl="0" algn="just">
              <a:spcBef>
                <a:spcPts val="0"/>
              </a:spcBef>
              <a:spcAft>
                <a:spcPts val="0"/>
              </a:spcAft>
              <a:buNone/>
            </a:pPr>
            <a:r>
              <a:t/>
            </a:r>
            <a:endParaRPr sz="2000"/>
          </a:p>
          <a:p>
            <a:pPr indent="0" lvl="0" marL="457200" marR="0" rtl="0" algn="just">
              <a:spcBef>
                <a:spcPts val="0"/>
              </a:spcBef>
              <a:spcAft>
                <a:spcPts val="0"/>
              </a:spcAft>
              <a:buNone/>
            </a:pPr>
            <a:r>
              <a:rPr lang="en-US" sz="2000"/>
              <a:t>For the frontend part, as it has been build in react JS  </a:t>
            </a:r>
            <a:r>
              <a:rPr lang="en-US" sz="2000"/>
              <a:t>component</a:t>
            </a:r>
            <a:r>
              <a:rPr lang="en-US" sz="2000"/>
              <a:t> testing is followed.</a:t>
            </a:r>
            <a:endParaRPr sz="2000"/>
          </a:p>
          <a:p>
            <a:pPr indent="0" lvl="0" marL="457200" marR="0" rtl="0" algn="just">
              <a:spcBef>
                <a:spcPts val="0"/>
              </a:spcBef>
              <a:spcAft>
                <a:spcPts val="0"/>
              </a:spcAft>
              <a:buNone/>
            </a:pPr>
            <a:r>
              <a:t/>
            </a:r>
            <a:endParaRPr sz="2000"/>
          </a:p>
          <a:p>
            <a:pPr indent="0" lvl="0" marL="457200" marR="0" rtl="0" algn="just">
              <a:spcBef>
                <a:spcPts val="0"/>
              </a:spcBef>
              <a:spcAft>
                <a:spcPts val="0"/>
              </a:spcAft>
              <a:buNone/>
            </a:pPr>
            <a:r>
              <a:rPr lang="en-US" sz="2000"/>
              <a:t>API testing has been performed using postman.</a:t>
            </a:r>
            <a:endParaRPr sz="2000"/>
          </a:p>
          <a:p>
            <a:pPr indent="0" lvl="0" marL="457200" marR="0" rtl="0" algn="just">
              <a:spcBef>
                <a:spcPts val="0"/>
              </a:spcBef>
              <a:spcAft>
                <a:spcPts val="0"/>
              </a:spcAft>
              <a:buNone/>
            </a:pPr>
            <a:r>
              <a:t/>
            </a:r>
            <a:endParaRPr sz="2000"/>
          </a:p>
          <a:p>
            <a:pPr indent="0" lvl="0" marL="457200" marR="0" rtl="0" algn="just">
              <a:spcBef>
                <a:spcPts val="0"/>
              </a:spcBef>
              <a:spcAft>
                <a:spcPts val="0"/>
              </a:spcAft>
              <a:buNone/>
            </a:pPr>
            <a:r>
              <a:rPr lang="en-US" sz="2000"/>
              <a:t>Finally, </a:t>
            </a:r>
            <a:r>
              <a:rPr lang="en-US" sz="2000"/>
              <a:t>integration</a:t>
            </a:r>
            <a:r>
              <a:rPr lang="en-US" sz="2000"/>
              <a:t> testing has been done to test the feasibility and working of all the modules together </a:t>
            </a:r>
            <a:endParaRPr sz="2000"/>
          </a:p>
        </p:txBody>
      </p:sp>
      <p:sp>
        <p:nvSpPr>
          <p:cNvPr id="161" name="Google Shape;161;p11"/>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Test Plan and Strategy</a:t>
            </a:r>
            <a:endParaRPr sz="2400">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67" name="Google Shape;167;p13"/>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Results and Discussion</a:t>
            </a:r>
            <a:endParaRPr sz="2400">
              <a:solidFill>
                <a:schemeClr val="dk1"/>
              </a:solidFill>
              <a:latin typeface="Arial"/>
              <a:ea typeface="Arial"/>
              <a:cs typeface="Arial"/>
              <a:sym typeface="Arial"/>
            </a:endParaRPr>
          </a:p>
        </p:txBody>
      </p:sp>
      <p:sp>
        <p:nvSpPr>
          <p:cNvPr id="168" name="Google Shape;168;p13"/>
          <p:cNvSpPr txBox="1"/>
          <p:nvPr/>
        </p:nvSpPr>
        <p:spPr>
          <a:xfrm>
            <a:off x="1905001" y="1905001"/>
            <a:ext cx="9067800" cy="2308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For sentiment analysis of news data, after the dataset preprocessing the following results have been obtained for sentiment distribution.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pic>
        <p:nvPicPr>
          <p:cNvPr id="169" name="Google Shape;169;p13"/>
          <p:cNvPicPr preferRelativeResize="0"/>
          <p:nvPr/>
        </p:nvPicPr>
        <p:blipFill>
          <a:blip r:embed="rId3">
            <a:alphaModFix/>
          </a:blip>
          <a:stretch>
            <a:fillRect/>
          </a:stretch>
        </p:blipFill>
        <p:spPr>
          <a:xfrm>
            <a:off x="3048000" y="3474901"/>
            <a:ext cx="6250591" cy="30782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29c6a9cd4db_2_4"/>
          <p:cNvSpPr/>
          <p:nvPr/>
        </p:nvSpPr>
        <p:spPr>
          <a:xfrm>
            <a:off x="3048000" y="1581155"/>
            <a:ext cx="7620000" cy="36600"/>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75" name="Google Shape;175;g29c6a9cd4db_2_4"/>
          <p:cNvSpPr txBox="1"/>
          <p:nvPr/>
        </p:nvSpPr>
        <p:spPr>
          <a:xfrm>
            <a:off x="2895600" y="1143002"/>
            <a:ext cx="7772400" cy="461700"/>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Results and Discussion</a:t>
            </a:r>
            <a:endParaRPr sz="2400">
              <a:solidFill>
                <a:schemeClr val="dk1"/>
              </a:solidFill>
              <a:latin typeface="Arial"/>
              <a:ea typeface="Arial"/>
              <a:cs typeface="Arial"/>
              <a:sym typeface="Arial"/>
            </a:endParaRPr>
          </a:p>
        </p:txBody>
      </p:sp>
      <p:sp>
        <p:nvSpPr>
          <p:cNvPr id="176" name="Google Shape;176;g29c6a9cd4db_2_4"/>
          <p:cNvSpPr txBox="1"/>
          <p:nvPr/>
        </p:nvSpPr>
        <p:spPr>
          <a:xfrm>
            <a:off x="1905001" y="1905001"/>
            <a:ext cx="9067800" cy="2308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For sentiment analysis of news data, after the dataset preprocessing the following results have been obtained for sentiment distribution.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pic>
        <p:nvPicPr>
          <p:cNvPr id="177" name="Google Shape;177;g29c6a9cd4db_2_4"/>
          <p:cNvPicPr preferRelativeResize="0"/>
          <p:nvPr/>
        </p:nvPicPr>
        <p:blipFill>
          <a:blip r:embed="rId3">
            <a:alphaModFix/>
          </a:blip>
          <a:stretch>
            <a:fillRect/>
          </a:stretch>
        </p:blipFill>
        <p:spPr>
          <a:xfrm>
            <a:off x="1905000" y="3243250"/>
            <a:ext cx="8605251" cy="3297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83" name="Google Shape;183;p15"/>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Conclusion and Future work</a:t>
            </a:r>
            <a:endParaRPr sz="2400">
              <a:solidFill>
                <a:schemeClr val="dk1"/>
              </a:solidFill>
              <a:latin typeface="Arial"/>
              <a:ea typeface="Arial"/>
              <a:cs typeface="Arial"/>
              <a:sym typeface="Arial"/>
            </a:endParaRPr>
          </a:p>
        </p:txBody>
      </p:sp>
      <p:sp>
        <p:nvSpPr>
          <p:cNvPr id="184" name="Google Shape;184;p15"/>
          <p:cNvSpPr txBox="1"/>
          <p:nvPr/>
        </p:nvSpPr>
        <p:spPr>
          <a:xfrm>
            <a:off x="2133601" y="1905001"/>
            <a:ext cx="8839200" cy="748080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TextBlob for news sentiment analysis provides satisfactory results by giving the sentiment score between -1 and 1 where lesser score means negative sentiment and higher score means positive sentiments and near zero infers neutral sentiments.</a:t>
            </a:r>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For the price forecasting, LSTM model provides satisfactory results which has been implemented with 2 LSTM layers, one dense layer and one dropout layer.</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In the future, licenceing and permissions can be obtained to provide wallet to the users for the transactions and buying currencies.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rPr lang="en-US" sz="2400">
                <a:solidFill>
                  <a:srgbClr val="0033CC"/>
                </a:solidFill>
                <a:latin typeface="Trebuchet MS"/>
                <a:ea typeface="Trebuchet MS"/>
                <a:cs typeface="Trebuchet MS"/>
                <a:sym typeface="Trebuchet MS"/>
              </a:rPr>
              <a:t> </a:t>
            </a:r>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0" name="Google Shape;190;p16"/>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References</a:t>
            </a:r>
            <a:endParaRPr sz="2400">
              <a:solidFill>
                <a:schemeClr val="dk1"/>
              </a:solidFill>
              <a:latin typeface="Arial"/>
              <a:ea typeface="Arial"/>
              <a:cs typeface="Arial"/>
              <a:sym typeface="Arial"/>
            </a:endParaRPr>
          </a:p>
        </p:txBody>
      </p:sp>
      <p:sp>
        <p:nvSpPr>
          <p:cNvPr id="191" name="Google Shape;191;p16"/>
          <p:cNvSpPr txBox="1"/>
          <p:nvPr/>
        </p:nvSpPr>
        <p:spPr>
          <a:xfrm>
            <a:off x="2133601" y="1905001"/>
            <a:ext cx="8839199" cy="4376583"/>
          </a:xfrm>
          <a:prstGeom prst="rect">
            <a:avLst/>
          </a:prstGeom>
          <a:noFill/>
          <a:ln>
            <a:noFill/>
          </a:ln>
        </p:spPr>
        <p:txBody>
          <a:bodyPr anchorCtr="0" anchor="t" bIns="45700" lIns="91425" spcFirstLastPara="1" rIns="91425" wrap="square" tIns="45700">
            <a:spAutoFit/>
          </a:bodyPr>
          <a:lstStyle/>
          <a:p>
            <a:pPr indent="12700" lvl="0" marL="342900" marR="0" rtl="0" algn="just">
              <a:spcBef>
                <a:spcPts val="0"/>
              </a:spcBef>
              <a:spcAft>
                <a:spcPts val="0"/>
              </a:spcAft>
              <a:buNone/>
            </a:pPr>
            <a:r>
              <a:rPr lang="en-US" sz="2400">
                <a:solidFill>
                  <a:srgbClr val="0000FF"/>
                </a:solidFill>
                <a:latin typeface="Trebuchet MS"/>
                <a:ea typeface="Trebuchet MS"/>
                <a:cs typeface="Trebuchet MS"/>
                <a:sym typeface="Trebuchet MS"/>
              </a:rPr>
              <a:t>Provide references pertaining to your research according to IEEE format.</a:t>
            </a:r>
            <a:endParaRPr/>
          </a:p>
          <a:p>
            <a:pPr indent="12700" lvl="0" marL="34290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900" marR="0" rtl="0" algn="just">
              <a:spcBef>
                <a:spcPts val="480"/>
              </a:spcBef>
              <a:spcAft>
                <a:spcPts val="0"/>
              </a:spcAft>
              <a:buNone/>
            </a:pPr>
            <a:r>
              <a:rPr lang="en-US" sz="2400">
                <a:solidFill>
                  <a:srgbClr val="0000FF"/>
                </a:solidFill>
                <a:latin typeface="Trebuchet MS"/>
                <a:ea typeface="Trebuchet MS"/>
                <a:cs typeface="Trebuchet MS"/>
                <a:sym typeface="Trebuchet MS"/>
              </a:rPr>
              <a:t>Example:</a:t>
            </a:r>
            <a:endParaRPr/>
          </a:p>
          <a:p>
            <a:pPr indent="12700" lvl="0" marL="342900" marR="0" rtl="0" algn="just">
              <a:spcBef>
                <a:spcPts val="480"/>
              </a:spcBef>
              <a:spcAft>
                <a:spcPts val="0"/>
              </a:spcAft>
              <a:buNone/>
            </a:pPr>
            <a:r>
              <a:rPr lang="en-US" sz="2400">
                <a:solidFill>
                  <a:schemeClr val="dk1"/>
                </a:solidFill>
                <a:latin typeface="Arial"/>
                <a:ea typeface="Arial"/>
                <a:cs typeface="Arial"/>
                <a:sym typeface="Arial"/>
              </a:rPr>
              <a:t>G. Eason, B. Noble, and I. N. Sneddon, “On certain integrals of Lipschitz-Hankel type involving products of Bessel functions,” Phil. Trans. Roy. Soc. London, vol. A247, pp. 529–551, April 1955. </a:t>
            </a:r>
            <a:r>
              <a:rPr i="1" lang="en-US" sz="2400">
                <a:solidFill>
                  <a:schemeClr val="dk1"/>
                </a:solidFill>
                <a:latin typeface="Arial"/>
                <a:ea typeface="Arial"/>
                <a:cs typeface="Arial"/>
                <a:sym typeface="Arial"/>
              </a:rPr>
              <a:t>(references)</a:t>
            </a:r>
            <a:endParaRPr sz="2400">
              <a:solidFill>
                <a:schemeClr val="dk1"/>
              </a:solidFill>
              <a:latin typeface="Arial"/>
              <a:ea typeface="Arial"/>
              <a:cs typeface="Arial"/>
              <a:sym typeface="Arial"/>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97" name="Google Shape;197;p17"/>
          <p:cNvSpPr txBox="1"/>
          <p:nvPr/>
        </p:nvSpPr>
        <p:spPr>
          <a:xfrm>
            <a:off x="2895600" y="1143002"/>
            <a:ext cx="77724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IEEE Draft  (Optional)</a:t>
            </a:r>
            <a:endParaRPr sz="2400">
              <a:solidFill>
                <a:schemeClr val="dk1"/>
              </a:solidFill>
              <a:latin typeface="Arial"/>
              <a:ea typeface="Arial"/>
              <a:cs typeface="Arial"/>
              <a:sym typeface="Arial"/>
            </a:endParaRPr>
          </a:p>
        </p:txBody>
      </p:sp>
      <p:sp>
        <p:nvSpPr>
          <p:cNvPr id="198" name="Google Shape;198;p17"/>
          <p:cNvSpPr txBox="1"/>
          <p:nvPr/>
        </p:nvSpPr>
        <p:spPr>
          <a:xfrm>
            <a:off x="2133601" y="1905001"/>
            <a:ext cx="8839199" cy="4696670"/>
          </a:xfrm>
          <a:prstGeom prst="rect">
            <a:avLst/>
          </a:prstGeom>
          <a:noFill/>
          <a:ln>
            <a:noFill/>
          </a:ln>
        </p:spPr>
        <p:txBody>
          <a:bodyPr anchorCtr="0" anchor="t" bIns="45700" lIns="91425" spcFirstLastPara="1" rIns="91425" wrap="square" tIns="45700">
            <a:spAutoFit/>
          </a:bodyPr>
          <a:lstStyle/>
          <a:p>
            <a:pPr indent="12700" lvl="0" marL="342900" marR="0" rtl="0" algn="just">
              <a:spcBef>
                <a:spcPts val="0"/>
              </a:spcBef>
              <a:spcAft>
                <a:spcPts val="0"/>
              </a:spcAft>
              <a:buNone/>
            </a:pPr>
            <a:r>
              <a:rPr lang="en-US" sz="2400">
                <a:solidFill>
                  <a:srgbClr val="0000FF"/>
                </a:solidFill>
                <a:latin typeface="Trebuchet MS"/>
                <a:ea typeface="Trebuchet MS"/>
                <a:cs typeface="Trebuchet MS"/>
                <a:sym typeface="Trebuchet MS"/>
              </a:rPr>
              <a:t>Display the draft of your project work in an IEEE template if you have prepared to submit it in a Conference/Journal.</a:t>
            </a:r>
            <a:endParaRPr/>
          </a:p>
          <a:p>
            <a:pPr indent="12700" lvl="0" marL="34290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900" marR="0" rtl="0" algn="just">
              <a:spcBef>
                <a:spcPts val="480"/>
              </a:spcBef>
              <a:spcAft>
                <a:spcPts val="0"/>
              </a:spcAft>
              <a:buNone/>
            </a:pPr>
            <a:r>
              <a:rPr lang="en-US" sz="2400">
                <a:solidFill>
                  <a:srgbClr val="0000FF"/>
                </a:solidFill>
                <a:latin typeface="Trebuchet MS"/>
                <a:ea typeface="Trebuchet MS"/>
                <a:cs typeface="Trebuchet MS"/>
                <a:sym typeface="Trebuchet MS"/>
              </a:rPr>
              <a:t>Indicate the status of completion as well.</a:t>
            </a:r>
            <a:endParaRPr/>
          </a:p>
          <a:p>
            <a:pPr indent="12700" lvl="0" marL="342900" marR="0" rtl="0" algn="just">
              <a:spcBef>
                <a:spcPts val="480"/>
              </a:spcBef>
              <a:spcAft>
                <a:spcPts val="0"/>
              </a:spcAft>
              <a:buNone/>
            </a:pPr>
            <a:r>
              <a:t/>
            </a:r>
            <a:endParaRPr sz="2400">
              <a:solidFill>
                <a:srgbClr val="0000FF"/>
              </a:solidFill>
              <a:latin typeface="Trebuchet MS"/>
              <a:ea typeface="Trebuchet MS"/>
              <a:cs typeface="Trebuchet MS"/>
              <a:sym typeface="Trebuchet MS"/>
            </a:endParaRPr>
          </a:p>
          <a:p>
            <a:pPr indent="12700" lvl="0" marL="342900" marR="0" rtl="0" algn="just">
              <a:spcBef>
                <a:spcPts val="480"/>
              </a:spcBef>
              <a:spcAft>
                <a:spcPts val="0"/>
              </a:spcAft>
              <a:buNone/>
            </a:pPr>
            <a:r>
              <a:rPr lang="en-US" sz="2400">
                <a:solidFill>
                  <a:srgbClr val="0000FF"/>
                </a:solidFill>
                <a:latin typeface="Trebuchet MS"/>
                <a:ea typeface="Trebuchet MS"/>
                <a:cs typeface="Trebuchet MS"/>
                <a:sym typeface="Trebuchet MS"/>
              </a:rPr>
              <a:t>Download the IEEE template from the given link below,</a:t>
            </a:r>
            <a:endParaRPr/>
          </a:p>
          <a:p>
            <a:pPr indent="12700" lvl="0" marL="342900" marR="0" rtl="0" algn="just">
              <a:spcBef>
                <a:spcPts val="320"/>
              </a:spcBef>
              <a:spcAft>
                <a:spcPts val="0"/>
              </a:spcAft>
              <a:buNone/>
            </a:pPr>
            <a:r>
              <a:rPr lang="en-US" sz="1600" u="sng">
                <a:solidFill>
                  <a:srgbClr val="0000FF"/>
                </a:solidFill>
                <a:latin typeface="Trebuchet MS"/>
                <a:ea typeface="Trebuchet MS"/>
                <a:cs typeface="Trebuchet MS"/>
                <a:sym typeface="Trebuchet MS"/>
                <a:hlinkClick r:id="rId3">
                  <a:extLst>
                    <a:ext uri="{A12FA001-AC4F-418D-AE19-62706E023703}">
                      <ahyp:hlinkClr val="tx"/>
                    </a:ext>
                  </a:extLst>
                </a:hlinkClick>
              </a:rPr>
              <a:t>https://www.ieee.org/content/dam/ieee-org/ieee/web/org/conferences/Conference-template-A4.doc</a:t>
            </a:r>
            <a:endParaRPr sz="1600">
              <a:solidFill>
                <a:srgbClr val="0000FF"/>
              </a:solidFill>
              <a:latin typeface="Trebuchet MS"/>
              <a:ea typeface="Trebuchet MS"/>
              <a:cs typeface="Trebuchet MS"/>
              <a:sym typeface="Trebuchet MS"/>
            </a:endParaRPr>
          </a:p>
          <a:p>
            <a:pPr indent="12700" lvl="0" marL="342900" marR="0" rtl="0" algn="just">
              <a:spcBef>
                <a:spcPts val="480"/>
              </a:spcBef>
              <a:spcAft>
                <a:spcPts val="0"/>
              </a:spcAft>
              <a:buNone/>
            </a:pPr>
            <a:r>
              <a:t/>
            </a:r>
            <a:endParaRPr sz="2400">
              <a:solidFill>
                <a:schemeClr val="dk1"/>
              </a:solidFill>
              <a:latin typeface="Arial"/>
              <a:ea typeface="Arial"/>
              <a:cs typeface="Arial"/>
              <a:sym typeface="Arial"/>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a:p>
            <a:pPr indent="0" lvl="0" marL="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9"/>
          <p:cNvSpPr/>
          <p:nvPr/>
        </p:nvSpPr>
        <p:spPr>
          <a:xfrm>
            <a:off x="4371485" y="3352800"/>
            <a:ext cx="2506584" cy="70788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4000">
                <a:solidFill>
                  <a:srgbClr val="FF0000"/>
                </a:solidFill>
                <a:latin typeface="Trebuchet MS"/>
                <a:ea typeface="Trebuchet MS"/>
                <a:cs typeface="Trebuchet MS"/>
                <a:sym typeface="Trebuchet MS"/>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2"/>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85" name="Google Shape;85;p2"/>
          <p:cNvSpPr txBox="1"/>
          <p:nvPr/>
        </p:nvSpPr>
        <p:spPr>
          <a:xfrm>
            <a:off x="1600200" y="1828800"/>
            <a:ext cx="8534400" cy="4572000"/>
          </a:xfrm>
          <a:prstGeom prst="rect">
            <a:avLst/>
          </a:prstGeom>
          <a:noFill/>
          <a:ln>
            <a:noFill/>
          </a:ln>
        </p:spPr>
        <p:txBody>
          <a:bodyPr anchorCtr="0" anchor="t" bIns="45700" lIns="91425" spcFirstLastPara="1" rIns="91425" wrap="square" tIns="45700">
            <a:noAutofit/>
          </a:bodyPr>
          <a:lstStyle/>
          <a:p>
            <a:pPr indent="-215900" lvl="0" marL="685791" marR="0" rtl="0" algn="just">
              <a:spcBef>
                <a:spcPts val="0"/>
              </a:spcBef>
              <a:spcAft>
                <a:spcPts val="0"/>
              </a:spcAft>
              <a:buClr>
                <a:schemeClr val="dk1"/>
              </a:buClr>
              <a:buSzPts val="2000"/>
              <a:buFont typeface="Arial"/>
              <a:buNone/>
            </a:pPr>
            <a:r>
              <a:t/>
            </a:r>
            <a:endParaRPr sz="2000">
              <a:solidFill>
                <a:srgbClr val="0000FF"/>
              </a:solidFill>
              <a:latin typeface="Trebuchet MS"/>
              <a:ea typeface="Trebuchet MS"/>
              <a:cs typeface="Trebuchet MS"/>
              <a:sym typeface="Trebuchet MS"/>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Abstract and Scope of the Project</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Suggestions from Review – 2</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Implementation Details</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Project Demonstration</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Test Plan and Strategy</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Results and Discussion</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Project Report Draft </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Conclusion and Future Work</a:t>
            </a:r>
            <a:endParaRPr/>
          </a:p>
          <a:p>
            <a:pPr indent="-342900" lvl="0" marL="685791" marR="0" rtl="0" algn="just">
              <a:spcBef>
                <a:spcPts val="0"/>
              </a:spcBef>
              <a:spcAft>
                <a:spcPts val="0"/>
              </a:spcAft>
              <a:buClr>
                <a:srgbClr val="0033CC"/>
              </a:buClr>
              <a:buSzPts val="2400"/>
              <a:buFont typeface="Noto Sans Symbols"/>
              <a:buChar char="▪"/>
            </a:pPr>
            <a:r>
              <a:rPr lang="en-US" sz="2400">
                <a:solidFill>
                  <a:srgbClr val="0033CC"/>
                </a:solidFill>
                <a:latin typeface="Trebuchet MS"/>
                <a:ea typeface="Trebuchet MS"/>
                <a:cs typeface="Trebuchet MS"/>
                <a:sym typeface="Trebuchet MS"/>
              </a:rPr>
              <a:t>References</a:t>
            </a:r>
            <a:endParaRPr/>
          </a:p>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a:p>
            <a:pPr indent="-342900" lvl="0" marL="685791"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86" name="Google Shape;86;p2"/>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Outline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3"/>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3" name="Google Shape;93;p3"/>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87" lvl="0" marL="342887" marR="0" rtl="0" algn="just">
              <a:spcBef>
                <a:spcPts val="0"/>
              </a:spcBef>
              <a:spcAft>
                <a:spcPts val="0"/>
              </a:spcAft>
              <a:buClr>
                <a:srgbClr val="000000"/>
              </a:buClr>
              <a:buSzPts val="2000"/>
              <a:buFont typeface="Arial Black"/>
              <a:buNone/>
            </a:pPr>
            <a:r>
              <a:rPr lang="en-US" sz="2000">
                <a:solidFill>
                  <a:srgbClr val="000000"/>
                </a:solidFill>
                <a:latin typeface="Arial Black"/>
                <a:ea typeface="Arial Black"/>
                <a:cs typeface="Arial Black"/>
                <a:sym typeface="Arial Black"/>
              </a:rPr>
              <a:t>Abstract:</a:t>
            </a:r>
            <a:endParaRPr/>
          </a:p>
          <a:p>
            <a:pPr indent="-342887" lvl="0" marL="342887" marR="0" rtl="0" algn="just">
              <a:spcBef>
                <a:spcPts val="0"/>
              </a:spcBef>
              <a:spcAft>
                <a:spcPts val="0"/>
              </a:spcAft>
              <a:buClr>
                <a:schemeClr val="dk1"/>
              </a:buClr>
              <a:buSzPts val="1600"/>
              <a:buFont typeface="Arial"/>
              <a:buNone/>
            </a:pPr>
            <a:r>
              <a:t/>
            </a:r>
            <a:endParaRPr sz="1600">
              <a:solidFill>
                <a:schemeClr val="dk1"/>
              </a:solidFill>
              <a:latin typeface="Arial Black"/>
              <a:ea typeface="Arial Black"/>
              <a:cs typeface="Arial Black"/>
              <a:sym typeface="Arial Black"/>
            </a:endParaRPr>
          </a:p>
          <a:p>
            <a:pPr indent="-298450" lvl="0" marL="527037" marR="0" rtl="0" algn="just">
              <a:spcBef>
                <a:spcPts val="0"/>
              </a:spcBef>
              <a:spcAft>
                <a:spcPts val="0"/>
              </a:spcAft>
              <a:buClr>
                <a:srgbClr val="000000"/>
              </a:buClr>
              <a:buSzPts val="2000"/>
              <a:buFont typeface="Arial"/>
              <a:buChar char="•"/>
            </a:pPr>
            <a:r>
              <a:rPr b="0" i="0" lang="en-US" sz="2000" u="none" strike="noStrike">
                <a:solidFill>
                  <a:srgbClr val="000000"/>
                </a:solidFill>
                <a:latin typeface="Arial"/>
                <a:ea typeface="Arial"/>
                <a:cs typeface="Arial"/>
                <a:sym typeface="Arial"/>
              </a:rPr>
              <a:t>Since we know that the buzz of cryptocurrency is growing exponentially and everyone is eager to try their hands on this new era currency, but the knowledge and awareness about it is quite low among the common people.</a:t>
            </a:r>
            <a:endParaRPr sz="2000">
              <a:solidFill>
                <a:schemeClr val="dk1"/>
              </a:solidFill>
              <a:latin typeface="Arial"/>
              <a:ea typeface="Arial"/>
              <a:cs typeface="Arial"/>
              <a:sym typeface="Arial"/>
            </a:endParaRPr>
          </a:p>
          <a:p>
            <a:pPr indent="-298450" lvl="0" marL="527037" marR="0" rtl="0" algn="just">
              <a:spcBef>
                <a:spcPts val="0"/>
              </a:spcBef>
              <a:spcAft>
                <a:spcPts val="0"/>
              </a:spcAft>
              <a:buClr>
                <a:srgbClr val="000000"/>
              </a:buClr>
              <a:buSzPts val="2000"/>
              <a:buFont typeface="Arial"/>
              <a:buChar char="•"/>
            </a:pPr>
            <a:r>
              <a:rPr b="0" i="0" lang="en-US" sz="2000" u="none" strike="noStrike">
                <a:solidFill>
                  <a:srgbClr val="000000"/>
                </a:solidFill>
                <a:latin typeface="Arial"/>
                <a:ea typeface="Arial"/>
                <a:cs typeface="Arial"/>
                <a:sym typeface="Arial"/>
              </a:rPr>
              <a:t>It takes a lot of time and efforts to get yourself educated in this domain      which not many people are willing to spare and an additional challenge is how to find the reliable source of knowledge in this era of scams.</a:t>
            </a:r>
            <a:endParaRPr sz="2000">
              <a:solidFill>
                <a:schemeClr val="dk1"/>
              </a:solidFill>
              <a:latin typeface="Arial"/>
              <a:ea typeface="Arial"/>
              <a:cs typeface="Arial"/>
              <a:sym typeface="Arial"/>
            </a:endParaRPr>
          </a:p>
          <a:p>
            <a:pPr indent="-298450" lvl="0" marL="527037" marR="0" rtl="0" algn="just">
              <a:spcBef>
                <a:spcPts val="0"/>
              </a:spcBef>
              <a:spcAft>
                <a:spcPts val="0"/>
              </a:spcAft>
              <a:buClr>
                <a:srgbClr val="000000"/>
              </a:buClr>
              <a:buSzPts val="2000"/>
              <a:buFont typeface="Arial"/>
              <a:buChar char="•"/>
            </a:pPr>
            <a:r>
              <a:rPr b="0" i="0" lang="en-US" sz="2000" u="none" strike="noStrike">
                <a:solidFill>
                  <a:srgbClr val="000000"/>
                </a:solidFill>
                <a:latin typeface="Arial"/>
                <a:ea typeface="Arial"/>
                <a:cs typeface="Arial"/>
                <a:sym typeface="Arial"/>
              </a:rPr>
              <a:t>To overcome all these challenges and to provide people with one stop solution we are building PAYCRYPTO. It is an application from where people can start their crypto journey with minimum efforts.</a:t>
            </a:r>
            <a:endParaRPr sz="2000">
              <a:solidFill>
                <a:schemeClr val="dk1"/>
              </a:solidFill>
              <a:latin typeface="Arial"/>
              <a:ea typeface="Arial"/>
              <a:cs typeface="Arial"/>
              <a:sym typeface="Arial"/>
            </a:endParaRPr>
          </a:p>
          <a:p>
            <a:pPr indent="0" lvl="0" marL="342891" marR="0" rtl="0" algn="just">
              <a:spcBef>
                <a:spcPts val="0"/>
              </a:spcBef>
              <a:spcAft>
                <a:spcPts val="0"/>
              </a:spcAft>
              <a:buNone/>
            </a:pPr>
            <a:r>
              <a:t/>
            </a:r>
            <a:endParaRPr sz="1600">
              <a:solidFill>
                <a:srgbClr val="0033CC"/>
              </a:solidFill>
              <a:latin typeface="Trebuchet MS"/>
              <a:ea typeface="Trebuchet MS"/>
              <a:cs typeface="Trebuchet MS"/>
              <a:sym typeface="Trebuchet MS"/>
            </a:endParaRPr>
          </a:p>
        </p:txBody>
      </p:sp>
      <p:sp>
        <p:nvSpPr>
          <p:cNvPr id="94" name="Google Shape;94;p3"/>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4"/>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1" name="Google Shape;101;p4"/>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87" lvl="0" marL="342887" marR="0" rtl="0" algn="just">
              <a:spcBef>
                <a:spcPts val="0"/>
              </a:spcBef>
              <a:spcAft>
                <a:spcPts val="0"/>
              </a:spcAft>
              <a:buClr>
                <a:srgbClr val="000000"/>
              </a:buClr>
              <a:buSzPts val="1800"/>
              <a:buFont typeface="Arial Black"/>
              <a:buNone/>
            </a:pPr>
            <a:r>
              <a:rPr lang="en-US" sz="1800">
                <a:solidFill>
                  <a:srgbClr val="000000"/>
                </a:solidFill>
                <a:latin typeface="Arial Black"/>
                <a:ea typeface="Arial Black"/>
                <a:cs typeface="Arial Black"/>
                <a:sym typeface="Arial Black"/>
              </a:rPr>
              <a:t>Abstract:</a:t>
            </a:r>
            <a:endParaRPr/>
          </a:p>
          <a:p>
            <a:pPr indent="-342887" lvl="0" marL="342887" marR="0" rtl="0" algn="just">
              <a:spcBef>
                <a:spcPts val="0"/>
              </a:spcBef>
              <a:spcAft>
                <a:spcPts val="0"/>
              </a:spcAft>
              <a:buClr>
                <a:schemeClr val="dk1"/>
              </a:buClr>
              <a:buSzPts val="1800"/>
              <a:buFont typeface="Arial"/>
              <a:buNone/>
            </a:pPr>
            <a:r>
              <a:t/>
            </a:r>
            <a:endParaRPr b="1" sz="1800">
              <a:solidFill>
                <a:schemeClr val="dk1"/>
              </a:solidFill>
              <a:latin typeface="Arial Black"/>
              <a:ea typeface="Arial Black"/>
              <a:cs typeface="Arial Black"/>
              <a:sym typeface="Arial Black"/>
            </a:endParaRPr>
          </a:p>
          <a:p>
            <a:pPr indent="-285750" lvl="0" marL="285750" marR="0" rtl="0" algn="just">
              <a:spcBef>
                <a:spcPts val="320"/>
              </a:spcBef>
              <a:spcAft>
                <a:spcPts val="0"/>
              </a:spcAft>
              <a:buClr>
                <a:srgbClr val="000000"/>
              </a:buClr>
              <a:buSzPts val="1900"/>
              <a:buFont typeface="Arial"/>
              <a:buChar char="•"/>
            </a:pPr>
            <a:r>
              <a:rPr b="0" i="0" lang="en-US" sz="1800" u="none" strike="noStrike">
                <a:solidFill>
                  <a:srgbClr val="000000"/>
                </a:solidFill>
                <a:latin typeface="Arial"/>
                <a:ea typeface="Arial"/>
                <a:cs typeface="Arial"/>
                <a:sym typeface="Arial"/>
              </a:rPr>
              <a:t>Now, how it works? As we move our money by investing in stock market and by making transactions to other people and businesses, by using this platform one can do the same with cryptocurrency, after all it is just another currency like rupees and dollars. </a:t>
            </a:r>
            <a:endParaRPr sz="1800">
              <a:solidFill>
                <a:schemeClr val="dk1"/>
              </a:solidFill>
              <a:latin typeface="Arial"/>
              <a:ea typeface="Arial"/>
              <a:cs typeface="Arial"/>
              <a:sym typeface="Arial"/>
            </a:endParaRPr>
          </a:p>
          <a:p>
            <a:pPr indent="-285750" lvl="0" marL="285750" marR="0" rtl="0" algn="just">
              <a:spcBef>
                <a:spcPts val="0"/>
              </a:spcBef>
              <a:spcAft>
                <a:spcPts val="0"/>
              </a:spcAft>
              <a:buClr>
                <a:srgbClr val="000000"/>
              </a:buClr>
              <a:buSzPts val="1900"/>
              <a:buFont typeface="Arial"/>
              <a:buChar char="•"/>
            </a:pPr>
            <a:r>
              <a:rPr b="0" i="0" lang="en-US" sz="1800" u="none" strike="noStrike">
                <a:solidFill>
                  <a:srgbClr val="000000"/>
                </a:solidFill>
                <a:latin typeface="Arial"/>
                <a:ea typeface="Arial"/>
                <a:cs typeface="Arial"/>
                <a:sym typeface="Arial"/>
              </a:rPr>
              <a:t>Why should you use it? It has price prediction feature that predicts the price of major listed cryptocurrencies so that the user can minimize the risk of investing by knowing about the price fluctuations beforehand and plan their investment strategies accordingly. </a:t>
            </a:r>
            <a:endParaRPr sz="1800">
              <a:solidFill>
                <a:schemeClr val="dk1"/>
              </a:solidFill>
              <a:latin typeface="Arial"/>
              <a:ea typeface="Arial"/>
              <a:cs typeface="Arial"/>
              <a:sym typeface="Arial"/>
            </a:endParaRPr>
          </a:p>
          <a:p>
            <a:pPr indent="-285750" lvl="0" marL="285750" marR="0" rtl="0" algn="just">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In addition to that, the users can do transactions to other users in cryptocurrencies as major companies like tesla and ford have already started accepting cryptocurrency as their mode of payment and in the coming future all the companies are going to do the same. </a:t>
            </a:r>
            <a:endParaRPr sz="1800">
              <a:solidFill>
                <a:srgbClr val="0033CC"/>
              </a:solidFill>
              <a:latin typeface="Trebuchet MS"/>
              <a:ea typeface="Trebuchet MS"/>
              <a:cs typeface="Trebuchet MS"/>
              <a:sym typeface="Trebuchet MS"/>
            </a:endParaRPr>
          </a:p>
        </p:txBody>
      </p:sp>
      <p:sp>
        <p:nvSpPr>
          <p:cNvPr id="102" name="Google Shape;102;p4"/>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09" name="Google Shape;109;p5"/>
          <p:cNvSpPr txBox="1"/>
          <p:nvPr/>
        </p:nvSpPr>
        <p:spPr>
          <a:xfrm>
            <a:off x="2057400" y="2209800"/>
            <a:ext cx="8077200" cy="4191000"/>
          </a:xfrm>
          <a:prstGeom prst="rect">
            <a:avLst/>
          </a:prstGeom>
          <a:noFill/>
          <a:ln>
            <a:noFill/>
          </a:ln>
        </p:spPr>
        <p:txBody>
          <a:bodyPr anchorCtr="0" anchor="t" bIns="45700" lIns="91425" spcFirstLastPara="1" rIns="91425" wrap="square" tIns="45700">
            <a:noAutofit/>
          </a:bodyPr>
          <a:lstStyle/>
          <a:p>
            <a:pPr indent="-342887" lvl="0" marL="342887" marR="0" rtl="0" algn="just">
              <a:spcBef>
                <a:spcPts val="0"/>
              </a:spcBef>
              <a:spcAft>
                <a:spcPts val="0"/>
              </a:spcAft>
              <a:buClr>
                <a:srgbClr val="000000"/>
              </a:buClr>
              <a:buSzPts val="1800"/>
              <a:buFont typeface="Arial Black"/>
              <a:buNone/>
            </a:pPr>
            <a:r>
              <a:rPr lang="en-US" sz="1800">
                <a:solidFill>
                  <a:srgbClr val="000000"/>
                </a:solidFill>
                <a:latin typeface="Arial Black"/>
                <a:ea typeface="Arial Black"/>
                <a:cs typeface="Arial Black"/>
                <a:sym typeface="Arial Black"/>
              </a:rPr>
              <a:t>Scope:</a:t>
            </a:r>
            <a:endParaRPr/>
          </a:p>
          <a:p>
            <a:pPr indent="-342887" lvl="0" marL="342887" marR="0" rtl="0" algn="just">
              <a:spcBef>
                <a:spcPts val="0"/>
              </a:spcBef>
              <a:spcAft>
                <a:spcPts val="0"/>
              </a:spcAft>
              <a:buClr>
                <a:schemeClr val="dk1"/>
              </a:buClr>
              <a:buSzPts val="1400"/>
              <a:buFont typeface="Arial"/>
              <a:buNone/>
            </a:pPr>
            <a:r>
              <a:t/>
            </a:r>
            <a:endParaRPr b="1" i="1" sz="1400" u="sng">
              <a:solidFill>
                <a:schemeClr val="dk1"/>
              </a:solidFill>
              <a:latin typeface="Arial Black"/>
              <a:ea typeface="Arial Black"/>
              <a:cs typeface="Arial Black"/>
              <a:sym typeface="Arial Black"/>
            </a:endParaRPr>
          </a:p>
          <a:p>
            <a:pPr indent="0" lvl="0" marL="0" marR="0" rtl="0" algn="just">
              <a:spcBef>
                <a:spcPts val="0"/>
              </a:spcBef>
              <a:spcAft>
                <a:spcPts val="0"/>
              </a:spcAft>
              <a:buClr>
                <a:srgbClr val="000000"/>
              </a:buClr>
              <a:buSzPts val="2000"/>
              <a:buFont typeface="Arial"/>
              <a:buChar char="•"/>
            </a:pPr>
            <a:r>
              <a:rPr b="0" i="0" lang="en-US" sz="1800" u="none" strike="noStrike">
                <a:solidFill>
                  <a:srgbClr val="000000"/>
                </a:solidFill>
                <a:latin typeface="Arial"/>
                <a:ea typeface="Arial"/>
                <a:cs typeface="Arial"/>
                <a:sym typeface="Arial"/>
              </a:rPr>
              <a:t>With increasing popularity and use cases of the cryptocurrency a platform that can manage the crypto and is user friendly is need of the hour. </a:t>
            </a:r>
            <a:endParaRPr sz="1800">
              <a:solidFill>
                <a:schemeClr val="dk1"/>
              </a:solidFill>
              <a:latin typeface="Arial"/>
              <a:ea typeface="Arial"/>
              <a:cs typeface="Arial"/>
              <a:sym typeface="Arial"/>
            </a:endParaRPr>
          </a:p>
          <a:p>
            <a:pPr indent="0" lvl="0" marL="0" marR="0" rtl="0" algn="just">
              <a:spcBef>
                <a:spcPts val="0"/>
              </a:spcBef>
              <a:spcAft>
                <a:spcPts val="0"/>
              </a:spcAft>
              <a:buClr>
                <a:srgbClr val="000000"/>
              </a:buClr>
              <a:buSzPts val="2000"/>
              <a:buFont typeface="Arial"/>
              <a:buChar char="•"/>
            </a:pPr>
            <a:r>
              <a:rPr b="0" i="0" lang="en-US" sz="1800" u="none" strike="noStrike">
                <a:solidFill>
                  <a:srgbClr val="000000"/>
                </a:solidFill>
                <a:latin typeface="Arial"/>
                <a:ea typeface="Arial"/>
                <a:cs typeface="Arial"/>
                <a:sym typeface="Arial"/>
              </a:rPr>
              <a:t>PAYCRYPTO can be used by anyone who wants to make transactions in cryptocurrency to other users or businesses as well as who wants to invest in different cryptocurrencies to gain profits.</a:t>
            </a:r>
            <a:endParaRPr sz="1800">
              <a:solidFill>
                <a:schemeClr val="dk1"/>
              </a:solidFill>
              <a:latin typeface="Arial"/>
              <a:ea typeface="Arial"/>
              <a:cs typeface="Arial"/>
              <a:sym typeface="Arial"/>
            </a:endParaRPr>
          </a:p>
          <a:p>
            <a:pPr indent="0" lvl="0" marL="0" marR="0" rtl="0" algn="just">
              <a:spcBef>
                <a:spcPts val="0"/>
              </a:spcBef>
              <a:spcAft>
                <a:spcPts val="0"/>
              </a:spcAft>
              <a:buClr>
                <a:srgbClr val="000000"/>
              </a:buClr>
              <a:buSzPts val="2000"/>
              <a:buFont typeface="Arial"/>
              <a:buChar char="•"/>
            </a:pPr>
            <a:r>
              <a:rPr b="0" i="0" lang="en-US" sz="1800" u="none" strike="noStrike">
                <a:solidFill>
                  <a:srgbClr val="000000"/>
                </a:solidFill>
                <a:latin typeface="Arial"/>
                <a:ea typeface="Arial"/>
                <a:cs typeface="Arial"/>
                <a:sym typeface="Arial"/>
              </a:rPr>
              <a:t>The price prediction feature of the application let users minimize their risk of losses while investing in currencies of their choice as cryptocurrency is new in market hence it is very volatile. </a:t>
            </a:r>
            <a:endParaRPr sz="1800">
              <a:solidFill>
                <a:schemeClr val="dk1"/>
              </a:solidFill>
              <a:latin typeface="Arial"/>
              <a:ea typeface="Arial"/>
              <a:cs typeface="Arial"/>
              <a:sym typeface="Arial"/>
            </a:endParaRPr>
          </a:p>
          <a:p>
            <a:pPr indent="0" lvl="0" marL="0" marR="0" rtl="0" algn="just">
              <a:spcBef>
                <a:spcPts val="0"/>
              </a:spcBef>
              <a:spcAft>
                <a:spcPts val="0"/>
              </a:spcAft>
              <a:buClr>
                <a:srgbClr val="000000"/>
              </a:buClr>
              <a:buSzPts val="1800"/>
              <a:buFont typeface="Arial"/>
              <a:buChar char="•"/>
            </a:pPr>
            <a:r>
              <a:rPr b="0" i="0" lang="en-US" sz="1800" u="none" strike="noStrike">
                <a:solidFill>
                  <a:srgbClr val="000000"/>
                </a:solidFill>
                <a:latin typeface="Arial"/>
                <a:ea typeface="Arial"/>
                <a:cs typeface="Arial"/>
                <a:sym typeface="Arial"/>
              </a:rPr>
              <a:t>People who are not very tech savvy can also use this platform easily as it is very user friendly. The reach of this platform is enormous due to its user friendly nature and increasing popularity of cryptocurrency among people. </a:t>
            </a:r>
            <a:endParaRPr sz="1800">
              <a:solidFill>
                <a:schemeClr val="dk1"/>
              </a:solidFill>
              <a:latin typeface="Arial"/>
              <a:ea typeface="Arial"/>
              <a:cs typeface="Arial"/>
              <a:sym typeface="Arial"/>
            </a:endParaRPr>
          </a:p>
          <a:p>
            <a:pPr indent="-342887" lvl="0" marL="342887" marR="0" rtl="0" algn="just">
              <a:spcBef>
                <a:spcPts val="0"/>
              </a:spcBef>
              <a:spcAft>
                <a:spcPts val="0"/>
              </a:spcAft>
              <a:buClr>
                <a:schemeClr val="dk1"/>
              </a:buClr>
              <a:buSzPts val="1600"/>
              <a:buFont typeface="Arial"/>
              <a:buNone/>
            </a:pPr>
            <a:r>
              <a:t/>
            </a:r>
            <a:endParaRPr sz="1600">
              <a:solidFill>
                <a:srgbClr val="0033CC"/>
              </a:solidFill>
              <a:latin typeface="Trebuchet MS"/>
              <a:ea typeface="Trebuchet MS"/>
              <a:cs typeface="Trebuchet MS"/>
              <a:sym typeface="Trebuchet MS"/>
            </a:endParaRPr>
          </a:p>
        </p:txBody>
      </p:sp>
      <p:sp>
        <p:nvSpPr>
          <p:cNvPr id="110" name="Google Shape;110;p5"/>
          <p:cNvSpPr txBox="1"/>
          <p:nvPr/>
        </p:nvSpPr>
        <p:spPr>
          <a:xfrm>
            <a:off x="4191000" y="1143002"/>
            <a:ext cx="64770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Abstract and Scope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6"/>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17" name="Google Shape;117;p6"/>
          <p:cNvSpPr txBox="1"/>
          <p:nvPr/>
        </p:nvSpPr>
        <p:spPr>
          <a:xfrm>
            <a:off x="2057400" y="2188868"/>
            <a:ext cx="8077200" cy="4211931"/>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Clr>
                <a:schemeClr val="dk1"/>
              </a:buClr>
              <a:buSzPts val="2400"/>
              <a:buFont typeface="Noto Sans Symbols"/>
              <a:buChar char="▪"/>
            </a:pPr>
            <a:r>
              <a:rPr lang="en-US" sz="2400">
                <a:solidFill>
                  <a:schemeClr val="dk1"/>
                </a:solidFill>
                <a:latin typeface="Trebuchet MS"/>
                <a:ea typeface="Trebuchet MS"/>
                <a:cs typeface="Trebuchet MS"/>
                <a:sym typeface="Trebuchet MS"/>
              </a:rPr>
              <a:t>Discussed the Infeasibility of twitter data as twitter API is unavailiable and hence were suggested to use News headlines data for the sentiment analysis.</a:t>
            </a:r>
            <a:endParaRPr sz="2400">
              <a:solidFill>
                <a:schemeClr val="dk1"/>
              </a:solidFill>
              <a:latin typeface="Trebuchet MS"/>
              <a:ea typeface="Trebuchet MS"/>
              <a:cs typeface="Trebuchet MS"/>
              <a:sym typeface="Trebuchet MS"/>
            </a:endParaRPr>
          </a:p>
          <a:p>
            <a:pPr indent="-190500" lvl="0" marL="685791" marR="0" rtl="0" algn="just">
              <a:spcBef>
                <a:spcPts val="0"/>
              </a:spcBef>
              <a:spcAft>
                <a:spcPts val="0"/>
              </a:spcAft>
              <a:buClr>
                <a:schemeClr val="dk1"/>
              </a:buClr>
              <a:buSzPts val="2400"/>
              <a:buFont typeface="Noto Sans Symbols"/>
              <a:buNone/>
            </a:pPr>
            <a:r>
              <a:t/>
            </a:r>
            <a:endParaRPr sz="2400">
              <a:solidFill>
                <a:srgbClr val="0033CC"/>
              </a:solidFill>
              <a:latin typeface="Trebuchet MS"/>
              <a:ea typeface="Trebuchet MS"/>
              <a:cs typeface="Trebuchet MS"/>
              <a:sym typeface="Trebuchet MS"/>
            </a:endParaRPr>
          </a:p>
          <a:p>
            <a:pPr indent="0" lvl="0" marL="457200" marR="0" rtl="0" algn="just">
              <a:spcBef>
                <a:spcPts val="0"/>
              </a:spcBef>
              <a:spcAft>
                <a:spcPts val="0"/>
              </a:spcAft>
              <a:buNone/>
            </a:pPr>
            <a:r>
              <a:t/>
            </a:r>
            <a:endParaRPr sz="2400">
              <a:solidFill>
                <a:srgbClr val="0033CC"/>
              </a:solidFill>
              <a:latin typeface="Trebuchet MS"/>
              <a:ea typeface="Trebuchet MS"/>
              <a:cs typeface="Trebuchet MS"/>
              <a:sym typeface="Trebuchet MS"/>
            </a:endParaRPr>
          </a:p>
        </p:txBody>
      </p:sp>
      <p:sp>
        <p:nvSpPr>
          <p:cNvPr id="118" name="Google Shape;118;p6"/>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891" lvl="0" marL="342891" marR="0" rtl="0" algn="r">
              <a:spcBef>
                <a:spcPts val="0"/>
              </a:spcBef>
              <a:spcAft>
                <a:spcPts val="0"/>
              </a:spcAft>
              <a:buNone/>
            </a:pPr>
            <a:r>
              <a:rPr lang="en-US" sz="2400">
                <a:solidFill>
                  <a:srgbClr val="FF0000"/>
                </a:solidFill>
                <a:latin typeface="Trebuchet MS"/>
                <a:ea typeface="Trebuchet MS"/>
                <a:cs typeface="Trebuchet MS"/>
                <a:sym typeface="Trebuchet MS"/>
              </a:rPr>
              <a:t>Suggestions from Review - 2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25" name="Google Shape;125;p7"/>
          <p:cNvSpPr txBox="1"/>
          <p:nvPr/>
        </p:nvSpPr>
        <p:spPr>
          <a:xfrm>
            <a:off x="2057400" y="1783072"/>
            <a:ext cx="9067800" cy="4617728"/>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None/>
            </a:pPr>
            <a:r>
              <a:rPr lang="en-US" sz="2400">
                <a:solidFill>
                  <a:srgbClr val="0C0C0C"/>
                </a:solidFill>
                <a:latin typeface="Trebuchet MS"/>
                <a:ea typeface="Trebuchet MS"/>
                <a:cs typeface="Trebuchet MS"/>
                <a:sym typeface="Trebuchet MS"/>
              </a:rPr>
              <a:t>Price- prediction:</a:t>
            </a:r>
            <a:endParaRPr/>
          </a:p>
          <a:p>
            <a:pPr indent="-342900" lvl="0" marL="685791" marR="0" rtl="0" algn="just">
              <a:spcBef>
                <a:spcPts val="0"/>
              </a:spcBef>
              <a:spcAft>
                <a:spcPts val="0"/>
              </a:spcAft>
              <a:buNone/>
            </a:pPr>
            <a:r>
              <a:rPr lang="en-US" sz="1600">
                <a:solidFill>
                  <a:srgbClr val="0C0C0C"/>
                </a:solidFill>
                <a:latin typeface="Trebuchet MS"/>
                <a:ea typeface="Trebuchet MS"/>
                <a:cs typeface="Trebuchet MS"/>
                <a:sym typeface="Trebuchet MS"/>
              </a:rPr>
              <a:t>For price prediction, multivariate LSTM model has been implemented. The model uses five features for the forecasting. Since it is a multivariate model, only one day prediction is possible.</a:t>
            </a:r>
            <a:endParaRPr/>
          </a:p>
          <a:p>
            <a:pPr indent="-342900" lvl="0" marL="685791" marR="0" rtl="0" algn="just">
              <a:spcBef>
                <a:spcPts val="0"/>
              </a:spcBef>
              <a:spcAft>
                <a:spcPts val="0"/>
              </a:spcAft>
              <a:buNone/>
            </a:pPr>
            <a:r>
              <a:rPr lang="en-US" sz="1600">
                <a:solidFill>
                  <a:srgbClr val="0C0C0C"/>
                </a:solidFill>
                <a:latin typeface="Trebuchet MS"/>
                <a:ea typeface="Trebuchet MS"/>
                <a:cs typeface="Trebuchet MS"/>
                <a:sym typeface="Trebuchet MS"/>
              </a:rPr>
              <a:t>Two LSTM layers, one dropout layer and one dense layer has been implemented </a:t>
            </a:r>
            <a:endParaRPr/>
          </a:p>
          <a:p>
            <a:pPr indent="-342900" lvl="0" marL="685791" marR="0" rtl="0" algn="just">
              <a:spcBef>
                <a:spcPts val="0"/>
              </a:spcBef>
              <a:spcAft>
                <a:spcPts val="0"/>
              </a:spcAft>
              <a:buNone/>
            </a:pPr>
            <a:r>
              <a:t/>
            </a:r>
            <a:endParaRPr sz="2400">
              <a:solidFill>
                <a:srgbClr val="0033CC"/>
              </a:solidFill>
              <a:latin typeface="Arial"/>
              <a:ea typeface="Arial"/>
              <a:cs typeface="Arial"/>
              <a:sym typeface="Arial"/>
            </a:endParaRPr>
          </a:p>
        </p:txBody>
      </p:sp>
      <p:sp>
        <p:nvSpPr>
          <p:cNvPr id="126" name="Google Shape;126;p7"/>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Implementation Details</a:t>
            </a:r>
            <a:endParaRPr sz="1800">
              <a:solidFill>
                <a:schemeClr val="dk1"/>
              </a:solidFill>
              <a:latin typeface="Arial"/>
              <a:ea typeface="Arial"/>
              <a:cs typeface="Arial"/>
              <a:sym typeface="Arial"/>
            </a:endParaRPr>
          </a:p>
        </p:txBody>
      </p:sp>
      <p:pic>
        <p:nvPicPr>
          <p:cNvPr id="127" name="Google Shape;127;p7"/>
          <p:cNvPicPr preferRelativeResize="0"/>
          <p:nvPr/>
        </p:nvPicPr>
        <p:blipFill rotWithShape="1">
          <a:blip r:embed="rId3">
            <a:alphaModFix/>
          </a:blip>
          <a:srcRect b="0" l="0" r="0" t="0"/>
          <a:stretch/>
        </p:blipFill>
        <p:spPr>
          <a:xfrm>
            <a:off x="2590800" y="3369155"/>
            <a:ext cx="7696200" cy="301640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34" name="Google Shape;134;p8"/>
          <p:cNvSpPr txBox="1"/>
          <p:nvPr/>
        </p:nvSpPr>
        <p:spPr>
          <a:xfrm>
            <a:off x="2057400" y="1690696"/>
            <a:ext cx="9067800" cy="4710104"/>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None/>
            </a:pPr>
            <a:r>
              <a:rPr lang="en-US" sz="1800">
                <a:solidFill>
                  <a:srgbClr val="0C0C0C"/>
                </a:solidFill>
                <a:latin typeface="Arial"/>
                <a:ea typeface="Arial"/>
                <a:cs typeface="Arial"/>
                <a:sym typeface="Arial"/>
              </a:rPr>
              <a:t>Sentiment analysis</a:t>
            </a:r>
            <a:endParaRPr/>
          </a:p>
          <a:p>
            <a:pPr indent="-342900" lvl="0" marL="685791" marR="0" rtl="0" algn="just">
              <a:spcBef>
                <a:spcPts val="0"/>
              </a:spcBef>
              <a:spcAft>
                <a:spcPts val="0"/>
              </a:spcAft>
              <a:buNone/>
            </a:pPr>
            <a:r>
              <a:rPr lang="en-US" sz="1800">
                <a:solidFill>
                  <a:srgbClr val="0C0C0C"/>
                </a:solidFill>
                <a:latin typeface="Arial"/>
                <a:ea typeface="Arial"/>
                <a:cs typeface="Arial"/>
                <a:sym typeface="Arial"/>
              </a:rPr>
              <a:t>For sentiment analysis of news data, Textblob is used to get the sentiment of the news headlines.</a:t>
            </a:r>
            <a:endParaRPr/>
          </a:p>
          <a:p>
            <a:pPr indent="-342900" lvl="0" marL="685791" marR="0" rtl="0" algn="just">
              <a:spcBef>
                <a:spcPts val="0"/>
              </a:spcBef>
              <a:spcAft>
                <a:spcPts val="0"/>
              </a:spcAft>
              <a:buNone/>
            </a:pPr>
            <a:r>
              <a:rPr lang="en-US" sz="1800">
                <a:solidFill>
                  <a:srgbClr val="0C0C0C"/>
                </a:solidFill>
                <a:latin typeface="Arial"/>
                <a:ea typeface="Arial"/>
                <a:cs typeface="Arial"/>
                <a:sym typeface="Arial"/>
              </a:rPr>
              <a:t>The sentiment score is then further normalized to give the value between -1 and 1 where the lesser the value, the negative the sentiment.</a:t>
            </a:r>
            <a:endParaRPr/>
          </a:p>
        </p:txBody>
      </p:sp>
      <p:sp>
        <p:nvSpPr>
          <p:cNvPr id="135" name="Google Shape;135;p8"/>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Implementation Details</a:t>
            </a:r>
            <a:endParaRPr sz="1800">
              <a:solidFill>
                <a:schemeClr val="dk1"/>
              </a:solidFill>
              <a:latin typeface="Arial"/>
              <a:ea typeface="Arial"/>
              <a:cs typeface="Arial"/>
              <a:sym typeface="Arial"/>
            </a:endParaRPr>
          </a:p>
        </p:txBody>
      </p:sp>
      <p:pic>
        <p:nvPicPr>
          <p:cNvPr id="136" name="Google Shape;136;p8"/>
          <p:cNvPicPr preferRelativeResize="0"/>
          <p:nvPr/>
        </p:nvPicPr>
        <p:blipFill rotWithShape="1">
          <a:blip r:embed="rId3">
            <a:alphaModFix/>
          </a:blip>
          <a:srcRect b="0" l="0" r="0" t="0"/>
          <a:stretch/>
        </p:blipFill>
        <p:spPr>
          <a:xfrm>
            <a:off x="734786" y="3053537"/>
            <a:ext cx="5867400" cy="3429000"/>
          </a:xfrm>
          <a:prstGeom prst="rect">
            <a:avLst/>
          </a:prstGeom>
          <a:noFill/>
          <a:ln>
            <a:noFill/>
          </a:ln>
        </p:spPr>
      </p:pic>
      <p:pic>
        <p:nvPicPr>
          <p:cNvPr id="137" name="Google Shape;137;p8"/>
          <p:cNvPicPr preferRelativeResize="0"/>
          <p:nvPr/>
        </p:nvPicPr>
        <p:blipFill rotWithShape="1">
          <a:blip r:embed="rId4">
            <a:alphaModFix/>
          </a:blip>
          <a:srcRect b="0" l="0" r="0" t="0"/>
          <a:stretch/>
        </p:blipFill>
        <p:spPr>
          <a:xfrm>
            <a:off x="6705600" y="3733800"/>
            <a:ext cx="5257800" cy="233692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9"/>
          <p:cNvSpPr/>
          <p:nvPr/>
        </p:nvSpPr>
        <p:spPr>
          <a:xfrm>
            <a:off x="3048000" y="1581155"/>
            <a:ext cx="7620000" cy="36513"/>
          </a:xfrm>
          <a:prstGeom prst="rect">
            <a:avLst/>
          </a:prstGeom>
          <a:solidFill>
            <a:srgbClr val="33CC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144" name="Google Shape;144;p9"/>
          <p:cNvSpPr txBox="1"/>
          <p:nvPr/>
        </p:nvSpPr>
        <p:spPr>
          <a:xfrm>
            <a:off x="2057400" y="1690696"/>
            <a:ext cx="9067800" cy="4710104"/>
          </a:xfrm>
          <a:prstGeom prst="rect">
            <a:avLst/>
          </a:prstGeom>
          <a:noFill/>
          <a:ln>
            <a:noFill/>
          </a:ln>
        </p:spPr>
        <p:txBody>
          <a:bodyPr anchorCtr="0" anchor="t" bIns="45700" lIns="91425" spcFirstLastPara="1" rIns="91425" wrap="square" tIns="45700">
            <a:noAutofit/>
          </a:bodyPr>
          <a:lstStyle/>
          <a:p>
            <a:pPr indent="-342900" lvl="0" marL="685791" marR="0" rtl="0" algn="just">
              <a:spcBef>
                <a:spcPts val="0"/>
              </a:spcBef>
              <a:spcAft>
                <a:spcPts val="0"/>
              </a:spcAft>
              <a:buNone/>
            </a:pPr>
            <a:r>
              <a:rPr lang="en-US" sz="2400">
                <a:solidFill>
                  <a:srgbClr val="0C0C0C"/>
                </a:solidFill>
                <a:latin typeface="Arial"/>
                <a:ea typeface="Arial"/>
                <a:cs typeface="Arial"/>
                <a:sym typeface="Arial"/>
              </a:rPr>
              <a:t>Sentiment analysis</a:t>
            </a:r>
            <a:endParaRPr/>
          </a:p>
          <a:p>
            <a:pPr indent="-342900" lvl="0" marL="685791" marR="0" rtl="0" algn="just">
              <a:spcBef>
                <a:spcPts val="0"/>
              </a:spcBef>
              <a:spcAft>
                <a:spcPts val="0"/>
              </a:spcAft>
              <a:buNone/>
            </a:pPr>
            <a:r>
              <a:rPr lang="en-US" sz="2000">
                <a:solidFill>
                  <a:srgbClr val="0C0C0C"/>
                </a:solidFill>
                <a:latin typeface="Arial"/>
                <a:ea typeface="Arial"/>
                <a:cs typeface="Arial"/>
                <a:sym typeface="Arial"/>
              </a:rPr>
              <a:t>For getting the news data of everyday, SentiTrade API has been implemented which scrapes the news headlines related to the cryptocurrency market</a:t>
            </a:r>
            <a:endParaRPr/>
          </a:p>
        </p:txBody>
      </p:sp>
      <p:sp>
        <p:nvSpPr>
          <p:cNvPr id="145" name="Google Shape;145;p9"/>
          <p:cNvSpPr txBox="1"/>
          <p:nvPr/>
        </p:nvSpPr>
        <p:spPr>
          <a:xfrm>
            <a:off x="2895600" y="990600"/>
            <a:ext cx="7848600" cy="461665"/>
          </a:xfrm>
          <a:prstGeom prst="rect">
            <a:avLst/>
          </a:prstGeom>
          <a:noFill/>
          <a:ln>
            <a:noFill/>
          </a:ln>
        </p:spPr>
        <p:txBody>
          <a:bodyPr anchorCtr="0" anchor="t" bIns="45700" lIns="91425" spcFirstLastPara="1" rIns="91425" wrap="square" tIns="45700">
            <a:spAutoFit/>
          </a:bodyPr>
          <a:lstStyle/>
          <a:p>
            <a:pPr indent="-342900" lvl="0" marL="342900" marR="0" rtl="0" algn="r">
              <a:spcBef>
                <a:spcPts val="0"/>
              </a:spcBef>
              <a:spcAft>
                <a:spcPts val="0"/>
              </a:spcAft>
              <a:buNone/>
            </a:pPr>
            <a:r>
              <a:rPr lang="en-US" sz="2400">
                <a:solidFill>
                  <a:srgbClr val="FF0000"/>
                </a:solidFill>
                <a:latin typeface="Trebuchet MS"/>
                <a:ea typeface="Trebuchet MS"/>
                <a:cs typeface="Trebuchet MS"/>
                <a:sym typeface="Trebuchet MS"/>
              </a:rPr>
              <a:t>Implementation Details</a:t>
            </a:r>
            <a:endParaRPr sz="1800">
              <a:solidFill>
                <a:schemeClr val="dk1"/>
              </a:solidFill>
              <a:latin typeface="Arial"/>
              <a:ea typeface="Arial"/>
              <a:cs typeface="Arial"/>
              <a:sym typeface="Arial"/>
            </a:endParaRPr>
          </a:p>
        </p:txBody>
      </p:sp>
      <p:pic>
        <p:nvPicPr>
          <p:cNvPr id="146" name="Google Shape;146;p9"/>
          <p:cNvPicPr preferRelativeResize="0"/>
          <p:nvPr/>
        </p:nvPicPr>
        <p:blipFill rotWithShape="1">
          <a:blip r:embed="rId3">
            <a:alphaModFix/>
          </a:blip>
          <a:srcRect b="0" l="0" r="0" t="0"/>
          <a:stretch/>
        </p:blipFill>
        <p:spPr>
          <a:xfrm>
            <a:off x="3505200" y="3178102"/>
            <a:ext cx="6172200" cy="31878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2020-11-22T08:14:37Z</dcterms:created>
  <dc:creator>Sunitha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NewReviewCycle">
    <vt:lpwstr/>
  </property>
</Properties>
</file>