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1"/>
  </p:notesMasterIdLst>
  <p:handoutMasterIdLst>
    <p:handoutMasterId r:id="rId22"/>
  </p:handoutMasterIdLst>
  <p:sldIdLst>
    <p:sldId id="538" r:id="rId2"/>
    <p:sldId id="535" r:id="rId3"/>
    <p:sldId id="569" r:id="rId4"/>
    <p:sldId id="587" r:id="rId5"/>
    <p:sldId id="588" r:id="rId6"/>
    <p:sldId id="568" r:id="rId7"/>
    <p:sldId id="584" r:id="rId8"/>
    <p:sldId id="589" r:id="rId9"/>
    <p:sldId id="590" r:id="rId10"/>
    <p:sldId id="583" r:id="rId11"/>
    <p:sldId id="581" r:id="rId12"/>
    <p:sldId id="591" r:id="rId13"/>
    <p:sldId id="582" r:id="rId14"/>
    <p:sldId id="580" r:id="rId15"/>
    <p:sldId id="577" r:id="rId16"/>
    <p:sldId id="579" r:id="rId17"/>
    <p:sldId id="585" r:id="rId18"/>
    <p:sldId id="545" r:id="rId19"/>
    <p:sldId id="549" r:id="rId20"/>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73" d="100"/>
          <a:sy n="73" d="100"/>
        </p:scale>
        <p:origin x="396" y="36"/>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11/17/2023</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11/17/2023</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extLst>
      <p:ext uri="{BB962C8B-B14F-4D97-AF65-F5344CB8AC3E}">
        <p14:creationId xmlns:p14="http://schemas.microsoft.com/office/powerpoint/2010/main" val="286595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67657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37166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4127673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extLst>
      <p:ext uri="{BB962C8B-B14F-4D97-AF65-F5344CB8AC3E}">
        <p14:creationId xmlns:p14="http://schemas.microsoft.com/office/powerpoint/2010/main" val="3918438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extLst>
      <p:ext uri="{BB962C8B-B14F-4D97-AF65-F5344CB8AC3E}">
        <p14:creationId xmlns:p14="http://schemas.microsoft.com/office/powerpoint/2010/main" val="322573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11/17/2023</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11/17/2023</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11/17/2023</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11/17/2023</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11/17/2023</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11/17/2023</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11/17/2023</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11/17/2023</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11/17/2023</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11/17/2023</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7" name="Picture 6" descr="PESSAT - All India Online Entrance Exam for Admission to PES University">
            <a:extLst>
              <a:ext uri="{FF2B5EF4-FFF2-40B4-BE49-F238E27FC236}">
                <a16:creationId xmlns:a16="http://schemas.microsoft.com/office/drawing/2014/main" id="{3728FDCA-2BCC-C6D2-944C-DE172626AE8A}"/>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0772775" y="339725"/>
            <a:ext cx="116205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ieee.org/content/dam/ieee-org/ieee/web/org/conferences/Conference-template-A4.doc"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14400"/>
            <a:ext cx="7924800" cy="1446550"/>
          </a:xfrm>
          <a:prstGeom prst="rect">
            <a:avLst/>
          </a:prstGeom>
        </p:spPr>
        <p:txBody>
          <a:bodyPr wrap="square">
            <a:spAutoFit/>
          </a:bodyPr>
          <a:lstStyle/>
          <a:p>
            <a:pPr algn="ctr"/>
            <a:r>
              <a:rPr lang="en-US" sz="2800" dirty="0">
                <a:latin typeface="Trebuchet MS" pitchFamily="34" charset="0"/>
              </a:rPr>
              <a:t>UE20CS461A –Project Phase – 2</a:t>
            </a:r>
          </a:p>
          <a:p>
            <a:pPr algn="ctr"/>
            <a:endParaRPr lang="en-US" sz="2800" dirty="0">
              <a:latin typeface="Trebuchet MS" pitchFamily="34" charset="0"/>
            </a:endParaRPr>
          </a:p>
          <a:p>
            <a:pPr algn="ctr"/>
            <a:r>
              <a:rPr lang="en-US" sz="3200" b="1" dirty="0">
                <a:solidFill>
                  <a:srgbClr val="FF0000"/>
                </a:solidFill>
                <a:latin typeface="Trebuchet MS" pitchFamily="34" charset="0"/>
              </a:rPr>
              <a:t>Project Progress Review #3</a:t>
            </a:r>
          </a:p>
        </p:txBody>
      </p:sp>
      <p:sp>
        <p:nvSpPr>
          <p:cNvPr id="4" name="Google Shape;26;p3"/>
          <p:cNvSpPr txBox="1"/>
          <p:nvPr/>
        </p:nvSpPr>
        <p:spPr>
          <a:xfrm>
            <a:off x="1866900" y="3733800"/>
            <a:ext cx="8458200" cy="137197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solidFill>
                  <a:srgbClr val="0033CC"/>
                </a:solidFill>
                <a:latin typeface="Trebuchet MS"/>
                <a:ea typeface="Trebuchet MS"/>
                <a:cs typeface="Trebuchet MS"/>
                <a:sym typeface="Trebuchet MS"/>
              </a:rPr>
              <a:t>Project Title   :  </a:t>
            </a:r>
            <a:endParaRPr sz="2400" dirty="0">
              <a:solidFill>
                <a:srgbClr val="0033CC"/>
              </a:solidFill>
              <a:latin typeface="Trebuchet MS"/>
              <a:ea typeface="Trebuchet MS"/>
              <a:cs typeface="Trebuchet MS"/>
              <a:sym typeface="Trebuchet MS"/>
            </a:endParaRPr>
          </a:p>
          <a:p>
            <a:pPr>
              <a:spcBef>
                <a:spcPts val="0"/>
              </a:spcBef>
              <a:spcAft>
                <a:spcPts val="0"/>
              </a:spcAft>
              <a:buClr>
                <a:schemeClr val="dk1"/>
              </a:buClr>
            </a:pPr>
            <a:r>
              <a:rPr lang="en-US" sz="2400" dirty="0">
                <a:solidFill>
                  <a:srgbClr val="0033CC"/>
                </a:solidFill>
                <a:latin typeface="Trebuchet MS"/>
                <a:ea typeface="Trebuchet MS"/>
                <a:cs typeface="Trebuchet MS"/>
                <a:sym typeface="Trebuchet MS"/>
              </a:rPr>
              <a:t>Project ID       :      </a:t>
            </a:r>
            <a:endParaRPr sz="2400" dirty="0">
              <a:solidFill>
                <a:srgbClr val="0033CC"/>
              </a:solidFill>
              <a:latin typeface="Trebuchet MS"/>
              <a:ea typeface="Trebuchet MS"/>
              <a:cs typeface="Trebuchet MS"/>
              <a:sym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Project Guide :                  </a:t>
            </a:r>
            <a:endParaRPr sz="2400" dirty="0">
              <a:solidFill>
                <a:srgbClr val="0033CC"/>
              </a:solidFill>
              <a:latin typeface="Trebuchet MS"/>
              <a:ea typeface="Trebuchet MS"/>
              <a:cs typeface="Trebuchet MS"/>
              <a:sym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Project Team  : </a:t>
            </a:r>
            <a:endParaRPr sz="2000" dirty="0">
              <a:solidFill>
                <a:srgbClr val="0033CC"/>
              </a:solidFill>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Project Demonstration</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3048000" y="1905001"/>
            <a:ext cx="7924800" cy="4154984"/>
          </a:xfrm>
          <a:prstGeom prst="rect">
            <a:avLst/>
          </a:prstGeom>
          <a:noFill/>
        </p:spPr>
        <p:txBody>
          <a:bodyPr wrap="square">
            <a:spAutoFit/>
          </a:bodyPr>
          <a:lstStyle/>
          <a:p>
            <a:pPr marL="685791" indent="-342900" algn="just" eaLnBrk="0" hangingPunct="0">
              <a:spcBef>
                <a:spcPts val="0"/>
              </a:spcBef>
              <a:spcAft>
                <a:spcPts val="0"/>
              </a:spcAft>
              <a:buSzPts val="1800"/>
              <a:defRPr/>
            </a:pPr>
            <a:r>
              <a:rPr lang="en-US" sz="2400" dirty="0">
                <a:solidFill>
                  <a:srgbClr val="0033CC"/>
                </a:solidFill>
                <a:latin typeface="Trebuchet MS"/>
                <a:ea typeface="Trebuchet MS"/>
                <a:cs typeface="Trebuchet MS"/>
                <a:sym typeface="Trebuchet MS"/>
              </a:rPr>
              <a:t>Exhibit the demonstration of the complete project.</a:t>
            </a:r>
          </a:p>
          <a:p>
            <a:pPr marL="685791" indent="-342900" algn="just" eaLnBrk="0" hangingPunct="0">
              <a:spcBef>
                <a:spcPts val="0"/>
              </a:spcBef>
              <a:spcAft>
                <a:spcPts val="0"/>
              </a:spcAft>
              <a:buSzPts val="1800"/>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Clr>
                <a:srgbClr val="FF0000"/>
              </a:buClr>
              <a:buSzPts val="1800"/>
              <a:buFont typeface="Noto Sans Symbols"/>
              <a:buChar char="▪"/>
              <a:defRPr/>
            </a:pPr>
            <a:r>
              <a:rPr lang="en-US" sz="2400" dirty="0">
                <a:solidFill>
                  <a:srgbClr val="0033CC"/>
                </a:solidFill>
                <a:latin typeface="Trebuchet MS"/>
                <a:ea typeface="Trebuchet MS"/>
                <a:cs typeface="Trebuchet MS"/>
                <a:sym typeface="Trebuchet MS"/>
              </a:rPr>
              <a:t>It has to be complete in all aspects</a:t>
            </a:r>
            <a:endParaRPr lang="en-US" sz="2400" dirty="0">
              <a:solidFill>
                <a:srgbClr val="0033CC"/>
              </a:solidFill>
              <a:latin typeface="Trebuchet MS"/>
              <a:ea typeface="Trebuchet MS"/>
              <a:cs typeface="Trebuchet MS"/>
              <a:sym typeface="Arial"/>
            </a:endParaRPr>
          </a:p>
          <a:p>
            <a:pPr marL="685791" indent="-342900" algn="just" eaLnBrk="0" hangingPunct="0">
              <a:spcBef>
                <a:spcPts val="0"/>
              </a:spcBef>
              <a:spcAft>
                <a:spcPts val="0"/>
              </a:spcAft>
              <a:buClr>
                <a:srgbClr val="FF0000"/>
              </a:buClr>
              <a:buSzPts val="1800"/>
              <a:buFont typeface="Noto Sans Symbols"/>
              <a:buChar char="▪"/>
              <a:defRPr/>
            </a:pPr>
            <a:r>
              <a:rPr lang="en-US" sz="2400" dirty="0">
                <a:solidFill>
                  <a:srgbClr val="0033CC"/>
                </a:solidFill>
                <a:latin typeface="Trebuchet MS"/>
                <a:ea typeface="Trebuchet MS"/>
                <a:cs typeface="Trebuchet MS"/>
                <a:sym typeface="Trebuchet MS"/>
              </a:rPr>
              <a:t>Exhibit working of the project</a:t>
            </a:r>
            <a:endParaRPr lang="en-US" sz="2400" dirty="0">
              <a:solidFill>
                <a:srgbClr val="0033CC"/>
              </a:solidFill>
              <a:latin typeface="Trebuchet MS"/>
              <a:ea typeface="Trebuchet MS"/>
              <a:cs typeface="Trebuchet MS"/>
              <a:sym typeface="Arial"/>
            </a:endParaRPr>
          </a:p>
          <a:p>
            <a:pPr marL="685791" indent="-342900" algn="just" eaLnBrk="0" hangingPunct="0">
              <a:spcBef>
                <a:spcPts val="0"/>
              </a:spcBef>
              <a:spcAft>
                <a:spcPts val="0"/>
              </a:spcAft>
              <a:buSzPts val="1800"/>
              <a:defRPr/>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r>
              <a:rPr lang="en-US" sz="2400" dirty="0">
                <a:solidFill>
                  <a:srgbClr val="0033CC"/>
                </a:solidFill>
                <a:latin typeface="Trebuchet MS"/>
                <a:ea typeface="Trebuchet MS"/>
                <a:cs typeface="Trebuchet MS"/>
                <a:sym typeface="Trebuchet MS"/>
              </a:rPr>
              <a:t> </a:t>
            </a: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371600" y="1676400"/>
            <a:ext cx="9296400" cy="4571999"/>
          </a:xfrm>
          <a:prstGeom prst="rect">
            <a:avLst/>
          </a:prstGeom>
        </p:spPr>
        <p:txBody>
          <a:bodyPr/>
          <a:lstStyle/>
          <a:p>
            <a:pPr marL="457200" lvl="0" algn="just">
              <a:spcBef>
                <a:spcPts val="480"/>
              </a:spcBef>
              <a:spcAft>
                <a:spcPts val="0"/>
              </a:spcAft>
              <a:buClr>
                <a:srgbClr val="FF0000"/>
              </a:buClr>
              <a:buSzPts val="1800"/>
            </a:pPr>
            <a:r>
              <a:rPr lang="en-US" sz="2000" dirty="0">
                <a:solidFill>
                  <a:srgbClr val="000000"/>
                </a:solidFill>
                <a:latin typeface="Arial"/>
                <a:ea typeface="Arial"/>
                <a:cs typeface="Arial"/>
                <a:sym typeface="Arial"/>
              </a:rPr>
              <a:t>For testing the different modules of the project, unit testing method has been followed since all the different modules provide different functionality and each one has to be </a:t>
            </a: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Test Plan and Strategy</a:t>
            </a:r>
            <a:endParaRPr lang="en-US" sz="2400" dirty="0"/>
          </a:p>
        </p:txBody>
      </p:sp>
    </p:spTree>
    <p:extLst>
      <p:ext uri="{BB962C8B-B14F-4D97-AF65-F5344CB8AC3E}">
        <p14:creationId xmlns:p14="http://schemas.microsoft.com/office/powerpoint/2010/main" val="4205369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371600" y="1676400"/>
            <a:ext cx="9296400" cy="4571999"/>
          </a:xfrm>
          <a:prstGeom prst="rect">
            <a:avLst/>
          </a:prstGeom>
        </p:spPr>
        <p:txBody>
          <a:bodyPr/>
          <a:lstStyle/>
          <a:p>
            <a:pPr marL="685791" lvl="0" indent="-342900" algn="just" eaLnBrk="0" hangingPunct="0">
              <a:spcBef>
                <a:spcPts val="0"/>
              </a:spcBef>
              <a:spcAft>
                <a:spcPts val="0"/>
              </a:spcAft>
              <a:buClr>
                <a:srgbClr val="0033CC"/>
              </a:buClr>
              <a:buSzPts val="1800"/>
              <a:defRPr/>
            </a:pPr>
            <a:r>
              <a:rPr lang="en-US" sz="2400" dirty="0">
                <a:solidFill>
                  <a:srgbClr val="0033CC"/>
                </a:solidFill>
                <a:latin typeface="Trebuchet MS"/>
                <a:ea typeface="Trebuchet MS"/>
                <a:cs typeface="Trebuchet MS"/>
                <a:sym typeface="Trebuchet MS"/>
              </a:rPr>
              <a:t>Provide,</a:t>
            </a:r>
          </a:p>
          <a:p>
            <a:pPr marL="685791" lvl="0" indent="-342900" algn="just" eaLnBrk="0" hangingPunct="0">
              <a:spcBef>
                <a:spcPts val="0"/>
              </a:spcBef>
              <a:spcAft>
                <a:spcPts val="0"/>
              </a:spcAft>
              <a:buClr>
                <a:srgbClr val="0033CC"/>
              </a:buClr>
              <a:buSzPts val="1800"/>
              <a:buFont typeface="Wingdings" pitchFamily="2" charset="2"/>
              <a:buChar char="§"/>
              <a:defRPr/>
            </a:pPr>
            <a:r>
              <a:rPr lang="en-US" sz="2400" dirty="0">
                <a:solidFill>
                  <a:srgbClr val="0033CC"/>
                </a:solidFill>
                <a:latin typeface="Trebuchet MS"/>
                <a:ea typeface="Trebuchet MS"/>
                <a:cs typeface="Trebuchet MS"/>
                <a:sym typeface="Trebuchet MS"/>
              </a:rPr>
              <a:t>Testing activities that are carried out along with timeline.</a:t>
            </a:r>
          </a:p>
          <a:p>
            <a:pPr marL="685791" lvl="0" indent="-342900" algn="just" eaLnBrk="0" hangingPunct="0">
              <a:spcBef>
                <a:spcPts val="0"/>
              </a:spcBef>
              <a:spcAft>
                <a:spcPts val="0"/>
              </a:spcAft>
              <a:buClr>
                <a:srgbClr val="0033CC"/>
              </a:buClr>
              <a:buSzPts val="1800"/>
              <a:buFont typeface="Wingdings" pitchFamily="2" charset="2"/>
              <a:buChar char="§"/>
              <a:defRPr/>
            </a:pPr>
            <a:r>
              <a:rPr lang="en-US" sz="2400" dirty="0">
                <a:solidFill>
                  <a:srgbClr val="0033CC"/>
                </a:solidFill>
                <a:latin typeface="Trebuchet MS"/>
                <a:ea typeface="Trebuchet MS"/>
                <a:cs typeface="Trebuchet MS"/>
                <a:sym typeface="Trebuchet MS"/>
              </a:rPr>
              <a:t>What are the test methods followed? and Why? </a:t>
            </a:r>
          </a:p>
          <a:p>
            <a:pPr marL="685791" lvl="0" indent="-342900" algn="just" eaLnBrk="0" hangingPunct="0">
              <a:spcBef>
                <a:spcPts val="0"/>
              </a:spcBef>
              <a:spcAft>
                <a:spcPts val="0"/>
              </a:spcAft>
              <a:buClr>
                <a:srgbClr val="0033CC"/>
              </a:buClr>
              <a:buSzPts val="1800"/>
              <a:defRPr/>
            </a:pPr>
            <a:r>
              <a:rPr lang="en-US" sz="2400" dirty="0">
                <a:solidFill>
                  <a:srgbClr val="0033CC"/>
                </a:solidFill>
                <a:latin typeface="Trebuchet MS"/>
                <a:ea typeface="Trebuchet MS"/>
                <a:cs typeface="Trebuchet MS"/>
                <a:sym typeface="Trebuchet MS"/>
              </a:rPr>
              <a:t>(Example) – Functional Testing (Unit, Integration,…)</a:t>
            </a:r>
          </a:p>
          <a:p>
            <a:pPr marL="685791" lvl="0" indent="-342900" algn="just" eaLnBrk="0" hangingPunct="0">
              <a:spcBef>
                <a:spcPts val="0"/>
              </a:spcBef>
              <a:spcAft>
                <a:spcPts val="0"/>
              </a:spcAft>
              <a:buClr>
                <a:srgbClr val="0033CC"/>
              </a:buClr>
              <a:buSzPts val="1800"/>
              <a:defRPr/>
            </a:pPr>
            <a:r>
              <a:rPr lang="en-US" sz="2400" dirty="0">
                <a:solidFill>
                  <a:srgbClr val="0033CC"/>
                </a:solidFill>
                <a:latin typeface="Trebuchet MS"/>
                <a:ea typeface="Trebuchet MS"/>
                <a:cs typeface="Trebuchet MS"/>
                <a:sym typeface="Trebuchet MS"/>
              </a:rPr>
              <a:t>                  Non – Functional Testing (Performance, Security,…) </a:t>
            </a:r>
          </a:p>
          <a:p>
            <a:pPr marL="685791" lvl="0" indent="-342900" algn="just" eaLnBrk="0" hangingPunct="0">
              <a:spcBef>
                <a:spcPts val="0"/>
              </a:spcBef>
              <a:spcAft>
                <a:spcPts val="0"/>
              </a:spcAft>
              <a:buClr>
                <a:srgbClr val="0033CC"/>
              </a:buClr>
              <a:buSzPts val="1800"/>
              <a:buFont typeface="Wingdings" pitchFamily="2" charset="2"/>
              <a:buChar char="§"/>
              <a:defRPr/>
            </a:pPr>
            <a:r>
              <a:rPr lang="en-US" sz="2400" dirty="0">
                <a:solidFill>
                  <a:srgbClr val="0033CC"/>
                </a:solidFill>
                <a:latin typeface="Trebuchet MS"/>
                <a:ea typeface="Trebuchet MS"/>
                <a:cs typeface="Trebuchet MS"/>
                <a:sym typeface="Trebuchet MS"/>
              </a:rPr>
              <a:t>What is the test environment? (Explain the role of each member in the team)</a:t>
            </a:r>
            <a:endParaRPr lang="en-US" sz="2400" dirty="0">
              <a:solidFill>
                <a:srgbClr val="0033CC"/>
              </a:solidFill>
              <a:latin typeface="Trebuchet MS"/>
              <a:ea typeface="Trebuchet MS"/>
              <a:cs typeface="Trebuchet MS"/>
              <a:sym typeface="Arial"/>
            </a:endParaRPr>
          </a:p>
          <a:p>
            <a:pPr marL="685791" lvl="0" indent="-342900" algn="just" eaLnBrk="0" hangingPunct="0">
              <a:spcBef>
                <a:spcPts val="0"/>
              </a:spcBef>
              <a:spcAft>
                <a:spcPts val="0"/>
              </a:spcAft>
              <a:buClr>
                <a:srgbClr val="0033CC"/>
              </a:buClr>
              <a:buSzPts val="1800"/>
              <a:buFont typeface="Wingdings" pitchFamily="2" charset="2"/>
              <a:buChar char="§"/>
              <a:defRPr/>
            </a:pPr>
            <a:r>
              <a:rPr lang="en-US" sz="2400" dirty="0">
                <a:solidFill>
                  <a:srgbClr val="0033CC"/>
                </a:solidFill>
                <a:latin typeface="Trebuchet MS"/>
                <a:ea typeface="Trebuchet MS"/>
                <a:cs typeface="Trebuchet MS"/>
                <a:sym typeface="Trebuchet MS"/>
              </a:rPr>
              <a:t>Benefits of this approach &amp; are there any drawbacks?</a:t>
            </a:r>
            <a:endParaRPr lang="en-US" sz="2400" dirty="0">
              <a:solidFill>
                <a:srgbClr val="0033CC"/>
              </a:solidFill>
              <a:latin typeface="Trebuchet MS"/>
              <a:ea typeface="Trebuchet MS"/>
              <a:cs typeface="Trebuchet MS"/>
              <a:sym typeface="Arial"/>
            </a:endParaRPr>
          </a:p>
          <a:p>
            <a:pPr marL="685791" indent="-342900" algn="just" eaLnBrk="0" hangingPunct="0">
              <a:spcBef>
                <a:spcPts val="0"/>
              </a:spcBef>
              <a:spcAft>
                <a:spcPts val="0"/>
              </a:spcAft>
              <a:buClr>
                <a:srgbClr val="0033CC"/>
              </a:buClr>
              <a:buSzPts val="1800"/>
              <a:buFont typeface="Wingdings" pitchFamily="2" charset="2"/>
              <a:buChar char="§"/>
              <a:defRPr/>
            </a:pPr>
            <a:r>
              <a:rPr lang="en-US" sz="2400" dirty="0">
                <a:solidFill>
                  <a:srgbClr val="0033CC"/>
                </a:solidFill>
                <a:latin typeface="Trebuchet MS"/>
                <a:ea typeface="Trebuchet MS"/>
                <a:cs typeface="Trebuchet MS"/>
                <a:sym typeface="Trebuchet MS"/>
              </a:rPr>
              <a:t>Test tools used? Automated test tools? Open-source tools?</a:t>
            </a:r>
            <a:endParaRPr lang="en-US" sz="2400" dirty="0">
              <a:solidFill>
                <a:srgbClr val="0033CC"/>
              </a:solidFill>
              <a:latin typeface="Trebuchet MS"/>
              <a:ea typeface="Trebuchet MS"/>
              <a:cs typeface="Trebuchet MS"/>
              <a:sym typeface="Arial"/>
            </a:endParaRPr>
          </a:p>
          <a:p>
            <a:pPr marL="457200" lvl="0" algn="just">
              <a:spcBef>
                <a:spcPts val="480"/>
              </a:spcBef>
              <a:spcAft>
                <a:spcPts val="0"/>
              </a:spcAft>
              <a:buClr>
                <a:srgbClr val="0033CC"/>
              </a:buClr>
              <a:buSzPts val="1800"/>
            </a:pPr>
            <a:r>
              <a:rPr lang="en-US" sz="2400" dirty="0">
                <a:solidFill>
                  <a:srgbClr val="0033CC"/>
                </a:solidFill>
                <a:latin typeface="Trebuchet MS"/>
                <a:ea typeface="Trebuchet MS"/>
                <a:cs typeface="Trebuchet MS"/>
                <a:sym typeface="Trebuchet MS"/>
              </a:rPr>
              <a:t> </a:t>
            </a:r>
            <a:r>
              <a:rPr lang="en-US" sz="2400" b="1" dirty="0">
                <a:solidFill>
                  <a:srgbClr val="FF0000"/>
                </a:solidFill>
                <a:latin typeface="Trebuchet MS"/>
                <a:ea typeface="Trebuchet MS"/>
                <a:cs typeface="Trebuchet MS"/>
                <a:sym typeface="Trebuchet MS"/>
              </a:rPr>
              <a:t>Note:</a:t>
            </a:r>
            <a:endParaRPr lang="en-US" sz="2400" dirty="0">
              <a:solidFill>
                <a:srgbClr val="0033CC"/>
              </a:solidFill>
              <a:latin typeface="Trebuchet MS"/>
              <a:ea typeface="Trebuchet MS"/>
              <a:cs typeface="Trebuchet MS"/>
              <a:sym typeface="Trebuchet MS"/>
            </a:endParaRPr>
          </a:p>
          <a:p>
            <a:pPr marL="800100" lvl="0" indent="-342900" algn="just">
              <a:spcBef>
                <a:spcPts val="480"/>
              </a:spcBef>
              <a:spcAft>
                <a:spcPts val="0"/>
              </a:spcAft>
              <a:buClr>
                <a:srgbClr val="FF0000"/>
              </a:buClr>
              <a:buSzPts val="1800"/>
              <a:buFont typeface="Arial"/>
              <a:buAutoNum type="arabicPeriod"/>
            </a:pPr>
            <a:r>
              <a:rPr lang="en-US" sz="2400" b="1" dirty="0">
                <a:solidFill>
                  <a:srgbClr val="FF0000"/>
                </a:solidFill>
                <a:latin typeface="Trebuchet MS"/>
                <a:ea typeface="Trebuchet MS"/>
                <a:cs typeface="Trebuchet MS"/>
                <a:sym typeface="Trebuchet MS"/>
              </a:rPr>
              <a:t>Appropriate modifications can be done for Research Projects</a:t>
            </a:r>
            <a:endParaRPr lang="en-US" sz="2400" dirty="0">
              <a:solidFill>
                <a:srgbClr val="000000"/>
              </a:solidFill>
              <a:latin typeface="Arial"/>
              <a:ea typeface="Arial"/>
              <a:cs typeface="Arial"/>
              <a:sym typeface="Arial"/>
            </a:endParaRPr>
          </a:p>
          <a:p>
            <a:pPr marL="800100" lvl="0" indent="-342900" algn="just">
              <a:spcBef>
                <a:spcPts val="480"/>
              </a:spcBef>
              <a:spcAft>
                <a:spcPts val="0"/>
              </a:spcAft>
              <a:buClr>
                <a:srgbClr val="FF0000"/>
              </a:buClr>
              <a:buSzPts val="1800"/>
              <a:buFont typeface="Arial"/>
              <a:buAutoNum type="arabicPeriod"/>
            </a:pPr>
            <a:r>
              <a:rPr lang="en-US" sz="2400" b="1" dirty="0">
                <a:solidFill>
                  <a:srgbClr val="FF0000"/>
                </a:solidFill>
                <a:latin typeface="Trebuchet MS"/>
                <a:ea typeface="Trebuchet MS"/>
                <a:cs typeface="Trebuchet MS"/>
                <a:sym typeface="Trebuchet MS"/>
              </a:rPr>
              <a:t>Add as many slides as required</a:t>
            </a:r>
            <a:endParaRPr lang="en-US" sz="2400" dirty="0">
              <a:solidFill>
                <a:srgbClr val="000000"/>
              </a:solidFill>
              <a:latin typeface="Arial"/>
              <a:ea typeface="Arial"/>
              <a:cs typeface="Arial"/>
              <a:sym typeface="Arial"/>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Test Plan and Strategy</a:t>
            </a:r>
            <a:endParaRPr lang="en-US" sz="2400" dirty="0"/>
          </a:p>
        </p:txBody>
      </p:sp>
    </p:spTree>
    <p:extLst>
      <p:ext uri="{BB962C8B-B14F-4D97-AF65-F5344CB8AC3E}">
        <p14:creationId xmlns:p14="http://schemas.microsoft.com/office/powerpoint/2010/main" val="6412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Results and Discussion</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1905001" y="1905001"/>
            <a:ext cx="9067800" cy="4154984"/>
          </a:xfrm>
          <a:prstGeom prst="rect">
            <a:avLst/>
          </a:prstGeom>
          <a:noFill/>
        </p:spPr>
        <p:txBody>
          <a:bodyPr wrap="square">
            <a:spAutoFit/>
          </a:bodyPr>
          <a:lstStyle/>
          <a:p>
            <a:pPr lvl="0" algn="just">
              <a:spcBef>
                <a:spcPts val="0"/>
              </a:spcBef>
              <a:spcAft>
                <a:spcPts val="0"/>
              </a:spcAft>
              <a:buClr>
                <a:srgbClr val="0033CC"/>
              </a:buClr>
              <a:buSzPts val="1800"/>
            </a:pPr>
            <a:r>
              <a:rPr lang="en-US" sz="2400" dirty="0">
                <a:solidFill>
                  <a:srgbClr val="0033CC"/>
                </a:solidFill>
                <a:latin typeface="Trebuchet MS"/>
                <a:ea typeface="Trebuchet MS"/>
                <a:cs typeface="Trebuchet MS"/>
                <a:sym typeface="Trebuchet MS"/>
              </a:rPr>
              <a:t>Results and discussions on the experimentation conducted after testing.</a:t>
            </a:r>
          </a:p>
          <a:p>
            <a:pPr lvl="0" algn="just">
              <a:spcBef>
                <a:spcPts val="0"/>
              </a:spcBef>
              <a:spcAft>
                <a:spcPts val="0"/>
              </a:spcAft>
              <a:buClr>
                <a:srgbClr val="0033CC"/>
              </a:buClr>
              <a:buSzPts val="1800"/>
            </a:pPr>
            <a:endParaRPr lang="en-US" sz="2400" dirty="0">
              <a:solidFill>
                <a:srgbClr val="0033CC"/>
              </a:solidFill>
              <a:latin typeface="Trebuchet MS"/>
              <a:ea typeface="Arial"/>
              <a:cs typeface="Arial"/>
              <a:sym typeface="Trebuchet MS"/>
            </a:endParaRPr>
          </a:p>
          <a:p>
            <a:pPr lvl="0" algn="just">
              <a:spcBef>
                <a:spcPts val="0"/>
              </a:spcBef>
              <a:spcAft>
                <a:spcPts val="0"/>
              </a:spcAft>
              <a:buClr>
                <a:srgbClr val="0033CC"/>
              </a:buClr>
              <a:buSzPts val="1800"/>
            </a:pPr>
            <a:r>
              <a:rPr lang="en-US" sz="2400" dirty="0">
                <a:solidFill>
                  <a:srgbClr val="0033CC"/>
                </a:solidFill>
                <a:latin typeface="Trebuchet MS"/>
                <a:ea typeface="Arial"/>
                <a:cs typeface="Arial"/>
                <a:sym typeface="Trebuchet MS"/>
              </a:rPr>
              <a:t>Are the results are same as expected? Is it as per initial estimates planned?  If there is a deviation, give the reasons for the change.</a:t>
            </a:r>
          </a:p>
          <a:p>
            <a:pPr lvl="0" algn="just">
              <a:spcBef>
                <a:spcPts val="0"/>
              </a:spcBef>
              <a:spcAft>
                <a:spcPts val="0"/>
              </a:spcAft>
              <a:buClr>
                <a:srgbClr val="0033CC"/>
              </a:buClr>
              <a:buSzPts val="1800"/>
            </a:pPr>
            <a:endParaRPr lang="en-US" sz="2400" dirty="0">
              <a:solidFill>
                <a:srgbClr val="0033CC"/>
              </a:solidFill>
              <a:latin typeface="Trebuchet MS"/>
              <a:ea typeface="Arial"/>
              <a:cs typeface="Arial"/>
              <a:sym typeface="Trebuchet MS"/>
            </a:endParaRPr>
          </a:p>
          <a:p>
            <a:pPr algn="just">
              <a:spcBef>
                <a:spcPts val="0"/>
              </a:spcBef>
              <a:spcAft>
                <a:spcPts val="0"/>
              </a:spcAft>
              <a:buClr>
                <a:srgbClr val="0033CC"/>
              </a:buClr>
              <a:buSzPts val="1800"/>
            </a:pPr>
            <a:r>
              <a:rPr lang="en-US" sz="2400" dirty="0">
                <a:solidFill>
                  <a:srgbClr val="0033CC"/>
                </a:solidFill>
                <a:latin typeface="Trebuchet MS"/>
                <a:ea typeface="Arial"/>
                <a:cs typeface="Arial"/>
                <a:sym typeface="Trebuchet MS"/>
              </a:rPr>
              <a:t>Results obtained in comparison other with other technology/methodology including graphs/charts (if applicable).</a:t>
            </a:r>
          </a:p>
          <a:p>
            <a:pPr lvl="0" algn="just">
              <a:spcBef>
                <a:spcPts val="0"/>
              </a:spcBef>
              <a:spcAft>
                <a:spcPts val="0"/>
              </a:spcAft>
              <a:buClr>
                <a:srgbClr val="0033CC"/>
              </a:buClr>
              <a:buSzPts val="1800"/>
            </a:pPr>
            <a:endParaRPr lang="en-US" sz="2400" dirty="0">
              <a:solidFill>
                <a:srgbClr val="0033CC"/>
              </a:solidFill>
              <a:latin typeface="Trebuchet MS"/>
              <a:ea typeface="Arial"/>
              <a:cs typeface="Arial"/>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Timeline – Update on Tasks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2133601" y="1905000"/>
            <a:ext cx="8839199" cy="4154984"/>
          </a:xfrm>
          <a:prstGeom prst="rect">
            <a:avLst/>
          </a:prstGeom>
          <a:noFill/>
        </p:spPr>
        <p:txBody>
          <a:bodyPr wrap="square">
            <a:spAutoFit/>
          </a:bodyPr>
          <a:lstStyle/>
          <a:p>
            <a:pPr marL="685791" indent="-342900" algn="just" eaLnBrk="0" hangingPunct="0">
              <a:spcBef>
                <a:spcPts val="0"/>
              </a:spcBef>
              <a:spcAft>
                <a:spcPts val="0"/>
              </a:spcAft>
              <a:defRPr/>
            </a:pPr>
            <a:r>
              <a:rPr lang="en-IN" sz="2400" dirty="0">
                <a:solidFill>
                  <a:srgbClr val="0033CC"/>
                </a:solidFill>
                <a:latin typeface="Trebuchet MS"/>
                <a:ea typeface="Trebuchet MS"/>
                <a:cs typeface="Trebuchet MS"/>
                <a:sym typeface="Trebuchet MS"/>
              </a:rPr>
              <a:t>The project should have been completed in all the aspects.</a:t>
            </a:r>
          </a:p>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defRPr/>
            </a:pPr>
            <a:r>
              <a:rPr lang="en-IN" sz="2400" dirty="0">
                <a:solidFill>
                  <a:srgbClr val="FF0000"/>
                </a:solidFill>
                <a:latin typeface="Trebuchet MS"/>
                <a:ea typeface="Trebuchet MS"/>
                <a:cs typeface="Trebuchet MS"/>
                <a:sym typeface="Trebuchet MS"/>
              </a:rPr>
              <a:t>Display the Project Report to the Panel.</a:t>
            </a: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defRPr/>
            </a:pPr>
            <a:r>
              <a:rPr lang="en-IN" sz="2400" dirty="0">
                <a:solidFill>
                  <a:srgbClr val="0033CC"/>
                </a:solidFill>
                <a:latin typeface="Trebuchet MS"/>
                <a:ea typeface="Trebuchet MS"/>
                <a:cs typeface="Trebuchet MS"/>
                <a:sym typeface="Trebuchet MS"/>
              </a:rPr>
              <a:t>Provide,</a:t>
            </a:r>
          </a:p>
          <a:p>
            <a:pPr marL="685791" indent="-342900" algn="just" eaLnBrk="0" hangingPunct="0">
              <a:spcBef>
                <a:spcPts val="0"/>
              </a:spcBef>
              <a:spcAft>
                <a:spcPts val="0"/>
              </a:spcAft>
              <a:defRPr/>
            </a:pPr>
            <a:r>
              <a:rPr lang="en-IN" sz="2400" dirty="0">
                <a:solidFill>
                  <a:srgbClr val="0033CC"/>
                </a:solidFill>
                <a:latin typeface="Trebuchet MS"/>
                <a:ea typeface="Trebuchet MS"/>
                <a:cs typeface="Trebuchet MS"/>
                <a:sym typeface="Trebuchet MS"/>
              </a:rPr>
              <a:t>      Status on completion of Project Report.</a:t>
            </a:r>
          </a:p>
          <a:p>
            <a:pPr marL="685791" lvl="0"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a:p>
            <a:pPr marL="685791" lvl="1" indent="-342900" algn="just" eaLnBrk="0" hangingPunct="0">
              <a:spcBef>
                <a:spcPts val="0"/>
              </a:spcBef>
              <a:spcAft>
                <a:spcPts val="0"/>
              </a:spcAft>
              <a:defRPr/>
            </a:pPr>
            <a:r>
              <a:rPr lang="en-IN" sz="2400" dirty="0">
                <a:solidFill>
                  <a:srgbClr val="FF0000"/>
                </a:solidFill>
                <a:latin typeface="Trebuchet MS"/>
                <a:ea typeface="Trebuchet MS"/>
                <a:cs typeface="Trebuchet MS"/>
                <a:sym typeface="Trebuchet MS"/>
              </a:rPr>
              <a:t> </a:t>
            </a: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Conclusion and Future work</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3785652"/>
          </a:xfrm>
          <a:prstGeom prst="rect">
            <a:avLst/>
          </a:prstGeom>
          <a:noFill/>
        </p:spPr>
        <p:txBody>
          <a:bodyPr wrap="square">
            <a:spAutoFit/>
          </a:bodyPr>
          <a:lstStyle/>
          <a:p>
            <a:pPr lvl="0" algn="just">
              <a:spcBef>
                <a:spcPts val="0"/>
              </a:spcBef>
              <a:spcAft>
                <a:spcPts val="0"/>
              </a:spcAft>
            </a:pPr>
            <a:r>
              <a:rPr lang="en-US" sz="2400" dirty="0">
                <a:solidFill>
                  <a:srgbClr val="0033CC"/>
                </a:solidFill>
                <a:latin typeface="Trebuchet MS"/>
                <a:ea typeface="Trebuchet MS"/>
                <a:cs typeface="Trebuchet MS"/>
                <a:sym typeface="Trebuchet MS"/>
              </a:rPr>
              <a:t>Summarize the key points.</a:t>
            </a: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r>
              <a:rPr lang="en-US" sz="2400" dirty="0">
                <a:solidFill>
                  <a:srgbClr val="0033CC"/>
                </a:solidFill>
                <a:latin typeface="Trebuchet MS"/>
                <a:ea typeface="Trebuchet MS"/>
                <a:cs typeface="Trebuchet MS"/>
                <a:sym typeface="Trebuchet MS"/>
              </a:rPr>
              <a:t>Provide a glimpse of Future work.</a:t>
            </a: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r>
              <a:rPr lang="en-US" sz="2400" dirty="0">
                <a:solidFill>
                  <a:srgbClr val="0033CC"/>
                </a:solidFill>
                <a:latin typeface="Trebuchet MS"/>
                <a:ea typeface="Trebuchet MS"/>
                <a:cs typeface="Trebuchet MS"/>
                <a:sym typeface="Trebuchet MS"/>
              </a:rPr>
              <a:t> </a:t>
            </a: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References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4376583"/>
          </a:xfrm>
          <a:prstGeom prst="rect">
            <a:avLst/>
          </a:prstGeom>
          <a:noFill/>
        </p:spPr>
        <p:txBody>
          <a:bodyPr wrap="square">
            <a:spAutoFit/>
          </a:bodyPr>
          <a:lstStyle/>
          <a:p>
            <a:pPr marL="342900" indent="12700" algn="just" eaLnBrk="0" hangingPunct="0">
              <a:spcBef>
                <a:spcPct val="20000"/>
              </a:spcBef>
              <a:defRPr/>
            </a:pPr>
            <a:r>
              <a:rPr lang="en-IN" sz="2400" dirty="0">
                <a:solidFill>
                  <a:srgbClr val="0000FF"/>
                </a:solidFill>
                <a:latin typeface="Trebuchet MS" pitchFamily="34" charset="0"/>
              </a:rPr>
              <a:t>Provide references pertaining to your research according to IEEE format.</a:t>
            </a:r>
          </a:p>
          <a:p>
            <a:pPr marL="342900" indent="12700" algn="just" eaLnBrk="0" hangingPunct="0">
              <a:spcBef>
                <a:spcPct val="20000"/>
              </a:spcBef>
              <a:defRPr/>
            </a:pPr>
            <a:endParaRPr lang="en-IN" sz="2400" dirty="0">
              <a:solidFill>
                <a:srgbClr val="0000FF"/>
              </a:solidFill>
              <a:latin typeface="Trebuchet MS" pitchFamily="34" charset="0"/>
            </a:endParaRPr>
          </a:p>
          <a:p>
            <a:pPr marL="342900" indent="12700" algn="just" eaLnBrk="0" hangingPunct="0">
              <a:spcBef>
                <a:spcPct val="20000"/>
              </a:spcBef>
              <a:defRPr/>
            </a:pPr>
            <a:r>
              <a:rPr lang="en-IN" sz="2400" dirty="0">
                <a:solidFill>
                  <a:srgbClr val="0000FF"/>
                </a:solidFill>
                <a:latin typeface="Trebuchet MS" pitchFamily="34" charset="0"/>
              </a:rPr>
              <a:t>Example:</a:t>
            </a:r>
          </a:p>
          <a:p>
            <a:pPr marL="342900" indent="12700" algn="just" eaLnBrk="0" hangingPunct="0">
              <a:spcBef>
                <a:spcPct val="20000"/>
              </a:spcBef>
              <a:defRPr/>
            </a:pPr>
            <a:r>
              <a:rPr lang="en-US" sz="2400" dirty="0"/>
              <a:t>G. Eason, B. Noble, and I. N. </a:t>
            </a:r>
            <a:r>
              <a:rPr lang="en-US" sz="2400" dirty="0" err="1"/>
              <a:t>Sneddon</a:t>
            </a:r>
            <a:r>
              <a:rPr lang="en-US" sz="2400" dirty="0"/>
              <a:t>, “On certain integrals of </a:t>
            </a:r>
            <a:r>
              <a:rPr lang="en-US" sz="2400" dirty="0" err="1"/>
              <a:t>Lipschitz-Hankel</a:t>
            </a:r>
            <a:r>
              <a:rPr lang="en-US" sz="2400" dirty="0"/>
              <a:t> type involving products of Bessel functions,” Phil. Trans. Roy. Soc. London, vol. A247, pp. 529–551, April 1955. </a:t>
            </a:r>
            <a:r>
              <a:rPr lang="en-US" sz="2400" i="1" dirty="0"/>
              <a:t>(references)</a:t>
            </a:r>
            <a:endParaRPr lang="en-US" sz="2400" dirty="0"/>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sym typeface="Trebuchet MS"/>
              </a:rPr>
              <a:t>IEEE Draft  (Optional)</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4696670"/>
          </a:xfrm>
          <a:prstGeom prst="rect">
            <a:avLst/>
          </a:prstGeom>
          <a:noFill/>
        </p:spPr>
        <p:txBody>
          <a:bodyPr wrap="square">
            <a:spAutoFit/>
          </a:bodyPr>
          <a:lstStyle/>
          <a:p>
            <a:pPr marL="342900" indent="12700" algn="just" eaLnBrk="0" hangingPunct="0">
              <a:spcBef>
                <a:spcPct val="20000"/>
              </a:spcBef>
              <a:defRPr/>
            </a:pPr>
            <a:r>
              <a:rPr lang="en-IN" sz="2400" dirty="0">
                <a:solidFill>
                  <a:srgbClr val="0000FF"/>
                </a:solidFill>
                <a:latin typeface="Trebuchet MS" pitchFamily="34" charset="0"/>
              </a:rPr>
              <a:t>Display </a:t>
            </a:r>
            <a:r>
              <a:rPr lang="en-US" sz="2400" dirty="0">
                <a:solidFill>
                  <a:srgbClr val="0000FF"/>
                </a:solidFill>
                <a:latin typeface="Trebuchet MS" pitchFamily="34" charset="0"/>
              </a:rPr>
              <a:t>the draft of your project work in an IEEE template if you have prepared to submit it in a Conference/Journal.</a:t>
            </a:r>
          </a:p>
          <a:p>
            <a:pPr marL="342900" indent="12700" algn="just" eaLnBrk="0" hangingPunct="0">
              <a:spcBef>
                <a:spcPct val="20000"/>
              </a:spcBef>
              <a:defRPr/>
            </a:pPr>
            <a:endParaRPr lang="en-US" sz="2400" dirty="0">
              <a:solidFill>
                <a:srgbClr val="0000FF"/>
              </a:solidFill>
              <a:latin typeface="Trebuchet MS" pitchFamily="34" charset="0"/>
            </a:endParaRPr>
          </a:p>
          <a:p>
            <a:pPr marL="342900" indent="12700" algn="just" eaLnBrk="0" hangingPunct="0">
              <a:spcBef>
                <a:spcPct val="20000"/>
              </a:spcBef>
              <a:defRPr/>
            </a:pPr>
            <a:r>
              <a:rPr lang="en-US" sz="2400" dirty="0">
                <a:solidFill>
                  <a:srgbClr val="0000FF"/>
                </a:solidFill>
                <a:latin typeface="Trebuchet MS" pitchFamily="34" charset="0"/>
              </a:rPr>
              <a:t>Indicate the status of completion as well.</a:t>
            </a:r>
          </a:p>
          <a:p>
            <a:pPr marL="342900" indent="12700" algn="just" eaLnBrk="0" hangingPunct="0">
              <a:spcBef>
                <a:spcPct val="20000"/>
              </a:spcBef>
              <a:defRPr/>
            </a:pPr>
            <a:endParaRPr lang="en-US" sz="2400" dirty="0">
              <a:solidFill>
                <a:srgbClr val="0000FF"/>
              </a:solidFill>
              <a:latin typeface="Trebuchet MS" pitchFamily="34" charset="0"/>
            </a:endParaRPr>
          </a:p>
          <a:p>
            <a:pPr marL="342900" indent="12700" algn="just" eaLnBrk="0" hangingPunct="0">
              <a:spcBef>
                <a:spcPct val="20000"/>
              </a:spcBef>
              <a:defRPr/>
            </a:pPr>
            <a:r>
              <a:rPr lang="en-US" sz="2400" dirty="0">
                <a:solidFill>
                  <a:srgbClr val="0000FF"/>
                </a:solidFill>
                <a:latin typeface="Trebuchet MS" pitchFamily="34" charset="0"/>
              </a:rPr>
              <a:t>Download the IEEE template from the given link below,</a:t>
            </a:r>
          </a:p>
          <a:p>
            <a:pPr marL="342900" indent="12700" algn="just" eaLnBrk="0" hangingPunct="0">
              <a:spcBef>
                <a:spcPct val="20000"/>
              </a:spcBef>
              <a:defRPr/>
            </a:pPr>
            <a:r>
              <a:rPr lang="en-US" sz="1600" dirty="0">
                <a:solidFill>
                  <a:srgbClr val="0000FF"/>
                </a:solidFill>
                <a:latin typeface="Trebuchet MS" pitchFamily="34" charset="0"/>
                <a:hlinkClick r:id="rId2"/>
              </a:rPr>
              <a:t>https://www.ieee.org/content/dam/ieee-org/ieee/web/org/conferences/Conference-template-A4.doc</a:t>
            </a:r>
            <a:endParaRPr lang="en-US" sz="1600" dirty="0">
              <a:solidFill>
                <a:srgbClr val="0000FF"/>
              </a:solidFill>
              <a:latin typeface="Trebuchet MS" pitchFamily="34" charset="0"/>
            </a:endParaRPr>
          </a:p>
          <a:p>
            <a:pPr marL="342900" indent="12700" algn="just" eaLnBrk="0" hangingPunct="0">
              <a:spcBef>
                <a:spcPct val="20000"/>
              </a:spcBef>
              <a:defRPr/>
            </a:pPr>
            <a:endParaRPr lang="en-US" sz="2400" dirty="0"/>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Any other information</a:t>
            </a:r>
          </a:p>
        </p:txBody>
      </p:sp>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2308324"/>
          </a:xfrm>
          <a:prstGeom prst="rect">
            <a:avLst/>
          </a:prstGeom>
          <a:noFill/>
        </p:spPr>
        <p:txBody>
          <a:bodyPr wrap="square">
            <a:spAutoFit/>
          </a:bodyPr>
          <a:lstStyle/>
          <a:p>
            <a:pPr marL="685791" indent="-342900" algn="just" eaLnBrk="0" hangingPunct="0">
              <a:spcBef>
                <a:spcPts val="0"/>
              </a:spcBef>
              <a:spcAft>
                <a:spcPts val="0"/>
              </a:spcAft>
              <a:buFont typeface="Wingdings" pitchFamily="2" charset="2"/>
              <a:buChar char="§"/>
              <a:defRPr/>
            </a:pPr>
            <a:r>
              <a:rPr lang="en-IN" sz="2400" dirty="0">
                <a:solidFill>
                  <a:srgbClr val="0033CC"/>
                </a:solidFill>
                <a:latin typeface="Trebuchet MS"/>
                <a:ea typeface="Trebuchet MS"/>
                <a:cs typeface="Trebuchet MS"/>
                <a:sym typeface="Trebuchet MS"/>
              </a:rPr>
              <a:t>Provide any other information you wish to add on.</a:t>
            </a:r>
          </a:p>
          <a:p>
            <a:pPr marL="685791" indent="-342900" algn="just" eaLnBrk="0" hangingPunct="0">
              <a:spcBef>
                <a:spcPts val="0"/>
              </a:spcBef>
              <a:spcAft>
                <a:spcPts val="0"/>
              </a:spcAft>
              <a:defRPr/>
            </a:pPr>
            <a:r>
              <a:rPr lang="en-IN" sz="2400" dirty="0">
                <a:solidFill>
                  <a:srgbClr val="0033CC"/>
                </a:solidFill>
                <a:latin typeface="Trebuchet MS"/>
                <a:ea typeface="Trebuchet MS"/>
                <a:cs typeface="Trebuchet MS"/>
                <a:sym typeface="Trebuchet MS"/>
              </a:rPr>
              <a:t> </a:t>
            </a: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IN" sz="2400" dirty="0">
                <a:solidFill>
                  <a:srgbClr val="0033CC"/>
                </a:solidFill>
                <a:latin typeface="Trebuchet MS"/>
                <a:ea typeface="Trebuchet MS"/>
                <a:cs typeface="Trebuchet MS"/>
                <a:sym typeface="Trebuchet MS"/>
              </a:rPr>
              <a:t>Note: Changes can be made in the template, with the consent of the guide for inclusion of any other information.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600200" y="1828800"/>
            <a:ext cx="8534400" cy="4572000"/>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000" kern="0" dirty="0">
              <a:solidFill>
                <a:srgbClr val="0000FF"/>
              </a:solidFill>
              <a:latin typeface="Trebuchet MS" pitchFamily="34" charset="0"/>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Abstract and Scope of the Project</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Suggestions from Review – 2</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Implementation Details</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Project Demonstration</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Test Plan and Strategy</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Results and Discussion</a:t>
            </a:r>
          </a:p>
          <a:p>
            <a:pPr marL="685791" lvl="0"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Project Report Draft </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Conclusion and Future Work</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References</a:t>
            </a:r>
          </a:p>
          <a:p>
            <a:pPr marL="685791" lvl="0"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defRPr/>
            </a:pPr>
            <a:endParaRPr lang="en-US" sz="2400"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209800"/>
            <a:ext cx="8077200" cy="4191000"/>
          </a:xfrm>
          <a:prstGeom prst="rect">
            <a:avLst/>
          </a:prstGeom>
        </p:spPr>
        <p:txBody>
          <a:bodyPr/>
          <a:lstStyle/>
          <a:p>
            <a:pPr marL="342887" marR="0" lvl="0" indent="-342887" algn="just" rtl="0">
              <a:spcBef>
                <a:spcPts val="0"/>
              </a:spcBef>
              <a:spcAft>
                <a:spcPts val="0"/>
              </a:spcAft>
              <a:buNone/>
            </a:pPr>
            <a:r>
              <a:rPr lang="en-US" sz="2000" dirty="0">
                <a:solidFill>
                  <a:srgbClr val="000000"/>
                </a:solidFill>
                <a:latin typeface="Arial Black"/>
                <a:ea typeface="Arial Black"/>
                <a:cs typeface="Arial Black"/>
                <a:sym typeface="Arial Black"/>
              </a:rPr>
              <a:t>Abstract:</a:t>
            </a:r>
          </a:p>
          <a:p>
            <a:pPr marL="342887" marR="0" lvl="0" indent="-342887" algn="just" rtl="0">
              <a:spcBef>
                <a:spcPts val="0"/>
              </a:spcBef>
              <a:spcAft>
                <a:spcPts val="0"/>
              </a:spcAft>
              <a:buNone/>
            </a:pPr>
            <a:endParaRPr lang="en-US" sz="1600" dirty="0">
              <a:latin typeface="Arial Black"/>
              <a:ea typeface="Arial Black"/>
              <a:cs typeface="Arial Black"/>
              <a:sym typeface="Arial Black"/>
            </a:endParaRPr>
          </a:p>
          <a:p>
            <a:pPr marL="527037" marR="0" lvl="0" indent="-298450" algn="just" rtl="0">
              <a:spcBef>
                <a:spcPts val="0"/>
              </a:spcBef>
              <a:spcAft>
                <a:spcPts val="0"/>
              </a:spcAft>
              <a:buClr>
                <a:srgbClr val="000000"/>
              </a:buClr>
              <a:buSzPts val="2000"/>
              <a:buFont typeface="Arial"/>
              <a:buChar char="•"/>
            </a:pPr>
            <a:r>
              <a:rPr lang="en-US" sz="2000" b="0" i="0" u="none" strike="noStrike" dirty="0">
                <a:solidFill>
                  <a:srgbClr val="000000"/>
                </a:solidFill>
                <a:latin typeface="Arial"/>
                <a:ea typeface="Arial"/>
                <a:cs typeface="Arial"/>
                <a:sym typeface="Arial"/>
              </a:rPr>
              <a:t>Since we know that the buzz of cryptocurrency is growing exponentially and everyone is eager to try their hands on this new era currency, but the knowledge and awareness about it is quite low among the common people.</a:t>
            </a:r>
            <a:endParaRPr lang="en-US" sz="2000" dirty="0"/>
          </a:p>
          <a:p>
            <a:pPr marL="527037" marR="0" lvl="0" indent="-298450" algn="just" rtl="0">
              <a:spcBef>
                <a:spcPts val="0"/>
              </a:spcBef>
              <a:spcAft>
                <a:spcPts val="0"/>
              </a:spcAft>
              <a:buClr>
                <a:srgbClr val="000000"/>
              </a:buClr>
              <a:buSzPts val="2000"/>
              <a:buFont typeface="Arial"/>
              <a:buChar char="•"/>
            </a:pPr>
            <a:r>
              <a:rPr lang="en-US" sz="2000" b="0" i="0" u="none" strike="noStrike" dirty="0">
                <a:solidFill>
                  <a:srgbClr val="000000"/>
                </a:solidFill>
                <a:latin typeface="Arial"/>
                <a:ea typeface="Arial"/>
                <a:cs typeface="Arial"/>
                <a:sym typeface="Arial"/>
              </a:rPr>
              <a:t>It takes a lot of time and efforts to get yourself educated in this domain      which not many people are willing to spare and an additional challenge is how to find the reliable source of knowledge in this era of scams.</a:t>
            </a:r>
            <a:endParaRPr lang="en-US" sz="2000" dirty="0"/>
          </a:p>
          <a:p>
            <a:pPr marL="527037" marR="0" lvl="0" indent="-298450" algn="just" rtl="0">
              <a:spcBef>
                <a:spcPts val="0"/>
              </a:spcBef>
              <a:spcAft>
                <a:spcPts val="0"/>
              </a:spcAft>
              <a:buClr>
                <a:srgbClr val="000000"/>
              </a:buClr>
              <a:buSzPts val="2000"/>
              <a:buFont typeface="Arial"/>
              <a:buChar char="•"/>
            </a:pPr>
            <a:r>
              <a:rPr lang="en-US" sz="2000" b="0" i="0" u="none" strike="noStrike" dirty="0">
                <a:solidFill>
                  <a:srgbClr val="000000"/>
                </a:solidFill>
                <a:latin typeface="Arial"/>
                <a:ea typeface="Arial"/>
                <a:cs typeface="Arial"/>
                <a:sym typeface="Arial"/>
              </a:rPr>
              <a:t>To overcome all these challenges and to provide people with one stop solution we are building PAYCRYPTO. It is an application from where people can start their crypto journey with minimum efforts.</a:t>
            </a:r>
            <a:endParaRPr lang="en-US" sz="2000" dirty="0"/>
          </a:p>
          <a:p>
            <a:pPr marL="342891" algn="just" eaLnBrk="0" hangingPunct="0">
              <a:spcBef>
                <a:spcPts val="0"/>
              </a:spcBef>
              <a:spcAft>
                <a:spcPts val="0"/>
              </a:spcAft>
              <a:defRPr/>
            </a:pPr>
            <a:endParaRPr lang="en-IN" sz="1600"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209800"/>
            <a:ext cx="8077200" cy="4191000"/>
          </a:xfrm>
          <a:prstGeom prst="rect">
            <a:avLst/>
          </a:prstGeom>
        </p:spPr>
        <p:txBody>
          <a:bodyPr/>
          <a:lstStyle/>
          <a:p>
            <a:pPr marL="342887" marR="0" lvl="0" indent="-342887" algn="just" rtl="0">
              <a:spcBef>
                <a:spcPts val="0"/>
              </a:spcBef>
              <a:spcAft>
                <a:spcPts val="0"/>
              </a:spcAft>
              <a:buNone/>
            </a:pPr>
            <a:r>
              <a:rPr lang="en-US" sz="1800" dirty="0">
                <a:solidFill>
                  <a:srgbClr val="000000"/>
                </a:solidFill>
                <a:latin typeface="Arial Black"/>
                <a:ea typeface="Arial Black"/>
                <a:cs typeface="Arial Black"/>
                <a:sym typeface="Arial Black"/>
              </a:rPr>
              <a:t>Abstract:</a:t>
            </a:r>
          </a:p>
          <a:p>
            <a:pPr marL="342887" marR="0" lvl="0" indent="-342887" algn="just" rtl="0">
              <a:spcBef>
                <a:spcPts val="0"/>
              </a:spcBef>
              <a:spcAft>
                <a:spcPts val="0"/>
              </a:spcAft>
              <a:buNone/>
            </a:pPr>
            <a:endParaRPr lang="en-US" sz="1800" b="1" dirty="0">
              <a:latin typeface="Arial Black"/>
              <a:ea typeface="Arial Black"/>
              <a:cs typeface="Arial Black"/>
              <a:sym typeface="Arial Black"/>
            </a:endParaRPr>
          </a:p>
          <a:p>
            <a:pPr marL="285750" marR="0" lvl="0" indent="-292100" algn="just" rtl="0">
              <a:spcBef>
                <a:spcPts val="320"/>
              </a:spcBef>
              <a:spcAft>
                <a:spcPts val="0"/>
              </a:spcAft>
              <a:buClr>
                <a:srgbClr val="000000"/>
              </a:buClr>
              <a:buSzPts val="1900"/>
              <a:buFont typeface="Arial"/>
              <a:buChar char="•"/>
            </a:pPr>
            <a:r>
              <a:rPr lang="en-US" b="0" i="0" u="none" strike="noStrike" dirty="0">
                <a:solidFill>
                  <a:srgbClr val="000000"/>
                </a:solidFill>
                <a:latin typeface="Arial"/>
                <a:ea typeface="Arial"/>
                <a:cs typeface="Arial"/>
                <a:sym typeface="Arial"/>
              </a:rPr>
              <a:t>Now, how it works? As we move our money by investing in stock market and by making transactions to other people and businesses, by using this platform one can do the same with cryptocurrency, after all it is just another currency like rupees and dollars. </a:t>
            </a:r>
            <a:endParaRPr lang="en-US" dirty="0"/>
          </a:p>
          <a:p>
            <a:pPr marL="285750" marR="0" lvl="0" indent="-292100" algn="just" rtl="0">
              <a:spcBef>
                <a:spcPts val="0"/>
              </a:spcBef>
              <a:spcAft>
                <a:spcPts val="0"/>
              </a:spcAft>
              <a:buClr>
                <a:srgbClr val="000000"/>
              </a:buClr>
              <a:buSzPts val="1900"/>
              <a:buFont typeface="Arial"/>
              <a:buChar char="•"/>
            </a:pPr>
            <a:r>
              <a:rPr lang="en-US" b="0" i="0" u="none" strike="noStrike" dirty="0">
                <a:solidFill>
                  <a:srgbClr val="000000"/>
                </a:solidFill>
                <a:latin typeface="Arial"/>
                <a:ea typeface="Arial"/>
                <a:cs typeface="Arial"/>
                <a:sym typeface="Arial"/>
              </a:rPr>
              <a:t>Why should you use it? It has price prediction feature that predicts the price of major listed cryptocurrencies so that the user can minimize the risk of investing by knowing about the price fluctuations beforehand and plan their investment strategies accordingly. </a:t>
            </a:r>
            <a:endParaRPr lang="en-US" dirty="0"/>
          </a:p>
          <a:p>
            <a:pPr marL="285750" marR="0" lvl="0" indent="-285750" algn="just" rtl="0">
              <a:spcBef>
                <a:spcPts val="0"/>
              </a:spcBef>
              <a:spcAft>
                <a:spcPts val="0"/>
              </a:spcAft>
              <a:buClr>
                <a:srgbClr val="000000"/>
              </a:buClr>
              <a:buSzPts val="1800"/>
              <a:buFont typeface="Arial"/>
              <a:buChar char="•"/>
            </a:pPr>
            <a:r>
              <a:rPr lang="en-US" b="0" i="0" u="none" strike="noStrike" dirty="0">
                <a:solidFill>
                  <a:srgbClr val="000000"/>
                </a:solidFill>
                <a:latin typeface="Arial"/>
                <a:ea typeface="Arial"/>
                <a:cs typeface="Arial"/>
                <a:sym typeface="Arial"/>
              </a:rPr>
              <a:t>In addition to that, the users can do transactions to other users in cryptocurrencies as major companies like tesla and ford have already started accepting cryptocurrency as their mode of payment and in the coming future all the companies are going to do the same. </a:t>
            </a:r>
            <a:endParaRPr lang="en-IN"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391386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209800"/>
            <a:ext cx="8077200" cy="4191000"/>
          </a:xfrm>
          <a:prstGeom prst="rect">
            <a:avLst/>
          </a:prstGeom>
        </p:spPr>
        <p:txBody>
          <a:bodyPr/>
          <a:lstStyle/>
          <a:p>
            <a:pPr marL="342887" marR="0" lvl="0" indent="-342887" algn="just" rtl="0">
              <a:spcBef>
                <a:spcPts val="0"/>
              </a:spcBef>
              <a:spcAft>
                <a:spcPts val="0"/>
              </a:spcAft>
              <a:buNone/>
            </a:pPr>
            <a:r>
              <a:rPr lang="en-US" sz="1800" dirty="0">
                <a:solidFill>
                  <a:srgbClr val="000000"/>
                </a:solidFill>
                <a:latin typeface="Arial Black"/>
                <a:ea typeface="Arial Black"/>
                <a:cs typeface="Arial Black"/>
                <a:sym typeface="Arial Black"/>
              </a:rPr>
              <a:t>Scope:</a:t>
            </a:r>
          </a:p>
          <a:p>
            <a:pPr marL="342887" marR="0" lvl="0" indent="-342887" algn="just" rtl="0">
              <a:spcBef>
                <a:spcPts val="0"/>
              </a:spcBef>
              <a:spcAft>
                <a:spcPts val="0"/>
              </a:spcAft>
              <a:buNone/>
            </a:pPr>
            <a:endParaRPr lang="en-US" sz="1400" b="1" i="1" u="sng" dirty="0">
              <a:latin typeface="Arial Black"/>
              <a:ea typeface="Arial Black"/>
              <a:cs typeface="Arial Black"/>
              <a:sym typeface="Arial Black"/>
            </a:endParaRPr>
          </a:p>
          <a:p>
            <a:pPr marL="0" marR="0" lvl="0" indent="-127000" algn="just" rtl="0">
              <a:spcBef>
                <a:spcPts val="0"/>
              </a:spcBef>
              <a:spcAft>
                <a:spcPts val="0"/>
              </a:spcAft>
              <a:buClr>
                <a:srgbClr val="000000"/>
              </a:buClr>
              <a:buSzPts val="2000"/>
              <a:buFont typeface="Arial"/>
              <a:buChar char="•"/>
            </a:pPr>
            <a:r>
              <a:rPr lang="en-US" b="0" i="0" u="none" strike="noStrike" dirty="0">
                <a:solidFill>
                  <a:srgbClr val="000000"/>
                </a:solidFill>
                <a:latin typeface="Arial"/>
                <a:ea typeface="Arial"/>
                <a:cs typeface="Arial"/>
                <a:sym typeface="Arial"/>
              </a:rPr>
              <a:t>With increasing popularity and use cases of the cryptocurrency a platform that can manage the crypto and is user friendly is need of the hour. </a:t>
            </a:r>
            <a:endParaRPr lang="en-US" dirty="0"/>
          </a:p>
          <a:p>
            <a:pPr marL="0" marR="0" lvl="0" indent="-127000" algn="just" rtl="0">
              <a:spcBef>
                <a:spcPts val="0"/>
              </a:spcBef>
              <a:spcAft>
                <a:spcPts val="0"/>
              </a:spcAft>
              <a:buClr>
                <a:srgbClr val="000000"/>
              </a:buClr>
              <a:buSzPts val="2000"/>
              <a:buFont typeface="Arial"/>
              <a:buChar char="•"/>
            </a:pPr>
            <a:r>
              <a:rPr lang="en-US" b="0" i="0" u="none" strike="noStrike" dirty="0">
                <a:solidFill>
                  <a:srgbClr val="000000"/>
                </a:solidFill>
                <a:latin typeface="Arial"/>
                <a:ea typeface="Arial"/>
                <a:cs typeface="Arial"/>
                <a:sym typeface="Arial"/>
              </a:rPr>
              <a:t>PAYCRYPTO can be used by anyone who wants to make transactions in cryptocurrency to other users or businesses as well as who wants to invest in different cryptocurrencies to gain profits.</a:t>
            </a:r>
            <a:endParaRPr lang="en-US" dirty="0"/>
          </a:p>
          <a:p>
            <a:pPr marL="0" marR="0" lvl="0" indent="-127000" algn="just" rtl="0">
              <a:spcBef>
                <a:spcPts val="0"/>
              </a:spcBef>
              <a:spcAft>
                <a:spcPts val="0"/>
              </a:spcAft>
              <a:buClr>
                <a:srgbClr val="000000"/>
              </a:buClr>
              <a:buSzPts val="2000"/>
              <a:buFont typeface="Arial"/>
              <a:buChar char="•"/>
            </a:pPr>
            <a:r>
              <a:rPr lang="en-US" b="0" i="0" u="none" strike="noStrike" dirty="0">
                <a:solidFill>
                  <a:srgbClr val="000000"/>
                </a:solidFill>
                <a:latin typeface="Arial"/>
                <a:ea typeface="Arial"/>
                <a:cs typeface="Arial"/>
                <a:sym typeface="Arial"/>
              </a:rPr>
              <a:t>The price prediction feature of the application let users minimize their risk of losses while investing in currencies of their choice as cryptocurrency is new in market hence it is very volatile. </a:t>
            </a:r>
            <a:endParaRPr lang="en-US" dirty="0"/>
          </a:p>
          <a:p>
            <a:pPr marL="0" marR="0" lvl="0" indent="-114300" algn="just" rtl="0">
              <a:spcBef>
                <a:spcPts val="0"/>
              </a:spcBef>
              <a:spcAft>
                <a:spcPts val="0"/>
              </a:spcAft>
              <a:buClr>
                <a:srgbClr val="000000"/>
              </a:buClr>
              <a:buSzPts val="1800"/>
              <a:buFont typeface="Arial"/>
              <a:buChar char="•"/>
            </a:pPr>
            <a:r>
              <a:rPr lang="en-US" b="0" i="0" u="none" strike="noStrike" dirty="0">
                <a:solidFill>
                  <a:srgbClr val="000000"/>
                </a:solidFill>
                <a:latin typeface="Arial"/>
                <a:ea typeface="Arial"/>
                <a:cs typeface="Arial"/>
                <a:sym typeface="Arial"/>
              </a:rPr>
              <a:t>People who are not very tech savvy can also use this platform easily as it is very user friendly. The reach of this platform is enormous due to its user friendly nature and increasing popularity of cryptocurrency among people. </a:t>
            </a:r>
            <a:endParaRPr lang="en-US" dirty="0"/>
          </a:p>
          <a:p>
            <a:pPr marL="342887" marR="0" lvl="0" indent="-342887" algn="just" rtl="0">
              <a:spcBef>
                <a:spcPts val="0"/>
              </a:spcBef>
              <a:spcAft>
                <a:spcPts val="0"/>
              </a:spcAft>
              <a:buNone/>
            </a:pPr>
            <a:endParaRPr lang="en-IN" sz="1600"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140268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8"/>
            <a:ext cx="80772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r>
              <a:rPr lang="en-IN" sz="2400">
                <a:solidFill>
                  <a:srgbClr val="0033CC"/>
                </a:solidFill>
                <a:latin typeface="Trebuchet MS"/>
                <a:ea typeface="Trebuchet MS"/>
                <a:cs typeface="Trebuchet MS"/>
                <a:sym typeface="Trebuchet MS"/>
              </a:rPr>
              <a:t>Discussed the  </a:t>
            </a: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IN" sz="2400" dirty="0">
                <a:solidFill>
                  <a:srgbClr val="0033CC"/>
                </a:solidFill>
                <a:latin typeface="Trebuchet MS"/>
                <a:ea typeface="Trebuchet MS"/>
                <a:cs typeface="Trebuchet MS"/>
                <a:sym typeface="Trebuchet MS"/>
              </a:rPr>
              <a:t>Mention the feasibility on the same showing the progress.</a:t>
            </a: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Suggestions from Review - 2</a:t>
            </a:r>
          </a:p>
        </p:txBody>
      </p:sp>
    </p:spTree>
    <p:extLst>
      <p:ext uri="{BB962C8B-B14F-4D97-AF65-F5344CB8AC3E}">
        <p14:creationId xmlns:p14="http://schemas.microsoft.com/office/powerpoint/2010/main" val="420536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783072"/>
            <a:ext cx="9067800" cy="4617728"/>
          </a:xfrm>
          <a:prstGeom prst="rect">
            <a:avLst/>
          </a:prstGeom>
        </p:spPr>
        <p:txBody>
          <a:bodyPr/>
          <a:lstStyle/>
          <a:p>
            <a:pPr marL="685791" lvl="0" indent="-342900" algn="just" eaLnBrk="0" hangingPunct="0">
              <a:spcBef>
                <a:spcPts val="0"/>
              </a:spcBef>
              <a:spcAft>
                <a:spcPts val="0"/>
              </a:spcAft>
              <a:buClr>
                <a:srgbClr val="0033CC"/>
              </a:buClr>
              <a:buSzPts val="1800"/>
              <a:defRPr/>
            </a:pPr>
            <a:r>
              <a:rPr lang="en-US" sz="2400" dirty="0">
                <a:solidFill>
                  <a:schemeClr val="tx1">
                    <a:lumMod val="95000"/>
                    <a:lumOff val="5000"/>
                  </a:schemeClr>
                </a:solidFill>
                <a:latin typeface="Trebuchet MS"/>
                <a:ea typeface="Trebuchet MS"/>
                <a:cs typeface="Trebuchet MS"/>
                <a:sym typeface="Arial"/>
              </a:rPr>
              <a:t>Price- prediction:</a:t>
            </a:r>
          </a:p>
          <a:p>
            <a:pPr marL="685791" lvl="0" indent="-342900" algn="just" eaLnBrk="0" hangingPunct="0">
              <a:spcBef>
                <a:spcPts val="0"/>
              </a:spcBef>
              <a:spcAft>
                <a:spcPts val="0"/>
              </a:spcAft>
              <a:buClr>
                <a:srgbClr val="0033CC"/>
              </a:buClr>
              <a:buSzPts val="1800"/>
              <a:defRPr/>
            </a:pPr>
            <a:r>
              <a:rPr lang="en-US" sz="1600" dirty="0">
                <a:solidFill>
                  <a:schemeClr val="tx1">
                    <a:lumMod val="95000"/>
                    <a:lumOff val="5000"/>
                  </a:schemeClr>
                </a:solidFill>
                <a:latin typeface="Trebuchet MS"/>
                <a:ea typeface="Trebuchet MS"/>
                <a:cs typeface="Trebuchet MS"/>
                <a:sym typeface="Arial"/>
              </a:rPr>
              <a:t>For price prediction, multivariate LSTM model has been implemented. The model uses five features for the forecasting. Since it is a multivariate model, only one day prediction is possible.</a:t>
            </a:r>
          </a:p>
          <a:p>
            <a:pPr marL="685791" lvl="0" indent="-342900" algn="just" eaLnBrk="0" hangingPunct="0">
              <a:spcBef>
                <a:spcPts val="0"/>
              </a:spcBef>
              <a:spcAft>
                <a:spcPts val="0"/>
              </a:spcAft>
              <a:buClr>
                <a:srgbClr val="0033CC"/>
              </a:buClr>
              <a:buSzPts val="1800"/>
              <a:defRPr/>
            </a:pPr>
            <a:r>
              <a:rPr lang="en-US" sz="1600" dirty="0">
                <a:solidFill>
                  <a:schemeClr val="tx1">
                    <a:lumMod val="95000"/>
                    <a:lumOff val="5000"/>
                  </a:schemeClr>
                </a:solidFill>
                <a:latin typeface="Trebuchet MS"/>
                <a:ea typeface="Trebuchet MS"/>
                <a:cs typeface="Trebuchet MS"/>
                <a:sym typeface="Arial"/>
              </a:rPr>
              <a:t>Two LSTM layers, one dropout layer and one dense layer has been implemented </a:t>
            </a:r>
          </a:p>
          <a:p>
            <a:pPr marL="685791" lvl="0" indent="-342900" algn="just" eaLnBrk="0" hangingPunct="0">
              <a:spcBef>
                <a:spcPts val="0"/>
              </a:spcBef>
              <a:spcAft>
                <a:spcPts val="0"/>
              </a:spcAft>
              <a:buClr>
                <a:srgbClr val="0033CC"/>
              </a:buClr>
              <a:buSzPts val="1800"/>
              <a:defRPr/>
            </a:pPr>
            <a:endParaRPr lang="en-US" sz="2400" dirty="0">
              <a:solidFill>
                <a:srgbClr val="0033CC"/>
              </a:solidFill>
              <a:latin typeface="Arial" panose="020B0604020202020204" pitchFamily="34" charset="0"/>
              <a:ea typeface="Trebuchet MS"/>
              <a:cs typeface="Arial" panose="020B0604020202020204" pitchFamily="34" charset="0"/>
              <a:sym typeface="Arial"/>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buClr>
                <a:srgbClr val="FF0000"/>
              </a:buClr>
              <a:buSzPts val="2400"/>
            </a:pPr>
            <a:r>
              <a:rPr lang="en-US" sz="2400" dirty="0">
                <a:solidFill>
                  <a:srgbClr val="FF0000"/>
                </a:solidFill>
                <a:latin typeface="Trebuchet MS"/>
                <a:ea typeface="Trebuchet MS"/>
                <a:cs typeface="Trebuchet MS"/>
                <a:sym typeface="Trebuchet MS"/>
              </a:rPr>
              <a:t>Implementation Details</a:t>
            </a:r>
            <a:endParaRPr lang="en-US" dirty="0">
              <a:solidFill>
                <a:schemeClr val="dk1"/>
              </a:solidFill>
              <a:latin typeface="Arial"/>
              <a:ea typeface="Arial"/>
              <a:cs typeface="Arial"/>
              <a:sym typeface="Arial"/>
            </a:endParaRPr>
          </a:p>
        </p:txBody>
      </p:sp>
      <p:pic>
        <p:nvPicPr>
          <p:cNvPr id="6" name="Picture 5">
            <a:extLst>
              <a:ext uri="{FF2B5EF4-FFF2-40B4-BE49-F238E27FC236}">
                <a16:creationId xmlns:a16="http://schemas.microsoft.com/office/drawing/2014/main" id="{E0E3DA1C-56AF-76C0-A330-D50E06B38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3369155"/>
            <a:ext cx="7696200" cy="3016405"/>
          </a:xfrm>
          <a:prstGeom prst="rect">
            <a:avLst/>
          </a:prstGeom>
        </p:spPr>
      </p:pic>
    </p:spTree>
    <p:extLst>
      <p:ext uri="{BB962C8B-B14F-4D97-AF65-F5344CB8AC3E}">
        <p14:creationId xmlns:p14="http://schemas.microsoft.com/office/powerpoint/2010/main" val="420536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90696"/>
            <a:ext cx="9067800" cy="4710104"/>
          </a:xfrm>
          <a:prstGeom prst="rect">
            <a:avLst/>
          </a:prstGeom>
        </p:spPr>
        <p:txBody>
          <a:bodyPr/>
          <a:lstStyle/>
          <a:p>
            <a:pPr marL="685791" lvl="0" indent="-342900" algn="just" eaLnBrk="0" hangingPunct="0">
              <a:spcBef>
                <a:spcPts val="0"/>
              </a:spcBef>
              <a:spcAft>
                <a:spcPts val="0"/>
              </a:spcAft>
              <a:buClr>
                <a:srgbClr val="0033CC"/>
              </a:buClr>
              <a:buSzPts val="1800"/>
              <a:defRPr/>
            </a:pPr>
            <a:r>
              <a:rPr lang="en-US" dirty="0">
                <a:solidFill>
                  <a:schemeClr val="tx1">
                    <a:lumMod val="95000"/>
                    <a:lumOff val="5000"/>
                  </a:schemeClr>
                </a:solidFill>
                <a:latin typeface="Arial" panose="020B0604020202020204" pitchFamily="34" charset="0"/>
                <a:ea typeface="Trebuchet MS"/>
                <a:cs typeface="Arial" panose="020B0604020202020204" pitchFamily="34" charset="0"/>
                <a:sym typeface="Arial"/>
              </a:rPr>
              <a:t>Sentiment analysis</a:t>
            </a:r>
          </a:p>
          <a:p>
            <a:pPr marL="685791" lvl="0" indent="-342900" algn="just" eaLnBrk="0" hangingPunct="0">
              <a:spcBef>
                <a:spcPts val="0"/>
              </a:spcBef>
              <a:spcAft>
                <a:spcPts val="0"/>
              </a:spcAft>
              <a:buClr>
                <a:srgbClr val="0033CC"/>
              </a:buClr>
              <a:buSzPts val="1800"/>
              <a:defRPr/>
            </a:pPr>
            <a:r>
              <a:rPr lang="en-US" dirty="0">
                <a:solidFill>
                  <a:schemeClr val="tx1">
                    <a:lumMod val="95000"/>
                    <a:lumOff val="5000"/>
                  </a:schemeClr>
                </a:solidFill>
                <a:latin typeface="Arial" panose="020B0604020202020204" pitchFamily="34" charset="0"/>
                <a:ea typeface="Trebuchet MS"/>
                <a:cs typeface="Arial" panose="020B0604020202020204" pitchFamily="34" charset="0"/>
                <a:sym typeface="Arial"/>
              </a:rPr>
              <a:t>For sentiment analysis of news data, </a:t>
            </a:r>
            <a:r>
              <a:rPr lang="en-US" dirty="0" err="1">
                <a:solidFill>
                  <a:schemeClr val="tx1">
                    <a:lumMod val="95000"/>
                    <a:lumOff val="5000"/>
                  </a:schemeClr>
                </a:solidFill>
                <a:latin typeface="Arial" panose="020B0604020202020204" pitchFamily="34" charset="0"/>
                <a:ea typeface="Trebuchet MS"/>
                <a:cs typeface="Arial" panose="020B0604020202020204" pitchFamily="34" charset="0"/>
                <a:sym typeface="Arial"/>
              </a:rPr>
              <a:t>Textblob</a:t>
            </a:r>
            <a:r>
              <a:rPr lang="en-US" dirty="0">
                <a:solidFill>
                  <a:schemeClr val="tx1">
                    <a:lumMod val="95000"/>
                    <a:lumOff val="5000"/>
                  </a:schemeClr>
                </a:solidFill>
                <a:latin typeface="Arial" panose="020B0604020202020204" pitchFamily="34" charset="0"/>
                <a:ea typeface="Trebuchet MS"/>
                <a:cs typeface="Arial" panose="020B0604020202020204" pitchFamily="34" charset="0"/>
                <a:sym typeface="Arial"/>
              </a:rPr>
              <a:t> is used to get the sentiment of the news headlines.</a:t>
            </a:r>
          </a:p>
          <a:p>
            <a:pPr marL="685791" lvl="0" indent="-342900" algn="just" eaLnBrk="0" hangingPunct="0">
              <a:spcBef>
                <a:spcPts val="0"/>
              </a:spcBef>
              <a:spcAft>
                <a:spcPts val="0"/>
              </a:spcAft>
              <a:buClr>
                <a:srgbClr val="0033CC"/>
              </a:buClr>
              <a:buSzPts val="1800"/>
              <a:defRPr/>
            </a:pPr>
            <a:r>
              <a:rPr lang="en-US" dirty="0">
                <a:solidFill>
                  <a:schemeClr val="tx1">
                    <a:lumMod val="95000"/>
                    <a:lumOff val="5000"/>
                  </a:schemeClr>
                </a:solidFill>
                <a:latin typeface="Arial" panose="020B0604020202020204" pitchFamily="34" charset="0"/>
                <a:ea typeface="Trebuchet MS"/>
                <a:cs typeface="Arial" panose="020B0604020202020204" pitchFamily="34" charset="0"/>
                <a:sym typeface="Arial"/>
              </a:rPr>
              <a:t>The sentiment score is then further normalized to give the value between -1 and 1 where the lesser the value, the negative the sentiment.</a:t>
            </a: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buClr>
                <a:srgbClr val="FF0000"/>
              </a:buClr>
              <a:buSzPts val="2400"/>
            </a:pPr>
            <a:r>
              <a:rPr lang="en-US" sz="2400" dirty="0">
                <a:solidFill>
                  <a:srgbClr val="FF0000"/>
                </a:solidFill>
                <a:latin typeface="Trebuchet MS"/>
                <a:ea typeface="Trebuchet MS"/>
                <a:cs typeface="Trebuchet MS"/>
                <a:sym typeface="Trebuchet MS"/>
              </a:rPr>
              <a:t>Implementation Details</a:t>
            </a:r>
            <a:endParaRPr lang="en-US" dirty="0">
              <a:solidFill>
                <a:schemeClr val="dk1"/>
              </a:solidFill>
              <a:latin typeface="Arial"/>
              <a:ea typeface="Arial"/>
              <a:cs typeface="Arial"/>
              <a:sym typeface="Arial"/>
            </a:endParaRPr>
          </a:p>
        </p:txBody>
      </p:sp>
      <p:pic>
        <p:nvPicPr>
          <p:cNvPr id="2" name="Google Shape;161;p21">
            <a:extLst>
              <a:ext uri="{FF2B5EF4-FFF2-40B4-BE49-F238E27FC236}">
                <a16:creationId xmlns:a16="http://schemas.microsoft.com/office/drawing/2014/main" id="{CC990ADE-6806-CC2D-ECDD-01D68AC1848C}"/>
              </a:ext>
            </a:extLst>
          </p:cNvPr>
          <p:cNvPicPr preferRelativeResize="0"/>
          <p:nvPr/>
        </p:nvPicPr>
        <p:blipFill>
          <a:blip r:embed="rId3">
            <a:alphaModFix/>
          </a:blip>
          <a:stretch>
            <a:fillRect/>
          </a:stretch>
        </p:blipFill>
        <p:spPr>
          <a:xfrm>
            <a:off x="734786" y="3053537"/>
            <a:ext cx="5867400" cy="3429000"/>
          </a:xfrm>
          <a:prstGeom prst="rect">
            <a:avLst/>
          </a:prstGeom>
          <a:noFill/>
          <a:ln>
            <a:noFill/>
          </a:ln>
        </p:spPr>
      </p:pic>
      <p:pic>
        <p:nvPicPr>
          <p:cNvPr id="8" name="Picture 7">
            <a:extLst>
              <a:ext uri="{FF2B5EF4-FFF2-40B4-BE49-F238E27FC236}">
                <a16:creationId xmlns:a16="http://schemas.microsoft.com/office/drawing/2014/main" id="{E93EE0A4-18DC-D6A7-37BC-7E78E913F288}"/>
              </a:ext>
            </a:extLst>
          </p:cNvPr>
          <p:cNvPicPr>
            <a:picLocks noChangeAspect="1"/>
          </p:cNvPicPr>
          <p:nvPr/>
        </p:nvPicPr>
        <p:blipFill>
          <a:blip r:embed="rId4"/>
          <a:stretch>
            <a:fillRect/>
          </a:stretch>
        </p:blipFill>
        <p:spPr>
          <a:xfrm>
            <a:off x="6705600" y="3733800"/>
            <a:ext cx="5257800" cy="2336920"/>
          </a:xfrm>
          <a:prstGeom prst="rect">
            <a:avLst/>
          </a:prstGeom>
        </p:spPr>
      </p:pic>
    </p:spTree>
    <p:extLst>
      <p:ext uri="{BB962C8B-B14F-4D97-AF65-F5344CB8AC3E}">
        <p14:creationId xmlns:p14="http://schemas.microsoft.com/office/powerpoint/2010/main" val="121121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90696"/>
            <a:ext cx="9067800" cy="4710104"/>
          </a:xfrm>
          <a:prstGeom prst="rect">
            <a:avLst/>
          </a:prstGeom>
        </p:spPr>
        <p:txBody>
          <a:bodyPr/>
          <a:lstStyle/>
          <a:p>
            <a:pPr marL="685791" lvl="0" indent="-342900" algn="just" eaLnBrk="0" hangingPunct="0">
              <a:spcBef>
                <a:spcPts val="0"/>
              </a:spcBef>
              <a:spcAft>
                <a:spcPts val="0"/>
              </a:spcAft>
              <a:buClr>
                <a:srgbClr val="0033CC"/>
              </a:buClr>
              <a:buSzPts val="1800"/>
              <a:defRPr/>
            </a:pPr>
            <a:r>
              <a:rPr lang="en-US" sz="2400" dirty="0">
                <a:solidFill>
                  <a:schemeClr val="tx1">
                    <a:lumMod val="95000"/>
                    <a:lumOff val="5000"/>
                  </a:schemeClr>
                </a:solidFill>
                <a:latin typeface="Arial" panose="020B0604020202020204" pitchFamily="34" charset="0"/>
                <a:ea typeface="Trebuchet MS"/>
                <a:cs typeface="Arial" panose="020B0604020202020204" pitchFamily="34" charset="0"/>
                <a:sym typeface="Arial"/>
              </a:rPr>
              <a:t>Sentiment analysis</a:t>
            </a:r>
          </a:p>
          <a:p>
            <a:pPr marL="685791" lvl="0" indent="-342900" algn="just" eaLnBrk="0" hangingPunct="0">
              <a:spcBef>
                <a:spcPts val="0"/>
              </a:spcBef>
              <a:spcAft>
                <a:spcPts val="0"/>
              </a:spcAft>
              <a:buClr>
                <a:srgbClr val="0033CC"/>
              </a:buClr>
              <a:buSzPts val="1800"/>
              <a:defRPr/>
            </a:pPr>
            <a:r>
              <a:rPr lang="en-US" sz="2000" dirty="0">
                <a:solidFill>
                  <a:schemeClr val="tx1">
                    <a:lumMod val="95000"/>
                    <a:lumOff val="5000"/>
                  </a:schemeClr>
                </a:solidFill>
                <a:latin typeface="Arial" panose="020B0604020202020204" pitchFamily="34" charset="0"/>
                <a:ea typeface="Trebuchet MS"/>
                <a:cs typeface="Arial" panose="020B0604020202020204" pitchFamily="34" charset="0"/>
                <a:sym typeface="Arial"/>
              </a:rPr>
              <a:t>For getting the news data of everyday, </a:t>
            </a:r>
            <a:r>
              <a:rPr lang="en-US" sz="2000" dirty="0" err="1">
                <a:solidFill>
                  <a:schemeClr val="tx1">
                    <a:lumMod val="95000"/>
                    <a:lumOff val="5000"/>
                  </a:schemeClr>
                </a:solidFill>
                <a:latin typeface="Arial" panose="020B0604020202020204" pitchFamily="34" charset="0"/>
                <a:ea typeface="Trebuchet MS"/>
                <a:cs typeface="Arial" panose="020B0604020202020204" pitchFamily="34" charset="0"/>
                <a:sym typeface="Arial"/>
              </a:rPr>
              <a:t>SentiTrade</a:t>
            </a:r>
            <a:r>
              <a:rPr lang="en-US" sz="2000" dirty="0">
                <a:solidFill>
                  <a:schemeClr val="tx1">
                    <a:lumMod val="95000"/>
                    <a:lumOff val="5000"/>
                  </a:schemeClr>
                </a:solidFill>
                <a:latin typeface="Arial" panose="020B0604020202020204" pitchFamily="34" charset="0"/>
                <a:ea typeface="Trebuchet MS"/>
                <a:cs typeface="Arial" panose="020B0604020202020204" pitchFamily="34" charset="0"/>
                <a:sym typeface="Arial"/>
              </a:rPr>
              <a:t> API has been implemented which scrapes the news headlines related to the cryptocurrency market</a:t>
            </a: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buClr>
                <a:srgbClr val="FF0000"/>
              </a:buClr>
              <a:buSzPts val="2400"/>
            </a:pPr>
            <a:r>
              <a:rPr lang="en-US" sz="2400" dirty="0">
                <a:solidFill>
                  <a:srgbClr val="FF0000"/>
                </a:solidFill>
                <a:latin typeface="Trebuchet MS"/>
                <a:ea typeface="Trebuchet MS"/>
                <a:cs typeface="Trebuchet MS"/>
                <a:sym typeface="Trebuchet MS"/>
              </a:rPr>
              <a:t>Implementation Details</a:t>
            </a:r>
            <a:endParaRPr lang="en-US" dirty="0">
              <a:solidFill>
                <a:schemeClr val="dk1"/>
              </a:solidFill>
              <a:latin typeface="Arial"/>
              <a:ea typeface="Arial"/>
              <a:cs typeface="Arial"/>
              <a:sym typeface="Arial"/>
            </a:endParaRPr>
          </a:p>
        </p:txBody>
      </p:sp>
      <p:pic>
        <p:nvPicPr>
          <p:cNvPr id="6" name="Picture 5">
            <a:extLst>
              <a:ext uri="{FF2B5EF4-FFF2-40B4-BE49-F238E27FC236}">
                <a16:creationId xmlns:a16="http://schemas.microsoft.com/office/drawing/2014/main" id="{9858D386-BE50-23A7-FCBE-70E7932B1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178102"/>
            <a:ext cx="6172200" cy="3187864"/>
          </a:xfrm>
          <a:prstGeom prst="rect">
            <a:avLst/>
          </a:prstGeom>
        </p:spPr>
      </p:pic>
    </p:spTree>
    <p:extLst>
      <p:ext uri="{BB962C8B-B14F-4D97-AF65-F5344CB8AC3E}">
        <p14:creationId xmlns:p14="http://schemas.microsoft.com/office/powerpoint/2010/main" val="5063808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809</TotalTime>
  <Words>1062</Words>
  <Application>Microsoft Office PowerPoint</Application>
  <PresentationFormat>Widescreen</PresentationFormat>
  <Paragraphs>133</Paragraphs>
  <Slides>19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Calibri Light</vt:lpstr>
      <vt:lpstr>Noto Sans Symbols</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Aryansh Garg</cp:lastModifiedBy>
  <cp:revision>336</cp:revision>
  <dcterms:created xsi:type="dcterms:W3CDTF">2020-11-22T08:14:37Z</dcterms:created>
  <dcterms:modified xsi:type="dcterms:W3CDTF">2023-11-17T06:26:29Z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