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0" r:id="rId3"/>
    <p:sldId id="259" r:id="rId4"/>
    <p:sldId id="262" r:id="rId5"/>
    <p:sldId id="264" r:id="rId6"/>
    <p:sldId id="258" r:id="rId7"/>
    <p:sldId id="257" r:id="rId8"/>
    <p:sldId id="260" r:id="rId9"/>
    <p:sldId id="291" r:id="rId10"/>
    <p:sldId id="266" r:id="rId11"/>
    <p:sldId id="270" r:id="rId12"/>
    <p:sldId id="267" r:id="rId13"/>
    <p:sldId id="272" r:id="rId14"/>
    <p:sldId id="274" r:id="rId15"/>
    <p:sldId id="279" r:id="rId16"/>
    <p:sldId id="292" r:id="rId17"/>
    <p:sldId id="280" r:id="rId18"/>
    <p:sldId id="277" r:id="rId19"/>
    <p:sldId id="275" r:id="rId20"/>
    <p:sldId id="282" r:id="rId21"/>
    <p:sldId id="281" r:id="rId22"/>
    <p:sldId id="276" r:id="rId23"/>
    <p:sldId id="288" r:id="rId24"/>
    <p:sldId id="284" r:id="rId25"/>
    <p:sldId id="285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109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A5A06-8A1D-47B7-B8B8-AFC749F6298A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AD697-5B93-4E2D-A294-3EA232CB6A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2BFB38-1334-4739-A806-E08CC05ACB40}" type="slidenum">
              <a:rPr lang="en-CA"/>
              <a:pPr/>
              <a:t>4</a:t>
            </a:fld>
            <a:endParaRPr lang="en-CA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B74EFF-BBEF-40EB-87F7-2D5E20E29D1E}" type="slidenum">
              <a:rPr lang="en-CA"/>
              <a:pPr/>
              <a:t>24</a:t>
            </a:fld>
            <a:endParaRPr lang="en-CA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16B34-43CB-4A97-8D16-2FF468C50EF2}" type="slidenum">
              <a:rPr lang="en-CA"/>
              <a:pPr/>
              <a:t>25</a:t>
            </a:fld>
            <a:endParaRPr lang="en-CA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BFC2E09-00F4-4F17-9751-D928C025707F}" type="slidenum">
              <a:rPr lang="en-CA" sz="1200">
                <a:latin typeface="Tahoma" pitchFamily="34" charset="0"/>
              </a:rPr>
              <a:pPr algn="r"/>
              <a:t>10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2193D-C383-460C-9B97-C282927EF67A}" type="slidenum">
              <a:rPr lang="en-CA"/>
              <a:pPr/>
              <a:t>13</a:t>
            </a:fld>
            <a:endParaRPr lang="en-CA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7CE33-B226-4E14-B81B-CD6D25932BA3}" type="slidenum">
              <a:rPr lang="en-CA"/>
              <a:pPr/>
              <a:t>15</a:t>
            </a:fld>
            <a:endParaRPr lang="en-CA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43427-78DC-48CB-9EBA-39ED44B9519D}" type="slidenum">
              <a:rPr lang="en-CA"/>
              <a:pPr/>
              <a:t>17</a:t>
            </a:fld>
            <a:endParaRPr lang="en-CA" dirty="0"/>
          </a:p>
        </p:txBody>
      </p:sp>
      <p:sp>
        <p:nvSpPr>
          <p:cNvPr id="389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6A29D-4F6D-4745-9A71-323DEDD3F593}" type="slidenum">
              <a:rPr lang="en-CA"/>
              <a:pPr/>
              <a:t>19</a:t>
            </a:fld>
            <a:endParaRPr lang="en-CA" dirty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656618-A43A-464B-92B4-C1CC042FB4F7}" type="slidenum">
              <a:rPr lang="en-CA"/>
              <a:pPr/>
              <a:t>22</a:t>
            </a:fld>
            <a:endParaRPr lang="en-CA" dirty="0"/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DE6F8A-5205-42E0-A8C9-36A6350EA557}" type="slidenum">
              <a:rPr lang="en-CA"/>
              <a:pPr/>
              <a:t>23</a:t>
            </a:fld>
            <a:endParaRPr lang="en-CA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IT252 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Introduction: Databases and Database Users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4800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Dr.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Anand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Kumar M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Assistant Professor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Dept of IT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NITK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400" b="1">
                <a:solidFill>
                  <a:srgbClr val="990033"/>
                </a:solidFill>
              </a:rPr>
              <a:t>Slide 1- </a:t>
            </a:r>
            <a:fld id="{24013829-8B17-4921-80C0-BC6CB2950731}" type="slidenum">
              <a:rPr lang="en-US" sz="1400" b="1">
                <a:solidFill>
                  <a:srgbClr val="990033"/>
                </a:solidFill>
              </a:rPr>
              <a:pPr algn="r"/>
              <a:t>10</a:t>
            </a:fld>
            <a:endParaRPr lang="en-CA" sz="1400" b="1">
              <a:solidFill>
                <a:srgbClr val="990033"/>
              </a:solidFill>
            </a:endParaRPr>
          </a:p>
        </p:txBody>
      </p:sp>
      <p:sp>
        <p:nvSpPr>
          <p:cNvPr id="84995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Databases and Database Applications</a:t>
            </a: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C00000"/>
                </a:solidFill>
              </a:rPr>
              <a:t>Traditional 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Numeric and Textual Databases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C00000"/>
                </a:solidFill>
              </a:rPr>
              <a:t>More Recent 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Multimedia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Geographic Information Systems (GIS)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Data Warehouses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Real-time and Active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Many other applications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implicit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database represents some aspect of the real world, sometimes called the </a:t>
            </a:r>
            <a:r>
              <a:rPr lang="en-US" b="1" dirty="0" err="1" smtClean="0"/>
              <a:t>miniworld</a:t>
            </a:r>
            <a:r>
              <a:rPr lang="en-US" b="1" dirty="0" smtClean="0"/>
              <a:t> or the universe of discourse (</a:t>
            </a:r>
            <a:r>
              <a:rPr lang="en-US" b="1" dirty="0" err="1" smtClean="0"/>
              <a:t>UoD</a:t>
            </a:r>
            <a:r>
              <a:rPr lang="en-US" b="1" dirty="0" smtClean="0"/>
              <a:t>). Changes to the </a:t>
            </a:r>
            <a:r>
              <a:rPr lang="en-US" b="1" dirty="0" err="1" smtClean="0"/>
              <a:t>miniworld</a:t>
            </a:r>
            <a:r>
              <a:rPr lang="en-US" b="1" dirty="0" smtClean="0"/>
              <a:t>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C00000"/>
                </a:solidFill>
              </a:rPr>
              <a:t>reflected</a:t>
            </a:r>
            <a:r>
              <a:rPr lang="en-US" dirty="0" smtClean="0"/>
              <a:t> in the database.</a:t>
            </a:r>
          </a:p>
          <a:p>
            <a:endParaRPr lang="en-US" dirty="0" smtClean="0"/>
          </a:p>
          <a:p>
            <a:r>
              <a:rPr lang="en-US" dirty="0" smtClean="0"/>
              <a:t> A database is </a:t>
            </a:r>
            <a:r>
              <a:rPr lang="en-US" dirty="0" smtClean="0">
                <a:solidFill>
                  <a:srgbClr val="C00000"/>
                </a:solidFill>
              </a:rPr>
              <a:t>a logically coherent collection </a:t>
            </a:r>
            <a:r>
              <a:rPr lang="en-US" dirty="0" smtClean="0"/>
              <a:t>of data with some inherent meaning. A random assortment of data cannot correctly be referred to as a database.</a:t>
            </a:r>
          </a:p>
          <a:p>
            <a:endParaRPr lang="en-US" dirty="0" smtClean="0"/>
          </a:p>
          <a:p>
            <a:r>
              <a:rPr lang="en-US" dirty="0" smtClean="0"/>
              <a:t>A database is designed, built, and populated with data for a </a:t>
            </a:r>
            <a:r>
              <a:rPr lang="en-US" dirty="0" smtClean="0">
                <a:solidFill>
                  <a:srgbClr val="C00000"/>
                </a:solidFill>
              </a:rPr>
              <a:t>specific purpose</a:t>
            </a:r>
            <a:r>
              <a:rPr lang="en-US" dirty="0" smtClean="0"/>
              <a:t>. It has an intended group of users and some preconceived applications in which these users are interested.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1- </a:t>
            </a:r>
            <a:fld id="{7F26F901-E83D-4949-AAA0-2A912438A794}" type="slidenum">
              <a:rPr lang="en-US"/>
              <a:pPr/>
              <a:t>12</a:t>
            </a:fld>
            <a:endParaRPr lang="en-CA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Simplified database system environment</a:t>
            </a:r>
          </a:p>
        </p:txBody>
      </p:sp>
      <p:pic>
        <p:nvPicPr>
          <p:cNvPr id="34820" name="Picture 4" descr="fig01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1524000"/>
            <a:ext cx="5743575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1- </a:t>
            </a:r>
            <a:fld id="{18B90AB1-62A9-4201-86A8-D20BA5485591}" type="slidenum">
              <a:rPr lang="en-US"/>
              <a:pPr/>
              <a:t>13</a:t>
            </a:fld>
            <a:endParaRPr lang="en-CA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of a Database</a:t>
            </a:r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Mini-world for the example: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Part of a UNIVERSITY environment.</a:t>
            </a:r>
          </a:p>
          <a:p>
            <a:pPr eaLnBrk="1" hangingPunct="1"/>
            <a:r>
              <a:rPr lang="en-US" b="1" smtClean="0"/>
              <a:t>Some mini-world </a:t>
            </a:r>
            <a:r>
              <a:rPr lang="en-US" b="1" i="1" smtClean="0"/>
              <a:t>entities</a:t>
            </a:r>
            <a:r>
              <a:rPr lang="en-US" b="1" smtClean="0"/>
              <a:t>: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STUDENTs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COURSEs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SECTIONs (of COURSEs)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(academic) DEPARTMENTs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INSTRUCTORs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1- </a:t>
            </a:r>
            <a:fld id="{E11E04E8-EE7B-4955-B433-246BB269D1E7}" type="slidenum">
              <a:rPr lang="en-US"/>
              <a:pPr/>
              <a:t>14</a:t>
            </a:fld>
            <a:endParaRPr lang="en-CA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 simple database</a:t>
            </a:r>
          </a:p>
        </p:txBody>
      </p:sp>
      <p:pic>
        <p:nvPicPr>
          <p:cNvPr id="44036" name="Picture 4" descr="fig01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371600"/>
            <a:ext cx="437038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67000"/>
            <a:ext cx="35814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1- </a:t>
            </a:r>
            <a:fld id="{7670B58E-E8BF-48D3-8B27-27DA7059811F}" type="slidenum">
              <a:rPr lang="en-US"/>
              <a:pPr/>
              <a:t>15</a:t>
            </a:fld>
            <a:endParaRPr lang="en-CA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 DBMS Functionality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i="1" dirty="0" smtClean="0">
                <a:solidFill>
                  <a:srgbClr val="C00000"/>
                </a:solidFill>
              </a:rPr>
              <a:t>Define</a:t>
            </a:r>
            <a:r>
              <a:rPr lang="en-US" sz="2400" dirty="0" smtClean="0"/>
              <a:t> a particular database in terms of its data types, structures, and constraints – </a:t>
            </a:r>
            <a:r>
              <a:rPr lang="en-US" sz="2400" dirty="0" smtClean="0">
                <a:solidFill>
                  <a:srgbClr val="C00000"/>
                </a:solidFill>
              </a:rPr>
              <a:t>catalog –meta data</a:t>
            </a:r>
          </a:p>
          <a:p>
            <a:pPr eaLnBrk="1" hangingPunct="1"/>
            <a:r>
              <a:rPr lang="en-US" sz="2400" i="1" dirty="0" smtClean="0">
                <a:solidFill>
                  <a:srgbClr val="C00000"/>
                </a:solidFill>
              </a:rPr>
              <a:t>Construct</a:t>
            </a:r>
            <a:r>
              <a:rPr lang="en-US" sz="2400" dirty="0" smtClean="0"/>
              <a:t> or Load/store the initial database contents on a secondary storage medium</a:t>
            </a:r>
          </a:p>
          <a:p>
            <a:pPr eaLnBrk="1" hangingPunct="1"/>
            <a:r>
              <a:rPr lang="en-US" sz="2400" i="1" dirty="0" smtClean="0">
                <a:solidFill>
                  <a:srgbClr val="C00000"/>
                </a:solidFill>
              </a:rPr>
              <a:t>Manipulating</a:t>
            </a:r>
            <a:r>
              <a:rPr lang="en-US" sz="2400" dirty="0" smtClean="0"/>
              <a:t> the database:</a:t>
            </a:r>
          </a:p>
          <a:p>
            <a:pPr lvl="1" eaLnBrk="1" hangingPunct="1"/>
            <a:r>
              <a:rPr lang="en-US" sz="2200" dirty="0" smtClean="0">
                <a:ea typeface="ＭＳ Ｐゴシック" pitchFamily="34" charset="-128"/>
              </a:rPr>
              <a:t>Retrieval: </a:t>
            </a:r>
            <a:r>
              <a:rPr lang="en-US" sz="2200" dirty="0" smtClean="0">
                <a:solidFill>
                  <a:srgbClr val="FF0000"/>
                </a:solidFill>
                <a:ea typeface="ＭＳ Ｐゴシック" pitchFamily="34" charset="-128"/>
              </a:rPr>
              <a:t>Querying</a:t>
            </a:r>
            <a:r>
              <a:rPr lang="en-US" sz="2200" dirty="0" smtClean="0">
                <a:ea typeface="ＭＳ Ｐゴシック" pitchFamily="34" charset="-128"/>
              </a:rPr>
              <a:t>, generating reports</a:t>
            </a:r>
          </a:p>
          <a:p>
            <a:pPr lvl="1" eaLnBrk="1" hangingPunct="1"/>
            <a:r>
              <a:rPr lang="en-US" sz="2200" dirty="0" smtClean="0">
                <a:ea typeface="ＭＳ Ｐゴシック" pitchFamily="34" charset="-128"/>
              </a:rPr>
              <a:t>Modification: Insertions, deletions and </a:t>
            </a:r>
            <a:r>
              <a:rPr lang="en-US" sz="2200" dirty="0" smtClean="0">
                <a:solidFill>
                  <a:srgbClr val="FF0000"/>
                </a:solidFill>
                <a:ea typeface="ＭＳ Ｐゴシック" pitchFamily="34" charset="-128"/>
              </a:rPr>
              <a:t>updates</a:t>
            </a:r>
            <a:r>
              <a:rPr lang="en-US" sz="2200" dirty="0" smtClean="0">
                <a:ea typeface="ＭＳ Ｐゴシック" pitchFamily="34" charset="-128"/>
              </a:rPr>
              <a:t> to its content</a:t>
            </a:r>
          </a:p>
          <a:p>
            <a:pPr lvl="1" eaLnBrk="1" hangingPunct="1"/>
            <a:r>
              <a:rPr lang="en-US" sz="2200" dirty="0" smtClean="0">
                <a:ea typeface="ＭＳ Ｐゴシック" pitchFamily="34" charset="-128"/>
              </a:rPr>
              <a:t>Accessing the database through Web applications</a:t>
            </a:r>
          </a:p>
          <a:p>
            <a:pPr eaLnBrk="1" hangingPunct="1"/>
            <a:r>
              <a:rPr lang="en-US" sz="2400" i="1" dirty="0" smtClean="0">
                <a:solidFill>
                  <a:srgbClr val="C00000"/>
                </a:solidFill>
              </a:rPr>
              <a:t>Processing</a:t>
            </a:r>
            <a:r>
              <a:rPr lang="en-US" sz="2400" dirty="0" smtClean="0"/>
              <a:t> and </a:t>
            </a:r>
            <a:r>
              <a:rPr lang="en-US" sz="2400" i="1" dirty="0" smtClean="0">
                <a:solidFill>
                  <a:srgbClr val="C00000"/>
                </a:solidFill>
              </a:rPr>
              <a:t>Sharing</a:t>
            </a:r>
            <a:r>
              <a:rPr lang="en-US" sz="2400" dirty="0" smtClean="0"/>
              <a:t> by a set of concurrent users and application programs – yet, keeping all data valid and consistent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C00000"/>
                </a:solidFill>
              </a:rPr>
              <a:t>Manipulation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Manipulation involves querying and updating. Examples of queries are as </a:t>
            </a:r>
            <a:r>
              <a:rPr lang="en-US" dirty="0" smtClean="0"/>
              <a:t>follows:</a:t>
            </a:r>
          </a:p>
          <a:p>
            <a:pPr>
              <a:buNone/>
            </a:pPr>
            <a:r>
              <a:rPr lang="en-US" dirty="0" smtClean="0"/>
              <a:t>■ Retrieve the transcript—a list of all courses and grades—of ‘Smith’</a:t>
            </a:r>
          </a:p>
          <a:p>
            <a:r>
              <a:rPr lang="en-US" dirty="0" smtClean="0"/>
              <a:t>Examples of updates include the following:</a:t>
            </a:r>
          </a:p>
          <a:p>
            <a:pPr>
              <a:buNone/>
            </a:pPr>
            <a:r>
              <a:rPr lang="en-US" dirty="0" smtClean="0"/>
              <a:t>■ Change the class of ‘Smith’ to sophomore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1- </a:t>
            </a:r>
            <a:fld id="{9A8FCF7A-6BD5-441D-B6EB-7EDFC13AA3F4}" type="slidenum">
              <a:rPr lang="en-US"/>
              <a:pPr/>
              <a:t>17</a:t>
            </a:fld>
            <a:endParaRPr lang="en-CA" dirty="0"/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Typical DBMS Functionality</a:t>
            </a: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Other features:</a:t>
            </a: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  <a:ea typeface="ＭＳ Ｐゴシック" pitchFamily="34" charset="-128"/>
              </a:rPr>
              <a:t>Protection or Security</a:t>
            </a:r>
            <a:r>
              <a:rPr lang="en-US" dirty="0" smtClean="0">
                <a:ea typeface="ＭＳ Ｐゴシック" pitchFamily="34" charset="-128"/>
              </a:rPr>
              <a:t> measures to prevent unauthorized access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“Active” processing to take internal actions on data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Presentation and Visualization of data</a:t>
            </a: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  <a:ea typeface="ＭＳ Ｐゴシック" pitchFamily="34" charset="-128"/>
              </a:rPr>
              <a:t>Maintaining</a:t>
            </a:r>
            <a:r>
              <a:rPr lang="en-US" dirty="0" smtClean="0">
                <a:ea typeface="ＭＳ Ｐゴシック" pitchFamily="34" charset="-128"/>
              </a:rPr>
              <a:t> the database and associated programs over the lifetime of the database application.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the Database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Self-describing nature</a:t>
            </a:r>
            <a:r>
              <a:rPr lang="en-US" dirty="0" smtClean="0"/>
              <a:t> of a database system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Insulation between </a:t>
            </a:r>
            <a:r>
              <a:rPr lang="en-US" dirty="0" smtClean="0">
                <a:solidFill>
                  <a:srgbClr val="C00000"/>
                </a:solidFill>
              </a:rPr>
              <a:t>programs and data</a:t>
            </a:r>
            <a:r>
              <a:rPr lang="en-US" dirty="0" smtClean="0"/>
              <a:t>, and data abstraction</a:t>
            </a:r>
          </a:p>
          <a:p>
            <a:endParaRPr lang="en-US" dirty="0" smtClean="0"/>
          </a:p>
          <a:p>
            <a:r>
              <a:rPr lang="en-US" dirty="0" smtClean="0"/>
              <a:t>Support of </a:t>
            </a:r>
            <a:r>
              <a:rPr lang="en-US" dirty="0" smtClean="0">
                <a:solidFill>
                  <a:srgbClr val="C00000"/>
                </a:solidFill>
              </a:rPr>
              <a:t>multiple views </a:t>
            </a:r>
            <a:r>
              <a:rPr lang="en-US" dirty="0" smtClean="0"/>
              <a:t>of the data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Sharing of data </a:t>
            </a:r>
            <a:r>
              <a:rPr lang="en-US" dirty="0" smtClean="0"/>
              <a:t>and multiuser transaction processing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1- </a:t>
            </a:r>
            <a:fld id="{2C8346D1-B203-4217-81EE-88A49C700204}" type="slidenum">
              <a:rPr lang="en-US"/>
              <a:pPr/>
              <a:t>19</a:t>
            </a:fld>
            <a:endParaRPr lang="en-CA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Main Characteristics of the Database Approach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b="1" dirty="0" smtClean="0"/>
              <a:t>Self-describing nature of a database system:</a:t>
            </a:r>
          </a:p>
          <a:p>
            <a:pPr lvl="1"/>
            <a:r>
              <a:rPr lang="en-US" sz="2200" dirty="0" smtClean="0">
                <a:ea typeface="ＭＳ Ｐゴシック" pitchFamily="34" charset="-128"/>
              </a:rPr>
              <a:t>Data base + complete definition or description of the database structure and constraints</a:t>
            </a:r>
          </a:p>
          <a:p>
            <a:pPr lvl="1" eaLnBrk="1" hangingPunct="1"/>
            <a:r>
              <a:rPr lang="en-US" sz="2200" dirty="0" smtClean="0">
                <a:ea typeface="ＭＳ Ｐゴシック" pitchFamily="34" charset="-128"/>
              </a:rPr>
              <a:t>A DBMS </a:t>
            </a:r>
            <a:r>
              <a:rPr lang="en-US" sz="2200" b="1" dirty="0" smtClean="0">
                <a:ea typeface="ＭＳ Ｐゴシック" pitchFamily="34" charset="-128"/>
              </a:rPr>
              <a:t>catalog</a:t>
            </a:r>
            <a:r>
              <a:rPr lang="en-US" sz="2200" dirty="0" smtClean="0">
                <a:ea typeface="ＭＳ Ｐゴシック" pitchFamily="34" charset="-128"/>
              </a:rPr>
              <a:t> stores the description of a particular database (e.g. data structures and types)</a:t>
            </a:r>
          </a:p>
          <a:p>
            <a:pPr lvl="1" eaLnBrk="1" hangingPunct="1"/>
            <a:r>
              <a:rPr lang="en-US" sz="2200" dirty="0" smtClean="0">
                <a:ea typeface="ＭＳ Ｐゴシック" pitchFamily="34" charset="-128"/>
              </a:rPr>
              <a:t>The description is called </a:t>
            </a:r>
            <a:r>
              <a:rPr lang="en-US" sz="2200" b="1" dirty="0" smtClean="0">
                <a:ea typeface="ＭＳ Ｐゴシック" pitchFamily="34" charset="-128"/>
              </a:rPr>
              <a:t>meta-data</a:t>
            </a:r>
            <a:r>
              <a:rPr lang="en-US" sz="2200" dirty="0" smtClean="0">
                <a:ea typeface="ＭＳ Ｐゴシック" pitchFamily="34" charset="-128"/>
              </a:rPr>
              <a:t>.</a:t>
            </a:r>
          </a:p>
          <a:p>
            <a:pPr lvl="1" eaLnBrk="1" hangingPunct="1"/>
            <a:r>
              <a:rPr lang="en-US" sz="2200" dirty="0" smtClean="0">
                <a:ea typeface="ＭＳ Ｐゴシック" pitchFamily="34" charset="-128"/>
              </a:rPr>
              <a:t>This allows the DBMS software to work with different database applications. </a:t>
            </a:r>
          </a:p>
          <a:p>
            <a:pPr lvl="1" eaLnBrk="1" hangingPunct="1"/>
            <a:r>
              <a:rPr lang="en-US" sz="2200" dirty="0" smtClean="0">
                <a:ea typeface="ＭＳ Ｐゴシック" pitchFamily="34" charset="-128"/>
              </a:rPr>
              <a:t> traditional file systems, constrained to work with only one specific database, whose structure is declared in the application programs.</a:t>
            </a:r>
          </a:p>
          <a:p>
            <a:pPr lvl="1" eaLnBrk="1" hangingPunct="1">
              <a:buNone/>
            </a:pPr>
            <a:endParaRPr lang="en-US" sz="22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609600"/>
            <a:ext cx="4557713" cy="564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59817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5334000"/>
            <a:ext cx="64389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the Database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/>
              <a:t>Insulation between programs and data:</a:t>
            </a:r>
          </a:p>
          <a:p>
            <a:pPr lvl="1"/>
            <a:r>
              <a:rPr lang="en-US" sz="2200" dirty="0" smtClean="0">
                <a:ea typeface="ＭＳ Ｐゴシック" pitchFamily="34" charset="-128"/>
              </a:rPr>
              <a:t>In traditional file processing, the </a:t>
            </a:r>
            <a:r>
              <a:rPr lang="en-US" sz="2200" dirty="0" smtClean="0">
                <a:solidFill>
                  <a:srgbClr val="C00000"/>
                </a:solidFill>
                <a:ea typeface="ＭＳ Ｐゴシック" pitchFamily="34" charset="-128"/>
              </a:rPr>
              <a:t>structure of data files is embedded in the application programs</a:t>
            </a:r>
            <a:r>
              <a:rPr lang="en-US" sz="2200" dirty="0" smtClean="0">
                <a:ea typeface="ＭＳ Ｐゴシック" pitchFamily="34" charset="-128"/>
              </a:rPr>
              <a:t>, so any </a:t>
            </a:r>
            <a:r>
              <a:rPr lang="en-US" sz="2200" dirty="0" smtClean="0">
                <a:solidFill>
                  <a:srgbClr val="C00000"/>
                </a:solidFill>
                <a:ea typeface="ＭＳ Ｐゴシック" pitchFamily="34" charset="-128"/>
              </a:rPr>
              <a:t>changes</a:t>
            </a:r>
            <a:r>
              <a:rPr lang="en-US" sz="2200" dirty="0" smtClean="0">
                <a:ea typeface="ＭＳ Ｐゴシック" pitchFamily="34" charset="-128"/>
              </a:rPr>
              <a:t> to the structure of a file may </a:t>
            </a:r>
            <a:r>
              <a:rPr lang="en-US" sz="2200" b="1" dirty="0" smtClean="0">
                <a:solidFill>
                  <a:srgbClr val="C00000"/>
                </a:solidFill>
                <a:ea typeface="ＭＳ Ｐゴシック" pitchFamily="34" charset="-128"/>
              </a:rPr>
              <a:t>require changing all programs </a:t>
            </a:r>
            <a:r>
              <a:rPr lang="en-US" sz="2200" dirty="0" smtClean="0">
                <a:ea typeface="ＭＳ Ｐゴシック" pitchFamily="34" charset="-128"/>
              </a:rPr>
              <a:t>that access that file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  <a:ea typeface="ＭＳ Ｐゴシック" pitchFamily="34" charset="-128"/>
              </a:rPr>
              <a:t>structure of data files </a:t>
            </a:r>
            <a:r>
              <a:rPr lang="en-US" sz="2200" dirty="0" smtClean="0">
                <a:ea typeface="ＭＳ Ｐゴシック" pitchFamily="34" charset="-128"/>
              </a:rPr>
              <a:t>is stored in the DBMS catalog separately from the </a:t>
            </a:r>
            <a:r>
              <a:rPr lang="en-US" sz="2200" dirty="0" smtClean="0">
                <a:solidFill>
                  <a:srgbClr val="C00000"/>
                </a:solidFill>
                <a:ea typeface="ＭＳ Ｐゴシック" pitchFamily="34" charset="-128"/>
              </a:rPr>
              <a:t>access programs </a:t>
            </a:r>
            <a:r>
              <a:rPr lang="en-US" sz="2200" dirty="0" smtClean="0">
                <a:ea typeface="ＭＳ Ｐゴシック" pitchFamily="34" charset="-128"/>
              </a:rPr>
              <a:t>- Called </a:t>
            </a:r>
            <a:r>
              <a:rPr lang="en-US" sz="2200" b="1" dirty="0" smtClean="0">
                <a:solidFill>
                  <a:srgbClr val="C00000"/>
                </a:solidFill>
                <a:ea typeface="ＭＳ Ｐゴシック" pitchFamily="34" charset="-128"/>
              </a:rPr>
              <a:t>program-data independence</a:t>
            </a:r>
            <a:r>
              <a:rPr lang="en-US" sz="2200" dirty="0" smtClean="0">
                <a:ea typeface="ＭＳ Ｐゴシック" pitchFamily="34" charset="-128"/>
              </a:rPr>
              <a:t>.</a:t>
            </a:r>
          </a:p>
          <a:p>
            <a:pPr lvl="1"/>
            <a:r>
              <a:rPr lang="en-US" sz="2200" dirty="0" smtClean="0">
                <a:ea typeface="ＭＳ Ｐゴシック" pitchFamily="34" charset="-128"/>
              </a:rPr>
              <a:t>Allows changing data structures and storage organization without having to change the DBMS access programs.-</a:t>
            </a:r>
          </a:p>
          <a:p>
            <a:pPr lvl="1"/>
            <a:r>
              <a:rPr lang="en-US" sz="2200" b="1" dirty="0" smtClean="0">
                <a:solidFill>
                  <a:srgbClr val="C00000"/>
                </a:solidFill>
                <a:ea typeface="ＭＳ Ｐゴシック" pitchFamily="34" charset="-128"/>
              </a:rPr>
              <a:t>program-operation independence</a:t>
            </a:r>
            <a:endParaRPr lang="en-US" sz="2200" dirty="0" smtClean="0">
              <a:ea typeface="ＭＳ Ｐゴシック" pitchFamily="34" charset="-128"/>
            </a:endParaRP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A </a:t>
            </a:r>
            <a:r>
              <a:rPr lang="en-US" sz="2400" b="1" dirty="0" smtClean="0">
                <a:ea typeface="ＭＳ Ｐゴシック" pitchFamily="34" charset="-128"/>
              </a:rPr>
              <a:t>data model (conceptual representation)</a:t>
            </a:r>
            <a:r>
              <a:rPr lang="en-US" sz="2400" dirty="0" smtClean="0">
                <a:ea typeface="ＭＳ Ｐゴシック" pitchFamily="34" charset="-128"/>
              </a:rPr>
              <a:t> is used to hide storage details and present the users with a conceptual view  of the database.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1- </a:t>
            </a:r>
            <a:fld id="{75101C88-54B1-43C2-860E-7ABA34C35498}" type="slidenum">
              <a:rPr lang="en-US"/>
              <a:pPr/>
              <a:t>22</a:t>
            </a:fld>
            <a:endParaRPr lang="en-CA" dirty="0"/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Main Characteristics of the Database Approach (continued)</a:t>
            </a:r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Support of multiple views of the data:</a:t>
            </a:r>
          </a:p>
          <a:p>
            <a:pPr lvl="1" eaLnBrk="1" hangingPunct="1"/>
            <a:r>
              <a:rPr lang="en-US" sz="2400" dirty="0" smtClean="0">
                <a:ea typeface="ＭＳ Ｐゴシック" pitchFamily="34" charset="-128"/>
              </a:rPr>
              <a:t>Subset – Virtual data</a:t>
            </a:r>
          </a:p>
          <a:p>
            <a:pPr lvl="1" eaLnBrk="1" hangingPunct="1"/>
            <a:r>
              <a:rPr lang="en-US" sz="2400" dirty="0" smtClean="0">
                <a:ea typeface="ＭＳ Ｐゴシック" pitchFamily="34" charset="-128"/>
              </a:rPr>
              <a:t>Each user may see a different view of the database, which describes </a:t>
            </a:r>
            <a:r>
              <a:rPr lang="en-US" sz="2400" b="1" dirty="0" smtClean="0">
                <a:ea typeface="ＭＳ Ｐゴシック" pitchFamily="34" charset="-128"/>
              </a:rPr>
              <a:t>only</a:t>
            </a:r>
            <a:r>
              <a:rPr lang="en-US" sz="2400" dirty="0" smtClean="0">
                <a:ea typeface="ＭＳ Ｐゴシック" pitchFamily="34" charset="-128"/>
              </a:rPr>
              <a:t> the data of interest to that user.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571875"/>
            <a:ext cx="53816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1- </a:t>
            </a:r>
            <a:fld id="{54D4FF55-F959-4456-BB95-44448508DEDB}" type="slidenum">
              <a:rPr lang="en-US"/>
              <a:pPr/>
              <a:t>23</a:t>
            </a:fld>
            <a:endParaRPr lang="en-CA" dirty="0"/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Main Characteristics of the Database Approach (continued)</a:t>
            </a:r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Sharing of data and multi-user transaction processing: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Allowing a set of </a:t>
            </a:r>
            <a:r>
              <a:rPr lang="en-US" b="1" dirty="0" smtClean="0">
                <a:solidFill>
                  <a:srgbClr val="C00000"/>
                </a:solidFill>
                <a:ea typeface="ＭＳ Ｐゴシック" pitchFamily="34" charset="-128"/>
              </a:rPr>
              <a:t>concurrent users (</a:t>
            </a:r>
            <a:r>
              <a:rPr lang="en-US" i="1" dirty="0" smtClean="0">
                <a:solidFill>
                  <a:srgbClr val="C00000"/>
                </a:solidFill>
              </a:rPr>
              <a:t>several users trying to update the same data</a:t>
            </a:r>
            <a:r>
              <a:rPr lang="en-US" b="1" dirty="0" smtClean="0">
                <a:solidFill>
                  <a:srgbClr val="C00000"/>
                </a:solidFill>
                <a:ea typeface="ＭＳ Ｐゴシック" pitchFamily="34" charset="-128"/>
              </a:rPr>
              <a:t>)</a:t>
            </a:r>
            <a:r>
              <a:rPr lang="en-US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to retrieve from and to update the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00000"/>
                </a:solidFill>
                <a:ea typeface="ＭＳ Ｐゴシック" pitchFamily="34" charset="-128"/>
              </a:rPr>
              <a:t>Concurrency control</a:t>
            </a:r>
            <a:r>
              <a:rPr lang="en-US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within the DBMS guarantees that each </a:t>
            </a:r>
            <a:r>
              <a:rPr lang="en-US" b="1" dirty="0" smtClean="0">
                <a:ea typeface="ＭＳ Ｐゴシック" pitchFamily="34" charset="-128"/>
              </a:rPr>
              <a:t>transaction</a:t>
            </a:r>
            <a:r>
              <a:rPr lang="en-US" dirty="0" smtClean="0">
                <a:ea typeface="ＭＳ Ｐゴシック" pitchFamily="34" charset="-128"/>
              </a:rPr>
              <a:t> is correctly executed or aborted</a:t>
            </a:r>
          </a:p>
          <a:p>
            <a:pPr algn="just"/>
            <a:r>
              <a:rPr lang="en-US" dirty="0" smtClean="0"/>
              <a:t>The </a:t>
            </a:r>
            <a:r>
              <a:rPr lang="en-US" b="1" u="sng" dirty="0" smtClean="0">
                <a:solidFill>
                  <a:srgbClr val="C00000"/>
                </a:solidFill>
              </a:rPr>
              <a:t>isolation</a:t>
            </a:r>
            <a:r>
              <a:rPr lang="en-US" b="1" dirty="0" smtClean="0">
                <a:solidFill>
                  <a:srgbClr val="C00000"/>
                </a:solidFill>
              </a:rPr>
              <a:t> property ensures that each transaction appears to execute </a:t>
            </a:r>
            <a:r>
              <a:rPr lang="en-US" dirty="0" smtClean="0"/>
              <a:t>in isolation from other transactions, even though hundreds of transactions may be executing concurrently.</a:t>
            </a:r>
          </a:p>
          <a:p>
            <a:pPr algn="just"/>
            <a:r>
              <a:rPr lang="en-US" dirty="0" smtClean="0"/>
              <a:t> The </a:t>
            </a:r>
            <a:r>
              <a:rPr lang="en-US" b="1" u="sng" dirty="0" smtClean="0">
                <a:solidFill>
                  <a:srgbClr val="C00000"/>
                </a:solidFill>
              </a:rPr>
              <a:t>atomicity</a:t>
            </a:r>
            <a:r>
              <a:rPr lang="en-US" b="1" dirty="0" smtClean="0">
                <a:solidFill>
                  <a:srgbClr val="C00000"/>
                </a:solidFill>
              </a:rPr>
              <a:t> property ensures that either all the database </a:t>
            </a:r>
            <a:r>
              <a:rPr lang="en-US" dirty="0" smtClean="0"/>
              <a:t>operations in a transaction are executed or none are.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1- </a:t>
            </a:r>
            <a:fld id="{B148EB8C-8160-4D6B-992A-45A93037A0A2}" type="slidenum">
              <a:rPr lang="en-US"/>
              <a:pPr/>
              <a:t>24</a:t>
            </a:fld>
            <a:endParaRPr lang="en-CA" dirty="0"/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Advantages of Using the Database Approach</a:t>
            </a:r>
          </a:p>
        </p:txBody>
      </p:sp>
      <p:sp>
        <p:nvSpPr>
          <p:cNvPr id="604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buNone/>
            </a:pPr>
            <a:r>
              <a:rPr lang="en-US" dirty="0" smtClean="0"/>
              <a:t>Interacting easily with data using high-level dedicated tools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Controlling redundancy </a:t>
            </a:r>
            <a:r>
              <a:rPr lang="en-US" dirty="0" smtClean="0"/>
              <a:t>in data storage and in development and maintenance efforts.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Sharing of data among multiple users.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Ensuring consistency of data.</a:t>
            </a:r>
          </a:p>
          <a:p>
            <a:pPr lvl="1" eaLnBrk="1" hangingPunct="1"/>
            <a:r>
              <a:rPr lang="en-US" i="1" dirty="0" smtClean="0">
                <a:solidFill>
                  <a:srgbClr val="C00000"/>
                </a:solidFill>
                <a:ea typeface="ＭＳ Ｐゴシック" pitchFamily="34" charset="-128"/>
              </a:rPr>
              <a:t>Duplication of Effort and Storage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Restricting unauthorized </a:t>
            </a:r>
            <a:r>
              <a:rPr lang="en-US" dirty="0" smtClean="0"/>
              <a:t>access to data.</a:t>
            </a:r>
          </a:p>
          <a:p>
            <a:pPr lvl="1"/>
            <a:r>
              <a:rPr lang="en-US" dirty="0" smtClean="0"/>
              <a:t>Grades and Financial Data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Providing Persistent Storage - </a:t>
            </a:r>
            <a:r>
              <a:rPr lang="en-US" dirty="0" smtClean="0"/>
              <a:t>Object-oriented database</a:t>
            </a:r>
            <a:endParaRPr lang="en-US" b="1" dirty="0" smtClean="0"/>
          </a:p>
          <a:p>
            <a:pPr lvl="1"/>
            <a:r>
              <a:rPr lang="en-US" b="1" dirty="0" smtClean="0"/>
              <a:t>impedance mismatch problem, since the data structures provided by the  </a:t>
            </a:r>
            <a:r>
              <a:rPr lang="en-US" dirty="0" smtClean="0"/>
              <a:t>DBMS were incompatible with the programming language’s data structures</a:t>
            </a:r>
            <a:endParaRPr lang="en-US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Providing storage structures </a:t>
            </a:r>
            <a:r>
              <a:rPr lang="en-US" dirty="0" smtClean="0"/>
              <a:t>(e.g. indexes) for efficient query processing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1- </a:t>
            </a:r>
            <a:fld id="{5D0BDAD6-5A85-4176-9489-B813BB65328F}" type="slidenum">
              <a:rPr lang="en-US"/>
              <a:pPr/>
              <a:t>25</a:t>
            </a:fld>
            <a:endParaRPr lang="en-CA" dirty="0"/>
          </a:p>
        </p:txBody>
      </p:sp>
      <p:sp>
        <p:nvSpPr>
          <p:cNvPr id="62467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Advantages of Using the Database Approach (continued)</a:t>
            </a:r>
          </a:p>
        </p:txBody>
      </p:sp>
      <p:sp>
        <p:nvSpPr>
          <p:cNvPr id="624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Providing </a:t>
            </a:r>
            <a:r>
              <a:rPr lang="en-US" dirty="0" smtClean="0">
                <a:solidFill>
                  <a:srgbClr val="C00000"/>
                </a:solidFill>
              </a:rPr>
              <a:t>backup and recovery </a:t>
            </a:r>
            <a:r>
              <a:rPr lang="en-US" dirty="0" smtClean="0"/>
              <a:t>services.</a:t>
            </a:r>
          </a:p>
          <a:p>
            <a:pPr eaLnBrk="1" hangingPunct="1"/>
            <a:r>
              <a:rPr lang="en-US" dirty="0" smtClean="0"/>
              <a:t>Providing </a:t>
            </a:r>
            <a:r>
              <a:rPr lang="en-US" dirty="0" smtClean="0">
                <a:solidFill>
                  <a:srgbClr val="C00000"/>
                </a:solidFill>
              </a:rPr>
              <a:t>multiple interfaces </a:t>
            </a:r>
            <a:r>
              <a:rPr lang="en-US" dirty="0" smtClean="0"/>
              <a:t>to different classes of users.</a:t>
            </a:r>
          </a:p>
          <a:p>
            <a:pPr lvl="1"/>
            <a:r>
              <a:rPr lang="en-US" dirty="0" smtClean="0"/>
              <a:t>GUI and Web GUI- natural language interfaces</a:t>
            </a:r>
          </a:p>
          <a:p>
            <a:pPr eaLnBrk="1" hangingPunct="1"/>
            <a:r>
              <a:rPr lang="en-US" dirty="0" smtClean="0"/>
              <a:t>Representing </a:t>
            </a:r>
            <a:r>
              <a:rPr lang="en-US" dirty="0" smtClean="0">
                <a:solidFill>
                  <a:srgbClr val="C00000"/>
                </a:solidFill>
              </a:rPr>
              <a:t>complex relationships </a:t>
            </a:r>
            <a:r>
              <a:rPr lang="en-US" dirty="0" smtClean="0"/>
              <a:t>among data.</a:t>
            </a:r>
          </a:p>
          <a:p>
            <a:pPr eaLnBrk="1" hangingPunct="1"/>
            <a:r>
              <a:rPr lang="en-US" dirty="0" smtClean="0"/>
              <a:t>Enforcing integrity constraints on the database.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38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Introduction: Databases and Database Users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Databases?</a:t>
            </a:r>
          </a:p>
          <a:p>
            <a:r>
              <a:rPr lang="en-US" dirty="0" smtClean="0"/>
              <a:t>Basic Definitions</a:t>
            </a:r>
          </a:p>
          <a:p>
            <a:r>
              <a:rPr lang="en-US" dirty="0" smtClean="0"/>
              <a:t>Typical DBMS Functionality</a:t>
            </a:r>
          </a:p>
          <a:p>
            <a:r>
              <a:rPr lang="en-US" dirty="0" smtClean="0"/>
              <a:t>Example of a Database (UNIVERSITY)</a:t>
            </a:r>
          </a:p>
          <a:p>
            <a:r>
              <a:rPr lang="en-US" dirty="0" smtClean="0"/>
              <a:t>Main Characteristics of the Database Approach</a:t>
            </a:r>
          </a:p>
          <a:p>
            <a:r>
              <a:rPr lang="en-US" dirty="0" smtClean="0"/>
              <a:t>Database Users</a:t>
            </a:r>
          </a:p>
          <a:p>
            <a:r>
              <a:rPr lang="en-US" dirty="0" smtClean="0"/>
              <a:t>Advantages of Using the Database Approach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1- </a:t>
            </a:r>
            <a:fld id="{0B99E8EF-2589-465D-AA4E-A0575F98CB9F}" type="slidenum">
              <a:rPr lang="en-US"/>
              <a:pPr/>
              <a:t>4</a:t>
            </a:fld>
            <a:endParaRPr lang="en-CA"/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Databases?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Scientists/Data Analyst have to manage huge quantities of data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Those data need to be stored in a consistent way, shared and analyzed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  Structured format</a:t>
            </a:r>
          </a:p>
          <a:p>
            <a:pPr lvl="1">
              <a:lnSpc>
                <a:spcPct val="8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Data can be managed and stored using ad-hoc programs (e.g., in Java, </a:t>
            </a:r>
            <a:r>
              <a:rPr lang="en-US" sz="2400" dirty="0" err="1" smtClean="0"/>
              <a:t>c++</a:t>
            </a:r>
            <a:r>
              <a:rPr lang="en-US" sz="2400" dirty="0" smtClean="0"/>
              <a:t>, …)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ea typeface="ＭＳ Ｐゴシック" pitchFamily="34" charset="-128"/>
              </a:rPr>
              <a:t>Need for writing ad hoc algorithms (e.g. search, sorting)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ea typeface="ＭＳ Ｐゴシック" pitchFamily="34" charset="-128"/>
              </a:rPr>
              <a:t>Programs have to be changed when data change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Databases are a possible solution to this issue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System vs. File System</a:t>
            </a:r>
          </a:p>
        </p:txBody>
      </p:sp>
      <p:pic>
        <p:nvPicPr>
          <p:cNvPr id="1945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133600" y="1524000"/>
            <a:ext cx="4714875" cy="4238625"/>
          </a:xfr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S511 Session 2, IU-SLIS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6E90-F1FF-41D9-8AFD-2495DE913E1D}" type="slidenum">
              <a:rPr lang="en-US"/>
              <a:pPr/>
              <a:t>5</a:t>
            </a:fld>
            <a:endParaRPr lang="en-US"/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1676400" y="5867400"/>
            <a:ext cx="56388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/>
              <a:t>Database Systems: Design, Implementation, &amp; Management: Rob &amp; Coronel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Database?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6934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3900" dirty="0" smtClean="0"/>
              <a:t>DATA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81800" y="1905000"/>
            <a:ext cx="236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b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Mining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Science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Analytics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18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0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155575" y="-1684338"/>
            <a:ext cx="4114800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2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155575" y="-1684338"/>
            <a:ext cx="4114800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simplilearn.com/ice9/free_resources_article_thumb/What-skills-make-a-data-scientis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077200" cy="466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is collection of </a:t>
            </a:r>
            <a:r>
              <a:rPr lang="en-US" sz="1800" dirty="0" smtClean="0">
                <a:solidFill>
                  <a:schemeClr val="hlink"/>
                </a:solidFill>
              </a:rPr>
              <a:t>related data</a:t>
            </a:r>
            <a:r>
              <a:rPr lang="en-US" sz="1800" dirty="0" smtClean="0"/>
              <a:t> and its </a:t>
            </a:r>
            <a:r>
              <a:rPr lang="en-US" sz="1800" dirty="0" smtClean="0">
                <a:solidFill>
                  <a:schemeClr val="hlink"/>
                </a:solidFill>
              </a:rPr>
              <a:t>metadata</a:t>
            </a:r>
            <a:r>
              <a:rPr lang="en-US" sz="1800" dirty="0" smtClean="0"/>
              <a:t> organized in a </a:t>
            </a:r>
            <a:r>
              <a:rPr lang="en-US" sz="1800" dirty="0" smtClean="0">
                <a:solidFill>
                  <a:schemeClr val="hlink"/>
                </a:solidFill>
              </a:rPr>
              <a:t>structured</a:t>
            </a:r>
            <a:r>
              <a:rPr lang="en-US" sz="1800" dirty="0" smtClean="0"/>
              <a:t> format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for optimized information management </a:t>
            </a:r>
            <a:br>
              <a:rPr lang="en-US" sz="1800" dirty="0" smtClean="0"/>
            </a:b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Database Management System (DBMS)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is a </a:t>
            </a:r>
            <a:r>
              <a:rPr lang="en-US" sz="1800" dirty="0" smtClean="0">
                <a:solidFill>
                  <a:schemeClr val="hlink"/>
                </a:solidFill>
              </a:rPr>
              <a:t>software</a:t>
            </a:r>
            <a:r>
              <a:rPr lang="en-US" sz="1800" dirty="0" smtClean="0"/>
              <a:t> that enables easy creation, access, and modification of databases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for efficient and effective database management</a:t>
            </a:r>
            <a:br>
              <a:rPr lang="en-US" sz="1800" dirty="0" smtClean="0"/>
            </a:b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Database System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is an </a:t>
            </a:r>
            <a:r>
              <a:rPr lang="en-US" sz="1800" dirty="0" smtClean="0">
                <a:solidFill>
                  <a:schemeClr val="hlink"/>
                </a:solidFill>
              </a:rPr>
              <a:t>integrated system</a:t>
            </a:r>
            <a:r>
              <a:rPr lang="en-US" sz="1800" dirty="0" smtClean="0"/>
              <a:t> of hardware, software, people, procedures, and data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that define and regulate the collection, storage, management, and use of data within a database environment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and 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and database systems are an essential component of life.</a:t>
            </a:r>
          </a:p>
          <a:p>
            <a:pPr lvl="1"/>
            <a:r>
              <a:rPr lang="en-US" dirty="0" err="1" smtClean="0"/>
              <a:t>Eg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1102</Words>
  <Application>Microsoft Office PowerPoint</Application>
  <PresentationFormat>On-screen Show (4:3)</PresentationFormat>
  <Paragraphs>168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IT252 Database systems</vt:lpstr>
      <vt:lpstr>Slide 2</vt:lpstr>
      <vt:lpstr>Introduction: Databases and Database Users </vt:lpstr>
      <vt:lpstr>Why Databases?</vt:lpstr>
      <vt:lpstr>Database System vs. File System</vt:lpstr>
      <vt:lpstr>Why Database?</vt:lpstr>
      <vt:lpstr>DATA SCIENTIST</vt:lpstr>
      <vt:lpstr>What is?</vt:lpstr>
      <vt:lpstr>Databases and database systems</vt:lpstr>
      <vt:lpstr>Types of Databases and Database Applications</vt:lpstr>
      <vt:lpstr>Database implicit properties</vt:lpstr>
      <vt:lpstr>Simplified database system environment</vt:lpstr>
      <vt:lpstr>Example of a Database</vt:lpstr>
      <vt:lpstr>Example of a simple database</vt:lpstr>
      <vt:lpstr>Typical DBMS Functionality</vt:lpstr>
      <vt:lpstr>Manipulation Example</vt:lpstr>
      <vt:lpstr>Typical DBMS Functionality</vt:lpstr>
      <vt:lpstr>Characteristics of the Database Approach</vt:lpstr>
      <vt:lpstr>Main Characteristics of the Database Approach</vt:lpstr>
      <vt:lpstr>Catalog</vt:lpstr>
      <vt:lpstr>Characteristics of the Database Approach</vt:lpstr>
      <vt:lpstr>Main Characteristics of the Database Approach (continued)</vt:lpstr>
      <vt:lpstr>Main Characteristics of the Database Approach (continued)</vt:lpstr>
      <vt:lpstr>Advantages of Using the Database Approach</vt:lpstr>
      <vt:lpstr>Advantages of Using the Database Approach (continued)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20</cp:revision>
  <dcterms:created xsi:type="dcterms:W3CDTF">2006-08-16T00:00:00Z</dcterms:created>
  <dcterms:modified xsi:type="dcterms:W3CDTF">2020-01-02T00:04:22Z</dcterms:modified>
</cp:coreProperties>
</file>