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307" r:id="rId3"/>
    <p:sldId id="306" r:id="rId4"/>
    <p:sldId id="259" r:id="rId5"/>
    <p:sldId id="260" r:id="rId6"/>
    <p:sldId id="265" r:id="rId7"/>
    <p:sldId id="308" r:id="rId8"/>
    <p:sldId id="266" r:id="rId9"/>
    <p:sldId id="267" r:id="rId10"/>
    <p:sldId id="309" r:id="rId11"/>
    <p:sldId id="268" r:id="rId12"/>
    <p:sldId id="269" r:id="rId13"/>
    <p:sldId id="270" r:id="rId14"/>
    <p:sldId id="312" r:id="rId15"/>
    <p:sldId id="271" r:id="rId16"/>
    <p:sldId id="272" r:id="rId17"/>
    <p:sldId id="273" r:id="rId18"/>
    <p:sldId id="274" r:id="rId19"/>
    <p:sldId id="275" r:id="rId20"/>
    <p:sldId id="276" r:id="rId21"/>
    <p:sldId id="313" r:id="rId22"/>
    <p:sldId id="277" r:id="rId23"/>
    <p:sldId id="279" r:id="rId24"/>
    <p:sldId id="314" r:id="rId25"/>
    <p:sldId id="280" r:id="rId26"/>
    <p:sldId id="281" r:id="rId27"/>
    <p:sldId id="282" r:id="rId28"/>
    <p:sldId id="283" r:id="rId29"/>
    <p:sldId id="284" r:id="rId30"/>
    <p:sldId id="285" r:id="rId31"/>
    <p:sldId id="315" r:id="rId32"/>
    <p:sldId id="286" r:id="rId33"/>
    <p:sldId id="316" r:id="rId34"/>
    <p:sldId id="287" r:id="rId35"/>
    <p:sldId id="288" r:id="rId36"/>
    <p:sldId id="289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6446B-D9CE-473C-9413-8D8FCDF9F78B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4B1D2-F2AF-42EA-B122-265B4E71A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0174-28D7-44BF-9E65-21440C8E9166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57F-1D7F-4479-B06F-A690244670C0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8AD8-ADCB-4030-82B6-3BD8A4451A72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895-9E3E-4FE0-B95E-9EA465676F1E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74C-0092-41E6-8B2F-309E4C705F69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BC2E-CEFA-4A4C-96D9-F4369E3451DB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C8A4-CE58-490B-BD98-14C30783622F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CE8E-BBB6-43F1-9082-CDB1C085798F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3290-8B55-488D-B8D4-8F20EE9738A5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884C-7FAD-4536-9E68-5F369AA8CC94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F1A-AC7D-4ECB-9C37-4C27D596F624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8435-D393-4C79-8A10-2494D85C75A6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10A-693E-42E5-A1B9-64FCCCF5E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Lecture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Database System Concepts and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480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Anand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Kumar 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 of IT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NITK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0" name="Picture 2" descr="Image result for database sysyt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3048000" cy="2146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0104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6879F06-B6C6-4D93-B27D-892ACA38E9D2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Defines DBMS schemas at </a:t>
            </a:r>
            <a:r>
              <a:rPr lang="en-US" sz="2800" i="1" dirty="0" smtClean="0">
                <a:solidFill>
                  <a:srgbClr val="000000"/>
                </a:solidFill>
              </a:rPr>
              <a:t>three levels</a:t>
            </a:r>
            <a:r>
              <a:rPr lang="en-US" sz="2800" dirty="0" smtClean="0">
                <a:solidFill>
                  <a:srgbClr val="000000"/>
                </a:solidFill>
              </a:rPr>
              <a:t>:	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Internal schema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internal level to describe </a:t>
            </a:r>
            <a:r>
              <a:rPr lang="en-US" sz="2400" dirty="0" smtClean="0">
                <a:solidFill>
                  <a:srgbClr val="C00000"/>
                </a:solidFill>
              </a:rPr>
              <a:t>physical storage structures and access paths</a:t>
            </a:r>
            <a:r>
              <a:rPr lang="en-US" sz="2400" dirty="0" smtClean="0">
                <a:solidFill>
                  <a:srgbClr val="000000"/>
                </a:solidFill>
              </a:rPr>
              <a:t>. Typically uses a </a:t>
            </a:r>
            <a:r>
              <a:rPr lang="en-US" sz="2400" i="1" u="sng" dirty="0" smtClean="0">
                <a:solidFill>
                  <a:srgbClr val="00B0F0"/>
                </a:solidFill>
              </a:rPr>
              <a:t>physical</a:t>
            </a:r>
            <a:r>
              <a:rPr lang="en-US" sz="2400" u="sng" dirty="0" smtClean="0">
                <a:solidFill>
                  <a:srgbClr val="00B0F0"/>
                </a:solidFill>
              </a:rPr>
              <a:t> data model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Conceptual schema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conceptual level to describe the </a:t>
            </a:r>
            <a:r>
              <a:rPr lang="en-US" sz="2400" dirty="0" smtClean="0">
                <a:solidFill>
                  <a:srgbClr val="C00000"/>
                </a:solidFill>
              </a:rPr>
              <a:t>structure and constraints for the </a:t>
            </a:r>
            <a:r>
              <a:rPr lang="en-US" sz="2400" i="1" dirty="0" smtClean="0">
                <a:solidFill>
                  <a:srgbClr val="C00000"/>
                </a:solidFill>
              </a:rPr>
              <a:t>whole</a:t>
            </a:r>
            <a:r>
              <a:rPr lang="en-US" sz="2400" dirty="0" smtClean="0">
                <a:solidFill>
                  <a:srgbClr val="C00000"/>
                </a:solidFill>
              </a:rPr>
              <a:t> database </a:t>
            </a:r>
            <a:r>
              <a:rPr lang="en-US" sz="2400" dirty="0" smtClean="0">
                <a:solidFill>
                  <a:srgbClr val="000000"/>
                </a:solidFill>
              </a:rPr>
              <a:t>for a community of users. Uses a </a:t>
            </a:r>
            <a:r>
              <a:rPr lang="en-US" sz="2400" i="1" u="sng" dirty="0" smtClean="0">
                <a:solidFill>
                  <a:srgbClr val="00B0F0"/>
                </a:solidFill>
              </a:rPr>
              <a:t>conceptual or an implementation data model.</a:t>
            </a:r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External schemas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the external level to </a:t>
            </a:r>
            <a:r>
              <a:rPr lang="en-US" sz="2400" dirty="0" smtClean="0">
                <a:solidFill>
                  <a:srgbClr val="C00000"/>
                </a:solidFill>
              </a:rPr>
              <a:t>describe the various user views.</a:t>
            </a:r>
            <a:r>
              <a:rPr lang="en-US" sz="2400" dirty="0" smtClean="0">
                <a:solidFill>
                  <a:srgbClr val="000000"/>
                </a:solidFill>
              </a:rPr>
              <a:t> Usually uses the same data model as the conceptual level. (</a:t>
            </a:r>
            <a:r>
              <a:rPr lang="en-US" sz="2400" i="1" u="sng" dirty="0" smtClean="0">
                <a:solidFill>
                  <a:srgbClr val="00B0F0"/>
                </a:solidFill>
              </a:rPr>
              <a:t>conceptual or an implementation</a:t>
            </a:r>
            <a:r>
              <a:rPr lang="en-US" sz="2400" u="sng" dirty="0" smtClean="0">
                <a:solidFill>
                  <a:srgbClr val="00B0F0"/>
                </a:solidFill>
              </a:rPr>
              <a:t> data model)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C56A83BF-71CE-4A2E-80B9-9FD2F8B5CDCA}" type="slidenum">
              <a:rPr lang="en-US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Mappings among schema </a:t>
            </a:r>
            <a:r>
              <a:rPr lang="en-US" dirty="0" smtClean="0"/>
              <a:t>levels are needed to </a:t>
            </a:r>
            <a:r>
              <a:rPr lang="en-US" dirty="0" smtClean="0">
                <a:solidFill>
                  <a:srgbClr val="C00000"/>
                </a:solidFill>
              </a:rPr>
              <a:t>transform requests and data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Programs refer to an external schema, and are mapped by the DBMS to the internal schema for execution.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 extracted from the internal DBMS level is reformatted to match the user’s external view </a:t>
            </a:r>
            <a:r>
              <a:rPr lang="en-US" dirty="0" smtClean="0"/>
              <a:t>(e.g. formatting the results of an SQL query for display in a Web page)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99FE2BCB-8123-45BE-B3D5-B9FCCD950272}" type="slidenum">
              <a:rPr lang="en-US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 Independence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Logical Data Independence</a:t>
            </a:r>
            <a:r>
              <a:rPr lang="en-US" dirty="0" smtClean="0">
                <a:solidFill>
                  <a:srgbClr val="000000"/>
                </a:solidFill>
              </a:rPr>
              <a:t>: The </a:t>
            </a:r>
            <a:r>
              <a:rPr lang="en-US" dirty="0" smtClean="0">
                <a:solidFill>
                  <a:srgbClr val="C00000"/>
                </a:solidFill>
              </a:rPr>
              <a:t>capacity to change the conceptual schema without having to change the external schemas </a:t>
            </a:r>
            <a:r>
              <a:rPr lang="en-US" dirty="0" smtClean="0">
                <a:solidFill>
                  <a:srgbClr val="000000"/>
                </a:solidFill>
              </a:rPr>
              <a:t>and their application programs.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Physical Data Independence</a:t>
            </a:r>
            <a:r>
              <a:rPr lang="en-US" dirty="0" smtClean="0">
                <a:solidFill>
                  <a:srgbClr val="000000"/>
                </a:solidFill>
              </a:rPr>
              <a:t>: The </a:t>
            </a:r>
            <a:r>
              <a:rPr lang="en-US" dirty="0" smtClean="0">
                <a:solidFill>
                  <a:srgbClr val="C00000"/>
                </a:solidFill>
              </a:rPr>
              <a:t>capacity to change the internal schema without having to change the conceptual schema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7010400" cy="44862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393824" y="3505200"/>
            <a:ext cx="275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Logical Data Independence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3824" y="4343400"/>
            <a:ext cx="286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Physical Data Independence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E14F1380-6481-49DA-B3D9-1B3D85A7CD56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 Independence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When a schema at a </a:t>
            </a:r>
            <a:r>
              <a:rPr lang="en-US" dirty="0" smtClean="0">
                <a:solidFill>
                  <a:srgbClr val="C00000"/>
                </a:solidFill>
              </a:rPr>
              <a:t>lower level is changed</a:t>
            </a:r>
            <a:r>
              <a:rPr lang="en-US" dirty="0" smtClean="0">
                <a:solidFill>
                  <a:srgbClr val="000000"/>
                </a:solidFill>
              </a:rPr>
              <a:t>, only the </a:t>
            </a:r>
            <a:r>
              <a:rPr lang="en-US" b="1" u="sng" dirty="0" smtClean="0">
                <a:solidFill>
                  <a:srgbClr val="000000"/>
                </a:solidFill>
              </a:rPr>
              <a:t>mappings</a:t>
            </a:r>
            <a:r>
              <a:rPr lang="en-US" u="sng" dirty="0" smtClean="0">
                <a:solidFill>
                  <a:srgbClr val="000000"/>
                </a:solidFill>
              </a:rPr>
              <a:t> between this schema and higher-level schemas need to be changed </a:t>
            </a:r>
            <a:r>
              <a:rPr lang="en-US" dirty="0" smtClean="0">
                <a:solidFill>
                  <a:srgbClr val="000000"/>
                </a:solidFill>
              </a:rPr>
              <a:t>in a DBMS that fully supports data independence. The </a:t>
            </a:r>
            <a:r>
              <a:rPr lang="en-US" dirty="0" smtClean="0">
                <a:solidFill>
                  <a:srgbClr val="C00000"/>
                </a:solidFill>
              </a:rPr>
              <a:t>higher-level schemas themselves are </a:t>
            </a:r>
            <a:r>
              <a:rPr lang="en-US" i="1" dirty="0" smtClean="0">
                <a:solidFill>
                  <a:srgbClr val="C00000"/>
                </a:solidFill>
              </a:rPr>
              <a:t>unchanged</a:t>
            </a:r>
            <a:r>
              <a:rPr lang="en-US" dirty="0" smtClean="0">
                <a:solidFill>
                  <a:srgbClr val="000000"/>
                </a:solidFill>
              </a:rPr>
              <a:t>.  Hence, the application programs need not be changed since they refer to the external schemas.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B8D9E774-0CD2-4668-90D7-5255D380EFE0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Languages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DDL</a:t>
            </a:r>
            <a:r>
              <a:rPr lang="en-US" sz="2800" dirty="0" smtClean="0">
                <a:solidFill>
                  <a:srgbClr val="000000"/>
                </a:solidFill>
              </a:rPr>
              <a:t>): Used by the </a:t>
            </a:r>
            <a:r>
              <a:rPr lang="en-US" sz="2800" dirty="0" smtClean="0">
                <a:solidFill>
                  <a:srgbClr val="C00000"/>
                </a:solidFill>
              </a:rPr>
              <a:t>DBA and database designers to </a:t>
            </a:r>
            <a:r>
              <a:rPr lang="en-US" sz="2800" u="sng" dirty="0" smtClean="0">
                <a:solidFill>
                  <a:srgbClr val="C00000"/>
                </a:solidFill>
              </a:rPr>
              <a:t>specify the </a:t>
            </a:r>
            <a:r>
              <a:rPr lang="en-US" sz="2800" i="1" u="sng" dirty="0" smtClean="0">
                <a:solidFill>
                  <a:srgbClr val="C00000"/>
                </a:solidFill>
              </a:rPr>
              <a:t>conceptual schema</a:t>
            </a:r>
            <a:r>
              <a:rPr lang="en-US" sz="2800" u="sng" dirty="0" smtClean="0">
                <a:solidFill>
                  <a:srgbClr val="C00000"/>
                </a:solidFill>
              </a:rPr>
              <a:t> of a database</a:t>
            </a:r>
            <a:r>
              <a:rPr lang="en-US" sz="2800" u="sng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In many DBMSs, </a:t>
            </a:r>
            <a:r>
              <a:rPr lang="en-US" sz="2800" dirty="0" smtClean="0">
                <a:solidFill>
                  <a:srgbClr val="C00000"/>
                </a:solidFill>
              </a:rPr>
              <a:t>the DDL is also used to define internal and external schemas </a:t>
            </a:r>
            <a:r>
              <a:rPr lang="en-US" sz="2800" dirty="0" smtClean="0">
                <a:solidFill>
                  <a:srgbClr val="000000"/>
                </a:solidFill>
              </a:rPr>
              <a:t>(views). 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In some DBMSs, separate </a:t>
            </a:r>
            <a:r>
              <a:rPr lang="en-US" sz="2800" b="1" dirty="0" smtClean="0">
                <a:solidFill>
                  <a:srgbClr val="000000"/>
                </a:solidFill>
              </a:rPr>
              <a:t>storage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SDL</a:t>
            </a:r>
            <a:r>
              <a:rPr lang="en-US" sz="2800" dirty="0" smtClean="0">
                <a:solidFill>
                  <a:srgbClr val="000000"/>
                </a:solidFill>
              </a:rPr>
              <a:t>) and </a:t>
            </a:r>
            <a:r>
              <a:rPr lang="en-US" sz="2800" b="1" dirty="0" smtClean="0">
                <a:solidFill>
                  <a:srgbClr val="000000"/>
                </a:solidFill>
              </a:rPr>
              <a:t>view definition language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VDL</a:t>
            </a:r>
            <a:r>
              <a:rPr lang="en-US" sz="2800" dirty="0" smtClean="0">
                <a:solidFill>
                  <a:srgbClr val="000000"/>
                </a:solidFill>
              </a:rPr>
              <a:t>) are used to define internal and external schemas.</a:t>
            </a:r>
          </a:p>
          <a:p>
            <a:r>
              <a:rPr lang="en-US" sz="2800" dirty="0" smtClean="0"/>
              <a:t>Relational DBMSs, </a:t>
            </a:r>
            <a:r>
              <a:rPr lang="en-US" sz="2800" dirty="0" smtClean="0">
                <a:solidFill>
                  <a:srgbClr val="C00000"/>
                </a:solidFill>
              </a:rPr>
              <a:t>SQL is used in the role of VDL</a:t>
            </a:r>
            <a:r>
              <a:rPr lang="en-US" sz="2800" dirty="0" smtClean="0"/>
              <a:t> to define user or application </a:t>
            </a:r>
            <a:r>
              <a:rPr lang="en-US" sz="2800" b="1" dirty="0" smtClean="0"/>
              <a:t>views as results </a:t>
            </a:r>
            <a:r>
              <a:rPr lang="en-US" sz="2800" dirty="0" smtClean="0"/>
              <a:t>of predefined queries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5476BA9-9AC1-467D-A509-6BBB58E54DDE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Languages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Data Manipulation Language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DML</a:t>
            </a:r>
            <a:r>
              <a:rPr lang="en-US" dirty="0" smtClean="0">
                <a:solidFill>
                  <a:srgbClr val="000000"/>
                </a:solidFill>
              </a:rPr>
              <a:t>): </a:t>
            </a:r>
            <a:r>
              <a:rPr lang="en-US" dirty="0" smtClean="0">
                <a:solidFill>
                  <a:srgbClr val="C00000"/>
                </a:solidFill>
              </a:rPr>
              <a:t>Used to specify database retrievals and updates.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DML commands (</a:t>
            </a:r>
            <a:r>
              <a:rPr lang="en-US" b="1" dirty="0" smtClean="0">
                <a:solidFill>
                  <a:srgbClr val="C00000"/>
                </a:solidFill>
              </a:rPr>
              <a:t>data sublanguage</a:t>
            </a:r>
            <a:r>
              <a:rPr lang="en-US" dirty="0" smtClean="0">
                <a:solidFill>
                  <a:srgbClr val="000000"/>
                </a:solidFill>
              </a:rPr>
              <a:t>) can be </a:t>
            </a:r>
            <a:r>
              <a:rPr lang="en-US" i="1" dirty="0" smtClean="0">
                <a:solidFill>
                  <a:srgbClr val="000000"/>
                </a:solidFill>
              </a:rPr>
              <a:t>embedded</a:t>
            </a:r>
            <a:r>
              <a:rPr lang="en-US" dirty="0" smtClean="0">
                <a:solidFill>
                  <a:srgbClr val="000000"/>
                </a:solidFill>
              </a:rPr>
              <a:t> in a general-purpose programming language (</a:t>
            </a:r>
            <a:r>
              <a:rPr lang="en-US" b="1" dirty="0" smtClean="0">
                <a:solidFill>
                  <a:srgbClr val="000000"/>
                </a:solidFill>
              </a:rPr>
              <a:t>host language</a:t>
            </a:r>
            <a:r>
              <a:rPr lang="en-US" dirty="0" smtClean="0">
                <a:solidFill>
                  <a:srgbClr val="000000"/>
                </a:solidFill>
              </a:rPr>
              <a:t>), such as COBOL, C or an Assembly Language.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Alternatively, </a:t>
            </a:r>
            <a:r>
              <a:rPr lang="en-US" i="1" dirty="0" smtClean="0">
                <a:solidFill>
                  <a:srgbClr val="000000"/>
                </a:solidFill>
              </a:rPr>
              <a:t>stand-alone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DML commands can be applied directly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query language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Two main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5B18AED8-6747-4326-9AD7-AE0A1CAEE5AB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Languages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High Level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b="1" dirty="0" smtClean="0">
                <a:solidFill>
                  <a:srgbClr val="000000"/>
                </a:solidFill>
              </a:rPr>
              <a:t> Non-procedural Languages:</a:t>
            </a:r>
            <a:r>
              <a:rPr lang="en-US" dirty="0" smtClean="0">
                <a:solidFill>
                  <a:srgbClr val="000000"/>
                </a:solidFill>
              </a:rPr>
              <a:t> e.g., SQL, are </a:t>
            </a:r>
            <a:r>
              <a:rPr lang="en-US" i="1" dirty="0" smtClean="0">
                <a:solidFill>
                  <a:srgbClr val="000000"/>
                </a:solidFill>
              </a:rPr>
              <a:t>set-oriented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specify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what data to retrieve </a:t>
            </a:r>
            <a:r>
              <a:rPr lang="en-US" dirty="0" smtClean="0">
                <a:solidFill>
                  <a:srgbClr val="000000"/>
                </a:solidFill>
              </a:rPr>
              <a:t>than how to retrieve. Also called </a:t>
            </a:r>
            <a:r>
              <a:rPr lang="en-US" i="1" dirty="0" smtClean="0">
                <a:solidFill>
                  <a:srgbClr val="000000"/>
                </a:solidFill>
              </a:rPr>
              <a:t>declarative</a:t>
            </a:r>
            <a:r>
              <a:rPr lang="en-US" dirty="0" smtClean="0">
                <a:solidFill>
                  <a:srgbClr val="000000"/>
                </a:solidFill>
              </a:rPr>
              <a:t> languages.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Low Level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b="1" dirty="0" smtClean="0">
                <a:solidFill>
                  <a:srgbClr val="000000"/>
                </a:solidFill>
              </a:rPr>
              <a:t> Procedural Languages: </a:t>
            </a:r>
            <a:r>
              <a:rPr lang="en-US" dirty="0" smtClean="0">
                <a:solidFill>
                  <a:srgbClr val="000000"/>
                </a:solidFill>
              </a:rPr>
              <a:t>record-at-a-time;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they </a:t>
            </a:r>
            <a:r>
              <a:rPr lang="en-US" dirty="0" smtClean="0">
                <a:solidFill>
                  <a:srgbClr val="C00000"/>
                </a:solidFill>
              </a:rPr>
              <a:t>specify </a:t>
            </a:r>
            <a:r>
              <a:rPr lang="en-US" i="1" dirty="0" smtClean="0">
                <a:solidFill>
                  <a:srgbClr val="C00000"/>
                </a:solidFill>
              </a:rPr>
              <a:t>how</a:t>
            </a:r>
            <a:r>
              <a:rPr lang="en-US" dirty="0" smtClean="0">
                <a:solidFill>
                  <a:srgbClr val="C00000"/>
                </a:solidFill>
              </a:rPr>
              <a:t> to retrieve data </a:t>
            </a:r>
            <a:r>
              <a:rPr lang="en-US" dirty="0" smtClean="0">
                <a:solidFill>
                  <a:srgbClr val="000000"/>
                </a:solidFill>
              </a:rPr>
              <a:t>and include constructs such as looping.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88402F67-5805-4223-8D84-290CF780A7F0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Interfaces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User-friendly interfaces: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Menu-based interfaces </a:t>
            </a:r>
            <a:r>
              <a:rPr lang="en-US" sz="2400" b="1" dirty="0" smtClean="0">
                <a:solidFill>
                  <a:srgbClr val="C00000"/>
                </a:solidFill>
              </a:rPr>
              <a:t>-  </a:t>
            </a:r>
            <a:r>
              <a:rPr lang="en-US" sz="2400" dirty="0" smtClean="0">
                <a:solidFill>
                  <a:srgbClr val="C00000"/>
                </a:solidFill>
              </a:rPr>
              <a:t>popular for browsing on the web </a:t>
            </a:r>
            <a:r>
              <a:rPr lang="en-US" sz="2400" dirty="0" smtClean="0">
                <a:solidFill>
                  <a:srgbClr val="000000"/>
                </a:solidFill>
              </a:rPr>
              <a:t>- </a:t>
            </a:r>
            <a:r>
              <a:rPr lang="en-US" sz="2400" dirty="0" smtClean="0">
                <a:solidFill>
                  <a:srgbClr val="C00000"/>
                </a:solidFill>
              </a:rPr>
              <a:t>Menus</a:t>
            </a:r>
            <a:r>
              <a:rPr lang="en-US" sz="2400" dirty="0" smtClean="0">
                <a:solidFill>
                  <a:srgbClr val="000000"/>
                </a:solidFill>
              </a:rPr>
              <a:t> do away with the need to </a:t>
            </a:r>
            <a:r>
              <a:rPr lang="en-US" sz="2400" dirty="0" smtClean="0">
                <a:solidFill>
                  <a:srgbClr val="C00000"/>
                </a:solidFill>
              </a:rPr>
              <a:t>memorize</a:t>
            </a:r>
            <a:r>
              <a:rPr lang="en-US" sz="2400" dirty="0" smtClean="0">
                <a:solidFill>
                  <a:srgbClr val="000000"/>
                </a:solidFill>
              </a:rPr>
              <a:t> the specific </a:t>
            </a:r>
            <a:r>
              <a:rPr lang="en-US" sz="2400" dirty="0" smtClean="0">
                <a:solidFill>
                  <a:srgbClr val="C00000"/>
                </a:solidFill>
              </a:rPr>
              <a:t>commands and syntax </a:t>
            </a:r>
            <a:r>
              <a:rPr lang="en-US" sz="2400" dirty="0" smtClean="0">
                <a:solidFill>
                  <a:srgbClr val="000000"/>
                </a:solidFill>
              </a:rPr>
              <a:t>of a query language</a:t>
            </a:r>
          </a:p>
          <a:p>
            <a:pPr marL="342900" lvl="1" indent="-342900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Forms-based</a:t>
            </a:r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 designed for naïve users - </a:t>
            </a:r>
            <a:r>
              <a:rPr lang="en-US" dirty="0" smtClean="0"/>
              <a:t>Users can </a:t>
            </a:r>
            <a:r>
              <a:rPr lang="en-US" dirty="0" smtClean="0">
                <a:solidFill>
                  <a:srgbClr val="C00000"/>
                </a:solidFill>
              </a:rPr>
              <a:t>fill out all of the </a:t>
            </a:r>
            <a:r>
              <a:rPr lang="en-US" b="1" dirty="0" smtClean="0">
                <a:solidFill>
                  <a:srgbClr val="C00000"/>
                </a:solidFill>
              </a:rPr>
              <a:t>form entries to insert new data</a:t>
            </a:r>
            <a:r>
              <a:rPr lang="en-US" b="1" dirty="0" smtClean="0"/>
              <a:t>, or they can fill out only </a:t>
            </a:r>
            <a:r>
              <a:rPr lang="en-US" dirty="0" smtClean="0">
                <a:solidFill>
                  <a:srgbClr val="C00000"/>
                </a:solidFill>
              </a:rPr>
              <a:t>certain entries</a:t>
            </a:r>
            <a:r>
              <a:rPr lang="en-US" dirty="0" smtClean="0"/>
              <a:t>, in which case the DBMS will </a:t>
            </a:r>
            <a:r>
              <a:rPr lang="en-US" i="1" dirty="0" smtClean="0">
                <a:solidFill>
                  <a:srgbClr val="C00000"/>
                </a:solidFill>
              </a:rPr>
              <a:t>retrieve matching data for the remaining </a:t>
            </a:r>
            <a:r>
              <a:rPr lang="en-US" dirty="0" smtClean="0"/>
              <a:t>entries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GUI/Graphics-based</a:t>
            </a:r>
            <a:r>
              <a:rPr lang="en-US" dirty="0" smtClean="0">
                <a:solidFill>
                  <a:srgbClr val="000000"/>
                </a:solidFill>
              </a:rPr>
              <a:t> (Point and Click, Drag and Drop etc.) –Form and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</a:p>
          <a:p>
            <a:r>
              <a:rPr lang="en-US" dirty="0" smtClean="0"/>
              <a:t>Data Models – Categories</a:t>
            </a:r>
          </a:p>
          <a:p>
            <a:r>
              <a:rPr lang="en-US" dirty="0" smtClean="0"/>
              <a:t>Schemas</a:t>
            </a:r>
          </a:p>
          <a:p>
            <a:r>
              <a:rPr lang="en-US" dirty="0" smtClean="0"/>
              <a:t>Schemas versus Instances</a:t>
            </a:r>
          </a:p>
          <a:p>
            <a:r>
              <a:rPr lang="en-US" dirty="0" smtClean="0"/>
              <a:t>Three Schema Architecture</a:t>
            </a:r>
          </a:p>
          <a:p>
            <a:r>
              <a:rPr lang="en-US" dirty="0" smtClean="0"/>
              <a:t>DBMS languages</a:t>
            </a:r>
          </a:p>
          <a:p>
            <a:r>
              <a:rPr lang="en-US" dirty="0" smtClean="0"/>
              <a:t>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623AFC7-A5C5-452B-9D3E-45B0181A7287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dirty="0" smtClean="0"/>
              <a:t>Other DBMS Interfaces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Natural language</a:t>
            </a:r>
            <a:r>
              <a:rPr lang="en-US" dirty="0" smtClean="0">
                <a:solidFill>
                  <a:srgbClr val="000000"/>
                </a:solidFill>
              </a:rPr>
              <a:t>: requests in written </a:t>
            </a:r>
            <a:r>
              <a:rPr lang="en-US" dirty="0" smtClean="0">
                <a:solidFill>
                  <a:srgbClr val="C00000"/>
                </a:solidFill>
              </a:rPr>
              <a:t>English or other languages 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/>
              <a:t>dictionary of important words - </a:t>
            </a:r>
            <a:r>
              <a:rPr lang="en-US" dirty="0" smtClean="0">
                <a:solidFill>
                  <a:srgbClr val="C00000"/>
                </a:solidFill>
              </a:rPr>
              <a:t>dictionary</a:t>
            </a:r>
            <a:r>
              <a:rPr lang="en-US" dirty="0" smtClean="0"/>
              <a:t> of important words- to </a:t>
            </a:r>
            <a:r>
              <a:rPr lang="en-US" dirty="0" smtClean="0">
                <a:solidFill>
                  <a:srgbClr val="C00000"/>
                </a:solidFill>
              </a:rPr>
              <a:t>interpret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 request</a:t>
            </a:r>
            <a:r>
              <a:rPr lang="en-US" dirty="0" smtClean="0"/>
              <a:t>.  if successful , the interface </a:t>
            </a:r>
            <a:r>
              <a:rPr lang="en-US" dirty="0" smtClean="0">
                <a:solidFill>
                  <a:srgbClr val="C00000"/>
                </a:solidFill>
              </a:rPr>
              <a:t>generates a high-level query corresponding to the natural language request </a:t>
            </a:r>
            <a:r>
              <a:rPr lang="en-US" dirty="0" smtClean="0"/>
              <a:t>and submits it to the DBMS for processing. Else dialog is started with user  to clarify the request.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3300" dirty="0" smtClean="0"/>
              <a:t>Speech as Input and Output – </a:t>
            </a:r>
            <a:r>
              <a:rPr lang="en-US" sz="3300" dirty="0" smtClean="0">
                <a:solidFill>
                  <a:srgbClr val="C00000"/>
                </a:solidFill>
              </a:rPr>
              <a:t>speech for input and output to enable customers to access this information </a:t>
            </a:r>
            <a:r>
              <a:rPr lang="en-US" sz="3300" dirty="0" smtClean="0"/>
              <a:t>- The </a:t>
            </a:r>
            <a:r>
              <a:rPr lang="en-US" sz="3300" dirty="0" smtClean="0">
                <a:solidFill>
                  <a:srgbClr val="C00000"/>
                </a:solidFill>
              </a:rPr>
              <a:t>speech input is detected using a library of predefined words and used to set up the parameters that are supplied to the queries</a:t>
            </a:r>
            <a:r>
              <a:rPr lang="en-US" sz="3300" dirty="0" smtClean="0"/>
              <a:t> - output, a similar conversion from text or numbers into speech takes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Parametric interfaces (e.g., bank tellers) using function keys.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Interfaces for the DBA: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Creating accounts, granting authorizations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Setting system parameters</a:t>
            </a:r>
          </a:p>
          <a:p>
            <a:pPr lvl="2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Changing schemas or access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A459794A-4082-40E9-95C5-874F3754541E}" type="slidenum">
              <a:rPr lang="en-US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Database System Utilities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To perform certain functions such as: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Loading</a:t>
            </a:r>
            <a:r>
              <a:rPr lang="en-US" sz="2400" dirty="0" smtClean="0">
                <a:solidFill>
                  <a:srgbClr val="000000"/>
                </a:solidFill>
              </a:rPr>
              <a:t> data stored in files into a database. Includes data conversion tools.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Backing up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 database periodically on tape.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Reorganizing</a:t>
            </a:r>
            <a:r>
              <a:rPr lang="en-US" sz="2400" dirty="0" smtClean="0">
                <a:solidFill>
                  <a:srgbClr val="000000"/>
                </a:solidFill>
              </a:rPr>
              <a:t> database file structures.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Report generation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utilities.</a:t>
            </a:r>
          </a:p>
          <a:p>
            <a:pPr lvl="1">
              <a:buFont typeface="Times" pitchFamily="18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</a:rPr>
              <a:t>Performance monitoring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utilities-provides statistics to the DBA. The DBA uses the statistics in making decisions.</a:t>
            </a:r>
            <a:endParaRPr lang="en-US" sz="7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Other functions, such as </a:t>
            </a:r>
            <a:r>
              <a:rPr lang="en-US" sz="2400" i="1" dirty="0" smtClean="0">
                <a:solidFill>
                  <a:srgbClr val="C00000"/>
                </a:solidFill>
              </a:rPr>
              <a:t>sorting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user monitoring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data compression</a:t>
            </a:r>
            <a:r>
              <a:rPr lang="en-US" sz="2400" dirty="0" smtClean="0">
                <a:solidFill>
                  <a:srgbClr val="000000"/>
                </a:solidFill>
              </a:rPr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C2B66269-58BA-483C-B78B-3F3830491C24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Centralized and Client-Server Architectures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Mainframe </a:t>
            </a:r>
            <a:r>
              <a:rPr lang="en-US" dirty="0" smtClean="0"/>
              <a:t>-, including user application programs and user interface programs, as well as all the DBMS functionality.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Centralized DBMS: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combines everything into single sys tem</a:t>
            </a:r>
            <a:r>
              <a:rPr lang="en-US" dirty="0" smtClean="0">
                <a:solidFill>
                  <a:srgbClr val="000000"/>
                </a:solidFill>
              </a:rPr>
              <a:t> including- DBMS software, hardware, application programs and user interface processing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698377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7B8F6113-7727-4613-BD3D-B0F3268B50D2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Basic Client-Server Architectures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Specialized Servers with Specialized functions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Clients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DBMS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8B777C5-D04B-40DF-9834-5A49D9311EE0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Specialized Servers with Specialized functions: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File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Printer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Web Servers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E-mail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20D1AB5E-610E-4507-9D06-35A8036FC187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Clients: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Provide </a:t>
            </a:r>
            <a:r>
              <a:rPr lang="en-US" sz="2800" dirty="0" smtClean="0">
                <a:solidFill>
                  <a:srgbClr val="C00000"/>
                </a:solidFill>
              </a:rPr>
              <a:t>appropriate interfaces and a client-version of the system to access and utilize the server </a:t>
            </a:r>
            <a:r>
              <a:rPr lang="en-US" sz="2800" dirty="0" smtClean="0">
                <a:solidFill>
                  <a:srgbClr val="000000"/>
                </a:solidFill>
              </a:rPr>
              <a:t>resources. 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Clients maybe </a:t>
            </a:r>
            <a:r>
              <a:rPr lang="en-US" sz="2800" dirty="0" smtClean="0">
                <a:solidFill>
                  <a:srgbClr val="C00000"/>
                </a:solidFill>
              </a:rPr>
              <a:t>diskless</a:t>
            </a:r>
            <a:r>
              <a:rPr lang="en-US" sz="2800" dirty="0" smtClean="0">
                <a:solidFill>
                  <a:srgbClr val="000000"/>
                </a:solidFill>
              </a:rPr>
              <a:t> machines or </a:t>
            </a:r>
            <a:r>
              <a:rPr lang="en-US" sz="2800" dirty="0" smtClean="0">
                <a:solidFill>
                  <a:srgbClr val="C00000"/>
                </a:solidFill>
              </a:rPr>
              <a:t>PC</a:t>
            </a:r>
            <a:r>
              <a:rPr lang="en-US" sz="2800" dirty="0" smtClean="0">
                <a:solidFill>
                  <a:srgbClr val="000000"/>
                </a:solidFill>
              </a:rPr>
              <a:t>s or </a:t>
            </a:r>
            <a:r>
              <a:rPr lang="en-US" sz="2800" dirty="0" smtClean="0">
                <a:solidFill>
                  <a:srgbClr val="C00000"/>
                </a:solidFill>
              </a:rPr>
              <a:t>Workstations</a:t>
            </a:r>
            <a:r>
              <a:rPr lang="en-US" sz="2800" dirty="0" smtClean="0">
                <a:solidFill>
                  <a:srgbClr val="000000"/>
                </a:solidFill>
              </a:rPr>
              <a:t> with </a:t>
            </a:r>
            <a:r>
              <a:rPr lang="en-US" sz="2800" dirty="0" smtClean="0">
                <a:solidFill>
                  <a:srgbClr val="C00000"/>
                </a:solidFill>
              </a:rPr>
              <a:t>disks</a:t>
            </a:r>
            <a:r>
              <a:rPr lang="en-US" sz="2800" dirty="0" smtClean="0">
                <a:solidFill>
                  <a:srgbClr val="000000"/>
                </a:solidFill>
              </a:rPr>
              <a:t> with only the client software installed.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Connected to the servers via some form of a </a:t>
            </a:r>
            <a:r>
              <a:rPr lang="en-US" sz="2800" dirty="0" smtClean="0">
                <a:solidFill>
                  <a:srgbClr val="C00000"/>
                </a:solidFill>
              </a:rPr>
              <a:t>network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      (LAN: local area network, wireless network,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F6435BFE-5253-4F26-BDFB-4D9C8E72D3AB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DBMS Server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Provides database query and transaction services to the clients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Sometimes called query and transaction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A040E01-7A4D-4EC4-AB73-D50D3D63C336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Two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User Interface Programs and Application Programs </a:t>
            </a:r>
            <a:r>
              <a:rPr lang="en-US" dirty="0" smtClean="0">
                <a:solidFill>
                  <a:srgbClr val="000000"/>
                </a:solidFill>
              </a:rPr>
              <a:t>run on the client side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Interface called</a:t>
            </a:r>
            <a:r>
              <a:rPr lang="en-US" b="1" dirty="0" smtClean="0">
                <a:solidFill>
                  <a:srgbClr val="000000"/>
                </a:solidFill>
              </a:rPr>
              <a:t> ODBC (Open Database Connectivity ) </a:t>
            </a:r>
            <a:r>
              <a:rPr lang="en-US" dirty="0" smtClean="0">
                <a:solidFill>
                  <a:srgbClr val="000000"/>
                </a:solidFill>
              </a:rPr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Application program interface (API) allow client side programs to call the DBMS</a:t>
            </a:r>
            <a:r>
              <a:rPr lang="en-US" dirty="0" smtClean="0">
                <a:solidFill>
                  <a:srgbClr val="000000"/>
                </a:solidFill>
              </a:rPr>
              <a:t>. Most DBMS vendors provide ODBC 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– </a:t>
            </a:r>
            <a:r>
              <a:rPr lang="en-US" dirty="0" smtClean="0">
                <a:solidFill>
                  <a:srgbClr val="C00000"/>
                </a:solidFill>
              </a:rPr>
              <a:t>Tightly</a:t>
            </a:r>
            <a:r>
              <a:rPr lang="en-US" dirty="0" smtClean="0"/>
              <a:t> integrated system</a:t>
            </a:r>
          </a:p>
          <a:p>
            <a:r>
              <a:rPr lang="en-US" dirty="0" smtClean="0"/>
              <a:t>Modern – </a:t>
            </a:r>
            <a:r>
              <a:rPr lang="en-US" dirty="0" smtClean="0">
                <a:solidFill>
                  <a:srgbClr val="C00000"/>
                </a:solidFill>
              </a:rPr>
              <a:t>Modular</a:t>
            </a:r>
            <a:r>
              <a:rPr lang="en-US" dirty="0" smtClean="0"/>
              <a:t> in design (client/server)</a:t>
            </a:r>
          </a:p>
          <a:p>
            <a:pPr lvl="1"/>
            <a:r>
              <a:rPr lang="en-US" dirty="0" smtClean="0"/>
              <a:t>Client – applications, user interface that access the DB</a:t>
            </a:r>
          </a:p>
          <a:p>
            <a:pPr lvl="1"/>
            <a:r>
              <a:rPr lang="en-US" dirty="0" smtClean="0"/>
              <a:t>Server – Storage, access and search..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79FD5E1-D747-48EC-B268-6D86BC9B7BDB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Two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A client program may connect to several DBMSs.</a:t>
            </a:r>
          </a:p>
          <a:p>
            <a:pPr eaLnBrk="1" hangingPunct="1">
              <a:buFont typeface="Times" pitchFamily="18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Other variations of clients are possible: e.g., in some DBMSs, more functionality is transferred to clients including data dictionary functions, optimization and recovery across multiple servers, etc. In such situations the server may be called the </a:t>
            </a:r>
            <a:r>
              <a:rPr lang="en-US" sz="2800" b="1" smtClean="0">
                <a:solidFill>
                  <a:srgbClr val="000000"/>
                </a:solidFill>
              </a:rPr>
              <a:t>Data Server</a:t>
            </a:r>
            <a:r>
              <a:rPr lang="en-US" sz="280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390650"/>
            <a:ext cx="5715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2F75B534-C778-43D7-B096-D2690219B922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 Tier Client-Server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55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Common for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Web applications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Intermediate Layer called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Application Server </a:t>
            </a:r>
            <a:r>
              <a:rPr lang="en-US" sz="2800" dirty="0" smtClean="0">
                <a:solidFill>
                  <a:srgbClr val="000000"/>
                </a:solidFill>
              </a:rPr>
              <a:t>or</a:t>
            </a:r>
            <a:r>
              <a:rPr lang="en-US" sz="2800" b="1" dirty="0" smtClean="0">
                <a:solidFill>
                  <a:srgbClr val="000000"/>
                </a:solidFill>
              </a:rPr>
              <a:t> Web Server: 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stores the web connectivity software and</a:t>
            </a:r>
            <a:r>
              <a:rPr lang="en-US" sz="2400" b="1" dirty="0" smtClean="0">
                <a:solidFill>
                  <a:srgbClr val="000000"/>
                </a:solidFill>
              </a:rPr>
              <a:t> the rules and business logic (constraints) </a:t>
            </a:r>
            <a:r>
              <a:rPr lang="en-US" sz="2400" dirty="0" smtClean="0">
                <a:solidFill>
                  <a:srgbClr val="000000"/>
                </a:solidFill>
              </a:rPr>
              <a:t>part of the application used to access the right amount of data from the database server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acts like a conduit for sending partially processed data between the database server and the client.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Additional Features- Security: 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encrypt the data at the server </a:t>
            </a:r>
            <a:r>
              <a:rPr lang="en-US" sz="2400" dirty="0" smtClean="0">
                <a:solidFill>
                  <a:srgbClr val="000000"/>
                </a:solidFill>
              </a:rPr>
              <a:t>before transmission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decrypt data at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20436"/>
            <a:ext cx="7010400" cy="541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6539CD47-4225-44B2-8299-F646EFD6FF13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Classification of DBMSs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Based on the data model used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Traditional: Relational, Network, Hierarchical.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Emerging: Object-oriented, Object-relational.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Other classifications: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Single-user</a:t>
            </a:r>
            <a:r>
              <a:rPr lang="en-US" dirty="0" smtClean="0">
                <a:solidFill>
                  <a:srgbClr val="000000"/>
                </a:solidFill>
              </a:rPr>
              <a:t> (typically used with micro- computers) vs. </a:t>
            </a:r>
            <a:r>
              <a:rPr lang="en-US" dirty="0" smtClean="0">
                <a:solidFill>
                  <a:srgbClr val="FF0000"/>
                </a:solidFill>
              </a:rPr>
              <a:t>multi-user</a:t>
            </a:r>
            <a:r>
              <a:rPr lang="en-US" dirty="0" smtClean="0">
                <a:solidFill>
                  <a:srgbClr val="000000"/>
                </a:solidFill>
              </a:rPr>
              <a:t> (most DBMSs).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Centralized </a:t>
            </a:r>
            <a:r>
              <a:rPr lang="en-US" i="1" u="sng" dirty="0" smtClean="0">
                <a:solidFill>
                  <a:srgbClr val="000000"/>
                </a:solidFill>
              </a:rPr>
              <a:t>(uses a single computer with one database</a:t>
            </a:r>
            <a:r>
              <a:rPr lang="en-US" dirty="0" smtClean="0">
                <a:solidFill>
                  <a:srgbClr val="000000"/>
                </a:solidFill>
              </a:rPr>
              <a:t>) vs. distributed (</a:t>
            </a:r>
            <a:r>
              <a:rPr lang="en-US" dirty="0" smtClean="0">
                <a:solidFill>
                  <a:srgbClr val="FF0000"/>
                </a:solidFill>
              </a:rPr>
              <a:t>uses multiple computers, multiple databases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DDC9227F-E4F5-4099-B7E5-7C399258B8A1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Classification of DBMSs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</a:rPr>
              <a:t>Distributed Database Systems </a:t>
            </a:r>
            <a:r>
              <a:rPr lang="en-US" i="1" dirty="0" smtClean="0">
                <a:solidFill>
                  <a:srgbClr val="000000"/>
                </a:solidFill>
              </a:rPr>
              <a:t>have now come to be known as </a:t>
            </a:r>
            <a:r>
              <a:rPr lang="en-US" i="1" u="sng" dirty="0" smtClean="0">
                <a:solidFill>
                  <a:srgbClr val="FF0000"/>
                </a:solidFill>
              </a:rPr>
              <a:t>client server based database systems</a:t>
            </a:r>
            <a:r>
              <a:rPr lang="en-US" i="1" u="sng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because they do not support a totally distributed environment, but rather a set of database servers supporting a set of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168AF912-57E1-4DED-94E9-83C6EB89922D}" type="slidenum">
              <a:rPr lang="en-US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Variations of Distributed Environments: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Homogeneous DDBMS - </a:t>
            </a:r>
            <a:r>
              <a:rPr lang="en-US" dirty="0" smtClean="0"/>
              <a:t>use the same DBMS software at all the sites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buFont typeface="Times" pitchFamily="18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Heterogeneous DDBMS - </a:t>
            </a:r>
            <a:r>
              <a:rPr lang="en-US" dirty="0" smtClean="0"/>
              <a:t>can use different DBMS software at each site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7961F918-0E8F-4211-A2B9-18D2CCE325CC}" type="slidenum">
              <a:rPr lang="en-US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Abstraction: </a:t>
            </a:r>
            <a:r>
              <a:rPr lang="en-US" sz="2800" dirty="0">
                <a:solidFill>
                  <a:srgbClr val="C00000"/>
                </a:solidFill>
              </a:rPr>
              <a:t>Suppression</a:t>
            </a:r>
            <a:r>
              <a:rPr lang="en-US" sz="2800" dirty="0">
                <a:solidFill>
                  <a:srgbClr val="000000"/>
                </a:solidFill>
              </a:rPr>
              <a:t> of </a:t>
            </a:r>
            <a:r>
              <a:rPr lang="en-US" sz="2800" dirty="0" smtClean="0">
                <a:solidFill>
                  <a:srgbClr val="000000"/>
                </a:solidFill>
              </a:rPr>
              <a:t>details of data organization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dirty="0" smtClean="0">
                <a:solidFill>
                  <a:srgbClr val="000000"/>
                </a:solidFill>
              </a:rPr>
              <a:t>storage-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Model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set of concepts to describe the </a:t>
            </a:r>
            <a:r>
              <a:rPr lang="en-US" sz="2800" i="1" dirty="0" smtClean="0">
                <a:solidFill>
                  <a:srgbClr val="C00000"/>
                </a:solidFill>
              </a:rPr>
              <a:t>structure</a:t>
            </a:r>
            <a:r>
              <a:rPr lang="en-US" sz="2800" dirty="0" smtClean="0">
                <a:solidFill>
                  <a:srgbClr val="C00000"/>
                </a:solidFill>
              </a:rPr>
              <a:t> of a database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and certain</a:t>
            </a:r>
            <a:r>
              <a:rPr lang="en-US" sz="2800" i="1" dirty="0" smtClean="0">
                <a:solidFill>
                  <a:srgbClr val="000000"/>
                </a:solidFill>
              </a:rPr>
              <a:t> constraints</a:t>
            </a:r>
            <a:r>
              <a:rPr lang="en-US" sz="2800" dirty="0" smtClean="0">
                <a:solidFill>
                  <a:srgbClr val="000000"/>
                </a:solidFill>
              </a:rPr>
              <a:t> that the database should obey.</a:t>
            </a:r>
          </a:p>
          <a:p>
            <a:pPr eaLnBrk="1" hangingPunct="1"/>
            <a:r>
              <a:rPr lang="en-US" sz="2800" b="1" dirty="0" smtClean="0">
                <a:solidFill>
                  <a:srgbClr val="000000"/>
                </a:solidFill>
              </a:rPr>
              <a:t>Data Model Operations</a:t>
            </a:r>
            <a:r>
              <a:rPr lang="en-US" sz="2800" dirty="0" smtClean="0">
                <a:solidFill>
                  <a:srgbClr val="000000"/>
                </a:solidFill>
              </a:rPr>
              <a:t>: Operations on the data model may include </a:t>
            </a:r>
            <a:r>
              <a:rPr lang="en-US" sz="2800" i="1" dirty="0" smtClean="0">
                <a:solidFill>
                  <a:srgbClr val="C00000"/>
                </a:solidFill>
              </a:rPr>
              <a:t>basic operations (retrieval and updates)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and </a:t>
            </a:r>
            <a:r>
              <a:rPr lang="en-US" sz="2800" i="1" dirty="0" smtClean="0">
                <a:solidFill>
                  <a:srgbClr val="C00000"/>
                </a:solidFill>
              </a:rPr>
              <a:t>user-defined operations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46FAD1B9-E091-4D3F-94CB-550CA58B573F}" type="slidenum">
              <a:rPr lang="en-US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Categories of data models</a:t>
            </a:r>
            <a:endParaRPr lang="en-US" u="sng" smtClean="0">
              <a:solidFill>
                <a:srgbClr val="000000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Categorize </a:t>
            </a:r>
            <a:r>
              <a:rPr lang="en-US" sz="2800" dirty="0"/>
              <a:t>according to </a:t>
            </a: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rgbClr val="C00000"/>
                </a:solidFill>
              </a:rPr>
              <a:t>types </a:t>
            </a:r>
            <a:r>
              <a:rPr lang="en-US" sz="2800" i="1" dirty="0">
                <a:solidFill>
                  <a:srgbClr val="C00000"/>
                </a:solidFill>
              </a:rPr>
              <a:t>of concepts </a:t>
            </a:r>
            <a:r>
              <a:rPr lang="en-US" sz="2800" dirty="0"/>
              <a:t>they use to describe the database structure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Conceptual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high-level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b="1" dirty="0" smtClean="0">
                <a:solidFill>
                  <a:srgbClr val="000000"/>
                </a:solidFill>
              </a:rPr>
              <a:t>semantic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are close to the way many </a:t>
            </a:r>
            <a:r>
              <a:rPr lang="en-US" sz="2800" i="1" u="sng" dirty="0" smtClean="0">
                <a:solidFill>
                  <a:srgbClr val="C00000"/>
                </a:solidFill>
              </a:rPr>
              <a:t>users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</a:rPr>
              <a:t>perceive</a:t>
            </a:r>
            <a:r>
              <a:rPr lang="en-US" sz="2800" dirty="0" smtClean="0">
                <a:solidFill>
                  <a:srgbClr val="000000"/>
                </a:solidFill>
              </a:rPr>
              <a:t> data. (Also called </a:t>
            </a:r>
            <a:r>
              <a:rPr lang="en-US" sz="2800" b="1" dirty="0" smtClean="0">
                <a:solidFill>
                  <a:srgbClr val="000000"/>
                </a:solidFill>
              </a:rPr>
              <a:t>entity-based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b="1" dirty="0" smtClean="0">
                <a:solidFill>
                  <a:srgbClr val="000000"/>
                </a:solidFill>
              </a:rPr>
              <a:t>object-based</a:t>
            </a:r>
            <a:r>
              <a:rPr lang="en-US" sz="2800" dirty="0" smtClean="0">
                <a:solidFill>
                  <a:srgbClr val="000000"/>
                </a:solidFill>
              </a:rPr>
              <a:t> data models.)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Physical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low-level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b="1" dirty="0" smtClean="0">
                <a:solidFill>
                  <a:srgbClr val="000000"/>
                </a:solidFill>
              </a:rPr>
              <a:t>internal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describe details of </a:t>
            </a:r>
            <a:r>
              <a:rPr lang="en-US" sz="2800" i="1" u="sng" dirty="0" smtClean="0">
                <a:solidFill>
                  <a:srgbClr val="C00000"/>
                </a:solidFill>
              </a:rPr>
              <a:t>how data is stored </a:t>
            </a:r>
            <a:r>
              <a:rPr lang="en-US" sz="2800" dirty="0" smtClean="0">
                <a:solidFill>
                  <a:srgbClr val="000000"/>
                </a:solidFill>
              </a:rPr>
              <a:t>in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Implementation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b="1" dirty="0" smtClean="0">
                <a:solidFill>
                  <a:srgbClr val="000000"/>
                </a:solidFill>
              </a:rPr>
              <a:t>representational</a:t>
            </a:r>
            <a:r>
              <a:rPr lang="en-US" sz="2800" dirty="0" smtClean="0">
                <a:solidFill>
                  <a:srgbClr val="000000"/>
                </a:solidFill>
              </a:rPr>
              <a:t>) data models: Provide concepts that fall </a:t>
            </a:r>
            <a:r>
              <a:rPr lang="en-US" sz="2800" i="1" u="sng" dirty="0" smtClean="0">
                <a:solidFill>
                  <a:srgbClr val="C00000"/>
                </a:solidFill>
              </a:rPr>
              <a:t>between the above two</a:t>
            </a:r>
            <a:r>
              <a:rPr lang="en-US" sz="2800" dirty="0" smtClean="0">
                <a:solidFill>
                  <a:srgbClr val="000000"/>
                </a:solidFill>
              </a:rPr>
              <a:t>, balancing user views with some computer storage details.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Slide 2-</a:t>
            </a:r>
            <a:fld id="{996C7623-11F6-4E41-926A-B29E784EF0BB}" type="slidenum">
              <a:rPr lang="en-US">
                <a:latin typeface="Times New Roman" pitchFamily="18" charset="0"/>
              </a:rPr>
              <a:pPr/>
              <a:t>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dirty="0" smtClean="0"/>
              <a:t>Schemas versus Instances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Schema</a:t>
            </a:r>
            <a:r>
              <a:rPr lang="en-US" sz="2800" dirty="0" smtClean="0">
                <a:solidFill>
                  <a:srgbClr val="000000"/>
                </a:solidFill>
              </a:rPr>
              <a:t>: The </a:t>
            </a:r>
            <a:r>
              <a:rPr lang="en-US" sz="2800" i="1" dirty="0" smtClean="0">
                <a:solidFill>
                  <a:srgbClr val="C00000"/>
                </a:solidFill>
              </a:rPr>
              <a:t>description</a:t>
            </a:r>
            <a:r>
              <a:rPr lang="en-US" sz="2800" dirty="0" smtClean="0">
                <a:solidFill>
                  <a:srgbClr val="000000"/>
                </a:solidFill>
              </a:rPr>
              <a:t> of a database. Includes descriptions of the database </a:t>
            </a:r>
            <a:r>
              <a:rPr lang="en-US" sz="2800" dirty="0" smtClean="0">
                <a:solidFill>
                  <a:srgbClr val="C00000"/>
                </a:solidFill>
              </a:rPr>
              <a:t>structure</a:t>
            </a:r>
            <a:r>
              <a:rPr lang="en-US" sz="2800" dirty="0" smtClean="0">
                <a:solidFill>
                  <a:srgbClr val="000000"/>
                </a:solidFill>
              </a:rPr>
              <a:t> and the </a:t>
            </a:r>
            <a:r>
              <a:rPr lang="en-US" sz="2800" dirty="0" smtClean="0">
                <a:solidFill>
                  <a:srgbClr val="C00000"/>
                </a:solidFill>
              </a:rPr>
              <a:t>constraints</a:t>
            </a:r>
            <a:r>
              <a:rPr lang="en-US" sz="2800" dirty="0" smtClean="0">
                <a:solidFill>
                  <a:srgbClr val="000000"/>
                </a:solidFill>
              </a:rPr>
              <a:t> that should hold on the database.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Schema Diagram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diagrammatic display </a:t>
            </a:r>
            <a:r>
              <a:rPr lang="en-US" sz="2800" dirty="0" smtClean="0">
                <a:solidFill>
                  <a:srgbClr val="000000"/>
                </a:solidFill>
              </a:rPr>
              <a:t>of (some aspects of) a database schema.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Schema Construct</a:t>
            </a:r>
            <a:r>
              <a:rPr lang="en-US" sz="2800" dirty="0" smtClean="0">
                <a:solidFill>
                  <a:srgbClr val="000000"/>
                </a:solidFill>
              </a:rPr>
              <a:t>: A </a:t>
            </a:r>
            <a:r>
              <a:rPr lang="en-US" sz="2800" dirty="0" smtClean="0">
                <a:solidFill>
                  <a:srgbClr val="C00000"/>
                </a:solidFill>
              </a:rPr>
              <a:t>component of the schema </a:t>
            </a:r>
            <a:r>
              <a:rPr lang="en-US" sz="2800" dirty="0" smtClean="0">
                <a:solidFill>
                  <a:srgbClr val="000000"/>
                </a:solidFill>
              </a:rPr>
              <a:t>or an object within the schema, e.g., STUDENT, COURSE.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Instance</a:t>
            </a:r>
            <a:r>
              <a:rPr lang="en-US" sz="2800" dirty="0" smtClean="0">
                <a:solidFill>
                  <a:srgbClr val="000000"/>
                </a:solidFill>
              </a:rPr>
              <a:t>: The </a:t>
            </a:r>
            <a:r>
              <a:rPr lang="en-US" sz="2800" dirty="0" smtClean="0">
                <a:solidFill>
                  <a:srgbClr val="C00000"/>
                </a:solidFill>
              </a:rPr>
              <a:t>actual data stored in a database</a:t>
            </a:r>
            <a:r>
              <a:rPr lang="en-US" sz="2800" dirty="0" smtClean="0">
                <a:solidFill>
                  <a:srgbClr val="000000"/>
                </a:solidFill>
              </a:rPr>
              <a:t> at a </a:t>
            </a:r>
            <a:r>
              <a:rPr lang="en-US" sz="2800" i="1" dirty="0" smtClean="0">
                <a:solidFill>
                  <a:srgbClr val="000000"/>
                </a:solidFill>
              </a:rPr>
              <a:t>particular moment in time</a:t>
            </a:r>
            <a:r>
              <a:rPr lang="en-US" sz="2800" dirty="0" smtClean="0">
                <a:solidFill>
                  <a:srgbClr val="000000"/>
                </a:solidFill>
              </a:rPr>
              <a:t>. Also called </a:t>
            </a:r>
            <a:r>
              <a:rPr lang="en-US" sz="2800" b="1" dirty="0" smtClean="0">
                <a:solidFill>
                  <a:srgbClr val="000000"/>
                </a:solidFill>
              </a:rPr>
              <a:t>database state</a:t>
            </a:r>
            <a:r>
              <a:rPr lang="en-US" sz="2800" dirty="0" smtClean="0">
                <a:solidFill>
                  <a:srgbClr val="000000"/>
                </a:solidFill>
              </a:rPr>
              <a:t> (or </a:t>
            </a:r>
            <a:r>
              <a:rPr lang="en-US" sz="2800" b="1" dirty="0" smtClean="0">
                <a:solidFill>
                  <a:srgbClr val="000000"/>
                </a:solidFill>
              </a:rPr>
              <a:t>occurrence</a:t>
            </a:r>
            <a:r>
              <a:rPr lang="en-US" sz="2800" dirty="0" smtClean="0">
                <a:solidFill>
                  <a:srgbClr val="00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fig02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2037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510A-693E-42E5-A1B9-64FCCCF5ED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559C60A6-DF60-4416-8B99-B6CCA231E86E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Database Schema Vs. Database State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Database State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  <a:r>
              <a:rPr lang="en-US" sz="2800" dirty="0" smtClean="0">
                <a:solidFill>
                  <a:srgbClr val="C00000"/>
                </a:solidFill>
              </a:rPr>
              <a:t> Refers to the content of a database at a moment in time.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Initial Database State:</a:t>
            </a:r>
            <a:r>
              <a:rPr lang="en-US" sz="2800" dirty="0" smtClean="0">
                <a:solidFill>
                  <a:srgbClr val="000000"/>
                </a:solidFill>
              </a:rPr>
              <a:t> Refers to the </a:t>
            </a:r>
            <a:r>
              <a:rPr lang="en-US" sz="2800" dirty="0" smtClean="0">
                <a:solidFill>
                  <a:srgbClr val="C00000"/>
                </a:solidFill>
              </a:rPr>
              <a:t>database when it is loaded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Valid State:</a:t>
            </a:r>
            <a:r>
              <a:rPr lang="en-US" sz="2800" dirty="0" smtClean="0">
                <a:solidFill>
                  <a:srgbClr val="000000"/>
                </a:solidFill>
              </a:rPr>
              <a:t> A </a:t>
            </a:r>
            <a:r>
              <a:rPr lang="en-US" sz="2800" dirty="0" smtClean="0">
                <a:solidFill>
                  <a:srgbClr val="C00000"/>
                </a:solidFill>
              </a:rPr>
              <a:t>state that satisfies the structure and constraints</a:t>
            </a:r>
            <a:r>
              <a:rPr lang="en-US" sz="2800" dirty="0" smtClean="0">
                <a:solidFill>
                  <a:srgbClr val="000000"/>
                </a:solidFill>
              </a:rPr>
              <a:t> of the database.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Distinction</a:t>
            </a: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b="1" dirty="0" smtClean="0">
                <a:solidFill>
                  <a:srgbClr val="000000"/>
                </a:solidFill>
              </a:rPr>
              <a:t>database schema</a:t>
            </a:r>
            <a:r>
              <a:rPr lang="en-US" sz="2400" dirty="0" smtClean="0">
                <a:solidFill>
                  <a:srgbClr val="000000"/>
                </a:solidFill>
              </a:rPr>
              <a:t> changes </a:t>
            </a:r>
            <a:r>
              <a:rPr lang="en-US" sz="2400" i="1" dirty="0" smtClean="0">
                <a:solidFill>
                  <a:srgbClr val="000000"/>
                </a:solidFill>
              </a:rPr>
              <a:t>very infrequently</a:t>
            </a:r>
            <a:r>
              <a:rPr lang="en-US" sz="2400" dirty="0" smtClean="0">
                <a:solidFill>
                  <a:srgbClr val="000000"/>
                </a:solidFill>
              </a:rPr>
              <a:t>. The </a:t>
            </a:r>
            <a:r>
              <a:rPr lang="en-US" sz="2400" b="1" dirty="0" smtClean="0">
                <a:solidFill>
                  <a:srgbClr val="000000"/>
                </a:solidFill>
              </a:rPr>
              <a:t>database state</a:t>
            </a:r>
            <a:r>
              <a:rPr lang="en-US" sz="2400" dirty="0" smtClean="0">
                <a:solidFill>
                  <a:srgbClr val="000000"/>
                </a:solidFill>
              </a:rPr>
              <a:t> changes </a:t>
            </a:r>
            <a:r>
              <a:rPr lang="en-US" sz="2400" i="1" dirty="0" smtClean="0">
                <a:solidFill>
                  <a:srgbClr val="000000"/>
                </a:solidFill>
              </a:rPr>
              <a:t>every time the database is updated.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Schema</a:t>
            </a:r>
            <a:r>
              <a:rPr lang="en-US" sz="2400" dirty="0" smtClean="0">
                <a:solidFill>
                  <a:srgbClr val="000000"/>
                </a:solidFill>
              </a:rPr>
              <a:t>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intension</a:t>
            </a:r>
            <a:r>
              <a:rPr lang="en-US" sz="2400" dirty="0" smtClean="0">
                <a:solidFill>
                  <a:srgbClr val="000000"/>
                </a:solidFill>
              </a:rPr>
              <a:t>, whereas </a:t>
            </a:r>
            <a:r>
              <a:rPr lang="en-US" sz="2400" b="1" dirty="0" smtClean="0">
                <a:solidFill>
                  <a:srgbClr val="000000"/>
                </a:solidFill>
              </a:rPr>
              <a:t>state</a:t>
            </a:r>
            <a:r>
              <a:rPr lang="en-US" sz="2400" dirty="0" smtClean="0">
                <a:solidFill>
                  <a:srgbClr val="000000"/>
                </a:solidFill>
              </a:rPr>
              <a:t> is called </a:t>
            </a:r>
            <a:r>
              <a:rPr lang="en-US" sz="2400" b="1" dirty="0" smtClean="0">
                <a:solidFill>
                  <a:srgbClr val="C00000"/>
                </a:solidFill>
              </a:rPr>
              <a:t>extension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Slide 2-</a:t>
            </a:r>
            <a:fld id="{89F4C0C1-6D03-4BFD-B1E4-0F135BF01456}" type="slidenum">
              <a:rPr lang="en-US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en-US" smtClean="0"/>
              <a:t>Three-Schema Architecture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Proposed to support DBMS characteristics of: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Program-data independence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Support of </a:t>
            </a:r>
            <a:r>
              <a:rPr lang="en-US" b="1" smtClean="0">
                <a:solidFill>
                  <a:srgbClr val="000000"/>
                </a:solidFill>
              </a:rPr>
              <a:t>multiple views</a:t>
            </a:r>
            <a:r>
              <a:rPr lang="en-US" smtClean="0">
                <a:solidFill>
                  <a:srgbClr val="000000"/>
                </a:solidFill>
              </a:rPr>
              <a:t>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1643</Words>
  <Application>Microsoft Office PowerPoint</Application>
  <PresentationFormat>On-screen Show (4:3)</PresentationFormat>
  <Paragraphs>181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Lecture 2</vt:lpstr>
      <vt:lpstr>Outline</vt:lpstr>
      <vt:lpstr>Database Systems</vt:lpstr>
      <vt:lpstr>Data Models</vt:lpstr>
      <vt:lpstr>Categories of data models</vt:lpstr>
      <vt:lpstr>Schemas versus Instances</vt:lpstr>
      <vt:lpstr>Schema Diagram</vt:lpstr>
      <vt:lpstr>Database Schema Vs. Database State</vt:lpstr>
      <vt:lpstr>Three-Schema Architecture</vt:lpstr>
      <vt:lpstr>Three Schema Architecture</vt:lpstr>
      <vt:lpstr>Three-Schema Architecture</vt:lpstr>
      <vt:lpstr>Three-Schema Architecture</vt:lpstr>
      <vt:lpstr>Data Independence</vt:lpstr>
      <vt:lpstr>Three Schema Architecture</vt:lpstr>
      <vt:lpstr>Data Independence</vt:lpstr>
      <vt:lpstr>DBMS Languages</vt:lpstr>
      <vt:lpstr>DBMS Languages</vt:lpstr>
      <vt:lpstr>DBMS Languages</vt:lpstr>
      <vt:lpstr>DBMS Interfaces</vt:lpstr>
      <vt:lpstr>Other DBMS Interfaces</vt:lpstr>
      <vt:lpstr>Other DBMS Interfaces</vt:lpstr>
      <vt:lpstr>Database System Utilities</vt:lpstr>
      <vt:lpstr>Centralized and Client-Server Architectures </vt:lpstr>
      <vt:lpstr>Slide 24</vt:lpstr>
      <vt:lpstr>Basic Client-Server Architectures</vt:lpstr>
      <vt:lpstr>Specialized Servers with Specialized functions: </vt:lpstr>
      <vt:lpstr>Clients: </vt:lpstr>
      <vt:lpstr>DBMS Server</vt:lpstr>
      <vt:lpstr>Two Tier Client-Server Architecture</vt:lpstr>
      <vt:lpstr>Two Tier Client-Server Architecture</vt:lpstr>
      <vt:lpstr>Slide 31</vt:lpstr>
      <vt:lpstr>Three Tier Client-Server Architecture</vt:lpstr>
      <vt:lpstr>Slide 33</vt:lpstr>
      <vt:lpstr>Classification of DBMSs</vt:lpstr>
      <vt:lpstr>Classification of DBMSs</vt:lpstr>
      <vt:lpstr>Variations of Distributed Environments: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dell</dc:creator>
  <cp:lastModifiedBy>dell</cp:lastModifiedBy>
  <cp:revision>18</cp:revision>
  <dcterms:created xsi:type="dcterms:W3CDTF">2018-08-06T16:08:25Z</dcterms:created>
  <dcterms:modified xsi:type="dcterms:W3CDTF">2020-01-03T00:43:17Z</dcterms:modified>
</cp:coreProperties>
</file>