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7" r:id="rId5"/>
    <p:sldId id="258" r:id="rId6"/>
    <p:sldId id="298" r:id="rId7"/>
    <p:sldId id="264" r:id="rId8"/>
    <p:sldId id="259" r:id="rId9"/>
    <p:sldId id="284" r:id="rId10"/>
    <p:sldId id="268" r:id="rId11"/>
    <p:sldId id="269" r:id="rId12"/>
    <p:sldId id="260" r:id="rId13"/>
    <p:sldId id="273" r:id="rId14"/>
    <p:sldId id="295" r:id="rId15"/>
    <p:sldId id="296" r:id="rId16"/>
    <p:sldId id="297" r:id="rId17"/>
    <p:sldId id="299" r:id="rId18"/>
    <p:sldId id="300" r:id="rId19"/>
    <p:sldId id="302" r:id="rId20"/>
    <p:sldId id="301" r:id="rId21"/>
    <p:sldId id="261" r:id="rId22"/>
    <p:sldId id="278" r:id="rId23"/>
    <p:sldId id="305" r:id="rId24"/>
    <p:sldId id="307" r:id="rId25"/>
    <p:sldId id="26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D35"/>
    <a:srgbClr val="0BDD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40" d="100"/>
          <a:sy n="140" d="100"/>
        </p:scale>
        <p:origin x="948" y="6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indent="-228600" fontAlgn="auto"/>
            <a:r>
              <a:rPr lang="zh-CN" altLang="en-US" sz="1200">
                <a:sym typeface="+mn-ea"/>
              </a:rPr>
              <a:t>Click to edit Master text style</a:t>
            </a:r>
            <a:endParaRPr lang="zh-CN" altLang="en-US" sz="1200" strike="noStrike" noProof="1"/>
          </a:p>
          <a:p>
            <a:pPr lvl="1" indent="-228600" fontAlgn="auto"/>
            <a:r>
              <a:rPr lang="zh-CN" altLang="en-US" sz="1200">
                <a:sym typeface="+mn-ea"/>
              </a:rPr>
              <a:t>Second level</a:t>
            </a:r>
            <a:endParaRPr lang="zh-CN" altLang="en-US" sz="1200" strike="noStrike" noProof="1"/>
          </a:p>
          <a:p>
            <a:pPr lvl="2" indent="-228600" fontAlgn="auto"/>
            <a:r>
              <a:rPr lang="zh-CN" altLang="en-US" sz="1200">
                <a:sym typeface="+mn-ea"/>
              </a:rPr>
              <a:t>Third level</a:t>
            </a:r>
            <a:endParaRPr lang="zh-CN" altLang="en-US" sz="1200" strike="noStrike" noProof="1"/>
          </a:p>
          <a:p>
            <a:pPr lvl="3" indent="-228600" fontAlgn="auto"/>
            <a:r>
              <a:rPr lang="zh-CN" altLang="en-US" sz="1200">
                <a:sym typeface="+mn-ea"/>
              </a:rPr>
              <a:t>Fourth level</a:t>
            </a:r>
            <a:endParaRPr lang="zh-CN" altLang="en-US" sz="1200" strike="noStrike" noProof="1"/>
          </a:p>
          <a:p>
            <a:pPr lvl="4" indent="-228600" fontAlgn="auto"/>
            <a:r>
              <a:rPr lang="zh-CN" altLang="en-US" sz="1200">
                <a:sym typeface="+mn-ea"/>
              </a:rPr>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092E1A55-147B-4767-A841-CDA6A944BF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092E1A55-147B-4767-A841-CDA6A944BF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E1A55-147B-4767-A841-CDA6A944BF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A6C4F-F852-4EF1-8536-25FFA5D5B5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8.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40.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2.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DDD3"/>
        </a:solidFill>
        <a:effectLst/>
      </p:bgPr>
    </p:bg>
    <p:spTree>
      <p:nvGrpSpPr>
        <p:cNvPr id="1" name=""/>
        <p:cNvGrpSpPr/>
        <p:nvPr/>
      </p:nvGrpSpPr>
      <p:grpSpPr>
        <a:xfrm>
          <a:off x="0" y="0"/>
          <a:ext cx="0" cy="0"/>
          <a:chOff x="0" y="0"/>
          <a:chExt cx="0" cy="0"/>
        </a:xfrm>
      </p:grpSpPr>
      <p:grpSp>
        <p:nvGrpSpPr>
          <p:cNvPr id="817" name="组合 816"/>
          <p:cNvGrpSpPr/>
          <p:nvPr/>
        </p:nvGrpSpPr>
        <p:grpSpPr>
          <a:xfrm>
            <a:off x="-873534" y="-205687"/>
            <a:ext cx="4196230" cy="3775034"/>
            <a:chOff x="-846238" y="-205687"/>
            <a:chExt cx="4196230" cy="3775034"/>
          </a:xfrm>
        </p:grpSpPr>
        <p:sp>
          <p:nvSpPr>
            <p:cNvPr id="536" name="Freeform 5"/>
            <p:cNvSpPr/>
            <p:nvPr/>
          </p:nvSpPr>
          <p:spPr bwMode="auto">
            <a:xfrm rot="20700000">
              <a:off x="2004621" y="-6994"/>
              <a:ext cx="784225" cy="788988"/>
            </a:xfrm>
            <a:custGeom>
              <a:avLst/>
              <a:gdLst>
                <a:gd name="T0" fmla="*/ 369 w 494"/>
                <a:gd name="T1" fmla="*/ 0 h 497"/>
                <a:gd name="T2" fmla="*/ 494 w 494"/>
                <a:gd name="T3" fmla="*/ 497 h 497"/>
                <a:gd name="T4" fmla="*/ 0 w 494"/>
                <a:gd name="T5" fmla="*/ 358 h 497"/>
                <a:gd name="T6" fmla="*/ 369 w 494"/>
                <a:gd name="T7" fmla="*/ 0 h 497"/>
              </a:gdLst>
              <a:ahLst/>
              <a:cxnLst>
                <a:cxn ang="0">
                  <a:pos x="T0" y="T1"/>
                </a:cxn>
                <a:cxn ang="0">
                  <a:pos x="T2" y="T3"/>
                </a:cxn>
                <a:cxn ang="0">
                  <a:pos x="T4" y="T5"/>
                </a:cxn>
                <a:cxn ang="0">
                  <a:pos x="T6" y="T7"/>
                </a:cxn>
              </a:cxnLst>
              <a:rect l="0" t="0" r="r" b="b"/>
              <a:pathLst>
                <a:path w="494" h="497">
                  <a:moveTo>
                    <a:pt x="369" y="0"/>
                  </a:moveTo>
                  <a:lnTo>
                    <a:pt x="494" y="497"/>
                  </a:lnTo>
                  <a:lnTo>
                    <a:pt x="0" y="358"/>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8" name="Freeform 7"/>
            <p:cNvSpPr/>
            <p:nvPr/>
          </p:nvSpPr>
          <p:spPr bwMode="auto">
            <a:xfrm rot="20700000">
              <a:off x="2150536" y="537776"/>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9" name="Freeform 8"/>
            <p:cNvSpPr/>
            <p:nvPr/>
          </p:nvSpPr>
          <p:spPr bwMode="auto">
            <a:xfrm rot="20700000">
              <a:off x="1589309" y="688157"/>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6" name="Freeform 75"/>
            <p:cNvSpPr/>
            <p:nvPr/>
          </p:nvSpPr>
          <p:spPr bwMode="auto">
            <a:xfrm rot="20700000">
              <a:off x="2570529" y="-157990"/>
              <a:ext cx="779463" cy="788988"/>
            </a:xfrm>
            <a:custGeom>
              <a:avLst/>
              <a:gdLst>
                <a:gd name="T0" fmla="*/ 125 w 491"/>
                <a:gd name="T1" fmla="*/ 497 h 497"/>
                <a:gd name="T2" fmla="*/ 0 w 491"/>
                <a:gd name="T3" fmla="*/ 0 h 497"/>
                <a:gd name="T4" fmla="*/ 491 w 491"/>
                <a:gd name="T5" fmla="*/ 138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8"/>
                  </a:lnTo>
                  <a:lnTo>
                    <a:pt x="125" y="497"/>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9" name="Freeform 78"/>
            <p:cNvSpPr/>
            <p:nvPr/>
          </p:nvSpPr>
          <p:spPr bwMode="auto">
            <a:xfrm rot="20700000">
              <a:off x="755003" y="2085084"/>
              <a:ext cx="781050" cy="784225"/>
            </a:xfrm>
            <a:custGeom>
              <a:avLst/>
              <a:gdLst>
                <a:gd name="T0" fmla="*/ 366 w 492"/>
                <a:gd name="T1" fmla="*/ 0 h 494"/>
                <a:gd name="T2" fmla="*/ 492 w 492"/>
                <a:gd name="T3" fmla="*/ 494 h 494"/>
                <a:gd name="T4" fmla="*/ 0 w 492"/>
                <a:gd name="T5" fmla="*/ 355 h 494"/>
                <a:gd name="T6" fmla="*/ 366 w 492"/>
                <a:gd name="T7" fmla="*/ 0 h 494"/>
              </a:gdLst>
              <a:ahLst/>
              <a:cxnLst>
                <a:cxn ang="0">
                  <a:pos x="T0" y="T1"/>
                </a:cxn>
                <a:cxn ang="0">
                  <a:pos x="T2" y="T3"/>
                </a:cxn>
                <a:cxn ang="0">
                  <a:pos x="T4" y="T5"/>
                </a:cxn>
                <a:cxn ang="0">
                  <a:pos x="T6" y="T7"/>
                </a:cxn>
              </a:cxnLst>
              <a:rect l="0" t="0" r="r" b="b"/>
              <a:pathLst>
                <a:path w="492" h="494">
                  <a:moveTo>
                    <a:pt x="366" y="0"/>
                  </a:moveTo>
                  <a:lnTo>
                    <a:pt x="492" y="494"/>
                  </a:lnTo>
                  <a:lnTo>
                    <a:pt x="0" y="355"/>
                  </a:lnTo>
                  <a:lnTo>
                    <a:pt x="366"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0" name="Freeform 79"/>
            <p:cNvSpPr/>
            <p:nvPr/>
          </p:nvSpPr>
          <p:spPr bwMode="auto">
            <a:xfrm rot="20700000">
              <a:off x="1169493" y="1383692"/>
              <a:ext cx="784225" cy="790575"/>
            </a:xfrm>
            <a:custGeom>
              <a:avLst/>
              <a:gdLst>
                <a:gd name="T0" fmla="*/ 369 w 494"/>
                <a:gd name="T1" fmla="*/ 0 h 498"/>
                <a:gd name="T2" fmla="*/ 494 w 494"/>
                <a:gd name="T3" fmla="*/ 498 h 498"/>
                <a:gd name="T4" fmla="*/ 0 w 494"/>
                <a:gd name="T5" fmla="*/ 359 h 498"/>
                <a:gd name="T6" fmla="*/ 369 w 494"/>
                <a:gd name="T7" fmla="*/ 0 h 498"/>
              </a:gdLst>
              <a:ahLst/>
              <a:cxnLst>
                <a:cxn ang="0">
                  <a:pos x="T0" y="T1"/>
                </a:cxn>
                <a:cxn ang="0">
                  <a:pos x="T2" y="T3"/>
                </a:cxn>
                <a:cxn ang="0">
                  <a:pos x="T4" y="T5"/>
                </a:cxn>
                <a:cxn ang="0">
                  <a:pos x="T6" y="T7"/>
                </a:cxn>
              </a:cxnLst>
              <a:rect l="0" t="0" r="r" b="b"/>
              <a:pathLst>
                <a:path w="494" h="498">
                  <a:moveTo>
                    <a:pt x="369" y="0"/>
                  </a:moveTo>
                  <a:lnTo>
                    <a:pt x="494" y="498"/>
                  </a:lnTo>
                  <a:lnTo>
                    <a:pt x="0" y="359"/>
                  </a:lnTo>
                  <a:lnTo>
                    <a:pt x="369" y="0"/>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11" name="Freeform 80"/>
            <p:cNvSpPr/>
            <p:nvPr/>
          </p:nvSpPr>
          <p:spPr bwMode="auto">
            <a:xfrm rot="20700000">
              <a:off x="901480" y="2629363"/>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2" name="Freeform 81"/>
            <p:cNvSpPr/>
            <p:nvPr/>
          </p:nvSpPr>
          <p:spPr bwMode="auto">
            <a:xfrm rot="20700000">
              <a:off x="335572" y="2780359"/>
              <a:ext cx="785813" cy="788988"/>
            </a:xfrm>
            <a:custGeom>
              <a:avLst/>
              <a:gdLst>
                <a:gd name="T0" fmla="*/ 369 w 495"/>
                <a:gd name="T1" fmla="*/ 0 h 497"/>
                <a:gd name="T2" fmla="*/ 495 w 495"/>
                <a:gd name="T3" fmla="*/ 497 h 497"/>
                <a:gd name="T4" fmla="*/ 0 w 495"/>
                <a:gd name="T5" fmla="*/ 358 h 497"/>
                <a:gd name="T6" fmla="*/ 369 w 495"/>
                <a:gd name="T7" fmla="*/ 0 h 497"/>
              </a:gdLst>
              <a:ahLst/>
              <a:cxnLst>
                <a:cxn ang="0">
                  <a:pos x="T0" y="T1"/>
                </a:cxn>
                <a:cxn ang="0">
                  <a:pos x="T2" y="T3"/>
                </a:cxn>
                <a:cxn ang="0">
                  <a:pos x="T4" y="T5"/>
                </a:cxn>
                <a:cxn ang="0">
                  <a:pos x="T6" y="T7"/>
                </a:cxn>
              </a:cxnLst>
              <a:rect l="0" t="0" r="r" b="b"/>
              <a:pathLst>
                <a:path w="495" h="497">
                  <a:moveTo>
                    <a:pt x="369" y="0"/>
                  </a:moveTo>
                  <a:lnTo>
                    <a:pt x="495" y="497"/>
                  </a:lnTo>
                  <a:lnTo>
                    <a:pt x="0" y="358"/>
                  </a:lnTo>
                  <a:lnTo>
                    <a:pt x="369"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35" name="Freeform 104"/>
            <p:cNvSpPr/>
            <p:nvPr/>
          </p:nvSpPr>
          <p:spPr bwMode="auto">
            <a:xfrm rot="20700000">
              <a:off x="1320983" y="1934079"/>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80" name="Freeform 149"/>
            <p:cNvSpPr/>
            <p:nvPr/>
          </p:nvSpPr>
          <p:spPr bwMode="auto">
            <a:xfrm rot="20700000">
              <a:off x="1731310" y="1237787"/>
              <a:ext cx="785813" cy="785813"/>
            </a:xfrm>
            <a:custGeom>
              <a:avLst/>
              <a:gdLst>
                <a:gd name="T0" fmla="*/ 126 w 495"/>
                <a:gd name="T1" fmla="*/ 495 h 495"/>
                <a:gd name="T2" fmla="*/ 0 w 495"/>
                <a:gd name="T3" fmla="*/ 0 h 495"/>
                <a:gd name="T4" fmla="*/ 495 w 495"/>
                <a:gd name="T5" fmla="*/ 139 h 495"/>
                <a:gd name="T6" fmla="*/ 126 w 495"/>
                <a:gd name="T7" fmla="*/ 495 h 495"/>
              </a:gdLst>
              <a:ahLst/>
              <a:cxnLst>
                <a:cxn ang="0">
                  <a:pos x="T0" y="T1"/>
                </a:cxn>
                <a:cxn ang="0">
                  <a:pos x="T2" y="T3"/>
                </a:cxn>
                <a:cxn ang="0">
                  <a:pos x="T4" y="T5"/>
                </a:cxn>
                <a:cxn ang="0">
                  <a:pos x="T6" y="T7"/>
                </a:cxn>
              </a:cxnLst>
              <a:rect l="0" t="0" r="r" b="b"/>
              <a:pathLst>
                <a:path w="495" h="495">
                  <a:moveTo>
                    <a:pt x="126" y="495"/>
                  </a:moveTo>
                  <a:lnTo>
                    <a:pt x="0" y="0"/>
                  </a:lnTo>
                  <a:lnTo>
                    <a:pt x="495" y="139"/>
                  </a:lnTo>
                  <a:lnTo>
                    <a:pt x="126"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57" name="Freeform 227"/>
            <p:cNvSpPr/>
            <p:nvPr/>
          </p:nvSpPr>
          <p:spPr bwMode="auto">
            <a:xfrm rot="20700000">
              <a:off x="129945" y="-195159"/>
              <a:ext cx="785813" cy="788988"/>
            </a:xfrm>
            <a:custGeom>
              <a:avLst/>
              <a:gdLst>
                <a:gd name="T0" fmla="*/ 126 w 495"/>
                <a:gd name="T1" fmla="*/ 497 h 497"/>
                <a:gd name="T2" fmla="*/ 0 w 495"/>
                <a:gd name="T3" fmla="*/ 0 h 497"/>
                <a:gd name="T4" fmla="*/ 495 w 495"/>
                <a:gd name="T5" fmla="*/ 139 h 497"/>
                <a:gd name="T6" fmla="*/ 126 w 495"/>
                <a:gd name="T7" fmla="*/ 497 h 497"/>
              </a:gdLst>
              <a:ahLst/>
              <a:cxnLst>
                <a:cxn ang="0">
                  <a:pos x="T0" y="T1"/>
                </a:cxn>
                <a:cxn ang="0">
                  <a:pos x="T2" y="T3"/>
                </a:cxn>
                <a:cxn ang="0">
                  <a:pos x="T4" y="T5"/>
                </a:cxn>
                <a:cxn ang="0">
                  <a:pos x="T6" y="T7"/>
                </a:cxn>
              </a:cxnLst>
              <a:rect l="0" t="0" r="r" b="b"/>
              <a:pathLst>
                <a:path w="495" h="497">
                  <a:moveTo>
                    <a:pt x="126" y="497"/>
                  </a:moveTo>
                  <a:lnTo>
                    <a:pt x="0" y="0"/>
                  </a:lnTo>
                  <a:lnTo>
                    <a:pt x="495"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6" name="Freeform 366"/>
            <p:cNvSpPr/>
            <p:nvPr/>
          </p:nvSpPr>
          <p:spPr bwMode="auto">
            <a:xfrm rot="20700000">
              <a:off x="-702184" y="1201482"/>
              <a:ext cx="784225" cy="788988"/>
            </a:xfrm>
            <a:custGeom>
              <a:avLst/>
              <a:gdLst>
                <a:gd name="T0" fmla="*/ 125 w 494"/>
                <a:gd name="T1" fmla="*/ 497 h 497"/>
                <a:gd name="T2" fmla="*/ 0 w 494"/>
                <a:gd name="T3" fmla="*/ 0 h 497"/>
                <a:gd name="T4" fmla="*/ 494 w 494"/>
                <a:gd name="T5" fmla="*/ 139 h 497"/>
                <a:gd name="T6" fmla="*/ 125 w 494"/>
                <a:gd name="T7" fmla="*/ 497 h 497"/>
              </a:gdLst>
              <a:ahLst/>
              <a:cxnLst>
                <a:cxn ang="0">
                  <a:pos x="T0" y="T1"/>
                </a:cxn>
                <a:cxn ang="0">
                  <a:pos x="T2" y="T3"/>
                </a:cxn>
                <a:cxn ang="0">
                  <a:pos x="T4" y="T5"/>
                </a:cxn>
                <a:cxn ang="0">
                  <a:pos x="T6" y="T7"/>
                </a:cxn>
              </a:cxnLst>
              <a:rect l="0" t="0" r="r" b="b"/>
              <a:pathLst>
                <a:path w="494" h="497">
                  <a:moveTo>
                    <a:pt x="125" y="497"/>
                  </a:moveTo>
                  <a:lnTo>
                    <a:pt x="0" y="0"/>
                  </a:lnTo>
                  <a:lnTo>
                    <a:pt x="494" y="139"/>
                  </a:lnTo>
                  <a:lnTo>
                    <a:pt x="125" y="497"/>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7" name="Freeform 367"/>
            <p:cNvSpPr/>
            <p:nvPr/>
          </p:nvSpPr>
          <p:spPr bwMode="auto">
            <a:xfrm rot="20700000">
              <a:off x="-284519" y="504852"/>
              <a:ext cx="781050" cy="785813"/>
            </a:xfrm>
            <a:custGeom>
              <a:avLst/>
              <a:gdLst>
                <a:gd name="T0" fmla="*/ 126 w 492"/>
                <a:gd name="T1" fmla="*/ 495 h 495"/>
                <a:gd name="T2" fmla="*/ 0 w 492"/>
                <a:gd name="T3" fmla="*/ 0 h 495"/>
                <a:gd name="T4" fmla="*/ 492 w 492"/>
                <a:gd name="T5" fmla="*/ 139 h 495"/>
                <a:gd name="T6" fmla="*/ 126 w 492"/>
                <a:gd name="T7" fmla="*/ 495 h 495"/>
              </a:gdLst>
              <a:ahLst/>
              <a:cxnLst>
                <a:cxn ang="0">
                  <a:pos x="T0" y="T1"/>
                </a:cxn>
                <a:cxn ang="0">
                  <a:pos x="T2" y="T3"/>
                </a:cxn>
                <a:cxn ang="0">
                  <a:pos x="T4" y="T5"/>
                </a:cxn>
                <a:cxn ang="0">
                  <a:pos x="T6" y="T7"/>
                </a:cxn>
              </a:cxnLst>
              <a:rect l="0" t="0" r="r" b="b"/>
              <a:pathLst>
                <a:path w="492" h="495">
                  <a:moveTo>
                    <a:pt x="126" y="495"/>
                  </a:moveTo>
                  <a:lnTo>
                    <a:pt x="0" y="0"/>
                  </a:lnTo>
                  <a:lnTo>
                    <a:pt x="492" y="139"/>
                  </a:lnTo>
                  <a:lnTo>
                    <a:pt x="126" y="495"/>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392"/>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6" name="Freeform 437"/>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8" name="Freeform 439"/>
            <p:cNvSpPr/>
            <p:nvPr/>
          </p:nvSpPr>
          <p:spPr bwMode="auto">
            <a:xfrm rot="20700000">
              <a:off x="-680373" y="-205687"/>
              <a:ext cx="779463" cy="785813"/>
            </a:xfrm>
            <a:custGeom>
              <a:avLst/>
              <a:gdLst>
                <a:gd name="T0" fmla="*/ 125 w 491"/>
                <a:gd name="T1" fmla="*/ 495 h 495"/>
                <a:gd name="T2" fmla="*/ 0 w 491"/>
                <a:gd name="T3" fmla="*/ 0 h 495"/>
                <a:gd name="T4" fmla="*/ 491 w 491"/>
                <a:gd name="T5" fmla="*/ 139 h 495"/>
                <a:gd name="T6" fmla="*/ 125 w 491"/>
                <a:gd name="T7" fmla="*/ 495 h 495"/>
              </a:gdLst>
              <a:ahLst/>
              <a:cxnLst>
                <a:cxn ang="0">
                  <a:pos x="T0" y="T1"/>
                </a:cxn>
                <a:cxn ang="0">
                  <a:pos x="T2" y="T3"/>
                </a:cxn>
                <a:cxn ang="0">
                  <a:pos x="T4" y="T5"/>
                </a:cxn>
                <a:cxn ang="0">
                  <a:pos x="T6" y="T7"/>
                </a:cxn>
              </a:cxnLst>
              <a:rect l="0" t="0" r="r" b="b"/>
              <a:pathLst>
                <a:path w="491" h="495">
                  <a:moveTo>
                    <a:pt x="125" y="495"/>
                  </a:moveTo>
                  <a:lnTo>
                    <a:pt x="0" y="0"/>
                  </a:lnTo>
                  <a:lnTo>
                    <a:pt x="491"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9" name="Freeform 440"/>
            <p:cNvSpPr/>
            <p:nvPr/>
          </p:nvSpPr>
          <p:spPr bwMode="auto">
            <a:xfrm rot="20700000">
              <a:off x="-431201" y="-44162"/>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3" name="Freeform 444"/>
            <p:cNvSpPr/>
            <p:nvPr/>
          </p:nvSpPr>
          <p:spPr bwMode="auto">
            <a:xfrm rot="20700000">
              <a:off x="946817" y="-179895"/>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445"/>
            <p:cNvSpPr/>
            <p:nvPr/>
          </p:nvSpPr>
          <p:spPr bwMode="auto">
            <a:xfrm rot="20700000">
              <a:off x="385590" y="-29515"/>
              <a:ext cx="779463" cy="784225"/>
            </a:xfrm>
            <a:custGeom>
              <a:avLst/>
              <a:gdLst>
                <a:gd name="T0" fmla="*/ 366 w 491"/>
                <a:gd name="T1" fmla="*/ 0 h 494"/>
                <a:gd name="T2" fmla="*/ 491 w 491"/>
                <a:gd name="T3" fmla="*/ 494 h 494"/>
                <a:gd name="T4" fmla="*/ 0 w 491"/>
                <a:gd name="T5" fmla="*/ 355 h 494"/>
                <a:gd name="T6" fmla="*/ 366 w 491"/>
                <a:gd name="T7" fmla="*/ 0 h 494"/>
              </a:gdLst>
              <a:ahLst/>
              <a:cxnLst>
                <a:cxn ang="0">
                  <a:pos x="T0" y="T1"/>
                </a:cxn>
                <a:cxn ang="0">
                  <a:pos x="T2" y="T3"/>
                </a:cxn>
                <a:cxn ang="0">
                  <a:pos x="T4" y="T5"/>
                </a:cxn>
                <a:cxn ang="0">
                  <a:pos x="T6" y="T7"/>
                </a:cxn>
              </a:cxnLst>
              <a:rect l="0" t="0" r="r" b="b"/>
              <a:pathLst>
                <a:path w="491" h="494">
                  <a:moveTo>
                    <a:pt x="366" y="0"/>
                  </a:moveTo>
                  <a:lnTo>
                    <a:pt x="491" y="494"/>
                  </a:lnTo>
                  <a:lnTo>
                    <a:pt x="0" y="355"/>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95" name="Line 466"/>
            <p:cNvSpPr>
              <a:spLocks noChangeShapeType="1"/>
            </p:cNvSpPr>
            <p:nvPr/>
          </p:nvSpPr>
          <p:spPr bwMode="auto">
            <a:xfrm rot="20700000" flipH="1" flipV="1">
              <a:off x="541149" y="776951"/>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6" name="Line 467"/>
            <p:cNvSpPr>
              <a:spLocks noChangeShapeType="1"/>
            </p:cNvSpPr>
            <p:nvPr/>
          </p:nvSpPr>
          <p:spPr bwMode="auto">
            <a:xfrm rot="20700000" flipH="1" flipV="1">
              <a:off x="548464" y="822652"/>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515"/>
            <p:cNvSpPr/>
            <p:nvPr/>
          </p:nvSpPr>
          <p:spPr bwMode="auto">
            <a:xfrm rot="20700000">
              <a:off x="1758037" y="-164097"/>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6" name="Freeform 517"/>
            <p:cNvSpPr/>
            <p:nvPr/>
          </p:nvSpPr>
          <p:spPr bwMode="auto">
            <a:xfrm rot="20700000">
              <a:off x="1196194" y="-18398"/>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518"/>
            <p:cNvSpPr/>
            <p:nvPr/>
          </p:nvSpPr>
          <p:spPr bwMode="auto">
            <a:xfrm rot="20700000">
              <a:off x="1339550" y="531054"/>
              <a:ext cx="784225" cy="784225"/>
            </a:xfrm>
            <a:custGeom>
              <a:avLst/>
              <a:gdLst>
                <a:gd name="T0" fmla="*/ 128 w 494"/>
                <a:gd name="T1" fmla="*/ 494 h 494"/>
                <a:gd name="T2" fmla="*/ 0 w 494"/>
                <a:gd name="T3" fmla="*/ 0 h 494"/>
                <a:gd name="T4" fmla="*/ 494 w 494"/>
                <a:gd name="T5" fmla="*/ 139 h 494"/>
                <a:gd name="T6" fmla="*/ 128 w 494"/>
                <a:gd name="T7" fmla="*/ 494 h 494"/>
              </a:gdLst>
              <a:ahLst/>
              <a:cxnLst>
                <a:cxn ang="0">
                  <a:pos x="T0" y="T1"/>
                </a:cxn>
                <a:cxn ang="0">
                  <a:pos x="T2" y="T3"/>
                </a:cxn>
                <a:cxn ang="0">
                  <a:pos x="T4" y="T5"/>
                </a:cxn>
                <a:cxn ang="0">
                  <a:pos x="T6" y="T7"/>
                </a:cxn>
              </a:cxnLst>
              <a:rect l="0" t="0" r="r" b="b"/>
              <a:pathLst>
                <a:path w="494" h="494">
                  <a:moveTo>
                    <a:pt x="128" y="494"/>
                  </a:moveTo>
                  <a:lnTo>
                    <a:pt x="0" y="0"/>
                  </a:lnTo>
                  <a:lnTo>
                    <a:pt x="494" y="139"/>
                  </a:lnTo>
                  <a:lnTo>
                    <a:pt x="128"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5" name="Freeform 586"/>
            <p:cNvSpPr/>
            <p:nvPr/>
          </p:nvSpPr>
          <p:spPr bwMode="auto">
            <a:xfrm rot="20700000">
              <a:off x="-452987" y="1366387"/>
              <a:ext cx="784225" cy="785813"/>
            </a:xfrm>
            <a:custGeom>
              <a:avLst/>
              <a:gdLst>
                <a:gd name="T0" fmla="*/ 369 w 494"/>
                <a:gd name="T1" fmla="*/ 0 h 495"/>
                <a:gd name="T2" fmla="*/ 494 w 494"/>
                <a:gd name="T3" fmla="*/ 495 h 495"/>
                <a:gd name="T4" fmla="*/ 0 w 494"/>
                <a:gd name="T5" fmla="*/ 356 h 495"/>
                <a:gd name="T6" fmla="*/ 369 w 494"/>
                <a:gd name="T7" fmla="*/ 0 h 495"/>
              </a:gdLst>
              <a:ahLst/>
              <a:cxnLst>
                <a:cxn ang="0">
                  <a:pos x="T0" y="T1"/>
                </a:cxn>
                <a:cxn ang="0">
                  <a:pos x="T2" y="T3"/>
                </a:cxn>
                <a:cxn ang="0">
                  <a:pos x="T4" y="T5"/>
                </a:cxn>
                <a:cxn ang="0">
                  <a:pos x="T6" y="T7"/>
                </a:cxn>
              </a:cxnLst>
              <a:rect l="0" t="0" r="r" b="b"/>
              <a:pathLst>
                <a:path w="494" h="495">
                  <a:moveTo>
                    <a:pt x="369" y="0"/>
                  </a:moveTo>
                  <a:lnTo>
                    <a:pt x="494" y="495"/>
                  </a:lnTo>
                  <a:lnTo>
                    <a:pt x="0" y="356"/>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6" name="Freeform 587"/>
            <p:cNvSpPr/>
            <p:nvPr/>
          </p:nvSpPr>
          <p:spPr bwMode="auto">
            <a:xfrm rot="20700000">
              <a:off x="-33787" y="666171"/>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588"/>
            <p:cNvSpPr/>
            <p:nvPr/>
          </p:nvSpPr>
          <p:spPr bwMode="auto">
            <a:xfrm rot="20700000">
              <a:off x="-306866" y="1912718"/>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 name="Freeform 613"/>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 name="Freeform 657"/>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658"/>
            <p:cNvSpPr/>
            <p:nvPr/>
          </p:nvSpPr>
          <p:spPr bwMode="auto">
            <a:xfrm rot="20700000">
              <a:off x="505941" y="1928516"/>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2" name="Freeform 659"/>
            <p:cNvSpPr/>
            <p:nvPr/>
          </p:nvSpPr>
          <p:spPr bwMode="auto">
            <a:xfrm rot="20700000">
              <a:off x="925087" y="1226302"/>
              <a:ext cx="779463" cy="790575"/>
            </a:xfrm>
            <a:custGeom>
              <a:avLst/>
              <a:gdLst>
                <a:gd name="T0" fmla="*/ 125 w 491"/>
                <a:gd name="T1" fmla="*/ 498 h 498"/>
                <a:gd name="T2" fmla="*/ 0 w 491"/>
                <a:gd name="T3" fmla="*/ 0 h 498"/>
                <a:gd name="T4" fmla="*/ 491 w 491"/>
                <a:gd name="T5" fmla="*/ 139 h 498"/>
                <a:gd name="T6" fmla="*/ 125 w 491"/>
                <a:gd name="T7" fmla="*/ 498 h 498"/>
              </a:gdLst>
              <a:ahLst/>
              <a:cxnLst>
                <a:cxn ang="0">
                  <a:pos x="T0" y="T1"/>
                </a:cxn>
                <a:cxn ang="0">
                  <a:pos x="T2" y="T3"/>
                </a:cxn>
                <a:cxn ang="0">
                  <a:pos x="T4" y="T5"/>
                </a:cxn>
                <a:cxn ang="0">
                  <a:pos x="T6" y="T7"/>
                </a:cxn>
              </a:cxnLst>
              <a:rect l="0" t="0" r="r" b="b"/>
              <a:pathLst>
                <a:path w="491" h="498">
                  <a:moveTo>
                    <a:pt x="125" y="498"/>
                  </a:moveTo>
                  <a:lnTo>
                    <a:pt x="0" y="0"/>
                  </a:lnTo>
                  <a:lnTo>
                    <a:pt x="491" y="139"/>
                  </a:lnTo>
                  <a:lnTo>
                    <a:pt x="125" y="498"/>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3" name="Freeform 660"/>
            <p:cNvSpPr/>
            <p:nvPr/>
          </p:nvSpPr>
          <p:spPr bwMode="auto">
            <a:xfrm rot="20700000">
              <a:off x="-55983" y="2073599"/>
              <a:ext cx="784225" cy="788988"/>
            </a:xfrm>
            <a:custGeom>
              <a:avLst/>
              <a:gdLst>
                <a:gd name="T0" fmla="*/ 366 w 494"/>
                <a:gd name="T1" fmla="*/ 0 h 497"/>
                <a:gd name="T2" fmla="*/ 494 w 494"/>
                <a:gd name="T3" fmla="*/ 497 h 497"/>
                <a:gd name="T4" fmla="*/ 0 w 494"/>
                <a:gd name="T5" fmla="*/ 358 h 497"/>
                <a:gd name="T6" fmla="*/ 366 w 494"/>
                <a:gd name="T7" fmla="*/ 0 h 497"/>
              </a:gdLst>
              <a:ahLst/>
              <a:cxnLst>
                <a:cxn ang="0">
                  <a:pos x="T0" y="T1"/>
                </a:cxn>
                <a:cxn ang="0">
                  <a:pos x="T2" y="T3"/>
                </a:cxn>
                <a:cxn ang="0">
                  <a:pos x="T4" y="T5"/>
                </a:cxn>
                <a:cxn ang="0">
                  <a:pos x="T6" y="T7"/>
                </a:cxn>
              </a:cxnLst>
              <a:rect l="0" t="0" r="r" b="b"/>
              <a:pathLst>
                <a:path w="494" h="497">
                  <a:moveTo>
                    <a:pt x="366" y="0"/>
                  </a:moveTo>
                  <a:lnTo>
                    <a:pt x="494"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4" name="Freeform 661"/>
            <p:cNvSpPr/>
            <p:nvPr/>
          </p:nvSpPr>
          <p:spPr bwMode="auto">
            <a:xfrm rot="20700000">
              <a:off x="91191" y="2623175"/>
              <a:ext cx="779463" cy="788988"/>
            </a:xfrm>
            <a:custGeom>
              <a:avLst/>
              <a:gdLst>
                <a:gd name="T0" fmla="*/ 125 w 491"/>
                <a:gd name="T1" fmla="*/ 497 h 497"/>
                <a:gd name="T2" fmla="*/ 0 w 491"/>
                <a:gd name="T3" fmla="*/ 0 h 497"/>
                <a:gd name="T4" fmla="*/ 491 w 491"/>
                <a:gd name="T5" fmla="*/ 139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9"/>
                  </a:lnTo>
                  <a:lnTo>
                    <a:pt x="125"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87" name="Freeform 684"/>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1" name="Freeform 728"/>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730"/>
            <p:cNvSpPr/>
            <p:nvPr/>
          </p:nvSpPr>
          <p:spPr bwMode="auto">
            <a:xfrm rot="20700000">
              <a:off x="527440" y="515790"/>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4" name="Freeform 731"/>
            <p:cNvSpPr/>
            <p:nvPr/>
          </p:nvSpPr>
          <p:spPr bwMode="auto">
            <a:xfrm rot="20700000">
              <a:off x="778323" y="681434"/>
              <a:ext cx="784225" cy="784225"/>
            </a:xfrm>
            <a:custGeom>
              <a:avLst/>
              <a:gdLst>
                <a:gd name="T0" fmla="*/ 366 w 494"/>
                <a:gd name="T1" fmla="*/ 0 h 494"/>
                <a:gd name="T2" fmla="*/ 494 w 494"/>
                <a:gd name="T3" fmla="*/ 494 h 494"/>
                <a:gd name="T4" fmla="*/ 0 w 494"/>
                <a:gd name="T5" fmla="*/ 358 h 494"/>
                <a:gd name="T6" fmla="*/ 366 w 494"/>
                <a:gd name="T7" fmla="*/ 0 h 494"/>
              </a:gdLst>
              <a:ahLst/>
              <a:cxnLst>
                <a:cxn ang="0">
                  <a:pos x="T0" y="T1"/>
                </a:cxn>
                <a:cxn ang="0">
                  <a:pos x="T2" y="T3"/>
                </a:cxn>
                <a:cxn ang="0">
                  <a:pos x="T4" y="T5"/>
                </a:cxn>
                <a:cxn ang="0">
                  <a:pos x="T6" y="T7"/>
                </a:cxn>
              </a:cxnLst>
              <a:rect l="0" t="0" r="r" b="b"/>
              <a:pathLst>
                <a:path w="494" h="494">
                  <a:moveTo>
                    <a:pt x="366" y="0"/>
                  </a:moveTo>
                  <a:lnTo>
                    <a:pt x="494" y="494"/>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grpSp>
      <p:grpSp>
        <p:nvGrpSpPr>
          <p:cNvPr id="810" name="组合 809"/>
          <p:cNvGrpSpPr/>
          <p:nvPr/>
        </p:nvGrpSpPr>
        <p:grpSpPr>
          <a:xfrm>
            <a:off x="7955993" y="2599896"/>
            <a:ext cx="6170578" cy="4783516"/>
            <a:chOff x="4991100" y="1439863"/>
            <a:chExt cx="7429501" cy="5759450"/>
          </a:xfrm>
        </p:grpSpPr>
        <p:sp>
          <p:nvSpPr>
            <p:cNvPr id="739"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0"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1"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2"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765"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809"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812" name="文本框 811"/>
          <p:cNvSpPr txBox="1"/>
          <p:nvPr/>
        </p:nvSpPr>
        <p:spPr>
          <a:xfrm>
            <a:off x="2790190" y="2440305"/>
            <a:ext cx="6610350" cy="1753235"/>
          </a:xfrm>
          <a:prstGeom prst="rect">
            <a:avLst/>
          </a:prstGeom>
          <a:noFill/>
        </p:spPr>
        <p:txBody>
          <a:bodyPr wrap="square">
            <a:spAutoFit/>
          </a:bodyPr>
          <a:lstStyle/>
          <a:p>
            <a:pPr algn="ctr">
              <a:defRPr/>
            </a:pPr>
            <a:r>
              <a:rPr lang="en-US" altLang="zh-CN" sz="3600" b="1" dirty="0">
                <a:solidFill>
                  <a:srgbClr val="302A28"/>
                </a:solidFill>
                <a:latin typeface="Microsoft YaHei" panose="020B0503020204020204" pitchFamily="34" charset="-122"/>
                <a:ea typeface="Microsoft YaHei" panose="020B0503020204020204" pitchFamily="34" charset="-122"/>
              </a:rPr>
              <a:t>Query Driven implementation of Twitter base using Cassandra</a:t>
            </a:r>
            <a:endParaRPr lang="en-US" altLang="zh-CN" sz="3600" b="1" dirty="0">
              <a:solidFill>
                <a:srgbClr val="302A28"/>
              </a:solidFill>
              <a:latin typeface="Microsoft YaHei" panose="020B0503020204020204" pitchFamily="34" charset="-122"/>
              <a:ea typeface="Microsoft YaHei" panose="020B0503020204020204" pitchFamily="34" charset="-122"/>
            </a:endParaRPr>
          </a:p>
        </p:txBody>
      </p:sp>
      <p:sp>
        <p:nvSpPr>
          <p:cNvPr id="813" name="圆角矩形 812"/>
          <p:cNvSpPr/>
          <p:nvPr/>
        </p:nvSpPr>
        <p:spPr>
          <a:xfrm>
            <a:off x="2790190" y="2284730"/>
            <a:ext cx="6610985" cy="2565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11"/>
          <p:cNvSpPr txBox="1"/>
          <p:nvPr/>
        </p:nvSpPr>
        <p:spPr>
          <a:xfrm>
            <a:off x="4483735" y="4193540"/>
            <a:ext cx="4652645" cy="398780"/>
          </a:xfrm>
          <a:prstGeom prst="rect">
            <a:avLst/>
          </a:prstGeom>
          <a:noFill/>
        </p:spPr>
        <p:txBody>
          <a:bodyPr wrap="square">
            <a:spAutoFit/>
          </a:bodyPr>
          <a:p>
            <a:pPr algn="ctr">
              <a:defRPr/>
            </a:pPr>
            <a:r>
              <a:rPr lang="en-US" altLang="zh-CN" sz="2000" i="1" dirty="0">
                <a:solidFill>
                  <a:srgbClr val="302A28"/>
                </a:solidFill>
                <a:latin typeface="Microsoft YaHei" panose="020B0503020204020204" pitchFamily="34" charset="-122"/>
                <a:ea typeface="Microsoft YaHei" panose="020B0503020204020204" pitchFamily="34" charset="-122"/>
              </a:rPr>
              <a:t>by Dharavath Ramesh, Anand Kumar</a:t>
            </a:r>
            <a:endParaRPr lang="en-US" altLang="zh-CN" sz="2000" i="1" dirty="0">
              <a:solidFill>
                <a:srgbClr val="302A28"/>
              </a:solidFill>
              <a:latin typeface="Microsoft YaHei" panose="020B0503020204020204" pitchFamily="34" charset="-122"/>
              <a:ea typeface="Microsoft YaHei" panose="020B0503020204020204" pitchFamily="34" charset="-122"/>
            </a:endParaRPr>
          </a:p>
        </p:txBody>
      </p:sp>
      <p:sp>
        <p:nvSpPr>
          <p:cNvPr id="3" name="Rectangles 2"/>
          <p:cNvSpPr/>
          <p:nvPr/>
        </p:nvSpPr>
        <p:spPr>
          <a:xfrm>
            <a:off x="5259070" y="1824990"/>
            <a:ext cx="1673860" cy="456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latin typeface="Microsoft YaHei UI" panose="020B0503020204020204" charset="-122"/>
                <a:ea typeface="Microsoft YaHei UI" panose="020B0503020204020204" charset="-122"/>
                <a:cs typeface="+mn-lt"/>
              </a:rPr>
              <a:t>RDBMS IA-1</a:t>
            </a:r>
            <a:endParaRPr lang="en-US" b="1">
              <a:latin typeface="Microsoft YaHei UI" panose="020B0503020204020204" charset="-122"/>
              <a:ea typeface="Microsoft YaHei UI" panose="020B0503020204020204" charset="-122"/>
              <a:cs typeface="+mn-lt"/>
            </a:endParaRPr>
          </a:p>
        </p:txBody>
      </p:sp>
      <p:sp>
        <p:nvSpPr>
          <p:cNvPr id="4" name="Rectangles 3"/>
          <p:cNvSpPr/>
          <p:nvPr/>
        </p:nvSpPr>
        <p:spPr>
          <a:xfrm>
            <a:off x="4726305" y="4850130"/>
            <a:ext cx="2737485" cy="456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latin typeface="Microsoft YaHei UI" panose="020B0503020204020204" charset="-122"/>
                <a:ea typeface="Microsoft YaHei UI" panose="020B0503020204020204" charset="-122"/>
                <a:cs typeface="+mn-lt"/>
              </a:rPr>
              <a:t>Harsh Shah - 1911081</a:t>
            </a:r>
            <a:endParaRPr lang="en-US" b="1">
              <a:latin typeface="Microsoft YaHei UI" panose="020B0503020204020204" charset="-122"/>
              <a:ea typeface="Microsoft YaHei UI" panose="020B0503020204020204" charset="-122"/>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4883150" cy="134747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dirty="0" smtClean="0">
                <a:solidFill>
                  <a:srgbClr val="302A28"/>
                </a:solidFill>
                <a:latin typeface="Microsoft YaHei" panose="020B0503020204020204" pitchFamily="34" charset="-122"/>
                <a:ea typeface="Microsoft YaHei" panose="020B0503020204020204" pitchFamily="34" charset="-122"/>
              </a:rPr>
              <a:t>Twitter &amp; Cassandra</a:t>
            </a:r>
            <a:endParaRPr lang="en-US" altLang="zh-CN" sz="44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3</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Twitter &amp; Cassandra</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2299335"/>
            <a:ext cx="10439400" cy="3415030"/>
          </a:xfrm>
          <a:prstGeom prst="rect">
            <a:avLst/>
          </a:prstGeom>
          <a:noFill/>
        </p:spPr>
        <p:txBody>
          <a:bodyPr wrap="square" rtlCol="0" anchor="t">
            <a:spAutoFit/>
          </a:bodyPr>
          <a:p>
            <a:pPr marL="285750" indent="-285750">
              <a:buFont typeface="Arial" panose="020B0604020202020204" pitchFamily="34" charset="0"/>
              <a:buChar char="•"/>
            </a:pPr>
            <a:r>
              <a:rPr lang="en-US"/>
              <a:t>Twitter was built on MySQL and originally all data was stored on it.</a:t>
            </a:r>
            <a:endParaRPr lang="en-US"/>
          </a:p>
          <a:p>
            <a:pPr marL="285750" indent="-285750">
              <a:buFont typeface="Arial" panose="020B0604020202020204" pitchFamily="34" charset="0"/>
              <a:buChar char="•"/>
            </a:pPr>
            <a:r>
              <a:rPr lang="en-US"/>
              <a:t>The vertical scalability of MySQL made it difficult to distribute data as the network traffic increased million folds.</a:t>
            </a:r>
            <a:endParaRPr lang="en-US"/>
          </a:p>
          <a:p>
            <a:pPr marL="285750" indent="-285750">
              <a:buFont typeface="Arial" panose="020B0604020202020204" pitchFamily="34" charset="0"/>
              <a:buChar char="•"/>
            </a:pPr>
            <a:r>
              <a:rPr lang="en-US"/>
              <a:t>In 2010, the designers of Twitter introduced framework named Gizzard for creating distributed data stores. The ecosystem at that time was replicated using MySQL clusters and Gizzard based sharded MySQL clusters. </a:t>
            </a:r>
            <a:endParaRPr lang="en-US"/>
          </a:p>
          <a:p>
            <a:pPr marL="285750" indent="-285750">
              <a:buFont typeface="Arial" panose="020B0604020202020204" pitchFamily="34" charset="0"/>
              <a:buChar char="•"/>
            </a:pPr>
            <a:r>
              <a:rPr lang="en-US"/>
              <a:t>They also introduced FlockDB, a graph storage solution on top of Gizzard and MySQL. </a:t>
            </a:r>
            <a:endParaRPr lang="en-US"/>
          </a:p>
          <a:p>
            <a:pPr marL="285750" indent="-285750">
              <a:buFont typeface="Arial" panose="020B0604020202020204" pitchFamily="34" charset="0"/>
              <a:buChar char="•"/>
            </a:pPr>
            <a:r>
              <a:rPr lang="en-US"/>
              <a:t>In 2010, the methodology of Hadoop has been adopted to store MySQL backups. However, it is now heavily used for analytics.</a:t>
            </a:r>
            <a:endParaRPr lang="en-US"/>
          </a:p>
          <a:p>
            <a:pPr marL="285750" indent="-285750">
              <a:buFont typeface="Arial" panose="020B0604020202020204" pitchFamily="34" charset="0"/>
              <a:buChar char="•"/>
            </a:pPr>
            <a:r>
              <a:rPr lang="en-US"/>
              <a:t>On the other hand, they added Cassandra as a storage solution. However, they didn’t store tweets in the Cassandra database. As traffic grew exponentially they launched Manhattan in 2014.</a:t>
            </a:r>
            <a:endParaRPr lang="en-US"/>
          </a:p>
        </p:txBody>
      </p:sp>
      <p:sp>
        <p:nvSpPr>
          <p:cNvPr id="13" name="矩形 117"/>
          <p:cNvSpPr>
            <a:spLocks noChangeArrowheads="1"/>
          </p:cNvSpPr>
          <p:nvPr/>
        </p:nvSpPr>
        <p:spPr bwMode="auto">
          <a:xfrm>
            <a:off x="804541" y="1225606"/>
            <a:ext cx="48266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T</a:t>
            </a:r>
            <a:r>
              <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rPr>
              <a:t>ransition from SQL to NoSQL</a:t>
            </a:r>
            <a:endPar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endParaRPr>
          </a:p>
        </p:txBody>
      </p:sp>
      <p:cxnSp>
        <p:nvCxnSpPr>
          <p:cNvPr id="3" name="直接连接符 14"/>
          <p:cNvCxnSpPr/>
          <p:nvPr/>
        </p:nvCxnSpPr>
        <p:spPr>
          <a:xfrm>
            <a:off x="876300" y="1996440"/>
            <a:ext cx="2551430" cy="190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4883150" cy="134747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dirty="0" smtClean="0">
                <a:solidFill>
                  <a:srgbClr val="302A28"/>
                </a:solidFill>
                <a:latin typeface="Microsoft YaHei" panose="020B0503020204020204" pitchFamily="34" charset="-122"/>
                <a:ea typeface="Microsoft YaHei" panose="020B0503020204020204" pitchFamily="34" charset="-122"/>
              </a:rPr>
              <a:t>The Query Driven Model</a:t>
            </a:r>
            <a:endParaRPr lang="en-US" altLang="zh-CN" sz="44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2299335"/>
            <a:ext cx="10439400" cy="2861310"/>
          </a:xfrm>
          <a:prstGeom prst="rect">
            <a:avLst/>
          </a:prstGeom>
          <a:noFill/>
        </p:spPr>
        <p:txBody>
          <a:bodyPr wrap="square" rtlCol="0" anchor="t">
            <a:spAutoFit/>
          </a:bodyPr>
          <a:p>
            <a:r>
              <a:rPr lang="en-US"/>
              <a:t>Any data model designed in Cassandra should achieve the following two goals: </a:t>
            </a:r>
            <a:endParaRPr lang="en-US"/>
          </a:p>
          <a:p>
            <a:endParaRPr lang="en-US"/>
          </a:p>
          <a:p>
            <a:pPr marL="285750" indent="-285750">
              <a:buFont typeface="Arial" panose="020B0604020202020204" pitchFamily="34" charset="0"/>
              <a:buChar char="•"/>
            </a:pPr>
            <a:r>
              <a:rPr lang="en-US"/>
              <a:t>Spread data evenly among the nodes in the cluster: We want every node to have almost same amount of data so that formation of hotspots can be avoided in the cluster. A token is derived from the partition key (first element of primary key) value in each row, which determines the node on which that particular row will be stored. Hence a good primary key should be chosen.</a:t>
            </a:r>
            <a:endParaRPr lang="en-US"/>
          </a:p>
          <a:p>
            <a:pPr marL="285750" indent="-285750">
              <a:buFont typeface="Arial" panose="020B0604020202020204" pitchFamily="34" charset="0"/>
              <a:buChar char="•"/>
            </a:pPr>
            <a:r>
              <a:rPr lang="en-US"/>
              <a:t>Minimize the number of partition reads: Since different partitions may reside on different nodes, the coordinator node will have to issue separate commands to separate nodes for each partition you request leading to large overhead cost.</a:t>
            </a:r>
            <a:endParaRPr lang="en-US"/>
          </a:p>
        </p:txBody>
      </p:sp>
      <p:sp>
        <p:nvSpPr>
          <p:cNvPr id="13" name="矩形 117"/>
          <p:cNvSpPr>
            <a:spLocks noChangeArrowheads="1"/>
          </p:cNvSpPr>
          <p:nvPr/>
        </p:nvSpPr>
        <p:spPr bwMode="auto">
          <a:xfrm>
            <a:off x="804541" y="1225606"/>
            <a:ext cx="415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rPr>
              <a:t>Data Models in Cassandra</a:t>
            </a:r>
            <a:endPar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endParaRPr>
          </a:p>
        </p:txBody>
      </p:sp>
      <p:cxnSp>
        <p:nvCxnSpPr>
          <p:cNvPr id="3" name="直接连接符 14"/>
          <p:cNvCxnSpPr/>
          <p:nvPr/>
        </p:nvCxnSpPr>
        <p:spPr>
          <a:xfrm>
            <a:off x="876300" y="1996440"/>
            <a:ext cx="2551430" cy="190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2299335"/>
            <a:ext cx="10439400" cy="3692525"/>
          </a:xfrm>
          <a:prstGeom prst="rect">
            <a:avLst/>
          </a:prstGeom>
          <a:noFill/>
        </p:spPr>
        <p:txBody>
          <a:bodyPr wrap="square" rtlCol="0" anchor="t">
            <a:spAutoFit/>
          </a:bodyPr>
          <a:p>
            <a:pPr marL="285750" indent="-285750">
              <a:buFont typeface="Arial" panose="020B0604020202020204" pitchFamily="34" charset="0"/>
              <a:buChar char="•"/>
            </a:pPr>
            <a:r>
              <a:rPr lang="en-US"/>
              <a:t>The author keeps the two goals in context and designs a data model that creates a column family database(tweets), which will have single tweet stored per row and the columns contain information regarding each tweet e.g. time of the tweet, name of the user publishing the tweet, text in the tweet and an id which uniquely identifies the tweet.</a:t>
            </a:r>
            <a:endParaRPr lang="en-US"/>
          </a:p>
          <a:p>
            <a:pPr marL="285750" indent="-285750">
              <a:buFont typeface="Arial" panose="020B0604020202020204" pitchFamily="34" charset="0"/>
              <a:buChar char="•"/>
            </a:pPr>
            <a:endParaRPr lang="en-US"/>
          </a:p>
          <a:p>
            <a:endParaRPr lang="en-US"/>
          </a:p>
          <a:p>
            <a:endParaRPr lang="en-US"/>
          </a:p>
          <a:p>
            <a:pPr marL="285750" indent="-285750">
              <a:buFont typeface="Arial" panose="020B0604020202020204" pitchFamily="34" charset="0"/>
              <a:buChar char="•"/>
            </a:pPr>
            <a:r>
              <a:rPr lang="en-US"/>
              <a:t>They choose tweetid column as the partition key to ensures that the tweets are distributed evenly across the nodes in a cluster.</a:t>
            </a:r>
            <a:endParaRPr lang="en-US"/>
          </a:p>
          <a:p>
            <a:pPr marL="285750" indent="-285750">
              <a:buFont typeface="Arial" panose="020B0604020202020204" pitchFamily="34" charset="0"/>
              <a:buChar char="•"/>
            </a:pPr>
            <a:r>
              <a:rPr lang="en-US"/>
              <a:t>Each user will have a unique column family having all the tweets which are to be shown on the twitter timeline of that particular user with  column values like time of the tweet, id of the tweet.</a:t>
            </a:r>
            <a:endParaRPr lang="en-US"/>
          </a:p>
        </p:txBody>
      </p:sp>
      <p:sp>
        <p:nvSpPr>
          <p:cNvPr id="13" name="矩形 117"/>
          <p:cNvSpPr>
            <a:spLocks noChangeArrowheads="1"/>
          </p:cNvSpPr>
          <p:nvPr/>
        </p:nvSpPr>
        <p:spPr bwMode="auto">
          <a:xfrm>
            <a:off x="804541" y="1225606"/>
            <a:ext cx="4486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rPr>
              <a:t>Data Model for Twitter base</a:t>
            </a:r>
            <a:endPar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endParaRPr>
          </a:p>
        </p:txBody>
      </p:sp>
      <p:cxnSp>
        <p:nvCxnSpPr>
          <p:cNvPr id="3" name="直接连接符 14"/>
          <p:cNvCxnSpPr/>
          <p:nvPr/>
        </p:nvCxnSpPr>
        <p:spPr>
          <a:xfrm>
            <a:off x="876300" y="1996440"/>
            <a:ext cx="2551430" cy="190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ph idx="1"/>
          </p:nvPr>
        </p:nvPicPr>
        <p:blipFill>
          <a:blip r:embed="rId3"/>
          <a:stretch>
            <a:fillRect/>
          </a:stretch>
        </p:blipFill>
        <p:spPr>
          <a:xfrm>
            <a:off x="1219200" y="3700145"/>
            <a:ext cx="6254115" cy="7696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1112520"/>
            <a:ext cx="10439400" cy="5077460"/>
          </a:xfrm>
          <a:prstGeom prst="rect">
            <a:avLst/>
          </a:prstGeom>
          <a:noFill/>
        </p:spPr>
        <p:txBody>
          <a:bodyPr wrap="square" rtlCol="0" anchor="t">
            <a:spAutoFit/>
          </a:bodyPr>
          <a:p>
            <a:pPr marL="285750" indent="-285750">
              <a:buFont typeface="Arial" panose="020B0604020202020204" pitchFamily="34" charset="0"/>
              <a:buChar char="•"/>
            </a:pPr>
            <a:r>
              <a:rPr lang="en-US"/>
              <a:t>When a tweet is posted by a user, the complete information about that tweet will be stored as a row in the tweets column family. The tweet id and the time of the tweet will be stored in usertimeline column family of all the followers of that particular user. This avoids multiple writes of the same data in other column families.</a:t>
            </a:r>
            <a:endParaRPr lang="en-US"/>
          </a:p>
          <a:p>
            <a:pPr marL="285750" indent="-285750">
              <a:buFont typeface="Arial" panose="020B0604020202020204" pitchFamily="34" charset="0"/>
              <a:buChar char="•"/>
            </a:pPr>
            <a:r>
              <a:rPr lang="en-US"/>
              <a:t>The timeline of any user can now be published by simply querying all the rows from the usertimeline column family corresponding to that user.</a:t>
            </a:r>
            <a:endParaRPr lang="en-US"/>
          </a:p>
          <a:p>
            <a:pPr marL="285750" indent="-285750">
              <a:buFont typeface="Arial" panose="020B0604020202020204" pitchFamily="34" charset="0"/>
              <a:buChar char="•"/>
            </a:pPr>
            <a:r>
              <a:rPr lang="en-US"/>
              <a:t>The main challenge is to pick the most optimal primary key for ordering the tweets in descending order of time.</a:t>
            </a:r>
            <a:endParaRPr lang="en-US"/>
          </a:p>
          <a:p>
            <a:pPr marL="285750" indent="-285750">
              <a:buFont typeface="Arial" panose="020B0604020202020204" pitchFamily="34" charset="0"/>
              <a:buChar char="•"/>
            </a:pPr>
            <a:r>
              <a:rPr lang="en-US"/>
              <a:t>The tweets will be distributed on different nodes according to the token generated from the tweetid value and will be stored in descending order of time in each partition.</a:t>
            </a:r>
            <a:r>
              <a:rPr lang="en-US">
                <a:sym typeface="+mn-ea"/>
              </a:rPr>
              <a:t>Thus the functionality of tweettime cant be chosen as the primary key.</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Now if we use this CQL command, we get the timeline of user1. However, the timeline may not have tweets sorted by descending order of time as the tweets stored on node1 are sorted among themselves, tweets stored on node2 are sorted among themselves, but the tweets on node1 and node2 combined may not be sorted at all.</a:t>
            </a:r>
            <a:endParaRPr lang="en-US">
              <a:sym typeface="+mn-ea"/>
            </a:endParaRPr>
          </a:p>
          <a:p>
            <a:pPr marL="285750" indent="-285750">
              <a:buFont typeface="Arial" panose="020B0604020202020204" pitchFamily="34" charset="0"/>
              <a:buChar char="•"/>
            </a:pPr>
            <a:endParaRPr lang="en-US"/>
          </a:p>
        </p:txBody>
      </p:sp>
      <p:pic>
        <p:nvPicPr>
          <p:cNvPr id="6" name="Content Placeholder 5"/>
          <p:cNvPicPr>
            <a:picLocks noChangeAspect="1"/>
          </p:cNvPicPr>
          <p:nvPr>
            <p:ph idx="1"/>
          </p:nvPr>
        </p:nvPicPr>
        <p:blipFill>
          <a:blip r:embed="rId3"/>
          <a:stretch>
            <a:fillRect/>
          </a:stretch>
        </p:blipFill>
        <p:spPr>
          <a:xfrm>
            <a:off x="1228090" y="4250690"/>
            <a:ext cx="4976495" cy="46609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1112520"/>
            <a:ext cx="10439400" cy="4246245"/>
          </a:xfrm>
          <a:prstGeom prst="rect">
            <a:avLst/>
          </a:prstGeom>
          <a:noFill/>
        </p:spPr>
        <p:txBody>
          <a:bodyPr wrap="square" rtlCol="0" anchor="t">
            <a:spAutoFit/>
          </a:bodyPr>
          <a:p>
            <a:pPr marL="285750" indent="-285750">
              <a:buFont typeface="Arial" panose="020B0604020202020204" pitchFamily="34" charset="0"/>
              <a:buChar char="•"/>
            </a:pPr>
            <a:r>
              <a:rPr lang="en-US"/>
              <a:t>The author explores using dummy column (column having same value for all rows) as partition key and tweettime as clustering column but concludes that it was not an ideal method.</a:t>
            </a:r>
            <a:endParaRPr lang="en-US"/>
          </a:p>
          <a:p>
            <a:pPr marL="285750" indent="-285750">
              <a:buFont typeface="Arial" panose="020B0604020202020204" pitchFamily="34" charset="0"/>
              <a:buChar char="•"/>
            </a:pPr>
            <a:r>
              <a:rPr lang="en-US"/>
              <a:t>The author decides to introduce a column tweetnode in the user1timeline column family which takes the value like 201707 or 201708 i.e. the year in which the tweet was posted concatenated with the month.This column is now the partition key and tweettime is the clustering column.The following CQL command is used: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way,tweets posted in the same month will have the same partition key and hence the same node. Thus they are sorted in descending order of time and the user timeline has tweets in desired order. </a:t>
            </a:r>
            <a:endParaRPr lang="en-US"/>
          </a:p>
        </p:txBody>
      </p:sp>
      <p:pic>
        <p:nvPicPr>
          <p:cNvPr id="4" name="Content Placeholder 3"/>
          <p:cNvPicPr>
            <a:picLocks noChangeAspect="1"/>
          </p:cNvPicPr>
          <p:nvPr>
            <p:ph idx="1"/>
          </p:nvPr>
        </p:nvPicPr>
        <p:blipFill>
          <a:blip r:embed="rId3"/>
          <a:stretch>
            <a:fillRect/>
          </a:stretch>
        </p:blipFill>
        <p:spPr>
          <a:xfrm>
            <a:off x="1221740" y="3199765"/>
            <a:ext cx="5845175" cy="128841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76300" y="2299335"/>
            <a:ext cx="10439400" cy="3138170"/>
          </a:xfrm>
          <a:prstGeom prst="rect">
            <a:avLst/>
          </a:prstGeom>
          <a:noFill/>
        </p:spPr>
        <p:txBody>
          <a:bodyPr wrap="square" rtlCol="0" anchor="t">
            <a:spAutoFit/>
          </a:bodyPr>
          <a:p>
            <a:pPr marL="285750" indent="-285750">
              <a:buFont typeface="Arial" panose="020B0604020202020204" pitchFamily="34" charset="0"/>
              <a:buChar char="•"/>
            </a:pPr>
            <a:r>
              <a:rPr lang="en-US"/>
              <a:t>The following CQL commands are used for read and write operation:</a:t>
            </a:r>
            <a:endParaRPr lang="en-US"/>
          </a:p>
          <a:p>
            <a:pPr indent="0">
              <a:buFont typeface="Arial" panose="020B0604020202020204" pitchFamily="34" charset="0"/>
              <a:buNone/>
            </a:pPr>
            <a:r>
              <a:rPr lang="en-US"/>
              <a:t> </a:t>
            </a:r>
            <a:r>
              <a:rPr lang="en-US">
                <a:sym typeface="+mn-ea"/>
              </a:rPr>
              <a:t>Write:</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 </a:t>
            </a:r>
            <a:r>
              <a:rPr lang="en-US">
                <a:sym typeface="+mn-ea"/>
              </a:rPr>
              <a:t>Read:</a:t>
            </a:r>
            <a:endParaRPr lang="en-US"/>
          </a:p>
          <a:p>
            <a:pPr marL="285750" indent="-285750">
              <a:buFont typeface="Arial" panose="020B0604020202020204" pitchFamily="34" charset="0"/>
              <a:buChar char="•"/>
            </a:pPr>
            <a:endParaRPr lang="en-US"/>
          </a:p>
        </p:txBody>
      </p:sp>
      <p:sp>
        <p:nvSpPr>
          <p:cNvPr id="13" name="矩形 117"/>
          <p:cNvSpPr>
            <a:spLocks noChangeArrowheads="1"/>
          </p:cNvSpPr>
          <p:nvPr/>
        </p:nvSpPr>
        <p:spPr bwMode="auto">
          <a:xfrm>
            <a:off x="804541" y="1225606"/>
            <a:ext cx="47313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rPr>
              <a:t>Storage &amp; Retrieval of Tweets</a:t>
            </a:r>
            <a:endPar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endParaRPr>
          </a:p>
        </p:txBody>
      </p:sp>
      <p:cxnSp>
        <p:nvCxnSpPr>
          <p:cNvPr id="3" name="直接连接符 14"/>
          <p:cNvCxnSpPr/>
          <p:nvPr/>
        </p:nvCxnSpPr>
        <p:spPr>
          <a:xfrm>
            <a:off x="876300" y="1996440"/>
            <a:ext cx="2551430" cy="190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ChangeAspect="1"/>
          </p:cNvPicPr>
          <p:nvPr>
            <p:ph idx="1"/>
          </p:nvPr>
        </p:nvPicPr>
        <p:blipFill>
          <a:blip r:embed="rId3"/>
          <a:stretch>
            <a:fillRect/>
          </a:stretch>
        </p:blipFill>
        <p:spPr>
          <a:xfrm>
            <a:off x="977900" y="2961005"/>
            <a:ext cx="5071110" cy="1814830"/>
          </a:xfrm>
          <a:prstGeom prst="rect">
            <a:avLst/>
          </a:prstGeom>
        </p:spPr>
      </p:pic>
      <p:pic>
        <p:nvPicPr>
          <p:cNvPr id="8" name="Picture 7"/>
          <p:cNvPicPr>
            <a:picLocks noChangeAspect="1"/>
          </p:cNvPicPr>
          <p:nvPr/>
        </p:nvPicPr>
        <p:blipFill>
          <a:blip r:embed="rId4"/>
          <a:stretch>
            <a:fillRect/>
          </a:stretch>
        </p:blipFill>
        <p:spPr>
          <a:xfrm>
            <a:off x="977900" y="5161280"/>
            <a:ext cx="5071110" cy="714375"/>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804545" y="1981200"/>
            <a:ext cx="6633845" cy="3690620"/>
          </a:xfrm>
          <a:prstGeom prst="rect">
            <a:avLst/>
          </a:prstGeom>
        </p:spPr>
      </p:pic>
      <p:sp>
        <p:nvSpPr>
          <p:cNvPr id="6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MH_Number_1"/>
          <p:cNvSpPr/>
          <p:nvPr>
            <p:custDataLst>
              <p:tags r:id="rId2"/>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MH_Entry_1"/>
          <p:cNvSpPr/>
          <p:nvPr>
            <p:custDataLst>
              <p:tags r:id="rId3"/>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0000"/>
          </a:bodyPr>
          <a:lstStyle/>
          <a:p>
            <a:pPr algn="ctr"/>
            <a:r>
              <a:rPr lang="en-US" altLang="zh-CN" sz="2400" spc="200" dirty="0">
                <a:solidFill>
                  <a:srgbClr val="231F20"/>
                </a:solidFill>
                <a:latin typeface="Microsoft YaHei" panose="020B0503020204020204" pitchFamily="34" charset="-122"/>
                <a:ea typeface="Microsoft YaHei" panose="020B0503020204020204" pitchFamily="34" charset="-122"/>
              </a:rPr>
              <a:t>The Query Driven Model</a:t>
            </a:r>
            <a:endParaRPr lang="en-US" altLang="zh-CN" sz="2400" spc="200" dirty="0">
              <a:solidFill>
                <a:srgbClr val="231F20"/>
              </a:solidFill>
              <a:latin typeface="Microsoft YaHei" panose="020B0503020204020204" pitchFamily="34" charset="-122"/>
              <a:ea typeface="Microsoft YaHei" panose="020B0503020204020204" pitchFamily="34" charset="-122"/>
            </a:endParaRPr>
          </a:p>
        </p:txBody>
      </p:sp>
      <p:sp>
        <p:nvSpPr>
          <p:cNvPr id="42" name="Rectangle 51"/>
          <p:cNvSpPr/>
          <p:nvPr/>
        </p:nvSpPr>
        <p:spPr>
          <a:xfrm>
            <a:off x="8101330" y="1981835"/>
            <a:ext cx="3409950" cy="76200"/>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1" name="Rectangle 52"/>
          <p:cNvSpPr/>
          <p:nvPr/>
        </p:nvSpPr>
        <p:spPr>
          <a:xfrm>
            <a:off x="8101330" y="5595620"/>
            <a:ext cx="3409950" cy="76200"/>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2" name="TextBox 54"/>
          <p:cNvSpPr txBox="1">
            <a:spLocks noChangeArrowheads="1"/>
          </p:cNvSpPr>
          <p:nvPr/>
        </p:nvSpPr>
        <p:spPr bwMode="auto">
          <a:xfrm>
            <a:off x="8101330" y="946785"/>
            <a:ext cx="34137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prstClr val="black"/>
                </a:solidFill>
                <a:effectLst/>
                <a:uLnTx/>
                <a:uFillTx/>
                <a:latin typeface="Microsoft YaHei" panose="020B0503020204020204" pitchFamily="34" charset="-122"/>
                <a:ea typeface="Microsoft YaHei" panose="020B0503020204020204" pitchFamily="34" charset="-122"/>
                <a:sym typeface="+mn-ea"/>
              </a:rPr>
              <a:t>Storage &amp; Retrieval of Tweets</a:t>
            </a:r>
            <a:endParaRPr kumimoji="0" lang="zh-CN" altLang="en-US" sz="2400" b="1" i="0" u="none" strike="noStrike" kern="1200" cap="none" spc="0" normalizeH="0" baseline="0" noProof="0" dirty="0" smtClean="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73" name="TextBox 53"/>
          <p:cNvSpPr txBox="1">
            <a:spLocks noChangeArrowheads="1"/>
          </p:cNvSpPr>
          <p:nvPr/>
        </p:nvSpPr>
        <p:spPr bwMode="auto">
          <a:xfrm>
            <a:off x="8101330" y="2261870"/>
            <a:ext cx="34099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noProof="0" dirty="0">
                <a:ln>
                  <a:noFill/>
                </a:ln>
                <a:solidFill>
                  <a:prstClr val="black"/>
                </a:solidFill>
                <a:effectLst/>
                <a:uLnTx/>
                <a:uFillTx/>
                <a:latin typeface="+mn-lt"/>
                <a:cs typeface="+mn-lt"/>
                <a:sym typeface="+mn-ea"/>
              </a:rPr>
              <a:t>Let user1 posts a tweet and user2 and user3 are following user1. We store the complete information about the tweet in tweets column family. The tweetid and tweettime along with tweetnode value will be stored in user2timeline and</a:t>
            </a:r>
            <a:r>
              <a:rPr lang="en-US" noProof="0" dirty="0">
                <a:ln>
                  <a:noFill/>
                </a:ln>
                <a:solidFill>
                  <a:prstClr val="black"/>
                </a:solidFill>
                <a:effectLst/>
                <a:uLnTx/>
                <a:uFillTx/>
                <a:latin typeface="+mn-lt"/>
                <a:cs typeface="+mn-lt"/>
                <a:sym typeface="+mn-ea"/>
              </a:rPr>
              <a:t> </a:t>
            </a:r>
            <a:r>
              <a:rPr noProof="0" dirty="0">
                <a:ln>
                  <a:noFill/>
                </a:ln>
                <a:solidFill>
                  <a:prstClr val="black"/>
                </a:solidFill>
                <a:effectLst/>
                <a:uLnTx/>
                <a:uFillTx/>
                <a:latin typeface="+mn-lt"/>
                <a:cs typeface="+mn-lt"/>
                <a:sym typeface="+mn-ea"/>
              </a:rPr>
              <a:t>user3timeline column families.</a:t>
            </a:r>
            <a:endParaRPr noProof="0" dirty="0">
              <a:ln>
                <a:noFill/>
              </a:ln>
              <a:solidFill>
                <a:prstClr val="black"/>
              </a:solidFill>
              <a:effectLst/>
              <a:uLnTx/>
              <a:uFillTx/>
              <a:latin typeface="+mn-lt"/>
              <a:cs typeface="+mn-lt"/>
              <a:sym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05</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dirty="0" smtClean="0">
                <a:solidFill>
                  <a:srgbClr val="302A28"/>
                </a:solidFill>
                <a:latin typeface="Microsoft YaHei" panose="020B0503020204020204" pitchFamily="34" charset="-122"/>
                <a:ea typeface="Microsoft YaHei" panose="020B0503020204020204" pitchFamily="34" charset="-122"/>
              </a:rPr>
              <a:t>Conclusion</a:t>
            </a:r>
            <a:endParaRPr lang="en-US" altLang="zh-CN" sz="44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组合 312"/>
          <p:cNvGrpSpPr/>
          <p:nvPr/>
        </p:nvGrpSpPr>
        <p:grpSpPr>
          <a:xfrm>
            <a:off x="-956344" y="1022014"/>
            <a:ext cx="6935242" cy="6969064"/>
            <a:chOff x="-956344" y="1022014"/>
            <a:chExt cx="6935242" cy="6969064"/>
          </a:xfrm>
        </p:grpSpPr>
        <p:sp>
          <p:nvSpPr>
            <p:cNvPr id="101" name="Freeform 5"/>
            <p:cNvSpPr/>
            <p:nvPr/>
          </p:nvSpPr>
          <p:spPr bwMode="auto">
            <a:xfrm>
              <a:off x="-91219" y="2106091"/>
              <a:ext cx="4733267" cy="4012329"/>
            </a:xfrm>
            <a:custGeom>
              <a:avLst/>
              <a:gdLst>
                <a:gd name="T0" fmla="*/ 754 w 2659"/>
                <a:gd name="T1" fmla="*/ 0 h 2254"/>
                <a:gd name="T2" fmla="*/ 2659 w 2659"/>
                <a:gd name="T3" fmla="*/ 2137 h 2254"/>
                <a:gd name="T4" fmla="*/ 919 w 2659"/>
                <a:gd name="T5" fmla="*/ 2254 h 2254"/>
                <a:gd name="T6" fmla="*/ 0 w 2659"/>
                <a:gd name="T7" fmla="*/ 1400 h 2254"/>
                <a:gd name="T8" fmla="*/ 754 w 2659"/>
                <a:gd name="T9" fmla="*/ 0 h 2254"/>
              </a:gdLst>
              <a:ahLst/>
              <a:cxnLst>
                <a:cxn ang="0">
                  <a:pos x="T0" y="T1"/>
                </a:cxn>
                <a:cxn ang="0">
                  <a:pos x="T2" y="T3"/>
                </a:cxn>
                <a:cxn ang="0">
                  <a:pos x="T4" y="T5"/>
                </a:cxn>
                <a:cxn ang="0">
                  <a:pos x="T6" y="T7"/>
                </a:cxn>
                <a:cxn ang="0">
                  <a:pos x="T8" y="T9"/>
                </a:cxn>
              </a:cxnLst>
              <a:rect l="0" t="0" r="r" b="b"/>
              <a:pathLst>
                <a:path w="2659" h="2254">
                  <a:moveTo>
                    <a:pt x="754" y="0"/>
                  </a:moveTo>
                  <a:lnTo>
                    <a:pt x="2659" y="2137"/>
                  </a:lnTo>
                  <a:lnTo>
                    <a:pt x="919" y="2254"/>
                  </a:lnTo>
                  <a:lnTo>
                    <a:pt x="0" y="1400"/>
                  </a:lnTo>
                  <a:lnTo>
                    <a:pt x="75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508673" y="3238230"/>
              <a:ext cx="1459676" cy="1425855"/>
            </a:xfrm>
            <a:custGeom>
              <a:avLst/>
              <a:gdLst>
                <a:gd name="T0" fmla="*/ 0 w 820"/>
                <a:gd name="T1" fmla="*/ 176 h 801"/>
                <a:gd name="T2" fmla="*/ 820 w 820"/>
                <a:gd name="T3" fmla="*/ 0 h 801"/>
                <a:gd name="T4" fmla="*/ 561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1"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3" name="Freeform 7"/>
            <p:cNvSpPr/>
            <p:nvPr/>
          </p:nvSpPr>
          <p:spPr bwMode="auto">
            <a:xfrm>
              <a:off x="-495299" y="2131012"/>
              <a:ext cx="1459676" cy="1420514"/>
            </a:xfrm>
            <a:custGeom>
              <a:avLst/>
              <a:gdLst>
                <a:gd name="T0" fmla="*/ 0 w 820"/>
                <a:gd name="T1" fmla="*/ 176 h 798"/>
                <a:gd name="T2" fmla="*/ 820 w 820"/>
                <a:gd name="T3" fmla="*/ 0 h 798"/>
                <a:gd name="T4" fmla="*/ 564 w 820"/>
                <a:gd name="T5" fmla="*/ 798 h 798"/>
                <a:gd name="T6" fmla="*/ 0 w 820"/>
                <a:gd name="T7" fmla="*/ 176 h 798"/>
              </a:gdLst>
              <a:ahLst/>
              <a:cxnLst>
                <a:cxn ang="0">
                  <a:pos x="T0" y="T1"/>
                </a:cxn>
                <a:cxn ang="0">
                  <a:pos x="T2" y="T3"/>
                </a:cxn>
                <a:cxn ang="0">
                  <a:pos x="T4" y="T5"/>
                </a:cxn>
                <a:cxn ang="0">
                  <a:pos x="T6" y="T7"/>
                </a:cxn>
              </a:cxnLst>
              <a:rect l="0" t="0" r="r" b="b"/>
              <a:pathLst>
                <a:path w="820" h="798">
                  <a:moveTo>
                    <a:pt x="0" y="176"/>
                  </a:moveTo>
                  <a:lnTo>
                    <a:pt x="820"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1507304" y="3238230"/>
              <a:ext cx="1465017" cy="1425855"/>
            </a:xfrm>
            <a:custGeom>
              <a:avLst/>
              <a:gdLst>
                <a:gd name="T0" fmla="*/ 823 w 823"/>
                <a:gd name="T1" fmla="*/ 625 h 801"/>
                <a:gd name="T2" fmla="*/ 0 w 823"/>
                <a:gd name="T3" fmla="*/ 801 h 801"/>
                <a:gd name="T4" fmla="*/ 259 w 823"/>
                <a:gd name="T5" fmla="*/ 0 h 801"/>
                <a:gd name="T6" fmla="*/ 823 w 823"/>
                <a:gd name="T7" fmla="*/ 625 h 801"/>
              </a:gdLst>
              <a:ahLst/>
              <a:cxnLst>
                <a:cxn ang="0">
                  <a:pos x="T0" y="T1"/>
                </a:cxn>
                <a:cxn ang="0">
                  <a:pos x="T2" y="T3"/>
                </a:cxn>
                <a:cxn ang="0">
                  <a:pos x="T4" y="T5"/>
                </a:cxn>
                <a:cxn ang="0">
                  <a:pos x="T6" y="T7"/>
                </a:cxn>
              </a:cxnLst>
              <a:rect l="0" t="0" r="r" b="b"/>
              <a:pathLst>
                <a:path w="823" h="801">
                  <a:moveTo>
                    <a:pt x="823" y="625"/>
                  </a:moveTo>
                  <a:lnTo>
                    <a:pt x="0" y="801"/>
                  </a:lnTo>
                  <a:lnTo>
                    <a:pt x="259" y="0"/>
                  </a:lnTo>
                  <a:lnTo>
                    <a:pt x="823"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r>
                <a:rPr lang="en-US" altLang="zh-CN"/>
                <a:t>`</a:t>
              </a:r>
              <a:endParaRPr lang="en-US" altLang="zh-CN"/>
            </a:p>
          </p:txBody>
        </p:sp>
        <p:sp>
          <p:nvSpPr>
            <p:cNvPr id="105" name="Freeform 9"/>
            <p:cNvSpPr/>
            <p:nvPr/>
          </p:nvSpPr>
          <p:spPr bwMode="auto">
            <a:xfrm>
              <a:off x="1507304" y="4350787"/>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28" name="Freeform 32"/>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2" name="Freeform 76"/>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77"/>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78"/>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79"/>
            <p:cNvSpPr/>
            <p:nvPr/>
          </p:nvSpPr>
          <p:spPr bwMode="auto">
            <a:xfrm>
              <a:off x="3515249" y="6565223"/>
              <a:ext cx="1459676" cy="1425855"/>
            </a:xfrm>
            <a:custGeom>
              <a:avLst/>
              <a:gdLst>
                <a:gd name="T0" fmla="*/ 0 w 820"/>
                <a:gd name="T1" fmla="*/ 176 h 801"/>
                <a:gd name="T2" fmla="*/ 820 w 820"/>
                <a:gd name="T3" fmla="*/ 0 h 801"/>
                <a:gd name="T4" fmla="*/ 563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3"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6" name="Freeform 80"/>
            <p:cNvSpPr/>
            <p:nvPr/>
          </p:nvSpPr>
          <p:spPr bwMode="auto">
            <a:xfrm>
              <a:off x="2511276" y="5458005"/>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1"/>
            <p:cNvSpPr/>
            <p:nvPr/>
          </p:nvSpPr>
          <p:spPr bwMode="auto">
            <a:xfrm>
              <a:off x="4517441" y="6565223"/>
              <a:ext cx="1461457" cy="1425855"/>
            </a:xfrm>
            <a:custGeom>
              <a:avLst/>
              <a:gdLst>
                <a:gd name="T0" fmla="*/ 821 w 821"/>
                <a:gd name="T1" fmla="*/ 625 h 801"/>
                <a:gd name="T2" fmla="*/ 0 w 821"/>
                <a:gd name="T3" fmla="*/ 801 h 801"/>
                <a:gd name="T4" fmla="*/ 257 w 821"/>
                <a:gd name="T5" fmla="*/ 0 h 801"/>
                <a:gd name="T6" fmla="*/ 821 w 821"/>
                <a:gd name="T7" fmla="*/ 625 h 801"/>
              </a:gdLst>
              <a:ahLst/>
              <a:cxnLst>
                <a:cxn ang="0">
                  <a:pos x="T0" y="T1"/>
                </a:cxn>
                <a:cxn ang="0">
                  <a:pos x="T2" y="T3"/>
                </a:cxn>
                <a:cxn ang="0">
                  <a:pos x="T4" y="T5"/>
                </a:cxn>
                <a:cxn ang="0">
                  <a:pos x="T6" y="T7"/>
                </a:cxn>
              </a:cxnLst>
              <a:rect l="0" t="0" r="r" b="b"/>
              <a:pathLst>
                <a:path w="821" h="801">
                  <a:moveTo>
                    <a:pt x="821" y="625"/>
                  </a:moveTo>
                  <a:lnTo>
                    <a:pt x="0" y="801"/>
                  </a:lnTo>
                  <a:lnTo>
                    <a:pt x="257" y="0"/>
                  </a:lnTo>
                  <a:lnTo>
                    <a:pt x="821"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01" name="Freeform 105"/>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5" name="Freeform 149"/>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 name="Freeform 150"/>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151"/>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 name="Freeform 152"/>
            <p:cNvSpPr/>
            <p:nvPr/>
          </p:nvSpPr>
          <p:spPr bwMode="auto">
            <a:xfrm>
              <a:off x="47628" y="4664084"/>
              <a:ext cx="1459676" cy="1420514"/>
            </a:xfrm>
            <a:custGeom>
              <a:avLst/>
              <a:gdLst>
                <a:gd name="T0" fmla="*/ 0 w 820"/>
                <a:gd name="T1" fmla="*/ 174 h 798"/>
                <a:gd name="T2" fmla="*/ 820 w 820"/>
                <a:gd name="T3" fmla="*/ 0 h 798"/>
                <a:gd name="T4" fmla="*/ 563 w 820"/>
                <a:gd name="T5" fmla="*/ 798 h 798"/>
                <a:gd name="T6" fmla="*/ 0 w 820"/>
                <a:gd name="T7" fmla="*/ 174 h 798"/>
              </a:gdLst>
              <a:ahLst/>
              <a:cxnLst>
                <a:cxn ang="0">
                  <a:pos x="T0" y="T1"/>
                </a:cxn>
                <a:cxn ang="0">
                  <a:pos x="T2" y="T3"/>
                </a:cxn>
                <a:cxn ang="0">
                  <a:pos x="T4" y="T5"/>
                </a:cxn>
                <a:cxn ang="0">
                  <a:pos x="T6" y="T7"/>
                </a:cxn>
              </a:cxnLst>
              <a:rect l="0" t="0" r="r" b="b"/>
              <a:pathLst>
                <a:path w="820" h="798">
                  <a:moveTo>
                    <a:pt x="0" y="174"/>
                  </a:moveTo>
                  <a:lnTo>
                    <a:pt x="820" y="0"/>
                  </a:lnTo>
                  <a:lnTo>
                    <a:pt x="563" y="798"/>
                  </a:lnTo>
                  <a:lnTo>
                    <a:pt x="0" y="174"/>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9" name="Freeform 153"/>
            <p:cNvSpPr/>
            <p:nvPr/>
          </p:nvSpPr>
          <p:spPr bwMode="auto">
            <a:xfrm>
              <a:off x="-956344" y="3551526"/>
              <a:ext cx="1465017" cy="1422295"/>
            </a:xfrm>
            <a:custGeom>
              <a:avLst/>
              <a:gdLst>
                <a:gd name="T0" fmla="*/ 0 w 823"/>
                <a:gd name="T1" fmla="*/ 176 h 799"/>
                <a:gd name="T2" fmla="*/ 823 w 823"/>
                <a:gd name="T3" fmla="*/ 0 h 799"/>
                <a:gd name="T4" fmla="*/ 564 w 823"/>
                <a:gd name="T5" fmla="*/ 799 h 799"/>
                <a:gd name="T6" fmla="*/ 0 w 823"/>
                <a:gd name="T7" fmla="*/ 176 h 799"/>
              </a:gdLst>
              <a:ahLst/>
              <a:cxnLst>
                <a:cxn ang="0">
                  <a:pos x="T0" y="T1"/>
                </a:cxn>
                <a:cxn ang="0">
                  <a:pos x="T2" y="T3"/>
                </a:cxn>
                <a:cxn ang="0">
                  <a:pos x="T4" y="T5"/>
                </a:cxn>
                <a:cxn ang="0">
                  <a:pos x="T6" y="T7"/>
                </a:cxn>
              </a:cxnLst>
              <a:rect l="0" t="0" r="r" b="b"/>
              <a:pathLst>
                <a:path w="823" h="799">
                  <a:moveTo>
                    <a:pt x="0" y="176"/>
                  </a:moveTo>
                  <a:lnTo>
                    <a:pt x="823" y="0"/>
                  </a:lnTo>
                  <a:lnTo>
                    <a:pt x="564" y="799"/>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54"/>
            <p:cNvSpPr/>
            <p:nvPr/>
          </p:nvSpPr>
          <p:spPr bwMode="auto">
            <a:xfrm>
              <a:off x="1049821" y="4664084"/>
              <a:ext cx="1461457" cy="1420514"/>
            </a:xfrm>
            <a:custGeom>
              <a:avLst/>
              <a:gdLst>
                <a:gd name="T0" fmla="*/ 821 w 821"/>
                <a:gd name="T1" fmla="*/ 622 h 798"/>
                <a:gd name="T2" fmla="*/ 0 w 821"/>
                <a:gd name="T3" fmla="*/ 798 h 798"/>
                <a:gd name="T4" fmla="*/ 257 w 821"/>
                <a:gd name="T5" fmla="*/ 0 h 798"/>
                <a:gd name="T6" fmla="*/ 821 w 821"/>
                <a:gd name="T7" fmla="*/ 622 h 798"/>
              </a:gdLst>
              <a:ahLst/>
              <a:cxnLst>
                <a:cxn ang="0">
                  <a:pos x="T0" y="T1"/>
                </a:cxn>
                <a:cxn ang="0">
                  <a:pos x="T2" y="T3"/>
                </a:cxn>
                <a:cxn ang="0">
                  <a:pos x="T4" y="T5"/>
                </a:cxn>
                <a:cxn ang="0">
                  <a:pos x="T6" y="T7"/>
                </a:cxn>
              </a:cxnLst>
              <a:rect l="0" t="0" r="r" b="b"/>
              <a:pathLst>
                <a:path w="821" h="798">
                  <a:moveTo>
                    <a:pt x="821" y="622"/>
                  </a:moveTo>
                  <a:lnTo>
                    <a:pt x="0" y="798"/>
                  </a:lnTo>
                  <a:lnTo>
                    <a:pt x="257" y="0"/>
                  </a:lnTo>
                  <a:lnTo>
                    <a:pt x="821" y="622"/>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1" name="Freeform 155"/>
            <p:cNvSpPr/>
            <p:nvPr/>
          </p:nvSpPr>
          <p:spPr bwMode="auto">
            <a:xfrm>
              <a:off x="1049821" y="5771302"/>
              <a:ext cx="1461457" cy="1422295"/>
            </a:xfrm>
            <a:custGeom>
              <a:avLst/>
              <a:gdLst>
                <a:gd name="T0" fmla="*/ 0 w 821"/>
                <a:gd name="T1" fmla="*/ 176 h 799"/>
                <a:gd name="T2" fmla="*/ 821 w 821"/>
                <a:gd name="T3" fmla="*/ 0 h 799"/>
                <a:gd name="T4" fmla="*/ 564 w 821"/>
                <a:gd name="T5" fmla="*/ 799 h 799"/>
                <a:gd name="T6" fmla="*/ 0 w 821"/>
                <a:gd name="T7" fmla="*/ 176 h 799"/>
              </a:gdLst>
              <a:ahLst/>
              <a:cxnLst>
                <a:cxn ang="0">
                  <a:pos x="T0" y="T1"/>
                </a:cxn>
                <a:cxn ang="0">
                  <a:pos x="T2" y="T3"/>
                </a:cxn>
                <a:cxn ang="0">
                  <a:pos x="T4" y="T5"/>
                </a:cxn>
                <a:cxn ang="0">
                  <a:pos x="T6" y="T7"/>
                </a:cxn>
              </a:cxnLst>
              <a:rect l="0" t="0" r="r" b="b"/>
              <a:pathLst>
                <a:path w="821" h="799">
                  <a:moveTo>
                    <a:pt x="0" y="176"/>
                  </a:moveTo>
                  <a:lnTo>
                    <a:pt x="821" y="0"/>
                  </a:lnTo>
                  <a:lnTo>
                    <a:pt x="564" y="799"/>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4" name="Freeform 178"/>
            <p:cNvSpPr/>
            <p:nvPr/>
          </p:nvSpPr>
          <p:spPr bwMode="auto">
            <a:xfrm>
              <a:off x="47628" y="3551526"/>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 name="Freeform 223"/>
            <p:cNvSpPr/>
            <p:nvPr/>
          </p:nvSpPr>
          <p:spPr bwMode="auto">
            <a:xfrm>
              <a:off x="47628" y="3551525"/>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 name="Freeform 225"/>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0" name="Freeform 298"/>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03" name="矩形 302"/>
          <p:cNvSpPr/>
          <p:nvPr/>
        </p:nvSpPr>
        <p:spPr>
          <a:xfrm>
            <a:off x="2561807" y="939551"/>
            <a:ext cx="2569150" cy="1665104"/>
          </a:xfrm>
          <a:prstGeom prst="rect">
            <a:avLst/>
          </a:prstGeom>
          <a:noFill/>
          <a:ln w="57150">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SimSun" panose="02010600030101010101" pitchFamily="2" charset="-122"/>
              <a:ea typeface="SimSun" panose="02010600030101010101" pitchFamily="2" charset="-122"/>
            </a:endParaRPr>
          </a:p>
        </p:txBody>
      </p:sp>
      <p:sp>
        <p:nvSpPr>
          <p:cNvPr id="304" name="矩形 303"/>
          <p:cNvSpPr/>
          <p:nvPr/>
        </p:nvSpPr>
        <p:spPr>
          <a:xfrm>
            <a:off x="2616848" y="1517919"/>
            <a:ext cx="2458085" cy="583565"/>
          </a:xfrm>
          <a:prstGeom prst="rect">
            <a:avLst/>
          </a:prstGeom>
          <a:solidFill>
            <a:srgbClr val="1F2D35"/>
          </a:solidFill>
        </p:spPr>
        <p:txBody>
          <a:bodyPr wrap="none">
            <a:spAutoFit/>
          </a:bodyPr>
          <a:lstStyle/>
          <a:p>
            <a:r>
              <a:rPr lang="en-US" altLang="zh-CN" sz="3200" b="1" dirty="0" smtClean="0">
                <a:solidFill>
                  <a:srgbClr val="FDF9F7"/>
                </a:solidFill>
                <a:latin typeface="Microsoft YaHei" panose="020B0503020204020204" pitchFamily="34" charset="-122"/>
                <a:ea typeface="Microsoft YaHei" panose="020B0503020204020204" pitchFamily="34" charset="-122"/>
              </a:rPr>
              <a:t>CONTENTS</a:t>
            </a:r>
            <a:endParaRPr lang="zh-CN" altLang="en-US" sz="3200" b="1" dirty="0">
              <a:solidFill>
                <a:srgbClr val="FDF9F7"/>
              </a:solidFill>
              <a:latin typeface="Microsoft YaHei" panose="020B0503020204020204" pitchFamily="34" charset="-122"/>
              <a:ea typeface="Microsoft YaHei" panose="020B0503020204020204" pitchFamily="34" charset="-122"/>
            </a:endParaRPr>
          </a:p>
        </p:txBody>
      </p:sp>
      <p:sp>
        <p:nvSpPr>
          <p:cNvPr id="305" name="MH_Number_1"/>
          <p:cNvSpPr/>
          <p:nvPr>
            <p:custDataLst>
              <p:tags r:id="rId1"/>
            </p:custDataLst>
          </p:nvPr>
        </p:nvSpPr>
        <p:spPr>
          <a:xfrm>
            <a:off x="5979160" y="1530350"/>
            <a:ext cx="566420" cy="55816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6" name="MH_Entry_1"/>
          <p:cNvSpPr/>
          <p:nvPr>
            <p:custDataLst>
              <p:tags r:id="rId2"/>
            </p:custDataLst>
          </p:nvPr>
        </p:nvSpPr>
        <p:spPr>
          <a:xfrm>
            <a:off x="6733540" y="1530350"/>
            <a:ext cx="3752215" cy="55816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302A28"/>
                </a:solidFill>
                <a:latin typeface="Microsoft YaHei" panose="020B0503020204020204" pitchFamily="34" charset="-122"/>
                <a:ea typeface="Microsoft YaHei" panose="020B0503020204020204" pitchFamily="34" charset="-122"/>
              </a:rPr>
              <a:t>NoSQL</a:t>
            </a:r>
            <a:endParaRPr lang="en-US" altLang="zh-CN" sz="24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07" name="MH_Entry_2"/>
          <p:cNvSpPr/>
          <p:nvPr>
            <p:custDataLst>
              <p:tags r:id="rId3"/>
            </p:custDataLst>
          </p:nvPr>
        </p:nvSpPr>
        <p:spPr>
          <a:xfrm>
            <a:off x="6733540" y="2373630"/>
            <a:ext cx="3752215" cy="55816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302A28"/>
                </a:solidFill>
                <a:latin typeface="Microsoft YaHei" panose="020B0503020204020204" pitchFamily="34" charset="-122"/>
                <a:ea typeface="Microsoft YaHei" panose="020B0503020204020204" pitchFamily="34" charset="-122"/>
              </a:rPr>
              <a:t>Cassandra</a:t>
            </a:r>
            <a:endParaRPr lang="en-US" altLang="zh-CN" sz="24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08" name="MH_Number_2"/>
          <p:cNvSpPr/>
          <p:nvPr>
            <p:custDataLst>
              <p:tags r:id="rId4"/>
            </p:custDataLst>
          </p:nvPr>
        </p:nvSpPr>
        <p:spPr>
          <a:xfrm>
            <a:off x="5978525" y="2368550"/>
            <a:ext cx="566420" cy="55816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9" name="MH_Number_1"/>
          <p:cNvSpPr/>
          <p:nvPr>
            <p:custDataLst>
              <p:tags r:id="rId5"/>
            </p:custDataLst>
          </p:nvPr>
        </p:nvSpPr>
        <p:spPr>
          <a:xfrm>
            <a:off x="5978525" y="3220720"/>
            <a:ext cx="566420" cy="55816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0" name="MH_Entry_1"/>
          <p:cNvSpPr/>
          <p:nvPr>
            <p:custDataLst>
              <p:tags r:id="rId6"/>
            </p:custDataLst>
          </p:nvPr>
        </p:nvSpPr>
        <p:spPr>
          <a:xfrm>
            <a:off x="6733540" y="3225800"/>
            <a:ext cx="3752215" cy="55816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302A28"/>
                </a:solidFill>
                <a:latin typeface="Microsoft YaHei" panose="020B0503020204020204" pitchFamily="34" charset="-122"/>
                <a:ea typeface="Microsoft YaHei" panose="020B0503020204020204" pitchFamily="34" charset="-122"/>
              </a:rPr>
              <a:t>Twitter &amp; Cassandra</a:t>
            </a:r>
            <a:endParaRPr lang="en-US" altLang="zh-CN" sz="24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11" name="MH_Entry_2"/>
          <p:cNvSpPr/>
          <p:nvPr>
            <p:custDataLst>
              <p:tags r:id="rId7"/>
            </p:custDataLst>
          </p:nvPr>
        </p:nvSpPr>
        <p:spPr>
          <a:xfrm>
            <a:off x="6733540" y="4077970"/>
            <a:ext cx="3752215" cy="55816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302A28"/>
                </a:solidFill>
                <a:latin typeface="Microsoft YaHei" panose="020B0503020204020204" pitchFamily="34" charset="-122"/>
                <a:ea typeface="Microsoft YaHei" panose="020B0503020204020204" pitchFamily="34" charset="-122"/>
              </a:rPr>
              <a:t>Query Driven Model</a:t>
            </a:r>
            <a:endParaRPr lang="en-US" altLang="zh-CN" sz="24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12" name="MH_Number_2"/>
          <p:cNvSpPr/>
          <p:nvPr>
            <p:custDataLst>
              <p:tags r:id="rId8"/>
            </p:custDataLst>
          </p:nvPr>
        </p:nvSpPr>
        <p:spPr>
          <a:xfrm>
            <a:off x="5978525" y="4072890"/>
            <a:ext cx="566420" cy="55816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MH_Entry_2"/>
          <p:cNvSpPr/>
          <p:nvPr>
            <p:custDataLst>
              <p:tags r:id="rId9"/>
            </p:custDataLst>
          </p:nvPr>
        </p:nvSpPr>
        <p:spPr>
          <a:xfrm>
            <a:off x="6733540" y="4901565"/>
            <a:ext cx="3752215" cy="55816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2400" spc="200" dirty="0" smtClean="0">
                <a:solidFill>
                  <a:srgbClr val="302A28"/>
                </a:solidFill>
                <a:latin typeface="Microsoft YaHei" panose="020B0503020204020204" pitchFamily="34" charset="-122"/>
                <a:ea typeface="Microsoft YaHei" panose="020B0503020204020204" pitchFamily="34" charset="-122"/>
              </a:rPr>
              <a:t>Conclusion</a:t>
            </a:r>
            <a:endParaRPr lang="en-US" altLang="zh-CN" sz="24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 name="MH_Number_2"/>
          <p:cNvSpPr/>
          <p:nvPr>
            <p:custDataLst>
              <p:tags r:id="rId10"/>
            </p:custDataLst>
          </p:nvPr>
        </p:nvSpPr>
        <p:spPr>
          <a:xfrm>
            <a:off x="5978525" y="4896485"/>
            <a:ext cx="566420" cy="55816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05</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a:solidFill>
                  <a:srgbClr val="302A28"/>
                </a:solidFill>
                <a:latin typeface="Microsoft YaHei" panose="020B0503020204020204" pitchFamily="34" charset="-122"/>
                <a:ea typeface="Microsoft YaHei" panose="020B0503020204020204" pitchFamily="34" charset="-122"/>
              </a:rPr>
              <a:t>Conclusion</a:t>
            </a:r>
            <a:endParaRPr lang="en-US" altLang="zh-CN" sz="2400"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04545" y="1325880"/>
            <a:ext cx="10607675" cy="2584450"/>
          </a:xfrm>
          <a:prstGeom prst="rect">
            <a:avLst/>
          </a:prstGeom>
          <a:noFill/>
        </p:spPr>
        <p:txBody>
          <a:bodyPr wrap="square" rtlCol="0" anchor="t">
            <a:spAutoFit/>
          </a:bodyPr>
          <a:p>
            <a:pPr marL="285750" indent="-285750">
              <a:buFont typeface="Arial" panose="020B0604020202020204" pitchFamily="34" charset="0"/>
              <a:buChar char="•"/>
            </a:pPr>
            <a:r>
              <a:rPr lang="en-US"/>
              <a:t>Cassandra data model is the best choice to store huge volume of time series data with high availability and performance. </a:t>
            </a:r>
            <a:endParaRPr lang="en-US"/>
          </a:p>
          <a:p>
            <a:pPr marL="285750" indent="-285750">
              <a:buFont typeface="Arial" panose="020B0604020202020204" pitchFamily="34" charset="0"/>
              <a:buChar char="•"/>
            </a:pPr>
            <a:r>
              <a:rPr lang="en-US"/>
              <a:t>Usually provides very efficient read operations because of sequential insertion of data in the database and this query driven data model adds to its querying efficiency in implementing the tweet storage system.</a:t>
            </a:r>
            <a:endParaRPr lang="en-US"/>
          </a:p>
          <a:p>
            <a:pPr marL="285750" indent="-285750">
              <a:buFont typeface="Arial" panose="020B0604020202020204" pitchFamily="34" charset="0"/>
              <a:buChar char="•"/>
            </a:pPr>
            <a:r>
              <a:rPr lang="en-US"/>
              <a:t>Also gives flexibility in removing older data from database automatically, which is not there in RDBMS. TTL (Time to Live) function can be used while inserting data to expire it after a certain period of time. In case of tweets, that period can be set to 10 to 12 months ideally as users tend to check out the latest tweets only.</a:t>
            </a:r>
            <a:endParaRPr lang="en-US"/>
          </a:p>
        </p:txBody>
      </p:sp>
      <p:sp>
        <p:nvSpPr>
          <p:cNvPr id="3" name="Text Box 2"/>
          <p:cNvSpPr txBox="1"/>
          <p:nvPr/>
        </p:nvSpPr>
        <p:spPr>
          <a:xfrm>
            <a:off x="804545" y="4189095"/>
            <a:ext cx="3164840" cy="368300"/>
          </a:xfrm>
          <a:prstGeom prst="rect">
            <a:avLst/>
          </a:prstGeom>
          <a:noFill/>
        </p:spPr>
        <p:txBody>
          <a:bodyPr wrap="square" rtlCol="0">
            <a:spAutoFit/>
          </a:bodyPr>
          <a:p>
            <a:r>
              <a:rPr lang="en-US"/>
              <a:t>FUTURE WORK</a:t>
            </a:r>
            <a:endParaRPr lang="en-US"/>
          </a:p>
        </p:txBody>
      </p:sp>
      <p:sp>
        <p:nvSpPr>
          <p:cNvPr id="4" name="Text Box 3"/>
          <p:cNvSpPr txBox="1"/>
          <p:nvPr/>
        </p:nvSpPr>
        <p:spPr>
          <a:xfrm>
            <a:off x="804545" y="4780915"/>
            <a:ext cx="10608310" cy="645160"/>
          </a:xfrm>
          <a:prstGeom prst="rect">
            <a:avLst/>
          </a:prstGeom>
          <a:noFill/>
        </p:spPr>
        <p:txBody>
          <a:bodyPr wrap="square" rtlCol="0" anchor="t">
            <a:spAutoFit/>
          </a:bodyPr>
          <a:p>
            <a:r>
              <a:rPr lang="en-US"/>
              <a:t>The future scope of this paper can be to use Cassandra data model to implement other functionalities of twitter like maintaining relationship between user and their followers.</a:t>
            </a:r>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Text Box 1"/>
          <p:cNvSpPr txBox="1"/>
          <p:nvPr/>
        </p:nvSpPr>
        <p:spPr>
          <a:xfrm>
            <a:off x="793750" y="1569720"/>
            <a:ext cx="10607675" cy="5077460"/>
          </a:xfrm>
          <a:prstGeom prst="rect">
            <a:avLst/>
          </a:prstGeom>
          <a:noFill/>
        </p:spPr>
        <p:txBody>
          <a:bodyPr wrap="square" rtlCol="0" anchor="t">
            <a:spAutoFit/>
          </a:bodyPr>
          <a:p>
            <a:r>
              <a:rPr lang="en-US"/>
              <a:t> My strategy for implementing will be as follows:</a:t>
            </a:r>
            <a:endParaRPr lang="en-US"/>
          </a:p>
          <a:p>
            <a:endParaRPr lang="en-US"/>
          </a:p>
          <a:p>
            <a:pPr marL="285750" indent="-285750">
              <a:buFont typeface="Arial" panose="020B0604020202020204" pitchFamily="34" charset="0"/>
              <a:buChar char="•"/>
            </a:pPr>
            <a:r>
              <a:rPr lang="en-US"/>
              <a:t>Follow the SimpleStrategy with a single node</a:t>
            </a:r>
            <a:endParaRPr lang="en-US"/>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Using Cassandra database and implement a query driven model</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Applying the time series functionality and sorting the tweets in descending order</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The following functions will be tried:</a:t>
            </a:r>
            <a:endParaRPr lang="en-US">
              <a:sym typeface="+mn-ea"/>
            </a:endParaRPr>
          </a:p>
          <a:p>
            <a:pPr marL="742950" lvl="1" indent="-285750">
              <a:buFont typeface="Arial" panose="020B0604020202020204" pitchFamily="34" charset="0"/>
              <a:buChar char="•"/>
            </a:pPr>
            <a:r>
              <a:rPr lang="en-US">
                <a:sym typeface="+mn-ea"/>
              </a:rPr>
              <a:t>Given an author name, display all tweets posted by that author</a:t>
            </a:r>
            <a:endParaRPr lang="en-US">
              <a:sym typeface="+mn-ea"/>
            </a:endParaRPr>
          </a:p>
          <a:p>
            <a:pPr marL="742950" lvl="1" indent="-285750">
              <a:buFont typeface="Arial" panose="020B0604020202020204" pitchFamily="34" charset="0"/>
              <a:buChar char="•"/>
            </a:pPr>
            <a:r>
              <a:rPr lang="en-US">
                <a:sym typeface="+mn-ea"/>
              </a:rPr>
              <a:t>Given a keyword, retrieve the tweets containing the keyword and sort them by their popularity in decreasing order</a:t>
            </a:r>
            <a:endParaRPr lang="en-US">
              <a:sym typeface="+mn-ea"/>
            </a:endParaRPr>
          </a:p>
          <a:p>
            <a:pPr marL="742950" lvl="1" indent="-285750">
              <a:buFont typeface="Arial" panose="020B0604020202020204" pitchFamily="34" charset="0"/>
              <a:buChar char="•"/>
            </a:pPr>
            <a:r>
              <a:rPr lang="en-US">
                <a:sym typeface="+mn-ea"/>
              </a:rPr>
              <a:t>Given a hashtag, retrieve all tweets containing the hashtag</a:t>
            </a:r>
            <a:endParaRPr lang="en-US">
              <a:sym typeface="+mn-ea"/>
            </a:endParaRPr>
          </a:p>
          <a:p>
            <a:pPr marL="742950" lvl="1" indent="-285750">
              <a:buFont typeface="Arial" panose="020B0604020202020204" pitchFamily="34" charset="0"/>
              <a:buChar char="•"/>
            </a:pPr>
            <a:r>
              <a:rPr lang="en-US">
                <a:sym typeface="+mn-ea"/>
              </a:rPr>
              <a:t>Given an author name, retrieve all tweets that mentions the author</a:t>
            </a:r>
            <a:endParaRPr lang="en-US">
              <a:sym typeface="+mn-ea"/>
            </a:endParaRPr>
          </a:p>
          <a:p>
            <a:pPr marL="742950" lvl="1" indent="-285750">
              <a:buFont typeface="Arial" panose="020B0604020202020204" pitchFamily="34" charset="0"/>
              <a:buChar char="•"/>
            </a:pPr>
            <a:r>
              <a:rPr lang="en-US">
                <a:sym typeface="+mn-ea"/>
              </a:rPr>
              <a:t>Retrieve all tweets from a given location</a:t>
            </a:r>
            <a:endParaRPr lang="en-US">
              <a:sym typeface="+mn-ea"/>
            </a:endParaRPr>
          </a:p>
          <a:p>
            <a:pPr marL="742950" lvl="1" indent="-285750">
              <a:buFont typeface="Arial" panose="020B0604020202020204" pitchFamily="34" charset="0"/>
              <a:buChar char="•"/>
            </a:pPr>
            <a:r>
              <a:rPr lang="en-US">
                <a:sym typeface="+mn-ea"/>
              </a:rPr>
              <a:t>Given a date, delete all tweets posted on that day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MH_Entry_1"/>
          <p:cNvSpPr/>
          <p:nvPr>
            <p:custDataLst>
              <p:tags r:id="rId1"/>
            </p:custDataLst>
          </p:nvPr>
        </p:nvSpPr>
        <p:spPr>
          <a:xfrm>
            <a:off x="3417570" y="480060"/>
            <a:ext cx="5360035" cy="845820"/>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spc="200" dirty="0">
                <a:solidFill>
                  <a:srgbClr val="302A28"/>
                </a:solidFill>
                <a:latin typeface="Microsoft YaHei" panose="020B0503020204020204" pitchFamily="34" charset="-122"/>
                <a:ea typeface="Microsoft YaHei" panose="020B0503020204020204" pitchFamily="34" charset="-122"/>
              </a:rPr>
              <a:t>Implementation Strategy</a:t>
            </a:r>
            <a:endParaRPr lang="en-US" altLang="zh-CN" sz="2800" b="1"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MH_Entry_1"/>
          <p:cNvSpPr/>
          <p:nvPr>
            <p:custDataLst>
              <p:tags r:id="rId1"/>
            </p:custDataLst>
          </p:nvPr>
        </p:nvSpPr>
        <p:spPr>
          <a:xfrm>
            <a:off x="5003165" y="480060"/>
            <a:ext cx="218567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b="1" spc="200" dirty="0">
                <a:solidFill>
                  <a:srgbClr val="302A28"/>
                </a:solidFill>
                <a:latin typeface="Microsoft YaHei" panose="020B0503020204020204" pitchFamily="34" charset="-122"/>
                <a:ea typeface="Microsoft YaHei" panose="020B0503020204020204" pitchFamily="34" charset="-122"/>
              </a:rPr>
              <a:t>References</a:t>
            </a:r>
            <a:endParaRPr lang="en-US" altLang="zh-CN" sz="2400" b="1"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793750" y="1325880"/>
            <a:ext cx="10607675" cy="4799965"/>
          </a:xfrm>
          <a:prstGeom prst="rect">
            <a:avLst/>
          </a:prstGeom>
          <a:noFill/>
        </p:spPr>
        <p:txBody>
          <a:bodyPr wrap="square" rtlCol="0" anchor="t">
            <a:spAutoFit/>
          </a:bodyPr>
          <a:p>
            <a:r>
              <a:rPr lang="en-US"/>
              <a:t>[1]. Ramesh, D., Sinha, A., &amp; Singh, S. (2016, March). Data modelling for discrete time series data using Cassandra and MongoDB. In Recent Advances in Information Technology (RAIT), 2016 3rd International Conference on (pp. 598-601). IEEE. </a:t>
            </a:r>
            <a:endParaRPr lang="en-US"/>
          </a:p>
          <a:p>
            <a:r>
              <a:rPr lang="en-US"/>
              <a:t>[2]. Naguri, K., Sil, P., &amp; Mukherjee, N. (2015, October). Design of a health-data model and a query-driven implementation in Cassandra. In E-health Networking, Application &amp; Services (HealthCom), 2015 17th International Conference on (pp. 144- 148). IEEE. </a:t>
            </a:r>
            <a:endParaRPr lang="en-US"/>
          </a:p>
          <a:p>
            <a:r>
              <a:rPr lang="en-US"/>
              <a:t>[3]. Chebotko, A., Kashlev, A., &amp; Lu, S. (2015, June). A big data modeling methodology for Apache Cassandra. In Big Data (BigData Congress), 2015 IEEE International Congress on (pp. 238-245). IEEE. </a:t>
            </a:r>
            <a:endParaRPr lang="en-US"/>
          </a:p>
          <a:p>
            <a:r>
              <a:rPr lang="en-US"/>
              <a:t>[4]. The infrastructure behind Twitter- https:// blog.twitter. com/ engineering/ en us/ topics/infrastructure/ 2017/the-infrastructure-behind-twitter_x0002_scale.html </a:t>
            </a:r>
            <a:endParaRPr lang="en-US"/>
          </a:p>
          <a:p>
            <a:r>
              <a:rPr lang="en-US"/>
              <a:t>[5]. Apache Cassandra Documentation on Cassandra architecture- http://cassandra.apache.org/ doc/ latest/ architecture/ index.html</a:t>
            </a:r>
            <a:endParaRPr lang="en-US"/>
          </a:p>
          <a:p>
            <a:r>
              <a:rPr lang="en-US"/>
              <a:t>[6]. Datastax documentation for data modeling in Cassandra https:// www.datastax.com/ dev/ blog/ basic_x0002_rules-of-cassandra-data-modeling</a:t>
            </a:r>
            <a:endParaRPr lang="en-US"/>
          </a:p>
          <a:p>
            <a:r>
              <a:rPr lang="en-US"/>
              <a:t>[7]. Hernandez, R., Becerra, Y., Torres, J., &amp; Ayguad, E. (2015). Automatic query driven data modelling in Cassandra. Procedia Computer Science, 51, 2822-2826.</a:t>
            </a:r>
            <a:endParaRPr 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9018" y="-1345301"/>
            <a:ext cx="7851247" cy="7890394"/>
            <a:chOff x="6689725" y="1439863"/>
            <a:chExt cx="5730876" cy="5759450"/>
          </a:xfrm>
        </p:grpSpPr>
        <p:sp>
          <p:nvSpPr>
            <p:cNvPr id="15"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16"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7"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9"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20"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5" name="矩形 4"/>
          <p:cNvSpPr/>
          <p:nvPr/>
        </p:nvSpPr>
        <p:spPr>
          <a:xfrm>
            <a:off x="5022608" y="3137124"/>
            <a:ext cx="3474511" cy="1198880"/>
          </a:xfrm>
          <a:prstGeom prst="rect">
            <a:avLst/>
          </a:prstGeom>
        </p:spPr>
        <p:txBody>
          <a:bodyPr wrap="square">
            <a:spAutoFit/>
          </a:bodyPr>
          <a:lstStyle/>
          <a:p>
            <a:pPr algn="ctr"/>
            <a:r>
              <a:rPr lang="en-US" altLang="zh-CN" sz="3600" dirty="0" smtClean="0">
                <a:solidFill>
                  <a:srgbClr val="1F2D35"/>
                </a:solidFill>
                <a:cs typeface="+mn-lt"/>
              </a:rPr>
              <a:t>THANK YOU FOR LISTENING</a:t>
            </a:r>
            <a:endParaRPr lang="en-US" altLang="zh-CN" sz="3600" dirty="0">
              <a:solidFill>
                <a:srgbClr val="1F2D35"/>
              </a:solidFill>
              <a:cs typeface="+mn-lt"/>
            </a:endParaRPr>
          </a:p>
        </p:txBody>
      </p:sp>
      <p:sp>
        <p:nvSpPr>
          <p:cNvPr id="6" name="圆角矩形 5"/>
          <p:cNvSpPr/>
          <p:nvPr/>
        </p:nvSpPr>
        <p:spPr>
          <a:xfrm>
            <a:off x="4870402" y="2934173"/>
            <a:ext cx="3785566" cy="1601280"/>
          </a:xfrm>
          <a:prstGeom prst="round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955993" y="2599896"/>
            <a:ext cx="6170578" cy="4783516"/>
            <a:chOff x="4991100" y="1439863"/>
            <a:chExt cx="7429501" cy="5759450"/>
          </a:xfrm>
        </p:grpSpPr>
        <p:sp>
          <p:nvSpPr>
            <p:cNvPr id="8"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9"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0"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2"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3"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4" name="Rectangles 3"/>
          <p:cNvSpPr/>
          <p:nvPr/>
        </p:nvSpPr>
        <p:spPr>
          <a:xfrm>
            <a:off x="5394325" y="4535170"/>
            <a:ext cx="2737485" cy="456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latin typeface="Microsoft YaHei UI" panose="020B0503020204020204" charset="-122"/>
                <a:ea typeface="Microsoft YaHei UI" panose="020B0503020204020204" charset="-122"/>
                <a:cs typeface="+mn-lt"/>
              </a:rPr>
              <a:t>Harsh Shah - 1911081</a:t>
            </a:r>
            <a:endParaRPr lang="en-US" b="1">
              <a:latin typeface="Microsoft YaHei UI" panose="020B0503020204020204" charset="-122"/>
              <a:ea typeface="Microsoft YaHei UI" panose="020B0503020204020204" charset="-122"/>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dirty="0">
                <a:solidFill>
                  <a:srgbClr val="302A28"/>
                </a:solidFill>
                <a:latin typeface="Microsoft YaHei" panose="020B0503020204020204" pitchFamily="34" charset="-122"/>
                <a:ea typeface="Microsoft YaHei" panose="020B0503020204020204" pitchFamily="34" charset="-122"/>
              </a:rPr>
              <a:t>NoSQL</a:t>
            </a:r>
            <a:endParaRPr lang="en-US" altLang="zh-CN" sz="4400" b="1" spc="200" dirty="0">
              <a:solidFill>
                <a:srgbClr val="302A28"/>
              </a:solidFill>
              <a:latin typeface="Microsoft YaHei" panose="020B0503020204020204" pitchFamily="34" charset="-122"/>
              <a:ea typeface="Microsoft YaHei" panose="020B0503020204020204" pitchFamily="34" charset="-122"/>
            </a:endParaRPr>
          </a:p>
        </p:txBody>
      </p:sp>
      <p:sp>
        <p:nvSpPr>
          <p:cNvPr id="234" name="矩形 52"/>
          <p:cNvSpPr>
            <a:spLocks noChangeArrowheads="1"/>
          </p:cNvSpPr>
          <p:nvPr/>
        </p:nvSpPr>
        <p:spPr bwMode="auto">
          <a:xfrm>
            <a:off x="5076748" y="3105726"/>
            <a:ext cx="4927436" cy="83756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NoSQL databases (aka "not only SQL") are non tabular, and store data differently than relational tables.</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17"/>
          <p:cNvSpPr>
            <a:spLocks noChangeArrowheads="1"/>
          </p:cNvSpPr>
          <p:nvPr/>
        </p:nvSpPr>
        <p:spPr bwMode="auto">
          <a:xfrm>
            <a:off x="1824351" y="1448491"/>
            <a:ext cx="21634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Why NoSQL?</a:t>
            </a:r>
            <a:endPar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4" name="矩形 124"/>
          <p:cNvSpPr>
            <a:spLocks noChangeArrowheads="1"/>
          </p:cNvSpPr>
          <p:nvPr/>
        </p:nvSpPr>
        <p:spPr bwMode="auto">
          <a:xfrm>
            <a:off x="1824351" y="2304154"/>
            <a:ext cx="8543297" cy="3692525"/>
          </a:xfrm>
          <a:prstGeom prst="rect">
            <a:avLst/>
          </a:prstGeom>
          <a:noFill/>
          <a:ln>
            <a:noFill/>
          </a:ln>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atin typeface="+mn-lt"/>
                <a:cs typeface="+mn-lt"/>
              </a:rPr>
              <a:t>The 21st century saw the rise of Web 2.0 companies like Facebook, Google, Amazon, Twitter etc. The big data challenges rising from these triggered a surge in the demand for NoSQL databases. The shift from relational data models to non-relational ones can be attributed to:</a:t>
            </a:r>
            <a:endParaRPr lang="en-US">
              <a:latin typeface="+mn-lt"/>
              <a:cs typeface="+mn-lt"/>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a:latin typeface="+mn-lt"/>
                <a:cs typeface="+mn-lt"/>
              </a:rPr>
              <a:t>The relational model does not provide enough flexibility to handle operations on big data. </a:t>
            </a:r>
            <a:endParaRPr>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a:latin typeface="+mn-lt"/>
                <a:cs typeface="+mn-lt"/>
              </a:rPr>
              <a:t>The static nature of the relational data models makes them inefficient in handling time series applications as well as high velocity data. </a:t>
            </a:r>
            <a:endParaRPr>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a:latin typeface="+mn-lt"/>
                <a:cs typeface="+mn-lt"/>
              </a:rPr>
              <a:t>RDBMS is vertically scalable i.e. its limits are defined by hardware as compared to horizontal scalability of NoSQL databases which allows increase in capacity by simply connecting multiple hardware or software entities.</a:t>
            </a:r>
            <a:endParaRPr>
              <a:latin typeface="+mn-lt"/>
              <a:cs typeface="+mn-lt"/>
            </a:endParaRPr>
          </a:p>
        </p:txBody>
      </p:sp>
      <p:cxnSp>
        <p:nvCxnSpPr>
          <p:cNvPr id="15" name="直接连接符 14"/>
          <p:cNvCxnSpPr/>
          <p:nvPr/>
        </p:nvCxnSpPr>
        <p:spPr>
          <a:xfrm flipV="1">
            <a:off x="1855470" y="2103120"/>
            <a:ext cx="2101215" cy="698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1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231F20"/>
                </a:solidFill>
                <a:latin typeface="Microsoft YaHei" panose="020B0503020204020204" pitchFamily="34" charset="-122"/>
                <a:ea typeface="Microsoft YaHei" panose="020B0503020204020204" pitchFamily="34" charset="-122"/>
              </a:rPr>
              <a:t>NoSQL</a:t>
            </a:r>
            <a:endParaRPr lang="en-US" altLang="zh-CN" sz="2400" spc="200" dirty="0" smtClean="0">
              <a:solidFill>
                <a:srgbClr val="231F20"/>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17"/>
          <p:cNvSpPr>
            <a:spLocks noChangeArrowheads="1"/>
          </p:cNvSpPr>
          <p:nvPr/>
        </p:nvSpPr>
        <p:spPr bwMode="auto">
          <a:xfrm>
            <a:off x="6645275" y="1143635"/>
            <a:ext cx="34626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Solution: Cassandra</a:t>
            </a:r>
            <a:endPar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1" name="矩形 124"/>
          <p:cNvSpPr>
            <a:spLocks noChangeArrowheads="1"/>
          </p:cNvSpPr>
          <p:nvPr/>
        </p:nvSpPr>
        <p:spPr bwMode="auto">
          <a:xfrm>
            <a:off x="6645300" y="1656401"/>
            <a:ext cx="4055004"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Cassandra’s ability to handle the discrete time series data efficiently</a:t>
            </a: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raises its stake to be an ideal fit</a:t>
            </a: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for this use case. To accommodate this instance, in this paper, a Cassandra</a:t>
            </a: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data model is suggested primarily for</a:t>
            </a: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storing the tweets and maintaining the timeline of each and every user on</a:t>
            </a: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Twitter.</a:t>
            </a:r>
            <a:endParaRPr kumimoji="0"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20" name="矩形 117"/>
          <p:cNvSpPr>
            <a:spLocks noChangeArrowheads="1"/>
          </p:cNvSpPr>
          <p:nvPr/>
        </p:nvSpPr>
        <p:spPr bwMode="auto">
          <a:xfrm>
            <a:off x="1425486" y="3520621"/>
            <a:ext cx="2902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Twitter</a:t>
            </a:r>
            <a:r>
              <a:rPr kumimoji="0" lang="en-US" altLang="zh-CN" sz="2400" b="1" i="0" u="none" strike="noStrike" kern="1200" cap="none" spc="0" normalizeH="0" baseline="0" noProof="0" dirty="0">
                <a:ln>
                  <a:noFill/>
                </a:ln>
                <a:solidFill>
                  <a:prstClr val="black"/>
                </a:solidFill>
                <a:effectLst/>
                <a:uLnTx/>
                <a:uFillTx/>
                <a:latin typeface="Microsoft YaHei UI" panose="020B0503020204020204" charset="-122"/>
                <a:ea typeface="Microsoft YaHei UI" panose="020B0503020204020204" charset="-122"/>
                <a:cs typeface="+mn-cs"/>
              </a:rPr>
              <a:t>’s</a:t>
            </a: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dilemma</a:t>
            </a:r>
            <a:endPar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1" name="矩形 124"/>
          <p:cNvSpPr>
            <a:spLocks noChangeArrowheads="1"/>
          </p:cNvSpPr>
          <p:nvPr/>
        </p:nvSpPr>
        <p:spPr bwMode="auto">
          <a:xfrm>
            <a:off x="1425487" y="4033384"/>
            <a:ext cx="4055004"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Twitter is a microblogging site with millions of users around the globe.</a:t>
            </a:r>
            <a:endPar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Twitter juggles around 10,000 tweets per second (500 million per day) and hence efficient storage of these tweets is of primary importance to them. </a:t>
            </a:r>
            <a:endPar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231F20"/>
                </a:solidFill>
                <a:latin typeface="Microsoft YaHei" panose="020B0503020204020204" pitchFamily="34" charset="-122"/>
                <a:ea typeface="Microsoft YaHei" panose="020B0503020204020204" pitchFamily="34" charset="-122"/>
              </a:rPr>
              <a:t>NoSQL</a:t>
            </a:r>
            <a:endParaRPr lang="en-US" altLang="zh-CN" sz="2400" spc="200" dirty="0" smtClean="0">
              <a:solidFill>
                <a:srgbClr val="231F20"/>
              </a:solidFill>
              <a:latin typeface="Microsoft YaHei" panose="020B0503020204020204" pitchFamily="34" charset="-122"/>
              <a:ea typeface="Microsoft YaHei" panose="020B0503020204020204" pitchFamily="34" charset="-122"/>
            </a:endParaRPr>
          </a:p>
        </p:txBody>
      </p:sp>
      <p:pic>
        <p:nvPicPr>
          <p:cNvPr id="4" name="Content Placeholder 3"/>
          <p:cNvPicPr>
            <a:picLocks noChangeAspect="1"/>
          </p:cNvPicPr>
          <p:nvPr>
            <p:ph idx="1"/>
          </p:nvPr>
        </p:nvPicPr>
        <p:blipFill>
          <a:blip r:embed="rId3"/>
          <a:stretch>
            <a:fillRect/>
          </a:stretch>
        </p:blipFill>
        <p:spPr>
          <a:xfrm>
            <a:off x="2339975" y="1143635"/>
            <a:ext cx="2226945" cy="2226945"/>
          </a:xfrm>
          <a:prstGeom prst="rect">
            <a:avLst/>
          </a:prstGeom>
        </p:spPr>
      </p:pic>
      <p:pic>
        <p:nvPicPr>
          <p:cNvPr id="6" name="Picture 5"/>
          <p:cNvPicPr>
            <a:picLocks noChangeAspect="1"/>
          </p:cNvPicPr>
          <p:nvPr/>
        </p:nvPicPr>
        <p:blipFill>
          <a:blip r:embed="rId4"/>
          <a:stretch>
            <a:fillRect/>
          </a:stretch>
        </p:blipFill>
        <p:spPr>
          <a:xfrm>
            <a:off x="6691630" y="3963670"/>
            <a:ext cx="3963035" cy="222631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dirty="0" smtClean="0">
                <a:solidFill>
                  <a:srgbClr val="302A28"/>
                </a:solidFill>
                <a:latin typeface="Microsoft YaHei" panose="020B0503020204020204" pitchFamily="34" charset="-122"/>
                <a:ea typeface="Microsoft YaHei" panose="020B0503020204020204" pitchFamily="34" charset="-122"/>
              </a:rPr>
              <a:t>Cassandra</a:t>
            </a:r>
            <a:endParaRPr lang="en-US" altLang="zh-CN" sz="4400" b="1" spc="200" dirty="0" smtClean="0">
              <a:solidFill>
                <a:srgbClr val="302A28"/>
              </a:solidFill>
              <a:latin typeface="Microsoft YaHei" panose="020B0503020204020204" pitchFamily="34" charset="-122"/>
              <a:ea typeface="Microsoft YaHei" panose="020B0503020204020204" pitchFamily="34" charset="-122"/>
            </a:endParaRPr>
          </a:p>
        </p:txBody>
      </p:sp>
      <p:sp>
        <p:nvSpPr>
          <p:cNvPr id="234" name="矩形 52"/>
          <p:cNvSpPr>
            <a:spLocks noChangeArrowheads="1"/>
          </p:cNvSpPr>
          <p:nvPr/>
        </p:nvSpPr>
        <p:spPr bwMode="auto">
          <a:xfrm>
            <a:off x="5076748" y="3105726"/>
            <a:ext cx="4927436" cy="158369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Apache Cassandra is a free and open-source, distributed, wide-column store, NoSQL </a:t>
            </a:r>
            <a:r>
              <a:rPr kumimoji="0" lang="en-US"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DBMS</a:t>
            </a: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designed to handle large amounts of data across many commodity servers, providing high availability with no single point of failure</a:t>
            </a:r>
            <a:r>
              <a:rPr kumimoji="0" lang="en-US"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t>
            </a:r>
            <a:endParaRPr kumimoji="0" lang="en-US"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17"/>
          <p:cNvSpPr>
            <a:spLocks noChangeArrowheads="1"/>
          </p:cNvSpPr>
          <p:nvPr/>
        </p:nvSpPr>
        <p:spPr bwMode="auto">
          <a:xfrm>
            <a:off x="1824351" y="1448491"/>
            <a:ext cx="2681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Why Cassandra?</a:t>
            </a:r>
            <a:endParaRPr kumimoji="0" lang="en-US"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4" name="矩形 124"/>
          <p:cNvSpPr>
            <a:spLocks noChangeArrowheads="1"/>
          </p:cNvSpPr>
          <p:nvPr/>
        </p:nvSpPr>
        <p:spPr bwMode="auto">
          <a:xfrm>
            <a:off x="1824351" y="2304154"/>
            <a:ext cx="8543297" cy="3692525"/>
          </a:xfrm>
          <a:prstGeom prst="rect">
            <a:avLst/>
          </a:prstGeom>
          <a:noFill/>
          <a:ln>
            <a:noFill/>
          </a:ln>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atin typeface="+mn-lt"/>
                <a:cs typeface="+mn-lt"/>
              </a:rPr>
              <a:t>Designed to run on cheap community hardware. </a:t>
            </a:r>
            <a:endParaRPr lang="en-US">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atin typeface="+mn-lt"/>
                <a:cs typeface="+mn-lt"/>
              </a:rPr>
              <a:t>Stores data in append only format thus providing the most efficient write operation among all other NoSQL databases. </a:t>
            </a:r>
            <a:endParaRPr lang="en-US">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atin typeface="+mn-lt"/>
                <a:cs typeface="+mn-lt"/>
              </a:rPr>
              <a:t>Thousands of nodes that can be deployed across multiple data centers.</a:t>
            </a:r>
            <a:endParaRPr lang="en-US">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atin typeface="+mn-lt"/>
                <a:cs typeface="+mn-lt"/>
              </a:rPr>
              <a:t>Cassandra performs six times faster than HBase and 195 times faster than MongoDB.</a:t>
            </a:r>
            <a:endParaRPr lang="en-US">
              <a:latin typeface="+mn-lt"/>
              <a:cs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atin typeface="+mn-lt"/>
              <a:cs typeface="+mn-lt"/>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atin typeface="+mn-lt"/>
                <a:cs typeface="+mn-lt"/>
              </a:rPr>
              <a:t>Since data are stored in a sequential fashion in Cassandra, it offers an obvious advantage in storing huge chunks of data which form some sort of sequence. Hence, the number of data retrievals per second increases many fold leading to fast read operation. Cassandra offers much higher scalability when data is heavily concentrated in a small time interval (e.g. discrete time series data).</a:t>
            </a:r>
            <a:endParaRPr lang="en-US">
              <a:latin typeface="+mn-lt"/>
              <a:cs typeface="+mn-lt"/>
            </a:endParaRPr>
          </a:p>
        </p:txBody>
      </p:sp>
      <p:cxnSp>
        <p:nvCxnSpPr>
          <p:cNvPr id="15" name="直接连接符 14"/>
          <p:cNvCxnSpPr/>
          <p:nvPr/>
        </p:nvCxnSpPr>
        <p:spPr>
          <a:xfrm flipV="1">
            <a:off x="1855470" y="2103120"/>
            <a:ext cx="2101215" cy="698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1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smtClean="0">
                <a:solidFill>
                  <a:srgbClr val="231F20"/>
                </a:solidFill>
                <a:latin typeface="Microsoft YaHei" panose="020B0503020204020204" pitchFamily="34" charset="-122"/>
                <a:ea typeface="Microsoft YaHei" panose="020B0503020204020204" pitchFamily="34" charset="-122"/>
              </a:rPr>
              <a:t>Cassandra</a:t>
            </a:r>
            <a:endParaRPr lang="en-US" altLang="zh-CN" sz="2400" spc="200" dirty="0" smtClean="0">
              <a:solidFill>
                <a:srgbClr val="231F20"/>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71"/>
          <p:cNvSpPr txBox="1">
            <a:spLocks noChangeArrowheads="1"/>
          </p:cNvSpPr>
          <p:nvPr/>
        </p:nvSpPr>
        <p:spPr bwMode="auto">
          <a:xfrm>
            <a:off x="1542875" y="1971113"/>
            <a:ext cx="15532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Consistency</a:t>
            </a:r>
            <a:endPar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50" name="矩形 78"/>
          <p:cNvSpPr>
            <a:spLocks noChangeArrowheads="1"/>
          </p:cNvSpPr>
          <p:nvPr/>
        </p:nvSpPr>
        <p:spPr bwMode="auto">
          <a:xfrm>
            <a:off x="920115" y="2494915"/>
            <a:ext cx="30607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 read operation should return the most </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recent writes on the database.</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51" name="文本框 71"/>
          <p:cNvSpPr txBox="1">
            <a:spLocks noChangeArrowheads="1"/>
          </p:cNvSpPr>
          <p:nvPr/>
        </p:nvSpPr>
        <p:spPr bwMode="auto">
          <a:xfrm>
            <a:off x="5365437" y="1971113"/>
            <a:ext cx="14598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Availability</a:t>
            </a:r>
            <a:endPar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52" name="矩形 78"/>
          <p:cNvSpPr>
            <a:spLocks noChangeArrowheads="1"/>
          </p:cNvSpPr>
          <p:nvPr/>
        </p:nvSpPr>
        <p:spPr bwMode="auto">
          <a:xfrm>
            <a:off x="4588510" y="2509520"/>
            <a:ext cx="301434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No request to the server should be devoid of </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response.</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53" name="文本框 71"/>
          <p:cNvSpPr txBox="1">
            <a:spLocks noChangeArrowheads="1"/>
          </p:cNvSpPr>
          <p:nvPr/>
        </p:nvSpPr>
        <p:spPr bwMode="auto">
          <a:xfrm>
            <a:off x="8779287" y="1971113"/>
            <a:ext cx="23279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Partition tolerance</a:t>
            </a:r>
            <a:endParaRPr kumimoji="0" lang="en-US"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54" name="矩形 78"/>
          <p:cNvSpPr>
            <a:spLocks noChangeArrowheads="1"/>
          </p:cNvSpPr>
          <p:nvPr/>
        </p:nvSpPr>
        <p:spPr bwMode="auto">
          <a:xfrm>
            <a:off x="8420100" y="2509520"/>
            <a:ext cx="304673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System continues to operate even if </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there are arbitrary partitions due to network failures.</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27"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a:solidFill>
                  <a:srgbClr val="231F20"/>
                </a:solidFill>
                <a:latin typeface="Microsoft YaHei" panose="020B0503020204020204" pitchFamily="34" charset="-122"/>
                <a:ea typeface="Microsoft YaHei" panose="020B0503020204020204" pitchFamily="34" charset="-122"/>
              </a:rPr>
              <a:t>Cassandra</a:t>
            </a:r>
            <a:endParaRPr lang="en-US" altLang="zh-CN" sz="2400" spc="200" dirty="0">
              <a:solidFill>
                <a:srgbClr val="231F20"/>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22325" y="1136015"/>
            <a:ext cx="10546715" cy="645160"/>
          </a:xfrm>
          <a:prstGeom prst="rect">
            <a:avLst/>
          </a:prstGeom>
          <a:noFill/>
        </p:spPr>
        <p:txBody>
          <a:bodyPr wrap="square" rtlCol="0">
            <a:spAutoFit/>
          </a:bodyPr>
          <a:p>
            <a:r>
              <a:rPr lang="en-US"/>
              <a:t>Cassandra follows the CAP theorem also known as Brewer’s theorem. This theorem states that any distributed data store can maximally ensure two of the following three features:</a:t>
            </a:r>
            <a:endParaRPr lang="en-US"/>
          </a:p>
        </p:txBody>
      </p:sp>
      <p:sp>
        <p:nvSpPr>
          <p:cNvPr id="3" name="Text Box 2"/>
          <p:cNvSpPr txBox="1"/>
          <p:nvPr/>
        </p:nvSpPr>
        <p:spPr>
          <a:xfrm>
            <a:off x="824230" y="4157980"/>
            <a:ext cx="10547350" cy="2030095"/>
          </a:xfrm>
          <a:prstGeom prst="rect">
            <a:avLst/>
          </a:prstGeom>
          <a:noFill/>
        </p:spPr>
        <p:txBody>
          <a:bodyPr wrap="square" rtlCol="0" anchor="t">
            <a:spAutoFit/>
          </a:bodyPr>
          <a:p>
            <a:r>
              <a:rPr lang="en-US"/>
              <a:t>A tradeoff between consistency and availability occurs only when a network failure occurs. Cassandra gives upper hand to availability over consistency in such situations and this feature only makes Cassandra an apt NoSQL database in dealing with big data.</a:t>
            </a:r>
            <a:endParaRPr lang="en-US"/>
          </a:p>
          <a:p>
            <a:r>
              <a:rPr lang="en-US"/>
              <a:t>For web 2.0 sites, eventual consistency is the main source to perform related operations i.e. it is not necessary to load the data posted milliseconds before on the user’s timeline. However, the system needs to be available even in the case of multiple network failures.</a:t>
            </a:r>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dirty="0">
                <a:solidFill>
                  <a:srgbClr val="231F20"/>
                </a:solidFill>
                <a:latin typeface="Microsoft YaHei" panose="020B0503020204020204" pitchFamily="34" charset="-122"/>
                <a:ea typeface="Microsoft YaHei" panose="020B0503020204020204" pitchFamily="34" charset="-122"/>
              </a:rPr>
              <a:t>Cassandra</a:t>
            </a:r>
            <a:endParaRPr lang="en-US" altLang="zh-CN" sz="2400" spc="200" dirty="0">
              <a:solidFill>
                <a:srgbClr val="231F20"/>
              </a:solidFill>
              <a:latin typeface="Microsoft YaHei" panose="020B0503020204020204" pitchFamily="34" charset="-122"/>
              <a:ea typeface="Microsoft YaHei" panose="020B0503020204020204" pitchFamily="34" charset="-122"/>
            </a:endParaRPr>
          </a:p>
        </p:txBody>
      </p:sp>
      <p:sp>
        <p:nvSpPr>
          <p:cNvPr id="42" name="Rectangle 51"/>
          <p:cNvSpPr/>
          <p:nvPr/>
        </p:nvSpPr>
        <p:spPr>
          <a:xfrm>
            <a:off x="8267700" y="1960663"/>
            <a:ext cx="3228975" cy="95250"/>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1" name="Rectangle 52"/>
          <p:cNvSpPr/>
          <p:nvPr/>
        </p:nvSpPr>
        <p:spPr>
          <a:xfrm>
            <a:off x="8281988" y="5605181"/>
            <a:ext cx="3228975" cy="100013"/>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2" name="TextBox 54"/>
          <p:cNvSpPr txBox="1">
            <a:spLocks noChangeArrowheads="1"/>
          </p:cNvSpPr>
          <p:nvPr/>
        </p:nvSpPr>
        <p:spPr bwMode="auto">
          <a:xfrm>
            <a:off x="8267700" y="1007845"/>
            <a:ext cx="3230563"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a:ln>
                  <a:noFill/>
                </a:ln>
                <a:solidFill>
                  <a:prstClr val="black"/>
                </a:solidFill>
                <a:effectLst/>
                <a:uLnTx/>
                <a:uFillTx/>
                <a:latin typeface="Microsoft YaHei" panose="020B0503020204020204" pitchFamily="34" charset="-122"/>
                <a:ea typeface="Microsoft YaHei" panose="020B0503020204020204" pitchFamily="34" charset="-122"/>
                <a:sym typeface="+mn-ea"/>
              </a:rPr>
              <a:t>Performance of</a:t>
            </a:r>
            <a:endParaRPr kumimoji="0" lang="en-US" altLang="zh-CN"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a:ln>
                  <a:noFill/>
                </a:ln>
                <a:solidFill>
                  <a:prstClr val="black"/>
                </a:solidFill>
                <a:effectLst/>
                <a:uLnTx/>
                <a:uFillTx/>
                <a:latin typeface="Microsoft YaHei" panose="020B0503020204020204" pitchFamily="34" charset="-122"/>
                <a:ea typeface="Microsoft YaHei" panose="020B0503020204020204" pitchFamily="34" charset="-122"/>
                <a:sym typeface="+mn-ea"/>
              </a:rPr>
              <a:t>Cassandra</a:t>
            </a:r>
            <a:endParaRPr kumimoji="0" lang="zh-CN" altLang="en-US" sz="2800" b="1" i="0" u="none" strike="noStrike" kern="1200" cap="none" spc="0" normalizeH="0" baseline="0" noProof="0" dirty="0" smtClean="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73" name="TextBox 53"/>
          <p:cNvSpPr txBox="1">
            <a:spLocks noChangeArrowheads="1"/>
          </p:cNvSpPr>
          <p:nvPr/>
        </p:nvSpPr>
        <p:spPr bwMode="auto">
          <a:xfrm>
            <a:off x="8176895" y="2123440"/>
            <a:ext cx="356679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noProof="0" dirty="0">
                <a:ln>
                  <a:noFill/>
                </a:ln>
                <a:solidFill>
                  <a:prstClr val="black"/>
                </a:solidFill>
                <a:effectLst/>
                <a:uLnTx/>
                <a:uFillTx/>
                <a:latin typeface="等线" panose="02010600030101010101" pitchFamily="2" charset="-122"/>
                <a:sym typeface="+mn-ea"/>
              </a:rPr>
              <a:t>This figure </a:t>
            </a:r>
            <a:r>
              <a:rPr noProof="0" dirty="0">
                <a:ln>
                  <a:noFill/>
                </a:ln>
                <a:solidFill>
                  <a:prstClr val="black"/>
                </a:solidFill>
                <a:effectLst/>
                <a:uLnTx/>
                <a:uFillTx/>
                <a:latin typeface="等线" panose="02010600030101010101" pitchFamily="2" charset="-122"/>
                <a:sym typeface="+mn-ea"/>
              </a:rPr>
              <a:t>compares the number of operations per second per node cluster performed by the various NoSQL databases and </a:t>
            </a:r>
            <a:r>
              <a:rPr noProof="0" dirty="0">
                <a:ln>
                  <a:noFill/>
                </a:ln>
                <a:solidFill>
                  <a:prstClr val="black"/>
                </a:solidFill>
                <a:effectLst/>
                <a:uLnTx/>
                <a:uFillTx/>
                <a:latin typeface="+mn-lt"/>
                <a:ea typeface="Microsoft JhengHei" panose="020B0604030504040204" charset="-120"/>
                <a:cs typeface="+mn-lt"/>
                <a:sym typeface="+mn-ea"/>
              </a:rPr>
              <a:t>it</a:t>
            </a:r>
            <a:r>
              <a:rPr lang="en-US" noProof="0" dirty="0">
                <a:ln>
                  <a:noFill/>
                </a:ln>
                <a:solidFill>
                  <a:prstClr val="black"/>
                </a:solidFill>
                <a:effectLst/>
                <a:uLnTx/>
                <a:uFillTx/>
                <a:latin typeface="+mn-lt"/>
                <a:ea typeface="Microsoft JhengHei" panose="020B0604030504040204" charset="-120"/>
                <a:cs typeface="+mn-lt"/>
                <a:sym typeface="+mn-ea"/>
              </a:rPr>
              <a:t>s </a:t>
            </a:r>
            <a:r>
              <a:rPr noProof="0" dirty="0">
                <a:ln>
                  <a:noFill/>
                </a:ln>
                <a:solidFill>
                  <a:prstClr val="black"/>
                </a:solidFill>
                <a:effectLst/>
                <a:uLnTx/>
                <a:uFillTx/>
                <a:latin typeface="等线" panose="02010600030101010101" pitchFamily="2" charset="-122"/>
                <a:sym typeface="+mn-ea"/>
              </a:rPr>
              <a:t>quite apparent that performance of Cassandra better as the number of nodes grow in the cluster and hence Cassandra emerges as a clear choice for managing huge workloads among all NoSQL databases.</a:t>
            </a:r>
            <a:endParaRPr kumimoji="0" sz="18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pic>
        <p:nvPicPr>
          <p:cNvPr id="75" name="Content Placeholder 1"/>
          <p:cNvPicPr>
            <a:picLocks noChangeAspect="1"/>
          </p:cNvPicPr>
          <p:nvPr/>
        </p:nvPicPr>
        <p:blipFill>
          <a:blip r:embed="rId3"/>
          <a:stretch>
            <a:fillRect/>
          </a:stretch>
        </p:blipFill>
        <p:spPr>
          <a:xfrm>
            <a:off x="804545" y="1784350"/>
            <a:ext cx="6753860" cy="3921125"/>
          </a:xfrm>
          <a:prstGeom prst="rect">
            <a:avLst/>
          </a:prstGeom>
        </p:spPr>
      </p:pic>
    </p:spTree>
  </p:cSld>
  <p:clrMapOvr>
    <a:masterClrMapping/>
  </p:clrMapOvr>
  <p:transition>
    <p:fade/>
  </p:transition>
</p:sld>
</file>

<file path=ppt/tags/tag1.xml><?xml version="1.0" encoding="utf-8"?>
<p:tagLst xmlns:p="http://schemas.openxmlformats.org/presentationml/2006/main">
  <p:tag name="MH" val="20150429225421"/>
  <p:tag name="MH_LIBRARY" val="CONTENTS"/>
  <p:tag name="MH_TYPE" val="NUMBER"/>
  <p:tag name="ID" val="547142"/>
  <p:tag name="MH_ORDER" val="1"/>
</p:tagLst>
</file>

<file path=ppt/tags/tag10.xml><?xml version="1.0" encoding="utf-8"?>
<p:tagLst xmlns:p="http://schemas.openxmlformats.org/presentationml/2006/main">
  <p:tag name="MH" val="20150429225421"/>
  <p:tag name="MH_LIBRARY" val="CONTENTS"/>
  <p:tag name="MH_TYPE" val="NUMBER"/>
  <p:tag name="ID" val="547142"/>
  <p:tag name="MH_ORDER" val="2"/>
</p:tagLst>
</file>

<file path=ppt/tags/tag11.xml><?xml version="1.0" encoding="utf-8"?>
<p:tagLst xmlns:p="http://schemas.openxmlformats.org/presentationml/2006/main">
  <p:tag name="MH" val="20150429225421"/>
  <p:tag name="MH_LIBRARY" val="CONTENTS"/>
  <p:tag name="MH_TYPE" val="NUMBER"/>
  <p:tag name="ID" val="547142"/>
  <p:tag name="MH_ORDER" val="1"/>
</p:tagLst>
</file>

<file path=ppt/tags/tag12.xml><?xml version="1.0" encoding="utf-8"?>
<p:tagLst xmlns:p="http://schemas.openxmlformats.org/presentationml/2006/main">
  <p:tag name="MH" val="20150429225421"/>
  <p:tag name="MH_LIBRARY" val="CONTENTS"/>
  <p:tag name="MH_TYPE" val="ENTRY"/>
  <p:tag name="ID" val="547142"/>
  <p:tag name="MH_ORDER" val="1"/>
</p:tagLst>
</file>

<file path=ppt/tags/tag13.xml><?xml version="1.0" encoding="utf-8"?>
<p:tagLst xmlns:p="http://schemas.openxmlformats.org/presentationml/2006/main">
  <p:tag name="MH" val="20150429225421"/>
  <p:tag name="MH_LIBRARY" val="CONTENTS"/>
  <p:tag name="MH_TYPE" val="NUMBER"/>
  <p:tag name="ID" val="547142"/>
  <p:tag name="MH_ORDER" val="1"/>
</p:tagLst>
</file>

<file path=ppt/tags/tag14.xml><?xml version="1.0" encoding="utf-8"?>
<p:tagLst xmlns:p="http://schemas.openxmlformats.org/presentationml/2006/main">
  <p:tag name="MH" val="20150429225421"/>
  <p:tag name="MH_LIBRARY" val="CONTENTS"/>
  <p:tag name="MH_TYPE" val="ENTRY"/>
  <p:tag name="ID" val="547142"/>
  <p:tag name="MH_ORDER" val="1"/>
</p:tagLst>
</file>

<file path=ppt/tags/tag15.xml><?xml version="1.0" encoding="utf-8"?>
<p:tagLst xmlns:p="http://schemas.openxmlformats.org/presentationml/2006/main">
  <p:tag name="MH" val="20150429225421"/>
  <p:tag name="MH_LIBRARY" val="CONTENTS"/>
  <p:tag name="MH_TYPE" val="NUMBER"/>
  <p:tag name="ID" val="547142"/>
  <p:tag name="MH_ORDER" val="1"/>
</p:tagLst>
</file>

<file path=ppt/tags/tag16.xml><?xml version="1.0" encoding="utf-8"?>
<p:tagLst xmlns:p="http://schemas.openxmlformats.org/presentationml/2006/main">
  <p:tag name="MH" val="20150429225421"/>
  <p:tag name="MH_LIBRARY" val="CONTENTS"/>
  <p:tag name="MH_TYPE" val="ENTRY"/>
  <p:tag name="ID" val="547142"/>
  <p:tag name="MH_ORDER" val="1"/>
</p:tagLst>
</file>

<file path=ppt/tags/tag17.xml><?xml version="1.0" encoding="utf-8"?>
<p:tagLst xmlns:p="http://schemas.openxmlformats.org/presentationml/2006/main">
  <p:tag name="MH" val="20150429225421"/>
  <p:tag name="MH_LIBRARY" val="CONTENTS"/>
  <p:tag name="MH_TYPE" val="NUMBER"/>
  <p:tag name="ID" val="547142"/>
  <p:tag name="MH_ORDER" val="1"/>
</p:tagLst>
</file>

<file path=ppt/tags/tag18.xml><?xml version="1.0" encoding="utf-8"?>
<p:tagLst xmlns:p="http://schemas.openxmlformats.org/presentationml/2006/main">
  <p:tag name="MH" val="20150429225421"/>
  <p:tag name="MH_LIBRARY" val="CONTENTS"/>
  <p:tag name="MH_TYPE" val="ENTRY"/>
  <p:tag name="ID" val="547142"/>
  <p:tag name="MH_ORDER" val="1"/>
</p:tagLst>
</file>

<file path=ppt/tags/tag19.xml><?xml version="1.0" encoding="utf-8"?>
<p:tagLst xmlns:p="http://schemas.openxmlformats.org/presentationml/2006/main">
  <p:tag name="MH" val="20150429225421"/>
  <p:tag name="MH_LIBRARY" val="CONTENTS"/>
  <p:tag name="MH_TYPE" val="NUMBER"/>
  <p:tag name="ID" val="547142"/>
  <p:tag name="MH_ORDER" val="1"/>
</p:tagLst>
</file>

<file path=ppt/tags/tag2.xml><?xml version="1.0" encoding="utf-8"?>
<p:tagLst xmlns:p="http://schemas.openxmlformats.org/presentationml/2006/main">
  <p:tag name="MH" val="20150429225421"/>
  <p:tag name="MH_LIBRARY" val="CONTENTS"/>
  <p:tag name="MH_TYPE" val="ENTRY"/>
  <p:tag name="ID" val="547142"/>
  <p:tag name="MH_ORDER" val="1"/>
</p:tagLst>
</file>

<file path=ppt/tags/tag20.xml><?xml version="1.0" encoding="utf-8"?>
<p:tagLst xmlns:p="http://schemas.openxmlformats.org/presentationml/2006/main">
  <p:tag name="MH" val="20150429225421"/>
  <p:tag name="MH_LIBRARY" val="CONTENTS"/>
  <p:tag name="MH_TYPE" val="ENTRY"/>
  <p:tag name="ID" val="547142"/>
  <p:tag name="MH_ORDER" val="1"/>
</p:tagLst>
</file>

<file path=ppt/tags/tag21.xml><?xml version="1.0" encoding="utf-8"?>
<p:tagLst xmlns:p="http://schemas.openxmlformats.org/presentationml/2006/main">
  <p:tag name="MH" val="20150429225421"/>
  <p:tag name="MH_LIBRARY" val="CONTENTS"/>
  <p:tag name="MH_TYPE" val="NUMBER"/>
  <p:tag name="ID" val="547142"/>
  <p:tag name="MH_ORDER" val="1"/>
</p:tagLst>
</file>

<file path=ppt/tags/tag22.xml><?xml version="1.0" encoding="utf-8"?>
<p:tagLst xmlns:p="http://schemas.openxmlformats.org/presentationml/2006/main">
  <p:tag name="MH" val="20150429225421"/>
  <p:tag name="MH_LIBRARY" val="CONTENTS"/>
  <p:tag name="MH_TYPE" val="ENTRY"/>
  <p:tag name="ID" val="547142"/>
  <p:tag name="MH_ORDER" val="1"/>
</p:tagLst>
</file>

<file path=ppt/tags/tag23.xml><?xml version="1.0" encoding="utf-8"?>
<p:tagLst xmlns:p="http://schemas.openxmlformats.org/presentationml/2006/main">
  <p:tag name="MH" val="20150429225421"/>
  <p:tag name="MH_LIBRARY" val="CONTENTS"/>
  <p:tag name="MH_TYPE" val="NUMBER"/>
  <p:tag name="ID" val="547142"/>
  <p:tag name="MH_ORDER" val="1"/>
</p:tagLst>
</file>

<file path=ppt/tags/tag24.xml><?xml version="1.0" encoding="utf-8"?>
<p:tagLst xmlns:p="http://schemas.openxmlformats.org/presentationml/2006/main">
  <p:tag name="MH" val="20150429225421"/>
  <p:tag name="MH_LIBRARY" val="CONTENTS"/>
  <p:tag name="MH_TYPE" val="ENTRY"/>
  <p:tag name="ID" val="547142"/>
  <p:tag name="MH_ORDER" val="1"/>
</p:tagLst>
</file>

<file path=ppt/tags/tag25.xml><?xml version="1.0" encoding="utf-8"?>
<p:tagLst xmlns:p="http://schemas.openxmlformats.org/presentationml/2006/main">
  <p:tag name="MH" val="20150429225421"/>
  <p:tag name="MH_LIBRARY" val="CONTENTS"/>
  <p:tag name="MH_TYPE" val="NUMBER"/>
  <p:tag name="ID" val="547142"/>
  <p:tag name="MH_ORDER" val="1"/>
</p:tagLst>
</file>

<file path=ppt/tags/tag26.xml><?xml version="1.0" encoding="utf-8"?>
<p:tagLst xmlns:p="http://schemas.openxmlformats.org/presentationml/2006/main">
  <p:tag name="MH" val="20150429225421"/>
  <p:tag name="MH_LIBRARY" val="CONTENTS"/>
  <p:tag name="MH_TYPE" val="ENTRY"/>
  <p:tag name="ID" val="547142"/>
  <p:tag name="MH_ORDER" val="1"/>
</p:tagLst>
</file>

<file path=ppt/tags/tag27.xml><?xml version="1.0" encoding="utf-8"?>
<p:tagLst xmlns:p="http://schemas.openxmlformats.org/presentationml/2006/main">
  <p:tag name="MH" val="20150429225421"/>
  <p:tag name="MH_LIBRARY" val="CONTENTS"/>
  <p:tag name="MH_TYPE" val="NUMBER"/>
  <p:tag name="ID" val="547142"/>
  <p:tag name="MH_ORDER" val="1"/>
</p:tagLst>
</file>

<file path=ppt/tags/tag28.xml><?xml version="1.0" encoding="utf-8"?>
<p:tagLst xmlns:p="http://schemas.openxmlformats.org/presentationml/2006/main">
  <p:tag name="MH" val="20150429225421"/>
  <p:tag name="MH_LIBRARY" val="CONTENTS"/>
  <p:tag name="MH_TYPE" val="ENTRY"/>
  <p:tag name="ID" val="547142"/>
  <p:tag name="MH_ORDER" val="1"/>
</p:tagLst>
</file>

<file path=ppt/tags/tag29.xml><?xml version="1.0" encoding="utf-8"?>
<p:tagLst xmlns:p="http://schemas.openxmlformats.org/presentationml/2006/main">
  <p:tag name="MH" val="20150429225421"/>
  <p:tag name="MH_LIBRARY" val="CONTENTS"/>
  <p:tag name="MH_TYPE" val="NUMBER"/>
  <p:tag name="ID" val="547142"/>
  <p:tag name="MH_ORDER" val="1"/>
</p:tagLst>
</file>

<file path=ppt/tags/tag3.xml><?xml version="1.0" encoding="utf-8"?>
<p:tagLst xmlns:p="http://schemas.openxmlformats.org/presentationml/2006/main">
  <p:tag name="MH" val="20150429225421"/>
  <p:tag name="MH_LIBRARY" val="CONTENTS"/>
  <p:tag name="MH_TYPE" val="ENTRY"/>
  <p:tag name="ID" val="547142"/>
  <p:tag name="MH_ORDER" val="2"/>
</p:tagLst>
</file>

<file path=ppt/tags/tag30.xml><?xml version="1.0" encoding="utf-8"?>
<p:tagLst xmlns:p="http://schemas.openxmlformats.org/presentationml/2006/main">
  <p:tag name="MH" val="20150429225421"/>
  <p:tag name="MH_LIBRARY" val="CONTENTS"/>
  <p:tag name="MH_TYPE" val="ENTRY"/>
  <p:tag name="ID" val="547142"/>
  <p:tag name="MH_ORDER" val="1"/>
</p:tagLst>
</file>

<file path=ppt/tags/tag31.xml><?xml version="1.0" encoding="utf-8"?>
<p:tagLst xmlns:p="http://schemas.openxmlformats.org/presentationml/2006/main">
  <p:tag name="MH" val="20150429225421"/>
  <p:tag name="MH_LIBRARY" val="CONTENTS"/>
  <p:tag name="MH_TYPE" val="NUMBER"/>
  <p:tag name="ID" val="547142"/>
  <p:tag name="MH_ORDER" val="1"/>
</p:tagLst>
</file>

<file path=ppt/tags/tag32.xml><?xml version="1.0" encoding="utf-8"?>
<p:tagLst xmlns:p="http://schemas.openxmlformats.org/presentationml/2006/main">
  <p:tag name="MH" val="20150429225421"/>
  <p:tag name="MH_LIBRARY" val="CONTENTS"/>
  <p:tag name="MH_TYPE" val="ENTRY"/>
  <p:tag name="ID" val="547142"/>
  <p:tag name="MH_ORDER" val="1"/>
</p:tagLst>
</file>

<file path=ppt/tags/tag33.xml><?xml version="1.0" encoding="utf-8"?>
<p:tagLst xmlns:p="http://schemas.openxmlformats.org/presentationml/2006/main">
  <p:tag name="MH" val="20150429225421"/>
  <p:tag name="MH_LIBRARY" val="CONTENTS"/>
  <p:tag name="MH_TYPE" val="NUMBER"/>
  <p:tag name="ID" val="547142"/>
  <p:tag name="MH_ORDER" val="1"/>
</p:tagLst>
</file>

<file path=ppt/tags/tag34.xml><?xml version="1.0" encoding="utf-8"?>
<p:tagLst xmlns:p="http://schemas.openxmlformats.org/presentationml/2006/main">
  <p:tag name="MH" val="20150429225421"/>
  <p:tag name="MH_LIBRARY" val="CONTENTS"/>
  <p:tag name="MH_TYPE" val="ENTRY"/>
  <p:tag name="ID" val="547142"/>
  <p:tag name="MH_ORDER" val="1"/>
</p:tagLst>
</file>

<file path=ppt/tags/tag35.xml><?xml version="1.0" encoding="utf-8"?>
<p:tagLst xmlns:p="http://schemas.openxmlformats.org/presentationml/2006/main">
  <p:tag name="MH" val="20150429225421"/>
  <p:tag name="MH_LIBRARY" val="CONTENTS"/>
  <p:tag name="MH_TYPE" val="NUMBER"/>
  <p:tag name="ID" val="547142"/>
  <p:tag name="MH_ORDER" val="1"/>
</p:tagLst>
</file>

<file path=ppt/tags/tag36.xml><?xml version="1.0" encoding="utf-8"?>
<p:tagLst xmlns:p="http://schemas.openxmlformats.org/presentationml/2006/main">
  <p:tag name="MH" val="20150429225421"/>
  <p:tag name="MH_LIBRARY" val="CONTENTS"/>
  <p:tag name="MH_TYPE" val="ENTRY"/>
  <p:tag name="ID" val="547142"/>
  <p:tag name="MH_ORDER" val="1"/>
</p:tagLst>
</file>

<file path=ppt/tags/tag37.xml><?xml version="1.0" encoding="utf-8"?>
<p:tagLst xmlns:p="http://schemas.openxmlformats.org/presentationml/2006/main">
  <p:tag name="MH" val="20150429225421"/>
  <p:tag name="MH_LIBRARY" val="CONTENTS"/>
  <p:tag name="MH_TYPE" val="NUMBER"/>
  <p:tag name="ID" val="547142"/>
  <p:tag name="MH_ORDER" val="1"/>
</p:tagLst>
</file>

<file path=ppt/tags/tag38.xml><?xml version="1.0" encoding="utf-8"?>
<p:tagLst xmlns:p="http://schemas.openxmlformats.org/presentationml/2006/main">
  <p:tag name="MH" val="20150429225421"/>
  <p:tag name="MH_LIBRARY" val="CONTENTS"/>
  <p:tag name="MH_TYPE" val="ENTRY"/>
  <p:tag name="ID" val="547142"/>
  <p:tag name="MH_ORDER" val="1"/>
</p:tagLst>
</file>

<file path=ppt/tags/tag39.xml><?xml version="1.0" encoding="utf-8"?>
<p:tagLst xmlns:p="http://schemas.openxmlformats.org/presentationml/2006/main">
  <p:tag name="MH" val="20150429225421"/>
  <p:tag name="MH_LIBRARY" val="CONTENTS"/>
  <p:tag name="MH_TYPE" val="NUMBER"/>
  <p:tag name="ID" val="547142"/>
  <p:tag name="MH_ORDER" val="1"/>
</p:tagLst>
</file>

<file path=ppt/tags/tag4.xml><?xml version="1.0" encoding="utf-8"?>
<p:tagLst xmlns:p="http://schemas.openxmlformats.org/presentationml/2006/main">
  <p:tag name="MH" val="20150429225421"/>
  <p:tag name="MH_LIBRARY" val="CONTENTS"/>
  <p:tag name="MH_TYPE" val="NUMBER"/>
  <p:tag name="ID" val="547142"/>
  <p:tag name="MH_ORDER" val="2"/>
</p:tagLst>
</file>

<file path=ppt/tags/tag40.xml><?xml version="1.0" encoding="utf-8"?>
<p:tagLst xmlns:p="http://schemas.openxmlformats.org/presentationml/2006/main">
  <p:tag name="MH" val="20150429225421"/>
  <p:tag name="MH_LIBRARY" val="CONTENTS"/>
  <p:tag name="MH_TYPE" val="ENTRY"/>
  <p:tag name="ID" val="547142"/>
  <p:tag name="MH_ORDER" val="1"/>
</p:tagLst>
</file>

<file path=ppt/tags/tag41.xml><?xml version="1.0" encoding="utf-8"?>
<p:tagLst xmlns:p="http://schemas.openxmlformats.org/presentationml/2006/main">
  <p:tag name="MH" val="20150429225421"/>
  <p:tag name="MH_LIBRARY" val="CONTENTS"/>
  <p:tag name="MH_TYPE" val="NUMBER"/>
  <p:tag name="ID" val="547142"/>
  <p:tag name="MH_ORDER" val="1"/>
</p:tagLst>
</file>

<file path=ppt/tags/tag42.xml><?xml version="1.0" encoding="utf-8"?>
<p:tagLst xmlns:p="http://schemas.openxmlformats.org/presentationml/2006/main">
  <p:tag name="MH" val="20150429225421"/>
  <p:tag name="MH_LIBRARY" val="CONTENTS"/>
  <p:tag name="MH_TYPE" val="ENTRY"/>
  <p:tag name="ID" val="547142"/>
  <p:tag name="MH_ORDER" val="1"/>
</p:tagLst>
</file>

<file path=ppt/tags/tag43.xml><?xml version="1.0" encoding="utf-8"?>
<p:tagLst xmlns:p="http://schemas.openxmlformats.org/presentationml/2006/main">
  <p:tag name="MH" val="20150429225421"/>
  <p:tag name="MH_LIBRARY" val="CONTENTS"/>
  <p:tag name="MH_TYPE" val="NUMBER"/>
  <p:tag name="ID" val="547142"/>
  <p:tag name="MH_ORDER" val="1"/>
</p:tagLst>
</file>

<file path=ppt/tags/tag44.xml><?xml version="1.0" encoding="utf-8"?>
<p:tagLst xmlns:p="http://schemas.openxmlformats.org/presentationml/2006/main">
  <p:tag name="MH" val="20150429225421"/>
  <p:tag name="MH_LIBRARY" val="CONTENTS"/>
  <p:tag name="MH_TYPE" val="ENTRY"/>
  <p:tag name="ID" val="547142"/>
  <p:tag name="MH_ORDER" val="1"/>
</p:tagLst>
</file>

<file path=ppt/tags/tag45.xml><?xml version="1.0" encoding="utf-8"?>
<p:tagLst xmlns:p="http://schemas.openxmlformats.org/presentationml/2006/main">
  <p:tag name="MH" val="20150429225421"/>
  <p:tag name="MH_LIBRARY" val="CONTENTS"/>
  <p:tag name="MH_TYPE" val="NUMBER"/>
  <p:tag name="ID" val="547142"/>
  <p:tag name="MH_ORDER" val="1"/>
</p:tagLst>
</file>

<file path=ppt/tags/tag46.xml><?xml version="1.0" encoding="utf-8"?>
<p:tagLst xmlns:p="http://schemas.openxmlformats.org/presentationml/2006/main">
  <p:tag name="MH" val="20150429225421"/>
  <p:tag name="MH_LIBRARY" val="CONTENTS"/>
  <p:tag name="MH_TYPE" val="ENTRY"/>
  <p:tag name="ID" val="547142"/>
  <p:tag name="MH_ORDER" val="1"/>
</p:tagLst>
</file>

<file path=ppt/tags/tag47.xml><?xml version="1.0" encoding="utf-8"?>
<p:tagLst xmlns:p="http://schemas.openxmlformats.org/presentationml/2006/main">
  <p:tag name="MH" val="20150429225421"/>
  <p:tag name="MH_LIBRARY" val="CONTENTS"/>
  <p:tag name="MH_TYPE" val="ENTRY"/>
  <p:tag name="ID" val="547142"/>
  <p:tag name="MH_ORDER" val="1"/>
</p:tagLst>
</file>

<file path=ppt/tags/tag48.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NUMBER"/>
  <p:tag name="ID" val="547142"/>
  <p:tag name="MH_ORDER" val="1"/>
</p:tagLst>
</file>

<file path=ppt/tags/tag6.xml><?xml version="1.0" encoding="utf-8"?>
<p:tagLst xmlns:p="http://schemas.openxmlformats.org/presentationml/2006/main">
  <p:tag name="MH" val="20150429225421"/>
  <p:tag name="MH_LIBRARY" val="CONTENTS"/>
  <p:tag name="MH_TYPE" val="ENTRY"/>
  <p:tag name="ID" val="547142"/>
  <p:tag name="MH_ORDER" val="1"/>
</p:tagLst>
</file>

<file path=ppt/tags/tag7.xml><?xml version="1.0" encoding="utf-8"?>
<p:tagLst xmlns:p="http://schemas.openxmlformats.org/presentationml/2006/main">
  <p:tag name="MH" val="20150429225421"/>
  <p:tag name="MH_LIBRARY" val="CONTENTS"/>
  <p:tag name="MH_TYPE" val="ENTRY"/>
  <p:tag name="ID" val="547142"/>
  <p:tag name="MH_ORDER" val="2"/>
</p:tagLst>
</file>

<file path=ppt/tags/tag8.xml><?xml version="1.0" encoding="utf-8"?>
<p:tagLst xmlns:p="http://schemas.openxmlformats.org/presentationml/2006/main">
  <p:tag name="MH" val="20150429225421"/>
  <p:tag name="MH_LIBRARY" val="CONTENTS"/>
  <p:tag name="MH_TYPE" val="NUMBER"/>
  <p:tag name="ID" val="547142"/>
  <p:tag name="MH_ORDER" val="2"/>
</p:tagLst>
</file>

<file path=ppt/tags/tag9.xml><?xml version="1.0" encoding="utf-8"?>
<p:tagLst xmlns:p="http://schemas.openxmlformats.org/presentationml/2006/main">
  <p:tag name="MH" val="20150429225421"/>
  <p:tag name="MH_LIBRARY" val="CONTENTS"/>
  <p:tag name="MH_TYPE" val="ENTRY"/>
  <p:tag name="ID" val="547142"/>
  <p:tag name="MH_ORDER" val="2"/>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11435</Words>
  <Application>WPS Presentation</Application>
  <PresentationFormat>宽屏</PresentationFormat>
  <Paragraphs>262</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Microsoft YaHei</vt:lpstr>
      <vt:lpstr>Microsoft YaHei UI</vt:lpstr>
      <vt:lpstr>Times New Roman</vt:lpstr>
      <vt:lpstr>Calibri</vt:lpstr>
      <vt:lpstr>等线</vt:lpstr>
      <vt:lpstr>Microsoft JhengHei</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harsh</cp:lastModifiedBy>
  <cp:revision>21</cp:revision>
  <dcterms:created xsi:type="dcterms:W3CDTF">2016-01-03T06:14:00Z</dcterms:created>
  <dcterms:modified xsi:type="dcterms:W3CDTF">2021-04-22T09:37:31Z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